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12192000"/>
  <p:embeddedFontLst>
    <p:embeddedFont>
      <p:font typeface="MiSans" charset="-122"/>
      <p:regular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9" d="100"/>
          <a:sy n="109" d="100"/>
        </p:scale>
        <p:origin x="-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C348-960A-402B-8A2E-E8B9123DEFF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6434-5642-4179-906C-1263D8C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-15-3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0860" y="1953895"/>
            <a:ext cx="6565265" cy="175994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Smart Band: Run Smarter</a:t>
            </a: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>
            <a:off x="690430" y="4664710"/>
            <a:ext cx="2170059" cy="44640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690430" y="4664710"/>
            <a:ext cx="2170059" cy="4464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36575" y="4688840"/>
            <a:ext cx="2477770" cy="40011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 smtClean="0">
                <a:solidFill>
                  <a:srgbClr val="23232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Wu </a:t>
            </a:r>
            <a:r>
              <a:rPr lang="en-US" sz="2000" dirty="0" err="1" smtClean="0">
                <a:solidFill>
                  <a:srgbClr val="23232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Xuechen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690430" y="5480685"/>
            <a:ext cx="2170059" cy="44640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/>
        </p:spPr>
      </p:sp>
      <p:sp>
        <p:nvSpPr>
          <p:cNvPr id="7" name="Text 5"/>
          <p:cNvSpPr/>
          <p:nvPr/>
        </p:nvSpPr>
        <p:spPr>
          <a:xfrm>
            <a:off x="690430" y="5480685"/>
            <a:ext cx="2170059" cy="44640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36575" y="5504815"/>
            <a:ext cx="247777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232323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2025/01/01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852805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Text 8"/>
          <p:cNvSpPr/>
          <p:nvPr/>
        </p:nvSpPr>
        <p:spPr>
          <a:xfrm>
            <a:off x="85280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1136650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3665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1420495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Text 12"/>
          <p:cNvSpPr/>
          <p:nvPr/>
        </p:nvSpPr>
        <p:spPr>
          <a:xfrm>
            <a:off x="142049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704340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70434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1988185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Text 16"/>
          <p:cNvSpPr/>
          <p:nvPr/>
        </p:nvSpPr>
        <p:spPr>
          <a:xfrm>
            <a:off x="198818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2272030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227203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1" name="Image 0" descr="https://kimi-img.moonshot.cn/pub/slides/slides_tmpl/image/25-08-27-20:09:25-d2nfat98bjvh7rlj0j20.png"/>
          <p:cNvPicPr>
            <a:picLocks noChangeAspect="1"/>
          </p:cNvPicPr>
          <p:nvPr/>
        </p:nvPicPr>
        <p:blipFill>
          <a:blip r:embed="rId3"/>
          <a:srcRect l="10087" t="-37" b="305"/>
          <a:stretch/>
        </p:blipFill>
        <p:spPr>
          <a:xfrm>
            <a:off x="7114540" y="-1270"/>
            <a:ext cx="507746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Design &amp; Durability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0878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4480" y="2732405"/>
            <a:ext cx="9086215" cy="3597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Durable and Weather-Resistant Design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554480" y="3347085"/>
            <a:ext cx="9086215" cy="12342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band’s outer shell is made of UV-stable thermoplastic polyurethane, rated IP68. It withstands rain, snow, dust, and extreme temperatures, ensuring reliable performance in any climate.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1143000" y="1673860"/>
            <a:ext cx="9906000" cy="4343400"/>
          </a:xfrm>
          <a:prstGeom prst="roundRect">
            <a:avLst>
              <a:gd name="adj" fmla="val 4487"/>
            </a:avLst>
          </a:prstGeom>
          <a:solidFill>
            <a:srgbClr val="000000">
              <a:alpha val="0"/>
            </a:srgbClr>
          </a:solidFill>
          <a:ln w="19050">
            <a:solidFill>
              <a:srgbClr val="23232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143000" y="1673860"/>
            <a:ext cx="9906000" cy="43434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143000" y="1673860"/>
            <a:ext cx="7970520" cy="594360"/>
          </a:xfrm>
          <a:custGeom>
            <a:avLst/>
            <a:gdLst/>
            <a:ahLst/>
            <a:cxnLst/>
            <a:rect l="l" t="t" r="r" b="b"/>
            <a:pathLst>
              <a:path w="7970520" h="594360">
                <a:moveTo>
                  <a:pt x="194945" y="0"/>
                </a:moveTo>
                <a:lnTo>
                  <a:pt x="7673340" y="0"/>
                </a:lnTo>
                <a:cubicBezTo>
                  <a:pt x="7840345" y="-5080"/>
                  <a:pt x="7974330" y="147320"/>
                  <a:pt x="7970520" y="297180"/>
                </a:cubicBezTo>
                <a:cubicBezTo>
                  <a:pt x="7975600" y="464185"/>
                  <a:pt x="7823200" y="598170"/>
                  <a:pt x="7673340" y="594360"/>
                </a:cubicBezTo>
                <a:lnTo>
                  <a:pt x="0" y="594360"/>
                </a:lnTo>
                <a:lnTo>
                  <a:pt x="0" y="194945"/>
                </a:lnTo>
                <a:cubicBezTo>
                  <a:pt x="-3175" y="85725"/>
                  <a:pt x="96520" y="-2540"/>
                  <a:pt x="194945" y="0"/>
                </a:cubicBezTo>
                <a:close/>
              </a:path>
            </a:pathLst>
          </a:custGeom>
          <a:gradFill flip="none" rotWithShape="1">
            <a:gsLst>
              <a:gs pos="0">
                <a:srgbClr val="232323"/>
              </a:gs>
              <a:gs pos="100000">
                <a:srgbClr val="919191"/>
              </a:gs>
            </a:gsLst>
            <a:lin ang="5400000" scaled="1"/>
          </a:gradFill>
          <a:ln/>
        </p:spPr>
      </p:sp>
      <p:sp>
        <p:nvSpPr>
          <p:cNvPr id="7" name="Text 5"/>
          <p:cNvSpPr/>
          <p:nvPr/>
        </p:nvSpPr>
        <p:spPr>
          <a:xfrm>
            <a:off x="1143000" y="1673860"/>
            <a:ext cx="7970520" cy="59436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 flipH="1">
            <a:off x="1143000" y="2260600"/>
            <a:ext cx="9906000" cy="0"/>
          </a:xfrm>
          <a:prstGeom prst="line">
            <a:avLst/>
          </a:prstGeom>
          <a:noFill/>
          <a:ln w="12700">
            <a:solidFill>
              <a:srgbClr val="232323"/>
            </a:solidFill>
            <a:prstDash val="solid"/>
            <a:headEnd type="none"/>
            <a:tailEnd type="none"/>
          </a:ln>
        </p:spPr>
      </p:sp>
      <p:sp>
        <p:nvSpPr>
          <p:cNvPr id="9" name="Shape 7"/>
          <p:cNvSpPr/>
          <p:nvPr/>
        </p:nvSpPr>
        <p:spPr>
          <a:xfrm flipV="1">
            <a:off x="10031730" y="1910080"/>
            <a:ext cx="641350" cy="76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32323"/>
              </a:gs>
              <a:gs pos="100000">
                <a:srgbClr val="919191"/>
              </a:gs>
            </a:gsLst>
            <a:lin ang="5400000" scaled="1"/>
          </a:gradFill>
          <a:ln/>
        </p:spPr>
      </p:sp>
      <p:sp>
        <p:nvSpPr>
          <p:cNvPr id="10" name="Text 8"/>
          <p:cNvSpPr/>
          <p:nvPr/>
        </p:nvSpPr>
        <p:spPr>
          <a:xfrm>
            <a:off x="10031730" y="1910080"/>
            <a:ext cx="641350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flipV="1">
            <a:off x="9930130" y="1910080"/>
            <a:ext cx="75565" cy="76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32323"/>
              </a:gs>
              <a:gs pos="100000">
                <a:srgbClr val="919191"/>
              </a:gs>
            </a:gsLst>
            <a:lin ang="5400000" scaled="1"/>
          </a:gradFill>
          <a:ln/>
        </p:spPr>
      </p:sp>
      <p:sp>
        <p:nvSpPr>
          <p:cNvPr id="12" name="Text 10"/>
          <p:cNvSpPr/>
          <p:nvPr/>
        </p:nvSpPr>
        <p:spPr>
          <a:xfrm>
            <a:off x="9930130" y="1910080"/>
            <a:ext cx="75565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 flipV="1">
            <a:off x="1143000" y="5818505"/>
            <a:ext cx="9907270" cy="198755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232323"/>
              </a:gs>
              <a:gs pos="100000">
                <a:srgbClr val="5A5A5A"/>
              </a:gs>
            </a:gsLst>
            <a:lin ang="5400000" scaled="1"/>
          </a:gradFill>
          <a:ln/>
        </p:spPr>
      </p:sp>
      <p:sp>
        <p:nvSpPr>
          <p:cNvPr id="14" name="Text 12"/>
          <p:cNvSpPr/>
          <p:nvPr/>
        </p:nvSpPr>
        <p:spPr>
          <a:xfrm>
            <a:off x="1143000" y="5818505"/>
            <a:ext cx="9907270" cy="19875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988060" y="704215"/>
            <a:ext cx="10534650" cy="490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Weather-Resistant Surface</a:t>
            </a:r>
            <a:endParaRPr lang="en-US" sz="1600" dirty="0"/>
          </a:p>
        </p:txBody>
      </p:sp>
      <p:pic>
        <p:nvPicPr>
          <p:cNvPr id="16" name="Image 0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942" y="770420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User Experience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0878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781800"/>
            <a:ext cx="12194540" cy="76200"/>
          </a:xfrm>
          <a:prstGeom prst="rect">
            <a:avLst/>
          </a:prstGeom>
          <a:solidFill>
            <a:srgbClr val="1C1A1B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781800"/>
            <a:ext cx="12194540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8-27-20:09:29-d2nfau98bjvh7rlj0jk0.png"/>
          <p:cNvPicPr>
            <a:picLocks noChangeAspect="1"/>
          </p:cNvPicPr>
          <p:nvPr/>
        </p:nvPicPr>
        <p:blipFill>
          <a:blip r:embed="rId3"/>
          <a:srcRect l="97" r="97"/>
          <a:stretch/>
        </p:blipFill>
        <p:spPr>
          <a:xfrm>
            <a:off x="6181090" y="1589405"/>
            <a:ext cx="2622550" cy="18218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72835" y="4137025"/>
            <a:ext cx="2639060" cy="16375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Audio prompts via Bluetooth headphones keep runners focused on their performance, providing real-time feedback without compromising safety.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172835" y="3475355"/>
            <a:ext cx="263906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Audio Prompts</a:t>
            </a:r>
            <a:endParaRPr lang="en-US" sz="1600" dirty="0"/>
          </a:p>
        </p:txBody>
      </p:sp>
      <p:pic>
        <p:nvPicPr>
          <p:cNvPr id="7" name="Image 1" descr="https://kimi-img.moonshot.cn/pub/slides/slides_tmpl/image/25-08-27-20:09:29-d2nfau98bjvh7rlj0jhg.png"/>
          <p:cNvPicPr>
            <a:picLocks noChangeAspect="1"/>
          </p:cNvPicPr>
          <p:nvPr/>
        </p:nvPicPr>
        <p:blipFill>
          <a:blip r:embed="rId4"/>
          <a:srcRect l="96" r="120"/>
          <a:stretch/>
        </p:blipFill>
        <p:spPr>
          <a:xfrm>
            <a:off x="3407410" y="1589405"/>
            <a:ext cx="2639695" cy="182181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407410" y="4137025"/>
            <a:ext cx="2639060" cy="13644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haptic engine delivers customizable vibration alerts, ensuring runners stay informed without needing to constantly check the band.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3407410" y="3475355"/>
            <a:ext cx="263906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Haptic Engine</a:t>
            </a:r>
            <a:endParaRPr lang="en-US" sz="1600" dirty="0"/>
          </a:p>
        </p:txBody>
      </p:sp>
      <p:pic>
        <p:nvPicPr>
          <p:cNvPr id="10" name="Image 2" descr="https://kimi-img.moonshot.cn/pub/slides/slides_tmpl/image/25-08-27-20:09:29-d2nfau98bjvh7rlj0ji0.png"/>
          <p:cNvPicPr>
            <a:picLocks noChangeAspect="1"/>
          </p:cNvPicPr>
          <p:nvPr/>
        </p:nvPicPr>
        <p:blipFill>
          <a:blip r:embed="rId5"/>
          <a:srcRect l="96" r="120"/>
          <a:stretch/>
        </p:blipFill>
        <p:spPr>
          <a:xfrm>
            <a:off x="641350" y="1589405"/>
            <a:ext cx="2639695" cy="182181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41985" y="4137025"/>
            <a:ext cx="2639060" cy="13644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band features a 1.1-inch AMOLED touchscreen for easy navigation and glanceable metrics, providing a user-friendly interface.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641985" y="3475355"/>
            <a:ext cx="2639060" cy="6455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AMOLED Touchscreen</a:t>
            </a:r>
            <a:endParaRPr lang="en-US" sz="1600" dirty="0"/>
          </a:p>
        </p:txBody>
      </p:sp>
      <p:pic>
        <p:nvPicPr>
          <p:cNvPr id="13" name="Image 3" descr="https://kimi-img.moonshot.cn/pub/slides/slides_tmpl/image/25-08-27-20:09:29-d2nfau98bjvh7rlj0jj0.png"/>
          <p:cNvPicPr>
            <a:picLocks noChangeAspect="1"/>
          </p:cNvPicPr>
          <p:nvPr/>
        </p:nvPicPr>
        <p:blipFill>
          <a:blip r:embed="rId6"/>
          <a:srcRect l="96" r="120"/>
          <a:stretch/>
        </p:blipFill>
        <p:spPr>
          <a:xfrm>
            <a:off x="8938260" y="1589405"/>
            <a:ext cx="2639695" cy="182181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938260" y="4137025"/>
            <a:ext cx="2639060" cy="16375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Swipe gestures allow runners to switch between real-time pace, heart rate, and power zones, making it easy to monitor different metrics during runs.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8938260" y="3475355"/>
            <a:ext cx="2639060" cy="6455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Intuitive Swipe Gestures</a:t>
            </a:r>
            <a:endParaRPr lang="en-US" sz="1600" dirty="0"/>
          </a:p>
        </p:txBody>
      </p:sp>
      <p:sp>
        <p:nvSpPr>
          <p:cNvPr id="16" name="Text 10"/>
          <p:cNvSpPr/>
          <p:nvPr/>
        </p:nvSpPr>
        <p:spPr>
          <a:xfrm>
            <a:off x="988060" y="513715"/>
            <a:ext cx="10534650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User Interaction &amp; Feedback</a:t>
            </a:r>
            <a:endParaRPr lang="en-US" sz="1600" dirty="0"/>
          </a:p>
        </p:txBody>
      </p:sp>
      <p:pic>
        <p:nvPicPr>
          <p:cNvPr id="17" name="Image 4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28942" y="580481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1590" y="1809750"/>
            <a:ext cx="12229465" cy="4191000"/>
          </a:xfrm>
          <a:prstGeom prst="rect">
            <a:avLst/>
          </a:prstGeom>
          <a:solidFill>
            <a:srgbClr val="EBEBEB"/>
          </a:solidFill>
          <a:ln/>
        </p:spPr>
      </p:sp>
      <p:sp>
        <p:nvSpPr>
          <p:cNvPr id="3" name="Text 1"/>
          <p:cNvSpPr/>
          <p:nvPr/>
        </p:nvSpPr>
        <p:spPr>
          <a:xfrm>
            <a:off x="-21590" y="1809750"/>
            <a:ext cx="12229465" cy="41910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097280" y="2218055"/>
            <a:ext cx="5848350" cy="284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Automatic Syncing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097280" y="2585085"/>
            <a:ext cx="5848350" cy="857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Run App syncs automatically with the smart band post-run, displaying detailed maps, splits, and biomechanical overlays for comprehensive analysis.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097280" y="4097655"/>
            <a:ext cx="5848350" cy="284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Ecosystem Compatibility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097280" y="4464685"/>
            <a:ext cx="5848350" cy="857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app stores unlimited history, exports data to FIT and TCX formats, and integrates with Strava, TrainingPeaks, and Apple Health for seamless ecosystem compatibility.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8034827" y="2444495"/>
            <a:ext cx="418841" cy="418841"/>
          </a:xfrm>
          <a:prstGeom prst="ellipse">
            <a:avLst/>
          </a:prstGeom>
          <a:solidFill>
            <a:srgbClr val="A7A7A7"/>
          </a:solidFill>
          <a:ln/>
        </p:spPr>
      </p:sp>
      <p:sp>
        <p:nvSpPr>
          <p:cNvPr id="9" name="Text 7"/>
          <p:cNvSpPr/>
          <p:nvPr/>
        </p:nvSpPr>
        <p:spPr>
          <a:xfrm>
            <a:off x="8034827" y="2444495"/>
            <a:ext cx="418841" cy="418841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 rot="20400000">
            <a:off x="8627083" y="5104504"/>
            <a:ext cx="173415" cy="173415"/>
          </a:xfrm>
          <a:prstGeom prst="ellipse">
            <a:avLst/>
          </a:prstGeom>
          <a:solidFill>
            <a:srgbClr val="232323"/>
          </a:solidFill>
          <a:ln/>
        </p:spPr>
      </p:sp>
      <p:sp>
        <p:nvSpPr>
          <p:cNvPr id="11" name="Text 9"/>
          <p:cNvSpPr/>
          <p:nvPr/>
        </p:nvSpPr>
        <p:spPr>
          <a:xfrm rot="20400000">
            <a:off x="8627083" y="5104504"/>
            <a:ext cx="173415" cy="1734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 rot="20400000">
            <a:off x="10691407" y="2558635"/>
            <a:ext cx="120509" cy="120509"/>
          </a:xfrm>
          <a:prstGeom prst="ellipse">
            <a:avLst/>
          </a:prstGeom>
          <a:solidFill>
            <a:srgbClr val="7B7B7B"/>
          </a:solidFill>
          <a:ln/>
        </p:spPr>
      </p:sp>
      <p:sp>
        <p:nvSpPr>
          <p:cNvPr id="13" name="Text 11"/>
          <p:cNvSpPr/>
          <p:nvPr/>
        </p:nvSpPr>
        <p:spPr>
          <a:xfrm rot="20400000">
            <a:off x="10691407" y="2558635"/>
            <a:ext cx="120509" cy="120509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0" descr="https://kimi-img.moonshot.cn/pub/slides/slides_tmpl/image/25-08-27-20:09:27-d2nfatp8bjvh7rlj0j8g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60036" y="2611051"/>
            <a:ext cx="2608083" cy="2608083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7771765" y="1922780"/>
            <a:ext cx="3985115" cy="3985115"/>
          </a:xfrm>
          <a:prstGeom prst="ellipse">
            <a:avLst/>
          </a:prstGeom>
          <a:solidFill>
            <a:srgbClr val="000000">
              <a:alpha val="0"/>
            </a:srgbClr>
          </a:solidFill>
          <a:ln w="9525">
            <a:solidFill>
              <a:srgbClr val="A7A7A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771765" y="1922780"/>
            <a:ext cx="3985115" cy="39851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11080856" y="5302412"/>
            <a:ext cx="120509" cy="120509"/>
          </a:xfrm>
          <a:prstGeom prst="ellipse">
            <a:avLst/>
          </a:prstGeom>
          <a:solidFill>
            <a:srgbClr val="7B7B7B"/>
          </a:solidFill>
          <a:ln/>
        </p:spPr>
      </p:sp>
      <p:sp>
        <p:nvSpPr>
          <p:cNvPr id="18" name="Text 15"/>
          <p:cNvSpPr/>
          <p:nvPr/>
        </p:nvSpPr>
        <p:spPr>
          <a:xfrm>
            <a:off x="11080856" y="5302412"/>
            <a:ext cx="120509" cy="120509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988060" y="704215"/>
            <a:ext cx="10534650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Smart Run App Overview</a:t>
            </a:r>
            <a:endParaRPr lang="en-US" sz="1600" dirty="0"/>
          </a:p>
        </p:txBody>
      </p:sp>
      <p:pic>
        <p:nvPicPr>
          <p:cNvPr id="20" name="Image 1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942" y="770420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9-d2nfau98bjvh7rlj0jkg.png"/>
          <p:cNvPicPr>
            <a:picLocks noChangeAspect="1"/>
          </p:cNvPicPr>
          <p:nvPr/>
        </p:nvPicPr>
        <p:blipFill>
          <a:blip r:embed="rId3"/>
          <a:srcRect t="113" b="113"/>
          <a:stretch/>
        </p:blipFill>
        <p:spPr>
          <a:xfrm>
            <a:off x="635" y="1411605"/>
            <a:ext cx="6134400" cy="25304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134735" y="1411605"/>
            <a:ext cx="6056630" cy="2530475"/>
          </a:xfrm>
          <a:prstGeom prst="roundRect">
            <a:avLst>
              <a:gd name="adj" fmla="val 0"/>
            </a:avLst>
          </a:prstGeom>
          <a:solidFill>
            <a:srgbClr val="232323"/>
          </a:solidFill>
          <a:ln/>
        </p:spPr>
      </p:sp>
      <p:sp>
        <p:nvSpPr>
          <p:cNvPr id="4" name="Text 1"/>
          <p:cNvSpPr/>
          <p:nvPr/>
        </p:nvSpPr>
        <p:spPr>
          <a:xfrm>
            <a:off x="6134735" y="1411605"/>
            <a:ext cx="6056630" cy="253047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" name="Image 1" descr="https://kimi-img.moonshot.cn/pub/slides/slides_tmpl/image/25-08-27-20:09:27-d2nfatp8bjvh7rlj0jd0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87465" y="1587500"/>
            <a:ext cx="914400" cy="914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60795" y="2278380"/>
            <a:ext cx="5413375" cy="857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coaching engine provides technique drills targeting detected weaknesses, such as prolonged ground contact or cadence drops, to improve running form.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988060" y="513715"/>
            <a:ext cx="10534650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Personalized Coaching Engine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262370" y="1814830"/>
            <a:ext cx="549783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Targeted Technique Drills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576580" y="4542790"/>
            <a:ext cx="5119102" cy="857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Machine-learning models analyze past 30 days of data to generate adaptive training plans that adjust daily workouts based on sleep, HRV, and load metrics.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76580" y="4144010"/>
            <a:ext cx="5198745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Adaptive Training Plans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6360795" y="4542790"/>
            <a:ext cx="5119102" cy="8576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Runners receive personalized insights and recommendations based on their performance data, helping them optimize their training and avoid injuries.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6360795" y="4144010"/>
            <a:ext cx="5198745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Personalized Insights</a:t>
            </a:r>
            <a:endParaRPr lang="en-US" sz="1600" dirty="0"/>
          </a:p>
        </p:txBody>
      </p:sp>
      <p:pic>
        <p:nvPicPr>
          <p:cNvPr id="13" name="Image 2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8942" y="580481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Community &amp; Motivation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1049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775960"/>
            <a:ext cx="12192000" cy="1082040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775960"/>
            <a:ext cx="12192000" cy="108204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021080" y="1881505"/>
            <a:ext cx="4469130" cy="7747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Engaging Gamified Challenges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021080" y="2496185"/>
            <a:ext cx="4469130" cy="164564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Weekly global and local challenges award badges for streaks, distance, and technique improvements, keeping runners motivated and engaged.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8-27-20:09:25-d2nfat98bjvh7rlj0j3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94460"/>
            <a:ext cx="5332730" cy="5332730"/>
          </a:xfrm>
          <a:prstGeom prst="rect">
            <a:avLst/>
          </a:prstGeom>
        </p:spPr>
      </p:pic>
      <p:pic>
        <p:nvPicPr>
          <p:cNvPr id="7" name="Image 1" descr="https://kimi-img.moonshot.cn/pub/slides/slides_tmpl/image/25-08-27-20:09:26-d2nfath8bjvh7rlj0j60.png"/>
          <p:cNvPicPr>
            <a:picLocks noChangeAspect="1"/>
          </p:cNvPicPr>
          <p:nvPr/>
        </p:nvPicPr>
        <p:blipFill>
          <a:blip r:embed="rId4"/>
          <a:srcRect l="-6" t="43" r="6" b="43"/>
          <a:stretch/>
        </p:blipFill>
        <p:spPr>
          <a:xfrm>
            <a:off x="6069330" y="2057400"/>
            <a:ext cx="5157470" cy="2908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88060" y="704215"/>
            <a:ext cx="10534650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Gamified Challenges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8942" y="770420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8060" y="704215"/>
            <a:ext cx="10534650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Community Leaderboards</a:t>
            </a: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 rot="300000">
            <a:off x="1297305" y="1967230"/>
            <a:ext cx="4190365" cy="3338830"/>
          </a:xfrm>
          <a:prstGeom prst="roundRect">
            <a:avLst>
              <a:gd name="adj" fmla="val 6666"/>
            </a:avLst>
          </a:prstGeom>
          <a:solidFill>
            <a:srgbClr val="232323"/>
          </a:solidFill>
          <a:ln/>
        </p:spPr>
      </p:sp>
      <p:sp>
        <p:nvSpPr>
          <p:cNvPr id="4" name="Text 2"/>
          <p:cNvSpPr/>
          <p:nvPr/>
        </p:nvSpPr>
        <p:spPr>
          <a:xfrm rot="300000">
            <a:off x="1297305" y="1967230"/>
            <a:ext cx="4190365" cy="33388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1419225" y="2094230"/>
            <a:ext cx="4190365" cy="3460115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 w="19050">
            <a:solidFill>
              <a:srgbClr val="23232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419225" y="2094230"/>
            <a:ext cx="4190365" cy="34601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5147945" y="2302510"/>
            <a:ext cx="289560" cy="289560"/>
          </a:xfrm>
          <a:prstGeom prst="ellipse">
            <a:avLst/>
          </a:prstGeom>
          <a:solidFill>
            <a:srgbClr val="232323"/>
          </a:solidFill>
          <a:ln/>
        </p:spPr>
      </p:sp>
      <p:sp>
        <p:nvSpPr>
          <p:cNvPr id="8" name="Text 6"/>
          <p:cNvSpPr/>
          <p:nvPr/>
        </p:nvSpPr>
        <p:spPr>
          <a:xfrm>
            <a:off x="5147945" y="2302510"/>
            <a:ext cx="289560" cy="28956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720850" y="3133090"/>
            <a:ext cx="3639820" cy="126781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Real-time leaderboards rank runners by age group, distance, and skill level, fostering friendly competition and community engagement.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720850" y="2320925"/>
            <a:ext cx="3184100" cy="774700"/>
          </a:xfrm>
          <a:prstGeom prst="rect">
            <a:avLst/>
          </a:prstGeom>
          <a:noFill/>
          <a:ln/>
        </p:spPr>
        <p:txBody>
          <a:bodyPr wrap="square" lIns="0" tIns="0" rIns="0" bIns="0" rtlCol="0" anchor="b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Real-Time Leaderboards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 rot="300000">
            <a:off x="6483985" y="1967230"/>
            <a:ext cx="4190365" cy="3338830"/>
          </a:xfrm>
          <a:prstGeom prst="roundRect">
            <a:avLst>
              <a:gd name="adj" fmla="val 6666"/>
            </a:avLst>
          </a:prstGeom>
          <a:solidFill>
            <a:srgbClr val="EBEBEB"/>
          </a:solidFill>
          <a:ln/>
        </p:spPr>
      </p:sp>
      <p:sp>
        <p:nvSpPr>
          <p:cNvPr id="12" name="Text 10"/>
          <p:cNvSpPr/>
          <p:nvPr/>
        </p:nvSpPr>
        <p:spPr>
          <a:xfrm rot="300000">
            <a:off x="6483985" y="1967230"/>
            <a:ext cx="4190365" cy="333883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605905" y="2094230"/>
            <a:ext cx="4190365" cy="3460115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 w="19050">
            <a:solidFill>
              <a:srgbClr val="EBEBE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605905" y="2094230"/>
            <a:ext cx="4190365" cy="346011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0334625" y="2302510"/>
            <a:ext cx="289560" cy="289560"/>
          </a:xfrm>
          <a:prstGeom prst="ellipse">
            <a:avLst/>
          </a:prstGeom>
          <a:solidFill>
            <a:srgbClr val="EBEBEB"/>
          </a:solidFill>
          <a:ln/>
        </p:spPr>
      </p:sp>
      <p:sp>
        <p:nvSpPr>
          <p:cNvPr id="16" name="Text 14"/>
          <p:cNvSpPr/>
          <p:nvPr/>
        </p:nvSpPr>
        <p:spPr>
          <a:xfrm>
            <a:off x="10334625" y="2302510"/>
            <a:ext cx="289560" cy="28956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907530" y="3133090"/>
            <a:ext cx="3639820" cy="126781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Privacy controls allow users to share only chosen metrics, ensuring a secure and personalized experience within the community.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6907530" y="2320925"/>
            <a:ext cx="3184100" cy="368300"/>
          </a:xfrm>
          <a:prstGeom prst="rect">
            <a:avLst/>
          </a:prstGeom>
          <a:noFill/>
          <a:ln/>
        </p:spPr>
        <p:txBody>
          <a:bodyPr wrap="square" lIns="0" tIns="0" rIns="0" bIns="0" rtlCol="0" anchor="b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Privacy Controls</a:t>
            </a:r>
            <a:endParaRPr lang="en-US" sz="1600" dirty="0"/>
          </a:p>
        </p:txBody>
      </p:sp>
      <p:pic>
        <p:nvPicPr>
          <p:cNvPr id="19" name="Image 0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942" y="770420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Next Steps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1049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22670" y="1971675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3" name="Text 1"/>
          <p:cNvSpPr/>
          <p:nvPr/>
        </p:nvSpPr>
        <p:spPr>
          <a:xfrm>
            <a:off x="7121525" y="1476375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Core Technology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689090" y="1476375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6213475" y="155765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/>
          <p:nvPr/>
        </p:nvSpPr>
        <p:spPr>
          <a:xfrm>
            <a:off x="6213475" y="155765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395987" y="155765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8" name="Text 6"/>
          <p:cNvSpPr/>
          <p:nvPr/>
        </p:nvSpPr>
        <p:spPr>
          <a:xfrm>
            <a:off x="6395987" y="155765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6122670" y="2566035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0" name="Text 8"/>
          <p:cNvSpPr/>
          <p:nvPr/>
        </p:nvSpPr>
        <p:spPr>
          <a:xfrm>
            <a:off x="7121525" y="2070100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Performance Analytics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6689090" y="2070100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6213475" y="2153920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13" name="Text 11"/>
          <p:cNvSpPr/>
          <p:nvPr/>
        </p:nvSpPr>
        <p:spPr>
          <a:xfrm>
            <a:off x="6213475" y="2153920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395987" y="2153920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15" name="Text 13"/>
          <p:cNvSpPr/>
          <p:nvPr/>
        </p:nvSpPr>
        <p:spPr>
          <a:xfrm>
            <a:off x="6395987" y="2153920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6122670" y="3361690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7" name="Text 15"/>
          <p:cNvSpPr/>
          <p:nvPr/>
        </p:nvSpPr>
        <p:spPr>
          <a:xfrm>
            <a:off x="7121525" y="2865755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Design &amp; Durability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6689090" y="2865755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6213475" y="295211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20" name="Text 18"/>
          <p:cNvSpPr/>
          <p:nvPr/>
        </p:nvSpPr>
        <p:spPr>
          <a:xfrm>
            <a:off x="6213475" y="295211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6395987" y="295211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22" name="Text 20"/>
          <p:cNvSpPr/>
          <p:nvPr/>
        </p:nvSpPr>
        <p:spPr>
          <a:xfrm>
            <a:off x="6395987" y="295211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Shape 21"/>
          <p:cNvSpPr/>
          <p:nvPr/>
        </p:nvSpPr>
        <p:spPr>
          <a:xfrm>
            <a:off x="6122670" y="4157345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24" name="Text 22"/>
          <p:cNvSpPr/>
          <p:nvPr/>
        </p:nvSpPr>
        <p:spPr>
          <a:xfrm>
            <a:off x="7121525" y="3661410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User Experience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6689090" y="3661410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26" name="Shape 24"/>
          <p:cNvSpPr/>
          <p:nvPr/>
        </p:nvSpPr>
        <p:spPr>
          <a:xfrm>
            <a:off x="6213475" y="375094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27" name="Text 25"/>
          <p:cNvSpPr/>
          <p:nvPr/>
        </p:nvSpPr>
        <p:spPr>
          <a:xfrm>
            <a:off x="6213475" y="375094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8" name="Shape 26"/>
          <p:cNvSpPr/>
          <p:nvPr/>
        </p:nvSpPr>
        <p:spPr>
          <a:xfrm>
            <a:off x="6395987" y="375094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29" name="Text 27"/>
          <p:cNvSpPr/>
          <p:nvPr/>
        </p:nvSpPr>
        <p:spPr>
          <a:xfrm>
            <a:off x="6395987" y="375094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0" name="Shape 28"/>
          <p:cNvSpPr/>
          <p:nvPr/>
        </p:nvSpPr>
        <p:spPr>
          <a:xfrm>
            <a:off x="6122670" y="4952365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31" name="Text 29"/>
          <p:cNvSpPr/>
          <p:nvPr/>
        </p:nvSpPr>
        <p:spPr>
          <a:xfrm>
            <a:off x="7121525" y="4457065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Community &amp; Motivation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6689090" y="4457065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33" name="Shape 31"/>
          <p:cNvSpPr/>
          <p:nvPr/>
        </p:nvSpPr>
        <p:spPr>
          <a:xfrm>
            <a:off x="6213475" y="454850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34" name="Text 32"/>
          <p:cNvSpPr/>
          <p:nvPr/>
        </p:nvSpPr>
        <p:spPr>
          <a:xfrm>
            <a:off x="6213475" y="454850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Shape 33"/>
          <p:cNvSpPr/>
          <p:nvPr/>
        </p:nvSpPr>
        <p:spPr>
          <a:xfrm>
            <a:off x="6395987" y="4548505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36" name="Text 34"/>
          <p:cNvSpPr/>
          <p:nvPr/>
        </p:nvSpPr>
        <p:spPr>
          <a:xfrm>
            <a:off x="6395987" y="4548505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7" name="Shape 35"/>
          <p:cNvSpPr/>
          <p:nvPr/>
        </p:nvSpPr>
        <p:spPr>
          <a:xfrm>
            <a:off x="6213475" y="5346700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38" name="Text 36"/>
          <p:cNvSpPr/>
          <p:nvPr/>
        </p:nvSpPr>
        <p:spPr>
          <a:xfrm>
            <a:off x="6213475" y="5346700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9" name="Shape 37"/>
          <p:cNvSpPr/>
          <p:nvPr/>
        </p:nvSpPr>
        <p:spPr>
          <a:xfrm>
            <a:off x="6395987" y="5346700"/>
            <a:ext cx="172453" cy="236220"/>
          </a:xfrm>
          <a:prstGeom prst="chevron">
            <a:avLst/>
          </a:prstGeom>
          <a:solidFill>
            <a:srgbClr val="FFFFFF"/>
          </a:solidFill>
          <a:ln/>
        </p:spPr>
      </p:sp>
      <p:sp>
        <p:nvSpPr>
          <p:cNvPr id="40" name="Text 38"/>
          <p:cNvSpPr/>
          <p:nvPr/>
        </p:nvSpPr>
        <p:spPr>
          <a:xfrm>
            <a:off x="6395987" y="5346700"/>
            <a:ext cx="172453" cy="23622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1" name="Shape 39"/>
          <p:cNvSpPr/>
          <p:nvPr/>
        </p:nvSpPr>
        <p:spPr>
          <a:xfrm>
            <a:off x="6122670" y="5748020"/>
            <a:ext cx="5160010" cy="9525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2" name="Text 40"/>
          <p:cNvSpPr/>
          <p:nvPr/>
        </p:nvSpPr>
        <p:spPr>
          <a:xfrm>
            <a:off x="7121525" y="5252720"/>
            <a:ext cx="404495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Next Steps</a:t>
            </a:r>
            <a:endParaRPr lang="en-US" sz="1600" dirty="0"/>
          </a:p>
        </p:txBody>
      </p:sp>
      <p:sp>
        <p:nvSpPr>
          <p:cNvPr id="43" name="Text 41"/>
          <p:cNvSpPr/>
          <p:nvPr/>
        </p:nvSpPr>
        <p:spPr>
          <a:xfrm>
            <a:off x="6689090" y="5252720"/>
            <a:ext cx="52578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pic>
        <p:nvPicPr>
          <p:cNvPr id="44" name="Image 0" descr="https://kimi-img.moonshot.cn/pub/slides/slides_tmpl/image/25-08-27-20:09:25-d2nfat98bjvh7rlj0j1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585"/>
            <a:ext cx="3663950" cy="5370830"/>
          </a:xfrm>
          <a:prstGeom prst="rect">
            <a:avLst/>
          </a:prstGeom>
        </p:spPr>
      </p:pic>
      <p:sp>
        <p:nvSpPr>
          <p:cNvPr id="45" name="Text 42"/>
          <p:cNvSpPr/>
          <p:nvPr/>
        </p:nvSpPr>
        <p:spPr>
          <a:xfrm>
            <a:off x="3160395" y="3109595"/>
            <a:ext cx="3870960" cy="5439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1590" y="-24765"/>
            <a:ext cx="12202160" cy="6899275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3" name="Text 1"/>
          <p:cNvSpPr/>
          <p:nvPr/>
        </p:nvSpPr>
        <p:spPr>
          <a:xfrm>
            <a:off x="-21590" y="-24765"/>
            <a:ext cx="12202160" cy="689927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rcRect l="24693"/>
          <a:stretch/>
        </p:blipFill>
        <p:spPr>
          <a:xfrm>
            <a:off x="-23495" y="1814195"/>
            <a:ext cx="3154680" cy="3772535"/>
          </a:xfrm>
          <a:prstGeom prst="rect">
            <a:avLst/>
          </a:prstGeom>
        </p:spPr>
      </p:pic>
      <p:pic>
        <p:nvPicPr>
          <p:cNvPr id="5" name="Image 1" descr="https://kimi-img.moonshot.cn/pub/slides/slides_tmpl/image/25-08-27-20:09:27-d2nfatp8bjvh7rlj0ja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7830" y="663257"/>
            <a:ext cx="533400" cy="368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88695" y="596265"/>
            <a:ext cx="6344285" cy="4994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Get Started Today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2954655" y="3238500"/>
            <a:ext cx="3002915" cy="14293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Pair the smart band with the Smart Run App in under 60 seconds and complete a 5-minute baseline run for calibration to unlock personalized insights.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2919095" y="2470150"/>
            <a:ext cx="284226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Easy Setup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2919095" y="2011045"/>
            <a:ext cx="2711450" cy="3683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993765" y="3238500"/>
            <a:ext cx="3002915" cy="14293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Early adopters receive three months of premium coaching and exclusive access to upcoming AI gait-lab features, enhancing their running experience.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958205" y="2470150"/>
            <a:ext cx="284226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Premium Coaching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5958205" y="2011045"/>
            <a:ext cx="2711450" cy="3683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9032875" y="3238500"/>
            <a:ext cx="3002915" cy="14293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Start receiving real-time feedback and personalized coaching immediately, helping runners improve their performance from day one.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8997315" y="2470150"/>
            <a:ext cx="284226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Immediate Insights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9027795" y="2011045"/>
            <a:ext cx="2711450" cy="3683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5320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65532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939165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3916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223010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Text 5"/>
          <p:cNvSpPr/>
          <p:nvPr/>
        </p:nvSpPr>
        <p:spPr>
          <a:xfrm>
            <a:off x="122301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506855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50685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790700" y="469900"/>
            <a:ext cx="106680" cy="1066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Text 9"/>
          <p:cNvSpPr/>
          <p:nvPr/>
        </p:nvSpPr>
        <p:spPr>
          <a:xfrm>
            <a:off x="1790700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2074545" y="469900"/>
            <a:ext cx="106680" cy="106680"/>
          </a:xfrm>
          <a:prstGeom prst="ellipse">
            <a:avLst/>
          </a:prstGeom>
          <a:solidFill>
            <a:srgbClr val="000000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074545" y="469900"/>
            <a:ext cx="106680" cy="1066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0" descr="https://kimi-img.moonshot.cn/pub/slides/slides_tmpl/image/25-08-27-20:09:29-d2nfau98bjvh7rlj0jo0.png"/>
          <p:cNvPicPr>
            <a:picLocks noChangeAspect="1"/>
          </p:cNvPicPr>
          <p:nvPr/>
        </p:nvPicPr>
        <p:blipFill>
          <a:blip r:embed="rId3"/>
          <a:srcRect l="17548" r="23949" b="14559"/>
          <a:stretch/>
        </p:blipFill>
        <p:spPr>
          <a:xfrm rot="16200000">
            <a:off x="5955983" y="612140"/>
            <a:ext cx="6848475" cy="5623560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788670" y="1901190"/>
            <a:ext cx="5461635" cy="37459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15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 YOU 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Core Technology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0878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H="1">
            <a:off x="0" y="1424940"/>
            <a:ext cx="7891780" cy="1828800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1424940"/>
            <a:ext cx="7891780" cy="18288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8-27-20:09:28-d2nfau18bjvh7rlj0jeg.png"/>
          <p:cNvPicPr>
            <a:picLocks noChangeAspect="1"/>
          </p:cNvPicPr>
          <p:nvPr/>
        </p:nvPicPr>
        <p:blipFill>
          <a:blip r:embed="rId3"/>
          <a:srcRect l="47" r="47"/>
          <a:stretch/>
        </p:blipFill>
        <p:spPr>
          <a:xfrm>
            <a:off x="7465695" y="0"/>
            <a:ext cx="4726305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8335" y="3679190"/>
            <a:ext cx="6416040" cy="787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embedded sensors process raw data on-device to provide real-time feedback on stride, cadence, ground-contact time, and flight time, enhancing running efficiency without additional hardware.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48335" y="3294380"/>
            <a:ext cx="641604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Real-Time Biomechanical Feedback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48335" y="5398135"/>
            <a:ext cx="6416040" cy="787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These sensors continuously monitor and record data, ensuring that every aspect of the runner's biomechanics is captured and analyzed for optimal performance.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48335" y="5013325"/>
            <a:ext cx="641604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Continuous Data Capture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48335" y="1999615"/>
            <a:ext cx="6416040" cy="787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band features high-precision MEMS sensors that capture 3-axis acceleration, gyroscope, and magnetometer data at 500 Hz. This ensures detailed and accurate tracking of running metrics.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48335" y="1595755"/>
            <a:ext cx="6416040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High-Precision MEMS Sensors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48335" y="4853305"/>
            <a:ext cx="6416040" cy="0"/>
          </a:xfrm>
          <a:prstGeom prst="straightConnector1">
            <a:avLst/>
          </a:prstGeom>
          <a:noFill/>
          <a:ln w="12700">
            <a:solidFill>
              <a:srgbClr val="111111"/>
            </a:solidFill>
            <a:prstDash val="dash"/>
            <a:headEnd type="none"/>
            <a:tailEnd type="none"/>
          </a:ln>
        </p:spPr>
      </p:sp>
      <p:sp>
        <p:nvSpPr>
          <p:cNvPr id="12" name="Text 9"/>
          <p:cNvSpPr/>
          <p:nvPr/>
        </p:nvSpPr>
        <p:spPr>
          <a:xfrm>
            <a:off x="988060" y="513715"/>
            <a:ext cx="10534650" cy="490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Embedded Sensor Technology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942" y="580481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6-d2nfath8bjvh7rlj0j6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5" y="1985010"/>
            <a:ext cx="4468495" cy="393827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8-27-20:09:26-d2nfath8bjvh7rlj0j5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70" y="3652520"/>
            <a:ext cx="603250" cy="6032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440680" y="2008505"/>
            <a:ext cx="5848350" cy="2762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Accurate Timing with Magnetic Gates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5440680" y="2394585"/>
            <a:ext cx="5848350" cy="96004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Permanent-magnet timing gates create invisible start/finish lines with 0.01-second accuracy. The band’s magnetometer detects gate passages, ensuring precise timing in any weather.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5440680" y="4078605"/>
            <a:ext cx="5848350" cy="2762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Multi-Athlete Timing Capability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440680" y="4464685"/>
            <a:ext cx="5848350" cy="96004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magnetic timing gates allow simultaneous multi-athlete timing, making them ideal for group training sessions or competitive events in various weather conditions.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88060" y="704215"/>
            <a:ext cx="10534650" cy="490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Magnetic Timing Gates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8942" y="770420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2770" y="1444625"/>
            <a:ext cx="11344275" cy="0"/>
          </a:xfrm>
          <a:prstGeom prst="straightConnector1">
            <a:avLst/>
          </a:prstGeom>
          <a:noFill/>
          <a:ln w="28575">
            <a:solidFill>
              <a:srgbClr val="111111"/>
            </a:solidFill>
            <a:prstDash val="sysDot"/>
            <a:headEnd type="arrow"/>
            <a:tailEnd type="arrow"/>
          </a:ln>
        </p:spPr>
      </p:sp>
      <p:sp>
        <p:nvSpPr>
          <p:cNvPr id="3" name="Shape 1"/>
          <p:cNvSpPr/>
          <p:nvPr/>
        </p:nvSpPr>
        <p:spPr>
          <a:xfrm>
            <a:off x="6391275" y="6262370"/>
            <a:ext cx="2607945" cy="76200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4" name="Text 2"/>
          <p:cNvSpPr/>
          <p:nvPr/>
        </p:nvSpPr>
        <p:spPr>
          <a:xfrm>
            <a:off x="6391275" y="6262370"/>
            <a:ext cx="2607945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392920" y="6262370"/>
            <a:ext cx="2607945" cy="76200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6" name="Text 4"/>
          <p:cNvSpPr/>
          <p:nvPr/>
        </p:nvSpPr>
        <p:spPr>
          <a:xfrm>
            <a:off x="9392920" y="6262370"/>
            <a:ext cx="2607945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 flipV="1">
            <a:off x="7544578" y="1457325"/>
            <a:ext cx="0" cy="353060"/>
          </a:xfrm>
          <a:prstGeom prst="line">
            <a:avLst/>
          </a:prstGeom>
          <a:noFill/>
          <a:ln w="12700">
            <a:solidFill>
              <a:srgbClr val="404040"/>
            </a:solidFill>
            <a:prstDash val="solid"/>
            <a:headEnd type="none"/>
            <a:tailEnd type="none"/>
          </a:ln>
        </p:spPr>
      </p:sp>
      <p:sp>
        <p:nvSpPr>
          <p:cNvPr id="8" name="Shape 6"/>
          <p:cNvSpPr/>
          <p:nvPr/>
        </p:nvSpPr>
        <p:spPr>
          <a:xfrm>
            <a:off x="7494412" y="1416685"/>
            <a:ext cx="104142" cy="104140"/>
          </a:xfrm>
          <a:custGeom>
            <a:avLst/>
            <a:gdLst/>
            <a:ahLst/>
            <a:cxnLst/>
            <a:rect l="l" t="t" r="r" b="b"/>
            <a:pathLst>
              <a:path w="104142" h="104140">
                <a:moveTo>
                  <a:pt x="104142" y="17869"/>
                </a:moveTo>
                <a:cubicBezTo>
                  <a:pt x="127970" y="41691"/>
                  <a:pt x="127970" y="80319"/>
                  <a:pt x="104142" y="104140"/>
                </a:cubicBezTo>
                <a:cubicBezTo>
                  <a:pt x="80320" y="127968"/>
                  <a:pt x="41692" y="127968"/>
                  <a:pt x="17870" y="104140"/>
                </a:cubicBezTo>
                <a:cubicBezTo>
                  <a:pt x="-5959" y="80319"/>
                  <a:pt x="-5959" y="41691"/>
                  <a:pt x="17870" y="17869"/>
                </a:cubicBezTo>
                <a:cubicBezTo>
                  <a:pt x="41692" y="-5958"/>
                  <a:pt x="80320" y="-5958"/>
                  <a:pt x="104142" y="17869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rgbClr val="3F3F3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494412" y="1416685"/>
            <a:ext cx="104142" cy="104140"/>
          </a:xfrm>
          <a:prstGeom prst="rect">
            <a:avLst/>
          </a:prstGeom>
          <a:noFill/>
          <a:ln/>
        </p:spPr>
        <p:txBody>
          <a:bodyPr wrap="square" lIns="19050" tIns="19050" rIns="19050" bIns="1905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 rot="18900000">
            <a:off x="7072129" y="2004060"/>
            <a:ext cx="944264" cy="944245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1" name="Text 9"/>
          <p:cNvSpPr/>
          <p:nvPr/>
        </p:nvSpPr>
        <p:spPr>
          <a:xfrm rot="18900000">
            <a:off x="7072129" y="2004060"/>
            <a:ext cx="944264" cy="94424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0" descr="https://kimi-img.moonshot.cn/pub/slides/slides_tmpl/image/25-08-27-20:09:29-d2nfau98bjvh7rlj0jmg.png"/>
          <p:cNvPicPr>
            <a:picLocks noChangeAspect="1"/>
          </p:cNvPicPr>
          <p:nvPr/>
        </p:nvPicPr>
        <p:blipFill>
          <a:blip r:embed="rId3"/>
          <a:srcRect l="2879" t="59" r="2768" b="-59"/>
          <a:stretch/>
        </p:blipFill>
        <p:spPr>
          <a:xfrm>
            <a:off x="7274063" y="2205990"/>
            <a:ext cx="540396" cy="540385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6245458" y="3291205"/>
            <a:ext cx="2917133" cy="6455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Extended Battery Life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6244708" y="3965372"/>
            <a:ext cx="2722674" cy="16375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improved Bluetooth technology extends the smart band's battery life to 20 hours of continuous run tracking, making it suitable for long-distance runs.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 flipV="1">
            <a:off x="10578033" y="1457325"/>
            <a:ext cx="0" cy="353060"/>
          </a:xfrm>
          <a:prstGeom prst="line">
            <a:avLst/>
          </a:prstGeom>
          <a:noFill/>
          <a:ln w="12700">
            <a:solidFill>
              <a:srgbClr val="404040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>
            <a:off x="10527867" y="1416685"/>
            <a:ext cx="104142" cy="104140"/>
          </a:xfrm>
          <a:custGeom>
            <a:avLst/>
            <a:gdLst/>
            <a:ahLst/>
            <a:cxnLst/>
            <a:rect l="l" t="t" r="r" b="b"/>
            <a:pathLst>
              <a:path w="104142" h="104140">
                <a:moveTo>
                  <a:pt x="104142" y="17869"/>
                </a:moveTo>
                <a:cubicBezTo>
                  <a:pt x="127970" y="41691"/>
                  <a:pt x="127970" y="80319"/>
                  <a:pt x="104142" y="104140"/>
                </a:cubicBezTo>
                <a:cubicBezTo>
                  <a:pt x="80320" y="127968"/>
                  <a:pt x="41692" y="127968"/>
                  <a:pt x="17870" y="104140"/>
                </a:cubicBezTo>
                <a:cubicBezTo>
                  <a:pt x="-5959" y="80319"/>
                  <a:pt x="-5959" y="41691"/>
                  <a:pt x="17870" y="17869"/>
                </a:cubicBezTo>
                <a:cubicBezTo>
                  <a:pt x="41692" y="-5958"/>
                  <a:pt x="80320" y="-5958"/>
                  <a:pt x="104142" y="17869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rgbClr val="3F3F3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27867" y="1416685"/>
            <a:ext cx="104142" cy="104140"/>
          </a:xfrm>
          <a:prstGeom prst="rect">
            <a:avLst/>
          </a:prstGeom>
          <a:noFill/>
          <a:ln/>
        </p:spPr>
        <p:txBody>
          <a:bodyPr wrap="square" lIns="19050" tIns="19050" rIns="19050" bIns="1905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5"/>
          <p:cNvSpPr/>
          <p:nvPr/>
        </p:nvSpPr>
        <p:spPr>
          <a:xfrm rot="18900000">
            <a:off x="10105584" y="2004060"/>
            <a:ext cx="944264" cy="944245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9" name="Text 16"/>
          <p:cNvSpPr/>
          <p:nvPr/>
        </p:nvSpPr>
        <p:spPr>
          <a:xfrm rot="18900000">
            <a:off x="10105584" y="2004060"/>
            <a:ext cx="944264" cy="94424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" name="Image 1" descr="https://kimi-img.moonshot.cn/pub/slides/slides_tmpl/image/25-08-27-20:09:29-d2nfau98bjvh7rlj0jmg.png"/>
          <p:cNvPicPr>
            <a:picLocks noChangeAspect="1"/>
          </p:cNvPicPr>
          <p:nvPr/>
        </p:nvPicPr>
        <p:blipFill>
          <a:blip r:embed="rId3"/>
          <a:srcRect l="2879" t="59" r="2768" b="-59"/>
          <a:stretch/>
        </p:blipFill>
        <p:spPr>
          <a:xfrm>
            <a:off x="10307518" y="2205990"/>
            <a:ext cx="540396" cy="540385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9278912" y="3291205"/>
            <a:ext cx="2917133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Seamless Integration</a:t>
            </a:r>
            <a:endParaRPr lang="en-US" sz="1600" dirty="0"/>
          </a:p>
        </p:txBody>
      </p:sp>
      <p:sp>
        <p:nvSpPr>
          <p:cNvPr id="22" name="Text 18"/>
          <p:cNvSpPr/>
          <p:nvPr/>
        </p:nvSpPr>
        <p:spPr>
          <a:xfrm>
            <a:off x="9278162" y="3965398"/>
            <a:ext cx="2722674" cy="191035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DX5.0 technology ensures seamless integration with the Smart Run App, allowing runners to access detailed analytics and insights on their performance.</a:t>
            </a:r>
            <a:endParaRPr lang="en-US" sz="1600" dirty="0"/>
          </a:p>
        </p:txBody>
      </p:sp>
      <p:sp>
        <p:nvSpPr>
          <p:cNvPr id="23" name="Shape 19"/>
          <p:cNvSpPr/>
          <p:nvPr/>
        </p:nvSpPr>
        <p:spPr>
          <a:xfrm flipV="1">
            <a:off x="4558749" y="1457325"/>
            <a:ext cx="0" cy="353060"/>
          </a:xfrm>
          <a:prstGeom prst="line">
            <a:avLst/>
          </a:prstGeom>
          <a:noFill/>
          <a:ln w="12700">
            <a:solidFill>
              <a:srgbClr val="404040"/>
            </a:solidFill>
            <a:prstDash val="solid"/>
            <a:headEnd type="none"/>
            <a:tailEnd type="none"/>
          </a:ln>
        </p:spPr>
      </p:sp>
      <p:sp>
        <p:nvSpPr>
          <p:cNvPr id="24" name="Shape 20"/>
          <p:cNvSpPr/>
          <p:nvPr/>
        </p:nvSpPr>
        <p:spPr>
          <a:xfrm>
            <a:off x="4508583" y="1416685"/>
            <a:ext cx="104142" cy="104140"/>
          </a:xfrm>
          <a:custGeom>
            <a:avLst/>
            <a:gdLst/>
            <a:ahLst/>
            <a:cxnLst/>
            <a:rect l="l" t="t" r="r" b="b"/>
            <a:pathLst>
              <a:path w="104142" h="104140">
                <a:moveTo>
                  <a:pt x="104142" y="17869"/>
                </a:moveTo>
                <a:cubicBezTo>
                  <a:pt x="127970" y="41691"/>
                  <a:pt x="127970" y="80319"/>
                  <a:pt x="104142" y="104140"/>
                </a:cubicBezTo>
                <a:cubicBezTo>
                  <a:pt x="80320" y="127968"/>
                  <a:pt x="41692" y="127968"/>
                  <a:pt x="17870" y="104140"/>
                </a:cubicBezTo>
                <a:cubicBezTo>
                  <a:pt x="-5959" y="80319"/>
                  <a:pt x="-5959" y="41691"/>
                  <a:pt x="17870" y="17869"/>
                </a:cubicBezTo>
                <a:cubicBezTo>
                  <a:pt x="41692" y="-5958"/>
                  <a:pt x="80320" y="-5958"/>
                  <a:pt x="104142" y="17869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rgbClr val="3F3F3F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4508583" y="1416685"/>
            <a:ext cx="104142" cy="104140"/>
          </a:xfrm>
          <a:prstGeom prst="rect">
            <a:avLst/>
          </a:prstGeom>
          <a:noFill/>
          <a:ln/>
        </p:spPr>
        <p:txBody>
          <a:bodyPr wrap="square" lIns="19050" tIns="19050" rIns="19050" bIns="1905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6" name="Shape 22"/>
          <p:cNvSpPr/>
          <p:nvPr/>
        </p:nvSpPr>
        <p:spPr>
          <a:xfrm rot="18900000">
            <a:off x="4086300" y="2004060"/>
            <a:ext cx="944264" cy="944245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7" name="Text 23"/>
          <p:cNvSpPr/>
          <p:nvPr/>
        </p:nvSpPr>
        <p:spPr>
          <a:xfrm rot="18900000">
            <a:off x="4086300" y="2004060"/>
            <a:ext cx="944264" cy="94424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8" name="Image 2" descr="https://kimi-img.moonshot.cn/pub/slides/slides_tmpl/image/25-08-27-20:09:29-d2nfau98bjvh7rlj0jmg.png"/>
          <p:cNvPicPr>
            <a:picLocks noChangeAspect="1"/>
          </p:cNvPicPr>
          <p:nvPr/>
        </p:nvPicPr>
        <p:blipFill>
          <a:blip r:embed="rId3"/>
          <a:srcRect l="2824" r="2824"/>
          <a:stretch/>
        </p:blipFill>
        <p:spPr>
          <a:xfrm>
            <a:off x="4288234" y="2205990"/>
            <a:ext cx="539761" cy="539750"/>
          </a:xfrm>
          <a:prstGeom prst="rect">
            <a:avLst/>
          </a:prstGeom>
        </p:spPr>
      </p:pic>
      <p:sp>
        <p:nvSpPr>
          <p:cNvPr id="29" name="Text 24"/>
          <p:cNvSpPr/>
          <p:nvPr/>
        </p:nvSpPr>
        <p:spPr>
          <a:xfrm>
            <a:off x="3259629" y="3291205"/>
            <a:ext cx="2917133" cy="6455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Real-Time Data Streaming</a:t>
            </a:r>
            <a:endParaRPr lang="en-US" sz="1600" dirty="0"/>
          </a:p>
        </p:txBody>
      </p:sp>
      <p:sp>
        <p:nvSpPr>
          <p:cNvPr id="30" name="Text 25"/>
          <p:cNvSpPr/>
          <p:nvPr/>
        </p:nvSpPr>
        <p:spPr>
          <a:xfrm>
            <a:off x="3258879" y="3965398"/>
            <a:ext cx="2722674" cy="16375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This technology streams live stride, pace, and ground-contact analytics to the Smart Run App with sub-20 ms latency, providing instant feedback during runs.</a:t>
            </a:r>
            <a:endParaRPr lang="en-US" sz="1600" dirty="0"/>
          </a:p>
        </p:txBody>
      </p:sp>
      <p:sp>
        <p:nvSpPr>
          <p:cNvPr id="31" name="Shape 26"/>
          <p:cNvSpPr/>
          <p:nvPr/>
        </p:nvSpPr>
        <p:spPr>
          <a:xfrm>
            <a:off x="3389691" y="6262370"/>
            <a:ext cx="2607996" cy="76200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32" name="Text 27"/>
          <p:cNvSpPr/>
          <p:nvPr/>
        </p:nvSpPr>
        <p:spPr>
          <a:xfrm>
            <a:off x="3389691" y="6262370"/>
            <a:ext cx="2607996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3" name="Shape 28"/>
          <p:cNvSpPr/>
          <p:nvPr/>
        </p:nvSpPr>
        <p:spPr>
          <a:xfrm flipV="1">
            <a:off x="1572921" y="1455420"/>
            <a:ext cx="0" cy="334010"/>
          </a:xfrm>
          <a:prstGeom prst="line">
            <a:avLst/>
          </a:prstGeom>
          <a:noFill/>
          <a:ln w="12700">
            <a:solidFill>
              <a:srgbClr val="404040"/>
            </a:solidFill>
            <a:prstDash val="solid"/>
            <a:headEnd type="none"/>
            <a:tailEnd type="none"/>
          </a:ln>
        </p:spPr>
      </p:sp>
      <p:sp>
        <p:nvSpPr>
          <p:cNvPr id="34" name="Shape 29"/>
          <p:cNvSpPr/>
          <p:nvPr/>
        </p:nvSpPr>
        <p:spPr>
          <a:xfrm>
            <a:off x="1522755" y="1416685"/>
            <a:ext cx="104142" cy="98425"/>
          </a:xfrm>
          <a:custGeom>
            <a:avLst/>
            <a:gdLst/>
            <a:ahLst/>
            <a:cxnLst/>
            <a:rect l="l" t="t" r="r" b="b"/>
            <a:pathLst>
              <a:path w="104142" h="98425">
                <a:moveTo>
                  <a:pt x="104142" y="16889"/>
                </a:moveTo>
                <a:cubicBezTo>
                  <a:pt x="127970" y="39403"/>
                  <a:pt x="127970" y="75911"/>
                  <a:pt x="104142" y="98425"/>
                </a:cubicBezTo>
                <a:cubicBezTo>
                  <a:pt x="80320" y="120945"/>
                  <a:pt x="41692" y="120945"/>
                  <a:pt x="17870" y="98425"/>
                </a:cubicBezTo>
                <a:cubicBezTo>
                  <a:pt x="-5959" y="75911"/>
                  <a:pt x="-5959" y="39403"/>
                  <a:pt x="17870" y="16889"/>
                </a:cubicBezTo>
                <a:cubicBezTo>
                  <a:pt x="41692" y="-5631"/>
                  <a:pt x="80320" y="-5631"/>
                  <a:pt x="104142" y="16889"/>
                </a:cubicBezTo>
                <a:close/>
              </a:path>
            </a:pathLst>
          </a:custGeom>
          <a:solidFill>
            <a:srgbClr val="404040"/>
          </a:solidFill>
          <a:ln w="12700">
            <a:solidFill>
              <a:srgbClr val="3F3F3F"/>
            </a:solidFill>
            <a:prstDash val="solid"/>
          </a:ln>
        </p:spPr>
      </p:sp>
      <p:sp>
        <p:nvSpPr>
          <p:cNvPr id="35" name="Text 30"/>
          <p:cNvSpPr/>
          <p:nvPr/>
        </p:nvSpPr>
        <p:spPr>
          <a:xfrm>
            <a:off x="1522755" y="1416685"/>
            <a:ext cx="104142" cy="98425"/>
          </a:xfrm>
          <a:prstGeom prst="rect">
            <a:avLst/>
          </a:prstGeom>
          <a:noFill/>
          <a:ln/>
        </p:spPr>
        <p:txBody>
          <a:bodyPr wrap="square" lIns="19050" tIns="19050" rIns="19050" bIns="1905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6" name="Shape 31"/>
          <p:cNvSpPr/>
          <p:nvPr/>
        </p:nvSpPr>
        <p:spPr>
          <a:xfrm rot="18900000">
            <a:off x="1100471" y="1972945"/>
            <a:ext cx="944264" cy="89408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37" name="Text 32"/>
          <p:cNvSpPr/>
          <p:nvPr/>
        </p:nvSpPr>
        <p:spPr>
          <a:xfrm rot="18900000">
            <a:off x="1100471" y="1972945"/>
            <a:ext cx="944264" cy="8940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38" name="Image 3" descr="https://kimi-img.moonshot.cn/pub/slides/slides_tmpl/image/25-08-27-20:09:29-d2nfau98bjvh7rlj0jmg.png"/>
          <p:cNvPicPr>
            <a:picLocks noChangeAspect="1"/>
          </p:cNvPicPr>
          <p:nvPr/>
        </p:nvPicPr>
        <p:blipFill>
          <a:blip r:embed="rId3"/>
          <a:srcRect l="176" t="59" r="176" b="-59"/>
          <a:stretch/>
        </p:blipFill>
        <p:spPr>
          <a:xfrm>
            <a:off x="1302405" y="2164147"/>
            <a:ext cx="539761" cy="511075"/>
          </a:xfrm>
          <a:prstGeom prst="rect">
            <a:avLst/>
          </a:prstGeom>
        </p:spPr>
      </p:pic>
      <p:sp>
        <p:nvSpPr>
          <p:cNvPr id="39" name="Text 33"/>
          <p:cNvSpPr/>
          <p:nvPr/>
        </p:nvSpPr>
        <p:spPr>
          <a:xfrm>
            <a:off x="273800" y="3291205"/>
            <a:ext cx="2917133" cy="64551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Advanced Bluetooth DX5.0 Technology</a:t>
            </a:r>
            <a:endParaRPr lang="en-US" sz="1600" dirty="0"/>
          </a:p>
        </p:txBody>
      </p:sp>
      <p:sp>
        <p:nvSpPr>
          <p:cNvPr id="40" name="Text 34"/>
          <p:cNvSpPr/>
          <p:nvPr/>
        </p:nvSpPr>
        <p:spPr>
          <a:xfrm>
            <a:off x="273050" y="3929361"/>
            <a:ext cx="2722674" cy="16375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DX5.0 low-energy Bluetooth 5.3 chipset offers 4× range and 2× data rate compared to previous generations, ensuring reliable connectivity.</a:t>
            </a:r>
            <a:endParaRPr lang="en-US" sz="1600" dirty="0"/>
          </a:p>
        </p:txBody>
      </p:sp>
      <p:sp>
        <p:nvSpPr>
          <p:cNvPr id="41" name="Shape 35"/>
          <p:cNvSpPr/>
          <p:nvPr/>
        </p:nvSpPr>
        <p:spPr>
          <a:xfrm>
            <a:off x="387987" y="6262370"/>
            <a:ext cx="2607996" cy="76200"/>
          </a:xfrm>
          <a:prstGeom prst="rect">
            <a:avLst/>
          </a:prstGeom>
          <a:solidFill>
            <a:srgbClr val="232323"/>
          </a:solidFill>
          <a:ln/>
        </p:spPr>
      </p:sp>
      <p:sp>
        <p:nvSpPr>
          <p:cNvPr id="42" name="Text 36"/>
          <p:cNvSpPr/>
          <p:nvPr/>
        </p:nvSpPr>
        <p:spPr>
          <a:xfrm>
            <a:off x="387987" y="6262370"/>
            <a:ext cx="2607996" cy="7620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3" name="Text 37"/>
          <p:cNvSpPr/>
          <p:nvPr/>
        </p:nvSpPr>
        <p:spPr>
          <a:xfrm>
            <a:off x="988060" y="513715"/>
            <a:ext cx="10534650" cy="490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Bluetooth DX5.0 Wearables</a:t>
            </a:r>
            <a:endParaRPr lang="en-US" sz="1600" dirty="0"/>
          </a:p>
        </p:txBody>
      </p:sp>
      <p:pic>
        <p:nvPicPr>
          <p:cNvPr id="44" name="Image 4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942" y="580481"/>
            <a:ext cx="533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5-d2nfat98bjvh7rlj0j2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514475"/>
            <a:ext cx="4189095" cy="377253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384165" y="3196590"/>
            <a:ext cx="5415915" cy="1198880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Performance Analytics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384165" y="1945640"/>
            <a:ext cx="3390265" cy="10878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94835" y="608330"/>
            <a:ext cx="7016115" cy="7632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Stride &amp; Pace Insights</a:t>
            </a:r>
            <a:endParaRPr lang="en-US" sz="1600" dirty="0"/>
          </a:p>
        </p:txBody>
      </p:sp>
      <p:pic>
        <p:nvPicPr>
          <p:cNvPr id="3" name="Image 0" descr="https://kimi-img.moonshot.cn/pub/slides/slides_tmpl/image/25-08-27-20:09:27-d2nfatp8bjvh7rlj0j90.png"/>
          <p:cNvPicPr>
            <a:picLocks noChangeAspect="1"/>
          </p:cNvPicPr>
          <p:nvPr/>
        </p:nvPicPr>
        <p:blipFill>
          <a:blip r:embed="rId3"/>
          <a:srcRect l="130" r="130"/>
          <a:stretch/>
        </p:blipFill>
        <p:spPr>
          <a:xfrm>
            <a:off x="0" y="0"/>
            <a:ext cx="3968750" cy="6858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51985" y="1953895"/>
            <a:ext cx="6501765" cy="424815"/>
          </a:xfrm>
          <a:prstGeom prst="rect">
            <a:avLst/>
          </a:prstGeom>
          <a:noFill/>
          <a:ln/>
        </p:spPr>
        <p:txBody>
          <a:bodyPr wrap="square" lIns="91440" tIns="45720" rIns="91440" bIns="36195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Accurate Stride and Pace Metrics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4451985" y="2406015"/>
            <a:ext cx="6672580" cy="168656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451985" y="2406015"/>
            <a:ext cx="6672580" cy="1686560"/>
          </a:xfrm>
          <a:prstGeom prst="rect">
            <a:avLst/>
          </a:prstGeom>
          <a:noFill/>
          <a:ln/>
        </p:spPr>
        <p:txBody>
          <a:bodyPr wrap="square" lIns="46990" tIns="90170" rIns="90170" bIns="4699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band uses advanced algorithms to convert raw sensor data into stride length, cadence, and speed with ±2% accuracy, providing precise running metrics.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451985" y="4111625"/>
            <a:ext cx="6501765" cy="424815"/>
          </a:xfrm>
          <a:prstGeom prst="rect">
            <a:avLst/>
          </a:prstGeom>
          <a:noFill/>
          <a:ln/>
        </p:spPr>
        <p:txBody>
          <a:bodyPr wrap="square" lIns="91440" tIns="45720" rIns="91440" bIns="36195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Real-Time Audio Cues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451985" y="4566285"/>
            <a:ext cx="6672580" cy="1686560"/>
          </a:xfrm>
          <a:prstGeom prst="rect">
            <a:avLst/>
          </a:prstGeom>
          <a:solidFill>
            <a:srgbClr val="000000">
              <a:alpha val="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451985" y="4566285"/>
            <a:ext cx="6672580" cy="1686560"/>
          </a:xfrm>
          <a:prstGeom prst="rect">
            <a:avLst/>
          </a:prstGeom>
          <a:noFill/>
          <a:ln/>
        </p:spPr>
        <p:txBody>
          <a:bodyPr wrap="square" lIns="46990" tIns="90170" rIns="90170" bIns="4699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8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Runners receive instant audio cues when cadence drifts outside personalized zones, helping maintain target pace and reduce injury risk during training or races.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8-27-20:09:27-d2nfatp8bjvh7rlj0j80.png"/>
          <p:cNvPicPr>
            <a:picLocks noChangeAspect="1"/>
          </p:cNvPicPr>
          <p:nvPr/>
        </p:nvPicPr>
        <p:blipFill>
          <a:blip r:embed="rId3"/>
          <a:srcRect t="17" b="17"/>
          <a:stretch/>
        </p:blipFill>
        <p:spPr>
          <a:xfrm>
            <a:off x="943610" y="1522730"/>
            <a:ext cx="3695065" cy="2336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77328" y="1672590"/>
            <a:ext cx="6057265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Detailed Ground-Contact Metrics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5077328" y="2080895"/>
            <a:ext cx="6057265" cy="95091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The smart band calculates ground-contact time, flight time, and vertical oscillation every step, providing detailed insights into running biomechanics.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5076560" y="3830320"/>
            <a:ext cx="6058800" cy="0"/>
          </a:xfrm>
          <a:prstGeom prst="line">
            <a:avLst/>
          </a:prstGeom>
          <a:noFill/>
          <a:ln w="12700">
            <a:solidFill>
              <a:srgbClr val="232323"/>
            </a:solidFill>
            <a:prstDash val="solid"/>
            <a:headEnd type="none"/>
            <a:tailEnd type="none"/>
          </a:ln>
        </p:spPr>
      </p:sp>
      <p:sp>
        <p:nvSpPr>
          <p:cNvPr id="6" name="Text 3"/>
          <p:cNvSpPr/>
          <p:nvPr/>
        </p:nvSpPr>
        <p:spPr>
          <a:xfrm>
            <a:off x="834470" y="4418965"/>
            <a:ext cx="3832459" cy="166179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Color-coded feedback highlights asymmetries or over-striding, guiding runners to make technique adjustments for improved running economy.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92480" y="4012565"/>
            <a:ext cx="3891245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Color-Coded Feedback</a:t>
            </a:r>
            <a:endParaRPr lang="en-US" sz="1600" dirty="0"/>
          </a:p>
        </p:txBody>
      </p:sp>
      <p:pic>
        <p:nvPicPr>
          <p:cNvPr id="8" name="Image 1" descr="https://kimi-img.moonshot.cn/pub/slides/slides_tmpl/image/25-08-27-20:09:25-d2nfat98bjvh7rlj0j30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942" y="580481"/>
            <a:ext cx="533400" cy="3683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8060" y="513715"/>
            <a:ext cx="10534650" cy="49093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Ground Contact Analytics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077328" y="4257675"/>
            <a:ext cx="6057265" cy="30678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Performance Improvement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077328" y="4665980"/>
            <a:ext cx="6057265" cy="95091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11111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With guided drills based on ground-contact analytics, runners can improve their running economy by up to 5% within four weeks, enhancing overall performance.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32323"/>
      </a:accent1>
      <a:accent2>
        <a:srgbClr val="EBEBEB"/>
      </a:accent2>
      <a:accent3>
        <a:srgbClr val="919191"/>
      </a:accent3>
      <a:accent4>
        <a:srgbClr val="ADADAD"/>
      </a:accent4>
      <a:accent5>
        <a:srgbClr val="C79E7F"/>
      </a:accent5>
      <a:accent6>
        <a:srgbClr val="C27F6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925</Words>
  <Application>Microsoft Office PowerPoint</Application>
  <PresentationFormat>Custom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MiSans</vt:lpstr>
      <vt:lpstr>Calibri</vt:lpstr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Band: Run Smarter</dc:title>
  <dc:subject>Smart Band: Run Smarter</dc:subject>
  <dc:creator>Kimi</dc:creator>
  <cp:lastModifiedBy>HP</cp:lastModifiedBy>
  <cp:revision>2</cp:revision>
  <dcterms:created xsi:type="dcterms:W3CDTF">2025-09-02T09:46:48Z</dcterms:created>
  <dcterms:modified xsi:type="dcterms:W3CDTF">2025-09-02T09:48:49Z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{"Label":"Smart Band: Run Smarter","ContentProducer":"001191110108MACG2KBH8F10000","ProduceID":"d2rbpp760ra3dv16lsvg","ReservedCode1":"","ContentPropagator":"001191110108MACG2KBH8F20000","PropagateID":"d2rbpp760ra3dv16lsvg","ReservedCode2":""}</vt:lpwstr>
  </property>
</Properties>
</file>