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Rubik"/>
      <p:regular r:id="rId9"/>
      <p:bold r:id="rId10"/>
      <p:italic r:id="rId11"/>
      <p:boldItalic r:id="rId12"/>
    </p:embeddedFont>
    <p:embeddedFont>
      <p:font typeface="Arial Black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ubik-italic.fntdata"/><Relationship Id="rId10" Type="http://schemas.openxmlformats.org/officeDocument/2006/relationships/font" Target="fonts/Rubik-bold.fntdata"/><Relationship Id="rId13" Type="http://schemas.openxmlformats.org/officeDocument/2006/relationships/font" Target="fonts/ArialBlack-regular.fntdata"/><Relationship Id="rId12" Type="http://schemas.openxmlformats.org/officeDocument/2006/relationships/font" Target="fonts/Rubik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ubik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e645d06d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e645d06d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9e645d06d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e645d06d1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e645d06d1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9e645d06d1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images/ut_logo.svg" TargetMode="External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images/ut_logo.svg" TargetMode="External"/><Relationship Id="rId3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T19_Start_04">
  <p:cSld name="UT19_Start_0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4038600" y="1338130"/>
            <a:ext cx="7543799" cy="18126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4038600" y="3243600"/>
            <a:ext cx="75438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038597" y="6279425"/>
            <a:ext cx="2070318" cy="349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2" type="body"/>
          </p:nvPr>
        </p:nvSpPr>
        <p:spPr>
          <a:xfrm>
            <a:off x="4038598" y="5029199"/>
            <a:ext cx="7543800" cy="371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  <a:defRPr b="0" sz="2400"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3" type="body"/>
          </p:nvPr>
        </p:nvSpPr>
        <p:spPr>
          <a:xfrm>
            <a:off x="4038597" y="5507669"/>
            <a:ext cx="7543801" cy="66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1B3B3"/>
              </a:buClr>
              <a:buSzPts val="1800"/>
              <a:buFont typeface="Arial"/>
              <a:buNone/>
              <a:defRPr b="0" sz="1800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2"/>
          <p:cNvSpPr/>
          <p:nvPr>
            <p:ph idx="4" type="pic"/>
          </p:nvPr>
        </p:nvSpPr>
        <p:spPr>
          <a:xfrm>
            <a:off x="2438400" y="4806225"/>
            <a:ext cx="1371600" cy="1365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000" y="360001"/>
            <a:ext cx="3240000" cy="439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T19_Title and Content_Blue">
  <p:cSld name="UT19_Title and Content_Blue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609600" y="3810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609600" y="121920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T19_List and Image">
  <p:cSld name="UT19_List and Imag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/>
          <p:nvPr>
            <p:ph idx="2" type="pic"/>
          </p:nvPr>
        </p:nvSpPr>
        <p:spPr>
          <a:xfrm>
            <a:off x="4038600" y="0"/>
            <a:ext cx="81534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304154" y="685800"/>
            <a:ext cx="3277246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T19_Europe">
  <p:cSld name="UT19_Europ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04154" y="685800"/>
            <a:ext cx="5791846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T19_Estonia">
  <p:cSld name="UT19_Estonia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304154" y="685800"/>
            <a:ext cx="32760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UT19_Estonia_v2">
  <p:cSld name="1_UT19_Estonia_v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04154" y="685800"/>
            <a:ext cx="5106046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T19_Text on Image">
  <p:cSld name="UT19_Text on Image"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609600" y="4800600"/>
            <a:ext cx="6858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8B7"/>
              </a:buClr>
              <a:buSzPts val="2000"/>
              <a:buNone/>
              <a:defRPr sz="2000">
                <a:solidFill>
                  <a:srgbClr val="8C98B7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8B7"/>
              </a:buClr>
              <a:buSzPts val="1800"/>
              <a:buNone/>
              <a:defRPr sz="1800">
                <a:solidFill>
                  <a:srgbClr val="8C98B7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8B7"/>
              </a:buClr>
              <a:buSzPts val="1600"/>
              <a:buNone/>
              <a:defRPr sz="1600">
                <a:solidFill>
                  <a:srgbClr val="8C98B7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8B7"/>
              </a:buClr>
              <a:buSzPts val="1600"/>
              <a:buNone/>
              <a:defRPr sz="1600">
                <a:solidFill>
                  <a:srgbClr val="8C98B7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8B7"/>
              </a:buClr>
              <a:buSzPts val="1600"/>
              <a:buNone/>
              <a:defRPr sz="1600">
                <a:solidFill>
                  <a:srgbClr val="8C98B7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8B7"/>
              </a:buClr>
              <a:buSzPts val="1600"/>
              <a:buNone/>
              <a:defRPr sz="1600">
                <a:solidFill>
                  <a:srgbClr val="8C98B7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8B7"/>
              </a:buClr>
              <a:buSzPts val="1600"/>
              <a:buNone/>
              <a:defRPr sz="1600">
                <a:solidFill>
                  <a:srgbClr val="8C98B7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8B7"/>
              </a:buClr>
              <a:buSzPts val="1600"/>
              <a:buNone/>
              <a:defRPr sz="1600">
                <a:solidFill>
                  <a:srgbClr val="8C98B7"/>
                </a:solidFill>
              </a:defRPr>
            </a:lvl9pPr>
          </a:lstStyle>
          <a:p/>
        </p:txBody>
      </p:sp>
      <p:sp>
        <p:nvSpPr>
          <p:cNvPr id="94" name="Google Shape;94;p16"/>
          <p:cNvSpPr/>
          <p:nvPr>
            <p:ph idx="2" type="pic"/>
          </p:nvPr>
        </p:nvSpPr>
        <p:spPr>
          <a:xfrm>
            <a:off x="0" y="-6116"/>
            <a:ext cx="12204467" cy="68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T19_Two Content" type="twoObj">
  <p:cSld name="TWO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609600" y="365125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609600" y="1825625"/>
            <a:ext cx="5410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6172200" y="1825625"/>
            <a:ext cx="5410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609600" y="2103437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2000" y="360000"/>
            <a:ext cx="3240000" cy="439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T19_Cooperation">
  <p:cSld name="UT19_Coopera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04154" y="685800"/>
            <a:ext cx="3734446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T19_White_Logo on BigImage">
  <p:cSld name="UT19_White_Logo on BigImag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9" name="Google Shape;109;p2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000" y="360000"/>
            <a:ext cx="32385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T19_Logo, Title and Content">
  <p:cSld name="UT19_Logo, Title and Content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>
            <p:ph type="title"/>
          </p:nvPr>
        </p:nvSpPr>
        <p:spPr>
          <a:xfrm>
            <a:off x="4038600" y="365125"/>
            <a:ext cx="7543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4038600" y="1828800"/>
            <a:ext cx="75438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/>
          <p:nvPr>
            <p:ph idx="2" type="pic"/>
          </p:nvPr>
        </p:nvSpPr>
        <p:spPr>
          <a:xfrm>
            <a:off x="-3111" y="2169735"/>
            <a:ext cx="3203511" cy="4687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000" y="360000"/>
            <a:ext cx="3240000" cy="439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UT19_White_Logo on Media">
  <p:cSld name="1_UT19_White_Logo on Media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>
            <p:ph idx="2" type="media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13" name="Google Shape;113;p2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000" y="360000"/>
            <a:ext cx="32385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T19_Thanks">
  <p:cSld name="UT19_Thank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04154" y="1371600"/>
            <a:ext cx="3276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000" y="360000"/>
            <a:ext cx="3240000" cy="439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T19_Thanks_Simple">
  <p:cSld name="UT19_Thanks_Simp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000" y="360000"/>
            <a:ext cx="3240000" cy="43976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352800" y="2766218"/>
            <a:ext cx="5486400" cy="2034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T19_Start_01">
  <p:cSld name="UT19_Start_0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6096000" y="763200"/>
            <a:ext cx="5486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6095999" y="3243600"/>
            <a:ext cx="54864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6108914" y="62794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2" type="body"/>
          </p:nvPr>
        </p:nvSpPr>
        <p:spPr>
          <a:xfrm>
            <a:off x="7727950" y="5029199"/>
            <a:ext cx="3854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  <a:defRPr b="0" sz="2400"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3" type="body"/>
          </p:nvPr>
        </p:nvSpPr>
        <p:spPr>
          <a:xfrm>
            <a:off x="7727950" y="5507669"/>
            <a:ext cx="3854449" cy="66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1B3B3"/>
              </a:buClr>
              <a:buSzPts val="1800"/>
              <a:buFont typeface="Arial"/>
              <a:buNone/>
              <a:defRPr b="0" sz="1800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"/>
          <p:cNvSpPr/>
          <p:nvPr>
            <p:ph idx="4" type="pic"/>
          </p:nvPr>
        </p:nvSpPr>
        <p:spPr>
          <a:xfrm>
            <a:off x="6096000" y="4806225"/>
            <a:ext cx="1371600" cy="1365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000" y="360001"/>
            <a:ext cx="3240000" cy="439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T19_Start_02">
  <p:cSld name="UT19_Start_0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ctrTitle"/>
          </p:nvPr>
        </p:nvSpPr>
        <p:spPr>
          <a:xfrm>
            <a:off x="6096000" y="763200"/>
            <a:ext cx="5486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6095999" y="3243600"/>
            <a:ext cx="54864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6108914" y="62794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2" type="body"/>
          </p:nvPr>
        </p:nvSpPr>
        <p:spPr>
          <a:xfrm>
            <a:off x="7727950" y="5029199"/>
            <a:ext cx="3854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  <a:defRPr b="0" sz="2400"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3" type="body"/>
          </p:nvPr>
        </p:nvSpPr>
        <p:spPr>
          <a:xfrm>
            <a:off x="7727950" y="5507669"/>
            <a:ext cx="3854449" cy="66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1B3B3"/>
              </a:buClr>
              <a:buSzPts val="1800"/>
              <a:buFont typeface="Arial"/>
              <a:buNone/>
              <a:defRPr b="0" sz="1800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"/>
          <p:cNvSpPr/>
          <p:nvPr>
            <p:ph idx="4" type="pic"/>
          </p:nvPr>
        </p:nvSpPr>
        <p:spPr>
          <a:xfrm>
            <a:off x="6096000" y="4806225"/>
            <a:ext cx="1371600" cy="1365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" name="Google Shape;4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000" y="360001"/>
            <a:ext cx="3240000" cy="439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T19_Start_03">
  <p:cSld name="UT19_Start_0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000" y="360001"/>
            <a:ext cx="3240000" cy="43976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 txBox="1"/>
          <p:nvPr>
            <p:ph type="ctrTitle"/>
          </p:nvPr>
        </p:nvSpPr>
        <p:spPr>
          <a:xfrm>
            <a:off x="4724400" y="457200"/>
            <a:ext cx="6858000" cy="26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subTitle"/>
          </p:nvPr>
        </p:nvSpPr>
        <p:spPr>
          <a:xfrm>
            <a:off x="4724399" y="3243600"/>
            <a:ext cx="6858000" cy="22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4724399" y="6279424"/>
            <a:ext cx="41277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T19_Sectionhead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ctrTitle"/>
          </p:nvPr>
        </p:nvSpPr>
        <p:spPr>
          <a:xfrm>
            <a:off x="4038599" y="847725"/>
            <a:ext cx="7543801" cy="2870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subTitle"/>
          </p:nvPr>
        </p:nvSpPr>
        <p:spPr>
          <a:xfrm>
            <a:off x="4038599" y="3810000"/>
            <a:ext cx="7543802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" name="Google Shape;5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2000" y="360000"/>
            <a:ext cx="3240000" cy="439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T19_Sectionhead Blue">
  <p:cSld name="UT19_Sectionhead Blue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ctrTitle"/>
          </p:nvPr>
        </p:nvSpPr>
        <p:spPr>
          <a:xfrm>
            <a:off x="4039200" y="847725"/>
            <a:ext cx="7479901" cy="2870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" type="subTitle"/>
          </p:nvPr>
        </p:nvSpPr>
        <p:spPr>
          <a:xfrm>
            <a:off x="4039200" y="3810000"/>
            <a:ext cx="7479902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2000" y="360000"/>
            <a:ext cx="3240000" cy="439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T19_Image, Title and Content">
  <p:cSld name="UT19_Image, Title and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4038600" y="365125"/>
            <a:ext cx="7543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4038600" y="1828800"/>
            <a:ext cx="75438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9"/>
          <p:cNvSpPr/>
          <p:nvPr>
            <p:ph idx="2" type="pic"/>
          </p:nvPr>
        </p:nvSpPr>
        <p:spPr>
          <a:xfrm>
            <a:off x="0" y="0"/>
            <a:ext cx="3810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T19_Title and Content">
  <p:cSld name="UT19_Title and 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609600" y="3810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609600" y="121920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C9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C9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C9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C98B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C98B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C98B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C98B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C98B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C98B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C98B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C98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podoce.dinf.usherbrooke.ca/challenge/datas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ctrTitle"/>
          </p:nvPr>
        </p:nvSpPr>
        <p:spPr>
          <a:xfrm>
            <a:off x="4038599" y="2895600"/>
            <a:ext cx="7543799" cy="18126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Traffic detection and monitoring with traffic camera</a:t>
            </a:r>
            <a:endParaRPr/>
          </a:p>
        </p:txBody>
      </p:sp>
      <p:sp>
        <p:nvSpPr>
          <p:cNvPr id="128" name="Google Shape;128;p24"/>
          <p:cNvSpPr txBox="1"/>
          <p:nvPr>
            <p:ph idx="2" type="body"/>
          </p:nvPr>
        </p:nvSpPr>
        <p:spPr>
          <a:xfrm>
            <a:off x="4038598" y="4936977"/>
            <a:ext cx="7543800" cy="371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Timo Tiirats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Xuejun Wu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Denys Kolomiiets</a:t>
            </a:r>
            <a:endParaRPr/>
          </a:p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24"/>
          <p:cNvSpPr txBox="1"/>
          <p:nvPr>
            <p:ph idx="10" type="dt"/>
          </p:nvPr>
        </p:nvSpPr>
        <p:spPr>
          <a:xfrm>
            <a:off x="4038597" y="6279425"/>
            <a:ext cx="2070318" cy="349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07.10.2020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4038600" y="365125"/>
            <a:ext cx="7543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Opportunities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4038600" y="1828800"/>
            <a:ext cx="75438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Detect types of vehicle: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by size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ML algorithms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Evaluate the density</a:t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 txBox="1"/>
          <p:nvPr>
            <p:ph idx="12" type="sldNum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4038600" y="365125"/>
            <a:ext cx="7543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description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4038600" y="1828800"/>
            <a:ext cx="7543800" cy="434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Try to analyse low-res cameras on the road to understand traffic patterns in the area using different ML methods, as well as video processing.</a:t>
            </a:r>
            <a:endParaRPr/>
          </a:p>
        </p:txBody>
      </p:sp>
      <p:sp>
        <p:nvSpPr>
          <p:cNvPr id="145" name="Google Shape;145;p26"/>
          <p:cNvSpPr txBox="1"/>
          <p:nvPr>
            <p:ph idx="12" type="sldNum"/>
          </p:nvPr>
        </p:nvSpPr>
        <p:spPr>
          <a:xfrm>
            <a:off x="10210800" y="6279423"/>
            <a:ext cx="1371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4038600" y="365125"/>
            <a:ext cx="7543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to use	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4038600" y="1828800"/>
            <a:ext cx="7543800" cy="434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We have different sources for the project: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insecam, where we can find a footage of a lot of roads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podoce.dinf.usherbrooke.ca/challenge/dataset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 dataset of different traffic detection with traffic types.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 txBox="1"/>
          <p:nvPr>
            <p:ph idx="12" type="sldNum"/>
          </p:nvPr>
        </p:nvSpPr>
        <p:spPr>
          <a:xfrm>
            <a:off x="10210800" y="6279423"/>
            <a:ext cx="1371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T_2019 Theme">
  <a:themeElements>
    <a:clrScheme name="UT_2019">
      <a:dk1>
        <a:srgbClr val="2C5696"/>
      </a:dk1>
      <a:lt1>
        <a:srgbClr val="FFFFFF"/>
      </a:lt1>
      <a:dk2>
        <a:srgbClr val="102064"/>
      </a:dk2>
      <a:lt2>
        <a:srgbClr val="FFFFFF"/>
      </a:lt2>
      <a:accent1>
        <a:srgbClr val="00A6E9"/>
      </a:accent1>
      <a:accent2>
        <a:srgbClr val="ED7D31"/>
      </a:accent2>
      <a:accent3>
        <a:srgbClr val="E52143"/>
      </a:accent3>
      <a:accent4>
        <a:srgbClr val="AE78B1"/>
      </a:accent4>
      <a:accent5>
        <a:srgbClr val="87BC1F"/>
      </a:accent5>
      <a:accent6>
        <a:srgbClr val="FAA41A"/>
      </a:accent6>
      <a:hlink>
        <a:srgbClr val="FF6F20"/>
      </a:hlink>
      <a:folHlink>
        <a:srgbClr val="00A6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