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6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0" r:id="rId12"/>
    <p:sldId id="269" r:id="rId13"/>
    <p:sldId id="271" r:id="rId14"/>
    <p:sldId id="265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uprum" panose="020B0604020202020204" charset="0"/>
      <p:regular r:id="rId21"/>
      <p:bold r:id="rId22"/>
      <p:italic r:id="rId23"/>
      <p:boldItalic r:id="rId24"/>
    </p:embeddedFont>
    <p:embeddedFont>
      <p:font typeface="Source Sans Pr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121" autoAdjust="0"/>
  </p:normalViewPr>
  <p:slideViewPr>
    <p:cSldViewPr snapToGrid="0">
      <p:cViewPr varScale="1">
        <p:scale>
          <a:sx n="67" d="100"/>
          <a:sy n="67" d="100"/>
        </p:scale>
        <p:origin x="28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89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84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460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56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SCAI ITEC è un’azienda italiana appartenente al gruppo SCAI. ITEC si occupa di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consulenza, System Integration e Application management in ambito ICT. L’azienda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 principalmente nel settore bancario, assicurativo, industriale e di pubblica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amministrazione e servizi.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 elementi chiave del successo e della crescita di SCAI ITEC sono: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vasta e profonda conoscenza delle tecnologie;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grande attenzione per la soddisfazione del cliente;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molta esperienza, maturata nel corso del tempo.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Oggi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itec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una delle maggiori realtà nel nord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italia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collabora strettamente con i clienti in modo da soddisfare le loro necessità ed esigenze.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Ultimo punto per cui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itec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all’avanguardia è l’investimento in ricerca, sviluppo e formazione del personale.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Il progetto proposto da ITEC vuole creare un software per la gestione di contenuti pubblicitari, permettendone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la creazione, la modifica e la distribuzione nei vari canali di vendita.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Il prodotto finito dovrà permettere: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-creazione modifica ed eliminazione di contenuti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-raggruppamento e distribuzione dei contenuti nei vari canali di mercato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-pianificazione della visualizzazione e aggiornamento dei contenuti sui vari canali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il tutto seguendo un processo di </a:t>
            </a:r>
            <a:r>
              <a:rPr lang="it-IT" dirty="0" err="1" smtClean="0">
                <a:solidFill>
                  <a:schemeClr val="dk1"/>
                </a:solidFill>
              </a:rPr>
              <a:t>authoring</a:t>
            </a:r>
            <a:r>
              <a:rPr lang="it-IT" dirty="0" smtClean="0">
                <a:solidFill>
                  <a:schemeClr val="dk1"/>
                </a:solidFill>
              </a:rPr>
              <a:t> in fase di creazione e </a:t>
            </a:r>
            <a:r>
              <a:rPr lang="it-IT" dirty="0" err="1" smtClean="0">
                <a:solidFill>
                  <a:schemeClr val="dk1"/>
                </a:solidFill>
              </a:rPr>
              <a:t>distibuzione</a:t>
            </a:r>
            <a:r>
              <a:rPr lang="it-IT" dirty="0" smtClean="0">
                <a:solidFill>
                  <a:schemeClr val="dk1"/>
                </a:solidFill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Il processo di </a:t>
            </a:r>
            <a:r>
              <a:rPr lang="it-IT" dirty="0" err="1" smtClean="0">
                <a:solidFill>
                  <a:schemeClr val="dk1"/>
                </a:solidFill>
              </a:rPr>
              <a:t>authoring</a:t>
            </a:r>
            <a:r>
              <a:rPr lang="it-IT" dirty="0" smtClean="0">
                <a:solidFill>
                  <a:schemeClr val="dk1"/>
                </a:solidFill>
              </a:rPr>
              <a:t> definisce tre ruoli: Editore, Redattore, Supervisore ognuno dei quali ha mansioni differenti.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L'obbiettivo dello stage è stato quello di implementare le funzionalità per il ruolo di editore ovvero creazione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modifica ed eliminazione di un contenuto,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oltre ovviamente alla possibilità di vedere la </a:t>
            </a:r>
            <a:r>
              <a:rPr lang="it-IT" dirty="0" err="1" smtClean="0">
                <a:solidFill>
                  <a:schemeClr val="dk1"/>
                </a:solidFill>
              </a:rPr>
              <a:t>preview</a:t>
            </a:r>
            <a:r>
              <a:rPr lang="it-IT" dirty="0" smtClean="0">
                <a:solidFill>
                  <a:schemeClr val="dk1"/>
                </a:solidFill>
              </a:rPr>
              <a:t> di un contenuto, e di richiederne la distribuzione.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E' stato implementato anche un sistema di auditing che ci permette di tracciare sia gli accessi degli utenti che le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>
                <a:solidFill>
                  <a:schemeClr val="dk1"/>
                </a:solidFill>
              </a:rPr>
              <a:t>operazioni effettuate sui contenuti informativi.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JHipster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una piattaforma di sviluppo, con uno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tecnologico ben definito, utilizzata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generare, per sviluppare e per rilasciare applicazioni e web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all’avanguardia.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 corso dello stage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JHipster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stato utilizzato per generare l’applicazione di base,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utilizzata come punto di partenza per lo sviluppo.</a:t>
            </a:r>
          </a:p>
          <a:p>
            <a:pPr marL="139700" indent="0">
              <a:buNone/>
            </a:pPr>
            <a:endPara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Enterprise, conosciuto anche come Java EE, è un insieme di specifiche che mirano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estendere Java 8, aggiungendo funzionalità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 elaborazione distribuita e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servizi web</a:t>
            </a:r>
          </a:p>
          <a:p>
            <a:pPr marL="139700" indent="0">
              <a:buNone/>
            </a:pPr>
            <a:endPara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700" indent="0">
              <a:buNone/>
            </a:pP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source per la progettazione e perì lo sviluppo di applicazioni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web. Nel corso del progetto è stato utilizzato per la scrittura del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frontend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39700" indent="0">
              <a:buNone/>
            </a:pPr>
            <a:endPara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è un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applicativo open source e un container per l’Inversione di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controllo utilizzato dalla piattaforma Java. E’ composto da vari moduli e nel corso del progetto sono stati utilizzati maggiormente 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Spring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utilizzato per creare applicazioni eseguibili senza la necessità di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configurare un web server;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Spring Data: il cui obiettivo è di facilitare la gestione e l’interazione di applicazioni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con un database.</a:t>
            </a:r>
          </a:p>
          <a:p>
            <a:pPr marL="139700" indent="0">
              <a:buNone/>
            </a:pPr>
            <a:endPara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database è un DBMS di tipo relazionale prodotto da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corporation. </a:t>
            </a:r>
          </a:p>
          <a:p>
            <a:pPr marL="139700" indent="0">
              <a:buNone/>
            </a:pPr>
            <a:endPara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700" indent="0">
              <a:buNone/>
            </a:pP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Liquibase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una libreria open source indipendente dal DBMS utilizzato. Durante il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periodo di stage è stata utilizzata per tracciare, per gestire e per applicare le modifiche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 schema del database.</a:t>
            </a:r>
          </a:p>
          <a:p>
            <a:pPr marL="139700" indent="0">
              <a:buNone/>
            </a:pPr>
            <a:endPara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un modello architetturale per la scrittura delle API che sono poi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tipicamente implementate usando HTTP come protocollo di comunicazione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Il metodo di sviluppo utilizzato è stato SCRUM.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agile per lo sviluppo, per la consegna e per la manutenzione di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prodotti software e non.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progettato per l’utilizzo in un team di dimensione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ridotta.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il gruppo di lavoro è diviso in vari ruoli ovvero 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owner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che è colui che ha la responsabilità di massimizzare il ritorno sugli investimenti e di identificare e approvare le caratteristiche del prodotto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master: Lo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Master ha il compito di aiutare il team di sviluppo ad apprendere e ad applicare al meglio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conseguire valore di business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sviluppo: è un team cross-funzionale che si occupa dello sviluppo del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</a:t>
            </a:r>
            <a:endPara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700" indent="0">
              <a:buNone/>
            </a:pPr>
            <a:endPara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fasi di sviluppo in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sono: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Sprint planning: si pianifica il lavoro da svolgere durante il prossimo sprint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Sprint: periodo di sviluppo di durata fissa (2/4 settimane) in cui si svolge quanto necessario per portare a termine gli obbiettivi prefissati per quello sprint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Daily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meeting giornaliero della durata di 15 minuti in cui i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team condividono col resto cosa è stato fatto dall’ultimo meeting e quanto sarà fatto prima del prossimo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Sprint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si tiene alla fine di uno Sprint, in modo da ispezionare gli incrementi e da aggiornare, se necessario, il Product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Backlog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conseguenza.</a:t>
            </a:r>
          </a:p>
          <a:p>
            <a:pPr marL="139700" indent="0">
              <a:buNone/>
            </a:pP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Sprint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retrospective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si tiene dopo la sprint </a:t>
            </a:r>
            <a:r>
              <a:rPr lang="it-I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</a:t>
            </a:r>
            <a:r>
              <a:rPr lang="it-I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durante essa si discute di ciò che è andato bene e di ciò che è andato male durante lo sprint in modo da poter migliorare dove possibile</a:t>
            </a:r>
          </a:p>
          <a:p>
            <a:pPr marL="13970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76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17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49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66551" y="1124739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57200"/>
            <a:r>
              <a:rPr lang="it-IT" sz="2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Advertising management </a:t>
            </a:r>
            <a:r>
              <a:rPr lang="it-IT" sz="2400" b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system</a:t>
            </a:r>
            <a:r>
              <a:rPr lang="it-IT" sz="2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:</a:t>
            </a:r>
          </a:p>
          <a:p>
            <a:pPr defTabSz="457200"/>
            <a:r>
              <a:rPr lang="it-IT" sz="2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Creazione e gestione di contenuti pubblicitari</a:t>
            </a:r>
            <a:endParaRPr sz="2400" b="1" kern="1200" dirty="0">
              <a:solidFill>
                <a:schemeClr val="bg1"/>
              </a:solidFill>
              <a:latin typeface="+mj-lt"/>
              <a:ea typeface="+mn-ea"/>
              <a:cs typeface="+mn-cs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27011" y="2995450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Esame di laurea del 24 Settembre 2020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5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90"/>
          <p:cNvSpPr txBox="1"/>
          <p:nvPr/>
        </p:nvSpPr>
        <p:spPr>
          <a:xfrm>
            <a:off x="-146255" y="4213778"/>
            <a:ext cx="3339275" cy="108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Prof. Palazzi Claudio Enrico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90"/>
          <p:cNvSpPr txBox="1"/>
          <p:nvPr/>
        </p:nvSpPr>
        <p:spPr>
          <a:xfrm>
            <a:off x="5728375" y="4208563"/>
            <a:ext cx="3339275" cy="108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Laureando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Alessandro Discalzi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Eliminazione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7814"/>
            <a:ext cx="8132953" cy="2888420"/>
          </a:xfrm>
          <a:prstGeom prst="rect">
            <a:avLst/>
          </a:prstGeom>
        </p:spPr>
      </p:pic>
      <p:sp>
        <p:nvSpPr>
          <p:cNvPr id="4" name="Shape 101"/>
          <p:cNvSpPr/>
          <p:nvPr/>
        </p:nvSpPr>
        <p:spPr>
          <a:xfrm>
            <a:off x="8205553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asellaDiTesto 5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9/12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96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Preview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777"/>
            <a:ext cx="8938309" cy="4835681"/>
          </a:xfrm>
          <a:prstGeom prst="rect">
            <a:avLst/>
          </a:prstGeom>
        </p:spPr>
      </p:pic>
      <p:sp>
        <p:nvSpPr>
          <p:cNvPr id="4" name="Shape 101"/>
          <p:cNvSpPr/>
          <p:nvPr/>
        </p:nvSpPr>
        <p:spPr>
          <a:xfrm>
            <a:off x="8251612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10/12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70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Audit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6" y="1259974"/>
            <a:ext cx="8623186" cy="3740651"/>
          </a:xfrm>
          <a:prstGeom prst="rect">
            <a:avLst/>
          </a:prstGeom>
        </p:spPr>
      </p:pic>
      <p:sp>
        <p:nvSpPr>
          <p:cNvPr id="4" name="Shape 101"/>
          <p:cNvSpPr/>
          <p:nvPr/>
        </p:nvSpPr>
        <p:spPr>
          <a:xfrm>
            <a:off x="8251612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11/12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05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Considerazioni finali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457200" y="1483565"/>
            <a:ext cx="8269941" cy="452727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Char char="●"/>
            </a:pPr>
            <a:r>
              <a:rPr lang="it-IT" sz="2400" dirty="0" smtClean="0"/>
              <a:t>Soddisfacimento degli obbiettivi prefissati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Char char="●"/>
            </a:pPr>
            <a:r>
              <a:rPr lang="it-IT" sz="2400" dirty="0" smtClean="0"/>
              <a:t>Apprendimento di nuove tecnologie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Char char="●"/>
            </a:pPr>
            <a:r>
              <a:rPr lang="it-IT" sz="2400" dirty="0" smtClean="0"/>
              <a:t>Esperienza in un azienda leader nel settore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Char char="●"/>
            </a:pPr>
            <a:r>
              <a:rPr lang="it-IT" sz="2400" dirty="0" smtClean="0"/>
              <a:t>Miglioramento delle soft </a:t>
            </a:r>
            <a:r>
              <a:rPr lang="it-IT" sz="2400" dirty="0" err="1" smtClean="0"/>
              <a:t>skills</a:t>
            </a:r>
            <a:endParaRPr sz="2400" dirty="0"/>
          </a:p>
        </p:txBody>
      </p:sp>
      <p:sp>
        <p:nvSpPr>
          <p:cNvPr id="4" name="Shape 101"/>
          <p:cNvSpPr/>
          <p:nvPr/>
        </p:nvSpPr>
        <p:spPr>
          <a:xfrm>
            <a:off x="8237325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12/12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96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03" y="2290201"/>
            <a:ext cx="6774768" cy="2506664"/>
          </a:xfrm>
          <a:prstGeom prst="rect">
            <a:avLst/>
          </a:prstGeom>
        </p:spPr>
      </p:pic>
      <p:sp>
        <p:nvSpPr>
          <p:cNvPr id="4" name="Shape 101"/>
          <p:cNvSpPr/>
          <p:nvPr/>
        </p:nvSpPr>
        <p:spPr>
          <a:xfrm>
            <a:off x="832305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1/12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Scopo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457200" y="1775012"/>
            <a:ext cx="8444753" cy="410135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  <a:buFont typeface="Arial" panose="020B0604020202020204" pitchFamily="34" charset="0"/>
              <a:buChar char="●"/>
            </a:pPr>
            <a:r>
              <a:rPr lang="it-IT" sz="2400" dirty="0"/>
              <a:t>Gestione del ciclo di vita di un contenuto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  <a:buFont typeface="Arial" panose="020B0604020202020204" pitchFamily="34" charset="0"/>
              <a:buChar char="●"/>
            </a:pPr>
            <a:r>
              <a:rPr lang="it-IT" sz="2400" dirty="0"/>
              <a:t>Raggruppamento e distribuzione nei vari canali di mercato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  <a:buFont typeface="Arial" panose="020B0604020202020204" pitchFamily="34" charset="0"/>
              <a:buChar char="●"/>
            </a:pPr>
            <a:r>
              <a:rPr lang="it-IT" sz="2400" dirty="0"/>
              <a:t>Pianificazione della visualizzazione dei contenuti secondo i canali di mercato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  <a:buFont typeface="Arial" panose="020B0604020202020204" pitchFamily="34" charset="0"/>
              <a:buChar char="●"/>
            </a:pPr>
            <a:r>
              <a:rPr lang="it-IT" sz="2400" dirty="0"/>
              <a:t>Gestione del processo di </a:t>
            </a:r>
            <a:r>
              <a:rPr lang="it-IT" sz="2400" dirty="0" err="1"/>
              <a:t>authoring</a:t>
            </a:r>
            <a:endParaRPr lang="it-IT" sz="2400" dirty="0"/>
          </a:p>
          <a:p>
            <a:pPr lvl="0" indent="-381000">
              <a:lnSpc>
                <a:spcPct val="115000"/>
              </a:lnSpc>
              <a:buClr>
                <a:srgbClr val="9B0014"/>
              </a:buClr>
              <a:buSzPts val="2400"/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4" name="Shape 101"/>
          <p:cNvSpPr/>
          <p:nvPr/>
        </p:nvSpPr>
        <p:spPr>
          <a:xfrm>
            <a:off x="82659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2/12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66849" y="-197223"/>
            <a:ext cx="5213350" cy="1143001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Obbiettivi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4294967295"/>
          </p:nvPr>
        </p:nvSpPr>
        <p:spPr>
          <a:xfrm>
            <a:off x="766482" y="2086107"/>
            <a:ext cx="5756275" cy="3870325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400" dirty="0"/>
              <a:t>Creazione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400" dirty="0"/>
              <a:t>Modifica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400" dirty="0"/>
              <a:t>Eliminazione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400" dirty="0"/>
              <a:t>Preparazione alla distribuzione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400" dirty="0"/>
              <a:t>Auditing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400" dirty="0"/>
              <a:t>Documentazione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524788" y="1528675"/>
            <a:ext cx="304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" name="Parentesi graffa chiusa 1"/>
          <p:cNvSpPr/>
          <p:nvPr/>
        </p:nvSpPr>
        <p:spPr>
          <a:xfrm>
            <a:off x="5378824" y="2086107"/>
            <a:ext cx="602751" cy="1755701"/>
          </a:xfrm>
          <a:prstGeom prst="rightBrace">
            <a:avLst>
              <a:gd name="adj1" fmla="val 26181"/>
              <a:gd name="adj2" fmla="val 522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6058350" y="2685919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Gestione</a:t>
            </a:r>
            <a:r>
              <a:rPr lang="it-IT" dirty="0" smtClean="0"/>
              <a:t> contenuti pubblicitari</a:t>
            </a:r>
            <a:endParaRPr lang="it-IT" dirty="0"/>
          </a:p>
        </p:txBody>
      </p:sp>
      <p:sp>
        <p:nvSpPr>
          <p:cNvPr id="8" name="Shape 101"/>
          <p:cNvSpPr/>
          <p:nvPr/>
        </p:nvSpPr>
        <p:spPr>
          <a:xfrm>
            <a:off x="8279125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CasellaDiTesto 8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3/12</a:t>
            </a:r>
            <a:endParaRPr lang="it-IT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Tecnologie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6" y="1559017"/>
            <a:ext cx="1106487" cy="140825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4011188"/>
            <a:ext cx="1611129" cy="161112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77" y="4632267"/>
            <a:ext cx="1708426" cy="17084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76" y="4098909"/>
            <a:ext cx="1435686" cy="143568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82" y="762718"/>
            <a:ext cx="1275817" cy="172532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0" y="1332256"/>
            <a:ext cx="1861777" cy="1861777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53" y="3290238"/>
            <a:ext cx="2804910" cy="720950"/>
          </a:xfrm>
          <a:prstGeom prst="rect">
            <a:avLst/>
          </a:prstGeom>
        </p:spPr>
      </p:pic>
      <p:sp>
        <p:nvSpPr>
          <p:cNvPr id="12" name="Shape 101"/>
          <p:cNvSpPr/>
          <p:nvPr/>
        </p:nvSpPr>
        <p:spPr>
          <a:xfrm>
            <a:off x="8258607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CasellaDiTesto 12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4/12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Metodo di sviluppo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366837"/>
            <a:ext cx="8724900" cy="4124325"/>
          </a:xfrm>
          <a:prstGeom prst="rect">
            <a:avLst/>
          </a:prstGeom>
        </p:spPr>
      </p:pic>
      <p:sp>
        <p:nvSpPr>
          <p:cNvPr id="4" name="Shape 101"/>
          <p:cNvSpPr/>
          <p:nvPr/>
        </p:nvSpPr>
        <p:spPr>
          <a:xfrm>
            <a:off x="8232213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5/12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Gestione contenuti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733"/>
            <a:ext cx="8148918" cy="5107893"/>
          </a:xfrm>
          <a:prstGeom prst="rect">
            <a:avLst/>
          </a:prstGeom>
        </p:spPr>
      </p:pic>
      <p:sp>
        <p:nvSpPr>
          <p:cNvPr id="4" name="Shape 101"/>
          <p:cNvSpPr/>
          <p:nvPr/>
        </p:nvSpPr>
        <p:spPr>
          <a:xfrm>
            <a:off x="8232213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6/12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38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Creazione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0" y="1237129"/>
            <a:ext cx="8544042" cy="4121637"/>
          </a:xfrm>
          <a:prstGeom prst="rect">
            <a:avLst/>
          </a:prstGeom>
        </p:spPr>
      </p:pic>
      <p:sp>
        <p:nvSpPr>
          <p:cNvPr id="4" name="Shape 101"/>
          <p:cNvSpPr/>
          <p:nvPr/>
        </p:nvSpPr>
        <p:spPr>
          <a:xfrm>
            <a:off x="8232213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7/12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86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rgbClr val="FFFFFF"/>
                </a:solidFill>
              </a:rPr>
              <a:t>Clonazione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8280"/>
            <a:ext cx="8442627" cy="2610440"/>
          </a:xfrm>
          <a:prstGeom prst="rect">
            <a:avLst/>
          </a:prstGeom>
        </p:spPr>
      </p:pic>
      <p:sp>
        <p:nvSpPr>
          <p:cNvPr id="4" name="Shape 101"/>
          <p:cNvSpPr/>
          <p:nvPr/>
        </p:nvSpPr>
        <p:spPr>
          <a:xfrm>
            <a:off x="8232213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8052594" y="6379778"/>
            <a:ext cx="6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8/12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305</TotalTime>
  <Words>943</Words>
  <Application>Microsoft Office PowerPoint</Application>
  <PresentationFormat>Presentazione su schermo (4:3)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Calibri</vt:lpstr>
      <vt:lpstr>Cuprum</vt:lpstr>
      <vt:lpstr>Arial</vt:lpstr>
      <vt:lpstr>Source Sans Pro</vt:lpstr>
      <vt:lpstr>Custom</vt:lpstr>
      <vt:lpstr>Simple Light</vt:lpstr>
      <vt:lpstr>Presentazione standard di PowerPoint</vt:lpstr>
      <vt:lpstr>L’azienda</vt:lpstr>
      <vt:lpstr>Scopo del progetto</vt:lpstr>
      <vt:lpstr>Obbiettivi</vt:lpstr>
      <vt:lpstr>Tecnologie</vt:lpstr>
      <vt:lpstr>Metodo di sviluppo</vt:lpstr>
      <vt:lpstr>Gestione contenuti</vt:lpstr>
      <vt:lpstr>Creazione</vt:lpstr>
      <vt:lpstr>Clonazione</vt:lpstr>
      <vt:lpstr>Eliminazione</vt:lpstr>
      <vt:lpstr>Preview</vt:lpstr>
      <vt:lpstr>Audit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Discalzi</dc:creator>
  <cp:lastModifiedBy>Alessandro Discalzi</cp:lastModifiedBy>
  <cp:revision>23</cp:revision>
  <dcterms:created xsi:type="dcterms:W3CDTF">2020-09-15T13:12:40Z</dcterms:created>
  <dcterms:modified xsi:type="dcterms:W3CDTF">2020-09-21T17:33:56Z</dcterms:modified>
</cp:coreProperties>
</file>