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FF33"/>
    <a:srgbClr val="FFCCCC"/>
    <a:srgbClr val="FFF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70" autoAdjust="0"/>
  </p:normalViewPr>
  <p:slideViewPr>
    <p:cSldViewPr snapToGrid="0">
      <p:cViewPr>
        <p:scale>
          <a:sx n="66" d="100"/>
          <a:sy n="66" d="100"/>
        </p:scale>
        <p:origin x="576" y="-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4E693-EE54-4FD5-BA12-A9FA74A8D96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1CF9F-C943-4182-936E-C75AF36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1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D9E01-9B5C-4A55-9BCC-D74F30A41D4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9CD56F4-CC24-4F7C-9251-135B471DEA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b="9091"/>
          <a:stretch/>
        </p:blipFill>
        <p:spPr>
          <a:xfrm>
            <a:off x="6936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FB798B-CB4A-4BC0-A370-2A9CE30FD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5E20C6-2BAD-4565-A9F2-2725C9CFE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8FC37-B715-4AED-9687-27F7E1E2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4DC4D-EC8B-4768-A341-6104FC1E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13EE5-CB5B-4212-A11E-787CA60B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2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B2DC5-C53E-4469-A26E-924E6D74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1DB558-340D-4FD9-94CD-568E80592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7D06C-E051-4FCD-9423-54647116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D4D69-72D8-44FF-B483-E858EACC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F42C2-B4ED-4166-869F-02592B74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115AC0-5BCF-4B5C-A842-0B3EC48FF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A3160D-43A7-480B-8E8A-5883D68B3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78629-AAC0-4CD7-85FD-57D9AA4D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6A356-559F-41D5-89FE-738F4007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FD42B-3268-488C-AEE0-67B038CE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5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C71EC-E29C-43D6-A113-B3FCF348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39764-435F-4732-9513-7E445F817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1A18B-34A2-40C5-9A63-FAE451F5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32016-7A10-4A7C-BAEB-5CC1F707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DB87C-5361-4DDE-9C23-404D349A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3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41736-174F-4E26-A92A-89BA4985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78CE90-3492-44BA-8733-16F483DF1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63986-6890-4C91-8ED0-6DCD3AF3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52228-4316-4E78-8CCA-293E1C8A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F8AD0C-2CA0-4DE8-B8A8-809DC3FF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4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8AA28-3E59-46E2-B661-55ABA01A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ABBB6-AF9E-4B25-9143-28C01E76F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30BEFA-4B97-47BC-A1C8-7BF710CD0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370B83-2F98-46A4-A8D6-0953BA8F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132931-17B3-4A87-8EB9-057AA0D9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E06B8E-B13F-4C3E-B1A0-4B251105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2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F372A-9E64-40CB-8700-D1DAB3DD6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7CE9A9-8C67-4B99-901F-1A72CB4E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7C77A0-05A0-41E3-88B8-F0795F7D4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B337E3-13EA-44E7-BE00-1DE55F166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AD07CB-981F-4025-93DC-A2E0437E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2F650B-4512-490E-9116-44F16709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7F25C8-0038-4701-A837-33E8A2BD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C39907-8AD2-4594-BAB3-E93F67DE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4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C1D9F-5362-44B0-BA16-BCB6F25C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6DB35A-324E-46A3-807C-9CC30072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10A6BE-DC67-4863-B37E-9BE92F50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B5F034-143F-4A9C-886E-CA2A4994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0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0C6F3D-E452-4269-89F3-A1C947F0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BB602D-9D7F-42D2-A160-5C9507E0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5C41F8-21FA-41A0-B3BC-4BE02098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4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9334B-3B2A-43B4-99F8-0B65231BE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E1DA2-C71B-450B-94BF-CFCEB18C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15B982-845E-4ACE-9E36-7A4CD9EB0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C12C2-D99E-43CB-BA1D-19E09814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3F7EF1-1414-4BCB-986B-3196D37F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BC253-4E88-4BF1-A762-64D679F4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3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CFF48-9922-4958-A17A-7143C9C2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F325B1-73CB-4744-BCAC-1DF636156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3391C7-840E-42FC-9E6F-A9451CC3F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D702B3-D513-4024-8CC9-D7DE6789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70E0A6-A51A-41EB-BEB1-2B20D50F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4C69A-73FC-4103-8CF9-2617EADF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8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CA54F7-FCAA-401F-BE3B-F9421242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20" y="211813"/>
            <a:ext cx="10515600" cy="63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32375E-3570-40BD-B0D7-818B04188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720" y="11028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EDF9C-B90F-4BBB-981D-22264547F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0A2F-9985-4A28-A797-90187D8B4B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FF8AD-E6F7-4911-8E37-E5965CD0D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ABFD3-D97D-4B13-A7A0-F2D74BBBD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0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>
            <a:extLst>
              <a:ext uri="{FF2B5EF4-FFF2-40B4-BE49-F238E27FC236}">
                <a16:creationId xmlns:a16="http://schemas.microsoft.com/office/drawing/2014/main" id="{25E40656-5530-4EB9-9011-900F07D693F6}"/>
              </a:ext>
            </a:extLst>
          </p:cNvPr>
          <p:cNvSpPr/>
          <p:nvPr/>
        </p:nvSpPr>
        <p:spPr>
          <a:xfrm>
            <a:off x="92233" y="2970994"/>
            <a:ext cx="12024000" cy="288000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二期功能开发（服务商）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F04E13D-C3B5-41BB-AFFE-F0BD4A381BC2}"/>
              </a:ext>
            </a:extLst>
          </p:cNvPr>
          <p:cNvSpPr/>
          <p:nvPr/>
        </p:nvSpPr>
        <p:spPr>
          <a:xfrm>
            <a:off x="92233" y="3307772"/>
            <a:ext cx="12024000" cy="288000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二期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修正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7875980C-071D-4A09-ABA9-8E0EAE09586F}"/>
              </a:ext>
            </a:extLst>
          </p:cNvPr>
          <p:cNvSpPr/>
          <p:nvPr/>
        </p:nvSpPr>
        <p:spPr>
          <a:xfrm>
            <a:off x="92233" y="3981328"/>
            <a:ext cx="12024000" cy="288000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一卡通接口相关开发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5D0FC26-56B1-45FD-9A43-06B5646FF61E}"/>
              </a:ext>
            </a:extLst>
          </p:cNvPr>
          <p:cNvSpPr/>
          <p:nvPr/>
        </p:nvSpPr>
        <p:spPr>
          <a:xfrm>
            <a:off x="92233" y="4318106"/>
            <a:ext cx="12024000" cy="288000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CFA5744D-28CB-4E40-958E-9A30A03351E5}"/>
              </a:ext>
            </a:extLst>
          </p:cNvPr>
          <p:cNvSpPr/>
          <p:nvPr/>
        </p:nvSpPr>
        <p:spPr>
          <a:xfrm>
            <a:off x="92233" y="4654884"/>
            <a:ext cx="12024000" cy="288000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系统试运行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E22059A-7F55-453C-9667-3FA2CC3D11FD}"/>
              </a:ext>
            </a:extLst>
          </p:cNvPr>
          <p:cNvSpPr/>
          <p:nvPr/>
        </p:nvSpPr>
        <p:spPr>
          <a:xfrm>
            <a:off x="92233" y="4991662"/>
            <a:ext cx="12024000" cy="288000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修正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1BC286A-D812-46F4-B1C0-35806C7AD5FD}"/>
              </a:ext>
            </a:extLst>
          </p:cNvPr>
          <p:cNvSpPr/>
          <p:nvPr/>
        </p:nvSpPr>
        <p:spPr>
          <a:xfrm>
            <a:off x="92233" y="3644550"/>
            <a:ext cx="12024000" cy="288000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一卡通接口调试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0FD7B21-0074-4ED4-9033-8224203E6F3F}"/>
              </a:ext>
            </a:extLst>
          </p:cNvPr>
          <p:cNvSpPr/>
          <p:nvPr/>
        </p:nvSpPr>
        <p:spPr>
          <a:xfrm>
            <a:off x="92233" y="950326"/>
            <a:ext cx="12024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需求确认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0A17827-D607-4B03-AF31-D899C3FBF54D}"/>
              </a:ext>
            </a:extLst>
          </p:cNvPr>
          <p:cNvSpPr/>
          <p:nvPr/>
        </p:nvSpPr>
        <p:spPr>
          <a:xfrm>
            <a:off x="92233" y="1623882"/>
            <a:ext cx="12024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一期功能开发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48789B9-4F44-4E64-BACC-2D0B28FD1053}"/>
              </a:ext>
            </a:extLst>
          </p:cNvPr>
          <p:cNvSpPr/>
          <p:nvPr/>
        </p:nvSpPr>
        <p:spPr>
          <a:xfrm>
            <a:off x="92233" y="2297438"/>
            <a:ext cx="12024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一期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修正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5545934-C817-4078-A958-8F209C0E9BE9}"/>
              </a:ext>
            </a:extLst>
          </p:cNvPr>
          <p:cNvSpPr/>
          <p:nvPr/>
        </p:nvSpPr>
        <p:spPr>
          <a:xfrm>
            <a:off x="92233" y="1960660"/>
            <a:ext cx="12024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一期功能测试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F170EDC-2245-4DA4-A49D-4F3FEB9C34D6}"/>
              </a:ext>
            </a:extLst>
          </p:cNvPr>
          <p:cNvSpPr/>
          <p:nvPr/>
        </p:nvSpPr>
        <p:spPr>
          <a:xfrm>
            <a:off x="92233" y="1287104"/>
            <a:ext cx="12024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整体计划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F310A93-1D4F-4BD9-893C-65B19B2D654D}"/>
              </a:ext>
            </a:extLst>
          </p:cNvPr>
          <p:cNvSpPr/>
          <p:nvPr/>
        </p:nvSpPr>
        <p:spPr>
          <a:xfrm>
            <a:off x="92233" y="2634216"/>
            <a:ext cx="12024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一期上线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989CB50-EE65-4DB6-98B3-9E2E708500C9}"/>
              </a:ext>
            </a:extLst>
          </p:cNvPr>
          <p:cNvSpPr txBox="1">
            <a:spLocks/>
          </p:cNvSpPr>
          <p:nvPr/>
        </p:nvSpPr>
        <p:spPr>
          <a:xfrm>
            <a:off x="-1318" y="220966"/>
            <a:ext cx="11950180" cy="5826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B39B7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北京丽泽项目状况及开发里程碑（待与孟总再次沟通）</a:t>
            </a:r>
            <a:endParaRPr 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151131D-993A-417F-A8A8-7767E17EB4CB}"/>
              </a:ext>
            </a:extLst>
          </p:cNvPr>
          <p:cNvCxnSpPr>
            <a:cxnSpLocks/>
          </p:cNvCxnSpPr>
          <p:nvPr/>
        </p:nvCxnSpPr>
        <p:spPr>
          <a:xfrm flipH="1">
            <a:off x="11442850" y="900355"/>
            <a:ext cx="13582" cy="450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97046F5-3245-4E5C-9336-5BD29A8EDEA1}"/>
              </a:ext>
            </a:extLst>
          </p:cNvPr>
          <p:cNvCxnSpPr>
            <a:cxnSpLocks/>
          </p:cNvCxnSpPr>
          <p:nvPr/>
        </p:nvCxnSpPr>
        <p:spPr>
          <a:xfrm flipH="1">
            <a:off x="10876644" y="900355"/>
            <a:ext cx="13582" cy="450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E347E6C-ACF3-4049-87AA-97AE70C81D85}"/>
              </a:ext>
            </a:extLst>
          </p:cNvPr>
          <p:cNvCxnSpPr>
            <a:cxnSpLocks/>
          </p:cNvCxnSpPr>
          <p:nvPr/>
        </p:nvCxnSpPr>
        <p:spPr>
          <a:xfrm flipH="1">
            <a:off x="10310438" y="900355"/>
            <a:ext cx="13582" cy="450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11CECF-F9DC-44CD-85EC-AA4502799E10}"/>
              </a:ext>
            </a:extLst>
          </p:cNvPr>
          <p:cNvCxnSpPr>
            <a:cxnSpLocks/>
          </p:cNvCxnSpPr>
          <p:nvPr/>
        </p:nvCxnSpPr>
        <p:spPr>
          <a:xfrm flipH="1">
            <a:off x="9744232" y="900355"/>
            <a:ext cx="13582" cy="450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0606F9A-B66A-4FE0-A283-E6DB7729DEF4}"/>
              </a:ext>
            </a:extLst>
          </p:cNvPr>
          <p:cNvCxnSpPr>
            <a:cxnSpLocks/>
          </p:cNvCxnSpPr>
          <p:nvPr/>
        </p:nvCxnSpPr>
        <p:spPr>
          <a:xfrm flipH="1">
            <a:off x="9178026" y="900355"/>
            <a:ext cx="13582" cy="450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6BF763B-CEB7-4F60-BD5B-2DA6C7300DFD}"/>
              </a:ext>
            </a:extLst>
          </p:cNvPr>
          <p:cNvCxnSpPr>
            <a:cxnSpLocks/>
          </p:cNvCxnSpPr>
          <p:nvPr/>
        </p:nvCxnSpPr>
        <p:spPr>
          <a:xfrm flipH="1">
            <a:off x="8611820" y="900355"/>
            <a:ext cx="13582" cy="450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0B74390-B028-459F-B038-DA4C0A730477}"/>
              </a:ext>
            </a:extLst>
          </p:cNvPr>
          <p:cNvCxnSpPr>
            <a:cxnSpLocks/>
          </p:cNvCxnSpPr>
          <p:nvPr/>
        </p:nvCxnSpPr>
        <p:spPr>
          <a:xfrm flipH="1">
            <a:off x="8045614" y="900355"/>
            <a:ext cx="13582" cy="450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A5BC564-BC07-4A90-BAAA-E2C624EE3E9C}"/>
              </a:ext>
            </a:extLst>
          </p:cNvPr>
          <p:cNvCxnSpPr>
            <a:cxnSpLocks/>
          </p:cNvCxnSpPr>
          <p:nvPr/>
        </p:nvCxnSpPr>
        <p:spPr>
          <a:xfrm flipH="1">
            <a:off x="6913202" y="900355"/>
            <a:ext cx="13582" cy="450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AE43A69-3679-4FF0-8336-73AF01894957}"/>
              </a:ext>
            </a:extLst>
          </p:cNvPr>
          <p:cNvSpPr/>
          <p:nvPr/>
        </p:nvSpPr>
        <p:spPr>
          <a:xfrm>
            <a:off x="5244947" y="732488"/>
            <a:ext cx="54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01/15</a:t>
            </a:r>
            <a:endParaRPr lang="zh-CN" altLang="en-US" sz="900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4652126-E169-4808-B385-10078B148B07}"/>
              </a:ext>
            </a:extLst>
          </p:cNvPr>
          <p:cNvSpPr/>
          <p:nvPr/>
        </p:nvSpPr>
        <p:spPr>
          <a:xfrm>
            <a:off x="5812352" y="732488"/>
            <a:ext cx="54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01/31</a:t>
            </a:r>
            <a:endParaRPr lang="zh-CN" altLang="en-US" sz="900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CA839DD-9399-45E1-8EAB-59988C6CE091}"/>
              </a:ext>
            </a:extLst>
          </p:cNvPr>
          <p:cNvSpPr/>
          <p:nvPr/>
        </p:nvSpPr>
        <p:spPr>
          <a:xfrm>
            <a:off x="6379757" y="732488"/>
            <a:ext cx="54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02/15</a:t>
            </a:r>
            <a:endParaRPr lang="zh-CN" altLang="en-US" sz="900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7FA549C-4CD4-43B3-9A5A-45BD865FC65A}"/>
              </a:ext>
            </a:extLst>
          </p:cNvPr>
          <p:cNvSpPr/>
          <p:nvPr/>
        </p:nvSpPr>
        <p:spPr>
          <a:xfrm>
            <a:off x="6947162" y="732488"/>
            <a:ext cx="54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02/28</a:t>
            </a:r>
            <a:endParaRPr lang="zh-CN" altLang="en-US" sz="900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05C2C41-73D6-41FE-B2E7-18A3F45AAB49}"/>
              </a:ext>
            </a:extLst>
          </p:cNvPr>
          <p:cNvSpPr/>
          <p:nvPr/>
        </p:nvSpPr>
        <p:spPr>
          <a:xfrm>
            <a:off x="7514567" y="732488"/>
            <a:ext cx="54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03/15</a:t>
            </a:r>
            <a:endParaRPr lang="zh-CN" altLang="en-US" sz="9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42BB8B1-8F0D-4DCB-A936-EDFBC92D2D42}"/>
              </a:ext>
            </a:extLst>
          </p:cNvPr>
          <p:cNvSpPr/>
          <p:nvPr/>
        </p:nvSpPr>
        <p:spPr>
          <a:xfrm>
            <a:off x="8081972" y="732488"/>
            <a:ext cx="54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03/31</a:t>
            </a:r>
            <a:endParaRPr lang="zh-CN" altLang="en-US" sz="900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B4E93BD-7266-4CBD-B207-F74E357B2D60}"/>
              </a:ext>
            </a:extLst>
          </p:cNvPr>
          <p:cNvSpPr/>
          <p:nvPr/>
        </p:nvSpPr>
        <p:spPr>
          <a:xfrm>
            <a:off x="8649377" y="732488"/>
            <a:ext cx="54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04/15</a:t>
            </a:r>
            <a:endParaRPr lang="zh-CN" altLang="en-US" sz="900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F872918-3A96-4DF5-BB4E-C94942251228}"/>
              </a:ext>
            </a:extLst>
          </p:cNvPr>
          <p:cNvSpPr/>
          <p:nvPr/>
        </p:nvSpPr>
        <p:spPr>
          <a:xfrm>
            <a:off x="9216782" y="732488"/>
            <a:ext cx="54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04/30</a:t>
            </a:r>
            <a:endParaRPr lang="zh-CN" altLang="en-US" sz="900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01BD26F-F4CC-4B22-AE64-E10455E1B41B}"/>
              </a:ext>
            </a:extLst>
          </p:cNvPr>
          <p:cNvSpPr/>
          <p:nvPr/>
        </p:nvSpPr>
        <p:spPr>
          <a:xfrm>
            <a:off x="9784187" y="732488"/>
            <a:ext cx="54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05/15</a:t>
            </a:r>
            <a:endParaRPr lang="zh-CN" altLang="en-US" sz="900" b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D744630-9DAB-41D3-B64E-19314C493BEB}"/>
              </a:ext>
            </a:extLst>
          </p:cNvPr>
          <p:cNvSpPr/>
          <p:nvPr/>
        </p:nvSpPr>
        <p:spPr>
          <a:xfrm>
            <a:off x="10351592" y="732488"/>
            <a:ext cx="54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05/30</a:t>
            </a:r>
            <a:endParaRPr lang="zh-CN" altLang="en-US" sz="900" b="1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BAF2254-CD86-425F-86D3-24436D7D896F}"/>
              </a:ext>
            </a:extLst>
          </p:cNvPr>
          <p:cNvSpPr/>
          <p:nvPr/>
        </p:nvSpPr>
        <p:spPr>
          <a:xfrm>
            <a:off x="10918997" y="732488"/>
            <a:ext cx="54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06/15</a:t>
            </a:r>
            <a:endParaRPr lang="zh-CN" altLang="en-US" sz="900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BBA503A-DCAB-43CD-A6B0-44DFD08B7590}"/>
              </a:ext>
            </a:extLst>
          </p:cNvPr>
          <p:cNvSpPr/>
          <p:nvPr/>
        </p:nvSpPr>
        <p:spPr>
          <a:xfrm>
            <a:off x="11486403" y="732488"/>
            <a:ext cx="54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06/30</a:t>
            </a:r>
            <a:endParaRPr lang="zh-CN" altLang="en-US" sz="9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CAFC98C-CDFA-4375-B36E-788AE80D3988}"/>
              </a:ext>
            </a:extLst>
          </p:cNvPr>
          <p:cNvCxnSpPr>
            <a:cxnSpLocks/>
          </p:cNvCxnSpPr>
          <p:nvPr/>
        </p:nvCxnSpPr>
        <p:spPr>
          <a:xfrm flipH="1">
            <a:off x="5780790" y="900355"/>
            <a:ext cx="13582" cy="450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999617-46A6-43CA-9E01-6B1679E77F8B}"/>
              </a:ext>
            </a:extLst>
          </p:cNvPr>
          <p:cNvCxnSpPr>
            <a:cxnSpLocks/>
          </p:cNvCxnSpPr>
          <p:nvPr/>
        </p:nvCxnSpPr>
        <p:spPr>
          <a:xfrm flipH="1">
            <a:off x="6346996" y="900355"/>
            <a:ext cx="13582" cy="450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A4C15F5-DFF6-4694-A1F1-4DA330C99EE0}"/>
              </a:ext>
            </a:extLst>
          </p:cNvPr>
          <p:cNvCxnSpPr>
            <a:cxnSpLocks/>
          </p:cNvCxnSpPr>
          <p:nvPr/>
        </p:nvCxnSpPr>
        <p:spPr>
          <a:xfrm flipH="1">
            <a:off x="7479408" y="900355"/>
            <a:ext cx="13582" cy="450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9107B99-F027-46E3-84EB-1B6025109301}"/>
              </a:ext>
            </a:extLst>
          </p:cNvPr>
          <p:cNvCxnSpPr>
            <a:cxnSpLocks/>
          </p:cNvCxnSpPr>
          <p:nvPr/>
        </p:nvCxnSpPr>
        <p:spPr>
          <a:xfrm flipH="1">
            <a:off x="12009054" y="900355"/>
            <a:ext cx="13582" cy="450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78A99E1A-E5A1-4BD0-8C00-0F907F116024}"/>
              </a:ext>
            </a:extLst>
          </p:cNvPr>
          <p:cNvCxnSpPr>
            <a:cxnSpLocks/>
          </p:cNvCxnSpPr>
          <p:nvPr/>
        </p:nvCxnSpPr>
        <p:spPr>
          <a:xfrm flipV="1">
            <a:off x="6784424" y="934924"/>
            <a:ext cx="0" cy="4593832"/>
          </a:xfrm>
          <a:prstGeom prst="line">
            <a:avLst/>
          </a:prstGeom>
          <a:ln w="19050"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标注: 弯曲线形 101">
            <a:extLst>
              <a:ext uri="{FF2B5EF4-FFF2-40B4-BE49-F238E27FC236}">
                <a16:creationId xmlns:a16="http://schemas.microsoft.com/office/drawing/2014/main" id="{FD0D6133-363E-42A4-B4C3-45F32CFFFDF6}"/>
              </a:ext>
            </a:extLst>
          </p:cNvPr>
          <p:cNvSpPr/>
          <p:nvPr/>
        </p:nvSpPr>
        <p:spPr>
          <a:xfrm>
            <a:off x="8882089" y="3760457"/>
            <a:ext cx="2306908" cy="288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4652"/>
              <a:gd name="adj6" fmla="val -1264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</a:p>
          <a:p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根据接口调试状况需重新计划</a:t>
            </a:r>
          </a:p>
        </p:txBody>
      </p:sp>
      <p:sp>
        <p:nvSpPr>
          <p:cNvPr id="103" name="标注: 弯曲线形 102">
            <a:extLst>
              <a:ext uri="{FF2B5EF4-FFF2-40B4-BE49-F238E27FC236}">
                <a16:creationId xmlns:a16="http://schemas.microsoft.com/office/drawing/2014/main" id="{E7AA0670-C2DB-4BF6-BC5D-17DB3323A8D6}"/>
              </a:ext>
            </a:extLst>
          </p:cNvPr>
          <p:cNvSpPr/>
          <p:nvPr/>
        </p:nvSpPr>
        <p:spPr>
          <a:xfrm>
            <a:off x="9317025" y="4301365"/>
            <a:ext cx="1080000" cy="216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7685"/>
              <a:gd name="adj6" fmla="val -3206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标注: 弯曲线形 103">
            <a:extLst>
              <a:ext uri="{FF2B5EF4-FFF2-40B4-BE49-F238E27FC236}">
                <a16:creationId xmlns:a16="http://schemas.microsoft.com/office/drawing/2014/main" id="{95AA9013-8FC0-4BC5-A6B9-6D1503211117}"/>
              </a:ext>
            </a:extLst>
          </p:cNvPr>
          <p:cNvSpPr/>
          <p:nvPr/>
        </p:nvSpPr>
        <p:spPr>
          <a:xfrm>
            <a:off x="10715020" y="4462106"/>
            <a:ext cx="1080000" cy="216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3702"/>
              <a:gd name="adj6" fmla="val -470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标注: 弯曲线形 104">
            <a:extLst>
              <a:ext uri="{FF2B5EF4-FFF2-40B4-BE49-F238E27FC236}">
                <a16:creationId xmlns:a16="http://schemas.microsoft.com/office/drawing/2014/main" id="{7F32340E-7A3F-40BE-86A5-26C10CFD7413}"/>
              </a:ext>
            </a:extLst>
          </p:cNvPr>
          <p:cNvSpPr/>
          <p:nvPr/>
        </p:nvSpPr>
        <p:spPr>
          <a:xfrm>
            <a:off x="10909641" y="4822687"/>
            <a:ext cx="1080000" cy="216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444"/>
              <a:gd name="adj6" fmla="val 311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7578DDD-29EE-4F03-BDA0-1E0FE4B5C1F4}"/>
              </a:ext>
            </a:extLst>
          </p:cNvPr>
          <p:cNvSpPr/>
          <p:nvPr/>
        </p:nvSpPr>
        <p:spPr>
          <a:xfrm>
            <a:off x="4677542" y="732488"/>
            <a:ext cx="54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12/31</a:t>
            </a:r>
            <a:endParaRPr lang="zh-CN" altLang="en-US" sz="900" b="1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02E347-6A75-4579-84F9-78666DCA25E9}"/>
              </a:ext>
            </a:extLst>
          </p:cNvPr>
          <p:cNvCxnSpPr>
            <a:cxnSpLocks/>
          </p:cNvCxnSpPr>
          <p:nvPr/>
        </p:nvCxnSpPr>
        <p:spPr>
          <a:xfrm flipH="1">
            <a:off x="5214584" y="900355"/>
            <a:ext cx="13582" cy="450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1CB05B59-621C-4DC9-BB71-220EC6B7705B}"/>
              </a:ext>
            </a:extLst>
          </p:cNvPr>
          <p:cNvSpPr/>
          <p:nvPr/>
        </p:nvSpPr>
        <p:spPr>
          <a:xfrm>
            <a:off x="4115965" y="732488"/>
            <a:ext cx="54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12/15</a:t>
            </a:r>
            <a:endParaRPr lang="zh-CN" altLang="en-US" sz="900" b="1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E76E425-784A-4551-A4C5-01861DE55684}"/>
              </a:ext>
            </a:extLst>
          </p:cNvPr>
          <p:cNvCxnSpPr>
            <a:cxnSpLocks/>
          </p:cNvCxnSpPr>
          <p:nvPr/>
        </p:nvCxnSpPr>
        <p:spPr>
          <a:xfrm flipH="1">
            <a:off x="4653007" y="900355"/>
            <a:ext cx="13582" cy="450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8BA8C436-666E-4AC3-8766-C14EB2541BC6}"/>
              </a:ext>
            </a:extLst>
          </p:cNvPr>
          <p:cNvSpPr/>
          <p:nvPr/>
        </p:nvSpPr>
        <p:spPr>
          <a:xfrm>
            <a:off x="3554388" y="732488"/>
            <a:ext cx="54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11/30</a:t>
            </a:r>
            <a:endParaRPr lang="zh-CN" altLang="en-US" sz="900" b="1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C74EB99E-E176-42CB-92FD-D52AACE0B04F}"/>
              </a:ext>
            </a:extLst>
          </p:cNvPr>
          <p:cNvCxnSpPr>
            <a:cxnSpLocks/>
          </p:cNvCxnSpPr>
          <p:nvPr/>
        </p:nvCxnSpPr>
        <p:spPr>
          <a:xfrm flipH="1">
            <a:off x="4091430" y="900355"/>
            <a:ext cx="13582" cy="450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FAA09249-32D0-4456-A3A9-53D0E5A1254F}"/>
              </a:ext>
            </a:extLst>
          </p:cNvPr>
          <p:cNvSpPr/>
          <p:nvPr/>
        </p:nvSpPr>
        <p:spPr>
          <a:xfrm>
            <a:off x="2992811" y="732488"/>
            <a:ext cx="54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11/15</a:t>
            </a:r>
            <a:endParaRPr lang="zh-CN" altLang="en-US" sz="900" b="1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F063BD5-72F7-418C-94DE-326989E505C5}"/>
              </a:ext>
            </a:extLst>
          </p:cNvPr>
          <p:cNvCxnSpPr>
            <a:cxnSpLocks/>
          </p:cNvCxnSpPr>
          <p:nvPr/>
        </p:nvCxnSpPr>
        <p:spPr>
          <a:xfrm flipH="1">
            <a:off x="3529853" y="900355"/>
            <a:ext cx="13582" cy="450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00A03E85-5352-43B2-AD6A-240ACD39AA97}"/>
              </a:ext>
            </a:extLst>
          </p:cNvPr>
          <p:cNvSpPr/>
          <p:nvPr/>
        </p:nvSpPr>
        <p:spPr>
          <a:xfrm>
            <a:off x="2431234" y="732488"/>
            <a:ext cx="54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10/30</a:t>
            </a:r>
            <a:endParaRPr lang="zh-CN" altLang="en-US" sz="900" b="1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846049C-C59A-4E2C-9257-BB9C0FD5145A}"/>
              </a:ext>
            </a:extLst>
          </p:cNvPr>
          <p:cNvCxnSpPr>
            <a:cxnSpLocks/>
          </p:cNvCxnSpPr>
          <p:nvPr/>
        </p:nvCxnSpPr>
        <p:spPr>
          <a:xfrm flipH="1">
            <a:off x="2968276" y="900355"/>
            <a:ext cx="13582" cy="450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640C2D81-8D80-4998-8E15-F79A856CDCE4}"/>
              </a:ext>
            </a:extLst>
          </p:cNvPr>
          <p:cNvSpPr/>
          <p:nvPr/>
        </p:nvSpPr>
        <p:spPr>
          <a:xfrm>
            <a:off x="1869657" y="732488"/>
            <a:ext cx="54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10/15</a:t>
            </a:r>
            <a:endParaRPr lang="zh-CN" altLang="en-US" sz="900" b="1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C9B4E939-CD1B-485A-B8B5-D69E9F41CAD8}"/>
              </a:ext>
            </a:extLst>
          </p:cNvPr>
          <p:cNvCxnSpPr>
            <a:cxnSpLocks/>
          </p:cNvCxnSpPr>
          <p:nvPr/>
        </p:nvCxnSpPr>
        <p:spPr>
          <a:xfrm flipH="1">
            <a:off x="2406699" y="900355"/>
            <a:ext cx="13582" cy="450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9AAEB05F-30CD-47A7-B523-C30A60BC89A3}"/>
              </a:ext>
            </a:extLst>
          </p:cNvPr>
          <p:cNvSpPr/>
          <p:nvPr/>
        </p:nvSpPr>
        <p:spPr>
          <a:xfrm>
            <a:off x="1308080" y="732488"/>
            <a:ext cx="54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09/30</a:t>
            </a:r>
            <a:endParaRPr lang="zh-CN" altLang="en-US" sz="900" b="1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F526B06-CE2E-4F31-A5D9-ABD6E69F83B3}"/>
              </a:ext>
            </a:extLst>
          </p:cNvPr>
          <p:cNvCxnSpPr>
            <a:cxnSpLocks/>
          </p:cNvCxnSpPr>
          <p:nvPr/>
        </p:nvCxnSpPr>
        <p:spPr>
          <a:xfrm flipH="1">
            <a:off x="1845122" y="900355"/>
            <a:ext cx="13582" cy="450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箭头: 五边形 86">
            <a:extLst>
              <a:ext uri="{FF2B5EF4-FFF2-40B4-BE49-F238E27FC236}">
                <a16:creationId xmlns:a16="http://schemas.microsoft.com/office/drawing/2014/main" id="{6CE986EF-2306-4720-8607-E8CD8B727052}"/>
              </a:ext>
            </a:extLst>
          </p:cNvPr>
          <p:cNvSpPr/>
          <p:nvPr/>
        </p:nvSpPr>
        <p:spPr>
          <a:xfrm>
            <a:off x="5066812" y="3032327"/>
            <a:ext cx="1833906" cy="180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箭头: 五边形 89">
            <a:extLst>
              <a:ext uri="{FF2B5EF4-FFF2-40B4-BE49-F238E27FC236}">
                <a16:creationId xmlns:a16="http://schemas.microsoft.com/office/drawing/2014/main" id="{A47F859C-26DD-4E70-9950-937DF7C14505}"/>
              </a:ext>
            </a:extLst>
          </p:cNvPr>
          <p:cNvSpPr/>
          <p:nvPr/>
        </p:nvSpPr>
        <p:spPr>
          <a:xfrm>
            <a:off x="7845637" y="4056059"/>
            <a:ext cx="736212" cy="180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箭头: 五边形 91">
            <a:extLst>
              <a:ext uri="{FF2B5EF4-FFF2-40B4-BE49-F238E27FC236}">
                <a16:creationId xmlns:a16="http://schemas.microsoft.com/office/drawing/2014/main" id="{D5D6BABE-7BBD-4959-98F2-55AB6A1E2DAF}"/>
              </a:ext>
            </a:extLst>
          </p:cNvPr>
          <p:cNvSpPr/>
          <p:nvPr/>
        </p:nvSpPr>
        <p:spPr>
          <a:xfrm>
            <a:off x="8629174" y="4373992"/>
            <a:ext cx="346601" cy="180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箭头: 五边形 93">
            <a:extLst>
              <a:ext uri="{FF2B5EF4-FFF2-40B4-BE49-F238E27FC236}">
                <a16:creationId xmlns:a16="http://schemas.microsoft.com/office/drawing/2014/main" id="{83731F8E-7263-4E09-A18F-AB34D2C510F7}"/>
              </a:ext>
            </a:extLst>
          </p:cNvPr>
          <p:cNvSpPr/>
          <p:nvPr/>
        </p:nvSpPr>
        <p:spPr>
          <a:xfrm>
            <a:off x="8983340" y="4710770"/>
            <a:ext cx="1233529" cy="180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箭头: 五边形 94">
            <a:extLst>
              <a:ext uri="{FF2B5EF4-FFF2-40B4-BE49-F238E27FC236}">
                <a16:creationId xmlns:a16="http://schemas.microsoft.com/office/drawing/2014/main" id="{A765852D-CF17-456B-83D2-76C36DE5C33D}"/>
              </a:ext>
            </a:extLst>
          </p:cNvPr>
          <p:cNvSpPr/>
          <p:nvPr/>
        </p:nvSpPr>
        <p:spPr>
          <a:xfrm>
            <a:off x="5784947" y="3360269"/>
            <a:ext cx="1132309" cy="180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7" name="箭头: 五边形 96">
            <a:extLst>
              <a:ext uri="{FF2B5EF4-FFF2-40B4-BE49-F238E27FC236}">
                <a16:creationId xmlns:a16="http://schemas.microsoft.com/office/drawing/2014/main" id="{7547636D-8F48-4CAD-B2BF-4BFA38488CA0}"/>
              </a:ext>
            </a:extLst>
          </p:cNvPr>
          <p:cNvSpPr/>
          <p:nvPr/>
        </p:nvSpPr>
        <p:spPr>
          <a:xfrm>
            <a:off x="10235508" y="5020751"/>
            <a:ext cx="637369" cy="180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9" name="箭头: 五边形 98">
            <a:extLst>
              <a:ext uri="{FF2B5EF4-FFF2-40B4-BE49-F238E27FC236}">
                <a16:creationId xmlns:a16="http://schemas.microsoft.com/office/drawing/2014/main" id="{2964C79B-600F-47C5-A885-E04330ED6887}"/>
              </a:ext>
            </a:extLst>
          </p:cNvPr>
          <p:cNvSpPr/>
          <p:nvPr/>
        </p:nvSpPr>
        <p:spPr>
          <a:xfrm>
            <a:off x="6450332" y="3677672"/>
            <a:ext cx="1410892" cy="180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箭头: 五边形 65">
            <a:extLst>
              <a:ext uri="{FF2B5EF4-FFF2-40B4-BE49-F238E27FC236}">
                <a16:creationId xmlns:a16="http://schemas.microsoft.com/office/drawing/2014/main" id="{FF220FD3-9F5C-40E2-B01F-F219744F055C}"/>
              </a:ext>
            </a:extLst>
          </p:cNvPr>
          <p:cNvSpPr/>
          <p:nvPr/>
        </p:nvSpPr>
        <p:spPr>
          <a:xfrm>
            <a:off x="1858207" y="1024923"/>
            <a:ext cx="1110082" cy="180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箭头: 五边形 66">
            <a:extLst>
              <a:ext uri="{FF2B5EF4-FFF2-40B4-BE49-F238E27FC236}">
                <a16:creationId xmlns:a16="http://schemas.microsoft.com/office/drawing/2014/main" id="{E2182B73-1BC0-491D-9042-1CF72D1D181E}"/>
              </a:ext>
            </a:extLst>
          </p:cNvPr>
          <p:cNvSpPr/>
          <p:nvPr/>
        </p:nvSpPr>
        <p:spPr>
          <a:xfrm>
            <a:off x="1858207" y="1357158"/>
            <a:ext cx="1110082" cy="180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箭头: 五边形 67">
            <a:extLst>
              <a:ext uri="{FF2B5EF4-FFF2-40B4-BE49-F238E27FC236}">
                <a16:creationId xmlns:a16="http://schemas.microsoft.com/office/drawing/2014/main" id="{11C86DD7-864F-473D-B94B-EC48C3264ECE}"/>
              </a:ext>
            </a:extLst>
          </p:cNvPr>
          <p:cNvSpPr/>
          <p:nvPr/>
        </p:nvSpPr>
        <p:spPr>
          <a:xfrm>
            <a:off x="2981858" y="1664971"/>
            <a:ext cx="1110082" cy="180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箭头: 五边形 68">
            <a:extLst>
              <a:ext uri="{FF2B5EF4-FFF2-40B4-BE49-F238E27FC236}">
                <a16:creationId xmlns:a16="http://schemas.microsoft.com/office/drawing/2014/main" id="{E6A3E411-7F98-4CAA-9FC1-0713838C796A}"/>
              </a:ext>
            </a:extLst>
          </p:cNvPr>
          <p:cNvSpPr/>
          <p:nvPr/>
        </p:nvSpPr>
        <p:spPr>
          <a:xfrm>
            <a:off x="3536389" y="2028075"/>
            <a:ext cx="1110082" cy="180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箭头: 五边形 69">
            <a:extLst>
              <a:ext uri="{FF2B5EF4-FFF2-40B4-BE49-F238E27FC236}">
                <a16:creationId xmlns:a16="http://schemas.microsoft.com/office/drawing/2014/main" id="{2ED9B0B7-9E35-4E81-8EB5-01D96A49D46F}"/>
              </a:ext>
            </a:extLst>
          </p:cNvPr>
          <p:cNvSpPr/>
          <p:nvPr/>
        </p:nvSpPr>
        <p:spPr>
          <a:xfrm>
            <a:off x="4107460" y="2356886"/>
            <a:ext cx="573915" cy="156637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标注: 弯曲线形 100">
            <a:extLst>
              <a:ext uri="{FF2B5EF4-FFF2-40B4-BE49-F238E27FC236}">
                <a16:creationId xmlns:a16="http://schemas.microsoft.com/office/drawing/2014/main" id="{50D446C5-73D8-4A6F-93BD-BD7FFAF755D2}"/>
              </a:ext>
            </a:extLst>
          </p:cNvPr>
          <p:cNvSpPr/>
          <p:nvPr/>
        </p:nvSpPr>
        <p:spPr>
          <a:xfrm>
            <a:off x="8211597" y="3445903"/>
            <a:ext cx="1080000" cy="216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2939"/>
              <a:gd name="adj6" fmla="val -31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箭头: 五边形 71">
            <a:extLst>
              <a:ext uri="{FF2B5EF4-FFF2-40B4-BE49-F238E27FC236}">
                <a16:creationId xmlns:a16="http://schemas.microsoft.com/office/drawing/2014/main" id="{C2440844-03EC-4B2F-B70D-3084401D0084}"/>
              </a:ext>
            </a:extLst>
          </p:cNvPr>
          <p:cNvSpPr/>
          <p:nvPr/>
        </p:nvSpPr>
        <p:spPr>
          <a:xfrm>
            <a:off x="4660689" y="2688216"/>
            <a:ext cx="346601" cy="180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标注: 弯曲线形 72">
            <a:extLst>
              <a:ext uri="{FF2B5EF4-FFF2-40B4-BE49-F238E27FC236}">
                <a16:creationId xmlns:a16="http://schemas.microsoft.com/office/drawing/2014/main" id="{52A7ECA9-67BB-48AE-BD49-E03C3E31D4DD}"/>
              </a:ext>
            </a:extLst>
          </p:cNvPr>
          <p:cNvSpPr/>
          <p:nvPr/>
        </p:nvSpPr>
        <p:spPr>
          <a:xfrm>
            <a:off x="5230138" y="2614763"/>
            <a:ext cx="2306908" cy="288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004"/>
              <a:gd name="adj6" fmla="val -185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</a:p>
          <a:p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一期所有功能上线完毕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D7666B8-8586-425A-AEEE-B48357BB62ED}"/>
              </a:ext>
            </a:extLst>
          </p:cNvPr>
          <p:cNvSpPr/>
          <p:nvPr/>
        </p:nvSpPr>
        <p:spPr>
          <a:xfrm>
            <a:off x="6175280" y="5440137"/>
            <a:ext cx="5760000" cy="134567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项目风险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达实缺失接口的开发日程仍在计划中，对方进度不可控，会再次影响我们的上线时间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由于达实的接口开发及部署存在问题，现有接口调试花费大量时间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F750BA4-14D6-4A03-BAF3-395E5F3303F6}"/>
              </a:ext>
            </a:extLst>
          </p:cNvPr>
          <p:cNvSpPr/>
          <p:nvPr/>
        </p:nvSpPr>
        <p:spPr>
          <a:xfrm>
            <a:off x="286503" y="5440137"/>
            <a:ext cx="5760000" cy="134567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一期功能包括：招商中心，物业服务，企业服务，园区活动，智优生活等，一期如期上线完毕，用户使用中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二期功能包括：服务商，一卡通接口相关功能，服务商功能开发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基本完成，少量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调试中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一卡通接口调试中，共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个接口，调试完毕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个，等待达实测开发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个（尚未开发，具体何时开发等待达实确认），剩余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个接口调试中</a:t>
            </a:r>
          </a:p>
        </p:txBody>
      </p:sp>
    </p:spTree>
    <p:extLst>
      <p:ext uri="{BB962C8B-B14F-4D97-AF65-F5344CB8AC3E}">
        <p14:creationId xmlns:p14="http://schemas.microsoft.com/office/powerpoint/2010/main" val="353728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255</Words>
  <Application>Microsoft Office PowerPoint</Application>
  <PresentationFormat>宽屏</PresentationFormat>
  <Paragraphs>49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Wenrui Jiang</dc:creator>
  <cp:lastModifiedBy>王中冠</cp:lastModifiedBy>
  <cp:revision>196</cp:revision>
  <dcterms:created xsi:type="dcterms:W3CDTF">2018-01-08T14:40:17Z</dcterms:created>
  <dcterms:modified xsi:type="dcterms:W3CDTF">2018-02-12T07:47:42Z</dcterms:modified>
</cp:coreProperties>
</file>