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73920-F16C-4363-82BC-E03D1D4E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88F37-42BD-4EC9-A7BA-F680EFF8B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F0143-F2C7-4B5F-8D40-7812300C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79E29-64FA-4368-ACD4-FB9753F7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CDED3-D085-4EAB-B403-0A726CA8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6F44A-F463-4FF6-B808-0969E6E3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88653-816A-4787-BD60-92E67C8C4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539C2-759A-4145-8F4D-3908A745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43E49-79C9-48F6-8A21-AB28407A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44CB7-CF72-48C7-811A-2EBAE568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12061B-1C91-4FA9-AC33-0A52066B2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F094B-9770-4F91-AC08-047C60FA4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42B7C-05B1-42A3-8A06-0308C3C9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B68B9-C628-44D8-9C9D-60C0FE24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D4CCE-2C4D-4426-8B8C-22808B35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A6862-0DAA-4643-BBCA-FE38DD61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65F32-7157-4BB5-88A4-C25FE502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31132-2D91-40DF-B600-665E53C5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985D-DAFA-485E-9A83-E4E798F6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F3B93-1A14-463F-AA89-C579AB8E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BC272-81F0-4A1F-A862-1BDFA274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93FF5-F954-4E26-B244-4B884739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F4025-2181-45B2-86E3-B352B1B4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64AA8-B665-4338-AD16-5FE65BAD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51A86-2A3E-4224-89E4-47228143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73C47-DA6D-4DBA-AD13-5EEE4B37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7B79-D3E7-48EA-AD38-0CA61A878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C48B6-52BC-49F7-A1D2-87AEADB3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85C6D-ECAB-4822-8042-AF54FC00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FDA67-5248-4C80-8654-245722B5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876ED-9F09-42EE-9398-8E0E4D20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3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B8E0D-1C41-4FF5-9818-4ED58CFA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091D7-2E11-451C-A253-3698928F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DC174-7966-40EC-A75D-4135E18A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710732-B9B9-4784-AE32-354176179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15AF63-89D0-486D-8D8B-ED6F73558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C4CA20-A05B-4B89-877E-FCF2C013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405C12-7ECA-4BD1-87E4-7CCE2CA3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4170C5-5FF2-4417-8501-DBB0E7B1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5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8340B-71A0-4DEE-8D18-DF5AC95A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91F18-D131-4CD6-B245-C1D7F684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B1CBD-964A-43CE-900E-432DCF70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E8DDE-4706-4066-A501-1F2CCD29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0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F4768-AD0C-4AC7-93FC-A0FA77E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3D1B5D-D36E-42F4-A989-39EDAC4A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858A7-A832-4758-A295-87833CF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0889-EBFE-4476-8F20-C89F1E45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9FC29-3374-4C95-8490-3ABCDD42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DD6D5-7FD1-4A30-8B25-B01CC52F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E3492-B946-4305-B2B0-A84272C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D4160-27D8-4DE8-9DAA-153B0CBA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5364D-E735-4DF0-9395-C8E7B24F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8D34-D966-4831-BCE2-78AC0DDD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B0013-CA6E-4654-A878-C1C41E7F3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B4F61-EB47-4BB7-B68F-76CA603F7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E149A-C31A-4DC7-BDF8-CA7C159C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06CD8-0582-4F6B-9BE4-C083AC99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BF1E1-1462-46E8-B737-9757668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3ACDF3-A5AE-4300-8CB2-35383058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62608-31CC-4CF6-914D-48B09F34E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2A994-4208-4EBB-B963-B8D9B8EA1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23D7-C34D-4D9A-AD3C-545AF64F41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405A-39F7-4F83-AF1D-0DBA9BE57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385D4-1F33-42EB-A905-AE64EDB4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CE8D-C5EF-479D-A89E-671C77B6C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A29C9F8-B063-40A8-9D94-492523B7F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363"/>
            <a:ext cx="9144000" cy="841375"/>
          </a:xfrm>
        </p:spPr>
        <p:txBody>
          <a:bodyPr/>
          <a:lstStyle/>
          <a:p>
            <a:r>
              <a:rPr lang="zh-CN" altLang="en-US" b="1" dirty="0"/>
              <a:t>园区巴士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909F8C-B484-4051-A674-CF0951C7916E}"/>
              </a:ext>
            </a:extLst>
          </p:cNvPr>
          <p:cNvSpPr txBox="1"/>
          <p:nvPr/>
        </p:nvSpPr>
        <p:spPr>
          <a:xfrm>
            <a:off x="2328860" y="1328738"/>
            <a:ext cx="79438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为进一步服务于亿达丽泽中心项目入园客户，提升出行便捷度，实践并强化智慧园区增值运营服务水平，亿达丽泽中心项目拟于</a:t>
            </a:r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</a:t>
            </a:r>
            <a:r>
              <a:rPr lang="en-US" altLang="zh-CN" dirty="0"/>
              <a:t>4</a:t>
            </a:r>
            <a:r>
              <a:rPr lang="zh-CN" altLang="zh-CN" dirty="0"/>
              <a:t>日起，开通项目通勤班车。具体运营方案如下：</a:t>
            </a:r>
            <a:endParaRPr lang="en-US" altLang="zh-CN" dirty="0"/>
          </a:p>
          <a:p>
            <a:endParaRPr lang="en-US" altLang="zh-CN" sz="2000" b="1" dirty="0"/>
          </a:p>
          <a:p>
            <a:r>
              <a:rPr lang="zh-CN" altLang="en-US" sz="2400" b="1" dirty="0"/>
              <a:t>一、乘车人员</a:t>
            </a:r>
            <a:endParaRPr lang="zh-CN" altLang="zh-CN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9BE9-8957-4EC8-83D8-66B6C3BD64C2}"/>
              </a:ext>
            </a:extLst>
          </p:cNvPr>
          <p:cNvGrpSpPr/>
          <p:nvPr/>
        </p:nvGrpSpPr>
        <p:grpSpPr>
          <a:xfrm>
            <a:off x="2777509" y="3097097"/>
            <a:ext cx="3318491" cy="808385"/>
            <a:chOff x="1520507" y="3248577"/>
            <a:chExt cx="2891778" cy="615183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E5A89ECA-205D-41A7-9EEA-6C44E5B0BE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0507" y="3630044"/>
              <a:ext cx="482207" cy="23371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defTabSz="914103">
                <a:defRPr/>
              </a:pPr>
              <a:endParaRPr lang="zh-CN" altLang="en-US" sz="11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Arc 9">
              <a:extLst>
                <a:ext uri="{FF2B5EF4-FFF2-40B4-BE49-F238E27FC236}">
                  <a16:creationId xmlns:a16="http://schemas.microsoft.com/office/drawing/2014/main" id="{D137773B-3C02-4AD2-A799-D42A89C30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908" y="3530648"/>
              <a:ext cx="466090" cy="256551"/>
            </a:xfrm>
            <a:custGeom>
              <a:avLst/>
              <a:gdLst>
                <a:gd name="T0" fmla="*/ 550850 w 43195"/>
                <a:gd name="T1" fmla="*/ 33245 h 23732"/>
                <a:gd name="T2" fmla="*/ 275463 w 43195"/>
                <a:gd name="T3" fmla="*/ 303213 h 23732"/>
                <a:gd name="T4" fmla="*/ 0 w 43195"/>
                <a:gd name="T5" fmla="*/ 27240 h 23732"/>
                <a:gd name="T6" fmla="*/ 1339 w 43195"/>
                <a:gd name="T7" fmla="*/ 0 h 23732"/>
                <a:gd name="T8" fmla="*/ 550850 w 43195"/>
                <a:gd name="T9" fmla="*/ 33245 h 23732"/>
                <a:gd name="T10" fmla="*/ 275463 w 43195"/>
                <a:gd name="T11" fmla="*/ 303213 h 23732"/>
                <a:gd name="T12" fmla="*/ 0 w 43195"/>
                <a:gd name="T13" fmla="*/ 27240 h 23732"/>
                <a:gd name="T14" fmla="*/ 1339 w 43195"/>
                <a:gd name="T15" fmla="*/ 0 h 23732"/>
                <a:gd name="T16" fmla="*/ 275463 w 43195"/>
                <a:gd name="T17" fmla="*/ 27240 h 23732"/>
                <a:gd name="T18" fmla="*/ 550850 w 43195"/>
                <a:gd name="T19" fmla="*/ 33245 h 237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195"/>
                <a:gd name="T31" fmla="*/ 0 h 23732"/>
                <a:gd name="T32" fmla="*/ 43195 w 43195"/>
                <a:gd name="T33" fmla="*/ 23732 h 237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195" h="23732" fill="none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</a:path>
                <a:path w="43195" h="23732" stroke="0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  <a:lnTo>
                    <a:pt x="21600" y="2132"/>
                  </a:lnTo>
                  <a:lnTo>
                    <a:pt x="43194" y="26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7286" tIns="44436" rIns="87286" bIns="44436" anchor="ctr"/>
            <a:lstStyle/>
            <a:p>
              <a:pPr defTabSz="914103">
                <a:defRPr/>
              </a:pPr>
              <a:endParaRPr lang="zh-CN" altLang="en-US" sz="16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EB2094FF-BB2A-4F98-90A9-506DECDD74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0507" y="3435281"/>
              <a:ext cx="482207" cy="23505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xtLst/>
          </p:spPr>
          <p:txBody>
            <a:bodyPr vert="eaVert" wrap="none" anchor="ctr"/>
            <a:lstStyle/>
            <a:p>
              <a:pPr defTabSz="914103">
                <a:defRPr/>
              </a:pPr>
              <a:endParaRPr lang="zh-CN" altLang="en-US" sz="11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id="{A0C02EC9-9201-4EF2-973B-7B9DA86A6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897" y="3248577"/>
              <a:ext cx="108799" cy="300876"/>
              <a:chOff x="0" y="0"/>
              <a:chExt cx="203" cy="567"/>
            </a:xfrm>
          </p:grpSpPr>
          <p:grpSp>
            <p:nvGrpSpPr>
              <p:cNvPr id="24" name="Group 35">
                <a:extLst>
                  <a:ext uri="{FF2B5EF4-FFF2-40B4-BE49-F238E27FC236}">
                    <a16:creationId xmlns:a16="http://schemas.microsoft.com/office/drawing/2014/main" id="{69F71ABF-B08C-4AA8-9576-CA0A4BF760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" y="245"/>
                <a:ext cx="108" cy="322"/>
                <a:chOff x="0" y="0"/>
                <a:chExt cx="567" cy="1701"/>
              </a:xfrm>
            </p:grpSpPr>
            <p:sp>
              <p:nvSpPr>
                <p:cNvPr id="27" name="AutoShape 13">
                  <a:extLst>
                    <a:ext uri="{FF2B5EF4-FFF2-40B4-BE49-F238E27FC236}">
                      <a16:creationId xmlns:a16="http://schemas.microsoft.com/office/drawing/2014/main" id="{B9E47831-6555-4ADC-8A31-8B5B64606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-726" y="7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defTabSz="914103" latinLnBrk="1">
                    <a:defRPr/>
                  </a:pPr>
                  <a:endParaRPr lang="zh-CN" altLang="en-US" sz="1199" kern="0">
                    <a:solidFill>
                      <a:sysClr val="windowText" lastClr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AutoShape 14">
                  <a:extLst>
                    <a:ext uri="{FF2B5EF4-FFF2-40B4-BE49-F238E27FC236}">
                      <a16:creationId xmlns:a16="http://schemas.microsoft.com/office/drawing/2014/main" id="{D0CD783D-9EEF-4419-9C40-7B3678FA6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-409" y="7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defTabSz="914103" latinLnBrk="1">
                    <a:defRPr/>
                  </a:pPr>
                  <a:endParaRPr lang="zh-CN" altLang="en-US" sz="1199" kern="0">
                    <a:solidFill>
                      <a:sysClr val="windowText" lastClr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AutoShape 15">
                <a:extLst>
                  <a:ext uri="{FF2B5EF4-FFF2-40B4-BE49-F238E27FC236}">
                    <a16:creationId xmlns:a16="http://schemas.microsoft.com/office/drawing/2014/main" id="{AEFEE2A8-596D-4F03-9F9D-3692BF02C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0" y="125"/>
                <a:ext cx="203" cy="206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pPr algn="ctr" defTabSz="914103" latinLnBrk="1">
                  <a:defRPr/>
                </a:pPr>
                <a:endParaRPr lang="zh-CN" altLang="en-US" sz="1199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AutoShape 16">
                <a:extLst>
                  <a:ext uri="{FF2B5EF4-FFF2-40B4-BE49-F238E27FC236}">
                    <a16:creationId xmlns:a16="http://schemas.microsoft.com/office/drawing/2014/main" id="{AA905BD3-394B-45B5-B623-FD6031860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100000">
                <a:off x="49" y="0"/>
                <a:ext cx="105" cy="1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pPr algn="ctr" defTabSz="914103" latinLnBrk="1">
                  <a:defRPr/>
                </a:pPr>
                <a:endParaRPr lang="zh-CN" altLang="en-US" sz="1199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AutoShape 45">
              <a:extLst>
                <a:ext uri="{FF2B5EF4-FFF2-40B4-BE49-F238E27FC236}">
                  <a16:creationId xmlns:a16="http://schemas.microsoft.com/office/drawing/2014/main" id="{B2698E5D-BFDA-4323-A9A7-9A24D8F0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77" y="3502441"/>
              <a:ext cx="2273908" cy="284757"/>
            </a:xfrm>
            <a:prstGeom prst="roundRect">
              <a:avLst>
                <a:gd name="adj" fmla="val 5630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103">
                <a:spcBef>
                  <a:spcPct val="20000"/>
                </a:spcBef>
                <a:buClr>
                  <a:srgbClr val="E1B40C"/>
                </a:buClr>
                <a:defRPr/>
              </a:pPr>
              <a:r>
                <a:rPr lang="zh-CN" altLang="zh-CN" sz="1600" dirty="0"/>
                <a:t>亿达丽泽中心项目入园客户</a:t>
              </a:r>
              <a:endParaRPr lang="zh-CN" altLang="en-US" sz="16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EA34731-7D31-49E7-87A4-7CFCE4A3C441}"/>
              </a:ext>
            </a:extLst>
          </p:cNvPr>
          <p:cNvGrpSpPr/>
          <p:nvPr/>
        </p:nvGrpSpPr>
        <p:grpSpPr>
          <a:xfrm>
            <a:off x="6544649" y="3088400"/>
            <a:ext cx="2765129" cy="808385"/>
            <a:chOff x="1520507" y="3248577"/>
            <a:chExt cx="2409571" cy="615183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8BAE0D1-44D4-44E0-B0FE-D52A20CED7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0507" y="3630044"/>
              <a:ext cx="482207" cy="23371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defTabSz="914103">
                <a:defRPr/>
              </a:pPr>
              <a:endParaRPr lang="zh-CN" altLang="en-US" sz="11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Arc 9">
              <a:extLst>
                <a:ext uri="{FF2B5EF4-FFF2-40B4-BE49-F238E27FC236}">
                  <a16:creationId xmlns:a16="http://schemas.microsoft.com/office/drawing/2014/main" id="{CAA29CF1-FD95-4EA6-9D66-9F0193B6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908" y="3530648"/>
              <a:ext cx="466090" cy="256551"/>
            </a:xfrm>
            <a:custGeom>
              <a:avLst/>
              <a:gdLst>
                <a:gd name="T0" fmla="*/ 550850 w 43195"/>
                <a:gd name="T1" fmla="*/ 33245 h 23732"/>
                <a:gd name="T2" fmla="*/ 275463 w 43195"/>
                <a:gd name="T3" fmla="*/ 303213 h 23732"/>
                <a:gd name="T4" fmla="*/ 0 w 43195"/>
                <a:gd name="T5" fmla="*/ 27240 h 23732"/>
                <a:gd name="T6" fmla="*/ 1339 w 43195"/>
                <a:gd name="T7" fmla="*/ 0 h 23732"/>
                <a:gd name="T8" fmla="*/ 550850 w 43195"/>
                <a:gd name="T9" fmla="*/ 33245 h 23732"/>
                <a:gd name="T10" fmla="*/ 275463 w 43195"/>
                <a:gd name="T11" fmla="*/ 303213 h 23732"/>
                <a:gd name="T12" fmla="*/ 0 w 43195"/>
                <a:gd name="T13" fmla="*/ 27240 h 23732"/>
                <a:gd name="T14" fmla="*/ 1339 w 43195"/>
                <a:gd name="T15" fmla="*/ 0 h 23732"/>
                <a:gd name="T16" fmla="*/ 275463 w 43195"/>
                <a:gd name="T17" fmla="*/ 27240 h 23732"/>
                <a:gd name="T18" fmla="*/ 550850 w 43195"/>
                <a:gd name="T19" fmla="*/ 33245 h 237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195"/>
                <a:gd name="T31" fmla="*/ 0 h 23732"/>
                <a:gd name="T32" fmla="*/ 43195 w 43195"/>
                <a:gd name="T33" fmla="*/ 23732 h 237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195" h="23732" fill="none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</a:path>
                <a:path w="43195" h="23732" stroke="0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  <a:lnTo>
                    <a:pt x="21600" y="2132"/>
                  </a:lnTo>
                  <a:lnTo>
                    <a:pt x="43194" y="26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7286" tIns="44436" rIns="87286" bIns="44436" anchor="ctr"/>
            <a:lstStyle/>
            <a:p>
              <a:pPr defTabSz="914103">
                <a:defRPr/>
              </a:pPr>
              <a:endParaRPr lang="zh-CN" altLang="en-US" sz="16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7BFAE8F5-2A38-4520-9BB9-B21131FEE6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0507" y="3435281"/>
              <a:ext cx="482207" cy="23505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xtLst/>
          </p:spPr>
          <p:txBody>
            <a:bodyPr vert="eaVert" wrap="none" anchor="ctr"/>
            <a:lstStyle/>
            <a:p>
              <a:pPr defTabSz="914103">
                <a:defRPr/>
              </a:pPr>
              <a:endParaRPr lang="zh-CN" altLang="en-US" sz="11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CE836DC4-569A-40D0-93C6-43E96330C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897" y="3248577"/>
              <a:ext cx="108799" cy="300876"/>
              <a:chOff x="0" y="0"/>
              <a:chExt cx="203" cy="567"/>
            </a:xfrm>
          </p:grpSpPr>
          <p:grpSp>
            <p:nvGrpSpPr>
              <p:cNvPr id="35" name="Group 35">
                <a:extLst>
                  <a:ext uri="{FF2B5EF4-FFF2-40B4-BE49-F238E27FC236}">
                    <a16:creationId xmlns:a16="http://schemas.microsoft.com/office/drawing/2014/main" id="{5DD9C819-DFAD-4A3C-A185-CF8BD27D4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" y="245"/>
                <a:ext cx="108" cy="322"/>
                <a:chOff x="0" y="0"/>
                <a:chExt cx="567" cy="1701"/>
              </a:xfrm>
            </p:grpSpPr>
            <p:sp>
              <p:nvSpPr>
                <p:cNvPr id="38" name="AutoShape 13">
                  <a:extLst>
                    <a:ext uri="{FF2B5EF4-FFF2-40B4-BE49-F238E27FC236}">
                      <a16:creationId xmlns:a16="http://schemas.microsoft.com/office/drawing/2014/main" id="{EB5C5612-4ABA-4188-B575-D17E0F2DA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-726" y="7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defTabSz="914103" latinLnBrk="1">
                    <a:defRPr/>
                  </a:pPr>
                  <a:endParaRPr lang="zh-CN" altLang="en-US" sz="1199" kern="0">
                    <a:solidFill>
                      <a:sysClr val="windowText" lastClr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AutoShape 14">
                  <a:extLst>
                    <a:ext uri="{FF2B5EF4-FFF2-40B4-BE49-F238E27FC236}">
                      <a16:creationId xmlns:a16="http://schemas.microsoft.com/office/drawing/2014/main" id="{85ACD4A1-095B-4D73-AA37-A11EAA19D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-409" y="7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defTabSz="914103" latinLnBrk="1">
                    <a:defRPr/>
                  </a:pPr>
                  <a:endParaRPr lang="zh-CN" altLang="en-US" sz="1199" kern="0">
                    <a:solidFill>
                      <a:sysClr val="windowText" lastClr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6" name="AutoShape 15">
                <a:extLst>
                  <a:ext uri="{FF2B5EF4-FFF2-40B4-BE49-F238E27FC236}">
                    <a16:creationId xmlns:a16="http://schemas.microsoft.com/office/drawing/2014/main" id="{95660C7B-B4BE-48B7-8DAA-1609794FA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0" y="125"/>
                <a:ext cx="203" cy="206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pPr algn="ctr" defTabSz="914103" latinLnBrk="1">
                  <a:defRPr/>
                </a:pPr>
                <a:endParaRPr lang="zh-CN" altLang="en-US" sz="1199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AutoShape 16">
                <a:extLst>
                  <a:ext uri="{FF2B5EF4-FFF2-40B4-BE49-F238E27FC236}">
                    <a16:creationId xmlns:a16="http://schemas.microsoft.com/office/drawing/2014/main" id="{214E4296-2A65-43BA-9D12-141909AB2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100000">
                <a:off x="49" y="0"/>
                <a:ext cx="105" cy="1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pPr algn="ctr" defTabSz="914103" latinLnBrk="1">
                  <a:defRPr/>
                </a:pPr>
                <a:endParaRPr lang="zh-CN" altLang="en-US" sz="1199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AutoShape 45">
              <a:extLst>
                <a:ext uri="{FF2B5EF4-FFF2-40B4-BE49-F238E27FC236}">
                  <a16:creationId xmlns:a16="http://schemas.microsoft.com/office/drawing/2014/main" id="{857674D5-7A92-4A47-9413-FADD1F90D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77" y="3502441"/>
              <a:ext cx="1791701" cy="284757"/>
            </a:xfrm>
            <a:prstGeom prst="roundRect">
              <a:avLst>
                <a:gd name="adj" fmla="val 5630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103">
                <a:spcBef>
                  <a:spcPct val="20000"/>
                </a:spcBef>
                <a:buClr>
                  <a:srgbClr val="E1B40C"/>
                </a:buClr>
                <a:defRPr/>
              </a:pPr>
              <a:r>
                <a:rPr lang="zh-CN" altLang="zh-CN" sz="1600" dirty="0"/>
                <a:t>外协服务单位人员</a:t>
              </a:r>
              <a:endParaRPr lang="zh-CN" altLang="en-US" sz="1600" dirty="0"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65613CC-58EE-46BA-986F-7E6B1C6D510C}"/>
              </a:ext>
            </a:extLst>
          </p:cNvPr>
          <p:cNvSpPr txBox="1"/>
          <p:nvPr/>
        </p:nvSpPr>
        <p:spPr>
          <a:xfrm>
            <a:off x="2328860" y="4144249"/>
            <a:ext cx="79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二、</a:t>
            </a:r>
            <a:r>
              <a:rPr lang="zh-CN" altLang="zh-CN" sz="2400" b="1" dirty="0"/>
              <a:t>乘车凭证及费用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C2CDC88-55BD-4597-9B00-46548B0E3279}"/>
              </a:ext>
            </a:extLst>
          </p:cNvPr>
          <p:cNvGrpSpPr/>
          <p:nvPr/>
        </p:nvGrpSpPr>
        <p:grpSpPr>
          <a:xfrm>
            <a:off x="2788297" y="4887018"/>
            <a:ext cx="7250932" cy="1528065"/>
            <a:chOff x="2750318" y="5020919"/>
            <a:chExt cx="6473732" cy="130016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701AB6-6750-48A5-B47A-5197BD4A80A5}"/>
                </a:ext>
              </a:extLst>
            </p:cNvPr>
            <p:cNvGrpSpPr/>
            <p:nvPr/>
          </p:nvGrpSpPr>
          <p:grpSpPr>
            <a:xfrm>
              <a:off x="2750318" y="5020919"/>
              <a:ext cx="5830971" cy="1300163"/>
              <a:chOff x="4313216" y="2243168"/>
              <a:chExt cx="5830971" cy="1300163"/>
            </a:xfrm>
          </p:grpSpPr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CDC8AF6C-132C-400D-8E4B-64C7DB175160}"/>
                  </a:ext>
                </a:extLst>
              </p:cNvPr>
              <p:cNvSpPr/>
              <p:nvPr/>
            </p:nvSpPr>
            <p:spPr>
              <a:xfrm>
                <a:off x="4313216" y="2243168"/>
                <a:ext cx="1300163" cy="1300163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501" tIns="274501" rIns="274501" bIns="274501" numCol="1" spcCol="1270" anchor="ctr" anchorCtr="0">
                <a:noAutofit/>
              </a:bodyPr>
              <a:lstStyle/>
              <a:p>
                <a:pPr defTabSz="154343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2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F2164378-79D1-4064-8023-368FD2819550}"/>
                  </a:ext>
                </a:extLst>
              </p:cNvPr>
              <p:cNvSpPr/>
              <p:nvPr/>
            </p:nvSpPr>
            <p:spPr>
              <a:xfrm>
                <a:off x="6578620" y="2243168"/>
                <a:ext cx="1300163" cy="1300163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501" tIns="274501" rIns="274501" bIns="274501" numCol="1" spcCol="1270" anchor="ctr" anchorCtr="0">
                <a:noAutofit/>
              </a:bodyPr>
              <a:lstStyle/>
              <a:p>
                <a:pPr algn="just" defTabSz="154343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78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18454ABE-7782-4857-B1FA-DBE61E689C99}"/>
                  </a:ext>
                </a:extLst>
              </p:cNvPr>
              <p:cNvSpPr/>
              <p:nvPr/>
            </p:nvSpPr>
            <p:spPr>
              <a:xfrm>
                <a:off x="7984357" y="2516202"/>
                <a:ext cx="754094" cy="754094"/>
              </a:xfrm>
              <a:custGeom>
                <a:avLst/>
                <a:gdLst>
                  <a:gd name="connsiteX0" fmla="*/ 139284 w 1050805"/>
                  <a:gd name="connsiteY0" fmla="*/ 216466 h 1050805"/>
                  <a:gd name="connsiteX1" fmla="*/ 911521 w 1050805"/>
                  <a:gd name="connsiteY1" fmla="*/ 216466 h 1050805"/>
                  <a:gd name="connsiteX2" fmla="*/ 911521 w 1050805"/>
                  <a:gd name="connsiteY2" fmla="*/ 463615 h 1050805"/>
                  <a:gd name="connsiteX3" fmla="*/ 139284 w 1050805"/>
                  <a:gd name="connsiteY3" fmla="*/ 463615 h 1050805"/>
                  <a:gd name="connsiteX4" fmla="*/ 139284 w 1050805"/>
                  <a:gd name="connsiteY4" fmla="*/ 216466 h 1050805"/>
                  <a:gd name="connsiteX5" fmla="*/ 139284 w 1050805"/>
                  <a:gd name="connsiteY5" fmla="*/ 587190 h 1050805"/>
                  <a:gd name="connsiteX6" fmla="*/ 911521 w 1050805"/>
                  <a:gd name="connsiteY6" fmla="*/ 587190 h 1050805"/>
                  <a:gd name="connsiteX7" fmla="*/ 911521 w 1050805"/>
                  <a:gd name="connsiteY7" fmla="*/ 834339 h 1050805"/>
                  <a:gd name="connsiteX8" fmla="*/ 139284 w 1050805"/>
                  <a:gd name="connsiteY8" fmla="*/ 834339 h 1050805"/>
                  <a:gd name="connsiteX9" fmla="*/ 139284 w 1050805"/>
                  <a:gd name="connsiteY9" fmla="*/ 587190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0805" h="1050805">
                    <a:moveTo>
                      <a:pt x="139284" y="216466"/>
                    </a:moveTo>
                    <a:lnTo>
                      <a:pt x="911521" y="216466"/>
                    </a:lnTo>
                    <a:lnTo>
                      <a:pt x="911521" y="463615"/>
                    </a:lnTo>
                    <a:lnTo>
                      <a:pt x="139284" y="463615"/>
                    </a:lnTo>
                    <a:lnTo>
                      <a:pt x="139284" y="216466"/>
                    </a:lnTo>
                    <a:close/>
                    <a:moveTo>
                      <a:pt x="139284" y="587190"/>
                    </a:moveTo>
                    <a:lnTo>
                      <a:pt x="911521" y="587190"/>
                    </a:lnTo>
                    <a:lnTo>
                      <a:pt x="911521" y="834339"/>
                    </a:lnTo>
                    <a:lnTo>
                      <a:pt x="139284" y="834339"/>
                    </a:lnTo>
                    <a:lnTo>
                      <a:pt x="139284" y="5871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45" tIns="187965" rIns="120945" bIns="187965" numCol="1" spcCol="1270" anchor="ctr" anchorCtr="0">
                <a:noAutofit/>
              </a:bodyPr>
              <a:lstStyle/>
              <a:p>
                <a:pPr algn="just" defTabSz="1697524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78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67E6A11B-3F8C-42F7-AFCA-59411F806660}"/>
                  </a:ext>
                </a:extLst>
              </p:cNvPr>
              <p:cNvSpPr/>
              <p:nvPr/>
            </p:nvSpPr>
            <p:spPr>
              <a:xfrm>
                <a:off x="8844024" y="2243168"/>
                <a:ext cx="1300163" cy="1300163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501" tIns="274501" rIns="274501" bIns="274501" numCol="1" spcCol="1270" anchor="ctr" anchorCtr="0">
                <a:noAutofit/>
              </a:bodyPr>
              <a:lstStyle/>
              <a:p>
                <a:pPr algn="just" defTabSz="154343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78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C5EF18F-4573-4A2E-BF70-AD18BF67F695}"/>
                </a:ext>
              </a:extLst>
            </p:cNvPr>
            <p:cNvSpPr txBox="1"/>
            <p:nvPr/>
          </p:nvSpPr>
          <p:spPr>
            <a:xfrm>
              <a:off x="2896964" y="5277684"/>
              <a:ext cx="1341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智慧</a:t>
              </a:r>
              <a:endParaRPr lang="en-US" altLang="zh-CN" sz="2400" dirty="0"/>
            </a:p>
            <a:p>
              <a:r>
                <a:rPr lang="zh-CN" altLang="en-US" sz="2400" dirty="0"/>
                <a:t>一卡通</a:t>
              </a:r>
              <a:endParaRPr lang="en-US" altLang="zh-CN" sz="24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04D08EE-2BB8-4DC1-B3DE-C4BE1F75E799}"/>
                </a:ext>
              </a:extLst>
            </p:cNvPr>
            <p:cNvSpPr txBox="1"/>
            <p:nvPr/>
          </p:nvSpPr>
          <p:spPr>
            <a:xfrm>
              <a:off x="4260164" y="5363474"/>
              <a:ext cx="828675" cy="497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  <a:bevelB w="38100" h="38100"/>
              </a:sp3d>
            </a:bodyPr>
            <a:lstStyle/>
            <a:p>
              <a:r>
                <a:rPr lang="en-US" altLang="zh-CN" sz="3200" b="1" dirty="0"/>
                <a:t>Or</a:t>
              </a:r>
              <a:endParaRPr lang="zh-CN" altLang="en-US" sz="32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B4652C6-01BC-4142-B754-9945B5F8D152}"/>
                </a:ext>
              </a:extLst>
            </p:cNvPr>
            <p:cNvSpPr txBox="1"/>
            <p:nvPr/>
          </p:nvSpPr>
          <p:spPr>
            <a:xfrm>
              <a:off x="5080065" y="5314306"/>
              <a:ext cx="1938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智慧</a:t>
              </a:r>
              <a:endParaRPr lang="en-US" altLang="zh-CN" sz="2400" dirty="0"/>
            </a:p>
            <a:p>
              <a:r>
                <a:rPr lang="en-US" altLang="zh-CN" sz="2000" dirty="0"/>
                <a:t>APP</a:t>
              </a:r>
              <a:r>
                <a:rPr lang="zh-CN" altLang="zh-CN" sz="2000" dirty="0"/>
                <a:t>二维码</a:t>
              </a:r>
              <a:endParaRPr lang="en-US" altLang="zh-CN" sz="20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7462356-F298-4E47-AB97-23AA99C73C91}"/>
                </a:ext>
              </a:extLst>
            </p:cNvPr>
            <p:cNvSpPr txBox="1"/>
            <p:nvPr/>
          </p:nvSpPr>
          <p:spPr>
            <a:xfrm>
              <a:off x="7266440" y="5429182"/>
              <a:ext cx="1957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/>
                <a:t>暂行免费</a:t>
              </a:r>
              <a:endParaRPr lang="zh-CN" altLang="en-US" sz="2400" b="1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D7F0387-EF9D-4AE4-9FEC-498054BCE4E8}"/>
              </a:ext>
            </a:extLst>
          </p:cNvPr>
          <p:cNvSpPr txBox="1"/>
          <p:nvPr/>
        </p:nvSpPr>
        <p:spPr>
          <a:xfrm>
            <a:off x="2952548" y="6434661"/>
            <a:ext cx="12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乘车凭证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C63966-B787-487B-92DE-5F25EA1544E5}"/>
              </a:ext>
            </a:extLst>
          </p:cNvPr>
          <p:cNvSpPr txBox="1"/>
          <p:nvPr/>
        </p:nvSpPr>
        <p:spPr>
          <a:xfrm>
            <a:off x="5443234" y="6434661"/>
            <a:ext cx="12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乘车凭证</a:t>
            </a:r>
          </a:p>
        </p:txBody>
      </p:sp>
    </p:spTree>
    <p:extLst>
      <p:ext uri="{BB962C8B-B14F-4D97-AF65-F5344CB8AC3E}">
        <p14:creationId xmlns:p14="http://schemas.microsoft.com/office/powerpoint/2010/main" val="28545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15955F-3270-449D-AC63-B844BAA3BB13}"/>
              </a:ext>
            </a:extLst>
          </p:cNvPr>
          <p:cNvSpPr txBox="1"/>
          <p:nvPr/>
        </p:nvSpPr>
        <p:spPr>
          <a:xfrm>
            <a:off x="2328860" y="86573"/>
            <a:ext cx="794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三、</a:t>
            </a:r>
            <a:r>
              <a:rPr lang="zh-CN" altLang="zh-CN" sz="2400" b="1" dirty="0"/>
              <a:t>运行时间及站点</a:t>
            </a:r>
            <a:endParaRPr lang="en-US" altLang="zh-CN" sz="24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1</a:t>
            </a:r>
            <a:r>
              <a:rPr lang="zh-CN" altLang="en-US" sz="2000" b="1" dirty="0"/>
              <a:t>、站点</a:t>
            </a:r>
            <a:endParaRPr lang="en-US" altLang="zh-CN" sz="20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2EB694-41E0-4811-8E42-5BD189CA2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15405"/>
              </p:ext>
            </p:extLst>
          </p:nvPr>
        </p:nvGraphicFramePr>
        <p:xfrm>
          <a:off x="2500316" y="1276864"/>
          <a:ext cx="8128000" cy="990934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262022">
                  <a:extLst>
                    <a:ext uri="{9D8B030D-6E8A-4147-A177-3AD203B41FA5}">
                      <a16:colId xmlns:a16="http://schemas.microsoft.com/office/drawing/2014/main" val="1512008229"/>
                    </a:ext>
                  </a:extLst>
                </a:gridCol>
                <a:gridCol w="6865978">
                  <a:extLst>
                    <a:ext uri="{9D8B030D-6E8A-4147-A177-3AD203B41FA5}">
                      <a16:colId xmlns:a16="http://schemas.microsoft.com/office/drawing/2014/main" val="1868772098"/>
                    </a:ext>
                  </a:extLst>
                </a:gridCol>
              </a:tblGrid>
              <a:tr h="495467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接驳站点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10</a:t>
                      </a:r>
                      <a:r>
                        <a:rPr lang="zh-CN" altLang="en-US" sz="2000" b="1" dirty="0"/>
                        <a:t>号线草桥地铁站</a:t>
                      </a:r>
                      <a:r>
                        <a:rPr lang="en-US" altLang="zh-CN" sz="2000" b="1" dirty="0"/>
                        <a:t>A</a:t>
                      </a:r>
                      <a:r>
                        <a:rPr lang="zh-CN" altLang="en-US" sz="2000" b="1" dirty="0"/>
                        <a:t>口向西</a:t>
                      </a:r>
                      <a:r>
                        <a:rPr lang="en-US" altLang="zh-CN" sz="2000" b="1" dirty="0"/>
                        <a:t>50</a:t>
                      </a:r>
                      <a:r>
                        <a:rPr lang="zh-CN" altLang="en-US" sz="2000" b="1" dirty="0"/>
                        <a:t>米处路北（江山城门口辅路）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66754"/>
                  </a:ext>
                </a:extLst>
              </a:tr>
              <a:tr h="495467">
                <a:tc>
                  <a:txBody>
                    <a:bodyPr/>
                    <a:lstStyle/>
                    <a:p>
                      <a:r>
                        <a:rPr lang="zh-CN" altLang="en-US" sz="2000" b="1" kern="1200" dirty="0"/>
                        <a:t>项目站点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/>
                        <a:t>亿达丽泽中心项目南门外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2946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AF7FD9E-32A0-4D00-8F85-4F543035C7E7}"/>
              </a:ext>
            </a:extLst>
          </p:cNvPr>
          <p:cNvSpPr txBox="1"/>
          <p:nvPr/>
        </p:nvSpPr>
        <p:spPr>
          <a:xfrm>
            <a:off x="2328860" y="2296392"/>
            <a:ext cx="794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、运行时间</a:t>
            </a:r>
            <a:endParaRPr lang="en-US" altLang="zh-CN" sz="2000" b="1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CE46202-CE32-4D21-A324-0F94BEEE5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67909"/>
              </p:ext>
            </p:extLst>
          </p:nvPr>
        </p:nvGraphicFramePr>
        <p:xfrm>
          <a:off x="2500317" y="2828156"/>
          <a:ext cx="8127999" cy="28397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43021">
                  <a:extLst>
                    <a:ext uri="{9D8B030D-6E8A-4147-A177-3AD203B41FA5}">
                      <a16:colId xmlns:a16="http://schemas.microsoft.com/office/drawing/2014/main" val="403630867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996654432"/>
                    </a:ext>
                  </a:extLst>
                </a:gridCol>
                <a:gridCol w="3584578">
                  <a:extLst>
                    <a:ext uri="{9D8B030D-6E8A-4147-A177-3AD203B41FA5}">
                      <a16:colId xmlns:a16="http://schemas.microsoft.com/office/drawing/2014/main" val="3626809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接驳站点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项目站点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5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早高峰运行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08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/>
                        <a:t>05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08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/>
                        <a:t>35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09:05</a:t>
                      </a:r>
                      <a:r>
                        <a:rPr lang="zh-CN" altLang="en-US" b="1" dirty="0"/>
                        <a:t>发车，定点发车不等候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接续运行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平峰运行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接续运行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10:00</a:t>
                      </a:r>
                      <a:r>
                        <a:rPr lang="zh-CN" altLang="en-US" b="1" dirty="0"/>
                        <a:t>至</a:t>
                      </a:r>
                      <a:r>
                        <a:rPr lang="en-US" altLang="zh-CN" b="1" dirty="0"/>
                        <a:t>17:00</a:t>
                      </a:r>
                      <a:r>
                        <a:rPr lang="zh-CN" altLang="en-US" b="1" dirty="0"/>
                        <a:t>每整点发车（无人乘坐该时点停发），定点发车不等候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4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晚高峰运行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接续运行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17:50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18:20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18:50</a:t>
                      </a:r>
                      <a:r>
                        <a:rPr lang="zh-CN" altLang="en-US" b="1" dirty="0"/>
                        <a:t>发车，定点发车不等候，（南三环路玉泉营桥东站经停）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2533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0B55142-2023-44A2-978E-EB962583318C}"/>
              </a:ext>
            </a:extLst>
          </p:cNvPr>
          <p:cNvSpPr txBox="1"/>
          <p:nvPr/>
        </p:nvSpPr>
        <p:spPr>
          <a:xfrm>
            <a:off x="3343274" y="5905068"/>
            <a:ext cx="72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上述运行时间均为法定工作日。班车运行时间、站点如有调整，我们将第一时间在班车站点给予通知，并主动致函租户行政事务接口负责人</a:t>
            </a:r>
            <a:endParaRPr lang="zh-CN" altLang="en-US" dirty="0"/>
          </a:p>
        </p:txBody>
      </p:sp>
      <p:pic>
        <p:nvPicPr>
          <p:cNvPr id="18" name="图形 17" descr="警告">
            <a:extLst>
              <a:ext uri="{FF2B5EF4-FFF2-40B4-BE49-F238E27FC236}">
                <a16:creationId xmlns:a16="http://schemas.microsoft.com/office/drawing/2014/main" id="{01AB18EC-4F8F-4421-8F3A-1B0338454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775" y="5905068"/>
            <a:ext cx="571499" cy="5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7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0A3509-79C6-4421-972D-91C911BB2F15}"/>
              </a:ext>
            </a:extLst>
          </p:cNvPr>
          <p:cNvSpPr txBox="1"/>
          <p:nvPr/>
        </p:nvSpPr>
        <p:spPr>
          <a:xfrm>
            <a:off x="2328860" y="189809"/>
            <a:ext cx="79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四、运行车辆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FDA78-904C-4DA8-A368-BF95CBCC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62" y="1022785"/>
            <a:ext cx="5981025" cy="38537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63E7EE-3300-4A9D-9D57-469A1FFA44EB}"/>
              </a:ext>
            </a:extLst>
          </p:cNvPr>
          <p:cNvSpPr/>
          <p:nvPr/>
        </p:nvSpPr>
        <p:spPr>
          <a:xfrm rot="21367808">
            <a:off x="4927457" y="3660128"/>
            <a:ext cx="1239092" cy="40957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8599980" rev="0"/>
            </a:camera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京</a:t>
            </a:r>
            <a:r>
              <a:rPr lang="en-US" altLang="zh-CN" b="1" dirty="0"/>
              <a:t>B09459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038EF2-3CC1-4510-A7DA-096E58AB45A7}"/>
              </a:ext>
            </a:extLst>
          </p:cNvPr>
          <p:cNvSpPr/>
          <p:nvPr/>
        </p:nvSpPr>
        <p:spPr>
          <a:xfrm rot="21002508">
            <a:off x="1689375" y="2764850"/>
            <a:ext cx="2711161" cy="72395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3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北京万泉寺出租汽车有限公司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0B2E0A-6F5B-4D85-A280-FC2A095C70AA}"/>
              </a:ext>
            </a:extLst>
          </p:cNvPr>
          <p:cNvSpPr/>
          <p:nvPr/>
        </p:nvSpPr>
        <p:spPr>
          <a:xfrm>
            <a:off x="4607616" y="2360677"/>
            <a:ext cx="1571342" cy="89686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91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亿达丽泽中心通勤班车</a:t>
            </a:r>
            <a:endParaRPr lang="zh-CN" altLang="en-US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CE8C2A-E111-4128-97E5-9DDB8CEF6AAE}"/>
              </a:ext>
            </a:extLst>
          </p:cNvPr>
          <p:cNvGrpSpPr/>
          <p:nvPr/>
        </p:nvGrpSpPr>
        <p:grpSpPr>
          <a:xfrm rot="10800000">
            <a:off x="6821924" y="3516602"/>
            <a:ext cx="848095" cy="839704"/>
            <a:chOff x="3456897" y="3211271"/>
            <a:chExt cx="1232193" cy="1004428"/>
          </a:xfrm>
        </p:grpSpPr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48116A86-515C-4AE6-A159-D765246963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5" tIns="45717" rIns="91435" bIns="45717" numCol="1" anchor="t" anchorCtr="0" compatLnSpc="1"/>
            <a:lstStyle/>
            <a:p>
              <a:pPr>
                <a:lnSpc>
                  <a:spcPct val="150000"/>
                </a:lnSpc>
              </a:pPr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1FA5871-9A66-4ACE-B0A7-A6CDD0C8BE81}"/>
                </a:ext>
              </a:extLst>
            </p:cNvPr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C8213-84A4-42D9-88C5-9ACFA2D343DB}"/>
              </a:ext>
            </a:extLst>
          </p:cNvPr>
          <p:cNvCxnSpPr>
            <a:cxnSpLocks/>
          </p:cNvCxnSpPr>
          <p:nvPr/>
        </p:nvCxnSpPr>
        <p:spPr>
          <a:xfrm>
            <a:off x="5988342" y="3914496"/>
            <a:ext cx="84809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FEFD43-0C7F-41C2-85A3-0CE4F2FCD65D}"/>
              </a:ext>
            </a:extLst>
          </p:cNvPr>
          <p:cNvGrpSpPr/>
          <p:nvPr/>
        </p:nvGrpSpPr>
        <p:grpSpPr>
          <a:xfrm>
            <a:off x="6060974" y="2345927"/>
            <a:ext cx="2153619" cy="839704"/>
            <a:chOff x="6361022" y="2574534"/>
            <a:chExt cx="2153619" cy="83970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3AE9877-6E75-4F56-BC17-0652722042A7}"/>
                </a:ext>
              </a:extLst>
            </p:cNvPr>
            <p:cNvGrpSpPr/>
            <p:nvPr/>
          </p:nvGrpSpPr>
          <p:grpSpPr>
            <a:xfrm rot="10800000">
              <a:off x="7666546" y="2574534"/>
              <a:ext cx="848095" cy="839704"/>
              <a:chOff x="3456897" y="3211271"/>
              <a:chExt cx="1232193" cy="1004428"/>
            </a:xfrm>
          </p:grpSpPr>
          <p:sp>
            <p:nvSpPr>
              <p:cNvPr id="12" name="Freeform 70">
                <a:extLst>
                  <a:ext uri="{FF2B5EF4-FFF2-40B4-BE49-F238E27FC236}">
                    <a16:creationId xmlns:a16="http://schemas.microsoft.com/office/drawing/2014/main" id="{B7F0FDD8-5B4F-43C4-B33E-D4B24C60B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56897" y="3211271"/>
                <a:ext cx="1232193" cy="1004428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35" tIns="45717" rIns="91435" bIns="45717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zh-CN" altLang="en-US" sz="1707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C665332-885E-4DA7-BA31-25CD2A8EB811}"/>
                  </a:ext>
                </a:extLst>
              </p:cNvPr>
              <p:cNvSpPr/>
              <p:nvPr/>
            </p:nvSpPr>
            <p:spPr>
              <a:xfrm>
                <a:off x="3561365" y="3313435"/>
                <a:ext cx="800100" cy="8001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707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18CD2DD-A107-4E2B-89F3-9E06E37ED9F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6361022" y="2996089"/>
              <a:ext cx="1305524" cy="2058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hape 1867">
              <a:extLst>
                <a:ext uri="{FF2B5EF4-FFF2-40B4-BE49-F238E27FC236}">
                  <a16:creationId xmlns:a16="http://schemas.microsoft.com/office/drawing/2014/main" id="{DB42F47D-C50A-4A42-96D0-2FFC707E4563}"/>
                </a:ext>
              </a:extLst>
            </p:cNvPr>
            <p:cNvSpPr/>
            <p:nvPr/>
          </p:nvSpPr>
          <p:spPr>
            <a:xfrm>
              <a:off x="8001131" y="2827962"/>
              <a:ext cx="318049" cy="33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 sz="1753">
                <a:solidFill>
                  <a:srgbClr val="53585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052961F-5796-4F48-892D-E7C00C8F85C4}"/>
              </a:ext>
            </a:extLst>
          </p:cNvPr>
          <p:cNvSpPr txBox="1"/>
          <p:nvPr/>
        </p:nvSpPr>
        <p:spPr>
          <a:xfrm>
            <a:off x="2028812" y="5140078"/>
            <a:ext cx="395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旅游大巴车体印有“</a:t>
            </a:r>
            <a:r>
              <a:rPr lang="zh-CN" altLang="zh-CN" sz="2400" b="1" dirty="0">
                <a:solidFill>
                  <a:srgbClr val="0070C0"/>
                </a:solidFill>
              </a:rPr>
              <a:t>北京万泉寺出租汽车有限公司</a:t>
            </a:r>
            <a:r>
              <a:rPr lang="zh-CN" altLang="zh-CN" sz="2000" dirty="0"/>
              <a:t>”字样</a:t>
            </a:r>
            <a:endParaRPr lang="zh-CN" altLang="en-US" sz="2000" dirty="0"/>
          </a:p>
        </p:txBody>
      </p:sp>
      <p:sp>
        <p:nvSpPr>
          <p:cNvPr id="26" name="Shape 1862">
            <a:extLst>
              <a:ext uri="{FF2B5EF4-FFF2-40B4-BE49-F238E27FC236}">
                <a16:creationId xmlns:a16="http://schemas.microsoft.com/office/drawing/2014/main" id="{6D79B3B8-F852-49CC-980A-5732FFF38316}"/>
              </a:ext>
            </a:extLst>
          </p:cNvPr>
          <p:cNvSpPr/>
          <p:nvPr/>
        </p:nvSpPr>
        <p:spPr>
          <a:xfrm>
            <a:off x="7144336" y="3767667"/>
            <a:ext cx="344424" cy="30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3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8D7C00-39AC-4DDD-91BA-76CF79C15CE6}"/>
              </a:ext>
            </a:extLst>
          </p:cNvPr>
          <p:cNvSpPr txBox="1"/>
          <p:nvPr/>
        </p:nvSpPr>
        <p:spPr>
          <a:xfrm>
            <a:off x="7809099" y="3824648"/>
            <a:ext cx="311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车牌号为</a:t>
            </a:r>
            <a:r>
              <a:rPr lang="zh-CN" altLang="zh-CN" sz="2400" dirty="0">
                <a:solidFill>
                  <a:srgbClr val="0070C0"/>
                </a:solidFill>
              </a:rPr>
              <a:t>【</a:t>
            </a:r>
            <a:r>
              <a:rPr lang="zh-CN" altLang="zh-CN" sz="2400" b="1" dirty="0">
                <a:solidFill>
                  <a:srgbClr val="0070C0"/>
                </a:solidFill>
              </a:rPr>
              <a:t>京</a:t>
            </a:r>
            <a:r>
              <a:rPr lang="en-US" altLang="zh-CN" sz="2400" b="1" dirty="0">
                <a:solidFill>
                  <a:srgbClr val="0070C0"/>
                </a:solidFill>
              </a:rPr>
              <a:t>B09459</a:t>
            </a:r>
            <a:r>
              <a:rPr lang="zh-CN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5B0ADC7-FC4A-49CB-898D-D586AE66FE9A}"/>
              </a:ext>
            </a:extLst>
          </p:cNvPr>
          <p:cNvGrpSpPr/>
          <p:nvPr/>
        </p:nvGrpSpPr>
        <p:grpSpPr>
          <a:xfrm rot="5400000">
            <a:off x="2037175" y="3790944"/>
            <a:ext cx="1602924" cy="839704"/>
            <a:chOff x="6911717" y="2574534"/>
            <a:chExt cx="1602924" cy="83970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F133CF4-315D-4145-AAA3-8FC802A86C6E}"/>
                </a:ext>
              </a:extLst>
            </p:cNvPr>
            <p:cNvGrpSpPr/>
            <p:nvPr/>
          </p:nvGrpSpPr>
          <p:grpSpPr>
            <a:xfrm rot="10800000">
              <a:off x="7666546" y="2574534"/>
              <a:ext cx="848095" cy="839704"/>
              <a:chOff x="3456897" y="3211271"/>
              <a:chExt cx="1232193" cy="1004428"/>
            </a:xfrm>
          </p:grpSpPr>
          <p:sp>
            <p:nvSpPr>
              <p:cNvPr id="33" name="Freeform 70">
                <a:extLst>
                  <a:ext uri="{FF2B5EF4-FFF2-40B4-BE49-F238E27FC236}">
                    <a16:creationId xmlns:a16="http://schemas.microsoft.com/office/drawing/2014/main" id="{D513BB51-7865-475A-BEE2-A03A3E2CA9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56897" y="3211271"/>
                <a:ext cx="1232193" cy="1004428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35" tIns="45717" rIns="91435" bIns="45717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zh-CN" altLang="en-US" sz="1707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38B9F6-6C6D-4226-A5FF-F541151E18B6}"/>
                  </a:ext>
                </a:extLst>
              </p:cNvPr>
              <p:cNvSpPr/>
              <p:nvPr/>
            </p:nvSpPr>
            <p:spPr>
              <a:xfrm>
                <a:off x="3561365" y="3313435"/>
                <a:ext cx="800100" cy="800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70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FF5BB9-D746-4F9A-A9A6-D5694416308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rot="16200000">
              <a:off x="7289132" y="2618674"/>
              <a:ext cx="0" cy="75482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0FC08790-6336-4E7B-BF09-F11D5D9B98DD}"/>
              </a:ext>
            </a:extLst>
          </p:cNvPr>
          <p:cNvSpPr txBox="1"/>
          <p:nvPr/>
        </p:nvSpPr>
        <p:spPr>
          <a:xfrm>
            <a:off x="8372008" y="2514595"/>
            <a:ext cx="328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车前挡、后挡放有“</a:t>
            </a:r>
            <a:r>
              <a:rPr lang="zh-CN" altLang="zh-CN" sz="2400" b="1" dirty="0">
                <a:solidFill>
                  <a:srgbClr val="0070C0"/>
                </a:solidFill>
              </a:rPr>
              <a:t>亿达丽泽中心通勤班车</a:t>
            </a:r>
            <a:r>
              <a:rPr lang="zh-CN" altLang="zh-CN" sz="2000" dirty="0"/>
              <a:t>”字样</a:t>
            </a:r>
            <a:endParaRPr lang="zh-CN" altLang="en-US" sz="2000" dirty="0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4AC16665-56E3-4016-89A0-1758519A21FC}"/>
              </a:ext>
            </a:extLst>
          </p:cNvPr>
          <p:cNvSpPr>
            <a:spLocks noEditPoints="1"/>
          </p:cNvSpPr>
          <p:nvPr/>
        </p:nvSpPr>
        <p:spPr bwMode="auto">
          <a:xfrm>
            <a:off x="2668069" y="4517110"/>
            <a:ext cx="337731" cy="330100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29" tIns="45716" rIns="91429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E97254-EE9E-4D16-9717-2C3BE583C6D3}"/>
              </a:ext>
            </a:extLst>
          </p:cNvPr>
          <p:cNvSpPr txBox="1"/>
          <p:nvPr/>
        </p:nvSpPr>
        <p:spPr>
          <a:xfrm>
            <a:off x="2481260" y="167517"/>
            <a:ext cx="794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五、温馨提示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zh-CN" sz="2000" dirty="0"/>
              <a:t>因项目通勤班车为配套服务性质，非运营车辆，请各位乘客遵守乘车秩序，主动维护车辆清洁卫生，为其他乘客提供温馨舒适的乘车环境。良好的环境需要我们共同维护。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3344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332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Cathy</dc:creator>
  <cp:lastModifiedBy>you tao</cp:lastModifiedBy>
  <cp:revision>14</cp:revision>
  <dcterms:created xsi:type="dcterms:W3CDTF">2017-12-07T01:17:09Z</dcterms:created>
  <dcterms:modified xsi:type="dcterms:W3CDTF">2017-12-07T03:34:35Z</dcterms:modified>
</cp:coreProperties>
</file>