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2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4E693-EE54-4FD5-BA12-A9FA74A8D96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1CF9F-C943-4182-936E-C75AF36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D9E01-9B5C-4A55-9BCC-D74F30A41D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8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9CD56F4-CC24-4F7C-9251-135B471DEA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9091"/>
          <a:stretch/>
        </p:blipFill>
        <p:spPr>
          <a:xfrm>
            <a:off x="6936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FB798B-CB4A-4BC0-A370-2A9CE30FD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E20C6-2BAD-4565-A9F2-2725C9CFE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8FC37-B715-4AED-9687-27F7E1E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4DC4D-EC8B-4768-A341-6104FC1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13EE5-CB5B-4212-A11E-787CA60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B2DC5-C53E-4469-A26E-924E6D74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1DB558-340D-4FD9-94CD-568E8059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7D06C-E051-4FCD-9423-5464711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D4D69-72D8-44FF-B483-E858EACC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F42C2-B4ED-4166-869F-02592B74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15AC0-5BCF-4B5C-A842-0B3EC48F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3160D-43A7-480B-8E8A-5883D68B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8629-AAC0-4CD7-85FD-57D9AA4D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6A356-559F-41D5-89FE-738F4007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D42B-3268-488C-AEE0-67B038CE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71EC-E29C-43D6-A113-B3FCF34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39764-435F-4732-9513-7E445F8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1A18B-34A2-40C5-9A63-FAE451F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32016-7A10-4A7C-BAEB-5CC1F707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DB87C-5361-4DDE-9C23-404D349A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1736-174F-4E26-A92A-89BA4985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8CE90-3492-44BA-8733-16F483DF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63986-6890-4C91-8ED0-6DCD3AF3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52228-4316-4E78-8CCA-293E1C8A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8AD0C-2CA0-4DE8-B8A8-809DC3F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AA28-3E59-46E2-B661-55ABA01A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ABBB6-AF9E-4B25-9143-28C01E76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0BEFA-4B97-47BC-A1C8-7BF710CD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70B83-2F98-46A4-A8D6-0953BA8F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32931-17B3-4A87-8EB9-057AA0D9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06B8E-B13F-4C3E-B1A0-4B251105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F372A-9E64-40CB-8700-D1DAB3DD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CE9A9-8C67-4B99-901F-1A72CB4E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C77A0-05A0-41E3-88B8-F0795F7D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B337E3-13EA-44E7-BE00-1DE55F16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D07CB-981F-4025-93DC-A2E0437E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F650B-4512-490E-9116-44F16709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F25C8-0038-4701-A837-33E8A2BD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39907-8AD2-4594-BAB3-E93F67DE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1D9F-5362-44B0-BA16-BCB6F25C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DB35A-324E-46A3-807C-9CC30072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0A6BE-DC67-4863-B37E-9BE92F50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5F034-143F-4A9C-886E-CA2A4994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C6F3D-E452-4269-89F3-A1C947F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B602D-9D7F-42D2-A160-5C9507E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C41F8-21FA-41A0-B3BC-4BE02098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9334B-3B2A-43B4-99F8-0B65231B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E1DA2-C71B-450B-94BF-CFCEB18C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5B982-845E-4ACE-9E36-7A4CD9EB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C12C2-D99E-43CB-BA1D-19E09814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F7EF1-1414-4BCB-986B-3196D37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BC253-4E88-4BF1-A762-64D679F4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FF48-9922-4958-A17A-7143C9C2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325B1-73CB-4744-BCAC-1DF63615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391C7-840E-42FC-9E6F-A9451CC3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702B3-D513-4024-8CC9-D7DE6789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0E0A6-A51A-41EB-BEB1-2B20D50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4C69A-73FC-4103-8CF9-2617EADF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A54F7-FCAA-401F-BE3B-F9421242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20" y="211813"/>
            <a:ext cx="10515600" cy="63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2375E-3570-40BD-B0D7-818B0418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720" y="11028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DF9C-B90F-4BBB-981D-22264547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A2F-9985-4A28-A797-90187D8B4BA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F8AD-E6F7-4911-8E37-E5965CD0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BFD3-D97D-4B13-A7A0-F2D74BBB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B49C-5CAD-4048-A1AC-13DD234B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E0AC99B-9035-4919-B978-43821AA2136B}"/>
              </a:ext>
            </a:extLst>
          </p:cNvPr>
          <p:cNvCxnSpPr>
            <a:cxnSpLocks/>
          </p:cNvCxnSpPr>
          <p:nvPr/>
        </p:nvCxnSpPr>
        <p:spPr>
          <a:xfrm flipH="1">
            <a:off x="10238771" y="1193216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C9E7D44-24F4-4984-82E2-617C2E6E7D85}"/>
              </a:ext>
            </a:extLst>
          </p:cNvPr>
          <p:cNvCxnSpPr>
            <a:cxnSpLocks/>
          </p:cNvCxnSpPr>
          <p:nvPr/>
        </p:nvCxnSpPr>
        <p:spPr>
          <a:xfrm flipH="1">
            <a:off x="9488913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5041D19-E750-4C99-963B-C09FB590D4FB}"/>
              </a:ext>
            </a:extLst>
          </p:cNvPr>
          <p:cNvCxnSpPr>
            <a:cxnSpLocks/>
          </p:cNvCxnSpPr>
          <p:nvPr/>
        </p:nvCxnSpPr>
        <p:spPr>
          <a:xfrm flipH="1">
            <a:off x="8755996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CD271A7-C544-48D5-A8E2-F3247E24893B}"/>
              </a:ext>
            </a:extLst>
          </p:cNvPr>
          <p:cNvCxnSpPr>
            <a:cxnSpLocks/>
          </p:cNvCxnSpPr>
          <p:nvPr/>
        </p:nvCxnSpPr>
        <p:spPr>
          <a:xfrm flipH="1">
            <a:off x="8013555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682D03D-3958-4A8A-824E-B8FEDB333B00}"/>
              </a:ext>
            </a:extLst>
          </p:cNvPr>
          <p:cNvCxnSpPr>
            <a:cxnSpLocks/>
          </p:cNvCxnSpPr>
          <p:nvPr/>
        </p:nvCxnSpPr>
        <p:spPr>
          <a:xfrm flipH="1">
            <a:off x="7266692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083788D-C1B9-42CB-90D6-914A5F482847}"/>
              </a:ext>
            </a:extLst>
          </p:cNvPr>
          <p:cNvCxnSpPr>
            <a:cxnSpLocks/>
          </p:cNvCxnSpPr>
          <p:nvPr/>
        </p:nvCxnSpPr>
        <p:spPr>
          <a:xfrm flipH="1">
            <a:off x="6525294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D81B01D-362B-46C8-A608-0B8370E83653}"/>
              </a:ext>
            </a:extLst>
          </p:cNvPr>
          <p:cNvCxnSpPr>
            <a:cxnSpLocks/>
          </p:cNvCxnSpPr>
          <p:nvPr/>
        </p:nvCxnSpPr>
        <p:spPr>
          <a:xfrm flipH="1">
            <a:off x="5789767" y="118541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0A976F-9992-4685-BFD1-F033114037C1}"/>
              </a:ext>
            </a:extLst>
          </p:cNvPr>
          <p:cNvCxnSpPr>
            <a:cxnSpLocks/>
          </p:cNvCxnSpPr>
          <p:nvPr/>
        </p:nvCxnSpPr>
        <p:spPr>
          <a:xfrm flipH="1">
            <a:off x="4308932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BC1418A-F4E8-4EB8-A0E8-B3E69E941F5D}"/>
              </a:ext>
            </a:extLst>
          </p:cNvPr>
          <p:cNvSpPr/>
          <p:nvPr/>
        </p:nvSpPr>
        <p:spPr>
          <a:xfrm>
            <a:off x="2107325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01/05</a:t>
            </a:r>
            <a:endParaRPr lang="zh-CN" altLang="en-US" sz="9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20BF4-3DA2-46DE-BADF-33956775B08F}"/>
              </a:ext>
            </a:extLst>
          </p:cNvPr>
          <p:cNvSpPr/>
          <p:nvPr/>
        </p:nvSpPr>
        <p:spPr>
          <a:xfrm>
            <a:off x="2845968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01/12</a:t>
            </a:r>
            <a:endParaRPr lang="zh-CN" altLang="en-US" sz="9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B8EF4-445B-427A-B2ED-65D7FD0C0CF7}"/>
              </a:ext>
            </a:extLst>
          </p:cNvPr>
          <p:cNvSpPr/>
          <p:nvPr/>
        </p:nvSpPr>
        <p:spPr>
          <a:xfrm>
            <a:off x="3589866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01/19</a:t>
            </a:r>
            <a:endParaRPr lang="zh-CN" altLang="en-US" sz="9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E2646E-8F46-4511-90E3-3D638CD11FF0}"/>
              </a:ext>
            </a:extLst>
          </p:cNvPr>
          <p:cNvSpPr/>
          <p:nvPr/>
        </p:nvSpPr>
        <p:spPr>
          <a:xfrm>
            <a:off x="4328509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01/26</a:t>
            </a:r>
            <a:endParaRPr lang="zh-CN" altLang="en-US" sz="9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784743-FA35-4EFC-A34B-19F4CB15444D}"/>
              </a:ext>
            </a:extLst>
          </p:cNvPr>
          <p:cNvSpPr/>
          <p:nvPr/>
        </p:nvSpPr>
        <p:spPr>
          <a:xfrm>
            <a:off x="5072407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02/02</a:t>
            </a:r>
            <a:endParaRPr lang="zh-CN" altLang="en-US" sz="9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0AE1E5-D325-4AC5-A35D-DE17FE50D33A}"/>
              </a:ext>
            </a:extLst>
          </p:cNvPr>
          <p:cNvSpPr/>
          <p:nvPr/>
        </p:nvSpPr>
        <p:spPr>
          <a:xfrm>
            <a:off x="5811050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02/09</a:t>
            </a:r>
            <a:endParaRPr lang="zh-CN" altLang="en-US" sz="9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C50FA3-F746-4D2D-AF96-C103E2B31CDE}"/>
              </a:ext>
            </a:extLst>
          </p:cNvPr>
          <p:cNvSpPr/>
          <p:nvPr/>
        </p:nvSpPr>
        <p:spPr>
          <a:xfrm>
            <a:off x="6554948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02/16</a:t>
            </a:r>
            <a:endParaRPr lang="zh-CN" altLang="en-US" sz="9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E6ECA5-BFA6-4702-B60D-7F6DCC8E2E3B}"/>
              </a:ext>
            </a:extLst>
          </p:cNvPr>
          <p:cNvSpPr/>
          <p:nvPr/>
        </p:nvSpPr>
        <p:spPr>
          <a:xfrm>
            <a:off x="7293591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02/23</a:t>
            </a:r>
            <a:endParaRPr lang="zh-CN" altLang="en-US" sz="9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6CA14B-B09D-4DF1-A0B5-6A9F1D508A24}"/>
              </a:ext>
            </a:extLst>
          </p:cNvPr>
          <p:cNvSpPr/>
          <p:nvPr/>
        </p:nvSpPr>
        <p:spPr>
          <a:xfrm>
            <a:off x="8037489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03/02</a:t>
            </a:r>
            <a:endParaRPr lang="zh-CN" altLang="en-US" sz="9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92194A-655D-4E93-A0E4-FE5BC6385E94}"/>
              </a:ext>
            </a:extLst>
          </p:cNvPr>
          <p:cNvSpPr/>
          <p:nvPr/>
        </p:nvSpPr>
        <p:spPr>
          <a:xfrm>
            <a:off x="8776132" y="1012842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03/09</a:t>
            </a:r>
            <a:endParaRPr lang="zh-CN" altLang="en-US" sz="9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E46FAE-71BD-4D54-B74B-89399A1A394E}"/>
              </a:ext>
            </a:extLst>
          </p:cNvPr>
          <p:cNvSpPr/>
          <p:nvPr/>
        </p:nvSpPr>
        <p:spPr>
          <a:xfrm>
            <a:off x="9514775" y="1012841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03/16</a:t>
            </a:r>
            <a:endParaRPr lang="zh-CN" altLang="en-US" sz="9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AF5235-0A0C-4B25-B348-38CE4CD5F21B}"/>
              </a:ext>
            </a:extLst>
          </p:cNvPr>
          <p:cNvSpPr/>
          <p:nvPr/>
        </p:nvSpPr>
        <p:spPr>
          <a:xfrm>
            <a:off x="10256331" y="1012840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03/23</a:t>
            </a:r>
            <a:endParaRPr lang="zh-CN" altLang="en-US" sz="9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38A2DA4-41A2-44D8-A1D6-4B7668E54B00}"/>
              </a:ext>
            </a:extLst>
          </p:cNvPr>
          <p:cNvCxnSpPr>
            <a:cxnSpLocks/>
          </p:cNvCxnSpPr>
          <p:nvPr/>
        </p:nvCxnSpPr>
        <p:spPr>
          <a:xfrm flipH="1">
            <a:off x="2827283" y="1170500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9055556-9ACE-430B-9C76-F28DF4CDB004}"/>
              </a:ext>
            </a:extLst>
          </p:cNvPr>
          <p:cNvCxnSpPr>
            <a:cxnSpLocks/>
          </p:cNvCxnSpPr>
          <p:nvPr/>
        </p:nvCxnSpPr>
        <p:spPr>
          <a:xfrm flipH="1">
            <a:off x="3568262" y="1180134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791DB00-4D5D-472F-8D91-6405927A6018}"/>
              </a:ext>
            </a:extLst>
          </p:cNvPr>
          <p:cNvCxnSpPr>
            <a:cxnSpLocks/>
          </p:cNvCxnSpPr>
          <p:nvPr/>
        </p:nvCxnSpPr>
        <p:spPr>
          <a:xfrm flipH="1">
            <a:off x="5051957" y="1170500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43D5624-1AC1-43DA-AD56-5BFC2A2FABEF}"/>
              </a:ext>
            </a:extLst>
          </p:cNvPr>
          <p:cNvCxnSpPr>
            <a:cxnSpLocks/>
          </p:cNvCxnSpPr>
          <p:nvPr/>
        </p:nvCxnSpPr>
        <p:spPr>
          <a:xfrm flipH="1">
            <a:off x="10969276" y="1193216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>
            <a:extLst>
              <a:ext uri="{FF2B5EF4-FFF2-40B4-BE49-F238E27FC236}">
                <a16:creationId xmlns:a16="http://schemas.microsoft.com/office/drawing/2014/main" id="{1989CB50-EE65-4DB6-98B3-9E2E708500C9}"/>
              </a:ext>
            </a:extLst>
          </p:cNvPr>
          <p:cNvSpPr txBox="1">
            <a:spLocks/>
          </p:cNvSpPr>
          <p:nvPr/>
        </p:nvSpPr>
        <p:spPr>
          <a:xfrm>
            <a:off x="122551" y="256480"/>
            <a:ext cx="2290713" cy="517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B39B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项目里程碑</a:t>
            </a:r>
            <a:endParaRPr 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C2F757-9D55-4B78-AB9D-AB3A9CA01B8D}"/>
              </a:ext>
            </a:extLst>
          </p:cNvPr>
          <p:cNvSpPr/>
          <p:nvPr/>
        </p:nvSpPr>
        <p:spPr>
          <a:xfrm>
            <a:off x="294291" y="1265970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服务商功能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21540580-3845-4C20-9385-8AAB39C90D01}"/>
              </a:ext>
            </a:extLst>
          </p:cNvPr>
          <p:cNvSpPr/>
          <p:nvPr/>
        </p:nvSpPr>
        <p:spPr>
          <a:xfrm>
            <a:off x="2114288" y="1265970"/>
            <a:ext cx="4418963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80B2B5-C4FD-4B2E-B5A1-34DD722EB1F2}"/>
              </a:ext>
            </a:extLst>
          </p:cNvPr>
          <p:cNvSpPr/>
          <p:nvPr/>
        </p:nvSpPr>
        <p:spPr>
          <a:xfrm>
            <a:off x="285481" y="1846682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A9E4E1-4514-4101-BFC7-F39A7FAE807C}"/>
              </a:ext>
            </a:extLst>
          </p:cNvPr>
          <p:cNvSpPr/>
          <p:nvPr/>
        </p:nvSpPr>
        <p:spPr>
          <a:xfrm>
            <a:off x="295443" y="2441885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一卡通接口后续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AC21A23D-292F-4533-B10A-DAC6AEE86078}"/>
              </a:ext>
            </a:extLst>
          </p:cNvPr>
          <p:cNvSpPr/>
          <p:nvPr/>
        </p:nvSpPr>
        <p:spPr>
          <a:xfrm>
            <a:off x="5070577" y="2453468"/>
            <a:ext cx="3705555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E325FD-4DEB-4362-9D88-EAE54F3E6AEC}"/>
              </a:ext>
            </a:extLst>
          </p:cNvPr>
          <p:cNvSpPr/>
          <p:nvPr/>
        </p:nvSpPr>
        <p:spPr>
          <a:xfrm>
            <a:off x="295443" y="2962230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一卡通接口后续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F09CA6BC-196B-4CE3-854A-40CA82D417EB}"/>
              </a:ext>
            </a:extLst>
          </p:cNvPr>
          <p:cNvSpPr/>
          <p:nvPr/>
        </p:nvSpPr>
        <p:spPr>
          <a:xfrm>
            <a:off x="5813602" y="3047217"/>
            <a:ext cx="2927875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DAB0E3-7C17-4632-96B7-5CC085F15723}"/>
              </a:ext>
            </a:extLst>
          </p:cNvPr>
          <p:cNvSpPr/>
          <p:nvPr/>
        </p:nvSpPr>
        <p:spPr>
          <a:xfrm>
            <a:off x="295442" y="3482573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系统试运行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710B65A1-D944-434E-BCE4-65754FFF1440}"/>
              </a:ext>
            </a:extLst>
          </p:cNvPr>
          <p:cNvSpPr/>
          <p:nvPr/>
        </p:nvSpPr>
        <p:spPr>
          <a:xfrm>
            <a:off x="8778868" y="3482573"/>
            <a:ext cx="2938726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箭头: 五边形 67">
            <a:extLst>
              <a:ext uri="{FF2B5EF4-FFF2-40B4-BE49-F238E27FC236}">
                <a16:creationId xmlns:a16="http://schemas.microsoft.com/office/drawing/2014/main" id="{D73262DE-B8B0-45A6-BEA8-4017F09AC86A}"/>
              </a:ext>
            </a:extLst>
          </p:cNvPr>
          <p:cNvSpPr/>
          <p:nvPr/>
        </p:nvSpPr>
        <p:spPr>
          <a:xfrm>
            <a:off x="2843988" y="1859719"/>
            <a:ext cx="3710960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177EAF1-E331-465C-AD1C-CA0B96E99576}"/>
              </a:ext>
            </a:extLst>
          </p:cNvPr>
          <p:cNvSpPr/>
          <p:nvPr/>
        </p:nvSpPr>
        <p:spPr>
          <a:xfrm>
            <a:off x="294290" y="4034100"/>
            <a:ext cx="1770993" cy="432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D58DB11-5A2C-43D6-A6AB-FA3F7568CC2B}"/>
              </a:ext>
            </a:extLst>
          </p:cNvPr>
          <p:cNvSpPr/>
          <p:nvPr/>
        </p:nvSpPr>
        <p:spPr>
          <a:xfrm>
            <a:off x="11015124" y="1011235"/>
            <a:ext cx="725220" cy="1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dirty="0"/>
              <a:t>03/23</a:t>
            </a:r>
            <a:endParaRPr lang="zh-CN" altLang="en-US" sz="900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A1968B3-CD43-44BC-90E2-F9717AE953B2}"/>
              </a:ext>
            </a:extLst>
          </p:cNvPr>
          <p:cNvCxnSpPr>
            <a:cxnSpLocks/>
          </p:cNvCxnSpPr>
          <p:nvPr/>
        </p:nvCxnSpPr>
        <p:spPr>
          <a:xfrm flipH="1">
            <a:off x="11728069" y="1191611"/>
            <a:ext cx="13423" cy="4320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箭头: 五边形 71">
            <a:extLst>
              <a:ext uri="{FF2B5EF4-FFF2-40B4-BE49-F238E27FC236}">
                <a16:creationId xmlns:a16="http://schemas.microsoft.com/office/drawing/2014/main" id="{89B53831-1C68-489D-BB10-38F1686AAB3B}"/>
              </a:ext>
            </a:extLst>
          </p:cNvPr>
          <p:cNvSpPr/>
          <p:nvPr/>
        </p:nvSpPr>
        <p:spPr>
          <a:xfrm>
            <a:off x="10228290" y="4034100"/>
            <a:ext cx="1629151" cy="432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87FF40-2D8B-4933-9A4B-9CD782F5C36B}"/>
              </a:ext>
            </a:extLst>
          </p:cNvPr>
          <p:cNvSpPr/>
          <p:nvPr/>
        </p:nvSpPr>
        <p:spPr>
          <a:xfrm>
            <a:off x="227623" y="6038428"/>
            <a:ext cx="11559671" cy="6724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一卡通接口后续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除充值消费接口以外的所有相关功能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一卡通接口后续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充值消费接口相关功能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B0E7B2D-DFEE-492D-8387-F917C4AF16A8}"/>
              </a:ext>
            </a:extLst>
          </p:cNvPr>
          <p:cNvCxnSpPr>
            <a:cxnSpLocks/>
          </p:cNvCxnSpPr>
          <p:nvPr/>
        </p:nvCxnSpPr>
        <p:spPr>
          <a:xfrm flipV="1">
            <a:off x="4526024" y="1170500"/>
            <a:ext cx="12694" cy="3924962"/>
          </a:xfrm>
          <a:prstGeom prst="line">
            <a:avLst/>
          </a:prstGeom>
          <a:ln w="1905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/>
          </p:cNvPr>
          <p:cNvCxnSpPr/>
          <p:nvPr/>
        </p:nvCxnSpPr>
        <p:spPr>
          <a:xfrm>
            <a:off x="8776132" y="1191611"/>
            <a:ext cx="0" cy="475021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五角星 39"/>
          <p:cNvSpPr/>
          <p:nvPr/>
        </p:nvSpPr>
        <p:spPr>
          <a:xfrm>
            <a:off x="8566690" y="1478093"/>
            <a:ext cx="378286" cy="33592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05743" y="1482526"/>
            <a:ext cx="1127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上线切换</a:t>
            </a:r>
          </a:p>
        </p:txBody>
      </p:sp>
    </p:spTree>
    <p:extLst>
      <p:ext uri="{BB962C8B-B14F-4D97-AF65-F5344CB8AC3E}">
        <p14:creationId xmlns:p14="http://schemas.microsoft.com/office/powerpoint/2010/main" val="385989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DF7FC-DEFB-40B3-8779-E248CE66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丽泽项目计划</a:t>
            </a:r>
            <a:endParaRPr lang="en-US" dirty="0"/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E37E2612-AB0A-4C7E-8F09-5CEA9C48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46450"/>
              </p:ext>
            </p:extLst>
          </p:nvPr>
        </p:nvGraphicFramePr>
        <p:xfrm>
          <a:off x="201566" y="848695"/>
          <a:ext cx="11788868" cy="5484003"/>
        </p:xfrm>
        <a:graphic>
          <a:graphicData uri="http://schemas.openxmlformats.org/drawingml/2006/table">
            <a:tbl>
              <a:tblPr/>
              <a:tblGrid>
                <a:gridCol w="622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5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2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实际完成时间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2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需求跟踪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王中冠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需与客户确认一卡通及支付接口；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87045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开发清单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赵磊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拖期整体无延迟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一卡通相关内容还未着手，与客户确认完毕后才能开始；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2018.2.23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问题清单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田加林、赵磊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BUG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数量为</a:t>
                      </a:r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2018.2.23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95149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代码学习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田加林、夏沐尧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56%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RN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语言学习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，环境配置完成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2018.2.23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项目上线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重点工作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计划在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日一次上线；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68620"/>
                  </a:ext>
                </a:extLst>
              </a:tr>
              <a:tr h="55033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67504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42622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50913"/>
                  </a:ext>
                </a:extLst>
              </a:tr>
              <a:tr h="516466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66783"/>
                  </a:ext>
                </a:extLst>
              </a:tr>
            </a:tbl>
          </a:graphicData>
        </a:graphic>
      </p:graphicFrame>
      <p:sp>
        <p:nvSpPr>
          <p:cNvPr id="7" name="矩形 3">
            <a:extLst>
              <a:ext uri="{FF2B5EF4-FFF2-40B4-BE49-F238E27FC236}">
                <a16:creationId xmlns:a16="http://schemas.microsoft.com/office/drawing/2014/main" id="{5274DE34-2474-4268-909A-BEB73168DF43}"/>
              </a:ext>
            </a:extLst>
          </p:cNvPr>
          <p:cNvSpPr/>
          <p:nvPr/>
        </p:nvSpPr>
        <p:spPr>
          <a:xfrm>
            <a:off x="9787083" y="248193"/>
            <a:ext cx="1410004" cy="2902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拖期整体无延迟</a:t>
            </a:r>
          </a:p>
        </p:txBody>
      </p:sp>
      <p:sp>
        <p:nvSpPr>
          <p:cNvPr id="8" name="矩形 4">
            <a:extLst>
              <a:ext uri="{FF2B5EF4-FFF2-40B4-BE49-F238E27FC236}">
                <a16:creationId xmlns:a16="http://schemas.microsoft.com/office/drawing/2014/main" id="{F1BCEB4E-486A-4BF9-95DB-29CCABE4D596}"/>
              </a:ext>
            </a:extLst>
          </p:cNvPr>
          <p:cNvSpPr/>
          <p:nvPr/>
        </p:nvSpPr>
        <p:spPr>
          <a:xfrm>
            <a:off x="8956812" y="248193"/>
            <a:ext cx="800775" cy="290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DEA72227-B3B7-401B-B8BF-1705715001B5}"/>
              </a:ext>
            </a:extLst>
          </p:cNvPr>
          <p:cNvSpPr/>
          <p:nvPr/>
        </p:nvSpPr>
        <p:spPr>
          <a:xfrm>
            <a:off x="8131459" y="248193"/>
            <a:ext cx="800775" cy="290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C7446138-D6E1-4E44-BEF4-05CA47BDB251}"/>
              </a:ext>
            </a:extLst>
          </p:cNvPr>
          <p:cNvSpPr/>
          <p:nvPr/>
        </p:nvSpPr>
        <p:spPr>
          <a:xfrm>
            <a:off x="7306106" y="248193"/>
            <a:ext cx="800775" cy="2902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</a:t>
            </a: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4673F88A-62B0-42B5-9A35-7560D128F69B}"/>
              </a:ext>
            </a:extLst>
          </p:cNvPr>
          <p:cNvSpPr/>
          <p:nvPr/>
        </p:nvSpPr>
        <p:spPr>
          <a:xfrm>
            <a:off x="11226583" y="248193"/>
            <a:ext cx="800775" cy="2902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整体延迟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98498"/>
              </p:ext>
            </p:extLst>
          </p:nvPr>
        </p:nvGraphicFramePr>
        <p:xfrm>
          <a:off x="201566" y="4308778"/>
          <a:ext cx="3784600" cy="195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6700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741142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90991553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68866269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711451478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2018/1/23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剩余问题数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已完成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问题总计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完成度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91511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（一）基础功能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09547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（二）招商中心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328995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（三）物业服务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40383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（四）园区一卡通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7256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（五）企业服务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42074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（六）园区活动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0725094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（七）智优生活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9519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（九）服务商</a:t>
                      </a:r>
                      <a:r>
                        <a:rPr lang="en-US" altLang="zh-CN" sz="1100" u="none" strike="noStrike">
                          <a:effectLst/>
                        </a:rPr>
                        <a:t>APP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15871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共通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19812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总计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4117869"/>
                  </a:ext>
                </a:extLst>
              </a:tr>
            </a:tbl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447887"/>
              </p:ext>
            </p:extLst>
          </p:nvPr>
        </p:nvGraphicFramePr>
        <p:xfrm>
          <a:off x="4865802" y="5701499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3" imgW="914400" imgH="787320" progId="Excel.Sheet.12">
                  <p:embed/>
                </p:oleObj>
              </mc:Choice>
              <mc:Fallback>
                <p:oleObj name="Worksheet" showAsIcon="1" r:id="rId3" imgW="914400" imgH="7873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5802" y="5701499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88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361" y="165903"/>
            <a:ext cx="11142375" cy="3251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丽泽项目重大问题跟踪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14089"/>
              </p:ext>
            </p:extLst>
          </p:nvPr>
        </p:nvGraphicFramePr>
        <p:xfrm>
          <a:off x="291510" y="625576"/>
          <a:ext cx="11634325" cy="4877757"/>
        </p:xfrm>
        <a:graphic>
          <a:graphicData uri="http://schemas.openxmlformats.org/drawingml/2006/table">
            <a:tbl>
              <a:tblPr/>
              <a:tblGrid>
                <a:gridCol w="107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问题说明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对策</a:t>
                      </a:r>
                      <a:r>
                        <a:rPr lang="en-US" altLang="zh-C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决议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要求解决时限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28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接口不完备导致产品部分基础功能、园区一卡通功能无法实现；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、需要尽快催促甲方准备一卡通、支付接口工作，</a:t>
                      </a:r>
                      <a:r>
                        <a:rPr lang="zh-CN" altLang="zh-CN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一卡通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API</a:t>
                      </a:r>
                      <a:r>
                        <a:rPr lang="zh-CN" altLang="zh-CN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还要</a:t>
                      </a:r>
                      <a:r>
                        <a:rPr lang="zh-CN" altLang="zh-CN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提供服务器、地址、密码等额外可用信息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；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、还需提供</a:t>
                      </a:r>
                      <a:r>
                        <a:rPr lang="zh-CN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消费、回调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接口说明；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王中冠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2018.1.26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2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目前测试方法是否能涵盖所有的</a:t>
                      </a:r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case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跟孙涛确认以后，从单元测试方法转变为集成测试方法，分角色在不同设备上做测试，追加了近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个测试点，经确认可以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Cover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所有测试点；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田加林</a:t>
                      </a: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2018.2.23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5536"/>
                  </a:ext>
                </a:extLst>
              </a:tr>
              <a:tr h="110517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1" marR="7041" marT="7041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96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463</Words>
  <Application>Microsoft Office PowerPoint</Application>
  <PresentationFormat>宽屏</PresentationFormat>
  <Paragraphs>148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Calibri</vt:lpstr>
      <vt:lpstr>Office 主题​​</vt:lpstr>
      <vt:lpstr>Microsoft Excel 工作表</vt:lpstr>
      <vt:lpstr>PowerPoint 演示文稿</vt:lpstr>
      <vt:lpstr>丽泽项目计划</vt:lpstr>
      <vt:lpstr>丽泽项目重大问题跟踪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Wenrui Jiang</dc:creator>
  <cp:lastModifiedBy>田加林</cp:lastModifiedBy>
  <cp:revision>77</cp:revision>
  <dcterms:created xsi:type="dcterms:W3CDTF">2018-01-08T14:40:17Z</dcterms:created>
  <dcterms:modified xsi:type="dcterms:W3CDTF">2018-01-23T12:51:00Z</dcterms:modified>
</cp:coreProperties>
</file>