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6" r:id="rId2"/>
    <p:sldId id="281" r:id="rId3"/>
    <p:sldId id="282" r:id="rId4"/>
    <p:sldId id="283" r:id="rId5"/>
    <p:sldId id="285" r:id="rId6"/>
    <p:sldId id="287" r:id="rId7"/>
    <p:sldId id="290" r:id="rId8"/>
    <p:sldId id="288" r:id="rId9"/>
    <p:sldId id="289" r:id="rId10"/>
    <p:sldId id="271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BDD7E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4E693-EE54-4FD5-BA12-A9FA74A8D96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1CF9F-C943-4182-936E-C75AF36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1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D9E01-9B5C-4A55-9BCC-D74F30A41D4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5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B798B-CB4A-4BC0-A370-2A9CE30FD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5E20C6-2BAD-4565-A9F2-2725C9CFE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8FC37-B715-4AED-9687-27F7E1E2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4DC4D-EC8B-4768-A341-6104FC1E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13EE5-CB5B-4212-A11E-787CA60B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B2DC5-C53E-4469-A26E-924E6D74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1DB558-340D-4FD9-94CD-568E80592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7D06C-E051-4FCD-9423-54647116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D4D69-72D8-44FF-B483-E858EACC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F42C2-B4ED-4166-869F-02592B74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115AC0-5BCF-4B5C-A842-0B3EC48FF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A3160D-43A7-480B-8E8A-5883D68B3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78629-AAC0-4CD7-85FD-57D9AA4D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6A356-559F-41D5-89FE-738F4007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FD42B-3268-488C-AEE0-67B038CE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5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54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C71EC-E29C-43D6-A113-B3FCF348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39764-435F-4732-9513-7E445F81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1A18B-34A2-40C5-9A63-FAE451F5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32016-7A10-4A7C-BAEB-5CC1F707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DB87C-5361-4DDE-9C23-404D349A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41736-174F-4E26-A92A-89BA4985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78CE90-3492-44BA-8733-16F483DF1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63986-6890-4C91-8ED0-6DCD3AF3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52228-4316-4E78-8CCA-293E1C8A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8AD0C-2CA0-4DE8-B8A8-809DC3FF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4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8AA28-3E59-46E2-B661-55ABA01A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ABBB6-AF9E-4B25-9143-28C01E76F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30BEFA-4B97-47BC-A1C8-7BF710CD0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370B83-2F98-46A4-A8D6-0953BA8F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32931-17B3-4A87-8EB9-057AA0D9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06B8E-B13F-4C3E-B1A0-4B251105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2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F372A-9E64-40CB-8700-D1DAB3DD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CE9A9-8C67-4B99-901F-1A72CB4E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C77A0-05A0-41E3-88B8-F0795F7D4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B337E3-13EA-44E7-BE00-1DE55F166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AD07CB-981F-4025-93DC-A2E0437E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2F650B-4512-490E-9116-44F16709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7F25C8-0038-4701-A837-33E8A2BD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C39907-8AD2-4594-BAB3-E93F67DE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4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C1D9F-5362-44B0-BA16-BCB6F25C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6DB35A-324E-46A3-807C-9CC30072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10A6BE-DC67-4863-B37E-9BE92F50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B5F034-143F-4A9C-886E-CA2A4994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0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0C6F3D-E452-4269-89F3-A1C947F0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BB602D-9D7F-42D2-A160-5C9507E0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5C41F8-21FA-41A0-B3BC-4BE02098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9334B-3B2A-43B4-99F8-0B65231BE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E1DA2-C71B-450B-94BF-CFCEB18C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15B982-845E-4ACE-9E36-7A4CD9EB0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C12C2-D99E-43CB-BA1D-19E09814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3F7EF1-1414-4BCB-986B-3196D37F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BC253-4E88-4BF1-A762-64D679F4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3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CFF48-9922-4958-A17A-7143C9C2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F325B1-73CB-4744-BCAC-1DF636156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3391C7-840E-42FC-9E6F-A9451CC3F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D702B3-D513-4024-8CC9-D7DE6789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0E0A6-A51A-41EB-BEB1-2B20D50F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4C69A-73FC-4103-8CF9-2617EADF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8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CA54F7-FCAA-401F-BE3B-F9421242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20" y="211813"/>
            <a:ext cx="10515600" cy="63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32375E-3570-40BD-B0D7-818B04188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720" y="11028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EDF9C-B90F-4BBB-981D-22264547F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0A2F-9985-4A28-A797-90187D8B4B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FF8AD-E6F7-4911-8E37-E5965CD0D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ABFD3-D97D-4B13-A7A0-F2D74BBBD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0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1361" y="74463"/>
            <a:ext cx="11142375" cy="32517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万众企服一期项目总体计划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93371"/>
              </p:ext>
            </p:extLst>
          </p:nvPr>
        </p:nvGraphicFramePr>
        <p:xfrm>
          <a:off x="338299" y="486338"/>
          <a:ext cx="11371101" cy="5856268"/>
        </p:xfrm>
        <a:graphic>
          <a:graphicData uri="http://schemas.openxmlformats.org/drawingml/2006/table">
            <a:tbl>
              <a:tblPr/>
              <a:tblGrid>
                <a:gridCol w="237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4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2067">
                  <a:extLst>
                    <a:ext uri="{9D8B030D-6E8A-4147-A177-3AD203B41FA5}">
                      <a16:colId xmlns:a16="http://schemas.microsoft.com/office/drawing/2014/main" val="24973307"/>
                    </a:ext>
                  </a:extLst>
                </a:gridCol>
              </a:tblGrid>
              <a:tr h="4778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主要阶段</a:t>
                      </a:r>
                    </a:p>
                  </a:txBody>
                  <a:tcPr marL="8015" marR="8015" marT="801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8015" marR="8015" marT="801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8015" marR="8015" marT="801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8015" marR="8015" marT="801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8015" marR="8015" marT="801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需求分析</a:t>
                      </a:r>
                    </a:p>
                  </a:txBody>
                  <a:tcPr marL="8015" marR="8015" marT="801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8015" marR="8015" marT="801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8015" marR="8015" marT="801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8015" marR="8015" marT="801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15" marR="8015" marT="801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20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设计阶段</a:t>
                      </a:r>
                    </a:p>
                  </a:txBody>
                  <a:tcPr marL="8015" marR="8015" marT="801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666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开发实现</a:t>
                      </a:r>
                    </a:p>
                  </a:txBody>
                  <a:tcPr marL="8015" marR="8015" marT="801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46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系统测试</a:t>
                      </a:r>
                    </a:p>
                  </a:txBody>
                  <a:tcPr marL="8015" marR="8015" marT="801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25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上线及试运行</a:t>
                      </a:r>
                    </a:p>
                  </a:txBody>
                  <a:tcPr marL="8015" marR="8015" marT="801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2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里程碑节点</a:t>
                      </a:r>
                    </a:p>
                  </a:txBody>
                  <a:tcPr marL="8015" marR="8015" marT="801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132"/>
          <p:cNvSpPr>
            <a:spLocks noChangeArrowheads="1"/>
          </p:cNvSpPr>
          <p:nvPr/>
        </p:nvSpPr>
        <p:spPr bwMode="auto">
          <a:xfrm>
            <a:off x="5486927" y="6571270"/>
            <a:ext cx="9252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11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一期功能上线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917657" y="6359871"/>
            <a:ext cx="8725354" cy="38447"/>
          </a:xfrm>
          <a:prstGeom prst="straightConnector1">
            <a:avLst/>
          </a:prstGeom>
          <a:noFill/>
          <a:ln w="25400" cap="flat" cmpd="sng" algn="ctr">
            <a:solidFill>
              <a:srgbClr val="FFA800"/>
            </a:solidFill>
            <a:prstDash val="solid"/>
            <a:tailEnd type="triangle" w="lg" len="lg"/>
          </a:ln>
          <a:effectLst/>
        </p:spPr>
      </p:cxnSp>
      <p:sp>
        <p:nvSpPr>
          <p:cNvPr id="31" name="五边形 30"/>
          <p:cNvSpPr/>
          <p:nvPr/>
        </p:nvSpPr>
        <p:spPr>
          <a:xfrm>
            <a:off x="2917658" y="1016852"/>
            <a:ext cx="851414" cy="333982"/>
          </a:xfrm>
          <a:prstGeom prst="homePlate">
            <a:avLst>
              <a:gd name="adj" fmla="val 1956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78" name="五边形 77"/>
          <p:cNvSpPr/>
          <p:nvPr/>
        </p:nvSpPr>
        <p:spPr>
          <a:xfrm>
            <a:off x="4410162" y="2045891"/>
            <a:ext cx="1157077" cy="372428"/>
          </a:xfrm>
          <a:prstGeom prst="homePlate">
            <a:avLst>
              <a:gd name="adj" fmla="val 1956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后台接口</a:t>
            </a:r>
            <a:endParaRPr lang="en-US" altLang="zh-CN" sz="1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80" name="五边形 79"/>
          <p:cNvSpPr/>
          <p:nvPr/>
        </p:nvSpPr>
        <p:spPr>
          <a:xfrm>
            <a:off x="5430822" y="4703552"/>
            <a:ext cx="512610" cy="372428"/>
          </a:xfrm>
          <a:prstGeom prst="homePlate">
            <a:avLst>
              <a:gd name="adj" fmla="val 1956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上线部署</a:t>
            </a:r>
          </a:p>
        </p:txBody>
      </p:sp>
      <p:sp>
        <p:nvSpPr>
          <p:cNvPr id="97" name="五边形 96"/>
          <p:cNvSpPr/>
          <p:nvPr/>
        </p:nvSpPr>
        <p:spPr>
          <a:xfrm>
            <a:off x="5337539" y="5104764"/>
            <a:ext cx="586140" cy="372417"/>
          </a:xfrm>
          <a:prstGeom prst="homePlate">
            <a:avLst>
              <a:gd name="adj" fmla="val 1956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用户培训</a:t>
            </a:r>
          </a:p>
        </p:txBody>
      </p:sp>
      <p:sp>
        <p:nvSpPr>
          <p:cNvPr id="52" name="TextBox 28">
            <a:extLst>
              <a:ext uri="{FF2B5EF4-FFF2-40B4-BE49-F238E27FC236}">
                <a16:creationId xmlns:a16="http://schemas.microsoft.com/office/drawing/2014/main" id="{8344C6A2-49CD-4F89-8D4C-78F5C43A7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7827" y="6474174"/>
            <a:ext cx="265168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*2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号春节，法定假日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个星期</a:t>
            </a:r>
            <a:endParaRPr lang="en-US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BFA074C-3A94-4F09-8667-1FF531AE125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5949960" y="955964"/>
            <a:ext cx="0" cy="5306579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106"/>
          <p:cNvGrpSpPr/>
          <p:nvPr/>
        </p:nvGrpSpPr>
        <p:grpSpPr>
          <a:xfrm flipH="1">
            <a:off x="5809328" y="6262543"/>
            <a:ext cx="281265" cy="271549"/>
            <a:chOff x="872174" y="3275290"/>
            <a:chExt cx="318195" cy="305780"/>
          </a:xfrm>
        </p:grpSpPr>
        <p:sp>
          <p:nvSpPr>
            <p:cNvPr id="75" name="Oval 11"/>
            <p:cNvSpPr>
              <a:spLocks noChangeArrowheads="1"/>
            </p:cNvSpPr>
            <p:nvPr/>
          </p:nvSpPr>
          <p:spPr bwMode="gray">
            <a:xfrm>
              <a:off x="872174" y="3275290"/>
              <a:ext cx="318195" cy="305780"/>
            </a:xfrm>
            <a:prstGeom prst="ellipse">
              <a:avLst/>
            </a:prstGeom>
            <a:solidFill>
              <a:srgbClr val="003366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Oval 53"/>
            <p:cNvSpPr>
              <a:spLocks noChangeArrowheads="1"/>
            </p:cNvSpPr>
            <p:nvPr/>
          </p:nvSpPr>
          <p:spPr bwMode="auto">
            <a:xfrm>
              <a:off x="954930" y="3358743"/>
              <a:ext cx="150968" cy="143033"/>
            </a:xfrm>
            <a:prstGeom prst="ellipse">
              <a:avLst/>
            </a:prstGeom>
            <a:solidFill>
              <a:srgbClr val="FFC000"/>
            </a:solidFill>
            <a:ln w="28575" algn="ctr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五边形 38"/>
          <p:cNvSpPr/>
          <p:nvPr/>
        </p:nvSpPr>
        <p:spPr>
          <a:xfrm>
            <a:off x="5983788" y="5579236"/>
            <a:ext cx="1545080" cy="372428"/>
          </a:xfrm>
          <a:prstGeom prst="homePlate">
            <a:avLst>
              <a:gd name="adj" fmla="val 1956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试运行</a:t>
            </a:r>
          </a:p>
        </p:txBody>
      </p:sp>
      <p:sp>
        <p:nvSpPr>
          <p:cNvPr id="40" name="五角星 39"/>
          <p:cNvSpPr/>
          <p:nvPr/>
        </p:nvSpPr>
        <p:spPr>
          <a:xfrm>
            <a:off x="5796183" y="5244280"/>
            <a:ext cx="378286" cy="33592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077687" y="5323851"/>
            <a:ext cx="152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日上线</a:t>
            </a:r>
          </a:p>
        </p:txBody>
      </p:sp>
      <p:sp>
        <p:nvSpPr>
          <p:cNvPr id="44" name="五边形 43"/>
          <p:cNvSpPr/>
          <p:nvPr/>
        </p:nvSpPr>
        <p:spPr>
          <a:xfrm>
            <a:off x="4472267" y="3915884"/>
            <a:ext cx="1029464" cy="372428"/>
          </a:xfrm>
          <a:prstGeom prst="homePlate">
            <a:avLst>
              <a:gd name="adj" fmla="val 1956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</a:p>
        </p:txBody>
      </p:sp>
      <p:sp>
        <p:nvSpPr>
          <p:cNvPr id="45" name="五边形 44"/>
          <p:cNvSpPr/>
          <p:nvPr/>
        </p:nvSpPr>
        <p:spPr>
          <a:xfrm>
            <a:off x="3911808" y="1379348"/>
            <a:ext cx="597795" cy="349499"/>
          </a:xfrm>
          <a:prstGeom prst="homePlate">
            <a:avLst>
              <a:gd name="adj" fmla="val 1956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原型设计</a:t>
            </a:r>
          </a:p>
        </p:txBody>
      </p:sp>
      <p:sp>
        <p:nvSpPr>
          <p:cNvPr id="46" name="五边形 45"/>
          <p:cNvSpPr/>
          <p:nvPr/>
        </p:nvSpPr>
        <p:spPr>
          <a:xfrm>
            <a:off x="5262697" y="4315634"/>
            <a:ext cx="512610" cy="372428"/>
          </a:xfrm>
          <a:prstGeom prst="homePlate">
            <a:avLst>
              <a:gd name="adj" fmla="val 1956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联调测试</a:t>
            </a:r>
            <a:endParaRPr lang="en-US" altLang="zh-CN" sz="1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五边形 56"/>
          <p:cNvSpPr/>
          <p:nvPr/>
        </p:nvSpPr>
        <p:spPr>
          <a:xfrm>
            <a:off x="4469999" y="2444658"/>
            <a:ext cx="701882" cy="381862"/>
          </a:xfrm>
          <a:prstGeom prst="homePlate">
            <a:avLst>
              <a:gd name="adj" fmla="val 1956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管理后台开发</a:t>
            </a:r>
          </a:p>
        </p:txBody>
      </p:sp>
      <p:sp>
        <p:nvSpPr>
          <p:cNvPr id="58" name="五边形 57"/>
          <p:cNvSpPr/>
          <p:nvPr/>
        </p:nvSpPr>
        <p:spPr>
          <a:xfrm>
            <a:off x="7462177" y="1878295"/>
            <a:ext cx="875488" cy="340402"/>
          </a:xfrm>
          <a:prstGeom prst="homePlate">
            <a:avLst>
              <a:gd name="adj" fmla="val 1956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二期项目设计</a:t>
            </a:r>
          </a:p>
        </p:txBody>
      </p:sp>
      <p:sp>
        <p:nvSpPr>
          <p:cNvPr id="54" name="五边形 44">
            <a:extLst>
              <a:ext uri="{FF2B5EF4-FFF2-40B4-BE49-F238E27FC236}">
                <a16:creationId xmlns:a16="http://schemas.microsoft.com/office/drawing/2014/main" id="{13A53181-7BF6-4806-BDAA-97C0B13D61EA}"/>
              </a:ext>
            </a:extLst>
          </p:cNvPr>
          <p:cNvSpPr/>
          <p:nvPr/>
        </p:nvSpPr>
        <p:spPr>
          <a:xfrm>
            <a:off x="4410161" y="1685985"/>
            <a:ext cx="979685" cy="349499"/>
          </a:xfrm>
          <a:prstGeom prst="homePlate">
            <a:avLst>
              <a:gd name="adj" fmla="val 1956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59" name="五边形 44">
            <a:extLst>
              <a:ext uri="{FF2B5EF4-FFF2-40B4-BE49-F238E27FC236}">
                <a16:creationId xmlns:a16="http://schemas.microsoft.com/office/drawing/2014/main" id="{680F5A45-B17A-4A0A-B41C-322439016D51}"/>
              </a:ext>
            </a:extLst>
          </p:cNvPr>
          <p:cNvSpPr/>
          <p:nvPr/>
        </p:nvSpPr>
        <p:spPr>
          <a:xfrm>
            <a:off x="3903208" y="2243569"/>
            <a:ext cx="534537" cy="349499"/>
          </a:xfrm>
          <a:prstGeom prst="homePlate">
            <a:avLst>
              <a:gd name="adj" fmla="val 1956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60" name="五边形 56">
            <a:extLst>
              <a:ext uri="{FF2B5EF4-FFF2-40B4-BE49-F238E27FC236}">
                <a16:creationId xmlns:a16="http://schemas.microsoft.com/office/drawing/2014/main" id="{021113B9-5D21-481A-8CB2-FAE9C2A52A02}"/>
              </a:ext>
            </a:extLst>
          </p:cNvPr>
          <p:cNvSpPr/>
          <p:nvPr/>
        </p:nvSpPr>
        <p:spPr>
          <a:xfrm>
            <a:off x="4472140" y="3132558"/>
            <a:ext cx="1091334" cy="381862"/>
          </a:xfrm>
          <a:prstGeom prst="homePlate">
            <a:avLst>
              <a:gd name="adj" fmla="val 1956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移动端开发</a:t>
            </a:r>
          </a:p>
        </p:txBody>
      </p:sp>
      <p:sp>
        <p:nvSpPr>
          <p:cNvPr id="61" name="五边形 56">
            <a:extLst>
              <a:ext uri="{FF2B5EF4-FFF2-40B4-BE49-F238E27FC236}">
                <a16:creationId xmlns:a16="http://schemas.microsoft.com/office/drawing/2014/main" id="{9102944A-90EF-4669-8B59-1D88D5F8ADBC}"/>
              </a:ext>
            </a:extLst>
          </p:cNvPr>
          <p:cNvSpPr/>
          <p:nvPr/>
        </p:nvSpPr>
        <p:spPr>
          <a:xfrm>
            <a:off x="4469485" y="3476718"/>
            <a:ext cx="1097754" cy="381862"/>
          </a:xfrm>
          <a:prstGeom prst="homePlate">
            <a:avLst>
              <a:gd name="adj" fmla="val 1956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微信端开发</a:t>
            </a:r>
          </a:p>
        </p:txBody>
      </p:sp>
      <p:sp>
        <p:nvSpPr>
          <p:cNvPr id="62" name="五边形 56">
            <a:extLst>
              <a:ext uri="{FF2B5EF4-FFF2-40B4-BE49-F238E27FC236}">
                <a16:creationId xmlns:a16="http://schemas.microsoft.com/office/drawing/2014/main" id="{17023EC1-D011-4311-B774-E0E90BBE4862}"/>
              </a:ext>
            </a:extLst>
          </p:cNvPr>
          <p:cNvSpPr/>
          <p:nvPr/>
        </p:nvSpPr>
        <p:spPr>
          <a:xfrm>
            <a:off x="4464905" y="2805030"/>
            <a:ext cx="1256912" cy="381862"/>
          </a:xfrm>
          <a:prstGeom prst="homePlate">
            <a:avLst>
              <a:gd name="adj" fmla="val 1956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服务端开发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90911" y="1093745"/>
            <a:ext cx="646739" cy="5248861"/>
            <a:chOff x="3208372" y="1139968"/>
            <a:chExt cx="646739" cy="4607252"/>
          </a:xfrm>
        </p:grpSpPr>
        <p:cxnSp>
          <p:nvCxnSpPr>
            <p:cNvPr id="53" name="直接连接符 52"/>
            <p:cNvCxnSpPr>
              <a:cxnSpLocks/>
              <a:endCxn id="48" idx="3"/>
            </p:cNvCxnSpPr>
            <p:nvPr/>
          </p:nvCxnSpPr>
          <p:spPr>
            <a:xfrm>
              <a:off x="3528912" y="1139968"/>
              <a:ext cx="2830" cy="3959330"/>
            </a:xfrm>
            <a:prstGeom prst="line">
              <a:avLst/>
            </a:prstGeom>
            <a:ln w="19050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3208372" y="5099298"/>
              <a:ext cx="646739" cy="647922"/>
              <a:chOff x="4591830" y="4275214"/>
              <a:chExt cx="860809" cy="647922"/>
            </a:xfrm>
          </p:grpSpPr>
          <p:sp>
            <p:nvSpPr>
              <p:cNvPr id="48" name="五边形 47"/>
              <p:cNvSpPr/>
              <p:nvPr/>
            </p:nvSpPr>
            <p:spPr>
              <a:xfrm rot="16200000">
                <a:off x="4698274" y="4168771"/>
                <a:ext cx="647922" cy="860808"/>
              </a:xfrm>
              <a:prstGeom prst="homePlat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4591830" y="4415234"/>
                <a:ext cx="8600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endPara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defRPr/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周</a:t>
                </a:r>
              </a:p>
            </p:txBody>
          </p:sp>
        </p:grpSp>
      </p:grpSp>
      <p:sp>
        <p:nvSpPr>
          <p:cNvPr id="63" name="五边形 57">
            <a:extLst>
              <a:ext uri="{FF2B5EF4-FFF2-40B4-BE49-F238E27FC236}">
                <a16:creationId xmlns:a16="http://schemas.microsoft.com/office/drawing/2014/main" id="{F48EA306-8CB8-410B-9D01-3AB36CD246CA}"/>
              </a:ext>
            </a:extLst>
          </p:cNvPr>
          <p:cNvSpPr/>
          <p:nvPr/>
        </p:nvSpPr>
        <p:spPr>
          <a:xfrm>
            <a:off x="8013933" y="2974778"/>
            <a:ext cx="797366" cy="340402"/>
          </a:xfrm>
          <a:prstGeom prst="homePlate">
            <a:avLst>
              <a:gd name="adj" fmla="val 1956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二期项目开发</a:t>
            </a:r>
          </a:p>
        </p:txBody>
      </p:sp>
      <p:sp>
        <p:nvSpPr>
          <p:cNvPr id="65" name="五边形 57">
            <a:extLst>
              <a:ext uri="{FF2B5EF4-FFF2-40B4-BE49-F238E27FC236}">
                <a16:creationId xmlns:a16="http://schemas.microsoft.com/office/drawing/2014/main" id="{C88460A4-E8C9-49AF-851E-F16B1EFD0A03}"/>
              </a:ext>
            </a:extLst>
          </p:cNvPr>
          <p:cNvSpPr/>
          <p:nvPr/>
        </p:nvSpPr>
        <p:spPr>
          <a:xfrm>
            <a:off x="8725646" y="4161446"/>
            <a:ext cx="797366" cy="340402"/>
          </a:xfrm>
          <a:prstGeom prst="homePlate">
            <a:avLst>
              <a:gd name="adj" fmla="val 1956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二期项目测试</a:t>
            </a:r>
          </a:p>
        </p:txBody>
      </p:sp>
      <p:sp>
        <p:nvSpPr>
          <p:cNvPr id="66" name="五边形 57">
            <a:extLst>
              <a:ext uri="{FF2B5EF4-FFF2-40B4-BE49-F238E27FC236}">
                <a16:creationId xmlns:a16="http://schemas.microsoft.com/office/drawing/2014/main" id="{64BB1397-2069-42D5-AEBB-8B122ECE8090}"/>
              </a:ext>
            </a:extLst>
          </p:cNvPr>
          <p:cNvSpPr/>
          <p:nvPr/>
        </p:nvSpPr>
        <p:spPr>
          <a:xfrm>
            <a:off x="9586305" y="5071842"/>
            <a:ext cx="779665" cy="340402"/>
          </a:xfrm>
          <a:prstGeom prst="homePlate">
            <a:avLst>
              <a:gd name="adj" fmla="val 1956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二期项目上线</a:t>
            </a:r>
          </a:p>
        </p:txBody>
      </p:sp>
      <p:sp>
        <p:nvSpPr>
          <p:cNvPr id="67" name="五边形 57">
            <a:extLst>
              <a:ext uri="{FF2B5EF4-FFF2-40B4-BE49-F238E27FC236}">
                <a16:creationId xmlns:a16="http://schemas.microsoft.com/office/drawing/2014/main" id="{97AF4FA4-C5E4-4566-BBA7-3FB59C915971}"/>
              </a:ext>
            </a:extLst>
          </p:cNvPr>
          <p:cNvSpPr/>
          <p:nvPr/>
        </p:nvSpPr>
        <p:spPr>
          <a:xfrm>
            <a:off x="10383671" y="5515125"/>
            <a:ext cx="1259340" cy="340402"/>
          </a:xfrm>
          <a:prstGeom prst="homePlate">
            <a:avLst>
              <a:gd name="adj" fmla="val 1956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二期项目试运行</a:t>
            </a:r>
          </a:p>
        </p:txBody>
      </p:sp>
      <p:graphicFrame>
        <p:nvGraphicFramePr>
          <p:cNvPr id="68" name="对象 67">
            <a:hlinkClick r:id="" action="ppaction://ole?verb=1"/>
            <a:extLst>
              <a:ext uri="{FF2B5EF4-FFF2-40B4-BE49-F238E27FC236}">
                <a16:creationId xmlns:a16="http://schemas.microsoft.com/office/drawing/2014/main" id="{0FD5757F-3DAC-457D-97A6-0CC64C1BC1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077956"/>
              </p:ext>
            </p:extLst>
          </p:nvPr>
        </p:nvGraphicFramePr>
        <p:xfrm>
          <a:off x="10264500" y="1303114"/>
          <a:ext cx="91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Worksheet" showAsIcon="1" r:id="rId3" imgW="914400" imgH="787320" progId="Excel.Sheet.12">
                  <p:embed/>
                </p:oleObj>
              </mc:Choice>
              <mc:Fallback>
                <p:oleObj name="Worksheet" showAsIcon="1" r:id="rId3" imgW="914400" imgH="787320" progId="Excel.Sheet.12">
                  <p:embed/>
                  <p:pic>
                    <p:nvPicPr>
                      <p:cNvPr id="4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5F6D143-C94F-46FF-A718-B4E91670E4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64500" y="1303114"/>
                        <a:ext cx="914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57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DF7FC-DEFB-40B3-8779-E248CE66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聚思鸿</a:t>
            </a:r>
            <a:endParaRPr lang="en-US" dirty="0"/>
          </a:p>
        </p:txBody>
      </p:sp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E37E2612-AB0A-4C7E-8F09-5CEA9C48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44333"/>
              </p:ext>
            </p:extLst>
          </p:nvPr>
        </p:nvGraphicFramePr>
        <p:xfrm>
          <a:off x="201566" y="848695"/>
          <a:ext cx="11788868" cy="5485009"/>
        </p:xfrm>
        <a:graphic>
          <a:graphicData uri="http://schemas.openxmlformats.org/drawingml/2006/table">
            <a:tbl>
              <a:tblPr/>
              <a:tblGrid>
                <a:gridCol w="62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2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5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4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计划完成时间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实际完成时间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2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RPA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慎云哲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已完成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需求已确定。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287045"/>
                  </a:ext>
                </a:extLst>
              </a:tr>
              <a:tr h="5862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RPA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开发进度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慎云哲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已完成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开发工时为</a:t>
                      </a:r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人天（需求确认，工具制作，测试）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RPA User Manual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慎云哲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已完成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已经给客户演示完成，并讲解了使用方法。如果有后续需求，需要如何处理需要探讨。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排版系统需求（初步）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慎云哲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已完成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初步需求确认已完成。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预估排版系统工时，制作人员计划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慎云哲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已完成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495149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提供排版系统报价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慎云哲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已完成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报价已经与客户确认，并发送给客户。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8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68620"/>
                  </a:ext>
                </a:extLst>
              </a:tr>
              <a:tr h="55033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067504"/>
                  </a:ext>
                </a:extLst>
              </a:tr>
              <a:tr h="516466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742622"/>
                  </a:ext>
                </a:extLst>
              </a:tr>
            </a:tbl>
          </a:graphicData>
        </a:graphic>
      </p:graphicFrame>
      <p:sp>
        <p:nvSpPr>
          <p:cNvPr id="7" name="矩形 3">
            <a:extLst>
              <a:ext uri="{FF2B5EF4-FFF2-40B4-BE49-F238E27FC236}">
                <a16:creationId xmlns:a16="http://schemas.microsoft.com/office/drawing/2014/main" id="{5274DE34-2474-4268-909A-BEB73168DF43}"/>
              </a:ext>
            </a:extLst>
          </p:cNvPr>
          <p:cNvSpPr/>
          <p:nvPr/>
        </p:nvSpPr>
        <p:spPr>
          <a:xfrm>
            <a:off x="9787083" y="248193"/>
            <a:ext cx="1410004" cy="2902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拖期整体无延迟</a:t>
            </a:r>
          </a:p>
        </p:txBody>
      </p:sp>
      <p:sp>
        <p:nvSpPr>
          <p:cNvPr id="8" name="矩形 4">
            <a:extLst>
              <a:ext uri="{FF2B5EF4-FFF2-40B4-BE49-F238E27FC236}">
                <a16:creationId xmlns:a16="http://schemas.microsoft.com/office/drawing/2014/main" id="{F1BCEB4E-486A-4BF9-95DB-29CCABE4D596}"/>
              </a:ext>
            </a:extLst>
          </p:cNvPr>
          <p:cNvSpPr/>
          <p:nvPr/>
        </p:nvSpPr>
        <p:spPr>
          <a:xfrm>
            <a:off x="8956812" y="248193"/>
            <a:ext cx="800775" cy="2902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进行中</a:t>
            </a:r>
          </a:p>
        </p:txBody>
      </p:sp>
      <p:sp>
        <p:nvSpPr>
          <p:cNvPr id="9" name="矩形 5">
            <a:extLst>
              <a:ext uri="{FF2B5EF4-FFF2-40B4-BE49-F238E27FC236}">
                <a16:creationId xmlns:a16="http://schemas.microsoft.com/office/drawing/2014/main" id="{DEA72227-B3B7-401B-B8BF-1705715001B5}"/>
              </a:ext>
            </a:extLst>
          </p:cNvPr>
          <p:cNvSpPr/>
          <p:nvPr/>
        </p:nvSpPr>
        <p:spPr>
          <a:xfrm>
            <a:off x="8131459" y="248193"/>
            <a:ext cx="800775" cy="2902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</a:p>
        </p:txBody>
      </p:sp>
      <p:sp>
        <p:nvSpPr>
          <p:cNvPr id="10" name="矩形 6">
            <a:extLst>
              <a:ext uri="{FF2B5EF4-FFF2-40B4-BE49-F238E27FC236}">
                <a16:creationId xmlns:a16="http://schemas.microsoft.com/office/drawing/2014/main" id="{C7446138-D6E1-4E44-BEF4-05CA47BDB251}"/>
              </a:ext>
            </a:extLst>
          </p:cNvPr>
          <p:cNvSpPr/>
          <p:nvPr/>
        </p:nvSpPr>
        <p:spPr>
          <a:xfrm>
            <a:off x="7306106" y="248193"/>
            <a:ext cx="800775" cy="2902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</a:t>
            </a:r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4673F88A-62B0-42B5-9A35-7560D128F69B}"/>
              </a:ext>
            </a:extLst>
          </p:cNvPr>
          <p:cNvSpPr/>
          <p:nvPr/>
        </p:nvSpPr>
        <p:spPr>
          <a:xfrm>
            <a:off x="11226583" y="248193"/>
            <a:ext cx="800775" cy="2902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整体延迟</a:t>
            </a:r>
          </a:p>
        </p:txBody>
      </p:sp>
    </p:spTree>
    <p:extLst>
      <p:ext uri="{BB962C8B-B14F-4D97-AF65-F5344CB8AC3E}">
        <p14:creationId xmlns:p14="http://schemas.microsoft.com/office/powerpoint/2010/main" val="393713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4720" y="161011"/>
            <a:ext cx="10515600" cy="636882"/>
          </a:xfrm>
        </p:spPr>
        <p:txBody>
          <a:bodyPr/>
          <a:lstStyle/>
          <a:p>
            <a:r>
              <a:rPr lang="zh-CN" altLang="en-US" dirty="0"/>
              <a:t>未来</a:t>
            </a:r>
            <a:r>
              <a:rPr lang="en-US" altLang="zh-CN" dirty="0"/>
              <a:t>ERP</a:t>
            </a:r>
            <a:r>
              <a:rPr lang="zh-CN" altLang="en-US" dirty="0"/>
              <a:t>本周主要工作完成情况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2837"/>
              </p:ext>
            </p:extLst>
          </p:nvPr>
        </p:nvGraphicFramePr>
        <p:xfrm>
          <a:off x="223476" y="821603"/>
          <a:ext cx="11737355" cy="3290118"/>
        </p:xfrm>
        <a:graphic>
          <a:graphicData uri="http://schemas.openxmlformats.org/drawingml/2006/table">
            <a:tbl>
              <a:tblPr/>
              <a:tblGrid>
                <a:gridCol w="661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2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99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673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计划完成时间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实际完成时间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功能开发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业务顾问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开发顾问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拖期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制定新计划，并动员</a:t>
                      </a:r>
                      <a:r>
                        <a:rPr lang="en-US" altLang="zh-CN" sz="11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SAP</a:t>
                      </a:r>
                      <a:r>
                        <a:rPr lang="zh-CN" altLang="en-US" sz="11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人员一同实施。（编写</a:t>
                      </a:r>
                      <a:r>
                        <a:rPr lang="en-US" altLang="zh-CN" sz="11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11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2018.02.28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79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静态页面设计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业务顾问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①统计</a:t>
                      </a:r>
                      <a:r>
                        <a:rPr lang="en-US" altLang="zh-CN" sz="11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r>
                        <a:rPr lang="zh-CN" altLang="en-US" sz="11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个静态页面，先通过</a:t>
                      </a:r>
                      <a:r>
                        <a:rPr lang="en-US" altLang="zh-CN" sz="1100" b="0" i="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dreamweaver</a:t>
                      </a:r>
                      <a:r>
                        <a:rPr lang="zh-CN" altLang="en-US" sz="11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编辑静态页，跟姜文睿确认后开始编码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228110"/>
                  </a:ext>
                </a:extLst>
              </a:tr>
              <a:tr h="6389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BYD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系统售前验证准备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业务顾问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按模块分配，先由一个人熟悉</a:t>
                      </a:r>
                      <a:r>
                        <a:rPr lang="en-US" altLang="zh-CN" sz="11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Demo</a:t>
                      </a:r>
                      <a:r>
                        <a:rPr lang="zh-CN" altLang="en-US" sz="11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的整体流程，形成认证文档。下周开始，按</a:t>
                      </a:r>
                      <a:r>
                        <a:rPr lang="en-US" altLang="zh-CN" sz="11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Demo</a:t>
                      </a:r>
                      <a:r>
                        <a:rPr lang="zh-CN" altLang="en-US" sz="11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培训，大家学习完成不同的</a:t>
                      </a:r>
                      <a:r>
                        <a:rPr lang="en-US" altLang="zh-CN" sz="11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Demo</a:t>
                      </a:r>
                      <a:r>
                        <a:rPr lang="zh-CN" altLang="en-US" sz="11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31212"/>
                  </a:ext>
                </a:extLst>
              </a:tr>
              <a:tr h="6389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其他（丽泽项目测试）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业务顾问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已完成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抽调人员测试丽泽已有功能中的</a:t>
                      </a:r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57047"/>
                  </a:ext>
                </a:extLst>
              </a:tr>
            </a:tbl>
          </a:graphicData>
        </a:graphic>
      </p:graphicFrame>
      <p:sp>
        <p:nvSpPr>
          <p:cNvPr id="14" name="矩形 3">
            <a:extLst>
              <a:ext uri="{FF2B5EF4-FFF2-40B4-BE49-F238E27FC236}">
                <a16:creationId xmlns:a16="http://schemas.microsoft.com/office/drawing/2014/main" id="{919FCE8C-EBE4-4B50-81B4-009EF57D7999}"/>
              </a:ext>
            </a:extLst>
          </p:cNvPr>
          <p:cNvSpPr/>
          <p:nvPr/>
        </p:nvSpPr>
        <p:spPr>
          <a:xfrm>
            <a:off x="9787083" y="248193"/>
            <a:ext cx="1410004" cy="2902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拖期整体无延迟</a:t>
            </a:r>
          </a:p>
        </p:txBody>
      </p:sp>
      <p:sp>
        <p:nvSpPr>
          <p:cNvPr id="15" name="矩形 4">
            <a:extLst>
              <a:ext uri="{FF2B5EF4-FFF2-40B4-BE49-F238E27FC236}">
                <a16:creationId xmlns:a16="http://schemas.microsoft.com/office/drawing/2014/main" id="{3DB1C74F-17FB-4605-8E71-1339623C38C5}"/>
              </a:ext>
            </a:extLst>
          </p:cNvPr>
          <p:cNvSpPr/>
          <p:nvPr/>
        </p:nvSpPr>
        <p:spPr>
          <a:xfrm>
            <a:off x="8956812" y="248193"/>
            <a:ext cx="800775" cy="2902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进行中</a:t>
            </a:r>
          </a:p>
        </p:txBody>
      </p:sp>
      <p:sp>
        <p:nvSpPr>
          <p:cNvPr id="16" name="矩形 5">
            <a:extLst>
              <a:ext uri="{FF2B5EF4-FFF2-40B4-BE49-F238E27FC236}">
                <a16:creationId xmlns:a16="http://schemas.microsoft.com/office/drawing/2014/main" id="{61C149FD-D79E-4FDC-B6B3-3452C3A02AB7}"/>
              </a:ext>
            </a:extLst>
          </p:cNvPr>
          <p:cNvSpPr/>
          <p:nvPr/>
        </p:nvSpPr>
        <p:spPr>
          <a:xfrm>
            <a:off x="8131459" y="248193"/>
            <a:ext cx="800775" cy="2902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74696379-9D23-491F-8A0C-8DDB88629C62}"/>
              </a:ext>
            </a:extLst>
          </p:cNvPr>
          <p:cNvSpPr/>
          <p:nvPr/>
        </p:nvSpPr>
        <p:spPr>
          <a:xfrm>
            <a:off x="7306106" y="248193"/>
            <a:ext cx="800775" cy="2902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</a:t>
            </a:r>
          </a:p>
        </p:txBody>
      </p:sp>
      <p:sp>
        <p:nvSpPr>
          <p:cNvPr id="18" name="矩形 3">
            <a:extLst>
              <a:ext uri="{FF2B5EF4-FFF2-40B4-BE49-F238E27FC236}">
                <a16:creationId xmlns:a16="http://schemas.microsoft.com/office/drawing/2014/main" id="{3150FC57-24E9-403F-BF59-F1092D3F99CE}"/>
              </a:ext>
            </a:extLst>
          </p:cNvPr>
          <p:cNvSpPr/>
          <p:nvPr/>
        </p:nvSpPr>
        <p:spPr>
          <a:xfrm>
            <a:off x="11226583" y="248193"/>
            <a:ext cx="800775" cy="2902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整体延迟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0D37C45-CAB5-412E-8F06-667916A787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015668"/>
              </p:ext>
            </p:extLst>
          </p:nvPr>
        </p:nvGraphicFramePr>
        <p:xfrm>
          <a:off x="2599270" y="1374248"/>
          <a:ext cx="91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Worksheet" showAsIcon="1" r:id="rId3" imgW="914400" imgH="787320" progId="Excel.Sheet.12">
                  <p:embed/>
                </p:oleObj>
              </mc:Choice>
              <mc:Fallback>
                <p:oleObj name="Worksheet" showAsIcon="1" r:id="rId3" imgW="914400" imgH="7873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9270" y="1374248"/>
                        <a:ext cx="914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BD356C8-97A7-48D6-9B6A-807AD181C4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646525"/>
              </p:ext>
            </p:extLst>
          </p:nvPr>
        </p:nvGraphicFramePr>
        <p:xfrm>
          <a:off x="2573866" y="2144714"/>
          <a:ext cx="91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Worksheet" showAsIcon="1" r:id="rId5" imgW="914400" imgH="787320" progId="Excel.Sheet.12">
                  <p:embed/>
                </p:oleObj>
              </mc:Choice>
              <mc:Fallback>
                <p:oleObj name="Worksheet" showAsIcon="1" r:id="rId5" imgW="914400" imgH="7873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3866" y="2144714"/>
                        <a:ext cx="914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932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01361" y="241332"/>
            <a:ext cx="11142375" cy="325173"/>
          </a:xfrm>
        </p:spPr>
        <p:txBody>
          <a:bodyPr>
            <a:noAutofit/>
          </a:bodyPr>
          <a:lstStyle/>
          <a:p>
            <a:r>
              <a:rPr lang="zh-CN" altLang="en-US" dirty="0"/>
              <a:t>未来</a:t>
            </a:r>
            <a:r>
              <a:rPr lang="en-US" altLang="zh-CN" dirty="0"/>
              <a:t>ERP</a:t>
            </a:r>
            <a:r>
              <a:rPr lang="zh-CN" altLang="en-US" dirty="0"/>
              <a:t>下周工作计划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070555"/>
              </p:ext>
            </p:extLst>
          </p:nvPr>
        </p:nvGraphicFramePr>
        <p:xfrm>
          <a:off x="201362" y="765448"/>
          <a:ext cx="11788868" cy="1781561"/>
        </p:xfrm>
        <a:graphic>
          <a:graphicData uri="http://schemas.openxmlformats.org/drawingml/2006/table">
            <a:tbl>
              <a:tblPr/>
              <a:tblGrid>
                <a:gridCol w="62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2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5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4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计划完成时间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实际完成时间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功能测试修改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开发顾问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拖期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完成了初版的</a:t>
                      </a:r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开发，用户确认，与需求差别大，需要进行修改。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2018.02.28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68620"/>
                  </a:ext>
                </a:extLst>
              </a:tr>
              <a:tr h="677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BYD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系统售前验证准备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业务顾问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按模块分配，先由一个人熟悉</a:t>
                      </a:r>
                      <a:r>
                        <a:rPr lang="en-US" altLang="zh-CN" sz="11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Demo</a:t>
                      </a:r>
                      <a:r>
                        <a:rPr lang="zh-CN" altLang="en-US" sz="11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的整体流程，形成认证文档。下周开始，按</a:t>
                      </a:r>
                      <a:r>
                        <a:rPr lang="en-US" altLang="zh-CN" sz="11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Demo</a:t>
                      </a:r>
                      <a:r>
                        <a:rPr lang="zh-CN" altLang="en-US" sz="11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培训，大家学习完成不同的</a:t>
                      </a:r>
                      <a:r>
                        <a:rPr lang="en-US" altLang="zh-CN" sz="11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Demo</a:t>
                      </a:r>
                      <a:r>
                        <a:rPr lang="zh-CN" altLang="en-US" sz="11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24084"/>
                  </a:ext>
                </a:extLst>
              </a:tr>
            </a:tbl>
          </a:graphicData>
        </a:graphic>
      </p:graphicFrame>
      <p:sp>
        <p:nvSpPr>
          <p:cNvPr id="13" name="矩形 3">
            <a:extLst>
              <a:ext uri="{FF2B5EF4-FFF2-40B4-BE49-F238E27FC236}">
                <a16:creationId xmlns:a16="http://schemas.microsoft.com/office/drawing/2014/main" id="{FA711D5F-BC3D-4FBC-9BC6-6391AC57019D}"/>
              </a:ext>
            </a:extLst>
          </p:cNvPr>
          <p:cNvSpPr/>
          <p:nvPr/>
        </p:nvSpPr>
        <p:spPr>
          <a:xfrm>
            <a:off x="9787083" y="248193"/>
            <a:ext cx="1410004" cy="2902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拖期整体无延迟</a:t>
            </a:r>
          </a:p>
        </p:txBody>
      </p:sp>
      <p:sp>
        <p:nvSpPr>
          <p:cNvPr id="14" name="矩形 4">
            <a:extLst>
              <a:ext uri="{FF2B5EF4-FFF2-40B4-BE49-F238E27FC236}">
                <a16:creationId xmlns:a16="http://schemas.microsoft.com/office/drawing/2014/main" id="{4DCBB9BC-FB2C-49E3-8512-BADD1E2EAF30}"/>
              </a:ext>
            </a:extLst>
          </p:cNvPr>
          <p:cNvSpPr/>
          <p:nvPr/>
        </p:nvSpPr>
        <p:spPr>
          <a:xfrm>
            <a:off x="8956812" y="248193"/>
            <a:ext cx="800775" cy="2902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进行中</a:t>
            </a: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E7B4DCA3-0E26-47B2-BA41-C6DF057A6B2A}"/>
              </a:ext>
            </a:extLst>
          </p:cNvPr>
          <p:cNvSpPr/>
          <p:nvPr/>
        </p:nvSpPr>
        <p:spPr>
          <a:xfrm>
            <a:off x="8131459" y="248193"/>
            <a:ext cx="800775" cy="2902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100B9D84-9614-4EE6-A0DC-A2CA44575EBC}"/>
              </a:ext>
            </a:extLst>
          </p:cNvPr>
          <p:cNvSpPr/>
          <p:nvPr/>
        </p:nvSpPr>
        <p:spPr>
          <a:xfrm>
            <a:off x="7306106" y="248193"/>
            <a:ext cx="800775" cy="2902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</a:t>
            </a:r>
          </a:p>
        </p:txBody>
      </p:sp>
      <p:sp>
        <p:nvSpPr>
          <p:cNvPr id="17" name="矩形 3">
            <a:extLst>
              <a:ext uri="{FF2B5EF4-FFF2-40B4-BE49-F238E27FC236}">
                <a16:creationId xmlns:a16="http://schemas.microsoft.com/office/drawing/2014/main" id="{79127700-2AF5-471D-8F79-B7AB880F0E99}"/>
              </a:ext>
            </a:extLst>
          </p:cNvPr>
          <p:cNvSpPr/>
          <p:nvPr/>
        </p:nvSpPr>
        <p:spPr>
          <a:xfrm>
            <a:off x="11226583" y="248193"/>
            <a:ext cx="800775" cy="2902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整体延迟</a:t>
            </a:r>
          </a:p>
        </p:txBody>
      </p:sp>
    </p:spTree>
    <p:extLst>
      <p:ext uri="{BB962C8B-B14F-4D97-AF65-F5344CB8AC3E}">
        <p14:creationId xmlns:p14="http://schemas.microsoft.com/office/powerpoint/2010/main" val="354410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1361" y="115101"/>
            <a:ext cx="11142375" cy="325173"/>
          </a:xfrm>
        </p:spPr>
        <p:txBody>
          <a:bodyPr>
            <a:noAutofit/>
          </a:bodyPr>
          <a:lstStyle/>
          <a:p>
            <a:r>
              <a:rPr lang="zh-CN" altLang="en-US" dirty="0"/>
              <a:t>未来</a:t>
            </a:r>
            <a:r>
              <a:rPr lang="en-US" altLang="zh-CN" dirty="0"/>
              <a:t>ERP</a:t>
            </a:r>
            <a:r>
              <a:rPr lang="zh-CN" altLang="en-US" dirty="0"/>
              <a:t>项目重大问题跟踪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64044"/>
              </p:ext>
            </p:extLst>
          </p:nvPr>
        </p:nvGraphicFramePr>
        <p:xfrm>
          <a:off x="291510" y="540908"/>
          <a:ext cx="11634325" cy="4691835"/>
        </p:xfrm>
        <a:graphic>
          <a:graphicData uri="http://schemas.openxmlformats.org/drawingml/2006/table">
            <a:tbl>
              <a:tblPr/>
              <a:tblGrid>
                <a:gridCol w="1073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1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07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</a:t>
                      </a:r>
                      <a:r>
                        <a:rPr lang="en-US" altLang="zh-C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问题说明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对策</a:t>
                      </a:r>
                      <a:r>
                        <a:rPr lang="en-US" altLang="zh-C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决议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责任人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要求解决时限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3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资源类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BYD</a:t>
                      </a:r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License</a:t>
                      </a:r>
                    </a:p>
                    <a:p>
                      <a:pPr algn="l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BYD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License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会影响整体的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ERP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系统上线。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Xingwu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Tony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沟通，商谈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BYD License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购买与金牌合作伙伴的申请事宜。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马兴吾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2018.1.26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595287"/>
                  </a:ext>
                </a:extLst>
              </a:tr>
              <a:tr h="106135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资源类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BYD</a:t>
                      </a:r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系统与金蝶系统集成方式：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亿达未来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ERP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系统上线后，财务凭证（报销应付凭证、应收凭证、转账凭证等）在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BYD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系统中自动生成。需要将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BYD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系统中的财务凭证同步到金蝶系统中，保证金蝶系统与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BYD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系统中的财务数据一致。是否实现金蝶与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BYD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系统的接口集成？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①目前已经与亿达控股的陈晓强取得联系，得到的答复是需要与亿达中国的信息部进行沟通，并提供了沟通方式。需明确与亿达中国信息部的沟通方式。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马兴吾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慎云哲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2018.1.26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65536"/>
                  </a:ext>
                </a:extLst>
              </a:tr>
              <a:tr h="225004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功能类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BYD</a:t>
                      </a:r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开发：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系统与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BYD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系统的费用报销接口（在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系统中维护报销单据，审批通过后传递到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BYD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系统中生成员工的应付账款凭证。）存在以下问题：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①考虑使用标准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BYD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277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个标准的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）实现，但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BYD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系统中无差旅报销凭证相关的标准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②考虑通过接口直接在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BYD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系统中生成员工差旅应付会计凭证。虽然日记账分录经调试已成功创建，但不符合差旅应付款项类型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差旅报销凭证类型尚未开放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③标准接口失败以后，在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studio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中尝试自定义接口，返回权限不足信息，需在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BYD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服务场景中配置相应权限。目前不确定缺少什么权限（开发用户的权限已经全部分配）；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①继续在网络上查找相关视频，并测试接口功能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②开发资料很少，能够咨询的人员也很少，需要外部人员的支持。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高亮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董振文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慎云哲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2018.1.26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586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44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765" y="136611"/>
            <a:ext cx="4886645" cy="56211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万众企服一期项目状态评估</a:t>
            </a:r>
          </a:p>
        </p:txBody>
      </p:sp>
      <p:grpSp>
        <p:nvGrpSpPr>
          <p:cNvPr id="77" name="Group 53"/>
          <p:cNvGrpSpPr>
            <a:grpSpLocks/>
          </p:cNvGrpSpPr>
          <p:nvPr/>
        </p:nvGrpSpPr>
        <p:grpSpPr bwMode="auto">
          <a:xfrm rot="16200000">
            <a:off x="11115368" y="1568320"/>
            <a:ext cx="216000" cy="468000"/>
            <a:chOff x="2204" y="2499"/>
            <a:chExt cx="384" cy="872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78" name="große_box"/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erster_kreis"/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D0D0D0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zweiter_kreis"/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4B942"/>
                </a:gs>
                <a:gs pos="100000">
                  <a:srgbClr val="F0A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dritter_kreis"/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" name="Group 53"/>
          <p:cNvGrpSpPr>
            <a:grpSpLocks/>
          </p:cNvGrpSpPr>
          <p:nvPr/>
        </p:nvGrpSpPr>
        <p:grpSpPr bwMode="auto">
          <a:xfrm rot="16200000">
            <a:off x="11494276" y="1562024"/>
            <a:ext cx="216000" cy="468000"/>
            <a:chOff x="2204" y="2499"/>
            <a:chExt cx="384" cy="872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83" name="große_box"/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erster_kreis"/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D0D0D0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zweiter_kreis"/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6" name="dritter_kreis"/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7" name="Group 53"/>
          <p:cNvGrpSpPr>
            <a:grpSpLocks/>
          </p:cNvGrpSpPr>
          <p:nvPr/>
        </p:nvGrpSpPr>
        <p:grpSpPr bwMode="auto">
          <a:xfrm rot="16200000">
            <a:off x="10723922" y="1574618"/>
            <a:ext cx="216000" cy="468000"/>
            <a:chOff x="2204" y="2499"/>
            <a:chExt cx="384" cy="872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88" name="große_box"/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erster_kreis"/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B050"/>
                </a:gs>
                <a:gs pos="100000">
                  <a:srgbClr val="00B05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" name="zweiter_kreis"/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1" name="dritter_kreis"/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7" name="文本框 146"/>
          <p:cNvSpPr txBox="1"/>
          <p:nvPr/>
        </p:nvSpPr>
        <p:spPr>
          <a:xfrm>
            <a:off x="10650999" y="2116649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    中    差</a:t>
            </a:r>
          </a:p>
        </p:txBody>
      </p:sp>
      <p:graphicFrame>
        <p:nvGraphicFramePr>
          <p:cNvPr id="149" name="表格 148"/>
          <p:cNvGraphicFramePr>
            <a:graphicFrameLocks noGrp="1"/>
          </p:cNvGraphicFramePr>
          <p:nvPr>
            <p:extLst/>
          </p:nvPr>
        </p:nvGraphicFramePr>
        <p:xfrm>
          <a:off x="814882" y="842195"/>
          <a:ext cx="9391593" cy="1724025"/>
        </p:xfrm>
        <a:graphic>
          <a:graphicData uri="http://schemas.openxmlformats.org/drawingml/2006/table">
            <a:tbl>
              <a:tblPr/>
              <a:tblGrid>
                <a:gridCol w="154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9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项目状态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总体评估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pPr algn="l" fontAlgn="t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制定项目执行计划，后续项目进度根据项目计划管控；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目前已完成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的原型设计，剩余原型需等需求确认后，进行调整；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1" name="表格 150"/>
          <p:cNvGraphicFramePr>
            <a:graphicFrameLocks noGrp="1"/>
          </p:cNvGraphicFramePr>
          <p:nvPr>
            <p:extLst/>
          </p:nvPr>
        </p:nvGraphicFramePr>
        <p:xfrm>
          <a:off x="814882" y="2640528"/>
          <a:ext cx="9391592" cy="3730570"/>
        </p:xfrm>
        <a:graphic>
          <a:graphicData uri="http://schemas.openxmlformats.org/drawingml/2006/table">
            <a:tbl>
              <a:tblPr/>
              <a:tblGrid>
                <a:gridCol w="154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状态评估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目前按照计划进行；</a:t>
                      </a:r>
                    </a:p>
                  </a:txBody>
                  <a:tcPr marL="91413" marR="91413" marT="45703" marB="45703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人员安排正常，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人，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人（不包含项磊和杨其锁）；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13" marR="91413" marT="45703" marB="45703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需求变更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暂无；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13" marR="91413" marT="45703" marB="45703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存在部分需求调整的问题，待问题确认后，调整设计和功能；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13" marR="91413" marT="45703" marB="45703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2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系统实现和测试的时间较少，需关注；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13" marR="91413" marT="45703" marB="45703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67" name="Group 53"/>
          <p:cNvGrpSpPr>
            <a:grpSpLocks/>
          </p:cNvGrpSpPr>
          <p:nvPr/>
        </p:nvGrpSpPr>
        <p:grpSpPr bwMode="auto">
          <a:xfrm rot="16200000">
            <a:off x="3361759" y="4574554"/>
            <a:ext cx="216000" cy="468000"/>
            <a:chOff x="2204" y="2499"/>
            <a:chExt cx="384" cy="872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168" name="große_box"/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69" name="erster_kreis"/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B050"/>
                </a:gs>
                <a:gs pos="100000">
                  <a:srgbClr val="00B05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0" name="zweiter_kreis"/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/>
            </a:p>
          </p:txBody>
        </p:sp>
        <p:sp>
          <p:nvSpPr>
            <p:cNvPr id="171" name="dritter_kreis"/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grpSp>
        <p:nvGrpSpPr>
          <p:cNvPr id="101" name="Group 53"/>
          <p:cNvGrpSpPr>
            <a:grpSpLocks/>
          </p:cNvGrpSpPr>
          <p:nvPr/>
        </p:nvGrpSpPr>
        <p:grpSpPr bwMode="auto">
          <a:xfrm rot="16200000">
            <a:off x="3364795" y="5207834"/>
            <a:ext cx="216000" cy="468000"/>
            <a:chOff x="2204" y="2499"/>
            <a:chExt cx="384" cy="872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102" name="große_box"/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3" name="erster_kreis"/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D0D0D0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4" name="zweiter_kreis"/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4B942"/>
                </a:gs>
                <a:gs pos="100000">
                  <a:srgbClr val="F0A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5" name="dritter_kreis"/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grpSp>
        <p:nvGrpSpPr>
          <p:cNvPr id="51" name="Group 53">
            <a:extLst>
              <a:ext uri="{FF2B5EF4-FFF2-40B4-BE49-F238E27FC236}">
                <a16:creationId xmlns:a16="http://schemas.microsoft.com/office/drawing/2014/main" id="{68CEB865-2404-4AA0-B76D-9BB42698E222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353058" y="3949437"/>
            <a:ext cx="216000" cy="468000"/>
            <a:chOff x="2204" y="2499"/>
            <a:chExt cx="384" cy="872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52" name="große_box">
              <a:extLst>
                <a:ext uri="{FF2B5EF4-FFF2-40B4-BE49-F238E27FC236}">
                  <a16:creationId xmlns:a16="http://schemas.microsoft.com/office/drawing/2014/main" id="{EC2D6901-41A2-41E2-B05D-ED8F8D27D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3" name="erster_kreis">
              <a:extLst>
                <a:ext uri="{FF2B5EF4-FFF2-40B4-BE49-F238E27FC236}">
                  <a16:creationId xmlns:a16="http://schemas.microsoft.com/office/drawing/2014/main" id="{95F4736C-3D27-4850-8C8E-F1072D45B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B050"/>
                </a:gs>
                <a:gs pos="100000">
                  <a:srgbClr val="00B05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4" name="zweiter_kreis">
              <a:extLst>
                <a:ext uri="{FF2B5EF4-FFF2-40B4-BE49-F238E27FC236}">
                  <a16:creationId xmlns:a16="http://schemas.microsoft.com/office/drawing/2014/main" id="{C827D1E8-908D-44A3-BAA2-6C7CCF5EE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/>
            </a:p>
          </p:txBody>
        </p:sp>
        <p:sp>
          <p:nvSpPr>
            <p:cNvPr id="55" name="dritter_kreis">
              <a:extLst>
                <a:ext uri="{FF2B5EF4-FFF2-40B4-BE49-F238E27FC236}">
                  <a16:creationId xmlns:a16="http://schemas.microsoft.com/office/drawing/2014/main" id="{8DCBD393-E052-4FA4-98FB-3C259D48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grpSp>
        <p:nvGrpSpPr>
          <p:cNvPr id="56" name="Group 53">
            <a:extLst>
              <a:ext uri="{FF2B5EF4-FFF2-40B4-BE49-F238E27FC236}">
                <a16:creationId xmlns:a16="http://schemas.microsoft.com/office/drawing/2014/main" id="{87E7BE7D-C38F-4E34-A352-467341934983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352521" y="3344864"/>
            <a:ext cx="216000" cy="468000"/>
            <a:chOff x="2204" y="2499"/>
            <a:chExt cx="384" cy="872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57" name="große_box">
              <a:extLst>
                <a:ext uri="{FF2B5EF4-FFF2-40B4-BE49-F238E27FC236}">
                  <a16:creationId xmlns:a16="http://schemas.microsoft.com/office/drawing/2014/main" id="{5045133F-F578-4AC2-9DC0-2E28F19F7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8" name="erster_kreis">
              <a:extLst>
                <a:ext uri="{FF2B5EF4-FFF2-40B4-BE49-F238E27FC236}">
                  <a16:creationId xmlns:a16="http://schemas.microsoft.com/office/drawing/2014/main" id="{429CEA94-68E3-4F63-9D23-52E2219D1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B050"/>
                </a:gs>
                <a:gs pos="100000">
                  <a:srgbClr val="00B05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9" name="zweiter_kreis">
              <a:extLst>
                <a:ext uri="{FF2B5EF4-FFF2-40B4-BE49-F238E27FC236}">
                  <a16:creationId xmlns:a16="http://schemas.microsoft.com/office/drawing/2014/main" id="{DC788ABC-844A-4E47-9C9F-EC4B2C1BE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/>
            </a:p>
          </p:txBody>
        </p:sp>
        <p:sp>
          <p:nvSpPr>
            <p:cNvPr id="60" name="dritter_kreis">
              <a:extLst>
                <a:ext uri="{FF2B5EF4-FFF2-40B4-BE49-F238E27FC236}">
                  <a16:creationId xmlns:a16="http://schemas.microsoft.com/office/drawing/2014/main" id="{5BE92FEF-64EF-4FC9-A7BD-F08335D36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grpSp>
        <p:nvGrpSpPr>
          <p:cNvPr id="61" name="Group 53">
            <a:extLst>
              <a:ext uri="{FF2B5EF4-FFF2-40B4-BE49-F238E27FC236}">
                <a16:creationId xmlns:a16="http://schemas.microsoft.com/office/drawing/2014/main" id="{04047170-698A-40A3-8377-980841F3394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351984" y="5808125"/>
            <a:ext cx="216000" cy="468000"/>
            <a:chOff x="2204" y="2499"/>
            <a:chExt cx="384" cy="872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62" name="große_box">
              <a:extLst>
                <a:ext uri="{FF2B5EF4-FFF2-40B4-BE49-F238E27FC236}">
                  <a16:creationId xmlns:a16="http://schemas.microsoft.com/office/drawing/2014/main" id="{4B06DA31-4357-48C5-84BA-1964D41B1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3" name="erster_kreis">
              <a:extLst>
                <a:ext uri="{FF2B5EF4-FFF2-40B4-BE49-F238E27FC236}">
                  <a16:creationId xmlns:a16="http://schemas.microsoft.com/office/drawing/2014/main" id="{ECA371C1-E526-44E9-9917-E2577D722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B050"/>
                </a:gs>
                <a:gs pos="100000">
                  <a:srgbClr val="00B05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4" name="zweiter_kreis">
              <a:extLst>
                <a:ext uri="{FF2B5EF4-FFF2-40B4-BE49-F238E27FC236}">
                  <a16:creationId xmlns:a16="http://schemas.microsoft.com/office/drawing/2014/main" id="{A8D1EE78-BBD1-48B1-AE71-AFEEEF908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/>
            </a:p>
          </p:txBody>
        </p:sp>
        <p:sp>
          <p:nvSpPr>
            <p:cNvPr id="65" name="dritter_kreis">
              <a:extLst>
                <a:ext uri="{FF2B5EF4-FFF2-40B4-BE49-F238E27FC236}">
                  <a16:creationId xmlns:a16="http://schemas.microsoft.com/office/drawing/2014/main" id="{6140EFE3-7495-44C2-9A05-5BB2F0F1E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grpSp>
        <p:nvGrpSpPr>
          <p:cNvPr id="96" name="Group 53">
            <a:extLst>
              <a:ext uri="{FF2B5EF4-FFF2-40B4-BE49-F238E27FC236}">
                <a16:creationId xmlns:a16="http://schemas.microsoft.com/office/drawing/2014/main" id="{54793321-C546-41F9-9BB9-C751CC9B73E9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498096" y="1790618"/>
            <a:ext cx="216000" cy="468000"/>
            <a:chOff x="2204" y="2499"/>
            <a:chExt cx="384" cy="872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97" name="große_box">
              <a:extLst>
                <a:ext uri="{FF2B5EF4-FFF2-40B4-BE49-F238E27FC236}">
                  <a16:creationId xmlns:a16="http://schemas.microsoft.com/office/drawing/2014/main" id="{D791E7E1-8977-457B-AC1C-F1BB8B89A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8" name="erster_kreis">
              <a:extLst>
                <a:ext uri="{FF2B5EF4-FFF2-40B4-BE49-F238E27FC236}">
                  <a16:creationId xmlns:a16="http://schemas.microsoft.com/office/drawing/2014/main" id="{07A42393-6E93-4345-B533-D63993DAD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B050"/>
                </a:gs>
                <a:gs pos="100000">
                  <a:srgbClr val="00B05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9" name="zweiter_kreis">
              <a:extLst>
                <a:ext uri="{FF2B5EF4-FFF2-40B4-BE49-F238E27FC236}">
                  <a16:creationId xmlns:a16="http://schemas.microsoft.com/office/drawing/2014/main" id="{C6DD9EC1-B238-47E0-816C-2105F27D4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/>
            </a:p>
          </p:txBody>
        </p:sp>
        <p:sp>
          <p:nvSpPr>
            <p:cNvPr id="100" name="dritter_kreis">
              <a:extLst>
                <a:ext uri="{FF2B5EF4-FFF2-40B4-BE49-F238E27FC236}">
                  <a16:creationId xmlns:a16="http://schemas.microsoft.com/office/drawing/2014/main" id="{D9B0B77F-D5EF-43C0-90D7-89228D03F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419360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4720" y="161011"/>
            <a:ext cx="10515600" cy="636882"/>
          </a:xfrm>
        </p:spPr>
        <p:txBody>
          <a:bodyPr/>
          <a:lstStyle/>
          <a:p>
            <a:r>
              <a:rPr lang="zh-CN" altLang="en-US" dirty="0"/>
              <a:t>万众企服一期项目本周主要工作完成情况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96585"/>
              </p:ext>
            </p:extLst>
          </p:nvPr>
        </p:nvGraphicFramePr>
        <p:xfrm>
          <a:off x="223476" y="821603"/>
          <a:ext cx="11737355" cy="3929081"/>
        </p:xfrm>
        <a:graphic>
          <a:graphicData uri="http://schemas.openxmlformats.org/drawingml/2006/table">
            <a:tbl>
              <a:tblPr/>
              <a:tblGrid>
                <a:gridCol w="661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2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99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673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计划完成时间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实际完成时间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制定详细项目执行计划，包括负责人、阶段成果物等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董振文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陈海东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已完成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完成项目执行计划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79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固化日报、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issue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记录机制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董振文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陈海东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已完成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Issue log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、日报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228110"/>
                  </a:ext>
                </a:extLst>
              </a:tr>
              <a:tr h="6389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前端框架搭建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陈海东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已完成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13135"/>
                  </a:ext>
                </a:extLst>
              </a:tr>
              <a:tr h="6389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原型设计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陈海东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进行中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已在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SVN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中上传部分原型图，部分界面（如妥投界面）根据客户需求调整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31212"/>
                  </a:ext>
                </a:extLst>
              </a:tr>
              <a:tr h="6389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DB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陈海东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进行中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部分数据库表（如妥投金额）会根据需求变更调整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102220"/>
                  </a:ext>
                </a:extLst>
              </a:tr>
            </a:tbl>
          </a:graphicData>
        </a:graphic>
      </p:graphicFrame>
      <p:sp>
        <p:nvSpPr>
          <p:cNvPr id="14" name="矩形 3">
            <a:extLst>
              <a:ext uri="{FF2B5EF4-FFF2-40B4-BE49-F238E27FC236}">
                <a16:creationId xmlns:a16="http://schemas.microsoft.com/office/drawing/2014/main" id="{919FCE8C-EBE4-4B50-81B4-009EF57D7999}"/>
              </a:ext>
            </a:extLst>
          </p:cNvPr>
          <p:cNvSpPr/>
          <p:nvPr/>
        </p:nvSpPr>
        <p:spPr>
          <a:xfrm>
            <a:off x="9787083" y="248193"/>
            <a:ext cx="1410004" cy="2902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拖期整体无延迟</a:t>
            </a:r>
          </a:p>
        </p:txBody>
      </p:sp>
      <p:sp>
        <p:nvSpPr>
          <p:cNvPr id="15" name="矩形 4">
            <a:extLst>
              <a:ext uri="{FF2B5EF4-FFF2-40B4-BE49-F238E27FC236}">
                <a16:creationId xmlns:a16="http://schemas.microsoft.com/office/drawing/2014/main" id="{3DB1C74F-17FB-4605-8E71-1339623C38C5}"/>
              </a:ext>
            </a:extLst>
          </p:cNvPr>
          <p:cNvSpPr/>
          <p:nvPr/>
        </p:nvSpPr>
        <p:spPr>
          <a:xfrm>
            <a:off x="8956812" y="248193"/>
            <a:ext cx="800775" cy="2902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进行中</a:t>
            </a:r>
          </a:p>
        </p:txBody>
      </p:sp>
      <p:sp>
        <p:nvSpPr>
          <p:cNvPr id="16" name="矩形 5">
            <a:extLst>
              <a:ext uri="{FF2B5EF4-FFF2-40B4-BE49-F238E27FC236}">
                <a16:creationId xmlns:a16="http://schemas.microsoft.com/office/drawing/2014/main" id="{61C149FD-D79E-4FDC-B6B3-3452C3A02AB7}"/>
              </a:ext>
            </a:extLst>
          </p:cNvPr>
          <p:cNvSpPr/>
          <p:nvPr/>
        </p:nvSpPr>
        <p:spPr>
          <a:xfrm>
            <a:off x="8131459" y="248193"/>
            <a:ext cx="800775" cy="2902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74696379-9D23-491F-8A0C-8DDB88629C62}"/>
              </a:ext>
            </a:extLst>
          </p:cNvPr>
          <p:cNvSpPr/>
          <p:nvPr/>
        </p:nvSpPr>
        <p:spPr>
          <a:xfrm>
            <a:off x="7306106" y="248193"/>
            <a:ext cx="800775" cy="2902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</a:t>
            </a:r>
          </a:p>
        </p:txBody>
      </p:sp>
      <p:sp>
        <p:nvSpPr>
          <p:cNvPr id="18" name="矩形 3">
            <a:extLst>
              <a:ext uri="{FF2B5EF4-FFF2-40B4-BE49-F238E27FC236}">
                <a16:creationId xmlns:a16="http://schemas.microsoft.com/office/drawing/2014/main" id="{3150FC57-24E9-403F-BF59-F1092D3F99CE}"/>
              </a:ext>
            </a:extLst>
          </p:cNvPr>
          <p:cNvSpPr/>
          <p:nvPr/>
        </p:nvSpPr>
        <p:spPr>
          <a:xfrm>
            <a:off x="11226583" y="248193"/>
            <a:ext cx="800775" cy="2902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整体延迟</a:t>
            </a:r>
          </a:p>
        </p:txBody>
      </p:sp>
    </p:spTree>
    <p:extLst>
      <p:ext uri="{BB962C8B-B14F-4D97-AF65-F5344CB8AC3E}">
        <p14:creationId xmlns:p14="http://schemas.microsoft.com/office/powerpoint/2010/main" val="202130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01361" y="241332"/>
            <a:ext cx="11142375" cy="325173"/>
          </a:xfrm>
        </p:spPr>
        <p:txBody>
          <a:bodyPr>
            <a:noAutofit/>
          </a:bodyPr>
          <a:lstStyle/>
          <a:p>
            <a:r>
              <a:rPr lang="zh-CN" altLang="en-US" dirty="0"/>
              <a:t>万众企服一期项目下周工作计划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07922"/>
              </p:ext>
            </p:extLst>
          </p:nvPr>
        </p:nvGraphicFramePr>
        <p:xfrm>
          <a:off x="201362" y="765448"/>
          <a:ext cx="11788868" cy="5169741"/>
        </p:xfrm>
        <a:graphic>
          <a:graphicData uri="http://schemas.openxmlformats.org/drawingml/2006/table">
            <a:tbl>
              <a:tblPr/>
              <a:tblGrid>
                <a:gridCol w="62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2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5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4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计划完成时间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实际完成时间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UI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王熙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未开始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2018.02.02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68620"/>
                  </a:ext>
                </a:extLst>
              </a:tr>
              <a:tr h="677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后台接口设计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王晓丹、张森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未开始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2018.02.06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24084"/>
                  </a:ext>
                </a:extLst>
              </a:tr>
              <a:tr h="677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管理后台开发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刘华杰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未开始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2018.02.01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742622"/>
                  </a:ext>
                </a:extLst>
              </a:tr>
              <a:tr h="677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服务端开发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王晓丹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未开始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2018.02.08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5221"/>
                  </a:ext>
                </a:extLst>
              </a:tr>
              <a:tr h="677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移动端开发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高会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未开始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2018.02.06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655965"/>
                  </a:ext>
                </a:extLst>
              </a:tr>
              <a:tr h="677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微信端开发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陈海东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未开始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2018.02.06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841653"/>
                  </a:ext>
                </a:extLst>
              </a:tr>
              <a:tr h="677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单元测试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陈海东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未开始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开发自测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2018.02.05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763915"/>
                  </a:ext>
                </a:extLst>
              </a:tr>
            </a:tbl>
          </a:graphicData>
        </a:graphic>
      </p:graphicFrame>
      <p:sp>
        <p:nvSpPr>
          <p:cNvPr id="13" name="矩形 3">
            <a:extLst>
              <a:ext uri="{FF2B5EF4-FFF2-40B4-BE49-F238E27FC236}">
                <a16:creationId xmlns:a16="http://schemas.microsoft.com/office/drawing/2014/main" id="{FA711D5F-BC3D-4FBC-9BC6-6391AC57019D}"/>
              </a:ext>
            </a:extLst>
          </p:cNvPr>
          <p:cNvSpPr/>
          <p:nvPr/>
        </p:nvSpPr>
        <p:spPr>
          <a:xfrm>
            <a:off x="9787083" y="248193"/>
            <a:ext cx="1410004" cy="2902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拖期整体无延迟</a:t>
            </a:r>
          </a:p>
        </p:txBody>
      </p:sp>
      <p:sp>
        <p:nvSpPr>
          <p:cNvPr id="14" name="矩形 4">
            <a:extLst>
              <a:ext uri="{FF2B5EF4-FFF2-40B4-BE49-F238E27FC236}">
                <a16:creationId xmlns:a16="http://schemas.microsoft.com/office/drawing/2014/main" id="{4DCBB9BC-FB2C-49E3-8512-BADD1E2EAF30}"/>
              </a:ext>
            </a:extLst>
          </p:cNvPr>
          <p:cNvSpPr/>
          <p:nvPr/>
        </p:nvSpPr>
        <p:spPr>
          <a:xfrm>
            <a:off x="8956812" y="248193"/>
            <a:ext cx="800775" cy="2902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进行中</a:t>
            </a: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E7B4DCA3-0E26-47B2-BA41-C6DF057A6B2A}"/>
              </a:ext>
            </a:extLst>
          </p:cNvPr>
          <p:cNvSpPr/>
          <p:nvPr/>
        </p:nvSpPr>
        <p:spPr>
          <a:xfrm>
            <a:off x="8131459" y="248193"/>
            <a:ext cx="800775" cy="2902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100B9D84-9614-4EE6-A0DC-A2CA44575EBC}"/>
              </a:ext>
            </a:extLst>
          </p:cNvPr>
          <p:cNvSpPr/>
          <p:nvPr/>
        </p:nvSpPr>
        <p:spPr>
          <a:xfrm>
            <a:off x="7306106" y="248193"/>
            <a:ext cx="800775" cy="2902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</a:t>
            </a:r>
          </a:p>
        </p:txBody>
      </p:sp>
      <p:sp>
        <p:nvSpPr>
          <p:cNvPr id="17" name="矩形 3">
            <a:extLst>
              <a:ext uri="{FF2B5EF4-FFF2-40B4-BE49-F238E27FC236}">
                <a16:creationId xmlns:a16="http://schemas.microsoft.com/office/drawing/2014/main" id="{79127700-2AF5-471D-8F79-B7AB880F0E99}"/>
              </a:ext>
            </a:extLst>
          </p:cNvPr>
          <p:cNvSpPr/>
          <p:nvPr/>
        </p:nvSpPr>
        <p:spPr>
          <a:xfrm>
            <a:off x="11226583" y="248193"/>
            <a:ext cx="800775" cy="2902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整体延迟</a:t>
            </a:r>
          </a:p>
        </p:txBody>
      </p:sp>
    </p:spTree>
    <p:extLst>
      <p:ext uri="{BB962C8B-B14F-4D97-AF65-F5344CB8AC3E}">
        <p14:creationId xmlns:p14="http://schemas.microsoft.com/office/powerpoint/2010/main" val="46815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AA52CE5-95B0-475D-B5E2-81C4FF5F6CDF}"/>
              </a:ext>
            </a:extLst>
          </p:cNvPr>
          <p:cNvSpPr txBox="1"/>
          <p:nvPr/>
        </p:nvSpPr>
        <p:spPr>
          <a:xfrm>
            <a:off x="257879" y="167190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万众企服一期项目当前重大问题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7962225-8F57-4FFB-BF5F-FC8BF4FEC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29956"/>
              </p:ext>
            </p:extLst>
          </p:nvPr>
        </p:nvGraphicFramePr>
        <p:xfrm>
          <a:off x="352678" y="773660"/>
          <a:ext cx="11634325" cy="1380431"/>
        </p:xfrm>
        <a:graphic>
          <a:graphicData uri="http://schemas.openxmlformats.org/drawingml/2006/table">
            <a:tbl>
              <a:tblPr/>
              <a:tblGrid>
                <a:gridCol w="1073651">
                  <a:extLst>
                    <a:ext uri="{9D8B030D-6E8A-4147-A177-3AD203B41FA5}">
                      <a16:colId xmlns:a16="http://schemas.microsoft.com/office/drawing/2014/main" val="481182925"/>
                    </a:ext>
                  </a:extLst>
                </a:gridCol>
                <a:gridCol w="4725246">
                  <a:extLst>
                    <a:ext uri="{9D8B030D-6E8A-4147-A177-3AD203B41FA5}">
                      <a16:colId xmlns:a16="http://schemas.microsoft.com/office/drawing/2014/main" val="476458962"/>
                    </a:ext>
                  </a:extLst>
                </a:gridCol>
                <a:gridCol w="755010">
                  <a:extLst>
                    <a:ext uri="{9D8B030D-6E8A-4147-A177-3AD203B41FA5}">
                      <a16:colId xmlns:a16="http://schemas.microsoft.com/office/drawing/2014/main" val="4159324560"/>
                    </a:ext>
                  </a:extLst>
                </a:gridCol>
                <a:gridCol w="2323750">
                  <a:extLst>
                    <a:ext uri="{9D8B030D-6E8A-4147-A177-3AD203B41FA5}">
                      <a16:colId xmlns:a16="http://schemas.microsoft.com/office/drawing/2014/main" val="2693527586"/>
                    </a:ext>
                  </a:extLst>
                </a:gridCol>
                <a:gridCol w="1155001">
                  <a:extLst>
                    <a:ext uri="{9D8B030D-6E8A-4147-A177-3AD203B41FA5}">
                      <a16:colId xmlns:a16="http://schemas.microsoft.com/office/drawing/2014/main" val="2136263823"/>
                    </a:ext>
                  </a:extLst>
                </a:gridCol>
                <a:gridCol w="1601667">
                  <a:extLst>
                    <a:ext uri="{9D8B030D-6E8A-4147-A177-3AD203B41FA5}">
                      <a16:colId xmlns:a16="http://schemas.microsoft.com/office/drawing/2014/main" val="3403274731"/>
                    </a:ext>
                  </a:extLst>
                </a:gridCol>
              </a:tblGrid>
              <a:tr h="31907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</a:t>
                      </a:r>
                      <a:r>
                        <a:rPr lang="en-US" altLang="zh-C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问题说明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对策</a:t>
                      </a:r>
                      <a:r>
                        <a:rPr lang="en-US" altLang="zh-C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决议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责任人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要求解决时限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707604"/>
                  </a:ext>
                </a:extLst>
              </a:tr>
              <a:tr h="106135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需求和实现方式的确认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与客户，开发团队沟通需求和实现方式，以及确认完成的时间。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董振文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确认中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17310"/>
                  </a:ext>
                </a:extLst>
              </a:tr>
            </a:tbl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7FCACC2-A5A0-445B-8BD4-8D9D7C4A3A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427077"/>
              </p:ext>
            </p:extLst>
          </p:nvPr>
        </p:nvGraphicFramePr>
        <p:xfrm>
          <a:off x="5638799" y="3033712"/>
          <a:ext cx="1343891" cy="1157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Worksheet" showAsIcon="1" r:id="rId3" imgW="914400" imgH="787320" progId="Excel.Sheet.12">
                  <p:embed/>
                </p:oleObj>
              </mc:Choice>
              <mc:Fallback>
                <p:oleObj name="Worksheet" showAsIcon="1" r:id="rId3" imgW="914400" imgH="7873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799" y="3033712"/>
                        <a:ext cx="1343891" cy="1157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0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E0AC99B-9035-4919-B978-43821AA2136B}"/>
              </a:ext>
            </a:extLst>
          </p:cNvPr>
          <p:cNvCxnSpPr>
            <a:cxnSpLocks/>
          </p:cNvCxnSpPr>
          <p:nvPr/>
        </p:nvCxnSpPr>
        <p:spPr>
          <a:xfrm flipH="1">
            <a:off x="10238771" y="1193216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C9E7D44-24F4-4984-82E2-617C2E6E7D85}"/>
              </a:ext>
            </a:extLst>
          </p:cNvPr>
          <p:cNvCxnSpPr>
            <a:cxnSpLocks/>
          </p:cNvCxnSpPr>
          <p:nvPr/>
        </p:nvCxnSpPr>
        <p:spPr>
          <a:xfrm flipH="1">
            <a:off x="9488913" y="1180134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5041D19-E750-4C99-963B-C09FB590D4FB}"/>
              </a:ext>
            </a:extLst>
          </p:cNvPr>
          <p:cNvCxnSpPr>
            <a:cxnSpLocks/>
          </p:cNvCxnSpPr>
          <p:nvPr/>
        </p:nvCxnSpPr>
        <p:spPr>
          <a:xfrm flipH="1">
            <a:off x="8755996" y="1180134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CD271A7-C544-48D5-A8E2-F3247E24893B}"/>
              </a:ext>
            </a:extLst>
          </p:cNvPr>
          <p:cNvCxnSpPr>
            <a:cxnSpLocks/>
          </p:cNvCxnSpPr>
          <p:nvPr/>
        </p:nvCxnSpPr>
        <p:spPr>
          <a:xfrm flipH="1">
            <a:off x="8013555" y="1180134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682D03D-3958-4A8A-824E-B8FEDB333B00}"/>
              </a:ext>
            </a:extLst>
          </p:cNvPr>
          <p:cNvCxnSpPr>
            <a:cxnSpLocks/>
          </p:cNvCxnSpPr>
          <p:nvPr/>
        </p:nvCxnSpPr>
        <p:spPr>
          <a:xfrm flipH="1">
            <a:off x="7266692" y="1180134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083788D-C1B9-42CB-90D6-914A5F482847}"/>
              </a:ext>
            </a:extLst>
          </p:cNvPr>
          <p:cNvCxnSpPr>
            <a:cxnSpLocks/>
          </p:cNvCxnSpPr>
          <p:nvPr/>
        </p:nvCxnSpPr>
        <p:spPr>
          <a:xfrm flipH="1">
            <a:off x="6525294" y="1180134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D81B01D-362B-46C8-A608-0B8370E83653}"/>
              </a:ext>
            </a:extLst>
          </p:cNvPr>
          <p:cNvCxnSpPr>
            <a:cxnSpLocks/>
          </p:cNvCxnSpPr>
          <p:nvPr/>
        </p:nvCxnSpPr>
        <p:spPr>
          <a:xfrm flipH="1">
            <a:off x="5789767" y="1185414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70A976F-9992-4685-BFD1-F033114037C1}"/>
              </a:ext>
            </a:extLst>
          </p:cNvPr>
          <p:cNvCxnSpPr>
            <a:cxnSpLocks/>
          </p:cNvCxnSpPr>
          <p:nvPr/>
        </p:nvCxnSpPr>
        <p:spPr>
          <a:xfrm flipH="1">
            <a:off x="4308932" y="1180134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0BC1418A-F4E8-4EB8-A0E8-B3E69E941F5D}"/>
              </a:ext>
            </a:extLst>
          </p:cNvPr>
          <p:cNvSpPr/>
          <p:nvPr/>
        </p:nvSpPr>
        <p:spPr>
          <a:xfrm>
            <a:off x="2107325" y="1012842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01/05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020BF4-3DA2-46DE-BADF-33956775B08F}"/>
              </a:ext>
            </a:extLst>
          </p:cNvPr>
          <p:cNvSpPr/>
          <p:nvPr/>
        </p:nvSpPr>
        <p:spPr>
          <a:xfrm>
            <a:off x="2845968" y="1012842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01/12</a:t>
            </a:r>
            <a:endParaRPr lang="zh-CN" altLang="en-US" sz="9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BB8EF4-445B-427A-B2ED-65D7FD0C0CF7}"/>
              </a:ext>
            </a:extLst>
          </p:cNvPr>
          <p:cNvSpPr/>
          <p:nvPr/>
        </p:nvSpPr>
        <p:spPr>
          <a:xfrm>
            <a:off x="3589866" y="1012842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01/19</a:t>
            </a:r>
            <a:endParaRPr lang="zh-CN" altLang="en-US" sz="9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5E2646E-8F46-4511-90E3-3D638CD11FF0}"/>
              </a:ext>
            </a:extLst>
          </p:cNvPr>
          <p:cNvSpPr/>
          <p:nvPr/>
        </p:nvSpPr>
        <p:spPr>
          <a:xfrm>
            <a:off x="4328509" y="1012842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01/26</a:t>
            </a:r>
            <a:endParaRPr lang="zh-CN" altLang="en-US" sz="9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784743-FA35-4EFC-A34B-19F4CB15444D}"/>
              </a:ext>
            </a:extLst>
          </p:cNvPr>
          <p:cNvSpPr/>
          <p:nvPr/>
        </p:nvSpPr>
        <p:spPr>
          <a:xfrm>
            <a:off x="5072407" y="1012842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02/02</a:t>
            </a:r>
            <a:endParaRPr lang="zh-CN" altLang="en-US" sz="9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F0AE1E5-D325-4AC5-A35D-DE17FE50D33A}"/>
              </a:ext>
            </a:extLst>
          </p:cNvPr>
          <p:cNvSpPr/>
          <p:nvPr/>
        </p:nvSpPr>
        <p:spPr>
          <a:xfrm>
            <a:off x="5811050" y="1012842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02/09</a:t>
            </a:r>
            <a:endParaRPr lang="zh-CN" altLang="en-US" sz="9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1C50FA3-F746-4D2D-AF96-C103E2B31CDE}"/>
              </a:ext>
            </a:extLst>
          </p:cNvPr>
          <p:cNvSpPr/>
          <p:nvPr/>
        </p:nvSpPr>
        <p:spPr>
          <a:xfrm>
            <a:off x="6554948" y="1012842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02/16</a:t>
            </a:r>
            <a:endParaRPr lang="zh-CN" altLang="en-US" sz="9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6ECA5-BFA6-4702-B60D-7F6DCC8E2E3B}"/>
              </a:ext>
            </a:extLst>
          </p:cNvPr>
          <p:cNvSpPr/>
          <p:nvPr/>
        </p:nvSpPr>
        <p:spPr>
          <a:xfrm>
            <a:off x="7293591" y="1012842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02/23</a:t>
            </a:r>
            <a:endParaRPr lang="zh-CN" altLang="en-US" sz="9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6CA14B-B09D-4DF1-A0B5-6A9F1D508A24}"/>
              </a:ext>
            </a:extLst>
          </p:cNvPr>
          <p:cNvSpPr/>
          <p:nvPr/>
        </p:nvSpPr>
        <p:spPr>
          <a:xfrm>
            <a:off x="8037489" y="1012842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03/02</a:t>
            </a:r>
            <a:endParaRPr lang="zh-CN" altLang="en-US" sz="9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92194A-655D-4E93-A0E4-FE5BC6385E94}"/>
              </a:ext>
            </a:extLst>
          </p:cNvPr>
          <p:cNvSpPr/>
          <p:nvPr/>
        </p:nvSpPr>
        <p:spPr>
          <a:xfrm>
            <a:off x="8776132" y="1012842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03/09</a:t>
            </a:r>
            <a:endParaRPr lang="zh-CN" altLang="en-US" sz="9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E46FAE-71BD-4D54-B74B-89399A1A394E}"/>
              </a:ext>
            </a:extLst>
          </p:cNvPr>
          <p:cNvSpPr/>
          <p:nvPr/>
        </p:nvSpPr>
        <p:spPr>
          <a:xfrm>
            <a:off x="9514775" y="1012841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03/16</a:t>
            </a:r>
            <a:endParaRPr lang="zh-CN" altLang="en-US" sz="9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AF5235-0A0C-4B25-B348-38CE4CD5F21B}"/>
              </a:ext>
            </a:extLst>
          </p:cNvPr>
          <p:cNvSpPr/>
          <p:nvPr/>
        </p:nvSpPr>
        <p:spPr>
          <a:xfrm>
            <a:off x="10256331" y="1012840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03/23</a:t>
            </a:r>
            <a:endParaRPr lang="zh-CN" altLang="en-US" sz="9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38A2DA4-41A2-44D8-A1D6-4B7668E54B00}"/>
              </a:ext>
            </a:extLst>
          </p:cNvPr>
          <p:cNvCxnSpPr>
            <a:cxnSpLocks/>
          </p:cNvCxnSpPr>
          <p:nvPr/>
        </p:nvCxnSpPr>
        <p:spPr>
          <a:xfrm flipH="1">
            <a:off x="2827283" y="1170500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9055556-9ACE-430B-9C76-F28DF4CDB004}"/>
              </a:ext>
            </a:extLst>
          </p:cNvPr>
          <p:cNvCxnSpPr>
            <a:cxnSpLocks/>
          </p:cNvCxnSpPr>
          <p:nvPr/>
        </p:nvCxnSpPr>
        <p:spPr>
          <a:xfrm flipH="1">
            <a:off x="3568262" y="1180134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791DB00-4D5D-472F-8D91-6405927A6018}"/>
              </a:ext>
            </a:extLst>
          </p:cNvPr>
          <p:cNvCxnSpPr>
            <a:cxnSpLocks/>
          </p:cNvCxnSpPr>
          <p:nvPr/>
        </p:nvCxnSpPr>
        <p:spPr>
          <a:xfrm flipH="1">
            <a:off x="5051957" y="1170500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43D5624-1AC1-43DA-AD56-5BFC2A2FABEF}"/>
              </a:ext>
            </a:extLst>
          </p:cNvPr>
          <p:cNvCxnSpPr>
            <a:cxnSpLocks/>
          </p:cNvCxnSpPr>
          <p:nvPr/>
        </p:nvCxnSpPr>
        <p:spPr>
          <a:xfrm flipH="1">
            <a:off x="10969276" y="1193216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>
            <a:extLst>
              <a:ext uri="{FF2B5EF4-FFF2-40B4-BE49-F238E27FC236}">
                <a16:creationId xmlns:a16="http://schemas.microsoft.com/office/drawing/2014/main" id="{1989CB50-EE65-4DB6-98B3-9E2E708500C9}"/>
              </a:ext>
            </a:extLst>
          </p:cNvPr>
          <p:cNvSpPr txBox="1">
            <a:spLocks/>
          </p:cNvSpPr>
          <p:nvPr/>
        </p:nvSpPr>
        <p:spPr>
          <a:xfrm>
            <a:off x="122551" y="256480"/>
            <a:ext cx="2290713" cy="517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B39B7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项目里程碑</a:t>
            </a:r>
            <a:endParaRPr 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C2F757-9D55-4B78-AB9D-AB3A9CA01B8D}"/>
              </a:ext>
            </a:extLst>
          </p:cNvPr>
          <p:cNvSpPr/>
          <p:nvPr/>
        </p:nvSpPr>
        <p:spPr>
          <a:xfrm>
            <a:off x="294291" y="1265970"/>
            <a:ext cx="1770993" cy="43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服务商功能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五边形 21">
            <a:extLst>
              <a:ext uri="{FF2B5EF4-FFF2-40B4-BE49-F238E27FC236}">
                <a16:creationId xmlns:a16="http://schemas.microsoft.com/office/drawing/2014/main" id="{21540580-3845-4C20-9385-8AAB39C90D01}"/>
              </a:ext>
            </a:extLst>
          </p:cNvPr>
          <p:cNvSpPr/>
          <p:nvPr/>
        </p:nvSpPr>
        <p:spPr>
          <a:xfrm>
            <a:off x="2114288" y="1265970"/>
            <a:ext cx="4418963" cy="432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C80B2B5-C4FD-4B2E-B5A1-34DD722EB1F2}"/>
              </a:ext>
            </a:extLst>
          </p:cNvPr>
          <p:cNvSpPr/>
          <p:nvPr/>
        </p:nvSpPr>
        <p:spPr>
          <a:xfrm>
            <a:off x="285481" y="1846682"/>
            <a:ext cx="1770993" cy="43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修正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5A9E4E1-4514-4101-BFC7-F39A7FAE807C}"/>
              </a:ext>
            </a:extLst>
          </p:cNvPr>
          <p:cNvSpPr/>
          <p:nvPr/>
        </p:nvSpPr>
        <p:spPr>
          <a:xfrm>
            <a:off x="295443" y="2441885"/>
            <a:ext cx="1770993" cy="43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一卡通接口后续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AC21A23D-292F-4533-B10A-DAC6AEE86078}"/>
              </a:ext>
            </a:extLst>
          </p:cNvPr>
          <p:cNvSpPr/>
          <p:nvPr/>
        </p:nvSpPr>
        <p:spPr>
          <a:xfrm>
            <a:off x="5070577" y="2453468"/>
            <a:ext cx="3705555" cy="432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3E325FD-4DEB-4362-9D88-EAE54F3E6AEC}"/>
              </a:ext>
            </a:extLst>
          </p:cNvPr>
          <p:cNvSpPr/>
          <p:nvPr/>
        </p:nvSpPr>
        <p:spPr>
          <a:xfrm>
            <a:off x="295443" y="2962230"/>
            <a:ext cx="1770993" cy="43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一卡通接口后续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F09CA6BC-196B-4CE3-854A-40CA82D417EB}"/>
              </a:ext>
            </a:extLst>
          </p:cNvPr>
          <p:cNvSpPr/>
          <p:nvPr/>
        </p:nvSpPr>
        <p:spPr>
          <a:xfrm>
            <a:off x="5813602" y="3047217"/>
            <a:ext cx="2927875" cy="432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3DAB0E3-7C17-4632-96B7-5CC085F15723}"/>
              </a:ext>
            </a:extLst>
          </p:cNvPr>
          <p:cNvSpPr/>
          <p:nvPr/>
        </p:nvSpPr>
        <p:spPr>
          <a:xfrm>
            <a:off x="295442" y="3482573"/>
            <a:ext cx="1770993" cy="43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系统试运行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710B65A1-D944-434E-BCE4-65754FFF1440}"/>
              </a:ext>
            </a:extLst>
          </p:cNvPr>
          <p:cNvSpPr/>
          <p:nvPr/>
        </p:nvSpPr>
        <p:spPr>
          <a:xfrm>
            <a:off x="8778868" y="3482573"/>
            <a:ext cx="2938726" cy="432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箭头: 五边形 67">
            <a:extLst>
              <a:ext uri="{FF2B5EF4-FFF2-40B4-BE49-F238E27FC236}">
                <a16:creationId xmlns:a16="http://schemas.microsoft.com/office/drawing/2014/main" id="{D73262DE-B8B0-45A6-BEA8-4017F09AC86A}"/>
              </a:ext>
            </a:extLst>
          </p:cNvPr>
          <p:cNvSpPr/>
          <p:nvPr/>
        </p:nvSpPr>
        <p:spPr>
          <a:xfrm>
            <a:off x="2843988" y="1859719"/>
            <a:ext cx="3710960" cy="432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177EAF1-E331-465C-AD1C-CA0B96E99576}"/>
              </a:ext>
            </a:extLst>
          </p:cNvPr>
          <p:cNvSpPr/>
          <p:nvPr/>
        </p:nvSpPr>
        <p:spPr>
          <a:xfrm>
            <a:off x="294290" y="4034100"/>
            <a:ext cx="1770993" cy="43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修正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D58DB11-5A2C-43D6-A6AB-FA3F7568CC2B}"/>
              </a:ext>
            </a:extLst>
          </p:cNvPr>
          <p:cNvSpPr/>
          <p:nvPr/>
        </p:nvSpPr>
        <p:spPr>
          <a:xfrm>
            <a:off x="11015124" y="1011235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03/23</a:t>
            </a:r>
            <a:endParaRPr lang="zh-CN" altLang="en-US" sz="900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A1968B3-CD43-44BC-90E2-F9717AE953B2}"/>
              </a:ext>
            </a:extLst>
          </p:cNvPr>
          <p:cNvCxnSpPr>
            <a:cxnSpLocks/>
          </p:cNvCxnSpPr>
          <p:nvPr/>
        </p:nvCxnSpPr>
        <p:spPr>
          <a:xfrm flipH="1">
            <a:off x="11728069" y="1191611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箭头: 五边形 71">
            <a:extLst>
              <a:ext uri="{FF2B5EF4-FFF2-40B4-BE49-F238E27FC236}">
                <a16:creationId xmlns:a16="http://schemas.microsoft.com/office/drawing/2014/main" id="{89B53831-1C68-489D-BB10-38F1686AAB3B}"/>
              </a:ext>
            </a:extLst>
          </p:cNvPr>
          <p:cNvSpPr/>
          <p:nvPr/>
        </p:nvSpPr>
        <p:spPr>
          <a:xfrm>
            <a:off x="10228290" y="4034100"/>
            <a:ext cx="1629151" cy="432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387FF40-2D8B-4933-9A4B-9CD782F5C36B}"/>
              </a:ext>
            </a:extLst>
          </p:cNvPr>
          <p:cNvSpPr/>
          <p:nvPr/>
        </p:nvSpPr>
        <p:spPr>
          <a:xfrm>
            <a:off x="227623" y="6038428"/>
            <a:ext cx="11559671" cy="67244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一卡通接口后续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除充值消费接口以外的所有相关功能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一卡通接口后续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充值消费接口相关功能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B0E7B2D-DFEE-492D-8387-F917C4AF16A8}"/>
              </a:ext>
            </a:extLst>
          </p:cNvPr>
          <p:cNvCxnSpPr>
            <a:cxnSpLocks/>
          </p:cNvCxnSpPr>
          <p:nvPr/>
        </p:nvCxnSpPr>
        <p:spPr>
          <a:xfrm flipV="1">
            <a:off x="4526024" y="1170500"/>
            <a:ext cx="12694" cy="3924962"/>
          </a:xfrm>
          <a:prstGeom prst="line">
            <a:avLst/>
          </a:prstGeom>
          <a:ln w="1905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/>
          </p:cNvPr>
          <p:cNvCxnSpPr/>
          <p:nvPr/>
        </p:nvCxnSpPr>
        <p:spPr>
          <a:xfrm>
            <a:off x="8776132" y="1191611"/>
            <a:ext cx="0" cy="4750219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五角星 39"/>
          <p:cNvSpPr/>
          <p:nvPr/>
        </p:nvSpPr>
        <p:spPr>
          <a:xfrm>
            <a:off x="8566690" y="1478093"/>
            <a:ext cx="378286" cy="33592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905743" y="1482526"/>
            <a:ext cx="11272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1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上线切换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D04EE-CB43-4876-BF32-0B2DDC2EF694}"/>
              </a:ext>
            </a:extLst>
          </p:cNvPr>
          <p:cNvSpPr txBox="1"/>
          <p:nvPr/>
        </p:nvSpPr>
        <p:spPr>
          <a:xfrm>
            <a:off x="2469935" y="287131"/>
            <a:ext cx="379918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最新</a:t>
            </a:r>
            <a:r>
              <a:rPr lang="en-US" altLang="zh-CN" dirty="0">
                <a:solidFill>
                  <a:srgbClr val="FF0000"/>
                </a:solidFill>
              </a:rPr>
              <a:t>Schedule</a:t>
            </a:r>
            <a:r>
              <a:rPr lang="zh-CN" altLang="en-US" dirty="0">
                <a:solidFill>
                  <a:srgbClr val="FF0000"/>
                </a:solidFill>
              </a:rPr>
              <a:t>中冠和客户确认中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（本周内确认）</a:t>
            </a:r>
          </a:p>
        </p:txBody>
      </p:sp>
    </p:spTree>
    <p:extLst>
      <p:ext uri="{BB962C8B-B14F-4D97-AF65-F5344CB8AC3E}">
        <p14:creationId xmlns:p14="http://schemas.microsoft.com/office/powerpoint/2010/main" val="385989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765" y="136611"/>
            <a:ext cx="4886645" cy="56211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万众企服一期项目状态评估</a:t>
            </a:r>
          </a:p>
        </p:txBody>
      </p:sp>
      <p:grpSp>
        <p:nvGrpSpPr>
          <p:cNvPr id="77" name="Group 53"/>
          <p:cNvGrpSpPr>
            <a:grpSpLocks/>
          </p:cNvGrpSpPr>
          <p:nvPr/>
        </p:nvGrpSpPr>
        <p:grpSpPr bwMode="auto">
          <a:xfrm rot="16200000">
            <a:off x="11115368" y="1568320"/>
            <a:ext cx="216000" cy="468000"/>
            <a:chOff x="2204" y="2499"/>
            <a:chExt cx="384" cy="872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78" name="große_box"/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erster_kreis"/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D0D0D0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zweiter_kreis"/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4B942"/>
                </a:gs>
                <a:gs pos="100000">
                  <a:srgbClr val="F0A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dritter_kreis"/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" name="Group 53"/>
          <p:cNvGrpSpPr>
            <a:grpSpLocks/>
          </p:cNvGrpSpPr>
          <p:nvPr/>
        </p:nvGrpSpPr>
        <p:grpSpPr bwMode="auto">
          <a:xfrm rot="16200000">
            <a:off x="11494276" y="1562024"/>
            <a:ext cx="216000" cy="468000"/>
            <a:chOff x="2204" y="2499"/>
            <a:chExt cx="384" cy="872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83" name="große_box"/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erster_kreis"/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D0D0D0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zweiter_kreis"/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6" name="dritter_kreis"/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7" name="Group 53"/>
          <p:cNvGrpSpPr>
            <a:grpSpLocks/>
          </p:cNvGrpSpPr>
          <p:nvPr/>
        </p:nvGrpSpPr>
        <p:grpSpPr bwMode="auto">
          <a:xfrm rot="16200000">
            <a:off x="10723922" y="1574618"/>
            <a:ext cx="216000" cy="468000"/>
            <a:chOff x="2204" y="2499"/>
            <a:chExt cx="384" cy="872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88" name="große_box"/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erster_kreis"/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B050"/>
                </a:gs>
                <a:gs pos="100000">
                  <a:srgbClr val="00B05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" name="zweiter_kreis"/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1" name="dritter_kreis"/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7" name="文本框 146"/>
          <p:cNvSpPr txBox="1"/>
          <p:nvPr/>
        </p:nvSpPr>
        <p:spPr>
          <a:xfrm>
            <a:off x="10650999" y="2116649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    中    差</a:t>
            </a:r>
          </a:p>
        </p:txBody>
      </p:sp>
      <p:graphicFrame>
        <p:nvGraphicFramePr>
          <p:cNvPr id="149" name="表格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232902"/>
              </p:ext>
            </p:extLst>
          </p:nvPr>
        </p:nvGraphicFramePr>
        <p:xfrm>
          <a:off x="814882" y="842195"/>
          <a:ext cx="9391593" cy="1724025"/>
        </p:xfrm>
        <a:graphic>
          <a:graphicData uri="http://schemas.openxmlformats.org/drawingml/2006/table">
            <a:tbl>
              <a:tblPr/>
              <a:tblGrid>
                <a:gridCol w="154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9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项目状态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总体评估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pPr algn="l" fontAlgn="t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修改按照预计完成。测试与孙涛确认后可以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Cover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所有的测试点。学习计划已建立，并按照计划实施。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1" name="表格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340556"/>
              </p:ext>
            </p:extLst>
          </p:nvPr>
        </p:nvGraphicFramePr>
        <p:xfrm>
          <a:off x="814882" y="2640528"/>
          <a:ext cx="9391592" cy="3730570"/>
        </p:xfrm>
        <a:graphic>
          <a:graphicData uri="http://schemas.openxmlformats.org/drawingml/2006/table">
            <a:tbl>
              <a:tblPr/>
              <a:tblGrid>
                <a:gridCol w="154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状态评估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目前按照计划进行；</a:t>
                      </a:r>
                    </a:p>
                  </a:txBody>
                  <a:tcPr marL="91413" marR="91413" marT="45703" marB="45703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人员安排正常（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人，田加林，夏沐尧）；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13" marR="91413" marT="45703" marB="45703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需求变更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需求追加部分可以按其完成。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13" marR="91413" marT="45703" marB="45703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确认一卡通及支付接口；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13" marR="91413" marT="45703" marB="45703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2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一卡通接口影响上线时间；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13" marR="91413" marT="45703" marB="45703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67" name="Group 53"/>
          <p:cNvGrpSpPr>
            <a:grpSpLocks/>
          </p:cNvGrpSpPr>
          <p:nvPr/>
        </p:nvGrpSpPr>
        <p:grpSpPr bwMode="auto">
          <a:xfrm rot="16200000">
            <a:off x="3361759" y="4574554"/>
            <a:ext cx="216000" cy="468000"/>
            <a:chOff x="2204" y="2499"/>
            <a:chExt cx="384" cy="872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168" name="große_box"/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69" name="erster_kreis"/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B050"/>
                </a:gs>
                <a:gs pos="100000">
                  <a:srgbClr val="00B05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0" name="zweiter_kreis"/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/>
            </a:p>
          </p:txBody>
        </p:sp>
        <p:sp>
          <p:nvSpPr>
            <p:cNvPr id="171" name="dritter_kreis"/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grpSp>
        <p:nvGrpSpPr>
          <p:cNvPr id="101" name="Group 53"/>
          <p:cNvGrpSpPr>
            <a:grpSpLocks/>
          </p:cNvGrpSpPr>
          <p:nvPr/>
        </p:nvGrpSpPr>
        <p:grpSpPr bwMode="auto">
          <a:xfrm rot="16200000">
            <a:off x="3364795" y="5207834"/>
            <a:ext cx="216000" cy="468000"/>
            <a:chOff x="2204" y="2499"/>
            <a:chExt cx="384" cy="872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102" name="große_box"/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3" name="erster_kreis"/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D0D0D0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4" name="zweiter_kreis"/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4B942"/>
                </a:gs>
                <a:gs pos="100000">
                  <a:srgbClr val="F0A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5" name="dritter_kreis"/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grpSp>
        <p:nvGrpSpPr>
          <p:cNvPr id="51" name="Group 53">
            <a:extLst>
              <a:ext uri="{FF2B5EF4-FFF2-40B4-BE49-F238E27FC236}">
                <a16:creationId xmlns:a16="http://schemas.microsoft.com/office/drawing/2014/main" id="{68CEB865-2404-4AA0-B76D-9BB42698E222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353058" y="3949437"/>
            <a:ext cx="216000" cy="468000"/>
            <a:chOff x="2204" y="2499"/>
            <a:chExt cx="384" cy="872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52" name="große_box">
              <a:extLst>
                <a:ext uri="{FF2B5EF4-FFF2-40B4-BE49-F238E27FC236}">
                  <a16:creationId xmlns:a16="http://schemas.microsoft.com/office/drawing/2014/main" id="{EC2D6901-41A2-41E2-B05D-ED8F8D27D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3" name="erster_kreis">
              <a:extLst>
                <a:ext uri="{FF2B5EF4-FFF2-40B4-BE49-F238E27FC236}">
                  <a16:creationId xmlns:a16="http://schemas.microsoft.com/office/drawing/2014/main" id="{95F4736C-3D27-4850-8C8E-F1072D45B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B050"/>
                </a:gs>
                <a:gs pos="100000">
                  <a:srgbClr val="00B05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4" name="zweiter_kreis">
              <a:extLst>
                <a:ext uri="{FF2B5EF4-FFF2-40B4-BE49-F238E27FC236}">
                  <a16:creationId xmlns:a16="http://schemas.microsoft.com/office/drawing/2014/main" id="{C827D1E8-908D-44A3-BAA2-6C7CCF5EE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/>
            </a:p>
          </p:txBody>
        </p:sp>
        <p:sp>
          <p:nvSpPr>
            <p:cNvPr id="55" name="dritter_kreis">
              <a:extLst>
                <a:ext uri="{FF2B5EF4-FFF2-40B4-BE49-F238E27FC236}">
                  <a16:creationId xmlns:a16="http://schemas.microsoft.com/office/drawing/2014/main" id="{8DCBD393-E052-4FA4-98FB-3C259D48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grpSp>
        <p:nvGrpSpPr>
          <p:cNvPr id="56" name="Group 53">
            <a:extLst>
              <a:ext uri="{FF2B5EF4-FFF2-40B4-BE49-F238E27FC236}">
                <a16:creationId xmlns:a16="http://schemas.microsoft.com/office/drawing/2014/main" id="{87E7BE7D-C38F-4E34-A352-467341934983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352521" y="3344864"/>
            <a:ext cx="216000" cy="468000"/>
            <a:chOff x="2204" y="2499"/>
            <a:chExt cx="384" cy="872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57" name="große_box">
              <a:extLst>
                <a:ext uri="{FF2B5EF4-FFF2-40B4-BE49-F238E27FC236}">
                  <a16:creationId xmlns:a16="http://schemas.microsoft.com/office/drawing/2014/main" id="{5045133F-F578-4AC2-9DC0-2E28F19F7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8" name="erster_kreis">
              <a:extLst>
                <a:ext uri="{FF2B5EF4-FFF2-40B4-BE49-F238E27FC236}">
                  <a16:creationId xmlns:a16="http://schemas.microsoft.com/office/drawing/2014/main" id="{429CEA94-68E3-4F63-9D23-52E2219D1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B050"/>
                </a:gs>
                <a:gs pos="100000">
                  <a:srgbClr val="00B05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9" name="zweiter_kreis">
              <a:extLst>
                <a:ext uri="{FF2B5EF4-FFF2-40B4-BE49-F238E27FC236}">
                  <a16:creationId xmlns:a16="http://schemas.microsoft.com/office/drawing/2014/main" id="{DC788ABC-844A-4E47-9C9F-EC4B2C1BE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/>
            </a:p>
          </p:txBody>
        </p:sp>
        <p:sp>
          <p:nvSpPr>
            <p:cNvPr id="60" name="dritter_kreis">
              <a:extLst>
                <a:ext uri="{FF2B5EF4-FFF2-40B4-BE49-F238E27FC236}">
                  <a16:creationId xmlns:a16="http://schemas.microsoft.com/office/drawing/2014/main" id="{5BE92FEF-64EF-4FC9-A7BD-F08335D36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grpSp>
        <p:nvGrpSpPr>
          <p:cNvPr id="96" name="Group 53">
            <a:extLst>
              <a:ext uri="{FF2B5EF4-FFF2-40B4-BE49-F238E27FC236}">
                <a16:creationId xmlns:a16="http://schemas.microsoft.com/office/drawing/2014/main" id="{54793321-C546-41F9-9BB9-C751CC9B73E9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498096" y="1790618"/>
            <a:ext cx="216000" cy="468000"/>
            <a:chOff x="2204" y="2499"/>
            <a:chExt cx="384" cy="872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97" name="große_box">
              <a:extLst>
                <a:ext uri="{FF2B5EF4-FFF2-40B4-BE49-F238E27FC236}">
                  <a16:creationId xmlns:a16="http://schemas.microsoft.com/office/drawing/2014/main" id="{D791E7E1-8977-457B-AC1C-F1BB8B89A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8" name="erster_kreis">
              <a:extLst>
                <a:ext uri="{FF2B5EF4-FFF2-40B4-BE49-F238E27FC236}">
                  <a16:creationId xmlns:a16="http://schemas.microsoft.com/office/drawing/2014/main" id="{07A42393-6E93-4345-B533-D63993DAD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B050"/>
                </a:gs>
                <a:gs pos="100000">
                  <a:srgbClr val="00B05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9" name="zweiter_kreis">
              <a:extLst>
                <a:ext uri="{FF2B5EF4-FFF2-40B4-BE49-F238E27FC236}">
                  <a16:creationId xmlns:a16="http://schemas.microsoft.com/office/drawing/2014/main" id="{C6DD9EC1-B238-47E0-816C-2105F27D4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/>
            </a:p>
          </p:txBody>
        </p:sp>
        <p:sp>
          <p:nvSpPr>
            <p:cNvPr id="100" name="dritter_kreis">
              <a:extLst>
                <a:ext uri="{FF2B5EF4-FFF2-40B4-BE49-F238E27FC236}">
                  <a16:creationId xmlns:a16="http://schemas.microsoft.com/office/drawing/2014/main" id="{D9B0B77F-D5EF-43C0-90D7-89228D03F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grpSp>
        <p:nvGrpSpPr>
          <p:cNvPr id="66" name="Group 53">
            <a:extLst>
              <a:ext uri="{FF2B5EF4-FFF2-40B4-BE49-F238E27FC236}">
                <a16:creationId xmlns:a16="http://schemas.microsoft.com/office/drawing/2014/main" id="{9D8DA40A-54F1-4B71-A487-189C9BFFEE9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385910" y="5804244"/>
            <a:ext cx="216000" cy="468000"/>
            <a:chOff x="2204" y="2499"/>
            <a:chExt cx="384" cy="872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67" name="große_box">
              <a:extLst>
                <a:ext uri="{FF2B5EF4-FFF2-40B4-BE49-F238E27FC236}">
                  <a16:creationId xmlns:a16="http://schemas.microsoft.com/office/drawing/2014/main" id="{A9E2BE08-E570-4E19-A8E3-27B0F1614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8" name="erster_kreis">
              <a:extLst>
                <a:ext uri="{FF2B5EF4-FFF2-40B4-BE49-F238E27FC236}">
                  <a16:creationId xmlns:a16="http://schemas.microsoft.com/office/drawing/2014/main" id="{E678186E-5451-4CAE-AD91-49C21C28F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D0D0D0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9" name="zweiter_kreis">
              <a:extLst>
                <a:ext uri="{FF2B5EF4-FFF2-40B4-BE49-F238E27FC236}">
                  <a16:creationId xmlns:a16="http://schemas.microsoft.com/office/drawing/2014/main" id="{0BD2936F-8EFC-4F21-A875-FF555165A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4B942"/>
                </a:gs>
                <a:gs pos="100000">
                  <a:srgbClr val="F0A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0" name="dritter_kreis">
              <a:extLst>
                <a:ext uri="{FF2B5EF4-FFF2-40B4-BE49-F238E27FC236}">
                  <a16:creationId xmlns:a16="http://schemas.microsoft.com/office/drawing/2014/main" id="{8D812C10-A5AB-4251-A192-953DC847A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18056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DF7FC-DEFB-40B3-8779-E248CE66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丽泽项目本周主要工作完成情况及下周预定</a:t>
            </a:r>
            <a:endParaRPr lang="en-US" dirty="0"/>
          </a:p>
        </p:txBody>
      </p:sp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E37E2612-AB0A-4C7E-8F09-5CEA9C48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06699"/>
              </p:ext>
            </p:extLst>
          </p:nvPr>
        </p:nvGraphicFramePr>
        <p:xfrm>
          <a:off x="201566" y="848695"/>
          <a:ext cx="11788868" cy="5484003"/>
        </p:xfrm>
        <a:graphic>
          <a:graphicData uri="http://schemas.openxmlformats.org/drawingml/2006/table">
            <a:tbl>
              <a:tblPr/>
              <a:tblGrid>
                <a:gridCol w="62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2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5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4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计划完成时间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实际完成时间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2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需求跟踪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王中冠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需与客户确认一卡通及支付接口。根据客户提供的一卡通及支付接口时间调整上线日期。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2018.1.26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287045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开发清单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赵磊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拖期整体无延迟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一卡通相关内容还未着手，与客户确认完毕后才能开始；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2018.2.23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5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问题清单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田加林、赵磊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剩余</a:t>
                      </a:r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BUG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数量为</a:t>
                      </a:r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个；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2018.2.23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495149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代码学习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田加林、夏沐尧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</a:t>
                      </a: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</a:t>
                      </a:r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56%</a:t>
                      </a: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RN</a:t>
                      </a: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语言学习</a:t>
                      </a:r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，环境配置完成</a:t>
                      </a:r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2018.2.23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8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项目上线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田加林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未着手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计划在</a:t>
                      </a:r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日一次上线；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2018.3.2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68620"/>
                  </a:ext>
                </a:extLst>
              </a:tr>
              <a:tr h="55033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067504"/>
                  </a:ext>
                </a:extLst>
              </a:tr>
              <a:tr h="516466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742622"/>
                  </a:ext>
                </a:extLst>
              </a:tr>
              <a:tr h="516466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450913"/>
                  </a:ext>
                </a:extLst>
              </a:tr>
              <a:tr h="516466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666783"/>
                  </a:ext>
                </a:extLst>
              </a:tr>
            </a:tbl>
          </a:graphicData>
        </a:graphic>
      </p:graphicFrame>
      <p:sp>
        <p:nvSpPr>
          <p:cNvPr id="7" name="矩形 3">
            <a:extLst>
              <a:ext uri="{FF2B5EF4-FFF2-40B4-BE49-F238E27FC236}">
                <a16:creationId xmlns:a16="http://schemas.microsoft.com/office/drawing/2014/main" id="{5274DE34-2474-4268-909A-BEB73168DF43}"/>
              </a:ext>
            </a:extLst>
          </p:cNvPr>
          <p:cNvSpPr/>
          <p:nvPr/>
        </p:nvSpPr>
        <p:spPr>
          <a:xfrm>
            <a:off x="9787083" y="248193"/>
            <a:ext cx="1410004" cy="2902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拖期整体无延迟</a:t>
            </a:r>
          </a:p>
        </p:txBody>
      </p:sp>
      <p:sp>
        <p:nvSpPr>
          <p:cNvPr id="8" name="矩形 4">
            <a:extLst>
              <a:ext uri="{FF2B5EF4-FFF2-40B4-BE49-F238E27FC236}">
                <a16:creationId xmlns:a16="http://schemas.microsoft.com/office/drawing/2014/main" id="{F1BCEB4E-486A-4BF9-95DB-29CCABE4D596}"/>
              </a:ext>
            </a:extLst>
          </p:cNvPr>
          <p:cNvSpPr/>
          <p:nvPr/>
        </p:nvSpPr>
        <p:spPr>
          <a:xfrm>
            <a:off x="8956812" y="248193"/>
            <a:ext cx="800775" cy="2902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进行中</a:t>
            </a:r>
          </a:p>
        </p:txBody>
      </p:sp>
      <p:sp>
        <p:nvSpPr>
          <p:cNvPr id="9" name="矩形 5">
            <a:extLst>
              <a:ext uri="{FF2B5EF4-FFF2-40B4-BE49-F238E27FC236}">
                <a16:creationId xmlns:a16="http://schemas.microsoft.com/office/drawing/2014/main" id="{DEA72227-B3B7-401B-B8BF-1705715001B5}"/>
              </a:ext>
            </a:extLst>
          </p:cNvPr>
          <p:cNvSpPr/>
          <p:nvPr/>
        </p:nvSpPr>
        <p:spPr>
          <a:xfrm>
            <a:off x="8131459" y="248193"/>
            <a:ext cx="800775" cy="2902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</a:p>
        </p:txBody>
      </p:sp>
      <p:sp>
        <p:nvSpPr>
          <p:cNvPr id="10" name="矩形 6">
            <a:extLst>
              <a:ext uri="{FF2B5EF4-FFF2-40B4-BE49-F238E27FC236}">
                <a16:creationId xmlns:a16="http://schemas.microsoft.com/office/drawing/2014/main" id="{C7446138-D6E1-4E44-BEF4-05CA47BDB251}"/>
              </a:ext>
            </a:extLst>
          </p:cNvPr>
          <p:cNvSpPr/>
          <p:nvPr/>
        </p:nvSpPr>
        <p:spPr>
          <a:xfrm>
            <a:off x="7306106" y="248193"/>
            <a:ext cx="800775" cy="2902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</a:t>
            </a:r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4673F88A-62B0-42B5-9A35-7560D128F69B}"/>
              </a:ext>
            </a:extLst>
          </p:cNvPr>
          <p:cNvSpPr/>
          <p:nvPr/>
        </p:nvSpPr>
        <p:spPr>
          <a:xfrm>
            <a:off x="11226583" y="248193"/>
            <a:ext cx="800775" cy="2902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整体延迟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201566" y="4308778"/>
          <a:ext cx="3784600" cy="195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67007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741142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90991553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76886626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71145147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2018/1/23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剩余问题数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已完成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问题总计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完成度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915113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（一）基础功能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509547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（二）招商中心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3289954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（三）物业服务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94%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240383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（四）园区一卡通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072561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（五）企业服务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0420749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（六）园区活动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725094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（七）智优生活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9519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（九）服务商</a:t>
                      </a:r>
                      <a:r>
                        <a:rPr lang="en-US" altLang="zh-CN" sz="1100" u="none" strike="noStrike">
                          <a:effectLst/>
                        </a:rPr>
                        <a:t>APP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158714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共通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198128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总计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94%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34117869"/>
                  </a:ext>
                </a:extLst>
              </a:tr>
            </a:tbl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4865802" y="5701499"/>
          <a:ext cx="91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Worksheet" showAsIcon="1" r:id="rId3" imgW="914400" imgH="787320" progId="Excel.Sheet.12">
                  <p:embed/>
                </p:oleObj>
              </mc:Choice>
              <mc:Fallback>
                <p:oleObj name="Worksheet" showAsIcon="1" r:id="rId3" imgW="914400" imgH="787320" progId="Excel.Sheet.12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5802" y="5701499"/>
                        <a:ext cx="914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488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1361" y="165903"/>
            <a:ext cx="11142375" cy="32517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丽泽项目重大问题跟踪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91510" y="625576"/>
          <a:ext cx="11634325" cy="4877757"/>
        </p:xfrm>
        <a:graphic>
          <a:graphicData uri="http://schemas.openxmlformats.org/drawingml/2006/table">
            <a:tbl>
              <a:tblPr/>
              <a:tblGrid>
                <a:gridCol w="1073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5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8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1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07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</a:t>
                      </a:r>
                      <a:r>
                        <a:rPr lang="en-US" altLang="zh-C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问题说明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对策</a:t>
                      </a:r>
                      <a:r>
                        <a:rPr lang="en-US" altLang="zh-C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决议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责任人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要求解决时限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28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接口不完备导致产品部分基础功能、园区一卡通功能无法实现；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、需要尽快催促甲方准备一卡通、支付接口工作，</a:t>
                      </a:r>
                      <a:r>
                        <a:rPr lang="zh-CN" altLang="zh-CN" sz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一卡通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API</a:t>
                      </a:r>
                      <a:r>
                        <a:rPr lang="zh-CN" altLang="zh-CN" sz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还要</a:t>
                      </a:r>
                      <a:r>
                        <a:rPr lang="zh-CN" altLang="zh-CN" sz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提供服务器、地址、密码等额外可用信息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；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、还需提供</a:t>
                      </a:r>
                      <a:r>
                        <a:rPr lang="zh-CN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消费、回调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接口说明；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王中冠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2018.1.26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21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目前测试方法是否能涵盖所有的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case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跟孙涛确认以后，从单元测试方法转变为集成测试方法，分角色在不同设备上做测试，追加了近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个测试点，经确认可以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Cover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所有测试点；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田加林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2018.2.23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65536"/>
                  </a:ext>
                </a:extLst>
              </a:tr>
              <a:tr h="110517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43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96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1922</Words>
  <Application>Microsoft Office PowerPoint</Application>
  <PresentationFormat>Widescreen</PresentationFormat>
  <Paragraphs>491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宋体</vt:lpstr>
      <vt:lpstr>等线</vt:lpstr>
      <vt:lpstr>Arial</vt:lpstr>
      <vt:lpstr>Calibri</vt:lpstr>
      <vt:lpstr>Wingdings</vt:lpstr>
      <vt:lpstr>微软雅黑</vt:lpstr>
      <vt:lpstr>Office 主题​​</vt:lpstr>
      <vt:lpstr>Worksheet</vt:lpstr>
      <vt:lpstr>万众企服一期项目总体计划</vt:lpstr>
      <vt:lpstr>万众企服一期项目状态评估</vt:lpstr>
      <vt:lpstr>万众企服一期项目本周主要工作完成情况</vt:lpstr>
      <vt:lpstr>万众企服一期项目下周工作计划</vt:lpstr>
      <vt:lpstr>PowerPoint Presentation</vt:lpstr>
      <vt:lpstr>PowerPoint Presentation</vt:lpstr>
      <vt:lpstr>万众企服一期项目状态评估</vt:lpstr>
      <vt:lpstr>丽泽项目本周主要工作完成情况及下周预定</vt:lpstr>
      <vt:lpstr>丽泽项目重大问题跟踪</vt:lpstr>
      <vt:lpstr>聚思鸿</vt:lpstr>
      <vt:lpstr>未来ERP本周主要工作完成情况</vt:lpstr>
      <vt:lpstr>未来ERP下周工作计划</vt:lpstr>
      <vt:lpstr>未来ERP项目重大问题跟踪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Wenrui Jiang</dc:creator>
  <cp:lastModifiedBy>Jie Li</cp:lastModifiedBy>
  <cp:revision>172</cp:revision>
  <dcterms:created xsi:type="dcterms:W3CDTF">2018-01-08T14:40:17Z</dcterms:created>
  <dcterms:modified xsi:type="dcterms:W3CDTF">2018-01-23T13:14:50Z</dcterms:modified>
</cp:coreProperties>
</file>