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9"/>
  </p:notesMasterIdLst>
  <p:handoutMasterIdLst>
    <p:handoutMasterId r:id="rId3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9" r:id="rId24"/>
    <p:sldId id="278" r:id="rId25"/>
    <p:sldId id="282" r:id="rId26"/>
    <p:sldId id="284" r:id="rId27"/>
    <p:sldId id="283"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711"/>
  </p:normalViewPr>
  <p:slideViewPr>
    <p:cSldViewPr snapToGrid="0" showGuides="1">
      <p:cViewPr>
        <p:scale>
          <a:sx n="75" d="100"/>
          <a:sy n="75" d="100"/>
        </p:scale>
        <p:origin x="1194" y="72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0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BA2454-29BC-C0BB-1DA7-8E3D24393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EE0AD8-984D-1813-A5A9-7A07AC90BF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9B94-126D-4BF6-8B63-C7890C2AAA4B}" type="datetimeFigureOut">
              <a:rPr lang="zh-CN" altLang="en-US" smtClean="0"/>
              <a:t>2022/9/29</a:t>
            </a:fld>
            <a:endParaRPr lang="zh-CN" altLang="en-US"/>
          </a:p>
        </p:txBody>
      </p:sp>
      <p:sp>
        <p:nvSpPr>
          <p:cNvPr id="4" name="页脚占位符 3">
            <a:extLst>
              <a:ext uri="{FF2B5EF4-FFF2-40B4-BE49-F238E27FC236}">
                <a16:creationId xmlns:a16="http://schemas.microsoft.com/office/drawing/2014/main" id="{6869BBBB-E0DA-F1AD-B83A-2CBD1FDCA3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6F529A1-B83F-23CE-E2EB-CF3B47D938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599169-C619-4EEC-AD31-7D52045C917F}" type="slidenum">
              <a:rPr lang="zh-CN" altLang="en-US" smtClean="0"/>
              <a:t>‹#›</a:t>
            </a:fld>
            <a:endParaRPr lang="zh-CN" altLang="en-US"/>
          </a:p>
        </p:txBody>
      </p:sp>
    </p:spTree>
    <p:extLst>
      <p:ext uri="{BB962C8B-B14F-4D97-AF65-F5344CB8AC3E}">
        <p14:creationId xmlns:p14="http://schemas.microsoft.com/office/powerpoint/2010/main" val="2302450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352F9-E953-4547-9FA2-4F6E89BBB951}" type="datetimeFigureOut">
              <a:rPr lang="zh-CN" altLang="en-US" smtClean="0"/>
              <a:t>2022/9/29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53219-AB85-4CDE-BD2E-D8A57D5DDBA2}" type="slidenum">
              <a:rPr lang="zh-CN" altLang="en-US" smtClean="0"/>
              <a:t>‹#›</a:t>
            </a:fld>
            <a:endParaRPr lang="zh-CN" altLang="en-US"/>
          </a:p>
        </p:txBody>
      </p:sp>
    </p:spTree>
    <p:extLst>
      <p:ext uri="{BB962C8B-B14F-4D97-AF65-F5344CB8AC3E}">
        <p14:creationId xmlns:p14="http://schemas.microsoft.com/office/powerpoint/2010/main" val="311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083F67-BCA9-416D-BCF9-C6108710F0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2041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19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84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142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331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22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286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2311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488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105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38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D6D372-38EE-4634-A7E1-9AD53A1C89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111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00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78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006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295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083F67-BCA9-416D-BCF9-C6108710F0D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587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D6D372-38EE-4634-A7E1-9AD53A1C89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4463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27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92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24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63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53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16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尾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40B1BB-E8A7-1049-B907-C4E1EE8341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86"/>
            <a:ext cx="12192000" cy="6857427"/>
          </a:xfrm>
          <a:prstGeom prst="rect">
            <a:avLst/>
          </a:prstGeom>
        </p:spPr>
      </p:pic>
    </p:spTree>
    <p:extLst>
      <p:ext uri="{BB962C8B-B14F-4D97-AF65-F5344CB8AC3E}">
        <p14:creationId xmlns:p14="http://schemas.microsoft.com/office/powerpoint/2010/main" val="261815212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D42F9-2C75-0415-5640-A98C407FB22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6017484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68579-F13F-BE49-CE7E-ADA9F637AEC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5365654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D8C5E-539C-BF55-67D2-DE33AD4C74C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97629787"/>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71321-69A6-E7CE-6D28-076E51B0998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00690877"/>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BE19F-77D0-0AB4-DD3F-B9D44407D7C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4">
            <a:extLst>
              <a:ext uri="{FF2B5EF4-FFF2-40B4-BE49-F238E27FC236}">
                <a16:creationId xmlns:a16="http://schemas.microsoft.com/office/drawing/2014/main" id="{45C24696-0D21-3660-5B66-A460D4738FE7}"/>
              </a:ext>
            </a:extLst>
          </p:cNvPr>
          <p:cNvSpPr txBox="1"/>
          <p:nvPr userDrawn="1"/>
        </p:nvSpPr>
        <p:spPr>
          <a:xfrm>
            <a:off x="838200" y="6492875"/>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hlinkClick r:id="rId2"/>
              </a:rPr>
              <a:t>行业</a:t>
            </a: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en-US" altLang="zh-CN" sz="100" dirty="0">
                <a:solidFill>
                  <a:prstClr val="black"/>
                </a:solidFill>
                <a:latin typeface="微软雅黑" panose="020B0503020204020204" pitchFamily="34" charset="-122"/>
              </a:rPr>
              <a:t>http://www.1ppt.com/hangye/</a:t>
            </a:r>
          </a:p>
        </p:txBody>
      </p:sp>
    </p:spTree>
    <p:extLst>
      <p:ext uri="{BB962C8B-B14F-4D97-AF65-F5344CB8AC3E}">
        <p14:creationId xmlns:p14="http://schemas.microsoft.com/office/powerpoint/2010/main" val="248216086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A0871-759B-98A3-5657-1FF7478A916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6446581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97AF-AE89-58B3-F4FF-9A9FE02D9F8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4300569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2022/9/29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101802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2022/9/29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61589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9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涂豆思 过渡页">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EE1165-B2AF-43A4-A1DB-67F24C84359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4781" y="3054052"/>
            <a:ext cx="6334880" cy="1415164"/>
          </a:xfrm>
          <a:prstGeom prst="rect">
            <a:avLst/>
          </a:prstGeom>
        </p:spPr>
      </p:pic>
      <p:pic>
        <p:nvPicPr>
          <p:cNvPr id="5" name="图片 4">
            <a:extLst>
              <a:ext uri="{FF2B5EF4-FFF2-40B4-BE49-F238E27FC236}">
                <a16:creationId xmlns:a16="http://schemas.microsoft.com/office/drawing/2014/main" id="{8EFEDFBF-7684-4EFD-83F2-DC0341CB89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41476" y="471714"/>
            <a:ext cx="2111829" cy="2685257"/>
          </a:xfrm>
          <a:prstGeom prst="rect">
            <a:avLst/>
          </a:prstGeom>
        </p:spPr>
      </p:pic>
    </p:spTree>
    <p:extLst>
      <p:ext uri="{BB962C8B-B14F-4D97-AF65-F5344CB8AC3E}">
        <p14:creationId xmlns:p14="http://schemas.microsoft.com/office/powerpoint/2010/main" val="379833464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涂豆思 正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2EDA340-36EE-488D-8108-C513A3532198}"/>
              </a:ext>
            </a:extLst>
          </p:cNvPr>
          <p:cNvSpPr/>
          <p:nvPr userDrawn="1"/>
        </p:nvSpPr>
        <p:spPr>
          <a:xfrm>
            <a:off x="0" y="6662057"/>
            <a:ext cx="12192000" cy="195943"/>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10F3C377-21A0-814C-9AAB-201E371E98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19" y="0"/>
            <a:ext cx="12184311" cy="6662057"/>
          </a:xfrm>
          <a:prstGeom prst="rect">
            <a:avLst/>
          </a:prstGeom>
        </p:spPr>
      </p:pic>
    </p:spTree>
    <p:extLst>
      <p:ext uri="{BB962C8B-B14F-4D97-AF65-F5344CB8AC3E}">
        <p14:creationId xmlns:p14="http://schemas.microsoft.com/office/powerpoint/2010/main" val="1077421646"/>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97CD1-8355-2FD5-9B77-B1CBCAAD530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1056665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5A319-C7C5-052B-D705-D925355D198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90661462"/>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636CC-BA19-872A-B0D9-204C4E43251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15470806"/>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E7077-A082-AA50-4093-3336C9DEB82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15891734"/>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0D47D-6D73-2D30-A007-6D2E252C7A8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8007315"/>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D4696-1807-94D4-B55F-0008A1DE7EA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7600170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82A3BA9-0EE9-48F7-875E-412650A33F04}"/>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p:blipFill>
        <p:spPr>
          <a:xfrm>
            <a:off x="1" y="1"/>
            <a:ext cx="12191998" cy="6857999"/>
          </a:xfrm>
          <a:prstGeom prst="rect">
            <a:avLst/>
          </a:prstGeom>
        </p:spPr>
      </p:pic>
    </p:spTree>
    <p:extLst>
      <p:ext uri="{BB962C8B-B14F-4D97-AF65-F5344CB8AC3E}">
        <p14:creationId xmlns:p14="http://schemas.microsoft.com/office/powerpoint/2010/main" val="393234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9224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20.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hemeOverride" Target="../theme/themeOverride2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BA8925-A267-4E6F-AC20-784BE3E8BE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953837"/>
            <a:ext cx="12192000" cy="3942920"/>
          </a:xfrm>
          <a:custGeom>
            <a:avLst/>
            <a:gdLst>
              <a:gd name="connsiteX0" fmla="*/ 2095500 w 12192000"/>
              <a:gd name="connsiteY0" fmla="*/ 329770 h 3942920"/>
              <a:gd name="connsiteX1" fmla="*/ 2095500 w 12192000"/>
              <a:gd name="connsiteY1" fmla="*/ 2647520 h 3942920"/>
              <a:gd name="connsiteX2" fmla="*/ 10299700 w 12192000"/>
              <a:gd name="connsiteY2" fmla="*/ 2647520 h 3942920"/>
              <a:gd name="connsiteX3" fmla="*/ 10299700 w 12192000"/>
              <a:gd name="connsiteY3" fmla="*/ 329770 h 3942920"/>
              <a:gd name="connsiteX4" fmla="*/ 0 w 12192000"/>
              <a:gd name="connsiteY4" fmla="*/ 0 h 3942920"/>
              <a:gd name="connsiteX5" fmla="*/ 12192000 w 12192000"/>
              <a:gd name="connsiteY5" fmla="*/ 0 h 3942920"/>
              <a:gd name="connsiteX6" fmla="*/ 12192000 w 12192000"/>
              <a:gd name="connsiteY6" fmla="*/ 3942920 h 3942920"/>
              <a:gd name="connsiteX7" fmla="*/ 0 w 12192000"/>
              <a:gd name="connsiteY7" fmla="*/ 3942920 h 39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942920">
                <a:moveTo>
                  <a:pt x="2095500" y="329770"/>
                </a:moveTo>
                <a:lnTo>
                  <a:pt x="2095500" y="2647520"/>
                </a:lnTo>
                <a:lnTo>
                  <a:pt x="10299700" y="2647520"/>
                </a:lnTo>
                <a:lnTo>
                  <a:pt x="10299700" y="329770"/>
                </a:lnTo>
                <a:close/>
                <a:moveTo>
                  <a:pt x="0" y="0"/>
                </a:moveTo>
                <a:lnTo>
                  <a:pt x="12192000" y="0"/>
                </a:lnTo>
                <a:lnTo>
                  <a:pt x="12192000" y="3942920"/>
                </a:lnTo>
                <a:lnTo>
                  <a:pt x="0" y="3942920"/>
                </a:lnTo>
                <a:close/>
              </a:path>
            </a:pathLst>
          </a:custGeom>
        </p:spPr>
      </p:pic>
      <p:pic>
        <p:nvPicPr>
          <p:cNvPr id="9" name="图片 8">
            <a:extLst>
              <a:ext uri="{FF2B5EF4-FFF2-40B4-BE49-F238E27FC236}">
                <a16:creationId xmlns:a16="http://schemas.microsoft.com/office/drawing/2014/main" id="{6FE8B266-E5C8-43EA-8AEB-30C5D76FB8D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937656" y="897164"/>
            <a:ext cx="8418287" cy="3142344"/>
          </a:xfrm>
          <a:prstGeom prst="rect">
            <a:avLst/>
          </a:prstGeom>
        </p:spPr>
      </p:pic>
    </p:spTree>
    <p:extLst>
      <p:ext uri="{BB962C8B-B14F-4D97-AF65-F5344CB8AC3E}">
        <p14:creationId xmlns:p14="http://schemas.microsoft.com/office/powerpoint/2010/main" val="723469505"/>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3057247"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反腐倡廉的涵义</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贰</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腐败出现的原因和防范措施</a:t>
            </a:r>
          </a:p>
        </p:txBody>
      </p:sp>
      <p:grpSp>
        <p:nvGrpSpPr>
          <p:cNvPr id="6" name="组合 5">
            <a:extLst>
              <a:ext uri="{FF2B5EF4-FFF2-40B4-BE49-F238E27FC236}">
                <a16:creationId xmlns:a16="http://schemas.microsoft.com/office/drawing/2014/main" id="{134060E0-B523-4215-9D1A-510FC7EFB368}"/>
              </a:ext>
            </a:extLst>
          </p:cNvPr>
          <p:cNvGrpSpPr/>
          <p:nvPr/>
        </p:nvGrpSpPr>
        <p:grpSpPr>
          <a:xfrm>
            <a:off x="597505" y="1963642"/>
            <a:ext cx="852764" cy="532802"/>
            <a:chOff x="431800" y="1604393"/>
            <a:chExt cx="639573" cy="399601"/>
          </a:xfrm>
        </p:grpSpPr>
        <p:sp>
          <p:nvSpPr>
            <p:cNvPr id="7" name="矩形: 圆角 6">
              <a:extLst>
                <a:ext uri="{FF2B5EF4-FFF2-40B4-BE49-F238E27FC236}">
                  <a16:creationId xmlns:a16="http://schemas.microsoft.com/office/drawing/2014/main" id="{8B8EBD95-D9B8-4A6F-BFA2-1E9A082F4B70}"/>
                </a:ext>
              </a:extLst>
            </p:cNvPr>
            <p:cNvSpPr/>
            <p:nvPr/>
          </p:nvSpPr>
          <p:spPr bwMode="auto">
            <a:xfrm>
              <a:off x="431800" y="1604393"/>
              <a:ext cx="639573" cy="399601"/>
            </a:xfrm>
            <a:prstGeom prst="roundRect">
              <a:avLst>
                <a:gd name="adj" fmla="val 10654"/>
              </a:avLst>
            </a:prstGeom>
            <a:solidFill>
              <a:srgbClr val="C00000"/>
            </a:solidFill>
            <a:ln w="9525" cap="flat" cmpd="sng" algn="ctr">
              <a:noFill/>
              <a:prstDash val="solid"/>
              <a:round/>
              <a:headEnd type="none" w="med" len="med"/>
              <a:tailEnd type="none" w="med" len="med"/>
            </a:ln>
            <a:effec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1">
                <a:ln>
                  <a:noFill/>
                </a:ln>
                <a:solidFill>
                  <a:srgbClr val="FFFFFF"/>
                </a:solidFill>
                <a:effectLst/>
                <a:uLnTx/>
                <a:uFillTx/>
                <a:cs typeface="+mn-ea"/>
                <a:sym typeface="+mn-lt"/>
              </a:endParaRPr>
            </a:p>
          </p:txBody>
        </p:sp>
        <p:sp>
          <p:nvSpPr>
            <p:cNvPr id="8" name="矩形 7">
              <a:extLst>
                <a:ext uri="{FF2B5EF4-FFF2-40B4-BE49-F238E27FC236}">
                  <a16:creationId xmlns:a16="http://schemas.microsoft.com/office/drawing/2014/main" id="{4C2882C4-0AFD-4590-881F-DF8718CD7F3D}"/>
                </a:ext>
              </a:extLst>
            </p:cNvPr>
            <p:cNvSpPr/>
            <p:nvPr/>
          </p:nvSpPr>
          <p:spPr>
            <a:xfrm>
              <a:off x="485715" y="1650907"/>
              <a:ext cx="549670" cy="315423"/>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1">
                  <a:ln>
                    <a:noFill/>
                  </a:ln>
                  <a:solidFill>
                    <a:srgbClr val="FFFFFF"/>
                  </a:solidFill>
                  <a:effectLst/>
                  <a:uLnTx/>
                  <a:uFillTx/>
                  <a:cs typeface="+mn-ea"/>
                  <a:sym typeface="+mn-lt"/>
                </a:rPr>
                <a:t>权力</a:t>
              </a:r>
            </a:p>
          </p:txBody>
        </p:sp>
      </p:grpSp>
      <p:sp>
        <p:nvSpPr>
          <p:cNvPr id="10" name="矩形 10">
            <a:extLst>
              <a:ext uri="{FF2B5EF4-FFF2-40B4-BE49-F238E27FC236}">
                <a16:creationId xmlns:a16="http://schemas.microsoft.com/office/drawing/2014/main" id="{0947A3C4-3B1B-4F9D-AB52-ED72491CCEBC}"/>
              </a:ext>
            </a:extLst>
          </p:cNvPr>
          <p:cNvSpPr>
            <a:spLocks noChangeArrowheads="1"/>
          </p:cNvSpPr>
          <p:nvPr/>
        </p:nvSpPr>
        <p:spPr bwMode="auto">
          <a:xfrm>
            <a:off x="1520745" y="2058707"/>
            <a:ext cx="10117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指特定主体将其意志强加于他物（即其他个体、群体、国家机构或社会），使之产生压力继而服从的能力。</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p:txBody>
      </p:sp>
      <p:grpSp>
        <p:nvGrpSpPr>
          <p:cNvPr id="11" name="组合 10">
            <a:extLst>
              <a:ext uri="{FF2B5EF4-FFF2-40B4-BE49-F238E27FC236}">
                <a16:creationId xmlns:a16="http://schemas.microsoft.com/office/drawing/2014/main" id="{A2D16E48-0C91-446B-AF22-D0CE020657BA}"/>
              </a:ext>
            </a:extLst>
          </p:cNvPr>
          <p:cNvGrpSpPr/>
          <p:nvPr/>
        </p:nvGrpSpPr>
        <p:grpSpPr>
          <a:xfrm>
            <a:off x="597505" y="2786673"/>
            <a:ext cx="852764" cy="531392"/>
            <a:chOff x="431800" y="2221666"/>
            <a:chExt cx="639573" cy="398544"/>
          </a:xfrm>
        </p:grpSpPr>
        <p:sp>
          <p:nvSpPr>
            <p:cNvPr id="12" name="矩形: 圆角 11">
              <a:extLst>
                <a:ext uri="{FF2B5EF4-FFF2-40B4-BE49-F238E27FC236}">
                  <a16:creationId xmlns:a16="http://schemas.microsoft.com/office/drawing/2014/main" id="{514F7901-49B5-44CD-A7DC-09DBC61ECEE5}"/>
                </a:ext>
              </a:extLst>
            </p:cNvPr>
            <p:cNvSpPr/>
            <p:nvPr/>
          </p:nvSpPr>
          <p:spPr bwMode="auto">
            <a:xfrm>
              <a:off x="431800" y="2221666"/>
              <a:ext cx="639573" cy="398544"/>
            </a:xfrm>
            <a:prstGeom prst="roundRect">
              <a:avLst>
                <a:gd name="adj" fmla="val 10654"/>
              </a:avLst>
            </a:prstGeom>
            <a:solidFill>
              <a:srgbClr val="C00000"/>
            </a:solidFill>
            <a:ln w="9525" cap="flat" cmpd="sng" algn="ctr">
              <a:noFill/>
              <a:prstDash val="solid"/>
              <a:round/>
              <a:headEnd type="none" w="med" len="med"/>
              <a:tailEnd type="none" w="med" len="med"/>
            </a:ln>
            <a:effec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1">
                <a:ln>
                  <a:noFill/>
                </a:ln>
                <a:solidFill>
                  <a:srgbClr val="FFFFFF"/>
                </a:solidFill>
                <a:effectLst/>
                <a:uLnTx/>
                <a:uFillTx/>
                <a:cs typeface="+mn-ea"/>
                <a:sym typeface="+mn-lt"/>
              </a:endParaRPr>
            </a:p>
          </p:txBody>
        </p:sp>
        <p:sp>
          <p:nvSpPr>
            <p:cNvPr id="13" name="矩形 12">
              <a:extLst>
                <a:ext uri="{FF2B5EF4-FFF2-40B4-BE49-F238E27FC236}">
                  <a16:creationId xmlns:a16="http://schemas.microsoft.com/office/drawing/2014/main" id="{84BEDD21-2B4A-490E-98BA-C2BF9963E119}"/>
                </a:ext>
              </a:extLst>
            </p:cNvPr>
            <p:cNvSpPr/>
            <p:nvPr/>
          </p:nvSpPr>
          <p:spPr>
            <a:xfrm>
              <a:off x="485715" y="2267123"/>
              <a:ext cx="549670" cy="315423"/>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1">
                  <a:ln>
                    <a:noFill/>
                  </a:ln>
                  <a:solidFill>
                    <a:srgbClr val="FFFFFF"/>
                  </a:solidFill>
                  <a:effectLst/>
                  <a:uLnTx/>
                  <a:uFillTx/>
                  <a:cs typeface="+mn-ea"/>
                  <a:sym typeface="+mn-lt"/>
                </a:rPr>
                <a:t>腐败</a:t>
              </a:r>
            </a:p>
          </p:txBody>
        </p:sp>
      </p:grpSp>
      <p:sp>
        <p:nvSpPr>
          <p:cNvPr id="14" name="矩形 13">
            <a:extLst>
              <a:ext uri="{FF2B5EF4-FFF2-40B4-BE49-F238E27FC236}">
                <a16:creationId xmlns:a16="http://schemas.microsoft.com/office/drawing/2014/main" id="{79AD0728-EFC7-456F-8AFB-E7D931F1947C}"/>
              </a:ext>
            </a:extLst>
          </p:cNvPr>
          <p:cNvSpPr>
            <a:spLocks noChangeArrowheads="1"/>
          </p:cNvSpPr>
          <p:nvPr/>
        </p:nvSpPr>
        <p:spPr bwMode="auto">
          <a:xfrm>
            <a:off x="1520745" y="2743117"/>
            <a:ext cx="101172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rPr>
              <a:t>所谓腐败原意是有机物的腐烂、变质。在社会生活领域里，腐败通常作为政治概念来使用。一般来说，凡是公共权力被滥用而使公共利益受到损害的，就是腐败。</a:t>
            </a:r>
          </a:p>
        </p:txBody>
      </p:sp>
      <p:grpSp>
        <p:nvGrpSpPr>
          <p:cNvPr id="15" name="组合 14">
            <a:extLst>
              <a:ext uri="{FF2B5EF4-FFF2-40B4-BE49-F238E27FC236}">
                <a16:creationId xmlns:a16="http://schemas.microsoft.com/office/drawing/2014/main" id="{6C569308-D3F3-41B5-B8FE-98644ACE75BC}"/>
              </a:ext>
            </a:extLst>
          </p:cNvPr>
          <p:cNvGrpSpPr/>
          <p:nvPr/>
        </p:nvGrpSpPr>
        <p:grpSpPr>
          <a:xfrm>
            <a:off x="597505" y="5277191"/>
            <a:ext cx="852764" cy="532801"/>
            <a:chOff x="431800" y="4089556"/>
            <a:chExt cx="639573" cy="399601"/>
          </a:xfrm>
        </p:grpSpPr>
        <p:sp>
          <p:nvSpPr>
            <p:cNvPr id="16" name="矩形: 圆角 15">
              <a:extLst>
                <a:ext uri="{FF2B5EF4-FFF2-40B4-BE49-F238E27FC236}">
                  <a16:creationId xmlns:a16="http://schemas.microsoft.com/office/drawing/2014/main" id="{6E6E8F80-CDA0-4C01-9104-2539E44FED34}"/>
                </a:ext>
              </a:extLst>
            </p:cNvPr>
            <p:cNvSpPr/>
            <p:nvPr/>
          </p:nvSpPr>
          <p:spPr bwMode="auto">
            <a:xfrm>
              <a:off x="431800" y="4089556"/>
              <a:ext cx="639573" cy="399601"/>
            </a:xfrm>
            <a:prstGeom prst="roundRect">
              <a:avLst>
                <a:gd name="adj" fmla="val 10654"/>
              </a:avLst>
            </a:prstGeom>
            <a:solidFill>
              <a:srgbClr val="C00000"/>
            </a:solidFill>
            <a:ln w="9525" cap="flat" cmpd="sng" algn="ctr">
              <a:noFill/>
              <a:prstDash val="solid"/>
              <a:round/>
              <a:headEnd type="none" w="med" len="med"/>
              <a:tailEnd type="none" w="med" len="med"/>
            </a:ln>
            <a:effec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1">
                <a:ln>
                  <a:noFill/>
                </a:ln>
                <a:solidFill>
                  <a:srgbClr val="FFFFFF"/>
                </a:solidFill>
                <a:effectLst/>
                <a:uLnTx/>
                <a:uFillTx/>
                <a:cs typeface="+mn-ea"/>
                <a:sym typeface="+mn-lt"/>
              </a:endParaRPr>
            </a:p>
          </p:txBody>
        </p:sp>
        <p:sp>
          <p:nvSpPr>
            <p:cNvPr id="17" name="矩形 16">
              <a:extLst>
                <a:ext uri="{FF2B5EF4-FFF2-40B4-BE49-F238E27FC236}">
                  <a16:creationId xmlns:a16="http://schemas.microsoft.com/office/drawing/2014/main" id="{5FAE50C0-E201-4B37-8D87-58A6ABCB0DC3}"/>
                </a:ext>
              </a:extLst>
            </p:cNvPr>
            <p:cNvSpPr/>
            <p:nvPr/>
          </p:nvSpPr>
          <p:spPr>
            <a:xfrm>
              <a:off x="485715" y="4136069"/>
              <a:ext cx="549670" cy="315423"/>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1">
                  <a:ln>
                    <a:noFill/>
                  </a:ln>
                  <a:solidFill>
                    <a:srgbClr val="FFFFFF"/>
                  </a:solidFill>
                  <a:effectLst/>
                  <a:uLnTx/>
                  <a:uFillTx/>
                  <a:cs typeface="+mn-ea"/>
                  <a:sym typeface="+mn-lt"/>
                </a:rPr>
                <a:t>廉政</a:t>
              </a:r>
            </a:p>
          </p:txBody>
        </p:sp>
      </p:grpSp>
      <p:sp>
        <p:nvSpPr>
          <p:cNvPr id="19" name="矩形 16">
            <a:extLst>
              <a:ext uri="{FF2B5EF4-FFF2-40B4-BE49-F238E27FC236}">
                <a16:creationId xmlns:a16="http://schemas.microsoft.com/office/drawing/2014/main" id="{086E3515-FC7D-417C-A441-25EC8AFDEA0C}"/>
              </a:ext>
            </a:extLst>
          </p:cNvPr>
          <p:cNvSpPr>
            <a:spLocks noChangeArrowheads="1"/>
          </p:cNvSpPr>
          <p:nvPr/>
        </p:nvSpPr>
        <p:spPr bwMode="auto">
          <a:xfrm>
            <a:off x="1520745" y="5299649"/>
            <a:ext cx="101172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指国家政务活动洁净，国家公职人员公务活动行为规范端正，不被污染的政治状况。廉政是反腐败的重要内容。反腐败包括两个环节：</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一是</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防范腐败；</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二是</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揭露、追查和惩治腐败。</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22" name="矩形 17">
            <a:extLst>
              <a:ext uri="{FF2B5EF4-FFF2-40B4-BE49-F238E27FC236}">
                <a16:creationId xmlns:a16="http://schemas.microsoft.com/office/drawing/2014/main" id="{880E045D-379A-44CB-8D26-A10400F4267A}"/>
              </a:ext>
            </a:extLst>
          </p:cNvPr>
          <p:cNvSpPr>
            <a:spLocks noChangeArrowheads="1"/>
          </p:cNvSpPr>
          <p:nvPr/>
        </p:nvSpPr>
        <p:spPr bwMode="auto">
          <a:xfrm>
            <a:off x="1520745" y="3988826"/>
            <a:ext cx="101172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189" marR="0" lvl="0" indent="-457189" algn="just" defTabSz="609585" rtl="0" eaLnBrk="1" fontAlgn="auto" latinLnBrk="0" hangingPunct="1">
              <a:lnSpc>
                <a:spcPct val="100000"/>
              </a:lnSpc>
              <a:spcBef>
                <a:spcPts val="0"/>
              </a:spcBef>
              <a:spcAft>
                <a:spcPts val="0"/>
              </a:spcAft>
              <a:buClr>
                <a:srgbClr val="C00000"/>
              </a:buClr>
              <a:buSzTx/>
              <a:buFont typeface="Wingdings" panose="05000000000000000000" pitchFamily="82" charset="2"/>
              <a:buChar char="n"/>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腐败和腐败分子主体必须是国家公职人员，或者受委托行使公共权力的人；</a:t>
            </a:r>
          </a:p>
          <a:p>
            <a:pPr marL="457189" marR="0" lvl="0" indent="-457189" algn="just" defTabSz="609585" rtl="0" eaLnBrk="1" fontAlgn="auto" latinLnBrk="0" hangingPunct="1">
              <a:lnSpc>
                <a:spcPct val="100000"/>
              </a:lnSpc>
              <a:spcBef>
                <a:spcPts val="0"/>
              </a:spcBef>
              <a:spcAft>
                <a:spcPts val="0"/>
              </a:spcAft>
              <a:buClr>
                <a:srgbClr val="C00000"/>
              </a:buClr>
              <a:buSzTx/>
              <a:buFont typeface="Wingdings" panose="05000000000000000000" pitchFamily="82" charset="2"/>
              <a:buChar char="n"/>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行为方式是以公共权力谋取私利；</a:t>
            </a:r>
          </a:p>
          <a:p>
            <a:pPr marL="457189" marR="0" lvl="0" indent="-457189" algn="just" defTabSz="609585" rtl="0" eaLnBrk="1" fontAlgn="auto" latinLnBrk="0" hangingPunct="1">
              <a:lnSpc>
                <a:spcPct val="100000"/>
              </a:lnSpc>
              <a:spcBef>
                <a:spcPts val="0"/>
              </a:spcBef>
              <a:spcAft>
                <a:spcPts val="0"/>
              </a:spcAft>
              <a:buClr>
                <a:srgbClr val="C00000"/>
              </a:buClr>
              <a:buSzTx/>
              <a:buFont typeface="Wingdings" panose="05000000000000000000" pitchFamily="82" charset="2"/>
              <a:buChar char="n"/>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以权谋私的程度相当严重，到了触犯刑律，需要受到法律制裁的程度。</a:t>
            </a:r>
          </a:p>
          <a:p>
            <a:pPr marL="457189" marR="0" lvl="0" indent="-457189" algn="just" defTabSz="609585" rtl="0" eaLnBrk="1" fontAlgn="auto" latinLnBrk="0" hangingPunct="1">
              <a:lnSpc>
                <a:spcPct val="100000"/>
              </a:lnSpc>
              <a:spcBef>
                <a:spcPts val="0"/>
              </a:spcBef>
              <a:spcAft>
                <a:spcPts val="0"/>
              </a:spcAft>
              <a:buClr>
                <a:srgbClr val="C00000"/>
              </a:buClr>
              <a:buSzTx/>
              <a:buFont typeface="Wingdings" panose="05000000000000000000" pitchFamily="82" charset="2"/>
              <a:buChar char="n"/>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如果没到这个程度的以权谋私，一般叫不廉洁行为。</a:t>
            </a:r>
          </a:p>
        </p:txBody>
      </p:sp>
      <p:sp>
        <p:nvSpPr>
          <p:cNvPr id="23" name="文本框 22">
            <a:extLst>
              <a:ext uri="{FF2B5EF4-FFF2-40B4-BE49-F238E27FC236}">
                <a16:creationId xmlns:a16="http://schemas.microsoft.com/office/drawing/2014/main" id="{38BE49CF-CA67-4890-96C0-A0EADEE96251}"/>
              </a:ext>
            </a:extLst>
          </p:cNvPr>
          <p:cNvSpPr txBox="1"/>
          <p:nvPr/>
        </p:nvSpPr>
        <p:spPr>
          <a:xfrm>
            <a:off x="1612364" y="3592081"/>
            <a:ext cx="2214367" cy="338554"/>
          </a:xfrm>
          <a:prstGeom prst="rect">
            <a:avLst/>
          </a:prstGeom>
          <a:solidFill>
            <a:srgbClr val="C00000"/>
          </a:solidFill>
          <a:ln>
            <a:noFill/>
          </a:ln>
        </p:spPr>
        <p:txBody>
          <a:bodyPr anchor="ctr">
            <a:spAutoFit/>
          </a:bodyPr>
          <a:lstStyle>
            <a:defPPr>
              <a:defRPr lang="zh-CN"/>
            </a:defPPr>
            <a:lvl1pPr algn="just">
              <a:defRPr sz="2000">
                <a:solidFill>
                  <a:schemeClr val="accent1"/>
                </a:solidFill>
                <a:latin typeface="+mj-ea"/>
                <a:ea typeface="+mj-ea"/>
              </a:defRPr>
            </a:lvl1pPr>
          </a:lstStyle>
          <a:p>
            <a:pPr marL="0" marR="0" lvl="0" indent="0" algn="just" defTabSz="609585"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1">
                <a:ln>
                  <a:noFill/>
                </a:ln>
                <a:solidFill>
                  <a:srgbClr val="FFFFFF"/>
                </a:solidFill>
                <a:effectLst/>
                <a:uLnTx/>
                <a:uFillTx/>
                <a:latin typeface="+mn-lt"/>
                <a:ea typeface="+mn-ea"/>
                <a:cs typeface="+mn-ea"/>
                <a:sym typeface="+mn-lt"/>
              </a:rPr>
              <a:t>腐败具备三个条件</a:t>
            </a:r>
          </a:p>
        </p:txBody>
      </p:sp>
    </p:spTree>
    <p:extLst>
      <p:ext uri="{BB962C8B-B14F-4D97-AF65-F5344CB8AC3E}">
        <p14:creationId xmlns:p14="http://schemas.microsoft.com/office/powerpoint/2010/main" val="87467778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676"/>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176"/>
                            </p:stCondLst>
                            <p:childTnLst>
                              <p:par>
                                <p:cTn id="25" presetID="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1+#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676"/>
                            </p:stCondLst>
                            <p:childTnLst>
                              <p:par>
                                <p:cTn id="30" presetID="2" presetClass="entr" presetSubtype="4"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176"/>
                            </p:stCondLst>
                            <p:childTnLst>
                              <p:par>
                                <p:cTn id="35" presetID="2" presetClass="entr" presetSubtype="2"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3676"/>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4176"/>
                            </p:stCondLst>
                            <p:childTnLst>
                              <p:par>
                                <p:cTn id="44" presetID="2" presetClass="entr" presetSubtype="2"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1+#ppt_w/2"/>
                                          </p:val>
                                        </p:tav>
                                        <p:tav tm="100000">
                                          <p:val>
                                            <p:strVal val="#ppt_x"/>
                                          </p:val>
                                        </p:tav>
                                      </p:tavLst>
                                    </p:anim>
                                    <p:anim calcmode="lin" valueType="num">
                                      <p:cBhvr additive="base">
                                        <p:cTn id="47" dur="500" fill="hold"/>
                                        <p:tgtEl>
                                          <p:spTgt spid="22"/>
                                        </p:tgtEl>
                                        <p:attrNameLst>
                                          <p:attrName>ppt_y</p:attrName>
                                        </p:attrNameLst>
                                      </p:cBhvr>
                                      <p:tavLst>
                                        <p:tav tm="0">
                                          <p:val>
                                            <p:strVal val="#ppt_y"/>
                                          </p:val>
                                        </p:tav>
                                        <p:tav tm="100000">
                                          <p:val>
                                            <p:strVal val="#ppt_y"/>
                                          </p:val>
                                        </p:tav>
                                      </p:tavLst>
                                    </p:anim>
                                  </p:childTnLst>
                                </p:cTn>
                              </p:par>
                            </p:childTnLst>
                          </p:cTn>
                        </p:par>
                        <p:par>
                          <p:cTn id="48" fill="hold">
                            <p:stCondLst>
                              <p:cond delay="4676"/>
                            </p:stCondLst>
                            <p:childTnLst>
                              <p:par>
                                <p:cTn id="49" presetID="2" presetClass="entr" presetSubtype="4"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par>
                          <p:cTn id="53" fill="hold">
                            <p:stCondLst>
                              <p:cond delay="5176"/>
                            </p:stCondLst>
                            <p:childTnLst>
                              <p:par>
                                <p:cTn id="54" presetID="2" presetClass="entr" presetSubtype="2"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1+#ppt_w/2"/>
                                          </p:val>
                                        </p:tav>
                                        <p:tav tm="100000">
                                          <p:val>
                                            <p:strVal val="#ppt_x"/>
                                          </p:val>
                                        </p:tav>
                                      </p:tavLst>
                                    </p:anim>
                                    <p:anim calcmode="lin" valueType="num">
                                      <p:cBhvr additive="base">
                                        <p:cTn id="57"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0" grpId="0"/>
      <p:bldP spid="14" grpId="0"/>
      <p:bldP spid="19" grpId="0"/>
      <p:bldP spid="22"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3877985"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国企腐败的主要特点</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贰</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腐败出现的原因和防范措施</a:t>
            </a:r>
          </a:p>
        </p:txBody>
      </p:sp>
      <p:grpSp>
        <p:nvGrpSpPr>
          <p:cNvPr id="6" name="组合 5">
            <a:extLst>
              <a:ext uri="{FF2B5EF4-FFF2-40B4-BE49-F238E27FC236}">
                <a16:creationId xmlns:a16="http://schemas.microsoft.com/office/drawing/2014/main" id="{F6D772EF-E305-4D11-AE3E-4F2359EB4A67}"/>
              </a:ext>
            </a:extLst>
          </p:cNvPr>
          <p:cNvGrpSpPr/>
          <p:nvPr/>
        </p:nvGrpSpPr>
        <p:grpSpPr>
          <a:xfrm>
            <a:off x="831920" y="2150990"/>
            <a:ext cx="4557649" cy="1872937"/>
            <a:chOff x="645711" y="1716657"/>
            <a:chExt cx="3418237" cy="1404703"/>
          </a:xfrm>
        </p:grpSpPr>
        <p:sp>
          <p:nvSpPr>
            <p:cNvPr id="7" name="矩形 15">
              <a:extLst>
                <a:ext uri="{FF2B5EF4-FFF2-40B4-BE49-F238E27FC236}">
                  <a16:creationId xmlns:a16="http://schemas.microsoft.com/office/drawing/2014/main" id="{1E5DE189-1EB1-43DC-B76B-36A505D65373}"/>
                </a:ext>
              </a:extLst>
            </p:cNvPr>
            <p:cNvSpPr>
              <a:spLocks noChangeArrowheads="1"/>
            </p:cNvSpPr>
            <p:nvPr/>
          </p:nvSpPr>
          <p:spPr bwMode="auto">
            <a:xfrm>
              <a:off x="1244370" y="1775439"/>
              <a:ext cx="2814142"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C00000"/>
                  </a:solidFill>
                  <a:effectLst/>
                  <a:uLnTx/>
                  <a:uFillTx/>
                  <a:latin typeface="+mn-lt"/>
                  <a:ea typeface="+mn-ea"/>
                  <a:cs typeface="+mn-ea"/>
                  <a:sym typeface="+mn-lt"/>
                </a:rPr>
                <a:t>部分企业主要领导涉案，形成系统性腐败案件</a:t>
              </a:r>
            </a:p>
          </p:txBody>
        </p:sp>
        <p:sp>
          <p:nvSpPr>
            <p:cNvPr id="8" name="TextBox 19">
              <a:extLst>
                <a:ext uri="{FF2B5EF4-FFF2-40B4-BE49-F238E27FC236}">
                  <a16:creationId xmlns:a16="http://schemas.microsoft.com/office/drawing/2014/main" id="{47B7F089-7905-4407-8B28-8068F14ECEB5}"/>
                </a:ext>
              </a:extLst>
            </p:cNvPr>
            <p:cNvSpPr txBox="1">
              <a:spLocks noChangeArrowheads="1"/>
            </p:cNvSpPr>
            <p:nvPr/>
          </p:nvSpPr>
          <p:spPr bwMode="auto">
            <a:xfrm>
              <a:off x="645711" y="2243295"/>
              <a:ext cx="3412799" cy="67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国企资本雄厚，掌握着稀缺市场资源，特别是企业的一把手权力集中，缺少监督制约，很容易产生腐败问题。</a:t>
              </a:r>
            </a:p>
          </p:txBody>
        </p:sp>
        <p:sp>
          <p:nvSpPr>
            <p:cNvPr id="10" name="矩形 9">
              <a:extLst>
                <a:ext uri="{FF2B5EF4-FFF2-40B4-BE49-F238E27FC236}">
                  <a16:creationId xmlns:a16="http://schemas.microsoft.com/office/drawing/2014/main" id="{8C4F00C4-C805-42F8-A622-11848B0F45E8}"/>
                </a:ext>
              </a:extLst>
            </p:cNvPr>
            <p:cNvSpPr/>
            <p:nvPr/>
          </p:nvSpPr>
          <p:spPr>
            <a:xfrm>
              <a:off x="651148" y="1716657"/>
              <a:ext cx="3412800" cy="1404703"/>
            </a:xfrm>
            <a:prstGeom prst="rect">
              <a:avLst/>
            </a:prstGeom>
            <a:noFill/>
            <a:ln>
              <a:solidFill>
                <a:srgbClr val="B80B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11" name="椭圆 10">
              <a:extLst>
                <a:ext uri="{FF2B5EF4-FFF2-40B4-BE49-F238E27FC236}">
                  <a16:creationId xmlns:a16="http://schemas.microsoft.com/office/drawing/2014/main" id="{9FAAB2EC-0489-43E2-8C00-D5F9245D2553}"/>
                </a:ext>
              </a:extLst>
            </p:cNvPr>
            <p:cNvSpPr/>
            <p:nvPr/>
          </p:nvSpPr>
          <p:spPr>
            <a:xfrm>
              <a:off x="835025" y="1869259"/>
              <a:ext cx="315016" cy="315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cs typeface="+mn-ea"/>
                  <a:sym typeface="+mn-lt"/>
                </a:rPr>
                <a:t>1</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grpSp>
      <p:grpSp>
        <p:nvGrpSpPr>
          <p:cNvPr id="12" name="组合 11">
            <a:extLst>
              <a:ext uri="{FF2B5EF4-FFF2-40B4-BE49-F238E27FC236}">
                <a16:creationId xmlns:a16="http://schemas.microsoft.com/office/drawing/2014/main" id="{6FA3BFA2-3DFE-4384-AA35-0C4C1CADF862}"/>
              </a:ext>
            </a:extLst>
          </p:cNvPr>
          <p:cNvGrpSpPr/>
          <p:nvPr/>
        </p:nvGrpSpPr>
        <p:grpSpPr>
          <a:xfrm>
            <a:off x="6768332" y="2150990"/>
            <a:ext cx="4548945" cy="1878146"/>
            <a:chOff x="5098020" y="1716657"/>
            <a:chExt cx="3411709" cy="1408610"/>
          </a:xfrm>
        </p:grpSpPr>
        <p:sp>
          <p:nvSpPr>
            <p:cNvPr id="13" name="矩形 15">
              <a:extLst>
                <a:ext uri="{FF2B5EF4-FFF2-40B4-BE49-F238E27FC236}">
                  <a16:creationId xmlns:a16="http://schemas.microsoft.com/office/drawing/2014/main" id="{B4925AC4-0F49-4A05-8C72-706E0595E00B}"/>
                </a:ext>
              </a:extLst>
            </p:cNvPr>
            <p:cNvSpPr>
              <a:spLocks noChangeArrowheads="1"/>
            </p:cNvSpPr>
            <p:nvPr/>
          </p:nvSpPr>
          <p:spPr bwMode="auto">
            <a:xfrm>
              <a:off x="5943825" y="1775439"/>
              <a:ext cx="2560466"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C00000"/>
                  </a:solidFill>
                  <a:effectLst/>
                  <a:uLnTx/>
                  <a:uFillTx/>
                  <a:latin typeface="+mn-lt"/>
                  <a:ea typeface="+mn-ea"/>
                  <a:cs typeface="+mn-ea"/>
                  <a:sym typeface="+mn-lt"/>
                </a:rPr>
                <a:t>作案手法隐蔽，以貌似合法的形式掩盖违法行为</a:t>
              </a:r>
            </a:p>
          </p:txBody>
        </p:sp>
        <p:sp>
          <p:nvSpPr>
            <p:cNvPr id="14" name="TextBox 19">
              <a:extLst>
                <a:ext uri="{FF2B5EF4-FFF2-40B4-BE49-F238E27FC236}">
                  <a16:creationId xmlns:a16="http://schemas.microsoft.com/office/drawing/2014/main" id="{682B6310-4CF4-4969-B74B-B9DFA806A6A8}"/>
                </a:ext>
              </a:extLst>
            </p:cNvPr>
            <p:cNvSpPr txBox="1">
              <a:spLocks noChangeArrowheads="1"/>
            </p:cNvSpPr>
            <p:nvPr/>
          </p:nvSpPr>
          <p:spPr bwMode="auto">
            <a:xfrm>
              <a:off x="5098020" y="2243295"/>
              <a:ext cx="3406272" cy="8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有的企业领导在收购重组、招投标等生产经营活动当中，利用管理漏洞、监督不到位、法律法规不完善等，钻空子打擦边球，以奖励激励、为职工谋福利借口，牟取个人违法利益。</a:t>
              </a:r>
            </a:p>
          </p:txBody>
        </p:sp>
        <p:sp>
          <p:nvSpPr>
            <p:cNvPr id="15" name="矩形 14">
              <a:extLst>
                <a:ext uri="{FF2B5EF4-FFF2-40B4-BE49-F238E27FC236}">
                  <a16:creationId xmlns:a16="http://schemas.microsoft.com/office/drawing/2014/main" id="{469C3171-97AA-42FF-9069-9BA1644A3549}"/>
                </a:ext>
              </a:extLst>
            </p:cNvPr>
            <p:cNvSpPr/>
            <p:nvPr/>
          </p:nvSpPr>
          <p:spPr>
            <a:xfrm>
              <a:off x="5098021" y="1716657"/>
              <a:ext cx="3411708" cy="1404703"/>
            </a:xfrm>
            <a:prstGeom prst="rect">
              <a:avLst/>
            </a:prstGeom>
            <a:noFill/>
            <a:ln>
              <a:solidFill>
                <a:srgbClr val="B80B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16" name="椭圆 15">
              <a:extLst>
                <a:ext uri="{FF2B5EF4-FFF2-40B4-BE49-F238E27FC236}">
                  <a16:creationId xmlns:a16="http://schemas.microsoft.com/office/drawing/2014/main" id="{32650686-6EAE-4996-8B2B-2FF8B43956F5}"/>
                </a:ext>
              </a:extLst>
            </p:cNvPr>
            <p:cNvSpPr/>
            <p:nvPr/>
          </p:nvSpPr>
          <p:spPr>
            <a:xfrm>
              <a:off x="5534480" y="1869259"/>
              <a:ext cx="315016" cy="315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cs typeface="+mn-ea"/>
                  <a:sym typeface="+mn-lt"/>
                </a:rPr>
                <a:t>2</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grpSp>
      <p:grpSp>
        <p:nvGrpSpPr>
          <p:cNvPr id="17" name="组合 16">
            <a:extLst>
              <a:ext uri="{FF2B5EF4-FFF2-40B4-BE49-F238E27FC236}">
                <a16:creationId xmlns:a16="http://schemas.microsoft.com/office/drawing/2014/main" id="{AE88710A-2DB6-438D-BCDB-33F4179007AF}"/>
              </a:ext>
            </a:extLst>
          </p:cNvPr>
          <p:cNvGrpSpPr/>
          <p:nvPr/>
        </p:nvGrpSpPr>
        <p:grpSpPr>
          <a:xfrm>
            <a:off x="831919" y="4260400"/>
            <a:ext cx="4550400" cy="1872937"/>
            <a:chOff x="645711" y="3298714"/>
            <a:chExt cx="3412800" cy="1404703"/>
          </a:xfrm>
        </p:grpSpPr>
        <p:sp>
          <p:nvSpPr>
            <p:cNvPr id="19" name="矩形 15">
              <a:extLst>
                <a:ext uri="{FF2B5EF4-FFF2-40B4-BE49-F238E27FC236}">
                  <a16:creationId xmlns:a16="http://schemas.microsoft.com/office/drawing/2014/main" id="{70EADE06-533F-4E7A-A402-808A881482C5}"/>
                </a:ext>
              </a:extLst>
            </p:cNvPr>
            <p:cNvSpPr>
              <a:spLocks noChangeArrowheads="1"/>
            </p:cNvSpPr>
            <p:nvPr/>
          </p:nvSpPr>
          <p:spPr bwMode="auto">
            <a:xfrm>
              <a:off x="1238932" y="3357496"/>
              <a:ext cx="2819579"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C00000"/>
                  </a:solidFill>
                  <a:effectLst/>
                  <a:uLnTx/>
                  <a:uFillTx/>
                  <a:latin typeface="+mn-lt"/>
                  <a:ea typeface="+mn-ea"/>
                  <a:cs typeface="+mn-ea"/>
                  <a:sym typeface="+mn-lt"/>
                </a:rPr>
                <a:t>部分企业主要领导涉案，形成系统性腐败案件</a:t>
              </a:r>
            </a:p>
          </p:txBody>
        </p:sp>
        <p:sp>
          <p:nvSpPr>
            <p:cNvPr id="22" name="TextBox 19">
              <a:extLst>
                <a:ext uri="{FF2B5EF4-FFF2-40B4-BE49-F238E27FC236}">
                  <a16:creationId xmlns:a16="http://schemas.microsoft.com/office/drawing/2014/main" id="{28C937DE-BD21-4C94-805E-1942C88FE938}"/>
                </a:ext>
              </a:extLst>
            </p:cNvPr>
            <p:cNvSpPr txBox="1">
              <a:spLocks noChangeArrowheads="1"/>
            </p:cNvSpPr>
            <p:nvPr/>
          </p:nvSpPr>
          <p:spPr bwMode="auto">
            <a:xfrm>
              <a:off x="645711" y="3825352"/>
              <a:ext cx="3394569" cy="86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对 “三重一大”事项范围的，违反规定和管理程序，滥用职权、违规决策，甚至与外部人员私下交易出卖国家利益，造成国资严重流失，背后腐败问题极其严重。</a:t>
              </a:r>
            </a:p>
          </p:txBody>
        </p:sp>
        <p:sp>
          <p:nvSpPr>
            <p:cNvPr id="23" name="矩形 22">
              <a:extLst>
                <a:ext uri="{FF2B5EF4-FFF2-40B4-BE49-F238E27FC236}">
                  <a16:creationId xmlns:a16="http://schemas.microsoft.com/office/drawing/2014/main" id="{CCC2D546-065D-4151-A1D9-60C809A3590B}"/>
                </a:ext>
              </a:extLst>
            </p:cNvPr>
            <p:cNvSpPr/>
            <p:nvPr/>
          </p:nvSpPr>
          <p:spPr>
            <a:xfrm>
              <a:off x="645711" y="3298714"/>
              <a:ext cx="3412800" cy="1404703"/>
            </a:xfrm>
            <a:prstGeom prst="rect">
              <a:avLst/>
            </a:prstGeom>
            <a:noFill/>
            <a:ln>
              <a:solidFill>
                <a:srgbClr val="B80B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24" name="椭圆 23">
              <a:extLst>
                <a:ext uri="{FF2B5EF4-FFF2-40B4-BE49-F238E27FC236}">
                  <a16:creationId xmlns:a16="http://schemas.microsoft.com/office/drawing/2014/main" id="{15518046-F986-4A04-A150-655F1544E7C4}"/>
                </a:ext>
              </a:extLst>
            </p:cNvPr>
            <p:cNvSpPr/>
            <p:nvPr/>
          </p:nvSpPr>
          <p:spPr>
            <a:xfrm>
              <a:off x="829588" y="3451316"/>
              <a:ext cx="315016" cy="315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cs typeface="+mn-ea"/>
                  <a:sym typeface="+mn-lt"/>
                </a:rPr>
                <a:t>3</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grpSp>
      <p:grpSp>
        <p:nvGrpSpPr>
          <p:cNvPr id="25" name="组合 24">
            <a:extLst>
              <a:ext uri="{FF2B5EF4-FFF2-40B4-BE49-F238E27FC236}">
                <a16:creationId xmlns:a16="http://schemas.microsoft.com/office/drawing/2014/main" id="{15055873-6D8F-4D57-9437-AF8CDFC833CF}"/>
              </a:ext>
            </a:extLst>
          </p:cNvPr>
          <p:cNvGrpSpPr/>
          <p:nvPr/>
        </p:nvGrpSpPr>
        <p:grpSpPr>
          <a:xfrm>
            <a:off x="6768330" y="4260399"/>
            <a:ext cx="4541696" cy="1878146"/>
            <a:chOff x="5098019" y="3298714"/>
            <a:chExt cx="3406272" cy="1408610"/>
          </a:xfrm>
        </p:grpSpPr>
        <p:sp>
          <p:nvSpPr>
            <p:cNvPr id="26" name="矩形 15">
              <a:extLst>
                <a:ext uri="{FF2B5EF4-FFF2-40B4-BE49-F238E27FC236}">
                  <a16:creationId xmlns:a16="http://schemas.microsoft.com/office/drawing/2014/main" id="{1FBEF173-82DF-42BD-949A-47A689080E47}"/>
                </a:ext>
              </a:extLst>
            </p:cNvPr>
            <p:cNvSpPr>
              <a:spLocks noChangeArrowheads="1"/>
            </p:cNvSpPr>
            <p:nvPr/>
          </p:nvSpPr>
          <p:spPr bwMode="auto">
            <a:xfrm>
              <a:off x="5938387" y="3357496"/>
              <a:ext cx="2565903"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C00000"/>
                  </a:solidFill>
                  <a:effectLst/>
                  <a:uLnTx/>
                  <a:uFillTx/>
                  <a:latin typeface="+mn-lt"/>
                  <a:ea typeface="+mn-ea"/>
                  <a:cs typeface="+mn-ea"/>
                  <a:sym typeface="+mn-lt"/>
                </a:rPr>
                <a:t>部分企业主要领导涉案，形成系统性腐败案件</a:t>
              </a:r>
            </a:p>
          </p:txBody>
        </p:sp>
        <p:sp>
          <p:nvSpPr>
            <p:cNvPr id="27" name="TextBox 19">
              <a:extLst>
                <a:ext uri="{FF2B5EF4-FFF2-40B4-BE49-F238E27FC236}">
                  <a16:creationId xmlns:a16="http://schemas.microsoft.com/office/drawing/2014/main" id="{FA4837A8-2D7B-4803-9126-34D46BA1B4D5}"/>
                </a:ext>
              </a:extLst>
            </p:cNvPr>
            <p:cNvSpPr txBox="1">
              <a:spLocks noChangeArrowheads="1"/>
            </p:cNvSpPr>
            <p:nvPr/>
          </p:nvSpPr>
          <p:spPr bwMode="auto">
            <a:xfrm>
              <a:off x="5098019" y="3825352"/>
              <a:ext cx="3406272" cy="8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2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有的企业领导利用职务的便利，为配偶、子女或亲属经商办企业提供条件，专门承接该企业相关的产业，还有高利润业务，私下进行关联交易和利益输送，从中牟取非法利益。</a:t>
              </a:r>
            </a:p>
          </p:txBody>
        </p:sp>
        <p:sp>
          <p:nvSpPr>
            <p:cNvPr id="28" name="矩形 27">
              <a:extLst>
                <a:ext uri="{FF2B5EF4-FFF2-40B4-BE49-F238E27FC236}">
                  <a16:creationId xmlns:a16="http://schemas.microsoft.com/office/drawing/2014/main" id="{B5508E90-7279-4B2E-A4B4-084C03ADA998}"/>
                </a:ext>
              </a:extLst>
            </p:cNvPr>
            <p:cNvSpPr/>
            <p:nvPr/>
          </p:nvSpPr>
          <p:spPr>
            <a:xfrm>
              <a:off x="5098020" y="3298714"/>
              <a:ext cx="3406271" cy="1404703"/>
            </a:xfrm>
            <a:prstGeom prst="rect">
              <a:avLst/>
            </a:prstGeom>
            <a:noFill/>
            <a:ln>
              <a:solidFill>
                <a:srgbClr val="B80B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29" name="椭圆 28">
              <a:extLst>
                <a:ext uri="{FF2B5EF4-FFF2-40B4-BE49-F238E27FC236}">
                  <a16:creationId xmlns:a16="http://schemas.microsoft.com/office/drawing/2014/main" id="{2C4B4AF0-E10A-4603-848B-707F0CA89284}"/>
                </a:ext>
              </a:extLst>
            </p:cNvPr>
            <p:cNvSpPr/>
            <p:nvPr/>
          </p:nvSpPr>
          <p:spPr>
            <a:xfrm>
              <a:off x="5529043" y="3451316"/>
              <a:ext cx="315016" cy="315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uLnTx/>
                  <a:uFillTx/>
                  <a:cs typeface="+mn-ea"/>
                  <a:sym typeface="+mn-lt"/>
                </a:rPr>
                <a:t>4</a:t>
              </a:r>
              <a:endParaRPr kumimoji="0" lang="zh-CN" altLang="en-US" sz="2400" b="1" i="0" u="none" strike="noStrike" kern="1200" cap="none" spc="0" normalizeH="0" baseline="0" noProof="0" dirty="0">
                <a:ln>
                  <a:noFill/>
                </a:ln>
                <a:solidFill>
                  <a:srgbClr val="FFFFFF"/>
                </a:solidFill>
                <a:effectLst/>
                <a:uLnTx/>
                <a:uFillTx/>
                <a:cs typeface="+mn-ea"/>
                <a:sym typeface="+mn-lt"/>
              </a:endParaRPr>
            </a:p>
          </p:txBody>
        </p:sp>
      </p:grpSp>
      <p:sp>
        <p:nvSpPr>
          <p:cNvPr id="30" name="矩形 29">
            <a:extLst>
              <a:ext uri="{FF2B5EF4-FFF2-40B4-BE49-F238E27FC236}">
                <a16:creationId xmlns:a16="http://schemas.microsoft.com/office/drawing/2014/main" id="{5AD2115D-D694-4BD8-84C5-D258390AF5A8}"/>
              </a:ext>
            </a:extLst>
          </p:cNvPr>
          <p:cNvSpPr/>
          <p:nvPr/>
        </p:nvSpPr>
        <p:spPr>
          <a:xfrm>
            <a:off x="5759195" y="2150990"/>
            <a:ext cx="677108" cy="3982346"/>
          </a:xfrm>
          <a:prstGeom prst="rect">
            <a:avLst/>
          </a:prstGeom>
          <a:solidFill>
            <a:srgbClr val="C00000"/>
          </a:solidFill>
        </p:spPr>
        <p:txBody>
          <a:bodyPr vert="eaVert"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C000"/>
                </a:solidFill>
                <a:effectLst/>
                <a:uLnTx/>
                <a:uFillTx/>
                <a:cs typeface="+mn-ea"/>
                <a:sym typeface="+mn-lt"/>
              </a:rPr>
              <a:t>四个方面</a:t>
            </a:r>
          </a:p>
        </p:txBody>
      </p:sp>
    </p:spTree>
    <p:extLst>
      <p:ext uri="{BB962C8B-B14F-4D97-AF65-F5344CB8AC3E}">
        <p14:creationId xmlns:p14="http://schemas.microsoft.com/office/powerpoint/2010/main" val="625099539"/>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735"/>
                            </p:stCondLst>
                            <p:childTnLst>
                              <p:par>
                                <p:cTn id="20" presetID="12" presetClass="entr" presetSubtype="4"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p:tgtEl>
                                          <p:spTgt spid="30"/>
                                        </p:tgtEl>
                                        <p:attrNameLst>
                                          <p:attrName>ppt_y</p:attrName>
                                        </p:attrNameLst>
                                      </p:cBhvr>
                                      <p:tavLst>
                                        <p:tav tm="0">
                                          <p:val>
                                            <p:strVal val="#ppt_y+#ppt_h*1.125000"/>
                                          </p:val>
                                        </p:tav>
                                        <p:tav tm="100000">
                                          <p:val>
                                            <p:strVal val="#ppt_y"/>
                                          </p:val>
                                        </p:tav>
                                      </p:tavLst>
                                    </p:anim>
                                    <p:animEffect transition="in" filter="wipe(up)">
                                      <p:cBhvr>
                                        <p:cTn id="23" dur="500"/>
                                        <p:tgtEl>
                                          <p:spTgt spid="30"/>
                                        </p:tgtEl>
                                      </p:cBhvr>
                                    </p:animEffect>
                                  </p:childTnLst>
                                </p:cTn>
                              </p:par>
                            </p:childTnLst>
                          </p:cTn>
                        </p:par>
                        <p:par>
                          <p:cTn id="24" fill="hold">
                            <p:stCondLst>
                              <p:cond delay="2235"/>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2735"/>
                            </p:stCondLst>
                            <p:childTnLst>
                              <p:par>
                                <p:cTn id="31" presetID="53" presetClass="entr" presetSubtype="16"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par>
                          <p:cTn id="36" fill="hold">
                            <p:stCondLst>
                              <p:cond delay="3235"/>
                            </p:stCondLst>
                            <p:childTnLst>
                              <p:par>
                                <p:cTn id="37" presetID="53" presetClass="entr" presetSubtype="16"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par>
                          <p:cTn id="42" fill="hold">
                            <p:stCondLst>
                              <p:cond delay="3735"/>
                            </p:stCondLst>
                            <p:childTnLst>
                              <p:par>
                                <p:cTn id="43" presetID="53" presetClass="entr" presetSubtype="16"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5929828"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如何看待当前的反腐斗争新形势</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贰</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腐败出现的原因和防范措施</a:t>
            </a:r>
          </a:p>
        </p:txBody>
      </p:sp>
      <p:sp>
        <p:nvSpPr>
          <p:cNvPr id="6" name="TextBox 17">
            <a:extLst>
              <a:ext uri="{FF2B5EF4-FFF2-40B4-BE49-F238E27FC236}">
                <a16:creationId xmlns:a16="http://schemas.microsoft.com/office/drawing/2014/main" id="{66E74964-B261-4364-9563-FF50D49C2462}"/>
              </a:ext>
            </a:extLst>
          </p:cNvPr>
          <p:cNvSpPr txBox="1">
            <a:spLocks noChangeArrowheads="1"/>
          </p:cNvSpPr>
          <p:nvPr/>
        </p:nvSpPr>
        <p:spPr bwMode="auto">
          <a:xfrm>
            <a:off x="1042065" y="2234134"/>
            <a:ext cx="1185333" cy="1077218"/>
          </a:xfrm>
          <a:prstGeom prst="rect">
            <a:avLst/>
          </a:prstGeom>
          <a:solidFill>
            <a:srgbClr val="C00000"/>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mn-lt"/>
                <a:ea typeface="+mn-ea"/>
                <a:cs typeface="+mn-ea"/>
                <a:sym typeface="+mn-lt"/>
              </a:rPr>
              <a:t>根本原因</a:t>
            </a:r>
          </a:p>
        </p:txBody>
      </p:sp>
      <p:sp>
        <p:nvSpPr>
          <p:cNvPr id="7" name="TextBox 18">
            <a:extLst>
              <a:ext uri="{FF2B5EF4-FFF2-40B4-BE49-F238E27FC236}">
                <a16:creationId xmlns:a16="http://schemas.microsoft.com/office/drawing/2014/main" id="{47AADEAF-3DEF-42D5-AE03-9BBF50954E6B}"/>
              </a:ext>
            </a:extLst>
          </p:cNvPr>
          <p:cNvSpPr txBox="1">
            <a:spLocks noChangeArrowheads="1"/>
          </p:cNvSpPr>
          <p:nvPr/>
        </p:nvSpPr>
        <p:spPr bwMode="auto">
          <a:xfrm>
            <a:off x="2463558" y="2263116"/>
            <a:ext cx="3053747" cy="10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zh-CN" sz="2133" b="0" i="0" u="none" strike="noStrike" kern="1200" cap="none" spc="0" normalizeH="0" baseline="0" noProof="0" dirty="0">
                <a:ln>
                  <a:noFill/>
                </a:ln>
                <a:solidFill>
                  <a:srgbClr val="000000"/>
                </a:solidFill>
                <a:effectLst/>
                <a:uLnTx/>
                <a:uFillTx/>
                <a:latin typeface="+mn-lt"/>
                <a:ea typeface="+mn-ea"/>
                <a:cs typeface="+mn-ea"/>
                <a:sym typeface="+mn-lt"/>
              </a:rPr>
              <a:t>部分党员干部理想信念不坚定</a:t>
            </a:r>
            <a:endParaRPr kumimoji="0" lang="zh-CN" altLang="en-US" sz="2133"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8" name="TextBox 19">
            <a:extLst>
              <a:ext uri="{FF2B5EF4-FFF2-40B4-BE49-F238E27FC236}">
                <a16:creationId xmlns:a16="http://schemas.microsoft.com/office/drawing/2014/main" id="{989A3939-061E-4DD3-A275-D28A64C784A5}"/>
              </a:ext>
            </a:extLst>
          </p:cNvPr>
          <p:cNvSpPr txBox="1">
            <a:spLocks noChangeArrowheads="1"/>
          </p:cNvSpPr>
          <p:nvPr/>
        </p:nvSpPr>
        <p:spPr bwMode="auto">
          <a:xfrm>
            <a:off x="1050654" y="4980067"/>
            <a:ext cx="1168155" cy="1077218"/>
          </a:xfrm>
          <a:prstGeom prst="rect">
            <a:avLst/>
          </a:prstGeom>
          <a:solidFill>
            <a:srgbClr val="C00000"/>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mn-lt"/>
                <a:ea typeface="+mn-ea"/>
                <a:cs typeface="+mn-ea"/>
                <a:sym typeface="+mn-lt"/>
              </a:rPr>
              <a:t>基础条件</a:t>
            </a:r>
          </a:p>
        </p:txBody>
      </p:sp>
      <p:sp>
        <p:nvSpPr>
          <p:cNvPr id="10" name="TextBox 20">
            <a:extLst>
              <a:ext uri="{FF2B5EF4-FFF2-40B4-BE49-F238E27FC236}">
                <a16:creationId xmlns:a16="http://schemas.microsoft.com/office/drawing/2014/main" id="{00457636-C86F-4F94-A467-8BA5197B7E92}"/>
              </a:ext>
            </a:extLst>
          </p:cNvPr>
          <p:cNvSpPr txBox="1">
            <a:spLocks noChangeArrowheads="1"/>
          </p:cNvSpPr>
          <p:nvPr/>
        </p:nvSpPr>
        <p:spPr bwMode="auto">
          <a:xfrm>
            <a:off x="2463558" y="5009050"/>
            <a:ext cx="3053747" cy="10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133" b="0" i="0" u="none" strike="noStrike" kern="1200" cap="none" spc="0" normalizeH="0" baseline="0" noProof="0" dirty="0">
                <a:ln>
                  <a:noFill/>
                </a:ln>
                <a:solidFill>
                  <a:srgbClr val="000000"/>
                </a:solidFill>
                <a:effectLst/>
                <a:uLnTx/>
                <a:uFillTx/>
                <a:latin typeface="+mn-lt"/>
                <a:ea typeface="+mn-ea"/>
                <a:cs typeface="+mn-ea"/>
                <a:sym typeface="+mn-lt"/>
              </a:rPr>
              <a:t>内部治理失衡导致国企高管权力集中</a:t>
            </a:r>
          </a:p>
        </p:txBody>
      </p:sp>
      <p:sp>
        <p:nvSpPr>
          <p:cNvPr id="11" name="TextBox 22">
            <a:extLst>
              <a:ext uri="{FF2B5EF4-FFF2-40B4-BE49-F238E27FC236}">
                <a16:creationId xmlns:a16="http://schemas.microsoft.com/office/drawing/2014/main" id="{BCF93784-6C32-4B46-937C-472AA35D6B8C}"/>
              </a:ext>
            </a:extLst>
          </p:cNvPr>
          <p:cNvSpPr txBox="1">
            <a:spLocks noChangeArrowheads="1"/>
          </p:cNvSpPr>
          <p:nvPr/>
        </p:nvSpPr>
        <p:spPr bwMode="auto">
          <a:xfrm>
            <a:off x="1050654" y="3607100"/>
            <a:ext cx="1168155" cy="1077218"/>
          </a:xfrm>
          <a:prstGeom prst="rect">
            <a:avLst/>
          </a:prstGeom>
          <a:solidFill>
            <a:srgbClr val="C00000"/>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mn-lt"/>
                <a:ea typeface="+mn-ea"/>
                <a:cs typeface="+mn-ea"/>
                <a:sym typeface="+mn-lt"/>
              </a:rPr>
              <a:t>重要因素</a:t>
            </a:r>
          </a:p>
        </p:txBody>
      </p:sp>
      <p:sp>
        <p:nvSpPr>
          <p:cNvPr id="12" name="TextBox 23">
            <a:extLst>
              <a:ext uri="{FF2B5EF4-FFF2-40B4-BE49-F238E27FC236}">
                <a16:creationId xmlns:a16="http://schemas.microsoft.com/office/drawing/2014/main" id="{DAB0A55D-6184-4B2F-A3DD-FC23FCCB5A72}"/>
              </a:ext>
            </a:extLst>
          </p:cNvPr>
          <p:cNvSpPr txBox="1">
            <a:spLocks noChangeArrowheads="1"/>
          </p:cNvSpPr>
          <p:nvPr/>
        </p:nvSpPr>
        <p:spPr bwMode="auto">
          <a:xfrm>
            <a:off x="2463558" y="3636083"/>
            <a:ext cx="3053747" cy="10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133" b="0" i="0" u="none" strike="noStrike" kern="1200" cap="none" spc="0" normalizeH="0" baseline="0" noProof="0" dirty="0">
                <a:ln>
                  <a:noFill/>
                </a:ln>
                <a:solidFill>
                  <a:srgbClr val="000000"/>
                </a:solidFill>
                <a:effectLst/>
                <a:uLnTx/>
                <a:uFillTx/>
                <a:latin typeface="+mn-lt"/>
                <a:ea typeface="+mn-ea"/>
                <a:cs typeface="+mn-ea"/>
                <a:sym typeface="+mn-lt"/>
              </a:rPr>
              <a:t>监督体制失效是给国企高管提供了腐败的空间</a:t>
            </a:r>
          </a:p>
        </p:txBody>
      </p:sp>
      <p:pic>
        <p:nvPicPr>
          <p:cNvPr id="13" name="图片 12">
            <a:extLst>
              <a:ext uri="{FF2B5EF4-FFF2-40B4-BE49-F238E27FC236}">
                <a16:creationId xmlns:a16="http://schemas.microsoft.com/office/drawing/2014/main" id="{918324FF-AC0D-41AB-BCF3-6A8A89611C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61543" y="2234134"/>
            <a:ext cx="4593646" cy="3693384"/>
          </a:xfrm>
          <a:prstGeom prst="rect">
            <a:avLst/>
          </a:prstGeom>
        </p:spPr>
      </p:pic>
    </p:spTree>
    <p:extLst>
      <p:ext uri="{BB962C8B-B14F-4D97-AF65-F5344CB8AC3E}">
        <p14:creationId xmlns:p14="http://schemas.microsoft.com/office/powerpoint/2010/main" val="161536060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882"/>
                            </p:stCondLst>
                            <p:childTnLst>
                              <p:par>
                                <p:cTn id="20" presetID="53" presetClass="entr" presetSubtype="52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anim calcmode="lin" valueType="num">
                                      <p:cBhvr>
                                        <p:cTn id="25" dur="500" fill="hold"/>
                                        <p:tgtEl>
                                          <p:spTgt spid="6"/>
                                        </p:tgtEl>
                                        <p:attrNameLst>
                                          <p:attrName>ppt_x</p:attrName>
                                        </p:attrNameLst>
                                      </p:cBhvr>
                                      <p:tavLst>
                                        <p:tav tm="0">
                                          <p:val>
                                            <p:fltVal val="0.5"/>
                                          </p:val>
                                        </p:tav>
                                        <p:tav tm="100000">
                                          <p:val>
                                            <p:strVal val="#ppt_x"/>
                                          </p:val>
                                        </p:tav>
                                      </p:tavLst>
                                    </p:anim>
                                    <p:anim calcmode="lin" valueType="num">
                                      <p:cBhvr>
                                        <p:cTn id="26" dur="500" fill="hold"/>
                                        <p:tgtEl>
                                          <p:spTgt spid="6"/>
                                        </p:tgtEl>
                                        <p:attrNameLst>
                                          <p:attrName>ppt_y</p:attrName>
                                        </p:attrNameLst>
                                      </p:cBhvr>
                                      <p:tavLst>
                                        <p:tav tm="0">
                                          <p:val>
                                            <p:fltVal val="0.5"/>
                                          </p:val>
                                        </p:tav>
                                        <p:tav tm="100000">
                                          <p:val>
                                            <p:strVal val="#ppt_y"/>
                                          </p:val>
                                        </p:tav>
                                      </p:tavLst>
                                    </p:anim>
                                  </p:childTnLst>
                                </p:cTn>
                              </p:par>
                            </p:childTnLst>
                          </p:cTn>
                        </p:par>
                        <p:par>
                          <p:cTn id="27" fill="hold">
                            <p:stCondLst>
                              <p:cond delay="2382"/>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3132"/>
                            </p:stCondLst>
                            <p:childTnLst>
                              <p:par>
                                <p:cTn id="34" presetID="53" presetClass="entr" presetSubtype="52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anim calcmode="lin" valueType="num">
                                      <p:cBhvr>
                                        <p:cTn id="39" dur="500" fill="hold"/>
                                        <p:tgtEl>
                                          <p:spTgt spid="8"/>
                                        </p:tgtEl>
                                        <p:attrNameLst>
                                          <p:attrName>ppt_x</p:attrName>
                                        </p:attrNameLst>
                                      </p:cBhvr>
                                      <p:tavLst>
                                        <p:tav tm="0">
                                          <p:val>
                                            <p:fltVal val="0.5"/>
                                          </p:val>
                                        </p:tav>
                                        <p:tav tm="100000">
                                          <p:val>
                                            <p:strVal val="#ppt_x"/>
                                          </p:val>
                                        </p:tav>
                                      </p:tavLst>
                                    </p:anim>
                                    <p:anim calcmode="lin" valueType="num">
                                      <p:cBhvr>
                                        <p:cTn id="40" dur="500" fill="hold"/>
                                        <p:tgtEl>
                                          <p:spTgt spid="8"/>
                                        </p:tgtEl>
                                        <p:attrNameLst>
                                          <p:attrName>ppt_y</p:attrName>
                                        </p:attrNameLst>
                                      </p:cBhvr>
                                      <p:tavLst>
                                        <p:tav tm="0">
                                          <p:val>
                                            <p:fltVal val="0.5"/>
                                          </p:val>
                                        </p:tav>
                                        <p:tav tm="100000">
                                          <p:val>
                                            <p:strVal val="#ppt_y"/>
                                          </p:val>
                                        </p:tav>
                                      </p:tavLst>
                                    </p:anim>
                                  </p:childTnLst>
                                </p:cTn>
                              </p:par>
                            </p:childTnLst>
                          </p:cTn>
                        </p:par>
                        <p:par>
                          <p:cTn id="41" fill="hold">
                            <p:stCondLst>
                              <p:cond delay="3632"/>
                            </p:stCondLst>
                            <p:childTnLst>
                              <p:par>
                                <p:cTn id="42" presetID="4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750"/>
                                        <p:tgtEl>
                                          <p:spTgt spid="10"/>
                                        </p:tgtEl>
                                      </p:cBhvr>
                                    </p:animEffect>
                                    <p:anim calcmode="lin" valueType="num">
                                      <p:cBhvr>
                                        <p:cTn id="45" dur="750" fill="hold"/>
                                        <p:tgtEl>
                                          <p:spTgt spid="10"/>
                                        </p:tgtEl>
                                        <p:attrNameLst>
                                          <p:attrName>ppt_x</p:attrName>
                                        </p:attrNameLst>
                                      </p:cBhvr>
                                      <p:tavLst>
                                        <p:tav tm="0">
                                          <p:val>
                                            <p:strVal val="#ppt_x"/>
                                          </p:val>
                                        </p:tav>
                                        <p:tav tm="100000">
                                          <p:val>
                                            <p:strVal val="#ppt_x"/>
                                          </p:val>
                                        </p:tav>
                                      </p:tavLst>
                                    </p:anim>
                                    <p:anim calcmode="lin" valueType="num">
                                      <p:cBhvr>
                                        <p:cTn id="46" dur="75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4382"/>
                            </p:stCondLst>
                            <p:childTnLst>
                              <p:par>
                                <p:cTn id="48" presetID="53" presetClass="entr" presetSubtype="528"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anim calcmode="lin" valueType="num">
                                      <p:cBhvr>
                                        <p:cTn id="53" dur="500" fill="hold"/>
                                        <p:tgtEl>
                                          <p:spTgt spid="11"/>
                                        </p:tgtEl>
                                        <p:attrNameLst>
                                          <p:attrName>ppt_x</p:attrName>
                                        </p:attrNameLst>
                                      </p:cBhvr>
                                      <p:tavLst>
                                        <p:tav tm="0">
                                          <p:val>
                                            <p:fltVal val="0.5"/>
                                          </p:val>
                                        </p:tav>
                                        <p:tav tm="100000">
                                          <p:val>
                                            <p:strVal val="#ppt_x"/>
                                          </p:val>
                                        </p:tav>
                                      </p:tavLst>
                                    </p:anim>
                                    <p:anim calcmode="lin" valueType="num">
                                      <p:cBhvr>
                                        <p:cTn id="54" dur="500" fill="hold"/>
                                        <p:tgtEl>
                                          <p:spTgt spid="11"/>
                                        </p:tgtEl>
                                        <p:attrNameLst>
                                          <p:attrName>ppt_y</p:attrName>
                                        </p:attrNameLst>
                                      </p:cBhvr>
                                      <p:tavLst>
                                        <p:tav tm="0">
                                          <p:val>
                                            <p:fltVal val="0.5"/>
                                          </p:val>
                                        </p:tav>
                                        <p:tav tm="100000">
                                          <p:val>
                                            <p:strVal val="#ppt_y"/>
                                          </p:val>
                                        </p:tav>
                                      </p:tavLst>
                                    </p:anim>
                                  </p:childTnLst>
                                </p:cTn>
                              </p:par>
                            </p:childTnLst>
                          </p:cTn>
                        </p:par>
                        <p:par>
                          <p:cTn id="55" fill="hold">
                            <p:stCondLst>
                              <p:cond delay="4882"/>
                            </p:stCondLst>
                            <p:childTnLst>
                              <p:par>
                                <p:cTn id="56" presetID="42"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750"/>
                                        <p:tgtEl>
                                          <p:spTgt spid="12"/>
                                        </p:tgtEl>
                                      </p:cBhvr>
                                    </p:animEffect>
                                    <p:anim calcmode="lin" valueType="num">
                                      <p:cBhvr>
                                        <p:cTn id="59" dur="750" fill="hold"/>
                                        <p:tgtEl>
                                          <p:spTgt spid="12"/>
                                        </p:tgtEl>
                                        <p:attrNameLst>
                                          <p:attrName>ppt_x</p:attrName>
                                        </p:attrNameLst>
                                      </p:cBhvr>
                                      <p:tavLst>
                                        <p:tav tm="0">
                                          <p:val>
                                            <p:strVal val="#ppt_x"/>
                                          </p:val>
                                        </p:tav>
                                        <p:tav tm="100000">
                                          <p:val>
                                            <p:strVal val="#ppt_x"/>
                                          </p:val>
                                        </p:tav>
                                      </p:tavLst>
                                    </p:anim>
                                    <p:anim calcmode="lin" valueType="num">
                                      <p:cBhvr>
                                        <p:cTn id="60" dur="750" fill="hold"/>
                                        <p:tgtEl>
                                          <p:spTgt spid="12"/>
                                        </p:tgtEl>
                                        <p:attrNameLst>
                                          <p:attrName>ppt_y</p:attrName>
                                        </p:attrNameLst>
                                      </p:cBhvr>
                                      <p:tavLst>
                                        <p:tav tm="0">
                                          <p:val>
                                            <p:strVal val="#ppt_y+.1"/>
                                          </p:val>
                                        </p:tav>
                                        <p:tav tm="100000">
                                          <p:val>
                                            <p:strVal val="#ppt_y"/>
                                          </p:val>
                                        </p:tav>
                                      </p:tavLst>
                                    </p:anim>
                                  </p:childTnLst>
                                </p:cTn>
                              </p:par>
                            </p:childTnLst>
                          </p:cTn>
                        </p:par>
                        <p:par>
                          <p:cTn id="61" fill="hold">
                            <p:stCondLst>
                              <p:cond delay="5632"/>
                            </p:stCondLst>
                            <p:childTnLst>
                              <p:par>
                                <p:cTn id="62" presetID="14" presetClass="entr" presetSubtype="10"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randombar(horizontal)">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animBg="1"/>
      <p:bldP spid="7" grpId="0"/>
      <p:bldP spid="8" grpId="0" animBg="1"/>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4698722"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遏制国企腐败的防范措施</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贰</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腐败出现的原因和防范措施</a:t>
            </a:r>
          </a:p>
        </p:txBody>
      </p:sp>
      <p:sp>
        <p:nvSpPr>
          <p:cNvPr id="15" name="箭头: V 形 14">
            <a:extLst>
              <a:ext uri="{FF2B5EF4-FFF2-40B4-BE49-F238E27FC236}">
                <a16:creationId xmlns:a16="http://schemas.microsoft.com/office/drawing/2014/main" id="{2382E054-9E3E-46CD-995D-5C92B46FE550}"/>
              </a:ext>
            </a:extLst>
          </p:cNvPr>
          <p:cNvSpPr/>
          <p:nvPr/>
        </p:nvSpPr>
        <p:spPr>
          <a:xfrm>
            <a:off x="3184071" y="2312744"/>
            <a:ext cx="355600" cy="379657"/>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sp>
        <p:nvSpPr>
          <p:cNvPr id="16" name="箭头: V 形 15">
            <a:extLst>
              <a:ext uri="{FF2B5EF4-FFF2-40B4-BE49-F238E27FC236}">
                <a16:creationId xmlns:a16="http://schemas.microsoft.com/office/drawing/2014/main" id="{55D79E0D-7F0F-4770-A771-A9E43EF76CC9}"/>
              </a:ext>
            </a:extLst>
          </p:cNvPr>
          <p:cNvSpPr/>
          <p:nvPr/>
        </p:nvSpPr>
        <p:spPr>
          <a:xfrm>
            <a:off x="3184071" y="3453506"/>
            <a:ext cx="355600" cy="379657"/>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sp>
        <p:nvSpPr>
          <p:cNvPr id="17" name="箭头: V 形 16">
            <a:extLst>
              <a:ext uri="{FF2B5EF4-FFF2-40B4-BE49-F238E27FC236}">
                <a16:creationId xmlns:a16="http://schemas.microsoft.com/office/drawing/2014/main" id="{7477BEA1-5BFB-43F8-9D92-C4A5EE35FB48}"/>
              </a:ext>
            </a:extLst>
          </p:cNvPr>
          <p:cNvSpPr/>
          <p:nvPr/>
        </p:nvSpPr>
        <p:spPr>
          <a:xfrm>
            <a:off x="3184071" y="4572526"/>
            <a:ext cx="355600" cy="379657"/>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sp>
        <p:nvSpPr>
          <p:cNvPr id="19" name="箭头: V 形 18">
            <a:extLst>
              <a:ext uri="{FF2B5EF4-FFF2-40B4-BE49-F238E27FC236}">
                <a16:creationId xmlns:a16="http://schemas.microsoft.com/office/drawing/2014/main" id="{9DBDD228-F155-4C19-B081-1279DBF13587}"/>
              </a:ext>
            </a:extLst>
          </p:cNvPr>
          <p:cNvSpPr/>
          <p:nvPr/>
        </p:nvSpPr>
        <p:spPr>
          <a:xfrm>
            <a:off x="3184071" y="5731450"/>
            <a:ext cx="355600" cy="379657"/>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grpSp>
        <p:nvGrpSpPr>
          <p:cNvPr id="22" name="组合 21">
            <a:extLst>
              <a:ext uri="{FF2B5EF4-FFF2-40B4-BE49-F238E27FC236}">
                <a16:creationId xmlns:a16="http://schemas.microsoft.com/office/drawing/2014/main" id="{2A3B7960-12DD-43F4-A40C-DE9E493FA47F}"/>
              </a:ext>
            </a:extLst>
          </p:cNvPr>
          <p:cNvGrpSpPr/>
          <p:nvPr/>
        </p:nvGrpSpPr>
        <p:grpSpPr>
          <a:xfrm>
            <a:off x="3926491" y="2121599"/>
            <a:ext cx="7162423" cy="780816"/>
            <a:chOff x="3309539" y="1705499"/>
            <a:chExt cx="4653361" cy="585612"/>
          </a:xfrm>
        </p:grpSpPr>
        <p:sp>
          <p:nvSpPr>
            <p:cNvPr id="23" name="TextBox 18">
              <a:extLst>
                <a:ext uri="{FF2B5EF4-FFF2-40B4-BE49-F238E27FC236}">
                  <a16:creationId xmlns:a16="http://schemas.microsoft.com/office/drawing/2014/main" id="{B98B2403-E121-4E8D-AF83-A0E240C1E39F}"/>
                </a:ext>
              </a:extLst>
            </p:cNvPr>
            <p:cNvSpPr txBox="1">
              <a:spLocks noChangeArrowheads="1"/>
            </p:cNvSpPr>
            <p:nvPr/>
          </p:nvSpPr>
          <p:spPr bwMode="auto">
            <a:xfrm>
              <a:off x="3309539" y="1828166"/>
              <a:ext cx="4497769" cy="2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zh-CN" sz="1467" b="0" i="0" u="none" strike="noStrike" kern="1200" cap="none" spc="0" normalizeH="0" baseline="0" noProof="0" dirty="0">
                  <a:ln>
                    <a:noFill/>
                  </a:ln>
                  <a:solidFill>
                    <a:srgbClr val="B80106"/>
                  </a:solidFill>
                  <a:effectLst/>
                  <a:uLnTx/>
                  <a:uFillTx/>
                  <a:latin typeface="+mn-lt"/>
                  <a:ea typeface="+mn-ea"/>
                  <a:cs typeface="+mn-ea"/>
                  <a:sym typeface="+mn-lt"/>
                </a:rPr>
                <a:t>部分党员干部理想信念不坚定</a:t>
              </a:r>
              <a:endParaRPr kumimoji="0" lang="zh-CN" altLang="en-US" sz="1467" b="0" i="0" u="none" strike="noStrike" kern="1200" cap="none" spc="0" normalizeH="0" baseline="0" noProof="0" dirty="0">
                <a:ln>
                  <a:noFill/>
                </a:ln>
                <a:solidFill>
                  <a:srgbClr val="B80106"/>
                </a:solidFill>
                <a:effectLst/>
                <a:uLnTx/>
                <a:uFillTx/>
                <a:latin typeface="+mn-lt"/>
                <a:ea typeface="+mn-ea"/>
                <a:cs typeface="+mn-ea"/>
                <a:sym typeface="+mn-lt"/>
              </a:endParaRPr>
            </a:p>
          </p:txBody>
        </p:sp>
        <p:sp>
          <p:nvSpPr>
            <p:cNvPr id="24" name="矩形 23">
              <a:extLst>
                <a:ext uri="{FF2B5EF4-FFF2-40B4-BE49-F238E27FC236}">
                  <a16:creationId xmlns:a16="http://schemas.microsoft.com/office/drawing/2014/main" id="{33773F38-0272-4ABC-8482-24019ED7CD67}"/>
                </a:ext>
              </a:extLst>
            </p:cNvPr>
            <p:cNvSpPr/>
            <p:nvPr/>
          </p:nvSpPr>
          <p:spPr>
            <a:xfrm>
              <a:off x="3309539" y="1705499"/>
              <a:ext cx="4653361" cy="5856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grpSp>
      <p:grpSp>
        <p:nvGrpSpPr>
          <p:cNvPr id="25" name="组合 24">
            <a:extLst>
              <a:ext uri="{FF2B5EF4-FFF2-40B4-BE49-F238E27FC236}">
                <a16:creationId xmlns:a16="http://schemas.microsoft.com/office/drawing/2014/main" id="{CCD7CA82-823B-4EFC-813D-DAE2EE2548E7}"/>
              </a:ext>
            </a:extLst>
          </p:cNvPr>
          <p:cNvGrpSpPr/>
          <p:nvPr/>
        </p:nvGrpSpPr>
        <p:grpSpPr>
          <a:xfrm>
            <a:off x="3926491" y="3258022"/>
            <a:ext cx="7162423" cy="780816"/>
            <a:chOff x="3309539" y="2557817"/>
            <a:chExt cx="4653361" cy="585612"/>
          </a:xfrm>
        </p:grpSpPr>
        <p:sp>
          <p:nvSpPr>
            <p:cNvPr id="26" name="TextBox 20">
              <a:extLst>
                <a:ext uri="{FF2B5EF4-FFF2-40B4-BE49-F238E27FC236}">
                  <a16:creationId xmlns:a16="http://schemas.microsoft.com/office/drawing/2014/main" id="{8E48CE7B-B789-47E8-936F-25C8D4D7227E}"/>
                </a:ext>
              </a:extLst>
            </p:cNvPr>
            <p:cNvSpPr txBox="1">
              <a:spLocks noChangeArrowheads="1"/>
            </p:cNvSpPr>
            <p:nvPr/>
          </p:nvSpPr>
          <p:spPr bwMode="auto">
            <a:xfrm>
              <a:off x="3309539" y="2614010"/>
              <a:ext cx="4497769" cy="4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B80106"/>
                  </a:solidFill>
                  <a:effectLst/>
                  <a:uLnTx/>
                  <a:uFillTx/>
                  <a:latin typeface="+mn-lt"/>
                  <a:ea typeface="+mn-ea"/>
                  <a:cs typeface="+mn-ea"/>
                  <a:sym typeface="+mn-lt"/>
                </a:rPr>
                <a:t>应按照现代企业制度的要求，保障股东会、董事会、监事会、经理层依法履行职权，努力形成决策权、执行权、监督权既协调运转又有效制衡的治理结构。</a:t>
              </a:r>
            </a:p>
          </p:txBody>
        </p:sp>
        <p:sp>
          <p:nvSpPr>
            <p:cNvPr id="27" name="矩形 26">
              <a:extLst>
                <a:ext uri="{FF2B5EF4-FFF2-40B4-BE49-F238E27FC236}">
                  <a16:creationId xmlns:a16="http://schemas.microsoft.com/office/drawing/2014/main" id="{68A9B659-DF13-4D5C-89A3-EF26B467C170}"/>
                </a:ext>
              </a:extLst>
            </p:cNvPr>
            <p:cNvSpPr/>
            <p:nvPr/>
          </p:nvSpPr>
          <p:spPr>
            <a:xfrm>
              <a:off x="3309539" y="2557817"/>
              <a:ext cx="4653361" cy="5856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grpSp>
      <p:grpSp>
        <p:nvGrpSpPr>
          <p:cNvPr id="28" name="组合 27">
            <a:extLst>
              <a:ext uri="{FF2B5EF4-FFF2-40B4-BE49-F238E27FC236}">
                <a16:creationId xmlns:a16="http://schemas.microsoft.com/office/drawing/2014/main" id="{5DECAA11-826F-4316-BEE9-63BFCB686B9F}"/>
              </a:ext>
            </a:extLst>
          </p:cNvPr>
          <p:cNvGrpSpPr/>
          <p:nvPr/>
        </p:nvGrpSpPr>
        <p:grpSpPr>
          <a:xfrm>
            <a:off x="3926491" y="4394446"/>
            <a:ext cx="7162423" cy="780816"/>
            <a:chOff x="3309539" y="3410135"/>
            <a:chExt cx="4653361" cy="585612"/>
          </a:xfrm>
        </p:grpSpPr>
        <p:sp>
          <p:nvSpPr>
            <p:cNvPr id="29" name="TextBox 23">
              <a:extLst>
                <a:ext uri="{FF2B5EF4-FFF2-40B4-BE49-F238E27FC236}">
                  <a16:creationId xmlns:a16="http://schemas.microsoft.com/office/drawing/2014/main" id="{3394B7AB-E831-4F73-A002-8CA2889C2A79}"/>
                </a:ext>
              </a:extLst>
            </p:cNvPr>
            <p:cNvSpPr txBox="1">
              <a:spLocks noChangeArrowheads="1"/>
            </p:cNvSpPr>
            <p:nvPr/>
          </p:nvSpPr>
          <p:spPr bwMode="auto">
            <a:xfrm>
              <a:off x="3309539" y="3415440"/>
              <a:ext cx="4497769" cy="57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B80106"/>
                  </a:solidFill>
                  <a:effectLst/>
                  <a:uLnTx/>
                  <a:uFillTx/>
                  <a:latin typeface="+mn-lt"/>
                  <a:ea typeface="+mn-ea"/>
                  <a:cs typeface="+mn-ea"/>
                  <a:sym typeface="+mn-lt"/>
                </a:rPr>
                <a:t>加强内部监督和整合外部监督资源强化对国企监管。在内部监督方面，引入专业人才作为企业的监事，并让监事会不再受制于被监督者。外部监督方面，整合纪委、司法部门、人大、群众等外部监督资源。</a:t>
              </a:r>
            </a:p>
          </p:txBody>
        </p:sp>
        <p:sp>
          <p:nvSpPr>
            <p:cNvPr id="30" name="矩形 29">
              <a:extLst>
                <a:ext uri="{FF2B5EF4-FFF2-40B4-BE49-F238E27FC236}">
                  <a16:creationId xmlns:a16="http://schemas.microsoft.com/office/drawing/2014/main" id="{4AAAE20B-28B0-4D1D-BB31-9DDD0E0ED89F}"/>
                </a:ext>
              </a:extLst>
            </p:cNvPr>
            <p:cNvSpPr/>
            <p:nvPr/>
          </p:nvSpPr>
          <p:spPr>
            <a:xfrm>
              <a:off x="3309539" y="3410135"/>
              <a:ext cx="4653361" cy="5856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FFFF"/>
                </a:solidFill>
                <a:effectLst/>
                <a:uLnTx/>
                <a:uFillTx/>
                <a:cs typeface="+mn-ea"/>
                <a:sym typeface="+mn-lt"/>
              </a:endParaRPr>
            </a:p>
          </p:txBody>
        </p:sp>
      </p:grpSp>
      <p:grpSp>
        <p:nvGrpSpPr>
          <p:cNvPr id="31" name="组合 30">
            <a:extLst>
              <a:ext uri="{FF2B5EF4-FFF2-40B4-BE49-F238E27FC236}">
                <a16:creationId xmlns:a16="http://schemas.microsoft.com/office/drawing/2014/main" id="{72D8D5C9-3DFD-42A6-BD35-9A3CA9CD3C41}"/>
              </a:ext>
            </a:extLst>
          </p:cNvPr>
          <p:cNvGrpSpPr/>
          <p:nvPr/>
        </p:nvGrpSpPr>
        <p:grpSpPr>
          <a:xfrm>
            <a:off x="3926491" y="5530868"/>
            <a:ext cx="7162423" cy="780816"/>
            <a:chOff x="3309539" y="4262452"/>
            <a:chExt cx="4653361" cy="585612"/>
          </a:xfrm>
        </p:grpSpPr>
        <p:sp>
          <p:nvSpPr>
            <p:cNvPr id="32" name="TextBox 23">
              <a:extLst>
                <a:ext uri="{FF2B5EF4-FFF2-40B4-BE49-F238E27FC236}">
                  <a16:creationId xmlns:a16="http://schemas.microsoft.com/office/drawing/2014/main" id="{E8EC015F-08A4-4BA3-8BE2-B46CD0F26495}"/>
                </a:ext>
              </a:extLst>
            </p:cNvPr>
            <p:cNvSpPr txBox="1">
              <a:spLocks noChangeArrowheads="1"/>
            </p:cNvSpPr>
            <p:nvPr/>
          </p:nvSpPr>
          <p:spPr bwMode="auto">
            <a:xfrm>
              <a:off x="3309539" y="4350350"/>
              <a:ext cx="4497769" cy="4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B80106"/>
                  </a:solidFill>
                  <a:effectLst/>
                  <a:uLnTx/>
                  <a:uFillTx/>
                  <a:latin typeface="+mn-lt"/>
                  <a:ea typeface="+mn-ea"/>
                  <a:cs typeface="+mn-ea"/>
                  <a:sym typeface="+mn-lt"/>
                </a:rPr>
                <a:t>通过建立对其工作绩效的考核体制来选拔人才，在企业内形成一种干部“能上能下”的人才竞争机制。</a:t>
              </a:r>
            </a:p>
          </p:txBody>
        </p:sp>
        <p:sp>
          <p:nvSpPr>
            <p:cNvPr id="33" name="矩形 32">
              <a:extLst>
                <a:ext uri="{FF2B5EF4-FFF2-40B4-BE49-F238E27FC236}">
                  <a16:creationId xmlns:a16="http://schemas.microsoft.com/office/drawing/2014/main" id="{85E2BBEF-F0CF-4AFB-BE0A-02B130B25700}"/>
                </a:ext>
              </a:extLst>
            </p:cNvPr>
            <p:cNvSpPr/>
            <p:nvPr/>
          </p:nvSpPr>
          <p:spPr>
            <a:xfrm>
              <a:off x="3309539" y="4262452"/>
              <a:ext cx="4653361" cy="58561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grpSp>
      <p:grpSp>
        <p:nvGrpSpPr>
          <p:cNvPr id="34" name="组合 33">
            <a:extLst>
              <a:ext uri="{FF2B5EF4-FFF2-40B4-BE49-F238E27FC236}">
                <a16:creationId xmlns:a16="http://schemas.microsoft.com/office/drawing/2014/main" id="{B95EDF17-8400-4063-BE02-665B3F10EE54}"/>
              </a:ext>
            </a:extLst>
          </p:cNvPr>
          <p:cNvGrpSpPr/>
          <p:nvPr/>
        </p:nvGrpSpPr>
        <p:grpSpPr>
          <a:xfrm>
            <a:off x="1161202" y="2121598"/>
            <a:ext cx="1660013" cy="780816"/>
            <a:chOff x="845047" y="1564552"/>
            <a:chExt cx="1245010" cy="585612"/>
          </a:xfrm>
        </p:grpSpPr>
        <p:sp>
          <p:nvSpPr>
            <p:cNvPr id="35" name="矩形 34">
              <a:extLst>
                <a:ext uri="{FF2B5EF4-FFF2-40B4-BE49-F238E27FC236}">
                  <a16:creationId xmlns:a16="http://schemas.microsoft.com/office/drawing/2014/main" id="{23F28C7A-0CD9-4A21-81D8-18A0EFAF3913}"/>
                </a:ext>
              </a:extLst>
            </p:cNvPr>
            <p:cNvSpPr/>
            <p:nvPr/>
          </p:nvSpPr>
          <p:spPr>
            <a:xfrm>
              <a:off x="845047" y="1564552"/>
              <a:ext cx="1245010" cy="5856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36" name="矩形 35">
              <a:extLst>
                <a:ext uri="{FF2B5EF4-FFF2-40B4-BE49-F238E27FC236}">
                  <a16:creationId xmlns:a16="http://schemas.microsoft.com/office/drawing/2014/main" id="{E772FB3D-2D36-49A9-ADCE-474E990156B7}"/>
                </a:ext>
              </a:extLst>
            </p:cNvPr>
            <p:cNvSpPr/>
            <p:nvPr/>
          </p:nvSpPr>
          <p:spPr>
            <a:xfrm>
              <a:off x="947101" y="1595748"/>
              <a:ext cx="1040903" cy="500233"/>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1">
                  <a:ln>
                    <a:noFill/>
                  </a:ln>
                  <a:solidFill>
                    <a:srgbClr val="FFFFFF"/>
                  </a:solidFill>
                  <a:effectLst/>
                  <a:uLnTx/>
                  <a:uFillTx/>
                  <a:cs typeface="+mn-ea"/>
                  <a:sym typeface="+mn-lt"/>
                </a:rPr>
                <a:t>加强理想信念教育</a:t>
              </a:r>
            </a:p>
          </p:txBody>
        </p:sp>
      </p:grpSp>
      <p:grpSp>
        <p:nvGrpSpPr>
          <p:cNvPr id="37" name="组合 36">
            <a:extLst>
              <a:ext uri="{FF2B5EF4-FFF2-40B4-BE49-F238E27FC236}">
                <a16:creationId xmlns:a16="http://schemas.microsoft.com/office/drawing/2014/main" id="{4D7204D1-F7FB-4F05-B030-872F9F2A5164}"/>
              </a:ext>
            </a:extLst>
          </p:cNvPr>
          <p:cNvGrpSpPr/>
          <p:nvPr/>
        </p:nvGrpSpPr>
        <p:grpSpPr>
          <a:xfrm>
            <a:off x="1161202" y="3262704"/>
            <a:ext cx="1660013" cy="780816"/>
            <a:chOff x="845047" y="1564552"/>
            <a:chExt cx="1245010" cy="585612"/>
          </a:xfrm>
        </p:grpSpPr>
        <p:sp>
          <p:nvSpPr>
            <p:cNvPr id="38" name="矩形 37">
              <a:extLst>
                <a:ext uri="{FF2B5EF4-FFF2-40B4-BE49-F238E27FC236}">
                  <a16:creationId xmlns:a16="http://schemas.microsoft.com/office/drawing/2014/main" id="{144A2803-2830-4987-8FEC-C3B91BCAFC1B}"/>
                </a:ext>
              </a:extLst>
            </p:cNvPr>
            <p:cNvSpPr/>
            <p:nvPr/>
          </p:nvSpPr>
          <p:spPr>
            <a:xfrm>
              <a:off x="845047" y="1564552"/>
              <a:ext cx="1245010" cy="5856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39" name="矩形 38">
              <a:extLst>
                <a:ext uri="{FF2B5EF4-FFF2-40B4-BE49-F238E27FC236}">
                  <a16:creationId xmlns:a16="http://schemas.microsoft.com/office/drawing/2014/main" id="{3C6672CA-8590-4388-90D3-5BDB89E13BF6}"/>
                </a:ext>
              </a:extLst>
            </p:cNvPr>
            <p:cNvSpPr/>
            <p:nvPr/>
          </p:nvSpPr>
          <p:spPr>
            <a:xfrm>
              <a:off x="947101" y="1595748"/>
              <a:ext cx="1040903" cy="500233"/>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1">
                  <a:ln>
                    <a:noFill/>
                  </a:ln>
                  <a:solidFill>
                    <a:srgbClr val="FFFFFF"/>
                  </a:solidFill>
                  <a:effectLst/>
                  <a:uLnTx/>
                  <a:uFillTx/>
                  <a:cs typeface="+mn-ea"/>
                  <a:sym typeface="+mn-lt"/>
                </a:rPr>
                <a:t>健全法人治理结构</a:t>
              </a:r>
            </a:p>
          </p:txBody>
        </p:sp>
      </p:grpSp>
      <p:grpSp>
        <p:nvGrpSpPr>
          <p:cNvPr id="40" name="组合 39">
            <a:extLst>
              <a:ext uri="{FF2B5EF4-FFF2-40B4-BE49-F238E27FC236}">
                <a16:creationId xmlns:a16="http://schemas.microsoft.com/office/drawing/2014/main" id="{ABC9D20F-FDAB-434E-9672-DE0ABCE7A445}"/>
              </a:ext>
            </a:extLst>
          </p:cNvPr>
          <p:cNvGrpSpPr/>
          <p:nvPr/>
        </p:nvGrpSpPr>
        <p:grpSpPr>
          <a:xfrm>
            <a:off x="1138463" y="4403811"/>
            <a:ext cx="1682752" cy="780816"/>
            <a:chOff x="827993" y="1564552"/>
            <a:chExt cx="1262064" cy="585612"/>
          </a:xfrm>
        </p:grpSpPr>
        <p:sp>
          <p:nvSpPr>
            <p:cNvPr id="41" name="矩形 40">
              <a:extLst>
                <a:ext uri="{FF2B5EF4-FFF2-40B4-BE49-F238E27FC236}">
                  <a16:creationId xmlns:a16="http://schemas.microsoft.com/office/drawing/2014/main" id="{F5223079-81C9-4828-98F5-F212DF5BAF42}"/>
                </a:ext>
              </a:extLst>
            </p:cNvPr>
            <p:cNvSpPr/>
            <p:nvPr/>
          </p:nvSpPr>
          <p:spPr>
            <a:xfrm>
              <a:off x="845047" y="1564552"/>
              <a:ext cx="1245010" cy="5856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42" name="矩形 41">
              <a:extLst>
                <a:ext uri="{FF2B5EF4-FFF2-40B4-BE49-F238E27FC236}">
                  <a16:creationId xmlns:a16="http://schemas.microsoft.com/office/drawing/2014/main" id="{FEFB66C2-C7C5-47D5-928C-726B59A05FE5}"/>
                </a:ext>
              </a:extLst>
            </p:cNvPr>
            <p:cNvSpPr/>
            <p:nvPr/>
          </p:nvSpPr>
          <p:spPr>
            <a:xfrm>
              <a:off x="827993" y="1595748"/>
              <a:ext cx="1244092" cy="500233"/>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1">
                  <a:ln>
                    <a:noFill/>
                  </a:ln>
                  <a:solidFill>
                    <a:srgbClr val="FFFFFF"/>
                  </a:solidFill>
                  <a:effectLst/>
                  <a:uLnTx/>
                  <a:uFillTx/>
                  <a:cs typeface="+mn-ea"/>
                  <a:sym typeface="+mn-lt"/>
                </a:rPr>
                <a:t>完善国企监督体制机制</a:t>
              </a:r>
            </a:p>
          </p:txBody>
        </p:sp>
      </p:grpSp>
      <p:grpSp>
        <p:nvGrpSpPr>
          <p:cNvPr id="43" name="组合 42">
            <a:extLst>
              <a:ext uri="{FF2B5EF4-FFF2-40B4-BE49-F238E27FC236}">
                <a16:creationId xmlns:a16="http://schemas.microsoft.com/office/drawing/2014/main" id="{CDD372EC-7BB8-4A74-9D32-E4A98D155FF9}"/>
              </a:ext>
            </a:extLst>
          </p:cNvPr>
          <p:cNvGrpSpPr/>
          <p:nvPr/>
        </p:nvGrpSpPr>
        <p:grpSpPr>
          <a:xfrm>
            <a:off x="1138463" y="5544916"/>
            <a:ext cx="1682752" cy="780816"/>
            <a:chOff x="827993" y="1564552"/>
            <a:chExt cx="1262064" cy="585612"/>
          </a:xfrm>
        </p:grpSpPr>
        <p:sp>
          <p:nvSpPr>
            <p:cNvPr id="44" name="矩形 43">
              <a:extLst>
                <a:ext uri="{FF2B5EF4-FFF2-40B4-BE49-F238E27FC236}">
                  <a16:creationId xmlns:a16="http://schemas.microsoft.com/office/drawing/2014/main" id="{8756C4B2-F93E-448F-82EC-950C64E5886A}"/>
                </a:ext>
              </a:extLst>
            </p:cNvPr>
            <p:cNvSpPr/>
            <p:nvPr/>
          </p:nvSpPr>
          <p:spPr>
            <a:xfrm>
              <a:off x="845047" y="1564552"/>
              <a:ext cx="1245010" cy="5856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45" name="矩形 44">
              <a:extLst>
                <a:ext uri="{FF2B5EF4-FFF2-40B4-BE49-F238E27FC236}">
                  <a16:creationId xmlns:a16="http://schemas.microsoft.com/office/drawing/2014/main" id="{5B8596F8-AD2E-4326-BA43-AC5BF201BEFB}"/>
                </a:ext>
              </a:extLst>
            </p:cNvPr>
            <p:cNvSpPr/>
            <p:nvPr/>
          </p:nvSpPr>
          <p:spPr>
            <a:xfrm>
              <a:off x="827993" y="1595748"/>
              <a:ext cx="1244092" cy="500233"/>
            </a:xfrm>
            <a:prstGeom prst="rect">
              <a:avLst/>
            </a:prstGeom>
          </p:spPr>
          <p:txBody>
            <a:bodyPr wrap="squar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1">
                  <a:ln>
                    <a:noFill/>
                  </a:ln>
                  <a:solidFill>
                    <a:srgbClr val="FFFFFF"/>
                  </a:solidFill>
                  <a:effectLst/>
                  <a:uLnTx/>
                  <a:uFillTx/>
                  <a:cs typeface="+mn-ea"/>
                  <a:sym typeface="+mn-lt"/>
                </a:rPr>
                <a:t>建立市场化的用人机制</a:t>
              </a:r>
            </a:p>
          </p:txBody>
        </p:sp>
      </p:grpSp>
      <p:sp>
        <p:nvSpPr>
          <p:cNvPr id="3" name="TextBox 4">
            <a:extLst>
              <a:ext uri="{FF2B5EF4-FFF2-40B4-BE49-F238E27FC236}">
                <a16:creationId xmlns:a16="http://schemas.microsoft.com/office/drawing/2014/main" id="{D0805E5D-0492-44A7-B756-9BFBE2E4D766}"/>
              </a:ext>
            </a:extLst>
          </p:cNvPr>
          <p:cNvSpPr txBox="1"/>
          <p:nvPr/>
        </p:nvSpPr>
        <p:spPr>
          <a:xfrm>
            <a:off x="527698" y="6728862"/>
            <a:ext cx="1440159" cy="118430"/>
          </a:xfrm>
          <a:prstGeom prst="rect">
            <a:avLst/>
          </a:prstGeom>
          <a:noFill/>
        </p:spPr>
        <p:txBody>
          <a:bodyPr wrap="square" rtlCol="0">
            <a:spAutoFit/>
          </a:bodyPr>
          <a:lstStyle/>
          <a:p>
            <a:pPr>
              <a:lnSpc>
                <a:spcPct val="200000"/>
              </a:lnSpc>
            </a:pPr>
            <a:r>
              <a:rPr lang="zh-CN" altLang="en-US" sz="100" dirty="0">
                <a:solidFill>
                  <a:srgbClr val="C00000"/>
                </a:solidFill>
                <a:latin typeface="微软雅黑" panose="020B0503020204020204" pitchFamily="34" charset="-122"/>
              </a:rPr>
              <a:t>行业</a:t>
            </a:r>
            <a:r>
              <a:rPr lang="en-US" altLang="zh-CN" sz="100" dirty="0">
                <a:solidFill>
                  <a:srgbClr val="C00000"/>
                </a:solidFill>
                <a:latin typeface="微软雅黑" panose="020B0503020204020204" pitchFamily="34" charset="-122"/>
              </a:rPr>
              <a:t>PPT</a:t>
            </a:r>
            <a:r>
              <a:rPr lang="zh-CN" altLang="en-US" sz="100" dirty="0">
                <a:solidFill>
                  <a:srgbClr val="C00000"/>
                </a:solidFill>
                <a:latin typeface="微软雅黑" panose="020B0503020204020204" pitchFamily="34" charset="-122"/>
              </a:rPr>
              <a:t>模板</a:t>
            </a:r>
            <a:r>
              <a:rPr lang="en-US" altLang="zh-CN" sz="100" dirty="0">
                <a:solidFill>
                  <a:srgbClr val="C00000"/>
                </a:solidFill>
                <a:latin typeface="微软雅黑" panose="020B0503020204020204" pitchFamily="34" charset="-122"/>
              </a:rPr>
              <a:t>http://www.1ppt.com/hangye/</a:t>
            </a:r>
          </a:p>
        </p:txBody>
      </p:sp>
    </p:spTree>
    <p:extLst>
      <p:ext uri="{BB962C8B-B14F-4D97-AF65-F5344CB8AC3E}">
        <p14:creationId xmlns:p14="http://schemas.microsoft.com/office/powerpoint/2010/main" val="295381217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794"/>
                            </p:stCondLst>
                            <p:childTnLst>
                              <p:par>
                                <p:cTn id="20" presetID="2" presetClass="entr" presetSubtype="1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0-#ppt_w/2"/>
                                          </p:val>
                                        </p:tav>
                                        <p:tav tm="100000">
                                          <p:val>
                                            <p:strVal val="#ppt_x"/>
                                          </p:val>
                                        </p:tav>
                                      </p:tavLst>
                                    </p:anim>
                                    <p:anim calcmode="lin" valueType="num">
                                      <p:cBhvr additive="base">
                                        <p:cTn id="23" dur="500" fill="hold"/>
                                        <p:tgtEl>
                                          <p:spTgt spid="34"/>
                                        </p:tgtEl>
                                        <p:attrNameLst>
                                          <p:attrName>ppt_y</p:attrName>
                                        </p:attrNameLst>
                                      </p:cBhvr>
                                      <p:tavLst>
                                        <p:tav tm="0">
                                          <p:val>
                                            <p:strVal val="1+#ppt_h/2"/>
                                          </p:val>
                                        </p:tav>
                                        <p:tav tm="100000">
                                          <p:val>
                                            <p:strVal val="#ppt_y"/>
                                          </p:val>
                                        </p:tav>
                                      </p:tavLst>
                                    </p:anim>
                                  </p:childTnLst>
                                </p:cTn>
                              </p:par>
                            </p:childTnLst>
                          </p:cTn>
                        </p:par>
                        <p:par>
                          <p:cTn id="24" fill="hold">
                            <p:stCondLst>
                              <p:cond delay="2294"/>
                            </p:stCondLst>
                            <p:childTnLst>
                              <p:par>
                                <p:cTn id="25" presetID="1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ppt_x</p:attrName>
                                        </p:attrNameLst>
                                      </p:cBhvr>
                                      <p:tavLst>
                                        <p:tav tm="0">
                                          <p:val>
                                            <p:strVal val="#ppt_x-#ppt_w*1.125000"/>
                                          </p:val>
                                        </p:tav>
                                        <p:tav tm="100000">
                                          <p:val>
                                            <p:strVal val="#ppt_x"/>
                                          </p:val>
                                        </p:tav>
                                      </p:tavLst>
                                    </p:anim>
                                    <p:animEffect transition="in" filter="wipe(right)">
                                      <p:cBhvr>
                                        <p:cTn id="28" dur="500"/>
                                        <p:tgtEl>
                                          <p:spTgt spid="15"/>
                                        </p:tgtEl>
                                      </p:cBhvr>
                                    </p:animEffect>
                                  </p:childTnLst>
                                </p:cTn>
                              </p:par>
                            </p:childTnLst>
                          </p:cTn>
                        </p:par>
                        <p:par>
                          <p:cTn id="29" fill="hold">
                            <p:stCondLst>
                              <p:cond delay="2794"/>
                            </p:stCondLst>
                            <p:childTnLst>
                              <p:par>
                                <p:cTn id="30" presetID="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3294"/>
                            </p:stCondLst>
                            <p:childTnLst>
                              <p:par>
                                <p:cTn id="35" presetID="2" presetClass="entr" presetSubtype="12"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par>
                          <p:cTn id="39" fill="hold">
                            <p:stCondLst>
                              <p:cond delay="3794"/>
                            </p:stCondLst>
                            <p:childTnLst>
                              <p:par>
                                <p:cTn id="40" presetID="1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p:tgtEl>
                                          <p:spTgt spid="16"/>
                                        </p:tgtEl>
                                        <p:attrNameLst>
                                          <p:attrName>ppt_x</p:attrName>
                                        </p:attrNameLst>
                                      </p:cBhvr>
                                      <p:tavLst>
                                        <p:tav tm="0">
                                          <p:val>
                                            <p:strVal val="#ppt_x-#ppt_w*1.125000"/>
                                          </p:val>
                                        </p:tav>
                                        <p:tav tm="100000">
                                          <p:val>
                                            <p:strVal val="#ppt_x"/>
                                          </p:val>
                                        </p:tav>
                                      </p:tavLst>
                                    </p:anim>
                                    <p:animEffect transition="in" filter="wipe(right)">
                                      <p:cBhvr>
                                        <p:cTn id="43" dur="500"/>
                                        <p:tgtEl>
                                          <p:spTgt spid="16"/>
                                        </p:tgtEl>
                                      </p:cBhvr>
                                    </p:animEffect>
                                  </p:childTnLst>
                                </p:cTn>
                              </p:par>
                            </p:childTnLst>
                          </p:cTn>
                        </p:par>
                        <p:par>
                          <p:cTn id="44" fill="hold">
                            <p:stCondLst>
                              <p:cond delay="4294"/>
                            </p:stCondLst>
                            <p:childTnLst>
                              <p:par>
                                <p:cTn id="45" presetID="2" presetClass="entr" presetSubtype="2"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1+#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childTnLst>
                          </p:cTn>
                        </p:par>
                        <p:par>
                          <p:cTn id="49" fill="hold">
                            <p:stCondLst>
                              <p:cond delay="4794"/>
                            </p:stCondLst>
                            <p:childTnLst>
                              <p:par>
                                <p:cTn id="50" presetID="2" presetClass="entr" presetSubtype="12"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fill="hold"/>
                                        <p:tgtEl>
                                          <p:spTgt spid="40"/>
                                        </p:tgtEl>
                                        <p:attrNameLst>
                                          <p:attrName>ppt_x</p:attrName>
                                        </p:attrNameLst>
                                      </p:cBhvr>
                                      <p:tavLst>
                                        <p:tav tm="0">
                                          <p:val>
                                            <p:strVal val="0-#ppt_w/2"/>
                                          </p:val>
                                        </p:tav>
                                        <p:tav tm="100000">
                                          <p:val>
                                            <p:strVal val="#ppt_x"/>
                                          </p:val>
                                        </p:tav>
                                      </p:tavLst>
                                    </p:anim>
                                    <p:anim calcmode="lin" valueType="num">
                                      <p:cBhvr additive="base">
                                        <p:cTn id="53" dur="500" fill="hold"/>
                                        <p:tgtEl>
                                          <p:spTgt spid="40"/>
                                        </p:tgtEl>
                                        <p:attrNameLst>
                                          <p:attrName>ppt_y</p:attrName>
                                        </p:attrNameLst>
                                      </p:cBhvr>
                                      <p:tavLst>
                                        <p:tav tm="0">
                                          <p:val>
                                            <p:strVal val="1+#ppt_h/2"/>
                                          </p:val>
                                        </p:tav>
                                        <p:tav tm="100000">
                                          <p:val>
                                            <p:strVal val="#ppt_y"/>
                                          </p:val>
                                        </p:tav>
                                      </p:tavLst>
                                    </p:anim>
                                  </p:childTnLst>
                                </p:cTn>
                              </p:par>
                            </p:childTnLst>
                          </p:cTn>
                        </p:par>
                        <p:par>
                          <p:cTn id="54" fill="hold">
                            <p:stCondLst>
                              <p:cond delay="5294"/>
                            </p:stCondLst>
                            <p:childTnLst>
                              <p:par>
                                <p:cTn id="55" presetID="12" presetClass="entr" presetSubtype="8"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p:tgtEl>
                                          <p:spTgt spid="17"/>
                                        </p:tgtEl>
                                        <p:attrNameLst>
                                          <p:attrName>ppt_x</p:attrName>
                                        </p:attrNameLst>
                                      </p:cBhvr>
                                      <p:tavLst>
                                        <p:tav tm="0">
                                          <p:val>
                                            <p:strVal val="#ppt_x-#ppt_w*1.125000"/>
                                          </p:val>
                                        </p:tav>
                                        <p:tav tm="100000">
                                          <p:val>
                                            <p:strVal val="#ppt_x"/>
                                          </p:val>
                                        </p:tav>
                                      </p:tavLst>
                                    </p:anim>
                                    <p:animEffect transition="in" filter="wipe(right)">
                                      <p:cBhvr>
                                        <p:cTn id="58" dur="500"/>
                                        <p:tgtEl>
                                          <p:spTgt spid="17"/>
                                        </p:tgtEl>
                                      </p:cBhvr>
                                    </p:animEffect>
                                  </p:childTnLst>
                                </p:cTn>
                              </p:par>
                            </p:childTnLst>
                          </p:cTn>
                        </p:par>
                        <p:par>
                          <p:cTn id="59" fill="hold">
                            <p:stCondLst>
                              <p:cond delay="5794"/>
                            </p:stCondLst>
                            <p:childTnLst>
                              <p:par>
                                <p:cTn id="60" presetID="2" presetClass="entr" presetSubtype="2" fill="hold" nodeType="after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additive="base">
                                        <p:cTn id="62" dur="500" fill="hold"/>
                                        <p:tgtEl>
                                          <p:spTgt spid="28"/>
                                        </p:tgtEl>
                                        <p:attrNameLst>
                                          <p:attrName>ppt_x</p:attrName>
                                        </p:attrNameLst>
                                      </p:cBhvr>
                                      <p:tavLst>
                                        <p:tav tm="0">
                                          <p:val>
                                            <p:strVal val="1+#ppt_w/2"/>
                                          </p:val>
                                        </p:tav>
                                        <p:tav tm="100000">
                                          <p:val>
                                            <p:strVal val="#ppt_x"/>
                                          </p:val>
                                        </p:tav>
                                      </p:tavLst>
                                    </p:anim>
                                    <p:anim calcmode="lin" valueType="num">
                                      <p:cBhvr additive="base">
                                        <p:cTn id="63" dur="500" fill="hold"/>
                                        <p:tgtEl>
                                          <p:spTgt spid="28"/>
                                        </p:tgtEl>
                                        <p:attrNameLst>
                                          <p:attrName>ppt_y</p:attrName>
                                        </p:attrNameLst>
                                      </p:cBhvr>
                                      <p:tavLst>
                                        <p:tav tm="0">
                                          <p:val>
                                            <p:strVal val="#ppt_y"/>
                                          </p:val>
                                        </p:tav>
                                        <p:tav tm="100000">
                                          <p:val>
                                            <p:strVal val="#ppt_y"/>
                                          </p:val>
                                        </p:tav>
                                      </p:tavLst>
                                    </p:anim>
                                  </p:childTnLst>
                                </p:cTn>
                              </p:par>
                            </p:childTnLst>
                          </p:cTn>
                        </p:par>
                        <p:par>
                          <p:cTn id="64" fill="hold">
                            <p:stCondLst>
                              <p:cond delay="6294"/>
                            </p:stCondLst>
                            <p:childTnLst>
                              <p:par>
                                <p:cTn id="65" presetID="2" presetClass="entr" presetSubtype="12"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0-#ppt_w/2"/>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childTnLst>
                          </p:cTn>
                        </p:par>
                        <p:par>
                          <p:cTn id="69" fill="hold">
                            <p:stCondLst>
                              <p:cond delay="6794"/>
                            </p:stCondLst>
                            <p:childTnLst>
                              <p:par>
                                <p:cTn id="70" presetID="1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p:tgtEl>
                                          <p:spTgt spid="19"/>
                                        </p:tgtEl>
                                        <p:attrNameLst>
                                          <p:attrName>ppt_x</p:attrName>
                                        </p:attrNameLst>
                                      </p:cBhvr>
                                      <p:tavLst>
                                        <p:tav tm="0">
                                          <p:val>
                                            <p:strVal val="#ppt_x-#ppt_w*1.125000"/>
                                          </p:val>
                                        </p:tav>
                                        <p:tav tm="100000">
                                          <p:val>
                                            <p:strVal val="#ppt_x"/>
                                          </p:val>
                                        </p:tav>
                                      </p:tavLst>
                                    </p:anim>
                                    <p:animEffect transition="in" filter="wipe(right)">
                                      <p:cBhvr>
                                        <p:cTn id="73" dur="500"/>
                                        <p:tgtEl>
                                          <p:spTgt spid="19"/>
                                        </p:tgtEl>
                                      </p:cBhvr>
                                    </p:animEffect>
                                  </p:childTnLst>
                                </p:cTn>
                              </p:par>
                            </p:childTnLst>
                          </p:cTn>
                        </p:par>
                        <p:par>
                          <p:cTn id="74" fill="hold">
                            <p:stCondLst>
                              <p:cond delay="7294"/>
                            </p:stCondLst>
                            <p:childTnLst>
                              <p:par>
                                <p:cTn id="75" presetID="2" presetClass="entr" presetSubtype="2"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additive="base">
                                        <p:cTn id="77" dur="500" fill="hold"/>
                                        <p:tgtEl>
                                          <p:spTgt spid="31"/>
                                        </p:tgtEl>
                                        <p:attrNameLst>
                                          <p:attrName>ppt_x</p:attrName>
                                        </p:attrNameLst>
                                      </p:cBhvr>
                                      <p:tavLst>
                                        <p:tav tm="0">
                                          <p:val>
                                            <p:strVal val="1+#ppt_w/2"/>
                                          </p:val>
                                        </p:tav>
                                        <p:tav tm="100000">
                                          <p:val>
                                            <p:strVal val="#ppt_x"/>
                                          </p:val>
                                        </p:tav>
                                      </p:tavLst>
                                    </p:anim>
                                    <p:anim calcmode="lin" valueType="num">
                                      <p:cBhvr additive="base">
                                        <p:cTn id="7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5" grpId="0" animBg="1"/>
      <p:bldP spid="16"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91DC3B8-182E-49D6-A08F-BE940CC676CD}"/>
              </a:ext>
            </a:extLst>
          </p:cNvPr>
          <p:cNvSpPr txBox="1"/>
          <p:nvPr/>
        </p:nvSpPr>
        <p:spPr>
          <a:xfrm>
            <a:off x="2156460" y="2262095"/>
            <a:ext cx="7879081" cy="707886"/>
          </a:xfrm>
          <a:prstGeom prst="rect">
            <a:avLst/>
          </a:prstGeom>
          <a:noFill/>
        </p:spPr>
        <p:txBody>
          <a:bodyPr wrap="none" rtlCol="0">
            <a:spAutoFit/>
          </a:bodyPr>
          <a:lstStyle>
            <a:defPPr>
              <a:defRPr lang="zh-CN"/>
            </a:defPPr>
            <a:lvl1pPr marR="0" lvl="0" indent="0" algn="ctr" defTabSz="609585" fontAlgn="auto">
              <a:lnSpc>
                <a:spcPct val="100000"/>
              </a:lnSpc>
              <a:spcBef>
                <a:spcPts val="0"/>
              </a:spcBef>
              <a:spcAft>
                <a:spcPts val="0"/>
              </a:spcAft>
              <a:buClrTx/>
              <a:buSzTx/>
              <a:buFontTx/>
              <a:buNone/>
              <a:tabLst/>
              <a:defRPr kumimoji="0" sz="4800" b="1" i="0" u="none" strike="noStrike" cap="none" spc="0" normalizeH="0" baseline="0">
                <a:ln>
                  <a:noFill/>
                </a:ln>
                <a:solidFill>
                  <a:srgbClr val="000000"/>
                </a:solidFill>
                <a:effectLst/>
                <a:uLnTx/>
                <a:uFillTx/>
                <a:cs typeface="+mn-ea"/>
              </a:defRPr>
            </a:lvl1pPr>
          </a:lstStyle>
          <a:p>
            <a:r>
              <a:rPr lang="zh-CN" altLang="en-US" dirty="0">
                <a:sym typeface="+mn-lt"/>
              </a:rPr>
              <a:t>学习连接法律法规，防范廉洁风险</a:t>
            </a:r>
          </a:p>
        </p:txBody>
      </p:sp>
    </p:spTree>
    <p:extLst>
      <p:ext uri="{BB962C8B-B14F-4D97-AF65-F5344CB8AC3E}">
        <p14:creationId xmlns:p14="http://schemas.microsoft.com/office/powerpoint/2010/main" val="147838535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8392041"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国有企业领导人员廉洁从业若干规定</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解读</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学习连接法律法规，防范廉洁风险</a:t>
            </a:r>
          </a:p>
        </p:txBody>
      </p:sp>
      <p:sp>
        <p:nvSpPr>
          <p:cNvPr id="6" name="矩形 9">
            <a:extLst>
              <a:ext uri="{FF2B5EF4-FFF2-40B4-BE49-F238E27FC236}">
                <a16:creationId xmlns:a16="http://schemas.microsoft.com/office/drawing/2014/main" id="{50A256A8-4AEC-495A-AA76-5607338D7985}"/>
              </a:ext>
            </a:extLst>
          </p:cNvPr>
          <p:cNvSpPr>
            <a:spLocks noChangeArrowheads="1"/>
          </p:cNvSpPr>
          <p:nvPr/>
        </p:nvSpPr>
        <p:spPr bwMode="auto">
          <a:xfrm>
            <a:off x="1661515" y="2552133"/>
            <a:ext cx="39985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规范国企领导人员廉洁从业行为</a:t>
            </a: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加强国企反腐倡廉建设 </a:t>
            </a: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维护国家和出资人利益 </a:t>
            </a: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促进国企科学发展</a:t>
            </a:r>
          </a:p>
        </p:txBody>
      </p:sp>
      <p:grpSp>
        <p:nvGrpSpPr>
          <p:cNvPr id="7" name="组合 6">
            <a:extLst>
              <a:ext uri="{FF2B5EF4-FFF2-40B4-BE49-F238E27FC236}">
                <a16:creationId xmlns:a16="http://schemas.microsoft.com/office/drawing/2014/main" id="{C334DE41-009D-442D-9E2F-D554147BE6A7}"/>
              </a:ext>
            </a:extLst>
          </p:cNvPr>
          <p:cNvGrpSpPr/>
          <p:nvPr/>
        </p:nvGrpSpPr>
        <p:grpSpPr>
          <a:xfrm>
            <a:off x="609909" y="2277789"/>
            <a:ext cx="930268" cy="1001724"/>
            <a:chOff x="457431" y="1776581"/>
            <a:chExt cx="697701" cy="751293"/>
          </a:xfrm>
        </p:grpSpPr>
        <p:sp>
          <p:nvSpPr>
            <p:cNvPr id="8" name="圆角矩形 4">
              <a:extLst>
                <a:ext uri="{FF2B5EF4-FFF2-40B4-BE49-F238E27FC236}">
                  <a16:creationId xmlns:a16="http://schemas.microsoft.com/office/drawing/2014/main" id="{8B1DBD60-0958-4902-AD27-1D63A6D6D3DC}"/>
                </a:ext>
              </a:extLst>
            </p:cNvPr>
            <p:cNvSpPr>
              <a:spLocks noChangeArrowheads="1"/>
            </p:cNvSpPr>
            <p:nvPr/>
          </p:nvSpPr>
          <p:spPr bwMode="auto">
            <a:xfrm>
              <a:off x="457431" y="1776581"/>
              <a:ext cx="697701" cy="751293"/>
            </a:xfrm>
            <a:prstGeom prst="roundRect">
              <a:avLst>
                <a:gd name="adj" fmla="val 7102"/>
              </a:avLst>
            </a:prstGeom>
            <a:solidFill>
              <a:srgbClr val="C0000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0" name="Freeform 5">
              <a:extLst>
                <a:ext uri="{FF2B5EF4-FFF2-40B4-BE49-F238E27FC236}">
                  <a16:creationId xmlns:a16="http://schemas.microsoft.com/office/drawing/2014/main" id="{BE8492C1-A722-453E-9ED3-37A42CA8B1AC}"/>
                </a:ext>
              </a:extLst>
            </p:cNvPr>
            <p:cNvSpPr>
              <a:spLocks noEditPoints="1" noChangeArrowheads="1"/>
            </p:cNvSpPr>
            <p:nvPr/>
          </p:nvSpPr>
          <p:spPr bwMode="auto">
            <a:xfrm>
              <a:off x="548435" y="1912077"/>
              <a:ext cx="514680" cy="515692"/>
            </a:xfrm>
            <a:custGeom>
              <a:avLst/>
              <a:gdLst>
                <a:gd name="T0" fmla="*/ 403834 w 2193"/>
                <a:gd name="T1" fmla="*/ 290919 h 2193"/>
                <a:gd name="T2" fmla="*/ 290348 w 2193"/>
                <a:gd name="T3" fmla="*/ 404628 h 2193"/>
                <a:gd name="T4" fmla="*/ 403834 w 2193"/>
                <a:gd name="T5" fmla="*/ 518706 h 2193"/>
                <a:gd name="T6" fmla="*/ 517689 w 2193"/>
                <a:gd name="T7" fmla="*/ 404628 h 2193"/>
                <a:gd name="T8" fmla="*/ 500003 w 2193"/>
                <a:gd name="T9" fmla="*/ 344081 h 2193"/>
                <a:gd name="T10" fmla="*/ 629333 w 2193"/>
                <a:gd name="T11" fmla="*/ 214497 h 2193"/>
                <a:gd name="T12" fmla="*/ 700815 w 2193"/>
                <a:gd name="T13" fmla="*/ 214497 h 2193"/>
                <a:gd name="T14" fmla="*/ 808037 w 2193"/>
                <a:gd name="T15" fmla="*/ 107433 h 2193"/>
                <a:gd name="T16" fmla="*/ 704499 w 2193"/>
                <a:gd name="T17" fmla="*/ 103741 h 2193"/>
                <a:gd name="T18" fmla="*/ 700815 w 2193"/>
                <a:gd name="T19" fmla="*/ 0 h 2193"/>
                <a:gd name="T20" fmla="*/ 593592 w 2193"/>
                <a:gd name="T21" fmla="*/ 107433 h 2193"/>
                <a:gd name="T22" fmla="*/ 593592 w 2193"/>
                <a:gd name="T23" fmla="*/ 179055 h 2193"/>
                <a:gd name="T24" fmla="*/ 464262 w 2193"/>
                <a:gd name="T25" fmla="*/ 308270 h 2193"/>
                <a:gd name="T26" fmla="*/ 403834 w 2193"/>
                <a:gd name="T27" fmla="*/ 290919 h 2193"/>
                <a:gd name="T28" fmla="*/ 586960 w 2193"/>
                <a:gd name="T29" fmla="*/ 404628 h 2193"/>
                <a:gd name="T30" fmla="*/ 403834 w 2193"/>
                <a:gd name="T31" fmla="*/ 588113 h 2193"/>
                <a:gd name="T32" fmla="*/ 221077 w 2193"/>
                <a:gd name="T33" fmla="*/ 404628 h 2193"/>
                <a:gd name="T34" fmla="*/ 403834 w 2193"/>
                <a:gd name="T35" fmla="*/ 221512 h 2193"/>
                <a:gd name="T36" fmla="*/ 468315 w 2193"/>
                <a:gd name="T37" fmla="*/ 232956 h 2193"/>
                <a:gd name="T38" fmla="*/ 520637 w 2193"/>
                <a:gd name="T39" fmla="*/ 180532 h 2193"/>
                <a:gd name="T40" fmla="*/ 403834 w 2193"/>
                <a:gd name="T41" fmla="*/ 151735 h 2193"/>
                <a:gd name="T42" fmla="*/ 151438 w 2193"/>
                <a:gd name="T43" fmla="*/ 404628 h 2193"/>
                <a:gd name="T44" fmla="*/ 403834 w 2193"/>
                <a:gd name="T45" fmla="*/ 657890 h 2193"/>
                <a:gd name="T46" fmla="*/ 656599 w 2193"/>
                <a:gd name="T47" fmla="*/ 404628 h 2193"/>
                <a:gd name="T48" fmla="*/ 627491 w 2193"/>
                <a:gd name="T49" fmla="*/ 287596 h 2193"/>
                <a:gd name="T50" fmla="*/ 575169 w 2193"/>
                <a:gd name="T51" fmla="*/ 340390 h 2193"/>
                <a:gd name="T52" fmla="*/ 586960 w 2193"/>
                <a:gd name="T53" fmla="*/ 404628 h 2193"/>
                <a:gd name="T54" fmla="*/ 701183 w 2193"/>
                <a:gd name="T55" fmla="*/ 265076 h 2193"/>
                <a:gd name="T56" fmla="*/ 732134 w 2193"/>
                <a:gd name="T57" fmla="*/ 404628 h 2193"/>
                <a:gd name="T58" fmla="*/ 403834 w 2193"/>
                <a:gd name="T59" fmla="*/ 733573 h 2193"/>
                <a:gd name="T60" fmla="*/ 75903 w 2193"/>
                <a:gd name="T61" fmla="*/ 404628 h 2193"/>
                <a:gd name="T62" fmla="*/ 403834 w 2193"/>
                <a:gd name="T63" fmla="*/ 76052 h 2193"/>
                <a:gd name="T64" fmla="*/ 543113 w 2193"/>
                <a:gd name="T65" fmla="*/ 107064 h 2193"/>
                <a:gd name="T66" fmla="*/ 557851 w 2193"/>
                <a:gd name="T67" fmla="*/ 71622 h 2193"/>
                <a:gd name="T68" fmla="*/ 585854 w 2193"/>
                <a:gd name="T69" fmla="*/ 43564 h 2193"/>
                <a:gd name="T70" fmla="*/ 403834 w 2193"/>
                <a:gd name="T71" fmla="*/ 0 h 2193"/>
                <a:gd name="T72" fmla="*/ 0 w 2193"/>
                <a:gd name="T73" fmla="*/ 404628 h 2193"/>
                <a:gd name="T74" fmla="*/ 403834 w 2193"/>
                <a:gd name="T75" fmla="*/ 809625 h 2193"/>
                <a:gd name="T76" fmla="*/ 808037 w 2193"/>
                <a:gd name="T77" fmla="*/ 404628 h 2193"/>
                <a:gd name="T78" fmla="*/ 764558 w 2193"/>
                <a:gd name="T79" fmla="*/ 222250 h 2193"/>
                <a:gd name="T80" fmla="*/ 736555 w 2193"/>
                <a:gd name="T81" fmla="*/ 250308 h 2193"/>
                <a:gd name="T82" fmla="*/ 701183 w 2193"/>
                <a:gd name="T83" fmla="*/ 265076 h 21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93" h="2193">
                  <a:moveTo>
                    <a:pt x="1096" y="788"/>
                  </a:moveTo>
                  <a:cubicBezTo>
                    <a:pt x="926" y="788"/>
                    <a:pt x="788" y="926"/>
                    <a:pt x="788" y="1096"/>
                  </a:cubicBezTo>
                  <a:cubicBezTo>
                    <a:pt x="788" y="1267"/>
                    <a:pt x="926" y="1405"/>
                    <a:pt x="1096" y="1405"/>
                  </a:cubicBezTo>
                  <a:cubicBezTo>
                    <a:pt x="1266" y="1405"/>
                    <a:pt x="1405" y="1267"/>
                    <a:pt x="1405" y="1096"/>
                  </a:cubicBezTo>
                  <a:cubicBezTo>
                    <a:pt x="1405" y="1036"/>
                    <a:pt x="1387" y="980"/>
                    <a:pt x="1357" y="932"/>
                  </a:cubicBezTo>
                  <a:lnTo>
                    <a:pt x="1708" y="581"/>
                  </a:lnTo>
                  <a:lnTo>
                    <a:pt x="1902" y="581"/>
                  </a:lnTo>
                  <a:lnTo>
                    <a:pt x="2193" y="291"/>
                  </a:lnTo>
                  <a:lnTo>
                    <a:pt x="1912" y="281"/>
                  </a:lnTo>
                  <a:lnTo>
                    <a:pt x="1902" y="0"/>
                  </a:lnTo>
                  <a:lnTo>
                    <a:pt x="1611" y="291"/>
                  </a:lnTo>
                  <a:lnTo>
                    <a:pt x="1611" y="485"/>
                  </a:lnTo>
                  <a:lnTo>
                    <a:pt x="1260" y="835"/>
                  </a:lnTo>
                  <a:cubicBezTo>
                    <a:pt x="1213" y="805"/>
                    <a:pt x="1157" y="788"/>
                    <a:pt x="1096" y="788"/>
                  </a:cubicBezTo>
                  <a:close/>
                  <a:moveTo>
                    <a:pt x="1593" y="1096"/>
                  </a:moveTo>
                  <a:cubicBezTo>
                    <a:pt x="1593" y="1370"/>
                    <a:pt x="1370" y="1593"/>
                    <a:pt x="1096" y="1593"/>
                  </a:cubicBezTo>
                  <a:cubicBezTo>
                    <a:pt x="822" y="1593"/>
                    <a:pt x="600" y="1370"/>
                    <a:pt x="600" y="1096"/>
                  </a:cubicBezTo>
                  <a:cubicBezTo>
                    <a:pt x="600" y="822"/>
                    <a:pt x="822" y="600"/>
                    <a:pt x="1096" y="600"/>
                  </a:cubicBezTo>
                  <a:cubicBezTo>
                    <a:pt x="1158" y="600"/>
                    <a:pt x="1217" y="611"/>
                    <a:pt x="1271" y="631"/>
                  </a:cubicBezTo>
                  <a:lnTo>
                    <a:pt x="1413" y="489"/>
                  </a:lnTo>
                  <a:cubicBezTo>
                    <a:pt x="1318" y="439"/>
                    <a:pt x="1211" y="411"/>
                    <a:pt x="1096" y="411"/>
                  </a:cubicBezTo>
                  <a:cubicBezTo>
                    <a:pt x="718" y="411"/>
                    <a:pt x="411" y="718"/>
                    <a:pt x="411" y="1096"/>
                  </a:cubicBezTo>
                  <a:cubicBezTo>
                    <a:pt x="411" y="1475"/>
                    <a:pt x="718" y="1782"/>
                    <a:pt x="1096" y="1782"/>
                  </a:cubicBezTo>
                  <a:cubicBezTo>
                    <a:pt x="1475" y="1782"/>
                    <a:pt x="1782" y="1475"/>
                    <a:pt x="1782" y="1096"/>
                  </a:cubicBezTo>
                  <a:cubicBezTo>
                    <a:pt x="1782" y="982"/>
                    <a:pt x="1753" y="875"/>
                    <a:pt x="1703" y="779"/>
                  </a:cubicBezTo>
                  <a:lnTo>
                    <a:pt x="1561" y="922"/>
                  </a:lnTo>
                  <a:cubicBezTo>
                    <a:pt x="1582" y="976"/>
                    <a:pt x="1593" y="1035"/>
                    <a:pt x="1593" y="1096"/>
                  </a:cubicBezTo>
                  <a:close/>
                  <a:moveTo>
                    <a:pt x="1903" y="718"/>
                  </a:moveTo>
                  <a:cubicBezTo>
                    <a:pt x="1957" y="833"/>
                    <a:pt x="1987" y="961"/>
                    <a:pt x="1987" y="1096"/>
                  </a:cubicBezTo>
                  <a:cubicBezTo>
                    <a:pt x="1987" y="1588"/>
                    <a:pt x="1588" y="1987"/>
                    <a:pt x="1096" y="1987"/>
                  </a:cubicBezTo>
                  <a:cubicBezTo>
                    <a:pt x="605" y="1987"/>
                    <a:pt x="206" y="1588"/>
                    <a:pt x="206" y="1096"/>
                  </a:cubicBezTo>
                  <a:cubicBezTo>
                    <a:pt x="206" y="605"/>
                    <a:pt x="605" y="206"/>
                    <a:pt x="1096" y="206"/>
                  </a:cubicBezTo>
                  <a:cubicBezTo>
                    <a:pt x="1231" y="206"/>
                    <a:pt x="1359" y="236"/>
                    <a:pt x="1474" y="290"/>
                  </a:cubicBezTo>
                  <a:cubicBezTo>
                    <a:pt x="1474" y="254"/>
                    <a:pt x="1489" y="219"/>
                    <a:pt x="1514" y="194"/>
                  </a:cubicBezTo>
                  <a:lnTo>
                    <a:pt x="1590" y="118"/>
                  </a:lnTo>
                  <a:cubicBezTo>
                    <a:pt x="1442" y="43"/>
                    <a:pt x="1274" y="0"/>
                    <a:pt x="1096" y="0"/>
                  </a:cubicBezTo>
                  <a:cubicBezTo>
                    <a:pt x="491" y="0"/>
                    <a:pt x="0" y="491"/>
                    <a:pt x="0" y="1096"/>
                  </a:cubicBezTo>
                  <a:cubicBezTo>
                    <a:pt x="0" y="1702"/>
                    <a:pt x="491" y="2193"/>
                    <a:pt x="1096" y="2193"/>
                  </a:cubicBezTo>
                  <a:cubicBezTo>
                    <a:pt x="1702" y="2193"/>
                    <a:pt x="2193" y="1702"/>
                    <a:pt x="2193" y="1096"/>
                  </a:cubicBezTo>
                  <a:cubicBezTo>
                    <a:pt x="2193" y="919"/>
                    <a:pt x="2150" y="751"/>
                    <a:pt x="2075" y="602"/>
                  </a:cubicBezTo>
                  <a:lnTo>
                    <a:pt x="1999" y="678"/>
                  </a:lnTo>
                  <a:cubicBezTo>
                    <a:pt x="1973" y="704"/>
                    <a:pt x="1939" y="718"/>
                    <a:pt x="1903" y="718"/>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cs typeface="+mn-ea"/>
                <a:sym typeface="+mn-lt"/>
              </a:endParaRPr>
            </a:p>
          </p:txBody>
        </p:sp>
      </p:grpSp>
      <p:sp>
        <p:nvSpPr>
          <p:cNvPr id="11" name="矩形 11">
            <a:extLst>
              <a:ext uri="{FF2B5EF4-FFF2-40B4-BE49-F238E27FC236}">
                <a16:creationId xmlns:a16="http://schemas.microsoft.com/office/drawing/2014/main" id="{28DAA316-2E22-4D1D-96F7-F872D4B3FEBB}"/>
              </a:ext>
            </a:extLst>
          </p:cNvPr>
          <p:cNvSpPr>
            <a:spLocks noChangeArrowheads="1"/>
          </p:cNvSpPr>
          <p:nvPr/>
        </p:nvSpPr>
        <p:spPr bwMode="auto">
          <a:xfrm>
            <a:off x="1662863" y="2213732"/>
            <a:ext cx="137652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dirty="0">
                <a:ln>
                  <a:noFill/>
                </a:ln>
                <a:solidFill>
                  <a:srgbClr val="C00000"/>
                </a:solidFill>
                <a:effectLst/>
                <a:uLnTx/>
                <a:uFillTx/>
                <a:latin typeface="+mn-lt"/>
                <a:ea typeface="+mn-ea"/>
                <a:cs typeface="+mn-ea"/>
                <a:sym typeface="+mn-lt"/>
              </a:rPr>
              <a:t>立法目的</a:t>
            </a:r>
          </a:p>
        </p:txBody>
      </p:sp>
      <p:sp>
        <p:nvSpPr>
          <p:cNvPr id="12" name="矩形 13">
            <a:extLst>
              <a:ext uri="{FF2B5EF4-FFF2-40B4-BE49-F238E27FC236}">
                <a16:creationId xmlns:a16="http://schemas.microsoft.com/office/drawing/2014/main" id="{821BA0D0-AA39-4CBD-8C7A-1087CA5047C4}"/>
              </a:ext>
            </a:extLst>
          </p:cNvPr>
          <p:cNvSpPr>
            <a:spLocks noChangeArrowheads="1"/>
          </p:cNvSpPr>
          <p:nvPr/>
        </p:nvSpPr>
        <p:spPr bwMode="auto">
          <a:xfrm>
            <a:off x="1661513" y="4443550"/>
            <a:ext cx="42264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党内法规</a:t>
            </a: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中国共产党章程</a:t>
            </a:r>
            <a:r>
              <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党员领导干部廉洁从政若干准则</a:t>
            </a:r>
            <a:r>
              <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、其他有关廉洁自律方面的要求和制度规定</a:t>
            </a: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国家法律</a:t>
            </a:r>
            <a:endParaRPr kumimoji="0" lang="en-US" altLang="zh-CN" sz="1600" b="1"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公司法、国资法、其他有关法律法规</a:t>
            </a:r>
          </a:p>
        </p:txBody>
      </p:sp>
      <p:sp>
        <p:nvSpPr>
          <p:cNvPr id="13" name="矩形 14">
            <a:extLst>
              <a:ext uri="{FF2B5EF4-FFF2-40B4-BE49-F238E27FC236}">
                <a16:creationId xmlns:a16="http://schemas.microsoft.com/office/drawing/2014/main" id="{8A25FD31-E38F-45BE-8001-95CA60F1B949}"/>
              </a:ext>
            </a:extLst>
          </p:cNvPr>
          <p:cNvSpPr>
            <a:spLocks noChangeArrowheads="1"/>
          </p:cNvSpPr>
          <p:nvPr/>
        </p:nvSpPr>
        <p:spPr bwMode="auto">
          <a:xfrm>
            <a:off x="1662863" y="4105149"/>
            <a:ext cx="137652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a:ln>
                  <a:noFill/>
                </a:ln>
                <a:solidFill>
                  <a:srgbClr val="C00000"/>
                </a:solidFill>
                <a:effectLst/>
                <a:uLnTx/>
                <a:uFillTx/>
                <a:latin typeface="+mn-lt"/>
                <a:ea typeface="+mn-ea"/>
                <a:cs typeface="+mn-ea"/>
                <a:sym typeface="+mn-lt"/>
              </a:rPr>
              <a:t>立法依据</a:t>
            </a:r>
          </a:p>
        </p:txBody>
      </p:sp>
      <p:grpSp>
        <p:nvGrpSpPr>
          <p:cNvPr id="14" name="组合 13">
            <a:extLst>
              <a:ext uri="{FF2B5EF4-FFF2-40B4-BE49-F238E27FC236}">
                <a16:creationId xmlns:a16="http://schemas.microsoft.com/office/drawing/2014/main" id="{DDC73D17-6D57-486B-9DE2-5C3D8DF09150}"/>
              </a:ext>
            </a:extLst>
          </p:cNvPr>
          <p:cNvGrpSpPr/>
          <p:nvPr/>
        </p:nvGrpSpPr>
        <p:grpSpPr>
          <a:xfrm>
            <a:off x="609909" y="4170555"/>
            <a:ext cx="930268" cy="1000375"/>
            <a:chOff x="457431" y="3446008"/>
            <a:chExt cx="697701" cy="750281"/>
          </a:xfrm>
        </p:grpSpPr>
        <p:sp>
          <p:nvSpPr>
            <p:cNvPr id="15" name="圆角矩形 4">
              <a:extLst>
                <a:ext uri="{FF2B5EF4-FFF2-40B4-BE49-F238E27FC236}">
                  <a16:creationId xmlns:a16="http://schemas.microsoft.com/office/drawing/2014/main" id="{D9EAAA2F-83DF-4705-A341-7A14E298CBDF}"/>
                </a:ext>
              </a:extLst>
            </p:cNvPr>
            <p:cNvSpPr>
              <a:spLocks noChangeArrowheads="1"/>
            </p:cNvSpPr>
            <p:nvPr/>
          </p:nvSpPr>
          <p:spPr bwMode="auto">
            <a:xfrm>
              <a:off x="457431" y="3446008"/>
              <a:ext cx="697701" cy="750281"/>
            </a:xfrm>
            <a:prstGeom prst="roundRect">
              <a:avLst>
                <a:gd name="adj" fmla="val 7102"/>
              </a:avLst>
            </a:prstGeom>
            <a:solidFill>
              <a:srgbClr val="C0000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6" name="Freeform 5">
              <a:extLst>
                <a:ext uri="{FF2B5EF4-FFF2-40B4-BE49-F238E27FC236}">
                  <a16:creationId xmlns:a16="http://schemas.microsoft.com/office/drawing/2014/main" id="{63FD145B-EA4D-496C-AA8B-2F8700AC6B8C}"/>
                </a:ext>
              </a:extLst>
            </p:cNvPr>
            <p:cNvSpPr>
              <a:spLocks noEditPoints="1" noChangeArrowheads="1"/>
            </p:cNvSpPr>
            <p:nvPr/>
          </p:nvSpPr>
          <p:spPr bwMode="auto">
            <a:xfrm>
              <a:off x="630339" y="3600715"/>
              <a:ext cx="350873" cy="462101"/>
            </a:xfrm>
            <a:custGeom>
              <a:avLst/>
              <a:gdLst>
                <a:gd name="T0" fmla="*/ 58546 w 621"/>
                <a:gd name="T1" fmla="*/ 662364 h 839"/>
                <a:gd name="T2" fmla="*/ 92254 w 621"/>
                <a:gd name="T3" fmla="*/ 111547 h 839"/>
                <a:gd name="T4" fmla="*/ 121527 w 621"/>
                <a:gd name="T5" fmla="*/ 159106 h 839"/>
                <a:gd name="T6" fmla="*/ 149913 w 621"/>
                <a:gd name="T7" fmla="*/ 111547 h 839"/>
                <a:gd name="T8" fmla="*/ 245715 w 621"/>
                <a:gd name="T9" fmla="*/ 130571 h 839"/>
                <a:gd name="T10" fmla="*/ 303374 w 621"/>
                <a:gd name="T11" fmla="*/ 130571 h 839"/>
                <a:gd name="T12" fmla="*/ 399176 w 621"/>
                <a:gd name="T13" fmla="*/ 111547 h 839"/>
                <a:gd name="T14" fmla="*/ 428449 w 621"/>
                <a:gd name="T15" fmla="*/ 159106 h 839"/>
                <a:gd name="T16" fmla="*/ 456835 w 621"/>
                <a:gd name="T17" fmla="*/ 111547 h 839"/>
                <a:gd name="T18" fmla="*/ 491430 w 621"/>
                <a:gd name="T19" fmla="*/ 662364 h 839"/>
                <a:gd name="T20" fmla="*/ 456835 w 621"/>
                <a:gd name="T21" fmla="*/ 49288 h 839"/>
                <a:gd name="T22" fmla="*/ 428449 w 621"/>
                <a:gd name="T23" fmla="*/ 0 h 839"/>
                <a:gd name="T24" fmla="*/ 399176 w 621"/>
                <a:gd name="T25" fmla="*/ 49288 h 839"/>
                <a:gd name="T26" fmla="*/ 303374 w 621"/>
                <a:gd name="T27" fmla="*/ 27671 h 839"/>
                <a:gd name="T28" fmla="*/ 245715 w 621"/>
                <a:gd name="T29" fmla="*/ 27671 h 839"/>
                <a:gd name="T30" fmla="*/ 149913 w 621"/>
                <a:gd name="T31" fmla="*/ 49288 h 839"/>
                <a:gd name="T32" fmla="*/ 121527 w 621"/>
                <a:gd name="T33" fmla="*/ 0 h 839"/>
                <a:gd name="T34" fmla="*/ 92254 w 621"/>
                <a:gd name="T35" fmla="*/ 49288 h 839"/>
                <a:gd name="T36" fmla="*/ 0 w 621"/>
                <a:gd name="T37" fmla="*/ 107223 h 839"/>
                <a:gd name="T38" fmla="*/ 59433 w 621"/>
                <a:gd name="T39" fmla="*/ 725488 h 839"/>
                <a:gd name="T40" fmla="*/ 550863 w 621"/>
                <a:gd name="T41" fmla="*/ 666688 h 839"/>
                <a:gd name="T42" fmla="*/ 490543 w 621"/>
                <a:gd name="T43" fmla="*/ 49288 h 839"/>
                <a:gd name="T44" fmla="*/ 429336 w 621"/>
                <a:gd name="T45" fmla="*/ 270653 h 839"/>
                <a:gd name="T46" fmla="*/ 120640 w 621"/>
                <a:gd name="T47" fmla="*/ 231741 h 839"/>
                <a:gd name="T48" fmla="*/ 120640 w 621"/>
                <a:gd name="T49" fmla="*/ 374418 h 839"/>
                <a:gd name="T50" fmla="*/ 429336 w 621"/>
                <a:gd name="T51" fmla="*/ 334641 h 839"/>
                <a:gd name="T52" fmla="*/ 120640 w 621"/>
                <a:gd name="T53" fmla="*/ 374418 h 839"/>
                <a:gd name="T54" fmla="*/ 429336 w 621"/>
                <a:gd name="T55" fmla="*/ 477317 h 839"/>
                <a:gd name="T56" fmla="*/ 120640 w 621"/>
                <a:gd name="T57" fmla="*/ 437541 h 839"/>
                <a:gd name="T58" fmla="*/ 120640 w 621"/>
                <a:gd name="T59" fmla="*/ 580217 h 839"/>
                <a:gd name="T60" fmla="*/ 429336 w 621"/>
                <a:gd name="T61" fmla="*/ 540441 h 839"/>
                <a:gd name="T62" fmla="*/ 120640 w 621"/>
                <a:gd name="T63" fmla="*/ 580217 h 8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1" h="839">
                  <a:moveTo>
                    <a:pt x="554" y="766"/>
                  </a:moveTo>
                  <a:lnTo>
                    <a:pt x="66" y="766"/>
                  </a:lnTo>
                  <a:lnTo>
                    <a:pt x="66" y="129"/>
                  </a:lnTo>
                  <a:lnTo>
                    <a:pt x="104" y="129"/>
                  </a:lnTo>
                  <a:lnTo>
                    <a:pt x="104" y="151"/>
                  </a:lnTo>
                  <a:cubicBezTo>
                    <a:pt x="104" y="169"/>
                    <a:pt x="119" y="184"/>
                    <a:pt x="137" y="184"/>
                  </a:cubicBezTo>
                  <a:cubicBezTo>
                    <a:pt x="155" y="184"/>
                    <a:pt x="169" y="169"/>
                    <a:pt x="169" y="151"/>
                  </a:cubicBezTo>
                  <a:lnTo>
                    <a:pt x="169" y="129"/>
                  </a:lnTo>
                  <a:lnTo>
                    <a:pt x="277" y="129"/>
                  </a:lnTo>
                  <a:lnTo>
                    <a:pt x="277" y="151"/>
                  </a:lnTo>
                  <a:cubicBezTo>
                    <a:pt x="277" y="169"/>
                    <a:pt x="292" y="184"/>
                    <a:pt x="310" y="184"/>
                  </a:cubicBezTo>
                  <a:cubicBezTo>
                    <a:pt x="327" y="184"/>
                    <a:pt x="342" y="169"/>
                    <a:pt x="342" y="151"/>
                  </a:cubicBezTo>
                  <a:lnTo>
                    <a:pt x="342" y="129"/>
                  </a:lnTo>
                  <a:lnTo>
                    <a:pt x="450" y="129"/>
                  </a:lnTo>
                  <a:lnTo>
                    <a:pt x="450" y="151"/>
                  </a:lnTo>
                  <a:cubicBezTo>
                    <a:pt x="450" y="169"/>
                    <a:pt x="465" y="184"/>
                    <a:pt x="483" y="184"/>
                  </a:cubicBezTo>
                  <a:cubicBezTo>
                    <a:pt x="501" y="184"/>
                    <a:pt x="515" y="169"/>
                    <a:pt x="515" y="151"/>
                  </a:cubicBezTo>
                  <a:lnTo>
                    <a:pt x="515" y="129"/>
                  </a:lnTo>
                  <a:lnTo>
                    <a:pt x="554" y="129"/>
                  </a:lnTo>
                  <a:lnTo>
                    <a:pt x="554" y="766"/>
                  </a:lnTo>
                  <a:close/>
                  <a:moveTo>
                    <a:pt x="553" y="57"/>
                  </a:moveTo>
                  <a:lnTo>
                    <a:pt x="515" y="57"/>
                  </a:lnTo>
                  <a:lnTo>
                    <a:pt x="515" y="32"/>
                  </a:lnTo>
                  <a:cubicBezTo>
                    <a:pt x="515" y="14"/>
                    <a:pt x="501" y="0"/>
                    <a:pt x="483" y="0"/>
                  </a:cubicBezTo>
                  <a:cubicBezTo>
                    <a:pt x="465" y="0"/>
                    <a:pt x="450" y="14"/>
                    <a:pt x="450" y="32"/>
                  </a:cubicBezTo>
                  <a:lnTo>
                    <a:pt x="450" y="57"/>
                  </a:lnTo>
                  <a:lnTo>
                    <a:pt x="342" y="57"/>
                  </a:lnTo>
                  <a:lnTo>
                    <a:pt x="342" y="32"/>
                  </a:lnTo>
                  <a:cubicBezTo>
                    <a:pt x="342" y="14"/>
                    <a:pt x="327" y="0"/>
                    <a:pt x="310" y="0"/>
                  </a:cubicBezTo>
                  <a:cubicBezTo>
                    <a:pt x="292" y="0"/>
                    <a:pt x="277" y="14"/>
                    <a:pt x="277" y="32"/>
                  </a:cubicBezTo>
                  <a:lnTo>
                    <a:pt x="277" y="57"/>
                  </a:lnTo>
                  <a:lnTo>
                    <a:pt x="169" y="57"/>
                  </a:lnTo>
                  <a:lnTo>
                    <a:pt x="169" y="32"/>
                  </a:lnTo>
                  <a:cubicBezTo>
                    <a:pt x="169" y="14"/>
                    <a:pt x="155" y="0"/>
                    <a:pt x="137" y="0"/>
                  </a:cubicBezTo>
                  <a:cubicBezTo>
                    <a:pt x="119" y="0"/>
                    <a:pt x="104" y="14"/>
                    <a:pt x="104" y="32"/>
                  </a:cubicBezTo>
                  <a:lnTo>
                    <a:pt x="104" y="57"/>
                  </a:lnTo>
                  <a:lnTo>
                    <a:pt x="67" y="57"/>
                  </a:lnTo>
                  <a:cubicBezTo>
                    <a:pt x="30" y="57"/>
                    <a:pt x="0" y="87"/>
                    <a:pt x="0" y="124"/>
                  </a:cubicBezTo>
                  <a:lnTo>
                    <a:pt x="0" y="771"/>
                  </a:lnTo>
                  <a:cubicBezTo>
                    <a:pt x="0" y="809"/>
                    <a:pt x="30" y="839"/>
                    <a:pt x="67" y="839"/>
                  </a:cubicBezTo>
                  <a:lnTo>
                    <a:pt x="553" y="839"/>
                  </a:lnTo>
                  <a:cubicBezTo>
                    <a:pt x="590" y="839"/>
                    <a:pt x="621" y="809"/>
                    <a:pt x="621" y="771"/>
                  </a:cubicBezTo>
                  <a:lnTo>
                    <a:pt x="621" y="124"/>
                  </a:lnTo>
                  <a:cubicBezTo>
                    <a:pt x="621" y="87"/>
                    <a:pt x="590" y="57"/>
                    <a:pt x="553" y="57"/>
                  </a:cubicBezTo>
                  <a:close/>
                  <a:moveTo>
                    <a:pt x="136" y="313"/>
                  </a:moveTo>
                  <a:lnTo>
                    <a:pt x="484" y="313"/>
                  </a:lnTo>
                  <a:lnTo>
                    <a:pt x="484" y="268"/>
                  </a:lnTo>
                  <a:lnTo>
                    <a:pt x="136" y="268"/>
                  </a:lnTo>
                  <a:lnTo>
                    <a:pt x="136" y="313"/>
                  </a:lnTo>
                  <a:close/>
                  <a:moveTo>
                    <a:pt x="136" y="433"/>
                  </a:moveTo>
                  <a:lnTo>
                    <a:pt x="484" y="433"/>
                  </a:lnTo>
                  <a:lnTo>
                    <a:pt x="484" y="387"/>
                  </a:lnTo>
                  <a:lnTo>
                    <a:pt x="136" y="387"/>
                  </a:lnTo>
                  <a:lnTo>
                    <a:pt x="136" y="433"/>
                  </a:lnTo>
                  <a:close/>
                  <a:moveTo>
                    <a:pt x="136" y="552"/>
                  </a:moveTo>
                  <a:lnTo>
                    <a:pt x="484" y="552"/>
                  </a:lnTo>
                  <a:lnTo>
                    <a:pt x="484" y="506"/>
                  </a:lnTo>
                  <a:lnTo>
                    <a:pt x="136" y="506"/>
                  </a:lnTo>
                  <a:lnTo>
                    <a:pt x="136" y="552"/>
                  </a:lnTo>
                  <a:close/>
                  <a:moveTo>
                    <a:pt x="136" y="671"/>
                  </a:moveTo>
                  <a:lnTo>
                    <a:pt x="484" y="671"/>
                  </a:lnTo>
                  <a:lnTo>
                    <a:pt x="484" y="625"/>
                  </a:lnTo>
                  <a:lnTo>
                    <a:pt x="136" y="625"/>
                  </a:lnTo>
                  <a:lnTo>
                    <a:pt x="136" y="67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cs typeface="+mn-ea"/>
                <a:sym typeface="+mn-lt"/>
              </a:endParaRPr>
            </a:p>
          </p:txBody>
        </p:sp>
      </p:grpSp>
      <p:sp>
        <p:nvSpPr>
          <p:cNvPr id="17" name="矩形 17">
            <a:extLst>
              <a:ext uri="{FF2B5EF4-FFF2-40B4-BE49-F238E27FC236}">
                <a16:creationId xmlns:a16="http://schemas.microsoft.com/office/drawing/2014/main" id="{B67258CD-E260-447D-BAAF-37EE158B380E}"/>
              </a:ext>
            </a:extLst>
          </p:cNvPr>
          <p:cNvSpPr>
            <a:spLocks noChangeArrowheads="1"/>
          </p:cNvSpPr>
          <p:nvPr/>
        </p:nvSpPr>
        <p:spPr bwMode="auto">
          <a:xfrm>
            <a:off x="7617715" y="2552132"/>
            <a:ext cx="39985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适用于国有独资企业、国有控股企业（含国有独资金融企业和国有控股金融企业）及其分支机构的领导班子成员。</a:t>
            </a:r>
          </a:p>
        </p:txBody>
      </p:sp>
      <p:sp>
        <p:nvSpPr>
          <p:cNvPr id="19" name="矩形 18">
            <a:extLst>
              <a:ext uri="{FF2B5EF4-FFF2-40B4-BE49-F238E27FC236}">
                <a16:creationId xmlns:a16="http://schemas.microsoft.com/office/drawing/2014/main" id="{0618C190-B144-41BA-B347-C968725EA327}"/>
              </a:ext>
            </a:extLst>
          </p:cNvPr>
          <p:cNvSpPr>
            <a:spLocks noChangeArrowheads="1"/>
          </p:cNvSpPr>
          <p:nvPr/>
        </p:nvSpPr>
        <p:spPr bwMode="auto">
          <a:xfrm>
            <a:off x="7619063" y="2213732"/>
            <a:ext cx="137652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a:ln>
                  <a:noFill/>
                </a:ln>
                <a:solidFill>
                  <a:srgbClr val="C00000"/>
                </a:solidFill>
                <a:effectLst/>
                <a:uLnTx/>
                <a:uFillTx/>
                <a:latin typeface="+mn-lt"/>
                <a:ea typeface="+mn-ea"/>
                <a:cs typeface="+mn-ea"/>
                <a:sym typeface="+mn-lt"/>
              </a:rPr>
              <a:t>适用范围</a:t>
            </a:r>
          </a:p>
        </p:txBody>
      </p:sp>
      <p:sp>
        <p:nvSpPr>
          <p:cNvPr id="22" name="矩形 21">
            <a:extLst>
              <a:ext uri="{FF2B5EF4-FFF2-40B4-BE49-F238E27FC236}">
                <a16:creationId xmlns:a16="http://schemas.microsoft.com/office/drawing/2014/main" id="{2A1AA1F7-536B-47BB-80B2-12AEE90F436F}"/>
              </a:ext>
            </a:extLst>
          </p:cNvPr>
          <p:cNvSpPr>
            <a:spLocks noChangeArrowheads="1"/>
          </p:cNvSpPr>
          <p:nvPr/>
        </p:nvSpPr>
        <p:spPr bwMode="auto">
          <a:xfrm>
            <a:off x="7617715" y="4443550"/>
            <a:ext cx="39985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rPr>
              <a:t>依法经营、开拓创新、廉洁从业、诚实守信；</a:t>
            </a:r>
            <a:endParaRPr kumimoji="0" lang="en-US" altLang="zh-CN" sz="1600" b="0" i="0" u="none" strike="noStrike" kern="1200" cap="none" spc="0" normalizeH="0" baseline="0" noProof="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rPr>
              <a:t>切实维护国家、企业利益和职工合法权益；</a:t>
            </a:r>
            <a:endParaRPr kumimoji="0" lang="en-US" altLang="zh-CN" sz="1600" b="0" i="0" u="none" strike="noStrike" kern="1200" cap="none" spc="0" normalizeH="0" baseline="0" noProof="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rPr>
              <a:t>实现国有企业又好又快发展</a:t>
            </a:r>
          </a:p>
        </p:txBody>
      </p:sp>
      <p:sp>
        <p:nvSpPr>
          <p:cNvPr id="23" name="矩形 22">
            <a:extLst>
              <a:ext uri="{FF2B5EF4-FFF2-40B4-BE49-F238E27FC236}">
                <a16:creationId xmlns:a16="http://schemas.microsoft.com/office/drawing/2014/main" id="{825C6DC2-65BC-4E70-80F8-B5CFF080A940}"/>
              </a:ext>
            </a:extLst>
          </p:cNvPr>
          <p:cNvSpPr>
            <a:spLocks noChangeArrowheads="1"/>
          </p:cNvSpPr>
          <p:nvPr/>
        </p:nvSpPr>
        <p:spPr bwMode="auto">
          <a:xfrm>
            <a:off x="7619063" y="4105149"/>
            <a:ext cx="137652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a:ln>
                  <a:noFill/>
                </a:ln>
                <a:solidFill>
                  <a:srgbClr val="C00000"/>
                </a:solidFill>
                <a:effectLst/>
                <a:uLnTx/>
                <a:uFillTx/>
                <a:latin typeface="+mn-lt"/>
                <a:ea typeface="+mn-ea"/>
                <a:cs typeface="+mn-ea"/>
                <a:sym typeface="+mn-lt"/>
              </a:rPr>
              <a:t>基本要求</a:t>
            </a:r>
          </a:p>
        </p:txBody>
      </p:sp>
      <p:grpSp>
        <p:nvGrpSpPr>
          <p:cNvPr id="24" name="组合 23">
            <a:extLst>
              <a:ext uri="{FF2B5EF4-FFF2-40B4-BE49-F238E27FC236}">
                <a16:creationId xmlns:a16="http://schemas.microsoft.com/office/drawing/2014/main" id="{C648DEC4-4A88-407B-8B5E-5B00DDE33738}"/>
              </a:ext>
            </a:extLst>
          </p:cNvPr>
          <p:cNvGrpSpPr/>
          <p:nvPr/>
        </p:nvGrpSpPr>
        <p:grpSpPr>
          <a:xfrm>
            <a:off x="6566109" y="2277789"/>
            <a:ext cx="930268" cy="1001724"/>
            <a:chOff x="4924581" y="1776581"/>
            <a:chExt cx="697701" cy="751293"/>
          </a:xfrm>
        </p:grpSpPr>
        <p:sp>
          <p:nvSpPr>
            <p:cNvPr id="25" name="圆角矩形 4">
              <a:extLst>
                <a:ext uri="{FF2B5EF4-FFF2-40B4-BE49-F238E27FC236}">
                  <a16:creationId xmlns:a16="http://schemas.microsoft.com/office/drawing/2014/main" id="{7B1483B1-0C15-41FE-AFEB-7A99C99EEAA5}"/>
                </a:ext>
              </a:extLst>
            </p:cNvPr>
            <p:cNvSpPr>
              <a:spLocks noChangeArrowheads="1"/>
            </p:cNvSpPr>
            <p:nvPr/>
          </p:nvSpPr>
          <p:spPr bwMode="auto">
            <a:xfrm>
              <a:off x="4924581" y="1776581"/>
              <a:ext cx="697701" cy="751293"/>
            </a:xfrm>
            <a:prstGeom prst="roundRect">
              <a:avLst>
                <a:gd name="adj" fmla="val 7102"/>
              </a:avLst>
            </a:prstGeom>
            <a:solidFill>
              <a:srgbClr val="C0000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6" name="Freeform 8">
              <a:extLst>
                <a:ext uri="{FF2B5EF4-FFF2-40B4-BE49-F238E27FC236}">
                  <a16:creationId xmlns:a16="http://schemas.microsoft.com/office/drawing/2014/main" id="{E55EEB17-D4EA-4CAB-8345-07B78D103B08}"/>
                </a:ext>
              </a:extLst>
            </p:cNvPr>
            <p:cNvSpPr>
              <a:spLocks noEditPoints="1" noChangeArrowheads="1"/>
            </p:cNvSpPr>
            <p:nvPr/>
          </p:nvSpPr>
          <p:spPr bwMode="auto">
            <a:xfrm>
              <a:off x="5031764" y="1941401"/>
              <a:ext cx="542993" cy="453000"/>
            </a:xfrm>
            <a:custGeom>
              <a:avLst/>
              <a:gdLst>
                <a:gd name="T0" fmla="*/ 546797 w 792"/>
                <a:gd name="T1" fmla="*/ 309903 h 677"/>
                <a:gd name="T2" fmla="*/ 474680 w 792"/>
                <a:gd name="T3" fmla="*/ 309903 h 677"/>
                <a:gd name="T4" fmla="*/ 457458 w 792"/>
                <a:gd name="T5" fmla="*/ 363479 h 677"/>
                <a:gd name="T6" fmla="*/ 475757 w 792"/>
                <a:gd name="T7" fmla="*/ 586188 h 677"/>
                <a:gd name="T8" fmla="*/ 426244 w 792"/>
                <a:gd name="T9" fmla="*/ 666028 h 677"/>
                <a:gd name="T10" fmla="*/ 381036 w 792"/>
                <a:gd name="T11" fmla="*/ 586188 h 677"/>
                <a:gd name="T12" fmla="*/ 406869 w 792"/>
                <a:gd name="T13" fmla="*/ 363479 h 677"/>
                <a:gd name="T14" fmla="*/ 388570 w 792"/>
                <a:gd name="T15" fmla="*/ 309903 h 677"/>
                <a:gd name="T16" fmla="*/ 309995 w 792"/>
                <a:gd name="T17" fmla="*/ 309903 h 677"/>
                <a:gd name="T18" fmla="*/ 309995 w 792"/>
                <a:gd name="T19" fmla="*/ 309903 h 677"/>
                <a:gd name="T20" fmla="*/ 179754 w 792"/>
                <a:gd name="T21" fmla="*/ 443318 h 677"/>
                <a:gd name="T22" fmla="*/ 198053 w 792"/>
                <a:gd name="T23" fmla="*/ 579885 h 677"/>
                <a:gd name="T24" fmla="*/ 328294 w 792"/>
                <a:gd name="T25" fmla="*/ 711200 h 677"/>
                <a:gd name="T26" fmla="*/ 527423 w 792"/>
                <a:gd name="T27" fmla="*/ 711200 h 677"/>
                <a:gd name="T28" fmla="*/ 658740 w 792"/>
                <a:gd name="T29" fmla="*/ 577784 h 677"/>
                <a:gd name="T30" fmla="*/ 677038 w 792"/>
                <a:gd name="T31" fmla="*/ 441217 h 677"/>
                <a:gd name="T32" fmla="*/ 546797 w 792"/>
                <a:gd name="T33" fmla="*/ 309903 h 677"/>
                <a:gd name="T34" fmla="*/ 162532 w 792"/>
                <a:gd name="T35" fmla="*/ 223760 h 677"/>
                <a:gd name="T36" fmla="*/ 245413 w 792"/>
                <a:gd name="T37" fmla="*/ 141820 h 677"/>
                <a:gd name="T38" fmla="*/ 162532 w 792"/>
                <a:gd name="T39" fmla="*/ 60930 h 677"/>
                <a:gd name="T40" fmla="*/ 78575 w 792"/>
                <a:gd name="T41" fmla="*/ 141820 h 677"/>
                <a:gd name="T42" fmla="*/ 162532 w 792"/>
                <a:gd name="T43" fmla="*/ 223760 h 677"/>
                <a:gd name="T44" fmla="*/ 235726 w 792"/>
                <a:gd name="T45" fmla="*/ 248973 h 677"/>
                <a:gd name="T46" fmla="*/ 88263 w 792"/>
                <a:gd name="T47" fmla="*/ 248973 h 677"/>
                <a:gd name="T48" fmla="*/ 88263 w 792"/>
                <a:gd name="T49" fmla="*/ 248973 h 677"/>
                <a:gd name="T50" fmla="*/ 6458 w 792"/>
                <a:gd name="T51" fmla="*/ 331963 h 677"/>
                <a:gd name="T52" fmla="*/ 17222 w 792"/>
                <a:gd name="T53" fmla="*/ 417055 h 677"/>
                <a:gd name="T54" fmla="*/ 99026 w 792"/>
                <a:gd name="T55" fmla="*/ 498996 h 677"/>
                <a:gd name="T56" fmla="*/ 142081 w 792"/>
                <a:gd name="T57" fmla="*/ 498996 h 677"/>
                <a:gd name="T58" fmla="*/ 134547 w 792"/>
                <a:gd name="T59" fmla="*/ 439116 h 677"/>
                <a:gd name="T60" fmla="*/ 134547 w 792"/>
                <a:gd name="T61" fmla="*/ 439116 h 677"/>
                <a:gd name="T62" fmla="*/ 134547 w 792"/>
                <a:gd name="T63" fmla="*/ 438066 h 677"/>
                <a:gd name="T64" fmla="*/ 172220 w 792"/>
                <a:gd name="T65" fmla="*/ 325660 h 677"/>
                <a:gd name="T66" fmla="*/ 228191 w 792"/>
                <a:gd name="T67" fmla="*/ 284690 h 677"/>
                <a:gd name="T68" fmla="*/ 287391 w 792"/>
                <a:gd name="T69" fmla="*/ 265781 h 677"/>
                <a:gd name="T70" fmla="*/ 235726 w 792"/>
                <a:gd name="T71" fmla="*/ 248973 h 677"/>
                <a:gd name="T72" fmla="*/ 691031 w 792"/>
                <a:gd name="T73" fmla="*/ 223760 h 677"/>
                <a:gd name="T74" fmla="*/ 773912 w 792"/>
                <a:gd name="T75" fmla="*/ 141820 h 677"/>
                <a:gd name="T76" fmla="*/ 691031 w 792"/>
                <a:gd name="T77" fmla="*/ 60930 h 677"/>
                <a:gd name="T78" fmla="*/ 607074 w 792"/>
                <a:gd name="T79" fmla="*/ 141820 h 677"/>
                <a:gd name="T80" fmla="*/ 691031 w 792"/>
                <a:gd name="T81" fmla="*/ 223760 h 677"/>
                <a:gd name="T82" fmla="*/ 764224 w 792"/>
                <a:gd name="T83" fmla="*/ 248973 h 677"/>
                <a:gd name="T84" fmla="*/ 616761 w 792"/>
                <a:gd name="T85" fmla="*/ 248973 h 677"/>
                <a:gd name="T86" fmla="*/ 616761 w 792"/>
                <a:gd name="T87" fmla="*/ 248973 h 677"/>
                <a:gd name="T88" fmla="*/ 566172 w 792"/>
                <a:gd name="T89" fmla="*/ 265781 h 677"/>
                <a:gd name="T90" fmla="*/ 628602 w 792"/>
                <a:gd name="T91" fmla="*/ 284690 h 677"/>
                <a:gd name="T92" fmla="*/ 685649 w 792"/>
                <a:gd name="T93" fmla="*/ 325660 h 677"/>
                <a:gd name="T94" fmla="*/ 722246 w 792"/>
                <a:gd name="T95" fmla="*/ 437015 h 677"/>
                <a:gd name="T96" fmla="*/ 722246 w 792"/>
                <a:gd name="T97" fmla="*/ 437015 h 677"/>
                <a:gd name="T98" fmla="*/ 722246 w 792"/>
                <a:gd name="T99" fmla="*/ 437015 h 677"/>
                <a:gd name="T100" fmla="*/ 713635 w 792"/>
                <a:gd name="T101" fmla="*/ 498996 h 677"/>
                <a:gd name="T102" fmla="*/ 753461 w 792"/>
                <a:gd name="T103" fmla="*/ 498996 h 677"/>
                <a:gd name="T104" fmla="*/ 835265 w 792"/>
                <a:gd name="T105" fmla="*/ 416005 h 677"/>
                <a:gd name="T106" fmla="*/ 847105 w 792"/>
                <a:gd name="T107" fmla="*/ 330913 h 677"/>
                <a:gd name="T108" fmla="*/ 764224 w 792"/>
                <a:gd name="T109" fmla="*/ 248973 h 677"/>
                <a:gd name="T110" fmla="*/ 560790 w 792"/>
                <a:gd name="T111" fmla="*/ 133416 h 677"/>
                <a:gd name="T112" fmla="*/ 428396 w 792"/>
                <a:gd name="T113" fmla="*/ 266831 h 677"/>
                <a:gd name="T114" fmla="*/ 294926 w 792"/>
                <a:gd name="T115" fmla="*/ 133416 h 677"/>
                <a:gd name="T116" fmla="*/ 428396 w 792"/>
                <a:gd name="T117" fmla="*/ 0 h 677"/>
                <a:gd name="T118" fmla="*/ 560790 w 792"/>
                <a:gd name="T119" fmla="*/ 133416 h 67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92" h="677">
                  <a:moveTo>
                    <a:pt x="508" y="295"/>
                  </a:moveTo>
                  <a:lnTo>
                    <a:pt x="441" y="295"/>
                  </a:lnTo>
                  <a:cubicBezTo>
                    <a:pt x="442" y="301"/>
                    <a:pt x="442" y="333"/>
                    <a:pt x="425" y="346"/>
                  </a:cubicBezTo>
                  <a:cubicBezTo>
                    <a:pt x="425" y="346"/>
                    <a:pt x="453" y="507"/>
                    <a:pt x="442" y="558"/>
                  </a:cubicBezTo>
                  <a:cubicBezTo>
                    <a:pt x="436" y="580"/>
                    <a:pt x="418" y="635"/>
                    <a:pt x="396" y="634"/>
                  </a:cubicBezTo>
                  <a:cubicBezTo>
                    <a:pt x="375" y="634"/>
                    <a:pt x="358" y="580"/>
                    <a:pt x="354" y="558"/>
                  </a:cubicBezTo>
                  <a:cubicBezTo>
                    <a:pt x="344" y="506"/>
                    <a:pt x="378" y="346"/>
                    <a:pt x="378" y="346"/>
                  </a:cubicBezTo>
                  <a:cubicBezTo>
                    <a:pt x="373" y="344"/>
                    <a:pt x="364" y="335"/>
                    <a:pt x="361" y="295"/>
                  </a:cubicBezTo>
                  <a:lnTo>
                    <a:pt x="288" y="295"/>
                  </a:lnTo>
                  <a:cubicBezTo>
                    <a:pt x="221" y="295"/>
                    <a:pt x="158" y="352"/>
                    <a:pt x="167" y="422"/>
                  </a:cubicBezTo>
                  <a:lnTo>
                    <a:pt x="184" y="552"/>
                  </a:lnTo>
                  <a:cubicBezTo>
                    <a:pt x="197" y="622"/>
                    <a:pt x="238" y="677"/>
                    <a:pt x="305" y="677"/>
                  </a:cubicBezTo>
                  <a:lnTo>
                    <a:pt x="490" y="677"/>
                  </a:lnTo>
                  <a:cubicBezTo>
                    <a:pt x="557" y="677"/>
                    <a:pt x="598" y="620"/>
                    <a:pt x="612" y="550"/>
                  </a:cubicBezTo>
                  <a:lnTo>
                    <a:pt x="629" y="420"/>
                  </a:lnTo>
                  <a:cubicBezTo>
                    <a:pt x="638" y="351"/>
                    <a:pt x="575" y="295"/>
                    <a:pt x="508" y="295"/>
                  </a:cubicBezTo>
                  <a:close/>
                  <a:moveTo>
                    <a:pt x="151" y="213"/>
                  </a:moveTo>
                  <a:cubicBezTo>
                    <a:pt x="193" y="213"/>
                    <a:pt x="228" y="178"/>
                    <a:pt x="228" y="135"/>
                  </a:cubicBezTo>
                  <a:cubicBezTo>
                    <a:pt x="228" y="92"/>
                    <a:pt x="193" y="58"/>
                    <a:pt x="151" y="58"/>
                  </a:cubicBezTo>
                  <a:cubicBezTo>
                    <a:pt x="108" y="58"/>
                    <a:pt x="73" y="92"/>
                    <a:pt x="73" y="135"/>
                  </a:cubicBezTo>
                  <a:cubicBezTo>
                    <a:pt x="73" y="178"/>
                    <a:pt x="108" y="213"/>
                    <a:pt x="151" y="213"/>
                  </a:cubicBezTo>
                  <a:close/>
                  <a:moveTo>
                    <a:pt x="219" y="237"/>
                  </a:moveTo>
                  <a:lnTo>
                    <a:pt x="82" y="237"/>
                  </a:lnTo>
                  <a:cubicBezTo>
                    <a:pt x="40" y="237"/>
                    <a:pt x="0" y="273"/>
                    <a:pt x="6" y="316"/>
                  </a:cubicBezTo>
                  <a:lnTo>
                    <a:pt x="16" y="397"/>
                  </a:lnTo>
                  <a:cubicBezTo>
                    <a:pt x="25" y="441"/>
                    <a:pt x="50" y="475"/>
                    <a:pt x="92" y="475"/>
                  </a:cubicBezTo>
                  <a:lnTo>
                    <a:pt x="132" y="475"/>
                  </a:lnTo>
                  <a:lnTo>
                    <a:pt x="125" y="418"/>
                  </a:lnTo>
                  <a:lnTo>
                    <a:pt x="125" y="417"/>
                  </a:lnTo>
                  <a:cubicBezTo>
                    <a:pt x="120" y="379"/>
                    <a:pt x="132" y="340"/>
                    <a:pt x="160" y="310"/>
                  </a:cubicBezTo>
                  <a:cubicBezTo>
                    <a:pt x="174" y="293"/>
                    <a:pt x="192" y="280"/>
                    <a:pt x="212" y="271"/>
                  </a:cubicBezTo>
                  <a:cubicBezTo>
                    <a:pt x="229" y="262"/>
                    <a:pt x="248" y="256"/>
                    <a:pt x="267" y="253"/>
                  </a:cubicBezTo>
                  <a:cubicBezTo>
                    <a:pt x="253" y="243"/>
                    <a:pt x="237" y="237"/>
                    <a:pt x="219" y="237"/>
                  </a:cubicBezTo>
                  <a:close/>
                  <a:moveTo>
                    <a:pt x="642" y="213"/>
                  </a:moveTo>
                  <a:cubicBezTo>
                    <a:pt x="684" y="213"/>
                    <a:pt x="719" y="178"/>
                    <a:pt x="719" y="135"/>
                  </a:cubicBezTo>
                  <a:cubicBezTo>
                    <a:pt x="719" y="92"/>
                    <a:pt x="684" y="58"/>
                    <a:pt x="642" y="58"/>
                  </a:cubicBezTo>
                  <a:cubicBezTo>
                    <a:pt x="599" y="58"/>
                    <a:pt x="564" y="92"/>
                    <a:pt x="564" y="135"/>
                  </a:cubicBezTo>
                  <a:cubicBezTo>
                    <a:pt x="564" y="178"/>
                    <a:pt x="599" y="213"/>
                    <a:pt x="642" y="213"/>
                  </a:cubicBezTo>
                  <a:close/>
                  <a:moveTo>
                    <a:pt x="710" y="237"/>
                  </a:moveTo>
                  <a:lnTo>
                    <a:pt x="573" y="237"/>
                  </a:lnTo>
                  <a:cubicBezTo>
                    <a:pt x="556" y="237"/>
                    <a:pt x="539" y="243"/>
                    <a:pt x="526" y="253"/>
                  </a:cubicBezTo>
                  <a:cubicBezTo>
                    <a:pt x="546" y="255"/>
                    <a:pt x="566" y="261"/>
                    <a:pt x="584" y="271"/>
                  </a:cubicBezTo>
                  <a:cubicBezTo>
                    <a:pt x="604" y="280"/>
                    <a:pt x="622" y="293"/>
                    <a:pt x="637" y="310"/>
                  </a:cubicBezTo>
                  <a:cubicBezTo>
                    <a:pt x="664" y="340"/>
                    <a:pt x="676" y="378"/>
                    <a:pt x="671" y="416"/>
                  </a:cubicBezTo>
                  <a:lnTo>
                    <a:pt x="663" y="475"/>
                  </a:lnTo>
                  <a:lnTo>
                    <a:pt x="700" y="475"/>
                  </a:lnTo>
                  <a:cubicBezTo>
                    <a:pt x="742" y="475"/>
                    <a:pt x="767" y="439"/>
                    <a:pt x="776" y="396"/>
                  </a:cubicBezTo>
                  <a:lnTo>
                    <a:pt x="787" y="315"/>
                  </a:lnTo>
                  <a:cubicBezTo>
                    <a:pt x="792" y="272"/>
                    <a:pt x="753" y="237"/>
                    <a:pt x="710" y="237"/>
                  </a:cubicBezTo>
                  <a:close/>
                  <a:moveTo>
                    <a:pt x="521" y="127"/>
                  </a:moveTo>
                  <a:cubicBezTo>
                    <a:pt x="521" y="197"/>
                    <a:pt x="466" y="254"/>
                    <a:pt x="398" y="254"/>
                  </a:cubicBezTo>
                  <a:cubicBezTo>
                    <a:pt x="330" y="254"/>
                    <a:pt x="274" y="197"/>
                    <a:pt x="274" y="127"/>
                  </a:cubicBezTo>
                  <a:cubicBezTo>
                    <a:pt x="274" y="57"/>
                    <a:pt x="330" y="0"/>
                    <a:pt x="398" y="0"/>
                  </a:cubicBezTo>
                  <a:cubicBezTo>
                    <a:pt x="466" y="0"/>
                    <a:pt x="521" y="57"/>
                    <a:pt x="521" y="12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cs typeface="+mn-ea"/>
                <a:sym typeface="+mn-lt"/>
              </a:endParaRPr>
            </a:p>
          </p:txBody>
        </p:sp>
      </p:grpSp>
      <p:grpSp>
        <p:nvGrpSpPr>
          <p:cNvPr id="27" name="组合 26">
            <a:extLst>
              <a:ext uri="{FF2B5EF4-FFF2-40B4-BE49-F238E27FC236}">
                <a16:creationId xmlns:a16="http://schemas.microsoft.com/office/drawing/2014/main" id="{6B31F1F6-997A-468F-A6F2-99CAF1CB2CA4}"/>
              </a:ext>
            </a:extLst>
          </p:cNvPr>
          <p:cNvGrpSpPr/>
          <p:nvPr/>
        </p:nvGrpSpPr>
        <p:grpSpPr>
          <a:xfrm>
            <a:off x="6566109" y="4170555"/>
            <a:ext cx="930268" cy="1000375"/>
            <a:chOff x="4924581" y="3446008"/>
            <a:chExt cx="697701" cy="750281"/>
          </a:xfrm>
        </p:grpSpPr>
        <p:sp>
          <p:nvSpPr>
            <p:cNvPr id="28" name="圆角矩形 4">
              <a:extLst>
                <a:ext uri="{FF2B5EF4-FFF2-40B4-BE49-F238E27FC236}">
                  <a16:creationId xmlns:a16="http://schemas.microsoft.com/office/drawing/2014/main" id="{C070ED05-E053-4C99-947D-BEF996FA1A05}"/>
                </a:ext>
              </a:extLst>
            </p:cNvPr>
            <p:cNvSpPr>
              <a:spLocks noChangeArrowheads="1"/>
            </p:cNvSpPr>
            <p:nvPr/>
          </p:nvSpPr>
          <p:spPr bwMode="auto">
            <a:xfrm>
              <a:off x="4924581" y="3446008"/>
              <a:ext cx="697701" cy="750281"/>
            </a:xfrm>
            <a:prstGeom prst="roundRect">
              <a:avLst>
                <a:gd name="adj" fmla="val 7102"/>
              </a:avLst>
            </a:prstGeom>
            <a:solidFill>
              <a:srgbClr val="C00000"/>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9" name="Freeform 6">
              <a:extLst>
                <a:ext uri="{FF2B5EF4-FFF2-40B4-BE49-F238E27FC236}">
                  <a16:creationId xmlns:a16="http://schemas.microsoft.com/office/drawing/2014/main" id="{B4477F8F-673D-4D09-AAD5-D52794B7F5C8}"/>
                </a:ext>
              </a:extLst>
            </p:cNvPr>
            <p:cNvSpPr>
              <a:spLocks noEditPoints="1" noChangeArrowheads="1"/>
            </p:cNvSpPr>
            <p:nvPr/>
          </p:nvSpPr>
          <p:spPr bwMode="auto">
            <a:xfrm>
              <a:off x="5095467" y="3577458"/>
              <a:ext cx="367052" cy="488390"/>
            </a:xfrm>
            <a:custGeom>
              <a:avLst/>
              <a:gdLst>
                <a:gd name="T0" fmla="*/ 75606 w 625"/>
                <a:gd name="T1" fmla="*/ 124048 h 853"/>
                <a:gd name="T2" fmla="*/ 63619 w 625"/>
                <a:gd name="T3" fmla="*/ 766762 h 853"/>
                <a:gd name="T4" fmla="*/ 576263 w 625"/>
                <a:gd name="T5" fmla="*/ 188769 h 853"/>
                <a:gd name="T6" fmla="*/ 532006 w 625"/>
                <a:gd name="T7" fmla="*/ 202253 h 853"/>
                <a:gd name="T8" fmla="*/ 66385 w 625"/>
                <a:gd name="T9" fmla="*/ 721817 h 853"/>
                <a:gd name="T10" fmla="*/ 248946 w 625"/>
                <a:gd name="T11" fmla="*/ 81800 h 853"/>
                <a:gd name="T12" fmla="*/ 327317 w 625"/>
                <a:gd name="T13" fmla="*/ 81800 h 853"/>
                <a:gd name="T14" fmla="*/ 287670 w 625"/>
                <a:gd name="T15" fmla="*/ 122250 h 853"/>
                <a:gd name="T16" fmla="*/ 201923 w 625"/>
                <a:gd name="T17" fmla="*/ 83598 h 853"/>
                <a:gd name="T18" fmla="*/ 106032 w 625"/>
                <a:gd name="T19" fmla="*/ 194162 h 853"/>
                <a:gd name="T20" fmla="*/ 470231 w 625"/>
                <a:gd name="T21" fmla="*/ 194162 h 853"/>
                <a:gd name="T22" fmla="*/ 375262 w 625"/>
                <a:gd name="T23" fmla="*/ 83598 h 853"/>
                <a:gd name="T24" fmla="*/ 201923 w 625"/>
                <a:gd name="T25" fmla="*/ 83598 h 853"/>
                <a:gd name="T26" fmla="*/ 203767 w 625"/>
                <a:gd name="T27" fmla="*/ 582487 h 853"/>
                <a:gd name="T28" fmla="*/ 140147 w 625"/>
                <a:gd name="T29" fmla="*/ 599567 h 853"/>
                <a:gd name="T30" fmla="*/ 125395 w 625"/>
                <a:gd name="T31" fmla="*/ 613050 h 853"/>
                <a:gd name="T32" fmla="*/ 203767 w 625"/>
                <a:gd name="T33" fmla="*/ 619342 h 853"/>
                <a:gd name="T34" fmla="*/ 121707 w 625"/>
                <a:gd name="T35" fmla="*/ 657995 h 853"/>
                <a:gd name="T36" fmla="*/ 223129 w 625"/>
                <a:gd name="T37" fmla="*/ 609454 h 853"/>
                <a:gd name="T38" fmla="*/ 223129 w 625"/>
                <a:gd name="T39" fmla="*/ 577993 h 853"/>
                <a:gd name="T40" fmla="*/ 102344 w 625"/>
                <a:gd name="T41" fmla="*/ 584285 h 853"/>
                <a:gd name="T42" fmla="*/ 197312 w 625"/>
                <a:gd name="T43" fmla="*/ 683164 h 853"/>
                <a:gd name="T44" fmla="*/ 197312 w 625"/>
                <a:gd name="T45" fmla="*/ 301132 h 853"/>
                <a:gd name="T46" fmla="*/ 140147 w 625"/>
                <a:gd name="T47" fmla="*/ 318211 h 853"/>
                <a:gd name="T48" fmla="*/ 159510 w 625"/>
                <a:gd name="T49" fmla="*/ 368549 h 853"/>
                <a:gd name="T50" fmla="*/ 121707 w 625"/>
                <a:gd name="T51" fmla="*/ 382033 h 853"/>
                <a:gd name="T52" fmla="*/ 197312 w 625"/>
                <a:gd name="T53" fmla="*/ 281356 h 853"/>
                <a:gd name="T54" fmla="*/ 102344 w 625"/>
                <a:gd name="T55" fmla="*/ 380235 h 853"/>
                <a:gd name="T56" fmla="*/ 223129 w 625"/>
                <a:gd name="T57" fmla="*/ 323604 h 853"/>
                <a:gd name="T58" fmla="*/ 221285 w 625"/>
                <a:gd name="T59" fmla="*/ 296637 h 853"/>
                <a:gd name="T60" fmla="*/ 203767 w 625"/>
                <a:gd name="T61" fmla="*/ 452147 h 853"/>
                <a:gd name="T62" fmla="*/ 125395 w 625"/>
                <a:gd name="T63" fmla="*/ 471923 h 853"/>
                <a:gd name="T64" fmla="*/ 203767 w 625"/>
                <a:gd name="T65" fmla="*/ 522261 h 853"/>
                <a:gd name="T66" fmla="*/ 223129 w 625"/>
                <a:gd name="T67" fmla="*/ 437764 h 853"/>
                <a:gd name="T68" fmla="*/ 102344 w 625"/>
                <a:gd name="T69" fmla="*/ 442259 h 853"/>
                <a:gd name="T70" fmla="*/ 203767 w 625"/>
                <a:gd name="T71" fmla="*/ 541138 h 853"/>
                <a:gd name="T72" fmla="*/ 266464 w 625"/>
                <a:gd name="T73" fmla="*/ 417989 h 853"/>
                <a:gd name="T74" fmla="*/ 301501 w 625"/>
                <a:gd name="T75" fmla="*/ 649905 h 853"/>
                <a:gd name="T76" fmla="*/ 462854 w 625"/>
                <a:gd name="T77" fmla="*/ 601364 h 853"/>
                <a:gd name="T78" fmla="*/ 295047 w 625"/>
                <a:gd name="T79" fmla="*/ 644512 h 853"/>
                <a:gd name="T80" fmla="*/ 462854 w 625"/>
                <a:gd name="T81" fmla="*/ 455742 h 853"/>
                <a:gd name="T82" fmla="*/ 295047 w 625"/>
                <a:gd name="T83" fmla="*/ 368549 h 853"/>
                <a:gd name="T84" fmla="*/ 295047 w 625"/>
                <a:gd name="T85" fmla="*/ 316413 h 8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3">
                  <a:moveTo>
                    <a:pt x="48" y="225"/>
                  </a:moveTo>
                  <a:cubicBezTo>
                    <a:pt x="48" y="201"/>
                    <a:pt x="59" y="189"/>
                    <a:pt x="82" y="188"/>
                  </a:cubicBezTo>
                  <a:lnTo>
                    <a:pt x="82" y="138"/>
                  </a:lnTo>
                  <a:cubicBezTo>
                    <a:pt x="39" y="139"/>
                    <a:pt x="0" y="167"/>
                    <a:pt x="0" y="210"/>
                  </a:cubicBezTo>
                  <a:lnTo>
                    <a:pt x="0" y="784"/>
                  </a:lnTo>
                  <a:cubicBezTo>
                    <a:pt x="0" y="819"/>
                    <a:pt x="34" y="853"/>
                    <a:pt x="69" y="853"/>
                  </a:cubicBezTo>
                  <a:lnTo>
                    <a:pt x="556" y="853"/>
                  </a:lnTo>
                  <a:cubicBezTo>
                    <a:pt x="591" y="853"/>
                    <a:pt x="625" y="819"/>
                    <a:pt x="625" y="784"/>
                  </a:cubicBezTo>
                  <a:lnTo>
                    <a:pt x="625" y="210"/>
                  </a:lnTo>
                  <a:cubicBezTo>
                    <a:pt x="625" y="167"/>
                    <a:pt x="586" y="139"/>
                    <a:pt x="543" y="138"/>
                  </a:cubicBezTo>
                  <a:lnTo>
                    <a:pt x="543" y="188"/>
                  </a:lnTo>
                  <a:cubicBezTo>
                    <a:pt x="566" y="189"/>
                    <a:pt x="577" y="201"/>
                    <a:pt x="577" y="225"/>
                  </a:cubicBezTo>
                  <a:lnTo>
                    <a:pt x="577" y="768"/>
                  </a:lnTo>
                  <a:cubicBezTo>
                    <a:pt x="577" y="786"/>
                    <a:pt x="570" y="803"/>
                    <a:pt x="554" y="803"/>
                  </a:cubicBezTo>
                  <a:lnTo>
                    <a:pt x="72" y="803"/>
                  </a:lnTo>
                  <a:cubicBezTo>
                    <a:pt x="53" y="803"/>
                    <a:pt x="48" y="783"/>
                    <a:pt x="48" y="764"/>
                  </a:cubicBezTo>
                  <a:lnTo>
                    <a:pt x="48" y="225"/>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2" y="136"/>
                  </a:lnTo>
                  <a:cubicBezTo>
                    <a:pt x="289" y="136"/>
                    <a:pt x="270" y="117"/>
                    <a:pt x="270" y="95"/>
                  </a:cubicBezTo>
                  <a:lnTo>
                    <a:pt x="270" y="91"/>
                  </a:lnTo>
                  <a:close/>
                  <a:moveTo>
                    <a:pt x="219" y="93"/>
                  </a:moveTo>
                  <a:lnTo>
                    <a:pt x="149" y="93"/>
                  </a:lnTo>
                  <a:cubicBezTo>
                    <a:pt x="126" y="93"/>
                    <a:pt x="115" y="104"/>
                    <a:pt x="115" y="128"/>
                  </a:cubicBezTo>
                  <a:lnTo>
                    <a:pt x="115" y="216"/>
                  </a:lnTo>
                  <a:cubicBezTo>
                    <a:pt x="115" y="231"/>
                    <a:pt x="124" y="246"/>
                    <a:pt x="139" y="246"/>
                  </a:cubicBezTo>
                  <a:lnTo>
                    <a:pt x="487" y="246"/>
                  </a:lnTo>
                  <a:cubicBezTo>
                    <a:pt x="501" y="246"/>
                    <a:pt x="510" y="231"/>
                    <a:pt x="510" y="216"/>
                  </a:cubicBezTo>
                  <a:lnTo>
                    <a:pt x="510" y="128"/>
                  </a:lnTo>
                  <a:cubicBezTo>
                    <a:pt x="510" y="104"/>
                    <a:pt x="499" y="93"/>
                    <a:pt x="476" y="93"/>
                  </a:cubicBezTo>
                  <a:lnTo>
                    <a:pt x="407" y="93"/>
                  </a:lnTo>
                  <a:cubicBezTo>
                    <a:pt x="407" y="45"/>
                    <a:pt x="366" y="0"/>
                    <a:pt x="320" y="0"/>
                  </a:cubicBezTo>
                  <a:lnTo>
                    <a:pt x="305" y="0"/>
                  </a:lnTo>
                  <a:cubicBezTo>
                    <a:pt x="259" y="0"/>
                    <a:pt x="219" y="45"/>
                    <a:pt x="219" y="93"/>
                  </a:cubicBezTo>
                  <a:close/>
                  <a:moveTo>
                    <a:pt x="132" y="654"/>
                  </a:moveTo>
                  <a:cubicBezTo>
                    <a:pt x="132" y="649"/>
                    <a:pt x="134" y="648"/>
                    <a:pt x="139" y="648"/>
                  </a:cubicBezTo>
                  <a:lnTo>
                    <a:pt x="221" y="648"/>
                  </a:lnTo>
                  <a:lnTo>
                    <a:pt x="221" y="654"/>
                  </a:lnTo>
                  <a:cubicBezTo>
                    <a:pt x="221" y="661"/>
                    <a:pt x="187" y="681"/>
                    <a:pt x="180" y="684"/>
                  </a:cubicBezTo>
                  <a:cubicBezTo>
                    <a:pt x="174" y="679"/>
                    <a:pt x="161" y="667"/>
                    <a:pt x="152"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9"/>
                  </a:cubicBezTo>
                  <a:cubicBezTo>
                    <a:pt x="221" y="700"/>
                    <a:pt x="225" y="738"/>
                    <a:pt x="214" y="738"/>
                  </a:cubicBezTo>
                  <a:lnTo>
                    <a:pt x="139" y="738"/>
                  </a:lnTo>
                  <a:cubicBezTo>
                    <a:pt x="134" y="738"/>
                    <a:pt x="132" y="737"/>
                    <a:pt x="132" y="732"/>
                  </a:cubicBezTo>
                  <a:lnTo>
                    <a:pt x="132" y="654"/>
                  </a:lnTo>
                  <a:close/>
                  <a:moveTo>
                    <a:pt x="214" y="760"/>
                  </a:moveTo>
                  <a:cubicBezTo>
                    <a:pt x="255" y="760"/>
                    <a:pt x="240" y="715"/>
                    <a:pt x="242" y="678"/>
                  </a:cubicBezTo>
                  <a:cubicBezTo>
                    <a:pt x="244" y="659"/>
                    <a:pt x="292" y="642"/>
                    <a:pt x="296" y="624"/>
                  </a:cubicBezTo>
                  <a:lnTo>
                    <a:pt x="290" y="624"/>
                  </a:lnTo>
                  <a:cubicBezTo>
                    <a:pt x="275" y="624"/>
                    <a:pt x="253" y="638"/>
                    <a:pt x="242" y="643"/>
                  </a:cubicBezTo>
                  <a:cubicBezTo>
                    <a:pt x="237" y="635"/>
                    <a:pt x="232" y="626"/>
                    <a:pt x="219" y="626"/>
                  </a:cubicBezTo>
                  <a:lnTo>
                    <a:pt x="134" y="626"/>
                  </a:lnTo>
                  <a:cubicBezTo>
                    <a:pt x="122" y="626"/>
                    <a:pt x="111" y="637"/>
                    <a:pt x="111" y="650"/>
                  </a:cubicBezTo>
                  <a:lnTo>
                    <a:pt x="111" y="736"/>
                  </a:lnTo>
                  <a:cubicBezTo>
                    <a:pt x="111" y="751"/>
                    <a:pt x="124" y="760"/>
                    <a:pt x="139" y="760"/>
                  </a:cubicBezTo>
                  <a:lnTo>
                    <a:pt x="214" y="760"/>
                  </a:lnTo>
                  <a:close/>
                  <a:moveTo>
                    <a:pt x="132" y="341"/>
                  </a:moveTo>
                  <a:cubicBezTo>
                    <a:pt x="132" y="336"/>
                    <a:pt x="134" y="335"/>
                    <a:pt x="139" y="335"/>
                  </a:cubicBezTo>
                  <a:lnTo>
                    <a:pt x="214" y="335"/>
                  </a:lnTo>
                  <a:cubicBezTo>
                    <a:pt x="219" y="335"/>
                    <a:pt x="221" y="336"/>
                    <a:pt x="221" y="341"/>
                  </a:cubicBezTo>
                  <a:cubicBezTo>
                    <a:pt x="221" y="347"/>
                    <a:pt x="184" y="371"/>
                    <a:pt x="180" y="371"/>
                  </a:cubicBezTo>
                  <a:cubicBezTo>
                    <a:pt x="175" y="371"/>
                    <a:pt x="164" y="354"/>
                    <a:pt x="152" y="354"/>
                  </a:cubicBezTo>
                  <a:cubicBezTo>
                    <a:pt x="145" y="354"/>
                    <a:pt x="136" y="361"/>
                    <a:pt x="136" y="367"/>
                  </a:cubicBezTo>
                  <a:lnTo>
                    <a:pt x="136" y="369"/>
                  </a:lnTo>
                  <a:cubicBezTo>
                    <a:pt x="136" y="378"/>
                    <a:pt x="166" y="407"/>
                    <a:pt x="173" y="410"/>
                  </a:cubicBezTo>
                  <a:lnTo>
                    <a:pt x="221" y="376"/>
                  </a:lnTo>
                  <a:lnTo>
                    <a:pt x="221" y="425"/>
                  </a:lnTo>
                  <a:lnTo>
                    <a:pt x="132" y="425"/>
                  </a:lnTo>
                  <a:lnTo>
                    <a:pt x="132" y="341"/>
                  </a:lnTo>
                  <a:close/>
                  <a:moveTo>
                    <a:pt x="240" y="330"/>
                  </a:moveTo>
                  <a:cubicBezTo>
                    <a:pt x="238" y="319"/>
                    <a:pt x="228" y="313"/>
                    <a:pt x="214" y="313"/>
                  </a:cubicBezTo>
                  <a:lnTo>
                    <a:pt x="139" y="313"/>
                  </a:lnTo>
                  <a:cubicBezTo>
                    <a:pt x="124" y="313"/>
                    <a:pt x="111" y="322"/>
                    <a:pt x="111" y="337"/>
                  </a:cubicBezTo>
                  <a:lnTo>
                    <a:pt x="111" y="423"/>
                  </a:lnTo>
                  <a:cubicBezTo>
                    <a:pt x="111" y="436"/>
                    <a:pt x="122" y="447"/>
                    <a:pt x="134" y="447"/>
                  </a:cubicBezTo>
                  <a:lnTo>
                    <a:pt x="219" y="447"/>
                  </a:lnTo>
                  <a:cubicBezTo>
                    <a:pt x="252" y="447"/>
                    <a:pt x="242" y="394"/>
                    <a:pt x="242" y="360"/>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5"/>
                  </a:cubicBezTo>
                  <a:cubicBezTo>
                    <a:pt x="136" y="531"/>
                    <a:pt x="167" y="566"/>
                    <a:pt x="173" y="566"/>
                  </a:cubicBezTo>
                  <a:cubicBezTo>
                    <a:pt x="183" y="566"/>
                    <a:pt x="210" y="536"/>
                    <a:pt x="221" y="533"/>
                  </a:cubicBezTo>
                  <a:lnTo>
                    <a:pt x="221" y="581"/>
                  </a:lnTo>
                  <a:lnTo>
                    <a:pt x="132" y="581"/>
                  </a:lnTo>
                  <a:lnTo>
                    <a:pt x="132" y="492"/>
                  </a:lnTo>
                  <a:close/>
                  <a:moveTo>
                    <a:pt x="242" y="487"/>
                  </a:moveTo>
                  <a:cubicBezTo>
                    <a:pt x="238" y="480"/>
                    <a:pt x="233" y="471"/>
                    <a:pt x="221" y="471"/>
                  </a:cubicBezTo>
                  <a:lnTo>
                    <a:pt x="132" y="471"/>
                  </a:lnTo>
                  <a:cubicBezTo>
                    <a:pt x="121" y="471"/>
                    <a:pt x="111" y="481"/>
                    <a:pt x="111" y="492"/>
                  </a:cubicBezTo>
                  <a:lnTo>
                    <a:pt x="111" y="581"/>
                  </a:lnTo>
                  <a:cubicBezTo>
                    <a:pt x="111" y="592"/>
                    <a:pt x="121" y="602"/>
                    <a:pt x="132" y="602"/>
                  </a:cubicBezTo>
                  <a:lnTo>
                    <a:pt x="221" y="602"/>
                  </a:lnTo>
                  <a:cubicBezTo>
                    <a:pt x="252" y="602"/>
                    <a:pt x="242" y="547"/>
                    <a:pt x="242" y="515"/>
                  </a:cubicBezTo>
                  <a:lnTo>
                    <a:pt x="296" y="469"/>
                  </a:lnTo>
                  <a:lnTo>
                    <a:pt x="289" y="465"/>
                  </a:lnTo>
                  <a:lnTo>
                    <a:pt x="242" y="487"/>
                  </a:lnTo>
                  <a:close/>
                  <a:moveTo>
                    <a:pt x="320" y="717"/>
                  </a:moveTo>
                  <a:cubicBezTo>
                    <a:pt x="320" y="722"/>
                    <a:pt x="322" y="723"/>
                    <a:pt x="327" y="723"/>
                  </a:cubicBezTo>
                  <a:lnTo>
                    <a:pt x="495" y="723"/>
                  </a:lnTo>
                  <a:cubicBezTo>
                    <a:pt x="500" y="723"/>
                    <a:pt x="502" y="722"/>
                    <a:pt x="502" y="717"/>
                  </a:cubicBezTo>
                  <a:lnTo>
                    <a:pt x="502" y="669"/>
                  </a:lnTo>
                  <a:cubicBezTo>
                    <a:pt x="502" y="664"/>
                    <a:pt x="500" y="663"/>
                    <a:pt x="495" y="663"/>
                  </a:cubicBezTo>
                  <a:lnTo>
                    <a:pt x="320" y="663"/>
                  </a:lnTo>
                  <a:lnTo>
                    <a:pt x="320" y="717"/>
                  </a:lnTo>
                  <a:close/>
                  <a:moveTo>
                    <a:pt x="320" y="566"/>
                  </a:moveTo>
                  <a:lnTo>
                    <a:pt x="502" y="566"/>
                  </a:lnTo>
                  <a:lnTo>
                    <a:pt x="502" y="507"/>
                  </a:lnTo>
                  <a:lnTo>
                    <a:pt x="320" y="507"/>
                  </a:lnTo>
                  <a:lnTo>
                    <a:pt x="320" y="566"/>
                  </a:lnTo>
                  <a:close/>
                  <a:moveTo>
                    <a:pt x="320" y="410"/>
                  </a:moveTo>
                  <a:lnTo>
                    <a:pt x="452" y="410"/>
                  </a:lnTo>
                  <a:lnTo>
                    <a:pt x="452" y="352"/>
                  </a:lnTo>
                  <a:lnTo>
                    <a:pt x="320" y="352"/>
                  </a:lnTo>
                  <a:lnTo>
                    <a:pt x="320" y="41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88091872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2059"/>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559"/>
                            </p:stCondLst>
                            <p:childTnLst>
                              <p:par>
                                <p:cTn id="25" presetID="1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ppt_x</p:attrName>
                                        </p:attrNameLst>
                                      </p:cBhvr>
                                      <p:tavLst>
                                        <p:tav tm="0">
                                          <p:val>
                                            <p:strVal val="#ppt_x-#ppt_w*1.125000"/>
                                          </p:val>
                                        </p:tav>
                                        <p:tav tm="100000">
                                          <p:val>
                                            <p:strVal val="#ppt_x"/>
                                          </p:val>
                                        </p:tav>
                                      </p:tavLst>
                                    </p:anim>
                                    <p:animEffect transition="in" filter="wipe(right)">
                                      <p:cBhvr>
                                        <p:cTn id="28" dur="500"/>
                                        <p:tgtEl>
                                          <p:spTgt spid="11"/>
                                        </p:tgtEl>
                                      </p:cBhvr>
                                    </p:animEffect>
                                  </p:childTnLst>
                                </p:cTn>
                              </p:par>
                            </p:childTnLst>
                          </p:cTn>
                        </p:par>
                        <p:par>
                          <p:cTn id="29" fill="hold">
                            <p:stCondLst>
                              <p:cond delay="3059"/>
                            </p:stCondLst>
                            <p:childTnLst>
                              <p:par>
                                <p:cTn id="30" presetID="42"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3559"/>
                            </p:stCondLst>
                            <p:childTnLst>
                              <p:par>
                                <p:cTn id="36" presetID="2" presetClass="entr" presetSubtype="4"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childTnLst>
                          </p:cTn>
                        </p:par>
                        <p:par>
                          <p:cTn id="40" fill="hold">
                            <p:stCondLst>
                              <p:cond delay="4059"/>
                            </p:stCondLst>
                            <p:childTnLst>
                              <p:par>
                                <p:cTn id="41" presetID="1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right)">
                                      <p:cBhvr>
                                        <p:cTn id="44" dur="500"/>
                                        <p:tgtEl>
                                          <p:spTgt spid="19"/>
                                        </p:tgtEl>
                                      </p:cBhvr>
                                    </p:animEffect>
                                  </p:childTnLst>
                                </p:cTn>
                              </p:par>
                            </p:childTnLst>
                          </p:cTn>
                        </p:par>
                        <p:par>
                          <p:cTn id="45" fill="hold">
                            <p:stCondLst>
                              <p:cond delay="4559"/>
                            </p:stCondLst>
                            <p:childTnLst>
                              <p:par>
                                <p:cTn id="46" presetID="42"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anim calcmode="lin" valueType="num">
                                      <p:cBhvr>
                                        <p:cTn id="49" dur="500" fill="hold"/>
                                        <p:tgtEl>
                                          <p:spTgt spid="17"/>
                                        </p:tgtEl>
                                        <p:attrNameLst>
                                          <p:attrName>ppt_x</p:attrName>
                                        </p:attrNameLst>
                                      </p:cBhvr>
                                      <p:tavLst>
                                        <p:tav tm="0">
                                          <p:val>
                                            <p:strVal val="#ppt_x"/>
                                          </p:val>
                                        </p:tav>
                                        <p:tav tm="100000">
                                          <p:val>
                                            <p:strVal val="#ppt_x"/>
                                          </p:val>
                                        </p:tav>
                                      </p:tavLst>
                                    </p:anim>
                                    <p:anim calcmode="lin" valueType="num">
                                      <p:cBhvr>
                                        <p:cTn id="50" dur="500" fill="hold"/>
                                        <p:tgtEl>
                                          <p:spTgt spid="17"/>
                                        </p:tgtEl>
                                        <p:attrNameLst>
                                          <p:attrName>ppt_y</p:attrName>
                                        </p:attrNameLst>
                                      </p:cBhvr>
                                      <p:tavLst>
                                        <p:tav tm="0">
                                          <p:val>
                                            <p:strVal val="#ppt_y+.1"/>
                                          </p:val>
                                        </p:tav>
                                        <p:tav tm="100000">
                                          <p:val>
                                            <p:strVal val="#ppt_y"/>
                                          </p:val>
                                        </p:tav>
                                      </p:tavLst>
                                    </p:anim>
                                  </p:childTnLst>
                                </p:cTn>
                              </p:par>
                            </p:childTnLst>
                          </p:cTn>
                        </p:par>
                        <p:par>
                          <p:cTn id="51" fill="hold">
                            <p:stCondLst>
                              <p:cond delay="5059"/>
                            </p:stCondLst>
                            <p:childTnLst>
                              <p:par>
                                <p:cTn id="52" presetID="2" presetClass="entr" presetSubtype="4"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childTnLst>
                          </p:cTn>
                        </p:par>
                        <p:par>
                          <p:cTn id="56" fill="hold">
                            <p:stCondLst>
                              <p:cond delay="5559"/>
                            </p:stCondLst>
                            <p:childTnLst>
                              <p:par>
                                <p:cTn id="57" presetID="12" presetClass="entr" presetSubtype="8"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p:tgtEl>
                                          <p:spTgt spid="13"/>
                                        </p:tgtEl>
                                        <p:attrNameLst>
                                          <p:attrName>ppt_x</p:attrName>
                                        </p:attrNameLst>
                                      </p:cBhvr>
                                      <p:tavLst>
                                        <p:tav tm="0">
                                          <p:val>
                                            <p:strVal val="#ppt_x-#ppt_w*1.125000"/>
                                          </p:val>
                                        </p:tav>
                                        <p:tav tm="100000">
                                          <p:val>
                                            <p:strVal val="#ppt_x"/>
                                          </p:val>
                                        </p:tav>
                                      </p:tavLst>
                                    </p:anim>
                                    <p:animEffect transition="in" filter="wipe(right)">
                                      <p:cBhvr>
                                        <p:cTn id="60" dur="500"/>
                                        <p:tgtEl>
                                          <p:spTgt spid="13"/>
                                        </p:tgtEl>
                                      </p:cBhvr>
                                    </p:animEffect>
                                  </p:childTnLst>
                                </p:cTn>
                              </p:par>
                            </p:childTnLst>
                          </p:cTn>
                        </p:par>
                        <p:par>
                          <p:cTn id="61" fill="hold">
                            <p:stCondLst>
                              <p:cond delay="6059"/>
                            </p:stCondLst>
                            <p:childTnLst>
                              <p:par>
                                <p:cTn id="62" presetID="42" presetClass="entr" presetSubtype="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anim calcmode="lin" valueType="num">
                                      <p:cBhvr>
                                        <p:cTn id="65" dur="500" fill="hold"/>
                                        <p:tgtEl>
                                          <p:spTgt spid="12"/>
                                        </p:tgtEl>
                                        <p:attrNameLst>
                                          <p:attrName>ppt_x</p:attrName>
                                        </p:attrNameLst>
                                      </p:cBhvr>
                                      <p:tavLst>
                                        <p:tav tm="0">
                                          <p:val>
                                            <p:strVal val="#ppt_x"/>
                                          </p:val>
                                        </p:tav>
                                        <p:tav tm="100000">
                                          <p:val>
                                            <p:strVal val="#ppt_x"/>
                                          </p:val>
                                        </p:tav>
                                      </p:tavLst>
                                    </p:anim>
                                    <p:anim calcmode="lin" valueType="num">
                                      <p:cBhvr>
                                        <p:cTn id="66" dur="500" fill="hold"/>
                                        <p:tgtEl>
                                          <p:spTgt spid="12"/>
                                        </p:tgtEl>
                                        <p:attrNameLst>
                                          <p:attrName>ppt_y</p:attrName>
                                        </p:attrNameLst>
                                      </p:cBhvr>
                                      <p:tavLst>
                                        <p:tav tm="0">
                                          <p:val>
                                            <p:strVal val="#ppt_y+.1"/>
                                          </p:val>
                                        </p:tav>
                                        <p:tav tm="100000">
                                          <p:val>
                                            <p:strVal val="#ppt_y"/>
                                          </p:val>
                                        </p:tav>
                                      </p:tavLst>
                                    </p:anim>
                                  </p:childTnLst>
                                </p:cTn>
                              </p:par>
                            </p:childTnLst>
                          </p:cTn>
                        </p:par>
                        <p:par>
                          <p:cTn id="67" fill="hold">
                            <p:stCondLst>
                              <p:cond delay="6559"/>
                            </p:stCondLst>
                            <p:childTnLst>
                              <p:par>
                                <p:cTn id="68" presetID="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par>
                          <p:cTn id="72" fill="hold">
                            <p:stCondLst>
                              <p:cond delay="7059"/>
                            </p:stCondLst>
                            <p:childTnLst>
                              <p:par>
                                <p:cTn id="73" presetID="1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p:tgtEl>
                                          <p:spTgt spid="23"/>
                                        </p:tgtEl>
                                        <p:attrNameLst>
                                          <p:attrName>ppt_x</p:attrName>
                                        </p:attrNameLst>
                                      </p:cBhvr>
                                      <p:tavLst>
                                        <p:tav tm="0">
                                          <p:val>
                                            <p:strVal val="#ppt_x-#ppt_w*1.125000"/>
                                          </p:val>
                                        </p:tav>
                                        <p:tav tm="100000">
                                          <p:val>
                                            <p:strVal val="#ppt_x"/>
                                          </p:val>
                                        </p:tav>
                                      </p:tavLst>
                                    </p:anim>
                                    <p:animEffect transition="in" filter="wipe(right)">
                                      <p:cBhvr>
                                        <p:cTn id="76" dur="500"/>
                                        <p:tgtEl>
                                          <p:spTgt spid="23"/>
                                        </p:tgtEl>
                                      </p:cBhvr>
                                    </p:animEffect>
                                  </p:childTnLst>
                                </p:cTn>
                              </p:par>
                            </p:childTnLst>
                          </p:cTn>
                        </p:par>
                        <p:par>
                          <p:cTn id="77" fill="hold">
                            <p:stCondLst>
                              <p:cond delay="7559"/>
                            </p:stCondLst>
                            <p:childTnLst>
                              <p:par>
                                <p:cTn id="78" presetID="42" presetClass="entr" presetSubtype="0"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anim calcmode="lin" valueType="num">
                                      <p:cBhvr>
                                        <p:cTn id="81" dur="500" fill="hold"/>
                                        <p:tgtEl>
                                          <p:spTgt spid="22"/>
                                        </p:tgtEl>
                                        <p:attrNameLst>
                                          <p:attrName>ppt_x</p:attrName>
                                        </p:attrNameLst>
                                      </p:cBhvr>
                                      <p:tavLst>
                                        <p:tav tm="0">
                                          <p:val>
                                            <p:strVal val="#ppt_x"/>
                                          </p:val>
                                        </p:tav>
                                        <p:tav tm="100000">
                                          <p:val>
                                            <p:strVal val="#ppt_x"/>
                                          </p:val>
                                        </p:tav>
                                      </p:tavLst>
                                    </p:anim>
                                    <p:anim calcmode="lin" valueType="num">
                                      <p:cBhvr>
                                        <p:cTn id="82"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p:bldP spid="11" grpId="0"/>
      <p:bldP spid="12" grpId="0"/>
      <p:bldP spid="13" grpId="0"/>
      <p:bldP spid="17" grpId="0"/>
      <p:bldP spid="19"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7194598"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若干规定</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解读</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廉洁从业行为规范</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学习连接法律法规，防范廉洁风险</a:t>
            </a:r>
          </a:p>
        </p:txBody>
      </p:sp>
      <p:sp>
        <p:nvSpPr>
          <p:cNvPr id="6" name="TextBox 3">
            <a:extLst>
              <a:ext uri="{FF2B5EF4-FFF2-40B4-BE49-F238E27FC236}">
                <a16:creationId xmlns:a16="http://schemas.microsoft.com/office/drawing/2014/main" id="{A9199BD9-D5C6-4281-9219-C49F9418DBCB}"/>
              </a:ext>
            </a:extLst>
          </p:cNvPr>
          <p:cNvSpPr txBox="1">
            <a:spLocks noChangeArrowheads="1"/>
          </p:cNvSpPr>
          <p:nvPr/>
        </p:nvSpPr>
        <p:spPr bwMode="auto">
          <a:xfrm>
            <a:off x="555778" y="2144171"/>
            <a:ext cx="7310967" cy="49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ea"/>
                <a:sym typeface="+mn-lt"/>
              </a:rPr>
              <a:t>违反“三重一大”决策方面的腐败案件</a:t>
            </a:r>
            <a:endParaRPr kumimoji="0" lang="en-US" altLang="zh-CN" sz="2400" b="1"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7" name="矩形 12">
            <a:extLst>
              <a:ext uri="{FF2B5EF4-FFF2-40B4-BE49-F238E27FC236}">
                <a16:creationId xmlns:a16="http://schemas.microsoft.com/office/drawing/2014/main" id="{CC8564DF-CF66-45D4-86AB-8EDAA8ECDC22}"/>
              </a:ext>
            </a:extLst>
          </p:cNvPr>
          <p:cNvSpPr>
            <a:spLocks noChangeArrowheads="1"/>
          </p:cNvSpPr>
          <p:nvPr/>
        </p:nvSpPr>
        <p:spPr bwMode="auto">
          <a:xfrm>
            <a:off x="555778" y="3505188"/>
            <a:ext cx="1106048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zh-CN" sz="1600" b="0" i="0" u="none" strike="noStrike" kern="1200" cap="none" spc="0" normalizeH="0" baseline="0" noProof="0" dirty="0">
                <a:ln>
                  <a:noFill/>
                </a:ln>
                <a:solidFill>
                  <a:srgbClr val="000000"/>
                </a:solidFill>
                <a:effectLst/>
                <a:uLnTx/>
                <a:uFillTx/>
                <a:latin typeface="+mn-lt"/>
                <a:ea typeface="+mn-ea"/>
                <a:cs typeface="+mn-ea"/>
                <a:sym typeface="+mn-lt"/>
              </a:rPr>
              <a:t>重庆某农资公司原总经理胡某，在化肥销售中，个人决策，通过联营等方式将进口化肥配额指标转卖给其他公司，从中牟取暴利，贪污公款</a:t>
            </a:r>
            <a:r>
              <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rPr>
              <a:t>1191</a:t>
            </a:r>
            <a:r>
              <a:rPr kumimoji="0" lang="zh-CN" altLang="zh-CN" sz="1600" b="0" i="0" u="none" strike="noStrike" kern="1200" cap="none" spc="0" normalizeH="0" baseline="0" noProof="0" dirty="0">
                <a:ln>
                  <a:noFill/>
                </a:ln>
                <a:solidFill>
                  <a:srgbClr val="000000"/>
                </a:solidFill>
                <a:effectLst/>
                <a:uLnTx/>
                <a:uFillTx/>
                <a:latin typeface="+mn-lt"/>
                <a:ea typeface="+mn-ea"/>
                <a:cs typeface="+mn-ea"/>
                <a:sym typeface="+mn-lt"/>
              </a:rPr>
              <a:t>万元。</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C00000"/>
                </a:solidFill>
                <a:effectLst/>
                <a:uLnTx/>
                <a:uFillTx/>
                <a:latin typeface="+mn-lt"/>
                <a:ea typeface="+mn-ea"/>
                <a:cs typeface="+mn-ea"/>
                <a:sym typeface="+mn-lt"/>
              </a:rPr>
              <a:t>点评</a:t>
            </a: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zh-CN" sz="1600" b="0" i="0" u="none" strike="noStrike" kern="1200" cap="none" spc="0" normalizeH="0" baseline="0" noProof="0" dirty="0">
                <a:ln>
                  <a:noFill/>
                </a:ln>
                <a:solidFill>
                  <a:srgbClr val="000000"/>
                </a:solidFill>
                <a:effectLst/>
                <a:uLnTx/>
                <a:uFillTx/>
                <a:latin typeface="+mn-lt"/>
                <a:ea typeface="+mn-ea"/>
                <a:cs typeface="+mn-ea"/>
                <a:sym typeface="+mn-lt"/>
              </a:rPr>
              <a:t>重大决策方面，有的领导人员集体决策意识淡薄，重大决策个人说了算，在企业破产、改制、兼并重组、对外投融资、高风险经营、薪酬分配、职工福利等决策上，滥用权利，独断专行，逃避监督。</a:t>
            </a:r>
          </a:p>
        </p:txBody>
      </p:sp>
      <p:grpSp>
        <p:nvGrpSpPr>
          <p:cNvPr id="8" name="组合 13">
            <a:extLst>
              <a:ext uri="{FF2B5EF4-FFF2-40B4-BE49-F238E27FC236}">
                <a16:creationId xmlns:a16="http://schemas.microsoft.com/office/drawing/2014/main" id="{4D139245-02E1-4840-80B5-88BECF7AB142}"/>
              </a:ext>
            </a:extLst>
          </p:cNvPr>
          <p:cNvGrpSpPr>
            <a:grpSpLocks/>
          </p:cNvGrpSpPr>
          <p:nvPr/>
        </p:nvGrpSpPr>
        <p:grpSpPr bwMode="auto">
          <a:xfrm>
            <a:off x="577542" y="2828537"/>
            <a:ext cx="2297041" cy="594652"/>
            <a:chOff x="1239561" y="2051512"/>
            <a:chExt cx="1722291" cy="446510"/>
          </a:xfrm>
        </p:grpSpPr>
        <p:sp>
          <p:nvSpPr>
            <p:cNvPr id="10" name="圆角矩形 26">
              <a:extLst>
                <a:ext uri="{FF2B5EF4-FFF2-40B4-BE49-F238E27FC236}">
                  <a16:creationId xmlns:a16="http://schemas.microsoft.com/office/drawing/2014/main" id="{A0B043AE-DA13-4023-959B-C0E1263D4961}"/>
                </a:ext>
              </a:extLst>
            </p:cNvPr>
            <p:cNvSpPr>
              <a:spLocks noChangeArrowheads="1"/>
            </p:cNvSpPr>
            <p:nvPr/>
          </p:nvSpPr>
          <p:spPr bwMode="auto">
            <a:xfrm>
              <a:off x="1239561" y="2051512"/>
              <a:ext cx="1362595" cy="446510"/>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FFFFFF"/>
                </a:solidFill>
                <a:effectLst/>
                <a:uLnTx/>
                <a:uFillTx/>
                <a:latin typeface="+mn-lt"/>
                <a:ea typeface="+mn-ea"/>
                <a:cs typeface="+mn-ea"/>
                <a:sym typeface="+mn-lt"/>
              </a:endParaRPr>
            </a:p>
          </p:txBody>
        </p:sp>
        <p:grpSp>
          <p:nvGrpSpPr>
            <p:cNvPr id="11" name="组合 15">
              <a:extLst>
                <a:ext uri="{FF2B5EF4-FFF2-40B4-BE49-F238E27FC236}">
                  <a16:creationId xmlns:a16="http://schemas.microsoft.com/office/drawing/2014/main" id="{1EF1AE63-776F-4503-977E-37B47E8B86FD}"/>
                </a:ext>
              </a:extLst>
            </p:cNvPr>
            <p:cNvGrpSpPr>
              <a:grpSpLocks/>
            </p:cNvGrpSpPr>
            <p:nvPr/>
          </p:nvGrpSpPr>
          <p:grpSpPr bwMode="auto">
            <a:xfrm>
              <a:off x="1407420" y="2108591"/>
              <a:ext cx="1554432" cy="363512"/>
              <a:chOff x="2367365" y="1079368"/>
              <a:chExt cx="1776888" cy="415535"/>
            </a:xfrm>
          </p:grpSpPr>
          <p:sp>
            <p:nvSpPr>
              <p:cNvPr id="12" name="矩形 16">
                <a:extLst>
                  <a:ext uri="{FF2B5EF4-FFF2-40B4-BE49-F238E27FC236}">
                    <a16:creationId xmlns:a16="http://schemas.microsoft.com/office/drawing/2014/main" id="{09F3D9E3-55BD-4F30-90DA-9945973E89AF}"/>
                  </a:ext>
                </a:extLst>
              </p:cNvPr>
              <p:cNvSpPr>
                <a:spLocks noChangeArrowheads="1"/>
              </p:cNvSpPr>
              <p:nvPr/>
            </p:nvSpPr>
            <p:spPr bwMode="auto">
              <a:xfrm>
                <a:off x="2818937" y="1079368"/>
                <a:ext cx="1325316" cy="36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dirty="0">
                    <a:ln>
                      <a:noFill/>
                    </a:ln>
                    <a:solidFill>
                      <a:srgbClr val="FFFFFF"/>
                    </a:solidFill>
                    <a:effectLst/>
                    <a:uLnTx/>
                    <a:uFillTx/>
                    <a:latin typeface="+mn-lt"/>
                    <a:ea typeface="+mn-ea"/>
                    <a:cs typeface="+mn-ea"/>
                    <a:sym typeface="+mn-lt"/>
                  </a:rPr>
                  <a:t>案例一</a:t>
                </a:r>
              </a:p>
            </p:txBody>
          </p:sp>
          <p:grpSp>
            <p:nvGrpSpPr>
              <p:cNvPr id="13" name="组合 17">
                <a:extLst>
                  <a:ext uri="{FF2B5EF4-FFF2-40B4-BE49-F238E27FC236}">
                    <a16:creationId xmlns:a16="http://schemas.microsoft.com/office/drawing/2014/main" id="{49D0D4C8-ED5F-41D2-B558-F9ACE1A5BCC6}"/>
                  </a:ext>
                </a:extLst>
              </p:cNvPr>
              <p:cNvGrpSpPr>
                <a:grpSpLocks/>
              </p:cNvGrpSpPr>
              <p:nvPr/>
            </p:nvGrpSpPr>
            <p:grpSpPr bwMode="auto">
              <a:xfrm>
                <a:off x="2367365" y="1087155"/>
                <a:ext cx="407750" cy="407748"/>
                <a:chOff x="2325239" y="1045029"/>
                <a:chExt cx="492002" cy="492000"/>
              </a:xfrm>
            </p:grpSpPr>
            <p:sp>
              <p:nvSpPr>
                <p:cNvPr id="14" name="椭圆 18">
                  <a:extLst>
                    <a:ext uri="{FF2B5EF4-FFF2-40B4-BE49-F238E27FC236}">
                      <a16:creationId xmlns:a16="http://schemas.microsoft.com/office/drawing/2014/main" id="{73EBB481-2468-4934-B41B-A67E9803E4B2}"/>
                    </a:ext>
                  </a:extLst>
                </p:cNvPr>
                <p:cNvSpPr>
                  <a:spLocks noChangeArrowheads="1"/>
                </p:cNvSpPr>
                <p:nvPr/>
              </p:nvSpPr>
              <p:spPr bwMode="auto">
                <a:xfrm>
                  <a:off x="2325239" y="1045029"/>
                  <a:ext cx="492002" cy="4920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5" name="Freeform 5">
                  <a:extLst>
                    <a:ext uri="{FF2B5EF4-FFF2-40B4-BE49-F238E27FC236}">
                      <a16:creationId xmlns:a16="http://schemas.microsoft.com/office/drawing/2014/main" id="{E6F11967-17D3-4DD1-B6AE-CFCB0947BE9F}"/>
                    </a:ext>
                  </a:extLst>
                </p:cNvPr>
                <p:cNvSpPr>
                  <a:spLocks noEditPoints="1" noChangeArrowheads="1"/>
                </p:cNvSpPr>
                <p:nvPr/>
              </p:nvSpPr>
              <p:spPr bwMode="auto">
                <a:xfrm>
                  <a:off x="2378115" y="1141433"/>
                  <a:ext cx="361856" cy="299192"/>
                </a:xfrm>
                <a:custGeom>
                  <a:avLst/>
                  <a:gdLst>
                    <a:gd name="T0" fmla="*/ 100527 w 1753"/>
                    <a:gd name="T1" fmla="*/ 110766 h 1464"/>
                    <a:gd name="T2" fmla="*/ 338118 w 1753"/>
                    <a:gd name="T3" fmla="*/ 110766 h 1464"/>
                    <a:gd name="T4" fmla="*/ 338118 w 1753"/>
                    <a:gd name="T5" fmla="*/ 275486 h 1464"/>
                    <a:gd name="T6" fmla="*/ 100527 w 1753"/>
                    <a:gd name="T7" fmla="*/ 275486 h 1464"/>
                    <a:gd name="T8" fmla="*/ 100527 w 1753"/>
                    <a:gd name="T9" fmla="*/ 110766 h 1464"/>
                    <a:gd name="T10" fmla="*/ 152958 w 1753"/>
                    <a:gd name="T11" fmla="*/ 181886 h 1464"/>
                    <a:gd name="T12" fmla="*/ 175458 w 1753"/>
                    <a:gd name="T13" fmla="*/ 159610 h 1464"/>
                    <a:gd name="T14" fmla="*/ 152958 w 1753"/>
                    <a:gd name="T15" fmla="*/ 137334 h 1464"/>
                    <a:gd name="T16" fmla="*/ 130458 w 1753"/>
                    <a:gd name="T17" fmla="*/ 159610 h 1464"/>
                    <a:gd name="T18" fmla="*/ 152958 w 1753"/>
                    <a:gd name="T19" fmla="*/ 181886 h 1464"/>
                    <a:gd name="T20" fmla="*/ 291260 w 1753"/>
                    <a:gd name="T21" fmla="*/ 174529 h 1464"/>
                    <a:gd name="T22" fmla="*/ 272269 w 1753"/>
                    <a:gd name="T23" fmla="*/ 180864 h 1464"/>
                    <a:gd name="T24" fmla="*/ 255756 w 1753"/>
                    <a:gd name="T25" fmla="*/ 150005 h 1464"/>
                    <a:gd name="T26" fmla="*/ 202499 w 1753"/>
                    <a:gd name="T27" fmla="*/ 226029 h 1464"/>
                    <a:gd name="T28" fmla="*/ 174013 w 1753"/>
                    <a:gd name="T29" fmla="*/ 207840 h 1464"/>
                    <a:gd name="T30" fmla="*/ 129220 w 1753"/>
                    <a:gd name="T31" fmla="*/ 256071 h 1464"/>
                    <a:gd name="T32" fmla="*/ 316650 w 1753"/>
                    <a:gd name="T33" fmla="*/ 256071 h 1464"/>
                    <a:gd name="T34" fmla="*/ 291260 w 1753"/>
                    <a:gd name="T35" fmla="*/ 174529 h 1464"/>
                    <a:gd name="T36" fmla="*/ 30757 w 1753"/>
                    <a:gd name="T37" fmla="*/ 114854 h 1464"/>
                    <a:gd name="T38" fmla="*/ 76789 w 1753"/>
                    <a:gd name="T39" fmla="*/ 97278 h 1464"/>
                    <a:gd name="T40" fmla="*/ 76789 w 1753"/>
                    <a:gd name="T41" fmla="*/ 233386 h 1464"/>
                    <a:gd name="T42" fmla="*/ 30757 w 1753"/>
                    <a:gd name="T43" fmla="*/ 114854 h 1464"/>
                    <a:gd name="T44" fmla="*/ 274540 w 1753"/>
                    <a:gd name="T45" fmla="*/ 87264 h 1464"/>
                    <a:gd name="T46" fmla="*/ 103210 w 1753"/>
                    <a:gd name="T47" fmla="*/ 87264 h 1464"/>
                    <a:gd name="T48" fmla="*/ 252453 w 1753"/>
                    <a:gd name="T49" fmla="*/ 30451 h 1464"/>
                    <a:gd name="T50" fmla="*/ 274540 w 1753"/>
                    <a:gd name="T51" fmla="*/ 87264 h 1464"/>
                    <a:gd name="T52" fmla="*/ 299930 w 1753"/>
                    <a:gd name="T53" fmla="*/ 87264 h 1464"/>
                    <a:gd name="T54" fmla="*/ 266077 w 1753"/>
                    <a:gd name="T55" fmla="*/ 0 h 1464"/>
                    <a:gd name="T56" fmla="*/ 0 w 1753"/>
                    <a:gd name="T57" fmla="*/ 101366 h 1464"/>
                    <a:gd name="T58" fmla="*/ 76789 w 1753"/>
                    <a:gd name="T59" fmla="*/ 298988 h 1464"/>
                    <a:gd name="T60" fmla="*/ 76789 w 1753"/>
                    <a:gd name="T61" fmla="*/ 299192 h 1464"/>
                    <a:gd name="T62" fmla="*/ 361856 w 1753"/>
                    <a:gd name="T63" fmla="*/ 299192 h 1464"/>
                    <a:gd name="T64" fmla="*/ 361856 w 1753"/>
                    <a:gd name="T65" fmla="*/ 87264 h 1464"/>
                    <a:gd name="T66" fmla="*/ 299930 w 1753"/>
                    <a:gd name="T67" fmla="*/ 87264 h 14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53" h="1464">
                      <a:moveTo>
                        <a:pt x="487" y="542"/>
                      </a:moveTo>
                      <a:lnTo>
                        <a:pt x="1638" y="542"/>
                      </a:lnTo>
                      <a:lnTo>
                        <a:pt x="1638" y="1348"/>
                      </a:lnTo>
                      <a:lnTo>
                        <a:pt x="487" y="1348"/>
                      </a:lnTo>
                      <a:lnTo>
                        <a:pt x="487" y="542"/>
                      </a:lnTo>
                      <a:close/>
                      <a:moveTo>
                        <a:pt x="741" y="890"/>
                      </a:moveTo>
                      <a:cubicBezTo>
                        <a:pt x="801" y="890"/>
                        <a:pt x="850" y="841"/>
                        <a:pt x="850" y="781"/>
                      </a:cubicBezTo>
                      <a:cubicBezTo>
                        <a:pt x="850" y="721"/>
                        <a:pt x="801" y="672"/>
                        <a:pt x="741" y="672"/>
                      </a:cubicBezTo>
                      <a:cubicBezTo>
                        <a:pt x="680" y="672"/>
                        <a:pt x="632" y="721"/>
                        <a:pt x="632" y="781"/>
                      </a:cubicBezTo>
                      <a:cubicBezTo>
                        <a:pt x="632" y="841"/>
                        <a:pt x="680" y="890"/>
                        <a:pt x="741" y="890"/>
                      </a:cubicBezTo>
                      <a:close/>
                      <a:moveTo>
                        <a:pt x="1411" y="854"/>
                      </a:moveTo>
                      <a:lnTo>
                        <a:pt x="1319" y="885"/>
                      </a:lnTo>
                      <a:lnTo>
                        <a:pt x="1239" y="734"/>
                      </a:lnTo>
                      <a:lnTo>
                        <a:pt x="981" y="1106"/>
                      </a:lnTo>
                      <a:lnTo>
                        <a:pt x="843" y="1017"/>
                      </a:lnTo>
                      <a:lnTo>
                        <a:pt x="626" y="1253"/>
                      </a:lnTo>
                      <a:lnTo>
                        <a:pt x="1534" y="1253"/>
                      </a:lnTo>
                      <a:lnTo>
                        <a:pt x="1411" y="854"/>
                      </a:lnTo>
                      <a:close/>
                      <a:moveTo>
                        <a:pt x="149" y="562"/>
                      </a:moveTo>
                      <a:lnTo>
                        <a:pt x="372" y="476"/>
                      </a:lnTo>
                      <a:lnTo>
                        <a:pt x="372" y="1142"/>
                      </a:lnTo>
                      <a:lnTo>
                        <a:pt x="149" y="562"/>
                      </a:lnTo>
                      <a:close/>
                      <a:moveTo>
                        <a:pt x="1330" y="427"/>
                      </a:moveTo>
                      <a:lnTo>
                        <a:pt x="500" y="427"/>
                      </a:lnTo>
                      <a:lnTo>
                        <a:pt x="1223" y="149"/>
                      </a:lnTo>
                      <a:lnTo>
                        <a:pt x="1330" y="427"/>
                      </a:lnTo>
                      <a:close/>
                      <a:moveTo>
                        <a:pt x="1453" y="427"/>
                      </a:moveTo>
                      <a:lnTo>
                        <a:pt x="1289" y="0"/>
                      </a:lnTo>
                      <a:lnTo>
                        <a:pt x="0" y="496"/>
                      </a:lnTo>
                      <a:lnTo>
                        <a:pt x="372" y="1463"/>
                      </a:lnTo>
                      <a:lnTo>
                        <a:pt x="372" y="1464"/>
                      </a:lnTo>
                      <a:lnTo>
                        <a:pt x="1753" y="1464"/>
                      </a:lnTo>
                      <a:lnTo>
                        <a:pt x="1753" y="427"/>
                      </a:lnTo>
                      <a:lnTo>
                        <a:pt x="1453" y="427"/>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cs typeface="+mn-ea"/>
                    <a:sym typeface="+mn-lt"/>
                  </a:endParaRPr>
                </a:p>
              </p:txBody>
            </p:sp>
          </p:grpSp>
        </p:grpSp>
      </p:grpSp>
      <p:sp>
        <p:nvSpPr>
          <p:cNvPr id="16" name="矩形 20">
            <a:extLst>
              <a:ext uri="{FF2B5EF4-FFF2-40B4-BE49-F238E27FC236}">
                <a16:creationId xmlns:a16="http://schemas.microsoft.com/office/drawing/2014/main" id="{AC7FE4EF-06E4-4AA7-9106-7FCEF590AF88}"/>
              </a:ext>
            </a:extLst>
          </p:cNvPr>
          <p:cNvSpPr>
            <a:spLocks noChangeArrowheads="1"/>
          </p:cNvSpPr>
          <p:nvPr/>
        </p:nvSpPr>
        <p:spPr bwMode="auto">
          <a:xfrm>
            <a:off x="555777" y="5424869"/>
            <a:ext cx="1106194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重庆某仪器厂原厂长赵某利用职务之便，提拔亲信，收受贿赂，由于疏于对其的监督管理，他所提拔的近十名中层管理人员，也因贪污受贿而锒铛入狱</a:t>
            </a:r>
            <a:r>
              <a:rPr kumimoji="0" lang="zh-CN" altLang="zh-CN" sz="1600" b="0" i="0" u="none" strike="noStrike" kern="1200" cap="none" spc="0" normalizeH="0" baseline="0" noProof="0" dirty="0">
                <a:ln>
                  <a:noFill/>
                </a:ln>
                <a:solidFill>
                  <a:srgbClr val="000000"/>
                </a:solidFill>
                <a:effectLst/>
                <a:uLnTx/>
                <a:uFillTx/>
                <a:latin typeface="+mn-lt"/>
                <a:ea typeface="+mn-ea"/>
                <a:cs typeface="+mn-ea"/>
                <a:sym typeface="+mn-lt"/>
              </a:rPr>
              <a:t>。</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C00000"/>
                </a:solidFill>
                <a:effectLst/>
                <a:uLnTx/>
                <a:uFillTx/>
                <a:latin typeface="+mn-lt"/>
                <a:ea typeface="+mn-ea"/>
                <a:cs typeface="+mn-ea"/>
                <a:sym typeface="+mn-lt"/>
              </a:rPr>
              <a:t>点评</a:t>
            </a: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重要人事任免方面，有的领导人员任人为亲，违反董事会、经理办公会提名，党委考察等基本程序，在企业中层及中层以上经营管理人员，下属单位领导班子成员的任免中搞权钱交易，权色交易。</a:t>
            </a:r>
            <a:endParaRPr kumimoji="0" lang="en-US" altLang="zh-CN" sz="1600" b="0" i="0" u="none" strike="noStrike" kern="1200" cap="none" spc="0" normalizeH="0" baseline="0" noProof="0" dirty="0">
              <a:ln>
                <a:noFill/>
              </a:ln>
              <a:solidFill>
                <a:srgbClr val="000000"/>
              </a:solidFill>
              <a:effectLst/>
              <a:uLnTx/>
              <a:uFillTx/>
              <a:latin typeface="+mn-lt"/>
              <a:ea typeface="+mn-ea"/>
              <a:cs typeface="+mn-ea"/>
              <a:sym typeface="+mn-lt"/>
            </a:endParaRPr>
          </a:p>
        </p:txBody>
      </p:sp>
      <p:grpSp>
        <p:nvGrpSpPr>
          <p:cNvPr id="17" name="组合 13">
            <a:extLst>
              <a:ext uri="{FF2B5EF4-FFF2-40B4-BE49-F238E27FC236}">
                <a16:creationId xmlns:a16="http://schemas.microsoft.com/office/drawing/2014/main" id="{D2E55443-D9C1-46B0-B72C-5EF00F0F54BC}"/>
              </a:ext>
            </a:extLst>
          </p:cNvPr>
          <p:cNvGrpSpPr>
            <a:grpSpLocks/>
          </p:cNvGrpSpPr>
          <p:nvPr/>
        </p:nvGrpSpPr>
        <p:grpSpPr bwMode="auto">
          <a:xfrm>
            <a:off x="577539" y="4742656"/>
            <a:ext cx="2283133" cy="594651"/>
            <a:chOff x="1249989" y="2061852"/>
            <a:chExt cx="1711863" cy="446510"/>
          </a:xfrm>
        </p:grpSpPr>
        <p:sp>
          <p:nvSpPr>
            <p:cNvPr id="19" name="圆角矩形 26">
              <a:extLst>
                <a:ext uri="{FF2B5EF4-FFF2-40B4-BE49-F238E27FC236}">
                  <a16:creationId xmlns:a16="http://schemas.microsoft.com/office/drawing/2014/main" id="{0E7F1A54-BF40-49B2-8A43-885067458812}"/>
                </a:ext>
              </a:extLst>
            </p:cNvPr>
            <p:cNvSpPr>
              <a:spLocks noChangeArrowheads="1"/>
            </p:cNvSpPr>
            <p:nvPr/>
          </p:nvSpPr>
          <p:spPr bwMode="auto">
            <a:xfrm>
              <a:off x="1249989" y="2061852"/>
              <a:ext cx="1362597" cy="446510"/>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rgbClr val="FFFFFF"/>
                </a:solidFill>
                <a:effectLst/>
                <a:uLnTx/>
                <a:uFillTx/>
                <a:latin typeface="+mn-lt"/>
                <a:ea typeface="+mn-ea"/>
                <a:cs typeface="+mn-ea"/>
                <a:sym typeface="+mn-lt"/>
              </a:endParaRPr>
            </a:p>
          </p:txBody>
        </p:sp>
        <p:grpSp>
          <p:nvGrpSpPr>
            <p:cNvPr id="22" name="组合 15">
              <a:extLst>
                <a:ext uri="{FF2B5EF4-FFF2-40B4-BE49-F238E27FC236}">
                  <a16:creationId xmlns:a16="http://schemas.microsoft.com/office/drawing/2014/main" id="{EF2C03CD-8194-4CC3-9B8E-8E6D74FD30AC}"/>
                </a:ext>
              </a:extLst>
            </p:cNvPr>
            <p:cNvGrpSpPr>
              <a:grpSpLocks/>
            </p:cNvGrpSpPr>
            <p:nvPr/>
          </p:nvGrpSpPr>
          <p:grpSpPr bwMode="auto">
            <a:xfrm>
              <a:off x="1407420" y="2108591"/>
              <a:ext cx="1554432" cy="363512"/>
              <a:chOff x="2367365" y="1079368"/>
              <a:chExt cx="1776888" cy="415535"/>
            </a:xfrm>
          </p:grpSpPr>
          <p:sp>
            <p:nvSpPr>
              <p:cNvPr id="23" name="矩形 16">
                <a:extLst>
                  <a:ext uri="{FF2B5EF4-FFF2-40B4-BE49-F238E27FC236}">
                    <a16:creationId xmlns:a16="http://schemas.microsoft.com/office/drawing/2014/main" id="{1824BFD4-D366-4E0D-8EF5-4DAA8FA6848F}"/>
                  </a:ext>
                </a:extLst>
              </p:cNvPr>
              <p:cNvSpPr>
                <a:spLocks noChangeArrowheads="1"/>
              </p:cNvSpPr>
              <p:nvPr/>
            </p:nvSpPr>
            <p:spPr bwMode="auto">
              <a:xfrm>
                <a:off x="2818937" y="1079368"/>
                <a:ext cx="1325316" cy="36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dirty="0">
                    <a:ln>
                      <a:noFill/>
                    </a:ln>
                    <a:solidFill>
                      <a:srgbClr val="FFFFFF"/>
                    </a:solidFill>
                    <a:effectLst/>
                    <a:uLnTx/>
                    <a:uFillTx/>
                    <a:latin typeface="+mn-lt"/>
                    <a:ea typeface="+mn-ea"/>
                    <a:cs typeface="+mn-ea"/>
                    <a:sym typeface="+mn-lt"/>
                  </a:rPr>
                  <a:t>案例一</a:t>
                </a:r>
              </a:p>
            </p:txBody>
          </p:sp>
          <p:grpSp>
            <p:nvGrpSpPr>
              <p:cNvPr id="24" name="组合 17">
                <a:extLst>
                  <a:ext uri="{FF2B5EF4-FFF2-40B4-BE49-F238E27FC236}">
                    <a16:creationId xmlns:a16="http://schemas.microsoft.com/office/drawing/2014/main" id="{BD63F311-C911-4240-B547-2717C3F99430}"/>
                  </a:ext>
                </a:extLst>
              </p:cNvPr>
              <p:cNvGrpSpPr>
                <a:grpSpLocks/>
              </p:cNvGrpSpPr>
              <p:nvPr/>
            </p:nvGrpSpPr>
            <p:grpSpPr bwMode="auto">
              <a:xfrm>
                <a:off x="2367365" y="1087155"/>
                <a:ext cx="407750" cy="407748"/>
                <a:chOff x="2325239" y="1045029"/>
                <a:chExt cx="492002" cy="492000"/>
              </a:xfrm>
            </p:grpSpPr>
            <p:sp>
              <p:nvSpPr>
                <p:cNvPr id="25" name="椭圆 18">
                  <a:extLst>
                    <a:ext uri="{FF2B5EF4-FFF2-40B4-BE49-F238E27FC236}">
                      <a16:creationId xmlns:a16="http://schemas.microsoft.com/office/drawing/2014/main" id="{BEC1F82A-81F2-4BF6-9044-E53A00CE9284}"/>
                    </a:ext>
                  </a:extLst>
                </p:cNvPr>
                <p:cNvSpPr>
                  <a:spLocks noChangeArrowheads="1"/>
                </p:cNvSpPr>
                <p:nvPr/>
              </p:nvSpPr>
              <p:spPr bwMode="auto">
                <a:xfrm>
                  <a:off x="2325239" y="1045029"/>
                  <a:ext cx="492002" cy="4920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6" name="Freeform 5">
                  <a:extLst>
                    <a:ext uri="{FF2B5EF4-FFF2-40B4-BE49-F238E27FC236}">
                      <a16:creationId xmlns:a16="http://schemas.microsoft.com/office/drawing/2014/main" id="{7BB68A4F-5ADE-453C-A916-8D071A4DC040}"/>
                    </a:ext>
                  </a:extLst>
                </p:cNvPr>
                <p:cNvSpPr>
                  <a:spLocks noEditPoints="1" noChangeArrowheads="1"/>
                </p:cNvSpPr>
                <p:nvPr/>
              </p:nvSpPr>
              <p:spPr bwMode="auto">
                <a:xfrm>
                  <a:off x="2378115" y="1141432"/>
                  <a:ext cx="361856" cy="299192"/>
                </a:xfrm>
                <a:custGeom>
                  <a:avLst/>
                  <a:gdLst>
                    <a:gd name="T0" fmla="*/ 100527 w 1753"/>
                    <a:gd name="T1" fmla="*/ 110766 h 1464"/>
                    <a:gd name="T2" fmla="*/ 338118 w 1753"/>
                    <a:gd name="T3" fmla="*/ 110766 h 1464"/>
                    <a:gd name="T4" fmla="*/ 338118 w 1753"/>
                    <a:gd name="T5" fmla="*/ 275486 h 1464"/>
                    <a:gd name="T6" fmla="*/ 100527 w 1753"/>
                    <a:gd name="T7" fmla="*/ 275486 h 1464"/>
                    <a:gd name="T8" fmla="*/ 100527 w 1753"/>
                    <a:gd name="T9" fmla="*/ 110766 h 1464"/>
                    <a:gd name="T10" fmla="*/ 152958 w 1753"/>
                    <a:gd name="T11" fmla="*/ 181886 h 1464"/>
                    <a:gd name="T12" fmla="*/ 175458 w 1753"/>
                    <a:gd name="T13" fmla="*/ 159610 h 1464"/>
                    <a:gd name="T14" fmla="*/ 152958 w 1753"/>
                    <a:gd name="T15" fmla="*/ 137334 h 1464"/>
                    <a:gd name="T16" fmla="*/ 130458 w 1753"/>
                    <a:gd name="T17" fmla="*/ 159610 h 1464"/>
                    <a:gd name="T18" fmla="*/ 152958 w 1753"/>
                    <a:gd name="T19" fmla="*/ 181886 h 1464"/>
                    <a:gd name="T20" fmla="*/ 291260 w 1753"/>
                    <a:gd name="T21" fmla="*/ 174529 h 1464"/>
                    <a:gd name="T22" fmla="*/ 272269 w 1753"/>
                    <a:gd name="T23" fmla="*/ 180864 h 1464"/>
                    <a:gd name="T24" fmla="*/ 255756 w 1753"/>
                    <a:gd name="T25" fmla="*/ 150005 h 1464"/>
                    <a:gd name="T26" fmla="*/ 202499 w 1753"/>
                    <a:gd name="T27" fmla="*/ 226029 h 1464"/>
                    <a:gd name="T28" fmla="*/ 174013 w 1753"/>
                    <a:gd name="T29" fmla="*/ 207840 h 1464"/>
                    <a:gd name="T30" fmla="*/ 129220 w 1753"/>
                    <a:gd name="T31" fmla="*/ 256071 h 1464"/>
                    <a:gd name="T32" fmla="*/ 316650 w 1753"/>
                    <a:gd name="T33" fmla="*/ 256071 h 1464"/>
                    <a:gd name="T34" fmla="*/ 291260 w 1753"/>
                    <a:gd name="T35" fmla="*/ 174529 h 1464"/>
                    <a:gd name="T36" fmla="*/ 30757 w 1753"/>
                    <a:gd name="T37" fmla="*/ 114854 h 1464"/>
                    <a:gd name="T38" fmla="*/ 76789 w 1753"/>
                    <a:gd name="T39" fmla="*/ 97278 h 1464"/>
                    <a:gd name="T40" fmla="*/ 76789 w 1753"/>
                    <a:gd name="T41" fmla="*/ 233386 h 1464"/>
                    <a:gd name="T42" fmla="*/ 30757 w 1753"/>
                    <a:gd name="T43" fmla="*/ 114854 h 1464"/>
                    <a:gd name="T44" fmla="*/ 274540 w 1753"/>
                    <a:gd name="T45" fmla="*/ 87264 h 1464"/>
                    <a:gd name="T46" fmla="*/ 103210 w 1753"/>
                    <a:gd name="T47" fmla="*/ 87264 h 1464"/>
                    <a:gd name="T48" fmla="*/ 252453 w 1753"/>
                    <a:gd name="T49" fmla="*/ 30451 h 1464"/>
                    <a:gd name="T50" fmla="*/ 274540 w 1753"/>
                    <a:gd name="T51" fmla="*/ 87264 h 1464"/>
                    <a:gd name="T52" fmla="*/ 299930 w 1753"/>
                    <a:gd name="T53" fmla="*/ 87264 h 1464"/>
                    <a:gd name="T54" fmla="*/ 266077 w 1753"/>
                    <a:gd name="T55" fmla="*/ 0 h 1464"/>
                    <a:gd name="T56" fmla="*/ 0 w 1753"/>
                    <a:gd name="T57" fmla="*/ 101366 h 1464"/>
                    <a:gd name="T58" fmla="*/ 76789 w 1753"/>
                    <a:gd name="T59" fmla="*/ 298988 h 1464"/>
                    <a:gd name="T60" fmla="*/ 76789 w 1753"/>
                    <a:gd name="T61" fmla="*/ 299192 h 1464"/>
                    <a:gd name="T62" fmla="*/ 361856 w 1753"/>
                    <a:gd name="T63" fmla="*/ 299192 h 1464"/>
                    <a:gd name="T64" fmla="*/ 361856 w 1753"/>
                    <a:gd name="T65" fmla="*/ 87264 h 1464"/>
                    <a:gd name="T66" fmla="*/ 299930 w 1753"/>
                    <a:gd name="T67" fmla="*/ 87264 h 14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53" h="1464">
                      <a:moveTo>
                        <a:pt x="487" y="542"/>
                      </a:moveTo>
                      <a:lnTo>
                        <a:pt x="1638" y="542"/>
                      </a:lnTo>
                      <a:lnTo>
                        <a:pt x="1638" y="1348"/>
                      </a:lnTo>
                      <a:lnTo>
                        <a:pt x="487" y="1348"/>
                      </a:lnTo>
                      <a:lnTo>
                        <a:pt x="487" y="542"/>
                      </a:lnTo>
                      <a:close/>
                      <a:moveTo>
                        <a:pt x="741" y="890"/>
                      </a:moveTo>
                      <a:cubicBezTo>
                        <a:pt x="801" y="890"/>
                        <a:pt x="850" y="841"/>
                        <a:pt x="850" y="781"/>
                      </a:cubicBezTo>
                      <a:cubicBezTo>
                        <a:pt x="850" y="721"/>
                        <a:pt x="801" y="672"/>
                        <a:pt x="741" y="672"/>
                      </a:cubicBezTo>
                      <a:cubicBezTo>
                        <a:pt x="680" y="672"/>
                        <a:pt x="632" y="721"/>
                        <a:pt x="632" y="781"/>
                      </a:cubicBezTo>
                      <a:cubicBezTo>
                        <a:pt x="632" y="841"/>
                        <a:pt x="680" y="890"/>
                        <a:pt x="741" y="890"/>
                      </a:cubicBezTo>
                      <a:close/>
                      <a:moveTo>
                        <a:pt x="1411" y="854"/>
                      </a:moveTo>
                      <a:lnTo>
                        <a:pt x="1319" y="885"/>
                      </a:lnTo>
                      <a:lnTo>
                        <a:pt x="1239" y="734"/>
                      </a:lnTo>
                      <a:lnTo>
                        <a:pt x="981" y="1106"/>
                      </a:lnTo>
                      <a:lnTo>
                        <a:pt x="843" y="1017"/>
                      </a:lnTo>
                      <a:lnTo>
                        <a:pt x="626" y="1253"/>
                      </a:lnTo>
                      <a:lnTo>
                        <a:pt x="1534" y="1253"/>
                      </a:lnTo>
                      <a:lnTo>
                        <a:pt x="1411" y="854"/>
                      </a:lnTo>
                      <a:close/>
                      <a:moveTo>
                        <a:pt x="149" y="562"/>
                      </a:moveTo>
                      <a:lnTo>
                        <a:pt x="372" y="476"/>
                      </a:lnTo>
                      <a:lnTo>
                        <a:pt x="372" y="1142"/>
                      </a:lnTo>
                      <a:lnTo>
                        <a:pt x="149" y="562"/>
                      </a:lnTo>
                      <a:close/>
                      <a:moveTo>
                        <a:pt x="1330" y="427"/>
                      </a:moveTo>
                      <a:lnTo>
                        <a:pt x="500" y="427"/>
                      </a:lnTo>
                      <a:lnTo>
                        <a:pt x="1223" y="149"/>
                      </a:lnTo>
                      <a:lnTo>
                        <a:pt x="1330" y="427"/>
                      </a:lnTo>
                      <a:close/>
                      <a:moveTo>
                        <a:pt x="1453" y="427"/>
                      </a:moveTo>
                      <a:lnTo>
                        <a:pt x="1289" y="0"/>
                      </a:lnTo>
                      <a:lnTo>
                        <a:pt x="0" y="496"/>
                      </a:lnTo>
                      <a:lnTo>
                        <a:pt x="372" y="1463"/>
                      </a:lnTo>
                      <a:lnTo>
                        <a:pt x="372" y="1464"/>
                      </a:lnTo>
                      <a:lnTo>
                        <a:pt x="1753" y="1464"/>
                      </a:lnTo>
                      <a:lnTo>
                        <a:pt x="1753" y="427"/>
                      </a:lnTo>
                      <a:lnTo>
                        <a:pt x="1453" y="427"/>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cs typeface="+mn-ea"/>
                    <a:sym typeface="+mn-lt"/>
                  </a:endParaRPr>
                </a:p>
              </p:txBody>
            </p:sp>
          </p:grpSp>
        </p:grpSp>
      </p:grpSp>
    </p:spTree>
    <p:extLst>
      <p:ext uri="{BB962C8B-B14F-4D97-AF65-F5344CB8AC3E}">
        <p14:creationId xmlns:p14="http://schemas.microsoft.com/office/powerpoint/2010/main" val="2692209834"/>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971"/>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471"/>
                            </p:stCondLst>
                            <p:childTnLst>
                              <p:par>
                                <p:cTn id="25" presetID="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2971"/>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750"/>
                                        <p:tgtEl>
                                          <p:spTgt spid="7"/>
                                        </p:tgtEl>
                                      </p:cBhvr>
                                    </p:animEffect>
                                    <p:anim calcmode="lin" valueType="num">
                                      <p:cBhvr>
                                        <p:cTn id="33" dur="750" fill="hold"/>
                                        <p:tgtEl>
                                          <p:spTgt spid="7"/>
                                        </p:tgtEl>
                                        <p:attrNameLst>
                                          <p:attrName>ppt_x</p:attrName>
                                        </p:attrNameLst>
                                      </p:cBhvr>
                                      <p:tavLst>
                                        <p:tav tm="0">
                                          <p:val>
                                            <p:strVal val="#ppt_x"/>
                                          </p:val>
                                        </p:tav>
                                        <p:tav tm="100000">
                                          <p:val>
                                            <p:strVal val="#ppt_x"/>
                                          </p:val>
                                        </p:tav>
                                      </p:tavLst>
                                    </p:anim>
                                    <p:anim calcmode="lin" valueType="num">
                                      <p:cBhvr>
                                        <p:cTn id="34" dur="75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3721"/>
                            </p:stCondLst>
                            <p:childTnLst>
                              <p:par>
                                <p:cTn id="36" presetID="2" presetClass="entr" presetSubtype="8"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par>
                          <p:cTn id="40" fill="hold">
                            <p:stCondLst>
                              <p:cond delay="4221"/>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750"/>
                                        <p:tgtEl>
                                          <p:spTgt spid="16"/>
                                        </p:tgtEl>
                                      </p:cBhvr>
                                    </p:animEffect>
                                    <p:anim calcmode="lin" valueType="num">
                                      <p:cBhvr>
                                        <p:cTn id="44" dur="750" fill="hold"/>
                                        <p:tgtEl>
                                          <p:spTgt spid="16"/>
                                        </p:tgtEl>
                                        <p:attrNameLst>
                                          <p:attrName>ppt_x</p:attrName>
                                        </p:attrNameLst>
                                      </p:cBhvr>
                                      <p:tavLst>
                                        <p:tav tm="0">
                                          <p:val>
                                            <p:strVal val="#ppt_x"/>
                                          </p:val>
                                        </p:tav>
                                        <p:tav tm="100000">
                                          <p:val>
                                            <p:strVal val="#ppt_x"/>
                                          </p:val>
                                        </p:tav>
                                      </p:tavLst>
                                    </p:anim>
                                    <p:anim calcmode="lin" valueType="num">
                                      <p:cBhvr>
                                        <p:cTn id="45"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p:bldP spid="7"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7194598"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若干规定</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解读</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廉洁从业行为规范</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学习连接法律法规，防范廉洁风险</a:t>
            </a:r>
          </a:p>
        </p:txBody>
      </p:sp>
      <p:sp>
        <p:nvSpPr>
          <p:cNvPr id="6" name="内容占位符 2">
            <a:extLst>
              <a:ext uri="{FF2B5EF4-FFF2-40B4-BE49-F238E27FC236}">
                <a16:creationId xmlns:a16="http://schemas.microsoft.com/office/drawing/2014/main" id="{F72C1D8F-989E-4B3A-A8C4-4C783B5460C8}"/>
              </a:ext>
            </a:extLst>
          </p:cNvPr>
          <p:cNvSpPr txBox="1">
            <a:spLocks noChangeArrowheads="1"/>
          </p:cNvSpPr>
          <p:nvPr/>
        </p:nvSpPr>
        <p:spPr bwMode="auto">
          <a:xfrm>
            <a:off x="575734" y="2201834"/>
            <a:ext cx="10456579"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ea"/>
                <a:sym typeface="+mn-lt"/>
              </a:rPr>
              <a:t>对违反规定进行投资、融资等行为的禁止性规定</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7" name="内容占位符 2">
            <a:extLst>
              <a:ext uri="{FF2B5EF4-FFF2-40B4-BE49-F238E27FC236}">
                <a16:creationId xmlns:a16="http://schemas.microsoft.com/office/drawing/2014/main" id="{A9FAB750-6088-497B-A109-401847CD4988}"/>
              </a:ext>
            </a:extLst>
          </p:cNvPr>
          <p:cNvSpPr txBox="1">
            <a:spLocks noChangeArrowheads="1"/>
          </p:cNvSpPr>
          <p:nvPr/>
        </p:nvSpPr>
        <p:spPr bwMode="auto">
          <a:xfrm>
            <a:off x="552450" y="4475643"/>
            <a:ext cx="10855779" cy="49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mn-lt"/>
                <a:ea typeface="+mn-ea"/>
                <a:cs typeface="+mn-ea"/>
                <a:sym typeface="+mn-lt"/>
              </a:rPr>
              <a:t>对以个人或者其他名义用企业资产违规从事境外资产操作行为的禁止性规定</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8" name="矩形 13">
            <a:extLst>
              <a:ext uri="{FF2B5EF4-FFF2-40B4-BE49-F238E27FC236}">
                <a16:creationId xmlns:a16="http://schemas.microsoft.com/office/drawing/2014/main" id="{AFD79E8F-2F0B-4DB4-9EF9-C8C7E1B1BF4C}"/>
              </a:ext>
            </a:extLst>
          </p:cNvPr>
          <p:cNvSpPr>
            <a:spLocks noChangeArrowheads="1"/>
          </p:cNvSpPr>
          <p:nvPr/>
        </p:nvSpPr>
        <p:spPr bwMode="auto">
          <a:xfrm>
            <a:off x="656167" y="3438739"/>
            <a:ext cx="20404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投资</a:t>
            </a:r>
          </a:p>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融资</a:t>
            </a:r>
          </a:p>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担保</a:t>
            </a:r>
          </a:p>
        </p:txBody>
      </p:sp>
      <p:sp>
        <p:nvSpPr>
          <p:cNvPr id="10" name="文本框 14">
            <a:extLst>
              <a:ext uri="{FF2B5EF4-FFF2-40B4-BE49-F238E27FC236}">
                <a16:creationId xmlns:a16="http://schemas.microsoft.com/office/drawing/2014/main" id="{7D76EA58-35CA-4C28-8C49-8C9951814A0D}"/>
              </a:ext>
            </a:extLst>
          </p:cNvPr>
          <p:cNvSpPr txBox="1">
            <a:spLocks noChangeArrowheads="1"/>
          </p:cNvSpPr>
          <p:nvPr/>
        </p:nvSpPr>
        <p:spPr bwMode="auto">
          <a:xfrm>
            <a:off x="552449" y="2812206"/>
            <a:ext cx="96012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0" i="0" u="none" strike="noStrike" kern="1200" cap="none" spc="0" normalizeH="0" baseline="0" noProof="0" dirty="0">
                <a:ln>
                  <a:noFill/>
                </a:ln>
                <a:solidFill>
                  <a:srgbClr val="B80106"/>
                </a:solidFill>
                <a:effectLst/>
                <a:uLnTx/>
                <a:uFillTx/>
                <a:latin typeface="+mn-lt"/>
                <a:ea typeface="+mn-ea"/>
                <a:cs typeface="+mn-ea"/>
                <a:sym typeface="+mn-lt"/>
              </a:rPr>
              <a:t>主要有六个方面不得有违反规定、滥用职权，损坏国家利益的行为：</a:t>
            </a:r>
          </a:p>
        </p:txBody>
      </p:sp>
      <p:sp>
        <p:nvSpPr>
          <p:cNvPr id="11" name="矩形 15">
            <a:extLst>
              <a:ext uri="{FF2B5EF4-FFF2-40B4-BE49-F238E27FC236}">
                <a16:creationId xmlns:a16="http://schemas.microsoft.com/office/drawing/2014/main" id="{4EA363BA-7243-4BA3-AE5E-892E70FF73D8}"/>
              </a:ext>
            </a:extLst>
          </p:cNvPr>
          <p:cNvSpPr>
            <a:spLocks noChangeArrowheads="1"/>
          </p:cNvSpPr>
          <p:nvPr/>
        </p:nvSpPr>
        <p:spPr bwMode="auto">
          <a:xfrm>
            <a:off x="4821767" y="3438739"/>
            <a:ext cx="30585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信用证</a:t>
            </a:r>
          </a:p>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购销产品和服务</a:t>
            </a:r>
          </a:p>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招标投标</a:t>
            </a:r>
          </a:p>
        </p:txBody>
      </p:sp>
      <p:sp>
        <p:nvSpPr>
          <p:cNvPr id="12" name="矩形 16">
            <a:extLst>
              <a:ext uri="{FF2B5EF4-FFF2-40B4-BE49-F238E27FC236}">
                <a16:creationId xmlns:a16="http://schemas.microsoft.com/office/drawing/2014/main" id="{C054695C-2DEB-42BD-A581-84D13F9A8173}"/>
              </a:ext>
            </a:extLst>
          </p:cNvPr>
          <p:cNvSpPr>
            <a:spLocks noChangeArrowheads="1"/>
          </p:cNvSpPr>
          <p:nvPr/>
        </p:nvSpPr>
        <p:spPr bwMode="auto">
          <a:xfrm>
            <a:off x="552450" y="5567136"/>
            <a:ext cx="3001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必须经过批准</a:t>
            </a:r>
          </a:p>
        </p:txBody>
      </p:sp>
      <p:sp>
        <p:nvSpPr>
          <p:cNvPr id="13" name="文本框 17">
            <a:extLst>
              <a:ext uri="{FF2B5EF4-FFF2-40B4-BE49-F238E27FC236}">
                <a16:creationId xmlns:a16="http://schemas.microsoft.com/office/drawing/2014/main" id="{233B94FE-3DD5-4415-8ACF-705ECF90B41F}"/>
              </a:ext>
            </a:extLst>
          </p:cNvPr>
          <p:cNvSpPr txBox="1">
            <a:spLocks noChangeArrowheads="1"/>
          </p:cNvSpPr>
          <p:nvPr/>
        </p:nvSpPr>
        <p:spPr bwMode="auto">
          <a:xfrm>
            <a:off x="552449" y="5118584"/>
            <a:ext cx="960120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0" i="0" u="none" strike="noStrike" kern="1200" cap="none" spc="0" normalizeH="0" baseline="0" noProof="0" dirty="0">
                <a:ln>
                  <a:noFill/>
                </a:ln>
                <a:solidFill>
                  <a:srgbClr val="B80106"/>
                </a:solidFill>
                <a:effectLst/>
                <a:uLnTx/>
                <a:uFillTx/>
                <a:latin typeface="+mn-lt"/>
                <a:ea typeface="+mn-ea"/>
                <a:cs typeface="+mn-ea"/>
                <a:sym typeface="+mn-lt"/>
              </a:rPr>
              <a:t>主要强调两个问题：</a:t>
            </a:r>
          </a:p>
        </p:txBody>
      </p:sp>
      <p:sp>
        <p:nvSpPr>
          <p:cNvPr id="14" name="矩形 18">
            <a:extLst>
              <a:ext uri="{FF2B5EF4-FFF2-40B4-BE49-F238E27FC236}">
                <a16:creationId xmlns:a16="http://schemas.microsoft.com/office/drawing/2014/main" id="{4E151029-45CE-4177-954A-0D8D01041BB5}"/>
              </a:ext>
            </a:extLst>
          </p:cNvPr>
          <p:cNvSpPr>
            <a:spLocks noChangeArrowheads="1"/>
          </p:cNvSpPr>
          <p:nvPr/>
        </p:nvSpPr>
        <p:spPr bwMode="auto">
          <a:xfrm>
            <a:off x="4718049" y="5567136"/>
            <a:ext cx="37316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80990" marR="0" lvl="0" indent="-380990" algn="just" defTabSz="6095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必须办理保全手续</a:t>
            </a:r>
          </a:p>
        </p:txBody>
      </p:sp>
    </p:spTree>
    <p:extLst>
      <p:ext uri="{BB962C8B-B14F-4D97-AF65-F5344CB8AC3E}">
        <p14:creationId xmlns:p14="http://schemas.microsoft.com/office/powerpoint/2010/main" val="4828173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971"/>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471"/>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971"/>
                            </p:stCondLst>
                            <p:childTnLst>
                              <p:par>
                                <p:cTn id="29" presetID="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3471"/>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3971"/>
                            </p:stCondLst>
                            <p:childTnLst>
                              <p:par>
                                <p:cTn id="43" presetID="22" presetClass="entr" presetSubtype="8"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par>
                          <p:cTn id="46" fill="hold">
                            <p:stCondLst>
                              <p:cond delay="4471"/>
                            </p:stCondLst>
                            <p:childTnLst>
                              <p:par>
                                <p:cTn id="47" presetID="2" presetClass="entr" presetSubtype="4"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p:bldP spid="7" grpId="0"/>
      <p:bldP spid="8" grpId="0"/>
      <p:bldP spid="10"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5963492"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若干规定</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解读</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实施与监督</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学习连接法律法规，防范廉洁风险</a:t>
            </a:r>
          </a:p>
        </p:txBody>
      </p:sp>
      <p:sp>
        <p:nvSpPr>
          <p:cNvPr id="6" name="矩形 10">
            <a:extLst>
              <a:ext uri="{FF2B5EF4-FFF2-40B4-BE49-F238E27FC236}">
                <a16:creationId xmlns:a16="http://schemas.microsoft.com/office/drawing/2014/main" id="{306738FA-B438-454B-935D-D15CF5FEE7E3}"/>
              </a:ext>
            </a:extLst>
          </p:cNvPr>
          <p:cNvSpPr>
            <a:spLocks noChangeArrowheads="1"/>
          </p:cNvSpPr>
          <p:nvPr/>
        </p:nvSpPr>
        <p:spPr bwMode="auto">
          <a:xfrm>
            <a:off x="5786060" y="2220611"/>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第九条  </a:t>
            </a: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建章立制、纳入公司章程、主要责任人</a:t>
            </a:r>
          </a:p>
        </p:txBody>
      </p:sp>
      <p:sp>
        <p:nvSpPr>
          <p:cNvPr id="7" name="矩形 11">
            <a:extLst>
              <a:ext uri="{FF2B5EF4-FFF2-40B4-BE49-F238E27FC236}">
                <a16:creationId xmlns:a16="http://schemas.microsoft.com/office/drawing/2014/main" id="{E8CAA7D4-679C-457F-9E34-2A9213436E57}"/>
              </a:ext>
            </a:extLst>
          </p:cNvPr>
          <p:cNvSpPr>
            <a:spLocks noChangeArrowheads="1"/>
          </p:cNvSpPr>
          <p:nvPr/>
        </p:nvSpPr>
        <p:spPr bwMode="auto">
          <a:xfrm>
            <a:off x="5786060" y="5877211"/>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第十六条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薪酬管理制度</a:t>
            </a:r>
          </a:p>
        </p:txBody>
      </p:sp>
      <p:sp>
        <p:nvSpPr>
          <p:cNvPr id="8" name="矩形 12">
            <a:extLst>
              <a:ext uri="{FF2B5EF4-FFF2-40B4-BE49-F238E27FC236}">
                <a16:creationId xmlns:a16="http://schemas.microsoft.com/office/drawing/2014/main" id="{A82BCEAD-3C44-4D42-B490-8C821C5AB17D}"/>
              </a:ext>
            </a:extLst>
          </p:cNvPr>
          <p:cNvSpPr>
            <a:spLocks noChangeArrowheads="1"/>
          </p:cNvSpPr>
          <p:nvPr/>
        </p:nvSpPr>
        <p:spPr bwMode="auto">
          <a:xfrm>
            <a:off x="5786060" y="2742983"/>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第十条 </a:t>
            </a: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民主生活会、述职述廉、民主评议</a:t>
            </a:r>
          </a:p>
        </p:txBody>
      </p:sp>
      <p:sp>
        <p:nvSpPr>
          <p:cNvPr id="10" name="矩形 13">
            <a:extLst>
              <a:ext uri="{FF2B5EF4-FFF2-40B4-BE49-F238E27FC236}">
                <a16:creationId xmlns:a16="http://schemas.microsoft.com/office/drawing/2014/main" id="{89976F48-7FE1-4487-8E8D-B772BA6532C5}"/>
              </a:ext>
            </a:extLst>
          </p:cNvPr>
          <p:cNvSpPr>
            <a:spLocks noChangeArrowheads="1"/>
          </p:cNvSpPr>
          <p:nvPr/>
        </p:nvSpPr>
        <p:spPr bwMode="auto">
          <a:xfrm>
            <a:off x="5786060" y="3265355"/>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第十一条   </a:t>
            </a: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贯彻“三重一大”制度</a:t>
            </a:r>
          </a:p>
        </p:txBody>
      </p:sp>
      <p:sp>
        <p:nvSpPr>
          <p:cNvPr id="11" name="矩形 14">
            <a:extLst>
              <a:ext uri="{FF2B5EF4-FFF2-40B4-BE49-F238E27FC236}">
                <a16:creationId xmlns:a16="http://schemas.microsoft.com/office/drawing/2014/main" id="{ECD2AA92-B649-43AD-B6AA-454ECCD3E5D6}"/>
              </a:ext>
            </a:extLst>
          </p:cNvPr>
          <p:cNvSpPr>
            <a:spLocks noChangeArrowheads="1"/>
          </p:cNvSpPr>
          <p:nvPr/>
        </p:nvSpPr>
        <p:spPr bwMode="auto">
          <a:xfrm>
            <a:off x="5786060" y="3787727"/>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第十二条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厂务公开制度</a:t>
            </a:r>
          </a:p>
        </p:txBody>
      </p:sp>
      <p:sp>
        <p:nvSpPr>
          <p:cNvPr id="12" name="矩形 15">
            <a:extLst>
              <a:ext uri="{FF2B5EF4-FFF2-40B4-BE49-F238E27FC236}">
                <a16:creationId xmlns:a16="http://schemas.microsoft.com/office/drawing/2014/main" id="{DABB9FFD-3161-4388-8FEF-48ECD0C0073D}"/>
              </a:ext>
            </a:extLst>
          </p:cNvPr>
          <p:cNvSpPr>
            <a:spLocks noChangeArrowheads="1"/>
          </p:cNvSpPr>
          <p:nvPr/>
        </p:nvSpPr>
        <p:spPr bwMode="auto">
          <a:xfrm>
            <a:off x="5786060" y="4310099"/>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第十三条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职务消费制度</a:t>
            </a:r>
          </a:p>
        </p:txBody>
      </p:sp>
      <p:sp>
        <p:nvSpPr>
          <p:cNvPr id="13" name="矩形 16">
            <a:extLst>
              <a:ext uri="{FF2B5EF4-FFF2-40B4-BE49-F238E27FC236}">
                <a16:creationId xmlns:a16="http://schemas.microsoft.com/office/drawing/2014/main" id="{E93AA1BC-EB29-4A56-B862-BE720E621BAE}"/>
              </a:ext>
            </a:extLst>
          </p:cNvPr>
          <p:cNvSpPr>
            <a:spLocks noChangeArrowheads="1"/>
          </p:cNvSpPr>
          <p:nvPr/>
        </p:nvSpPr>
        <p:spPr bwMode="auto">
          <a:xfrm>
            <a:off x="5786060" y="4832471"/>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第十四条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个人有关事项报告制度</a:t>
            </a:r>
          </a:p>
        </p:txBody>
      </p:sp>
      <p:sp>
        <p:nvSpPr>
          <p:cNvPr id="14" name="矩形 17">
            <a:extLst>
              <a:ext uri="{FF2B5EF4-FFF2-40B4-BE49-F238E27FC236}">
                <a16:creationId xmlns:a16="http://schemas.microsoft.com/office/drawing/2014/main" id="{DB178B5E-9961-48F7-921C-D5F101D7D2A6}"/>
              </a:ext>
            </a:extLst>
          </p:cNvPr>
          <p:cNvSpPr>
            <a:spLocks noChangeArrowheads="1"/>
          </p:cNvSpPr>
          <p:nvPr/>
        </p:nvSpPr>
        <p:spPr bwMode="auto">
          <a:xfrm>
            <a:off x="5786060" y="5354843"/>
            <a:ext cx="464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第十五条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廉洁从业承诺保证制度</a:t>
            </a:r>
          </a:p>
        </p:txBody>
      </p:sp>
      <p:sp>
        <p:nvSpPr>
          <p:cNvPr id="15" name="矩形 14">
            <a:extLst>
              <a:ext uri="{FF2B5EF4-FFF2-40B4-BE49-F238E27FC236}">
                <a16:creationId xmlns:a16="http://schemas.microsoft.com/office/drawing/2014/main" id="{6B0D727F-A90A-434C-87DD-B06D6A624F0B}"/>
              </a:ext>
            </a:extLst>
          </p:cNvPr>
          <p:cNvSpPr/>
          <p:nvPr/>
        </p:nvSpPr>
        <p:spPr>
          <a:xfrm>
            <a:off x="1301566" y="3454334"/>
            <a:ext cx="3340979" cy="666786"/>
          </a:xfrm>
          <a:prstGeom prst="rect">
            <a:avLst/>
          </a:prstGeom>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3733" b="1" i="0" u="none" strike="noStrike" kern="1200" cap="none" spc="0" normalizeH="0" baseline="0" noProof="0" dirty="0">
                <a:ln>
                  <a:noFill/>
                </a:ln>
                <a:solidFill>
                  <a:srgbClr val="C00000"/>
                </a:solidFill>
                <a:effectLst/>
                <a:uLnTx/>
                <a:uFillTx/>
                <a:cs typeface="+mn-ea"/>
                <a:sym typeface="+mn-lt"/>
              </a:rPr>
              <a:t>如何保证实施</a:t>
            </a:r>
            <a:r>
              <a:rPr kumimoji="0" lang="en-US" altLang="zh-CN" sz="3733" b="1" i="0" u="none" strike="noStrike" kern="1200" cap="none" spc="0" normalizeH="0" baseline="0" noProof="0" dirty="0">
                <a:ln>
                  <a:noFill/>
                </a:ln>
                <a:solidFill>
                  <a:srgbClr val="C00000"/>
                </a:solidFill>
                <a:effectLst/>
                <a:uLnTx/>
                <a:uFillTx/>
                <a:cs typeface="+mn-ea"/>
                <a:sym typeface="+mn-lt"/>
              </a:rPr>
              <a:t>?</a:t>
            </a:r>
            <a:endParaRPr kumimoji="0" lang="zh-CN" altLang="en-US" sz="3733" b="1" i="0" u="none" strike="noStrike" kern="1200" cap="none" spc="0" normalizeH="0" baseline="0" noProof="0" dirty="0">
              <a:ln>
                <a:noFill/>
              </a:ln>
              <a:solidFill>
                <a:srgbClr val="C00000"/>
              </a:solidFill>
              <a:effectLst/>
              <a:uLnTx/>
              <a:uFillTx/>
              <a:cs typeface="+mn-ea"/>
              <a:sym typeface="+mn-lt"/>
            </a:endParaRPr>
          </a:p>
        </p:txBody>
      </p:sp>
    </p:spTree>
    <p:extLst>
      <p:ext uri="{BB962C8B-B14F-4D97-AF65-F5344CB8AC3E}">
        <p14:creationId xmlns:p14="http://schemas.microsoft.com/office/powerpoint/2010/main" val="4106488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882"/>
                            </p:stCondLst>
                            <p:childTnLst>
                              <p:par>
                                <p:cTn id="20" presetID="47"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childTnLst>
                          </p:cTn>
                        </p:par>
                        <p:par>
                          <p:cTn id="25" fill="hold">
                            <p:stCondLst>
                              <p:cond delay="3082"/>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5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00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150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175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p:bldP spid="7" grpId="0"/>
      <p:bldP spid="8"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5963492"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若干规定</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解读</a:t>
            </a:r>
            <a:r>
              <a:rPr kumimoji="0" lang="en-US" altLang="zh-CN" sz="3200" b="1" i="0" u="none" strike="noStrike" kern="1200" cap="none" spc="0" normalizeH="0" baseline="0" noProof="0" dirty="0">
                <a:ln>
                  <a:noFill/>
                </a:ln>
                <a:solidFill>
                  <a:srgbClr val="C00000"/>
                </a:solidFill>
                <a:effectLst/>
                <a:uLnTx/>
                <a:uFillTx/>
                <a:cs typeface="+mn-ea"/>
                <a:sym typeface="+mn-lt"/>
              </a:rPr>
              <a:t>—</a:t>
            </a:r>
            <a:r>
              <a:rPr kumimoji="0" lang="zh-CN" altLang="en-US" sz="3200" b="1" i="0" u="none" strike="noStrike" kern="1200" cap="none" spc="0" normalizeH="0" baseline="0" noProof="0" dirty="0">
                <a:ln>
                  <a:noFill/>
                </a:ln>
                <a:solidFill>
                  <a:srgbClr val="C00000"/>
                </a:solidFill>
                <a:effectLst/>
                <a:uLnTx/>
                <a:uFillTx/>
                <a:cs typeface="+mn-ea"/>
                <a:sym typeface="+mn-lt"/>
              </a:rPr>
              <a:t>实施与监督</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学习连接法律法规，防范廉洁风险</a:t>
            </a:r>
          </a:p>
        </p:txBody>
      </p:sp>
      <p:sp>
        <p:nvSpPr>
          <p:cNvPr id="6" name="矩形 20">
            <a:extLst>
              <a:ext uri="{FF2B5EF4-FFF2-40B4-BE49-F238E27FC236}">
                <a16:creationId xmlns:a16="http://schemas.microsoft.com/office/drawing/2014/main" id="{26390E2D-A271-4341-B56E-FF38753ECFD5}"/>
              </a:ext>
            </a:extLst>
          </p:cNvPr>
          <p:cNvSpPr>
            <a:spLocks noChangeArrowheads="1"/>
          </p:cNvSpPr>
          <p:nvPr/>
        </p:nvSpPr>
        <p:spPr bwMode="auto">
          <a:xfrm>
            <a:off x="5629728" y="2753627"/>
            <a:ext cx="5531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dirty="0">
                <a:ln>
                  <a:noFill/>
                </a:ln>
                <a:solidFill>
                  <a:srgbClr val="000000"/>
                </a:solidFill>
                <a:effectLst/>
                <a:uLnTx/>
                <a:uFillTx/>
                <a:latin typeface="+mn-lt"/>
                <a:ea typeface="+mn-ea"/>
                <a:cs typeface="+mn-ea"/>
                <a:sym typeface="+mn-lt"/>
              </a:rPr>
              <a:t>第十七条  </a:t>
            </a:r>
            <a:r>
              <a:rPr kumimoji="0" lang="zh-CN" altLang="en-US" sz="1600" b="0" i="0" u="none" strike="noStrike" kern="1200" cap="none" spc="0" normalizeH="0" baseline="0" noProof="0" dirty="0">
                <a:ln>
                  <a:noFill/>
                </a:ln>
                <a:solidFill>
                  <a:srgbClr val="333333"/>
                </a:solidFill>
                <a:effectLst/>
                <a:uLnTx/>
                <a:uFillTx/>
                <a:latin typeface="+mn-lt"/>
                <a:ea typeface="+mn-ea"/>
                <a:cs typeface="+mn-ea"/>
                <a:sym typeface="+mn-lt"/>
              </a:rPr>
              <a:t>纪检监察、人事部门的</a:t>
            </a: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教育和监督</a:t>
            </a:r>
          </a:p>
        </p:txBody>
      </p:sp>
      <p:sp>
        <p:nvSpPr>
          <p:cNvPr id="7" name="矩形 21">
            <a:extLst>
              <a:ext uri="{FF2B5EF4-FFF2-40B4-BE49-F238E27FC236}">
                <a16:creationId xmlns:a16="http://schemas.microsoft.com/office/drawing/2014/main" id="{43789FE9-4E42-494E-90B8-786C6747E906}"/>
              </a:ext>
            </a:extLst>
          </p:cNvPr>
          <p:cNvSpPr>
            <a:spLocks noChangeArrowheads="1"/>
          </p:cNvSpPr>
          <p:nvPr/>
        </p:nvSpPr>
        <p:spPr bwMode="auto">
          <a:xfrm>
            <a:off x="5629728" y="5144810"/>
            <a:ext cx="5531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第二十一条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监事会监督</a:t>
            </a:r>
          </a:p>
        </p:txBody>
      </p:sp>
      <p:sp>
        <p:nvSpPr>
          <p:cNvPr id="8" name="矩形 23">
            <a:extLst>
              <a:ext uri="{FF2B5EF4-FFF2-40B4-BE49-F238E27FC236}">
                <a16:creationId xmlns:a16="http://schemas.microsoft.com/office/drawing/2014/main" id="{F6239BF6-FDFE-472C-BC8D-1A16648F4D99}"/>
              </a:ext>
            </a:extLst>
          </p:cNvPr>
          <p:cNvSpPr>
            <a:spLocks noChangeArrowheads="1"/>
          </p:cNvSpPr>
          <p:nvPr/>
        </p:nvSpPr>
        <p:spPr bwMode="auto">
          <a:xfrm>
            <a:off x="5629728" y="3351423"/>
            <a:ext cx="5531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第十八条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审计监督</a:t>
            </a:r>
          </a:p>
        </p:txBody>
      </p:sp>
      <p:sp>
        <p:nvSpPr>
          <p:cNvPr id="10" name="矩形 24">
            <a:extLst>
              <a:ext uri="{FF2B5EF4-FFF2-40B4-BE49-F238E27FC236}">
                <a16:creationId xmlns:a16="http://schemas.microsoft.com/office/drawing/2014/main" id="{7500BA63-8C4E-47B9-83F7-F6CDE1B65FBA}"/>
              </a:ext>
            </a:extLst>
          </p:cNvPr>
          <p:cNvSpPr>
            <a:spLocks noChangeArrowheads="1"/>
          </p:cNvSpPr>
          <p:nvPr/>
        </p:nvSpPr>
        <p:spPr bwMode="auto">
          <a:xfrm>
            <a:off x="5629728" y="3949219"/>
            <a:ext cx="5531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第十九条  </a:t>
            </a:r>
            <a:r>
              <a:rPr kumimoji="0" lang="zh-CN" altLang="en-US" sz="1600" b="0" i="0" u="none" strike="noStrike" kern="1200" cap="none" spc="0" normalizeH="0" baseline="0" noProof="0">
                <a:ln>
                  <a:noFill/>
                </a:ln>
                <a:solidFill>
                  <a:srgbClr val="333333"/>
                </a:solidFill>
                <a:effectLst/>
                <a:uLnTx/>
                <a:uFillTx/>
                <a:latin typeface="+mn-lt"/>
                <a:ea typeface="+mn-ea"/>
                <a:cs typeface="+mn-ea"/>
                <a:sym typeface="+mn-lt"/>
              </a:rPr>
              <a:t>纪检监察、人事部门的</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监督检查、评估、函询</a:t>
            </a:r>
          </a:p>
        </p:txBody>
      </p:sp>
      <p:sp>
        <p:nvSpPr>
          <p:cNvPr id="11" name="矩形 25">
            <a:extLst>
              <a:ext uri="{FF2B5EF4-FFF2-40B4-BE49-F238E27FC236}">
                <a16:creationId xmlns:a16="http://schemas.microsoft.com/office/drawing/2014/main" id="{00FCCE89-46D6-4DD0-AEA3-D95504A3B0B0}"/>
              </a:ext>
            </a:extLst>
          </p:cNvPr>
          <p:cNvSpPr>
            <a:spLocks noChangeArrowheads="1"/>
          </p:cNvSpPr>
          <p:nvPr/>
        </p:nvSpPr>
        <p:spPr bwMode="auto">
          <a:xfrm>
            <a:off x="5629728" y="4547015"/>
            <a:ext cx="5531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600" b="1" i="0" u="none" strike="noStrike" kern="1200" cap="none" spc="0" normalizeH="0" baseline="0" noProof="0">
                <a:ln>
                  <a:noFill/>
                </a:ln>
                <a:solidFill>
                  <a:srgbClr val="000000"/>
                </a:solidFill>
                <a:effectLst/>
                <a:uLnTx/>
                <a:uFillTx/>
                <a:latin typeface="+mn-lt"/>
                <a:ea typeface="+mn-ea"/>
                <a:cs typeface="+mn-ea"/>
                <a:sym typeface="+mn-lt"/>
              </a:rPr>
              <a:t>第二十条  </a:t>
            </a:r>
            <a:r>
              <a:rPr kumimoji="0" lang="zh-CN" altLang="en-US" sz="1600" b="0" i="0" u="none" strike="noStrike" kern="1200" cap="none" spc="0" normalizeH="0" baseline="0" noProof="0">
                <a:ln>
                  <a:noFill/>
                </a:ln>
                <a:solidFill>
                  <a:srgbClr val="B80106"/>
                </a:solidFill>
                <a:effectLst/>
                <a:uLnTx/>
                <a:uFillTx/>
                <a:latin typeface="+mn-lt"/>
                <a:ea typeface="+mn-ea"/>
                <a:cs typeface="+mn-ea"/>
                <a:sym typeface="+mn-lt"/>
              </a:rPr>
              <a:t>考察考核任免的重要依据</a:t>
            </a:r>
          </a:p>
        </p:txBody>
      </p:sp>
      <p:sp>
        <p:nvSpPr>
          <p:cNvPr id="12" name="矩形 11">
            <a:extLst>
              <a:ext uri="{FF2B5EF4-FFF2-40B4-BE49-F238E27FC236}">
                <a16:creationId xmlns:a16="http://schemas.microsoft.com/office/drawing/2014/main" id="{09DEDE9A-0568-4FA2-9769-AF85CE55B75D}"/>
              </a:ext>
            </a:extLst>
          </p:cNvPr>
          <p:cNvSpPr/>
          <p:nvPr/>
        </p:nvSpPr>
        <p:spPr>
          <a:xfrm>
            <a:off x="1479151" y="3542033"/>
            <a:ext cx="3060453" cy="666786"/>
          </a:xfrm>
          <a:prstGeom prst="rect">
            <a:avLst/>
          </a:prstGeom>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3733" b="1" i="0" u="none" strike="noStrike" kern="1200" cap="none" spc="0" normalizeH="0" baseline="0" noProof="0" dirty="0">
                <a:ln>
                  <a:noFill/>
                </a:ln>
                <a:solidFill>
                  <a:srgbClr val="C00000"/>
                </a:solidFill>
                <a:effectLst/>
                <a:uLnTx/>
                <a:uFillTx/>
                <a:cs typeface="+mn-ea"/>
                <a:sym typeface="+mn-lt"/>
              </a:rPr>
              <a:t>如何执行监督</a:t>
            </a:r>
          </a:p>
        </p:txBody>
      </p:sp>
    </p:spTree>
    <p:extLst>
      <p:ext uri="{BB962C8B-B14F-4D97-AF65-F5344CB8AC3E}">
        <p14:creationId xmlns:p14="http://schemas.microsoft.com/office/powerpoint/2010/main" val="2436212224"/>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882"/>
                            </p:stCondLst>
                            <p:childTnLst>
                              <p:par>
                                <p:cTn id="20" presetID="47" presetClass="entr" presetSubtype="0" fill="hold" grpId="0" nodeType="afterEffect">
                                  <p:stCondLst>
                                    <p:cond delay="0"/>
                                  </p:stCondLst>
                                  <p:iterate type="lt">
                                    <p:tmPct val="10000"/>
                                  </p:iterate>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3007"/>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50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75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10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p:bldP spid="7" grpId="0"/>
      <p:bldP spid="8"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6AB631D-1F37-4F42-BCF6-AFC461BD0DE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28" name="图片 27">
            <a:extLst>
              <a:ext uri="{FF2B5EF4-FFF2-40B4-BE49-F238E27FC236}">
                <a16:creationId xmlns:a16="http://schemas.microsoft.com/office/drawing/2014/main" id="{A9028847-B4AB-49BC-93C4-0CC9A53A7CFC}"/>
              </a:ext>
            </a:extLst>
          </p:cNvPr>
          <p:cNvPicPr>
            <a:picLocks noChangeAspect="1"/>
          </p:cNvPicPr>
          <p:nvPr/>
        </p:nvPicPr>
        <p:blipFill>
          <a:blip r:embed="rId5">
            <a:extLst>
              <a:ext uri="{28A0092B-C50C-407E-A947-70E740481C1C}">
                <a14:useLocalDpi xmlns:a14="http://schemas.microsoft.com/office/drawing/2010/main" val="0"/>
              </a:ext>
            </a:extLst>
          </a:blip>
          <a:srcRect t="311" b="311"/>
          <a:stretch/>
        </p:blipFill>
        <p:spPr>
          <a:xfrm>
            <a:off x="130627" y="930524"/>
            <a:ext cx="11930744" cy="4996952"/>
          </a:xfrm>
          <a:prstGeom prst="roundRect">
            <a:avLst>
              <a:gd name="adj" fmla="val 1150"/>
            </a:avLst>
          </a:prstGeom>
          <a:ln w="25400">
            <a:solidFill>
              <a:srgbClr val="FFC000"/>
            </a:solidFill>
          </a:ln>
        </p:spPr>
      </p:pic>
      <p:sp>
        <p:nvSpPr>
          <p:cNvPr id="6" name="文本框 5">
            <a:extLst>
              <a:ext uri="{FF2B5EF4-FFF2-40B4-BE49-F238E27FC236}">
                <a16:creationId xmlns:a16="http://schemas.microsoft.com/office/drawing/2014/main" id="{081AE2EA-85A9-4EA2-A7E8-7CF7FBD7C995}"/>
              </a:ext>
            </a:extLst>
          </p:cNvPr>
          <p:cNvSpPr txBox="1"/>
          <p:nvPr/>
        </p:nvSpPr>
        <p:spPr>
          <a:xfrm>
            <a:off x="811127" y="2880649"/>
            <a:ext cx="3539067" cy="1733873"/>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6400" b="1" i="0" u="none" strike="noStrike" kern="1200" cap="none" spc="0" normalizeH="0" baseline="0" noProof="0" dirty="0">
                <a:ln>
                  <a:solidFill>
                    <a:srgbClr val="FFFFFF"/>
                  </a:solidFill>
                </a:ln>
                <a:solidFill>
                  <a:srgbClr val="C00000"/>
                </a:solidFill>
                <a:effectLst/>
                <a:uLnTx/>
                <a:uFillTx/>
                <a:cs typeface="+mn-ea"/>
                <a:sym typeface="+mn-lt"/>
              </a:rPr>
              <a:t>目录</a:t>
            </a:r>
            <a:endParaRPr kumimoji="0" lang="en-US" altLang="zh-CN" sz="6400" b="1" i="0" u="none" strike="noStrike" kern="1200" cap="none" spc="0" normalizeH="0" baseline="0" noProof="0" dirty="0">
              <a:ln>
                <a:solidFill>
                  <a:srgbClr val="FFFFFF"/>
                </a:solidFill>
              </a:ln>
              <a:solidFill>
                <a:srgbClr val="C00000"/>
              </a:solidFill>
              <a:effectLst/>
              <a:uLnTx/>
              <a:uFillTx/>
              <a:cs typeface="+mn-ea"/>
              <a:sym typeface="+mn-lt"/>
            </a:endParaRP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altLang="zh-CN" sz="4267" b="1" i="0" u="none" strike="noStrike" kern="1200" cap="none" spc="0" normalizeH="0" baseline="0" noProof="0" dirty="0">
                <a:ln>
                  <a:solidFill>
                    <a:srgbClr val="FFFFFF"/>
                  </a:solidFill>
                </a:ln>
                <a:solidFill>
                  <a:srgbClr val="C00000"/>
                </a:solidFill>
                <a:effectLst/>
                <a:uLnTx/>
                <a:uFillTx/>
                <a:cs typeface="+mn-ea"/>
                <a:sym typeface="+mn-lt"/>
              </a:rPr>
              <a:t>CONTENTS</a:t>
            </a:r>
            <a:endParaRPr kumimoji="0" lang="zh-CN" altLang="en-US" sz="4267" b="1" i="0" u="none" strike="noStrike" kern="1200" cap="none" spc="0" normalizeH="0" baseline="0" noProof="0" dirty="0">
              <a:ln>
                <a:solidFill>
                  <a:srgbClr val="FFFFFF"/>
                </a:solidFill>
              </a:ln>
              <a:solidFill>
                <a:srgbClr val="C00000"/>
              </a:solidFill>
              <a:effectLst/>
              <a:uLnTx/>
              <a:uFillTx/>
              <a:cs typeface="+mn-ea"/>
              <a:sym typeface="+mn-lt"/>
            </a:endParaRPr>
          </a:p>
        </p:txBody>
      </p:sp>
      <p:sp>
        <p:nvSpPr>
          <p:cNvPr id="16" name="矩形 15">
            <a:extLst>
              <a:ext uri="{FF2B5EF4-FFF2-40B4-BE49-F238E27FC236}">
                <a16:creationId xmlns:a16="http://schemas.microsoft.com/office/drawing/2014/main" id="{DE875A2A-4C9F-474C-B300-AAC3046793F4}"/>
              </a:ext>
            </a:extLst>
          </p:cNvPr>
          <p:cNvSpPr/>
          <p:nvPr/>
        </p:nvSpPr>
        <p:spPr>
          <a:xfrm>
            <a:off x="4969157" y="1538540"/>
            <a:ext cx="762933"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9" name="矩形 28">
            <a:extLst>
              <a:ext uri="{FF2B5EF4-FFF2-40B4-BE49-F238E27FC236}">
                <a16:creationId xmlns:a16="http://schemas.microsoft.com/office/drawing/2014/main" id="{C908930C-B24D-4ABB-AD6D-5FA320D2F391}"/>
              </a:ext>
            </a:extLst>
          </p:cNvPr>
          <p:cNvSpPr/>
          <p:nvPr/>
        </p:nvSpPr>
        <p:spPr>
          <a:xfrm>
            <a:off x="4969157" y="2603219"/>
            <a:ext cx="762933"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贰</a:t>
            </a:r>
          </a:p>
        </p:txBody>
      </p:sp>
      <p:sp>
        <p:nvSpPr>
          <p:cNvPr id="30" name="矩形 29">
            <a:extLst>
              <a:ext uri="{FF2B5EF4-FFF2-40B4-BE49-F238E27FC236}">
                <a16:creationId xmlns:a16="http://schemas.microsoft.com/office/drawing/2014/main" id="{ED95E88B-CC89-49C7-9394-9C632AAB9C9E}"/>
              </a:ext>
            </a:extLst>
          </p:cNvPr>
          <p:cNvSpPr/>
          <p:nvPr/>
        </p:nvSpPr>
        <p:spPr>
          <a:xfrm>
            <a:off x="4969157" y="3667898"/>
            <a:ext cx="762933"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叁</a:t>
            </a:r>
          </a:p>
        </p:txBody>
      </p:sp>
      <p:sp>
        <p:nvSpPr>
          <p:cNvPr id="31" name="矩形 30">
            <a:extLst>
              <a:ext uri="{FF2B5EF4-FFF2-40B4-BE49-F238E27FC236}">
                <a16:creationId xmlns:a16="http://schemas.microsoft.com/office/drawing/2014/main" id="{0BF2FD13-668E-4D61-9DEF-E2E112C41DAA}"/>
              </a:ext>
            </a:extLst>
          </p:cNvPr>
          <p:cNvSpPr/>
          <p:nvPr/>
        </p:nvSpPr>
        <p:spPr>
          <a:xfrm>
            <a:off x="4969157" y="4732577"/>
            <a:ext cx="762933"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肆</a:t>
            </a:r>
          </a:p>
        </p:txBody>
      </p:sp>
      <p:sp>
        <p:nvSpPr>
          <p:cNvPr id="32" name="矩形 31">
            <a:extLst>
              <a:ext uri="{FF2B5EF4-FFF2-40B4-BE49-F238E27FC236}">
                <a16:creationId xmlns:a16="http://schemas.microsoft.com/office/drawing/2014/main" id="{0E3E8EAB-B707-4F6F-84A2-C395DAFD8825}"/>
              </a:ext>
            </a:extLst>
          </p:cNvPr>
          <p:cNvSpPr/>
          <p:nvPr/>
        </p:nvSpPr>
        <p:spPr>
          <a:xfrm>
            <a:off x="5732090" y="1531706"/>
            <a:ext cx="5824546" cy="769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sp>
        <p:nvSpPr>
          <p:cNvPr id="36" name="矩形 35">
            <a:extLst>
              <a:ext uri="{FF2B5EF4-FFF2-40B4-BE49-F238E27FC236}">
                <a16:creationId xmlns:a16="http://schemas.microsoft.com/office/drawing/2014/main" id="{356024E5-612D-4A65-B855-3601344B815B}"/>
              </a:ext>
            </a:extLst>
          </p:cNvPr>
          <p:cNvSpPr/>
          <p:nvPr/>
        </p:nvSpPr>
        <p:spPr>
          <a:xfrm>
            <a:off x="5732090" y="2599231"/>
            <a:ext cx="5824546" cy="769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腐败出现的原因和防范措施</a:t>
            </a:r>
          </a:p>
        </p:txBody>
      </p:sp>
      <p:sp>
        <p:nvSpPr>
          <p:cNvPr id="37" name="矩形 36">
            <a:extLst>
              <a:ext uri="{FF2B5EF4-FFF2-40B4-BE49-F238E27FC236}">
                <a16:creationId xmlns:a16="http://schemas.microsoft.com/office/drawing/2014/main" id="{83D0514B-EB2E-4A25-A157-D615BF99426E}"/>
              </a:ext>
            </a:extLst>
          </p:cNvPr>
          <p:cNvSpPr/>
          <p:nvPr/>
        </p:nvSpPr>
        <p:spPr>
          <a:xfrm>
            <a:off x="5732090" y="3666756"/>
            <a:ext cx="5824546" cy="769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学习连接法律法规，防范廉洁风险</a:t>
            </a:r>
          </a:p>
        </p:txBody>
      </p:sp>
      <p:sp>
        <p:nvSpPr>
          <p:cNvPr id="38" name="矩形 37">
            <a:extLst>
              <a:ext uri="{FF2B5EF4-FFF2-40B4-BE49-F238E27FC236}">
                <a16:creationId xmlns:a16="http://schemas.microsoft.com/office/drawing/2014/main" id="{3BE2C898-900F-4C60-8ADF-3BE2FE38A07B}"/>
              </a:ext>
            </a:extLst>
          </p:cNvPr>
          <p:cNvSpPr/>
          <p:nvPr/>
        </p:nvSpPr>
        <p:spPr>
          <a:xfrm>
            <a:off x="5732090" y="4734282"/>
            <a:ext cx="5824546" cy="769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增强党员领导干部拒腐防变的能力</a:t>
            </a:r>
          </a:p>
        </p:txBody>
      </p:sp>
    </p:spTree>
    <p:extLst>
      <p:ext uri="{BB962C8B-B14F-4D97-AF65-F5344CB8AC3E}">
        <p14:creationId xmlns:p14="http://schemas.microsoft.com/office/powerpoint/2010/main" val="2795817268"/>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425"/>
                            </p:stCondLst>
                            <p:childTnLst>
                              <p:par>
                                <p:cTn id="11" presetID="2" presetClass="entr" presetSubtype="4"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1925"/>
                            </p:stCondLst>
                            <p:childTnLst>
                              <p:par>
                                <p:cTn id="16" presetID="2" presetClass="entr" presetSubtype="4"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ppt_x"/>
                                          </p:val>
                                        </p:tav>
                                        <p:tav tm="100000">
                                          <p:val>
                                            <p:strVal val="#ppt_x"/>
                                          </p:val>
                                        </p:tav>
                                      </p:tavLst>
                                    </p:anim>
                                    <p:anim calcmode="lin" valueType="num">
                                      <p:cBhvr additive="base">
                                        <p:cTn id="19" dur="500" fill="hold"/>
                                        <p:tgtEl>
                                          <p:spTgt spid="32"/>
                                        </p:tgtEl>
                                        <p:attrNameLst>
                                          <p:attrName>ppt_y</p:attrName>
                                        </p:attrNameLst>
                                      </p:cBhvr>
                                      <p:tavLst>
                                        <p:tav tm="0">
                                          <p:val>
                                            <p:strVal val="1+#ppt_h/2"/>
                                          </p:val>
                                        </p:tav>
                                        <p:tav tm="100000">
                                          <p:val>
                                            <p:strVal val="#ppt_y"/>
                                          </p:val>
                                        </p:tav>
                                      </p:tavLst>
                                    </p:anim>
                                  </p:childTnLst>
                                </p:cTn>
                              </p:par>
                            </p:childTnLst>
                          </p:cTn>
                        </p:par>
                        <p:par>
                          <p:cTn id="20" fill="hold">
                            <p:stCondLst>
                              <p:cond delay="2425"/>
                            </p:stCondLst>
                            <p:childTnLst>
                              <p:par>
                                <p:cTn id="21" presetID="2" presetClass="entr" presetSubtype="4"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par>
                          <p:cTn id="25" fill="hold">
                            <p:stCondLst>
                              <p:cond delay="2925"/>
                            </p:stCondLst>
                            <p:childTnLst>
                              <p:par>
                                <p:cTn id="26" presetID="2" presetClass="entr" presetSubtype="4"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425"/>
                            </p:stCondLst>
                            <p:childTnLst>
                              <p:par>
                                <p:cTn id="31" presetID="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3925"/>
                            </p:stCondLst>
                            <p:childTnLst>
                              <p:par>
                                <p:cTn id="36" presetID="2" presetClass="entr" presetSubtype="4"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childTnLst>
                          </p:cTn>
                        </p:par>
                        <p:par>
                          <p:cTn id="40" fill="hold">
                            <p:stCondLst>
                              <p:cond delay="4425"/>
                            </p:stCondLst>
                            <p:childTnLst>
                              <p:par>
                                <p:cTn id="41" presetID="2" presetClass="entr" presetSubtype="4"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par>
                          <p:cTn id="45" fill="hold">
                            <p:stCondLst>
                              <p:cond delay="4925"/>
                            </p:stCondLst>
                            <p:childTnLst>
                              <p:par>
                                <p:cTn id="46" presetID="2" presetClass="entr" presetSubtype="4"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29" grpId="0" animBg="1"/>
      <p:bldP spid="30" grpId="0" animBg="1"/>
      <p:bldP spid="31" grpId="0" animBg="1"/>
      <p:bldP spid="32" grpId="0" animBg="1"/>
      <p:bldP spid="36" grpId="0" animBg="1"/>
      <p:bldP spid="37"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91DC3B8-182E-49D6-A08F-BE940CC676CD}"/>
              </a:ext>
            </a:extLst>
          </p:cNvPr>
          <p:cNvSpPr txBox="1"/>
          <p:nvPr/>
        </p:nvSpPr>
        <p:spPr>
          <a:xfrm>
            <a:off x="2156460" y="2262095"/>
            <a:ext cx="7879081" cy="707886"/>
          </a:xfrm>
          <a:prstGeom prst="rect">
            <a:avLst/>
          </a:prstGeom>
          <a:noFill/>
        </p:spPr>
        <p:txBody>
          <a:bodyPr wrap="none" rtlCol="0">
            <a:spAutoFit/>
          </a:bodyPr>
          <a:lstStyle>
            <a:defPPr>
              <a:defRPr lang="zh-CN"/>
            </a:defPPr>
            <a:lvl1pPr marR="0" lvl="0" indent="0" algn="ctr" defTabSz="609585" fontAlgn="auto">
              <a:lnSpc>
                <a:spcPct val="100000"/>
              </a:lnSpc>
              <a:spcBef>
                <a:spcPts val="0"/>
              </a:spcBef>
              <a:spcAft>
                <a:spcPts val="0"/>
              </a:spcAft>
              <a:buClrTx/>
              <a:buSzTx/>
              <a:buFontTx/>
              <a:buNone/>
              <a:tabLst/>
              <a:defRPr kumimoji="0" sz="4800" b="1" i="0" u="none" strike="noStrike" cap="none" spc="0" normalizeH="0" baseline="0">
                <a:ln>
                  <a:noFill/>
                </a:ln>
                <a:solidFill>
                  <a:srgbClr val="000000"/>
                </a:solidFill>
                <a:effectLst/>
                <a:uLnTx/>
                <a:uFillTx/>
                <a:cs typeface="+mn-ea"/>
              </a:defRPr>
            </a:lvl1pPr>
          </a:lstStyle>
          <a:p>
            <a:r>
              <a:rPr lang="zh-CN" altLang="en-US" dirty="0">
                <a:sym typeface="+mn-lt"/>
              </a:rPr>
              <a:t>增强党员领导干部拒腐防变的能力</a:t>
            </a:r>
          </a:p>
        </p:txBody>
      </p:sp>
    </p:spTree>
    <p:extLst>
      <p:ext uri="{BB962C8B-B14F-4D97-AF65-F5344CB8AC3E}">
        <p14:creationId xmlns:p14="http://schemas.microsoft.com/office/powerpoint/2010/main" val="1159257667"/>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肆</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增强党员领导干部拒腐防变的能力</a:t>
            </a:r>
          </a:p>
        </p:txBody>
      </p:sp>
      <p:sp>
        <p:nvSpPr>
          <p:cNvPr id="6" name="Rectangle 6">
            <a:extLst>
              <a:ext uri="{FF2B5EF4-FFF2-40B4-BE49-F238E27FC236}">
                <a16:creationId xmlns:a16="http://schemas.microsoft.com/office/drawing/2014/main" id="{8B3F0A9E-8A01-4808-82AE-25C3D6F2FB22}"/>
              </a:ext>
            </a:extLst>
          </p:cNvPr>
          <p:cNvSpPr>
            <a:spLocks noChangeArrowheads="1"/>
          </p:cNvSpPr>
          <p:nvPr/>
        </p:nvSpPr>
        <p:spPr bwMode="auto">
          <a:xfrm>
            <a:off x="2543175" y="4870683"/>
            <a:ext cx="7105649"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0" i="0" u="none" strike="noStrike" kern="1200" cap="none" spc="0" normalizeH="0" baseline="0" noProof="0">
                <a:ln>
                  <a:noFill/>
                </a:ln>
                <a:solidFill>
                  <a:srgbClr val="B80106"/>
                </a:solidFill>
                <a:effectLst/>
                <a:uLnTx/>
                <a:uFillTx/>
                <a:latin typeface="+mn-lt"/>
                <a:ea typeface="+mn-ea"/>
                <a:cs typeface="+mn-ea"/>
                <a:sym typeface="+mn-lt"/>
              </a:rPr>
              <a:t>修身成就梦想   品德决定命运</a:t>
            </a:r>
          </a:p>
        </p:txBody>
      </p:sp>
      <p:sp>
        <p:nvSpPr>
          <p:cNvPr id="7" name="矩形 6">
            <a:extLst>
              <a:ext uri="{FF2B5EF4-FFF2-40B4-BE49-F238E27FC236}">
                <a16:creationId xmlns:a16="http://schemas.microsoft.com/office/drawing/2014/main" id="{73FACB09-D892-4F9C-90FB-1453B237BA4E}"/>
              </a:ext>
            </a:extLst>
          </p:cNvPr>
          <p:cNvSpPr>
            <a:spLocks noChangeArrowheads="1"/>
          </p:cNvSpPr>
          <p:nvPr/>
        </p:nvSpPr>
        <p:spPr bwMode="auto">
          <a:xfrm>
            <a:off x="637575" y="5295345"/>
            <a:ext cx="10916848" cy="118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ct val="20000"/>
              </a:spcBef>
              <a:spcAft>
                <a:spcPts val="0"/>
              </a:spcAft>
              <a:buClrTx/>
              <a:buSzTx/>
              <a:buFont typeface="Arial" panose="020B0604020202020204" pitchFamily="34" charset="0"/>
              <a:buNone/>
              <a:tabLst/>
              <a:defRPr/>
            </a:pPr>
            <a:r>
              <a:rPr kumimoji="0" lang="zh-CN" altLang="en-US" sz="1867" b="0" i="0" u="none" strike="noStrike" kern="1200" cap="none" spc="0" normalizeH="0" baseline="0" noProof="0" dirty="0">
                <a:ln>
                  <a:noFill/>
                </a:ln>
                <a:solidFill>
                  <a:srgbClr val="B80106"/>
                </a:solidFill>
                <a:effectLst/>
                <a:uLnTx/>
                <a:uFillTx/>
                <a:latin typeface="+mn-lt"/>
                <a:ea typeface="+mn-ea"/>
                <a:cs typeface="+mn-ea"/>
                <a:sym typeface="+mn-lt"/>
              </a:rPr>
              <a:t>党员干部如何加强反腐倡廉？我认为应该树立“三观”，提倡“五讲”，做到“四严禁”、“六不准”，算好人生七笔帐，特别是要提高个人修养，重点牢记“五慎”。</a:t>
            </a:r>
          </a:p>
        </p:txBody>
      </p:sp>
      <p:sp>
        <p:nvSpPr>
          <p:cNvPr id="8" name="矩形 7">
            <a:extLst>
              <a:ext uri="{FF2B5EF4-FFF2-40B4-BE49-F238E27FC236}">
                <a16:creationId xmlns:a16="http://schemas.microsoft.com/office/drawing/2014/main" id="{C77F4DFC-41A5-4640-8FD1-FC00C611FD39}"/>
              </a:ext>
            </a:extLst>
          </p:cNvPr>
          <p:cNvSpPr>
            <a:spLocks noChangeArrowheads="1"/>
          </p:cNvSpPr>
          <p:nvPr/>
        </p:nvSpPr>
        <p:spPr bwMode="auto">
          <a:xfrm>
            <a:off x="4079875" y="4111502"/>
            <a:ext cx="4032249"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3733" b="1" i="0" u="none" strike="noStrike" kern="1200" cap="none" spc="0" normalizeH="0" baseline="0" noProof="0" dirty="0">
                <a:ln>
                  <a:noFill/>
                </a:ln>
                <a:solidFill>
                  <a:srgbClr val="000000"/>
                </a:solidFill>
                <a:effectLst/>
                <a:uLnTx/>
                <a:uFillTx/>
                <a:latin typeface="+mn-lt"/>
                <a:ea typeface="+mn-ea"/>
                <a:cs typeface="+mn-ea"/>
                <a:sym typeface="+mn-lt"/>
              </a:rPr>
              <a:t>廉洁修身</a:t>
            </a:r>
          </a:p>
        </p:txBody>
      </p:sp>
      <p:pic>
        <p:nvPicPr>
          <p:cNvPr id="13" name="图片 12">
            <a:extLst>
              <a:ext uri="{FF2B5EF4-FFF2-40B4-BE49-F238E27FC236}">
                <a16:creationId xmlns:a16="http://schemas.microsoft.com/office/drawing/2014/main" id="{B68F993D-41C8-48E3-9CD1-4D6C0EB637F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07357" y="1184603"/>
            <a:ext cx="7105649" cy="2834504"/>
          </a:xfrm>
          <a:prstGeom prst="rect">
            <a:avLst/>
          </a:prstGeom>
        </p:spPr>
      </p:pic>
    </p:spTree>
    <p:extLst>
      <p:ext uri="{BB962C8B-B14F-4D97-AF65-F5344CB8AC3E}">
        <p14:creationId xmlns:p14="http://schemas.microsoft.com/office/powerpoint/2010/main" val="3848368608"/>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2236510"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三观、五讲</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肆</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增强党员领导干部拒腐防变的能力</a:t>
            </a:r>
          </a:p>
        </p:txBody>
      </p:sp>
      <p:sp>
        <p:nvSpPr>
          <p:cNvPr id="6" name="矩形 11">
            <a:extLst>
              <a:ext uri="{FF2B5EF4-FFF2-40B4-BE49-F238E27FC236}">
                <a16:creationId xmlns:a16="http://schemas.microsoft.com/office/drawing/2014/main" id="{6038BBEA-F640-4767-A5DA-297E8F817F14}"/>
              </a:ext>
            </a:extLst>
          </p:cNvPr>
          <p:cNvSpPr>
            <a:spLocks noChangeArrowheads="1"/>
          </p:cNvSpPr>
          <p:nvPr/>
        </p:nvSpPr>
        <p:spPr bwMode="auto">
          <a:xfrm>
            <a:off x="2554961" y="2176965"/>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法纪观</a:t>
            </a:r>
          </a:p>
        </p:txBody>
      </p:sp>
      <p:sp>
        <p:nvSpPr>
          <p:cNvPr id="7" name="矩形 12">
            <a:extLst>
              <a:ext uri="{FF2B5EF4-FFF2-40B4-BE49-F238E27FC236}">
                <a16:creationId xmlns:a16="http://schemas.microsoft.com/office/drawing/2014/main" id="{DCD80D41-3CDB-46A1-95A1-F96402055685}"/>
              </a:ext>
            </a:extLst>
          </p:cNvPr>
          <p:cNvSpPr>
            <a:spLocks noChangeArrowheads="1"/>
          </p:cNvSpPr>
          <p:nvPr/>
        </p:nvSpPr>
        <p:spPr bwMode="auto">
          <a:xfrm>
            <a:off x="2554961" y="2618753"/>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a:ln>
                  <a:noFill/>
                </a:ln>
                <a:solidFill>
                  <a:srgbClr val="000000"/>
                </a:solidFill>
                <a:effectLst/>
                <a:uLnTx/>
                <a:uFillTx/>
                <a:latin typeface="+mn-lt"/>
                <a:ea typeface="+mn-ea"/>
                <a:cs typeface="+mn-ea"/>
                <a:sym typeface="+mn-lt"/>
              </a:rPr>
              <a:t>道德观</a:t>
            </a:r>
          </a:p>
        </p:txBody>
      </p:sp>
      <p:sp>
        <p:nvSpPr>
          <p:cNvPr id="8" name="矩形 13">
            <a:extLst>
              <a:ext uri="{FF2B5EF4-FFF2-40B4-BE49-F238E27FC236}">
                <a16:creationId xmlns:a16="http://schemas.microsoft.com/office/drawing/2014/main" id="{90920A5A-0173-4B1F-8491-6AC6CD3BE688}"/>
              </a:ext>
            </a:extLst>
          </p:cNvPr>
          <p:cNvSpPr>
            <a:spLocks noChangeArrowheads="1"/>
          </p:cNvSpPr>
          <p:nvPr/>
        </p:nvSpPr>
        <p:spPr bwMode="auto">
          <a:xfrm>
            <a:off x="2554961" y="3060541"/>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荣辱观</a:t>
            </a:r>
          </a:p>
        </p:txBody>
      </p:sp>
      <p:sp>
        <p:nvSpPr>
          <p:cNvPr id="10" name="矩形 14">
            <a:extLst>
              <a:ext uri="{FF2B5EF4-FFF2-40B4-BE49-F238E27FC236}">
                <a16:creationId xmlns:a16="http://schemas.microsoft.com/office/drawing/2014/main" id="{B2F54CD4-8E92-4E36-A3C4-A341D3E2F55A}"/>
              </a:ext>
            </a:extLst>
          </p:cNvPr>
          <p:cNvSpPr>
            <a:spLocks noChangeArrowheads="1"/>
          </p:cNvSpPr>
          <p:nvPr/>
        </p:nvSpPr>
        <p:spPr bwMode="auto">
          <a:xfrm>
            <a:off x="3845984" y="2204937"/>
            <a:ext cx="743070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自觉遵守国家法律法规和党纪党规，自觉遵守</a:t>
            </a:r>
            <a:r>
              <a:rPr kumimoji="0" lang="en-US" altLang="zh-CN" sz="1467"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员工手册</a:t>
            </a:r>
            <a:r>
              <a:rPr kumimoji="0" lang="en-US" altLang="zh-CN" sz="1467" b="0" i="0" u="none" strike="noStrike" kern="1200" cap="none" spc="0" normalizeH="0" baseline="0" noProof="0" dirty="0">
                <a:ln>
                  <a:noFill/>
                </a:ln>
                <a:solidFill>
                  <a:srgbClr val="000000"/>
                </a:solidFill>
                <a:effectLst/>
                <a:uLnTx/>
                <a:uFillTx/>
                <a:latin typeface="+mn-lt"/>
                <a:ea typeface="+mn-ea"/>
                <a:cs typeface="+mn-ea"/>
                <a:sym typeface="+mn-lt"/>
              </a:rPr>
              <a:t>》</a:t>
            </a: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和公司规章制度、管理标准。</a:t>
            </a:r>
          </a:p>
        </p:txBody>
      </p:sp>
      <p:sp>
        <p:nvSpPr>
          <p:cNvPr id="11" name="矩形 15">
            <a:extLst>
              <a:ext uri="{FF2B5EF4-FFF2-40B4-BE49-F238E27FC236}">
                <a16:creationId xmlns:a16="http://schemas.microsoft.com/office/drawing/2014/main" id="{769D493A-1F51-4B67-9127-0AF5A715176B}"/>
              </a:ext>
            </a:extLst>
          </p:cNvPr>
          <p:cNvSpPr>
            <a:spLocks noChangeArrowheads="1"/>
          </p:cNvSpPr>
          <p:nvPr/>
        </p:nvSpPr>
        <p:spPr bwMode="auto">
          <a:xfrm>
            <a:off x="3845984" y="2665968"/>
            <a:ext cx="743070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a:ln>
                  <a:noFill/>
                </a:ln>
                <a:solidFill>
                  <a:srgbClr val="000000"/>
                </a:solidFill>
                <a:effectLst/>
                <a:uLnTx/>
                <a:uFillTx/>
                <a:latin typeface="+mn-lt"/>
                <a:ea typeface="+mn-ea"/>
                <a:cs typeface="+mn-ea"/>
                <a:sym typeface="+mn-lt"/>
              </a:rPr>
              <a:t>自觉遵守职业道德、社会公德、家庭美德。</a:t>
            </a:r>
          </a:p>
        </p:txBody>
      </p:sp>
      <p:sp>
        <p:nvSpPr>
          <p:cNvPr id="12" name="矩形 16">
            <a:extLst>
              <a:ext uri="{FF2B5EF4-FFF2-40B4-BE49-F238E27FC236}">
                <a16:creationId xmlns:a16="http://schemas.microsoft.com/office/drawing/2014/main" id="{EEBA5617-6754-4E73-A93D-67F33226F37A}"/>
              </a:ext>
            </a:extLst>
          </p:cNvPr>
          <p:cNvSpPr>
            <a:spLocks noChangeArrowheads="1"/>
          </p:cNvSpPr>
          <p:nvPr/>
        </p:nvSpPr>
        <p:spPr bwMode="auto">
          <a:xfrm>
            <a:off x="3845984" y="3127002"/>
            <a:ext cx="743070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自觉把团队和企业的荣誉视为个人最高荣誉，注重细节，严格约束自己。</a:t>
            </a:r>
          </a:p>
        </p:txBody>
      </p:sp>
      <p:sp>
        <p:nvSpPr>
          <p:cNvPr id="13" name="矩形 18">
            <a:extLst>
              <a:ext uri="{FF2B5EF4-FFF2-40B4-BE49-F238E27FC236}">
                <a16:creationId xmlns:a16="http://schemas.microsoft.com/office/drawing/2014/main" id="{39FEB451-2A88-4766-9DF9-664B3ABE00D9}"/>
              </a:ext>
            </a:extLst>
          </p:cNvPr>
          <p:cNvSpPr>
            <a:spLocks noChangeArrowheads="1"/>
          </p:cNvSpPr>
          <p:nvPr/>
        </p:nvSpPr>
        <p:spPr bwMode="auto">
          <a:xfrm>
            <a:off x="2573868" y="3959538"/>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讲正气</a:t>
            </a:r>
          </a:p>
        </p:txBody>
      </p:sp>
      <p:sp>
        <p:nvSpPr>
          <p:cNvPr id="14" name="矩形 19">
            <a:extLst>
              <a:ext uri="{FF2B5EF4-FFF2-40B4-BE49-F238E27FC236}">
                <a16:creationId xmlns:a16="http://schemas.microsoft.com/office/drawing/2014/main" id="{B4DF9EE9-3DDB-4675-BF0C-B58BB0C13273}"/>
              </a:ext>
            </a:extLst>
          </p:cNvPr>
          <p:cNvSpPr>
            <a:spLocks noChangeArrowheads="1"/>
          </p:cNvSpPr>
          <p:nvPr/>
        </p:nvSpPr>
        <p:spPr bwMode="auto">
          <a:xfrm>
            <a:off x="2573868" y="4434354"/>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讲规矩</a:t>
            </a:r>
          </a:p>
        </p:txBody>
      </p:sp>
      <p:sp>
        <p:nvSpPr>
          <p:cNvPr id="15" name="矩形 20">
            <a:extLst>
              <a:ext uri="{FF2B5EF4-FFF2-40B4-BE49-F238E27FC236}">
                <a16:creationId xmlns:a16="http://schemas.microsoft.com/office/drawing/2014/main" id="{D71D98A8-6677-4633-A1AC-7E89123DAC0D}"/>
              </a:ext>
            </a:extLst>
          </p:cNvPr>
          <p:cNvSpPr>
            <a:spLocks noChangeArrowheads="1"/>
          </p:cNvSpPr>
          <p:nvPr/>
        </p:nvSpPr>
        <p:spPr bwMode="auto">
          <a:xfrm>
            <a:off x="2573868" y="4909170"/>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a:ln>
                  <a:noFill/>
                </a:ln>
                <a:solidFill>
                  <a:srgbClr val="000000"/>
                </a:solidFill>
                <a:effectLst/>
                <a:uLnTx/>
                <a:uFillTx/>
                <a:latin typeface="+mn-lt"/>
                <a:ea typeface="+mn-ea"/>
                <a:cs typeface="+mn-ea"/>
                <a:sym typeface="+mn-lt"/>
              </a:rPr>
              <a:t>讲大局</a:t>
            </a:r>
          </a:p>
        </p:txBody>
      </p:sp>
      <p:sp>
        <p:nvSpPr>
          <p:cNvPr id="16" name="矩形 21">
            <a:extLst>
              <a:ext uri="{FF2B5EF4-FFF2-40B4-BE49-F238E27FC236}">
                <a16:creationId xmlns:a16="http://schemas.microsoft.com/office/drawing/2014/main" id="{34DC22F6-3650-4BE8-A8B1-5DDD20AF85D7}"/>
              </a:ext>
            </a:extLst>
          </p:cNvPr>
          <p:cNvSpPr>
            <a:spLocks noChangeArrowheads="1"/>
          </p:cNvSpPr>
          <p:nvPr/>
        </p:nvSpPr>
        <p:spPr bwMode="auto">
          <a:xfrm>
            <a:off x="3845984" y="3989333"/>
            <a:ext cx="777028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遇事讲原则，敢于坚持正确的立场和主张，不做对工作、对企业毫无意义的事情。</a:t>
            </a:r>
          </a:p>
        </p:txBody>
      </p:sp>
      <p:sp>
        <p:nvSpPr>
          <p:cNvPr id="17" name="矩形 23">
            <a:extLst>
              <a:ext uri="{FF2B5EF4-FFF2-40B4-BE49-F238E27FC236}">
                <a16:creationId xmlns:a16="http://schemas.microsoft.com/office/drawing/2014/main" id="{BFF5716C-2DB0-4B1D-ABC7-5B70ADF95B92}"/>
              </a:ext>
            </a:extLst>
          </p:cNvPr>
          <p:cNvSpPr>
            <a:spLocks noChangeArrowheads="1"/>
          </p:cNvSpPr>
          <p:nvPr/>
        </p:nvSpPr>
        <p:spPr bwMode="auto">
          <a:xfrm>
            <a:off x="3845984" y="4451447"/>
            <a:ext cx="7770283"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办事讲标准、讲程序，明白职责、权限和工作流程。</a:t>
            </a:r>
          </a:p>
        </p:txBody>
      </p:sp>
      <p:sp>
        <p:nvSpPr>
          <p:cNvPr id="19" name="矩形 24">
            <a:extLst>
              <a:ext uri="{FF2B5EF4-FFF2-40B4-BE49-F238E27FC236}">
                <a16:creationId xmlns:a16="http://schemas.microsoft.com/office/drawing/2014/main" id="{718F5D57-9BF6-4859-A1CF-13911173981C}"/>
              </a:ext>
            </a:extLst>
          </p:cNvPr>
          <p:cNvSpPr>
            <a:spLocks noChangeArrowheads="1"/>
          </p:cNvSpPr>
          <p:nvPr/>
        </p:nvSpPr>
        <p:spPr bwMode="auto">
          <a:xfrm>
            <a:off x="3845984" y="4862894"/>
            <a:ext cx="7770283"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遇事以大局为重，不推诿扯皮，个人利益必须服从集体利益，小团队利益必须服从企业整体利益。</a:t>
            </a:r>
          </a:p>
        </p:txBody>
      </p:sp>
      <p:sp>
        <p:nvSpPr>
          <p:cNvPr id="22" name="矩形 25">
            <a:extLst>
              <a:ext uri="{FF2B5EF4-FFF2-40B4-BE49-F238E27FC236}">
                <a16:creationId xmlns:a16="http://schemas.microsoft.com/office/drawing/2014/main" id="{966A0B49-E25F-4171-875D-007551E3C28B}"/>
              </a:ext>
            </a:extLst>
          </p:cNvPr>
          <p:cNvSpPr>
            <a:spLocks noChangeArrowheads="1"/>
          </p:cNvSpPr>
          <p:nvPr/>
        </p:nvSpPr>
        <p:spPr bwMode="auto">
          <a:xfrm>
            <a:off x="2573868" y="5383986"/>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讲学习</a:t>
            </a:r>
          </a:p>
        </p:txBody>
      </p:sp>
      <p:sp>
        <p:nvSpPr>
          <p:cNvPr id="23" name="矩形 26">
            <a:extLst>
              <a:ext uri="{FF2B5EF4-FFF2-40B4-BE49-F238E27FC236}">
                <a16:creationId xmlns:a16="http://schemas.microsoft.com/office/drawing/2014/main" id="{002C3F8E-BBFC-4281-A6B9-296637E9766D}"/>
              </a:ext>
            </a:extLst>
          </p:cNvPr>
          <p:cNvSpPr>
            <a:spLocks noChangeArrowheads="1"/>
          </p:cNvSpPr>
          <p:nvPr/>
        </p:nvSpPr>
        <p:spPr bwMode="auto">
          <a:xfrm>
            <a:off x="2573869" y="5858805"/>
            <a:ext cx="982803" cy="379656"/>
          </a:xfrm>
          <a:prstGeom prst="rect">
            <a:avLst/>
          </a:prstGeom>
          <a:noFill/>
          <a:ln w="9525">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000000"/>
                </a:solidFill>
                <a:effectLst/>
                <a:uLnTx/>
                <a:uFillTx/>
                <a:latin typeface="+mn-lt"/>
                <a:ea typeface="+mn-ea"/>
                <a:cs typeface="+mn-ea"/>
                <a:sym typeface="+mn-lt"/>
              </a:rPr>
              <a:t>讲效率</a:t>
            </a:r>
          </a:p>
        </p:txBody>
      </p:sp>
      <p:sp>
        <p:nvSpPr>
          <p:cNvPr id="24" name="矩形 27">
            <a:extLst>
              <a:ext uri="{FF2B5EF4-FFF2-40B4-BE49-F238E27FC236}">
                <a16:creationId xmlns:a16="http://schemas.microsoft.com/office/drawing/2014/main" id="{331229E7-B800-46E9-93B6-A67E71A7C17F}"/>
              </a:ext>
            </a:extLst>
          </p:cNvPr>
          <p:cNvSpPr>
            <a:spLocks noChangeArrowheads="1"/>
          </p:cNvSpPr>
          <p:nvPr/>
        </p:nvSpPr>
        <p:spPr bwMode="auto">
          <a:xfrm>
            <a:off x="3845984" y="5343441"/>
            <a:ext cx="7770283" cy="54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1467" b="0" i="0" u="none" strike="noStrike" kern="1200" cap="none" spc="0" normalizeH="0" baseline="0" noProof="0" dirty="0">
                <a:ln>
                  <a:noFill/>
                </a:ln>
                <a:solidFill>
                  <a:srgbClr val="000000"/>
                </a:solidFill>
                <a:effectLst/>
                <a:uLnTx/>
                <a:uFillTx/>
                <a:latin typeface="+mn-lt"/>
                <a:ea typeface="+mn-ea"/>
                <a:cs typeface="+mn-ea"/>
                <a:sym typeface="+mn-lt"/>
              </a:rPr>
              <a:t>爱学习、肯钻研，不求博览群书，但求学习急需、与工作有关的业务流程及相关知识，提高统揽全局的能力。</a:t>
            </a:r>
          </a:p>
        </p:txBody>
      </p:sp>
      <p:cxnSp>
        <p:nvCxnSpPr>
          <p:cNvPr id="25" name="直接连接符 24">
            <a:extLst>
              <a:ext uri="{FF2B5EF4-FFF2-40B4-BE49-F238E27FC236}">
                <a16:creationId xmlns:a16="http://schemas.microsoft.com/office/drawing/2014/main" id="{25C8A980-39BF-4E61-91CB-376290B8107C}"/>
              </a:ext>
            </a:extLst>
          </p:cNvPr>
          <p:cNvCxnSpPr>
            <a:cxnSpLocks/>
          </p:cNvCxnSpPr>
          <p:nvPr/>
        </p:nvCxnSpPr>
        <p:spPr bwMode="auto">
          <a:xfrm flipH="1">
            <a:off x="613835" y="3820585"/>
            <a:ext cx="11002432" cy="0"/>
          </a:xfrm>
          <a:prstGeom prst="line">
            <a:avLst/>
          </a:prstGeom>
          <a:solidFill>
            <a:schemeClr val="accent1"/>
          </a:solidFill>
          <a:ln w="12700"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矩形 10">
            <a:extLst>
              <a:ext uri="{FF2B5EF4-FFF2-40B4-BE49-F238E27FC236}">
                <a16:creationId xmlns:a16="http://schemas.microsoft.com/office/drawing/2014/main" id="{B6122BA2-269D-4466-ACCF-8BE4BA5E982D}"/>
              </a:ext>
            </a:extLst>
          </p:cNvPr>
          <p:cNvSpPr>
            <a:spLocks noChangeArrowheads="1"/>
          </p:cNvSpPr>
          <p:nvPr/>
        </p:nvSpPr>
        <p:spPr bwMode="auto">
          <a:xfrm>
            <a:off x="575733" y="2566581"/>
            <a:ext cx="1411747" cy="502766"/>
          </a:xfrm>
          <a:prstGeom prst="rect">
            <a:avLst/>
          </a:prstGeom>
          <a:solidFill>
            <a:srgbClr val="C00000"/>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667" b="1" i="0" u="none" strike="noStrike" kern="1200" cap="none" spc="0" normalizeH="0" baseline="0" noProof="0">
                <a:ln>
                  <a:noFill/>
                </a:ln>
                <a:solidFill>
                  <a:srgbClr val="FFFFFF"/>
                </a:solidFill>
                <a:effectLst/>
                <a:uLnTx/>
                <a:uFillTx/>
                <a:latin typeface="+mn-lt"/>
                <a:ea typeface="+mn-ea"/>
                <a:cs typeface="+mn-ea"/>
                <a:sym typeface="+mn-lt"/>
              </a:rPr>
              <a:t>三观</a:t>
            </a:r>
          </a:p>
        </p:txBody>
      </p:sp>
      <p:sp>
        <p:nvSpPr>
          <p:cNvPr id="27" name="矩形 17">
            <a:extLst>
              <a:ext uri="{FF2B5EF4-FFF2-40B4-BE49-F238E27FC236}">
                <a16:creationId xmlns:a16="http://schemas.microsoft.com/office/drawing/2014/main" id="{272C8D3D-7587-413C-9C74-C5369F84675D}"/>
              </a:ext>
            </a:extLst>
          </p:cNvPr>
          <p:cNvSpPr>
            <a:spLocks noChangeArrowheads="1"/>
          </p:cNvSpPr>
          <p:nvPr/>
        </p:nvSpPr>
        <p:spPr bwMode="auto">
          <a:xfrm>
            <a:off x="575733" y="4858316"/>
            <a:ext cx="1411747" cy="502766"/>
          </a:xfrm>
          <a:prstGeom prst="rect">
            <a:avLst/>
          </a:prstGeom>
          <a:solidFill>
            <a:srgbClr val="C00000"/>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667" b="1" i="0" u="none" strike="noStrike" kern="1200" cap="none" spc="0" normalizeH="0" baseline="0" noProof="0" dirty="0">
                <a:ln>
                  <a:noFill/>
                </a:ln>
                <a:solidFill>
                  <a:srgbClr val="FFFFFF"/>
                </a:solidFill>
                <a:effectLst/>
                <a:uLnTx/>
                <a:uFillTx/>
                <a:latin typeface="+mn-lt"/>
                <a:ea typeface="+mn-ea"/>
                <a:cs typeface="+mn-ea"/>
                <a:sym typeface="+mn-lt"/>
              </a:rPr>
              <a:t>五讲</a:t>
            </a:r>
          </a:p>
        </p:txBody>
      </p:sp>
    </p:spTree>
    <p:extLst>
      <p:ext uri="{BB962C8B-B14F-4D97-AF65-F5344CB8AC3E}">
        <p14:creationId xmlns:p14="http://schemas.microsoft.com/office/powerpoint/2010/main" val="514347526"/>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618"/>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2118"/>
                            </p:stCondLst>
                            <p:childTnLst>
                              <p:par>
                                <p:cTn id="34" presetID="2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2618"/>
                            </p:stCondLst>
                            <p:childTnLst>
                              <p:par>
                                <p:cTn id="44" presetID="2" presetClass="entr" presetSubtype="8"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0-#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par>
                          <p:cTn id="48" fill="hold">
                            <p:stCondLst>
                              <p:cond delay="3118"/>
                            </p:stCondLst>
                            <p:childTnLst>
                              <p:par>
                                <p:cTn id="49" presetID="22" presetClass="entr" presetSubtype="8"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par>
                          <p:cTn id="64" fill="hold">
                            <p:stCondLst>
                              <p:cond delay="3618"/>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6" grpId="0" animBg="1"/>
      <p:bldP spid="7" grpId="0" animBg="1"/>
      <p:bldP spid="8" grpId="0" animBg="1"/>
      <p:bldP spid="10" grpId="0"/>
      <p:bldP spid="11" grpId="0"/>
      <p:bldP spid="12" grpId="0"/>
      <p:bldP spid="13" grpId="0" animBg="1"/>
      <p:bldP spid="14" grpId="0" animBg="1"/>
      <p:bldP spid="15" grpId="0" animBg="1"/>
      <p:bldP spid="16" grpId="0"/>
      <p:bldP spid="17" grpId="0"/>
      <p:bldP spid="19" grpId="0"/>
      <p:bldP spid="22" grpId="0" animBg="1"/>
      <p:bldP spid="23" grpId="0" animBg="1"/>
      <p:bldP spid="24" grpId="0"/>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3057247"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四严禁、六不准</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肆</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增强党员领导干部拒腐防变的能力</a:t>
            </a:r>
          </a:p>
        </p:txBody>
      </p:sp>
      <p:sp>
        <p:nvSpPr>
          <p:cNvPr id="14" name="矩形 13">
            <a:extLst>
              <a:ext uri="{FF2B5EF4-FFF2-40B4-BE49-F238E27FC236}">
                <a16:creationId xmlns:a16="http://schemas.microsoft.com/office/drawing/2014/main" id="{3DAEAA40-E910-425A-B142-354EC66C6351}"/>
              </a:ext>
            </a:extLst>
          </p:cNvPr>
          <p:cNvSpPr/>
          <p:nvPr/>
        </p:nvSpPr>
        <p:spPr>
          <a:xfrm>
            <a:off x="1330477" y="2527147"/>
            <a:ext cx="3907200" cy="13312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15" name="矩形 14">
            <a:extLst>
              <a:ext uri="{FF2B5EF4-FFF2-40B4-BE49-F238E27FC236}">
                <a16:creationId xmlns:a16="http://schemas.microsoft.com/office/drawing/2014/main" id="{AEA0E8A3-1BA8-43DF-8757-2CEECDE2ED0C}"/>
              </a:ext>
            </a:extLst>
          </p:cNvPr>
          <p:cNvSpPr/>
          <p:nvPr/>
        </p:nvSpPr>
        <p:spPr>
          <a:xfrm>
            <a:off x="6562507" y="2527146"/>
            <a:ext cx="3904865" cy="317769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16" name="矩形 12">
            <a:extLst>
              <a:ext uri="{FF2B5EF4-FFF2-40B4-BE49-F238E27FC236}">
                <a16:creationId xmlns:a16="http://schemas.microsoft.com/office/drawing/2014/main" id="{B17DF503-4E26-4176-A5D5-51B16ADD5A7F}"/>
              </a:ext>
            </a:extLst>
          </p:cNvPr>
          <p:cNvSpPr>
            <a:spLocks noChangeArrowheads="1"/>
          </p:cNvSpPr>
          <p:nvPr/>
        </p:nvSpPr>
        <p:spPr bwMode="auto">
          <a:xfrm>
            <a:off x="2557231" y="2258404"/>
            <a:ext cx="1545580" cy="461665"/>
          </a:xfrm>
          <a:prstGeom prst="rect">
            <a:avLst/>
          </a:prstGeom>
          <a:solidFill>
            <a:srgbClr val="C00000"/>
          </a:solid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0F0F0"/>
                </a:solidFill>
                <a:effectLst/>
                <a:uLnTx/>
                <a:uFillTx/>
                <a:latin typeface="+mn-lt"/>
                <a:ea typeface="+mn-ea"/>
                <a:cs typeface="+mn-ea"/>
                <a:sym typeface="+mn-lt"/>
              </a:rPr>
              <a:t>四严禁</a:t>
            </a:r>
          </a:p>
        </p:txBody>
      </p:sp>
      <p:sp>
        <p:nvSpPr>
          <p:cNvPr id="17" name="矩形 13">
            <a:extLst>
              <a:ext uri="{FF2B5EF4-FFF2-40B4-BE49-F238E27FC236}">
                <a16:creationId xmlns:a16="http://schemas.microsoft.com/office/drawing/2014/main" id="{333D8BD9-67BC-4680-852F-5E5C4DA35CC3}"/>
              </a:ext>
            </a:extLst>
          </p:cNvPr>
          <p:cNvSpPr>
            <a:spLocks noChangeArrowheads="1"/>
          </p:cNvSpPr>
          <p:nvPr/>
        </p:nvSpPr>
        <p:spPr bwMode="auto">
          <a:xfrm>
            <a:off x="1781830" y="2853518"/>
            <a:ext cx="3183467" cy="78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严禁损公利己，严禁吃拿卡要，</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严禁滥用职权，严禁铺张浪费。</a:t>
            </a:r>
          </a:p>
        </p:txBody>
      </p:sp>
      <p:sp>
        <p:nvSpPr>
          <p:cNvPr id="19" name="矩形 17">
            <a:extLst>
              <a:ext uri="{FF2B5EF4-FFF2-40B4-BE49-F238E27FC236}">
                <a16:creationId xmlns:a16="http://schemas.microsoft.com/office/drawing/2014/main" id="{94275A5F-3670-43AE-9CE3-860F137B3D80}"/>
              </a:ext>
            </a:extLst>
          </p:cNvPr>
          <p:cNvSpPr>
            <a:spLocks noChangeArrowheads="1"/>
          </p:cNvSpPr>
          <p:nvPr/>
        </p:nvSpPr>
        <p:spPr bwMode="auto">
          <a:xfrm>
            <a:off x="7742148" y="2258404"/>
            <a:ext cx="1545580" cy="461665"/>
          </a:xfrm>
          <a:prstGeom prst="rect">
            <a:avLst/>
          </a:prstGeom>
          <a:solidFill>
            <a:srgbClr val="C00000"/>
          </a:solid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F0F0F0"/>
                </a:solidFill>
                <a:effectLst/>
                <a:uLnTx/>
                <a:uFillTx/>
                <a:latin typeface="+mn-lt"/>
                <a:ea typeface="+mn-ea"/>
                <a:cs typeface="+mn-ea"/>
                <a:sym typeface="+mn-lt"/>
              </a:rPr>
              <a:t>六不准</a:t>
            </a:r>
          </a:p>
        </p:txBody>
      </p:sp>
      <p:sp>
        <p:nvSpPr>
          <p:cNvPr id="22" name="矩形 18">
            <a:extLst>
              <a:ext uri="{FF2B5EF4-FFF2-40B4-BE49-F238E27FC236}">
                <a16:creationId xmlns:a16="http://schemas.microsoft.com/office/drawing/2014/main" id="{4F91D371-D856-48BD-B2A3-F6C20C5BB92B}"/>
              </a:ext>
            </a:extLst>
          </p:cNvPr>
          <p:cNvSpPr>
            <a:spLocks noChangeArrowheads="1"/>
          </p:cNvSpPr>
          <p:nvPr/>
        </p:nvSpPr>
        <p:spPr bwMode="auto">
          <a:xfrm>
            <a:off x="6906837" y="3013172"/>
            <a:ext cx="38072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不准将个人利益凌驾于组织之上；</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不准将小集体利益置于工厂之上；</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不准阳奉阴违、口是心非；</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不准凭感情、义气办事；</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不准打击报复举报人、排斥异已；</a:t>
            </a:r>
            <a:endParaRPr kumimoji="0" lang="en-US" altLang="zh-CN" sz="1600" b="0" i="0" u="none" strike="noStrike" kern="1200" cap="none" spc="0" normalizeH="0" baseline="0" noProof="0" dirty="0">
              <a:ln>
                <a:noFill/>
              </a:ln>
              <a:solidFill>
                <a:srgbClr val="B80106"/>
              </a:solidFill>
              <a:effectLst/>
              <a:uLnTx/>
              <a:uFillTx/>
              <a:latin typeface="+mn-lt"/>
              <a:ea typeface="+mn-ea"/>
              <a:cs typeface="+mn-ea"/>
              <a:sym typeface="+mn-lt"/>
            </a:endParaRPr>
          </a:p>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B80106"/>
                </a:solidFill>
                <a:effectLst/>
                <a:uLnTx/>
                <a:uFillTx/>
                <a:latin typeface="+mn-lt"/>
                <a:ea typeface="+mn-ea"/>
                <a:cs typeface="+mn-ea"/>
                <a:sym typeface="+mn-lt"/>
              </a:rPr>
              <a:t>不准参与赌博及其它违法乱纪活动。</a:t>
            </a:r>
          </a:p>
        </p:txBody>
      </p:sp>
      <p:pic>
        <p:nvPicPr>
          <p:cNvPr id="23" name="图片 22">
            <a:extLst>
              <a:ext uri="{FF2B5EF4-FFF2-40B4-BE49-F238E27FC236}">
                <a16:creationId xmlns:a16="http://schemas.microsoft.com/office/drawing/2014/main" id="{0ED07BEB-C434-4AF7-AEF4-E802F61F7FE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336760" y="3980236"/>
            <a:ext cx="3900917" cy="1724605"/>
          </a:xfrm>
          <a:prstGeom prst="rect">
            <a:avLst/>
          </a:prstGeom>
          <a:ln w="19050">
            <a:solidFill>
              <a:srgbClr val="B61110"/>
            </a:solidFill>
          </a:ln>
        </p:spPr>
      </p:pic>
    </p:spTree>
    <p:extLst>
      <p:ext uri="{BB962C8B-B14F-4D97-AF65-F5344CB8AC3E}">
        <p14:creationId xmlns:p14="http://schemas.microsoft.com/office/powerpoint/2010/main" val="717800324"/>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676"/>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2676"/>
                            </p:stCondLst>
                            <p:childTnLst>
                              <p:par>
                                <p:cTn id="26" presetID="17"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ppt_h/2"/>
                                          </p:val>
                                        </p:tav>
                                        <p:tav tm="100000">
                                          <p:val>
                                            <p:strVal val="#ppt_y"/>
                                          </p:val>
                                        </p:tav>
                                      </p:tavLst>
                                    </p:anim>
                                    <p:anim calcmode="lin" valueType="num">
                                      <p:cBhvr>
                                        <p:cTn id="30" dur="500" fill="hold"/>
                                        <p:tgtEl>
                                          <p:spTgt spid="14"/>
                                        </p:tgtEl>
                                        <p:attrNameLst>
                                          <p:attrName>ppt_w</p:attrName>
                                        </p:attrNameLst>
                                      </p:cBhvr>
                                      <p:tavLst>
                                        <p:tav tm="0">
                                          <p:val>
                                            <p:strVal val="#ppt_w"/>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childTnLst>
                                </p:cTn>
                              </p:par>
                            </p:childTnLst>
                          </p:cTn>
                        </p:par>
                        <p:par>
                          <p:cTn id="32" fill="hold">
                            <p:stCondLst>
                              <p:cond delay="3176"/>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par>
                          <p:cTn id="38" fill="hold">
                            <p:stCondLst>
                              <p:cond delay="4176"/>
                            </p:stCondLst>
                            <p:childTnLst>
                              <p:par>
                                <p:cTn id="39" presetID="17" presetClass="entr" presetSubtype="1"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ppt_x</p:attrName>
                                        </p:attrNameLst>
                                      </p:cBhvr>
                                      <p:tavLst>
                                        <p:tav tm="0">
                                          <p:val>
                                            <p:strVal val="#ppt_x"/>
                                          </p:val>
                                        </p:tav>
                                        <p:tav tm="100000">
                                          <p:val>
                                            <p:strVal val="#ppt_x"/>
                                          </p:val>
                                        </p:tav>
                                      </p:tavLst>
                                    </p:anim>
                                    <p:anim calcmode="lin" valueType="num">
                                      <p:cBhvr>
                                        <p:cTn id="42" dur="500" fill="hold"/>
                                        <p:tgtEl>
                                          <p:spTgt spid="15"/>
                                        </p:tgtEl>
                                        <p:attrNameLst>
                                          <p:attrName>ppt_y</p:attrName>
                                        </p:attrNameLst>
                                      </p:cBhvr>
                                      <p:tavLst>
                                        <p:tav tm="0">
                                          <p:val>
                                            <p:strVal val="#ppt_y-#ppt_h/2"/>
                                          </p:val>
                                        </p:tav>
                                        <p:tav tm="100000">
                                          <p:val>
                                            <p:strVal val="#ppt_y"/>
                                          </p:val>
                                        </p:tav>
                                      </p:tavLst>
                                    </p:anim>
                                    <p:anim calcmode="lin" valueType="num">
                                      <p:cBhvr>
                                        <p:cTn id="43" dur="500" fill="hold"/>
                                        <p:tgtEl>
                                          <p:spTgt spid="15"/>
                                        </p:tgtEl>
                                        <p:attrNameLst>
                                          <p:attrName>ppt_w</p:attrName>
                                        </p:attrNameLst>
                                      </p:cBhvr>
                                      <p:tavLst>
                                        <p:tav tm="0">
                                          <p:val>
                                            <p:strVal val="#ppt_w"/>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childTnLst>
                                </p:cTn>
                              </p:par>
                            </p:childTnLst>
                          </p:cTn>
                        </p:par>
                        <p:par>
                          <p:cTn id="45" fill="hold">
                            <p:stCondLst>
                              <p:cond delay="4676"/>
                            </p:stCondLst>
                            <p:childTnLst>
                              <p:par>
                                <p:cTn id="46" presetID="18" presetClass="entr" presetSubtype="12"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strips(downLeft)">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4" grpId="0" animBg="1"/>
      <p:bldP spid="15" grpId="0" animBg="1"/>
      <p:bldP spid="16"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BA8925-A267-4E6F-AC20-784BE3E8BE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030037"/>
            <a:ext cx="12192000" cy="3942920"/>
          </a:xfrm>
          <a:custGeom>
            <a:avLst/>
            <a:gdLst>
              <a:gd name="connsiteX0" fmla="*/ 2095500 w 12192000"/>
              <a:gd name="connsiteY0" fmla="*/ 329770 h 3942920"/>
              <a:gd name="connsiteX1" fmla="*/ 2095500 w 12192000"/>
              <a:gd name="connsiteY1" fmla="*/ 2647520 h 3942920"/>
              <a:gd name="connsiteX2" fmla="*/ 10299700 w 12192000"/>
              <a:gd name="connsiteY2" fmla="*/ 2647520 h 3942920"/>
              <a:gd name="connsiteX3" fmla="*/ 10299700 w 12192000"/>
              <a:gd name="connsiteY3" fmla="*/ 329770 h 3942920"/>
              <a:gd name="connsiteX4" fmla="*/ 0 w 12192000"/>
              <a:gd name="connsiteY4" fmla="*/ 0 h 3942920"/>
              <a:gd name="connsiteX5" fmla="*/ 12192000 w 12192000"/>
              <a:gd name="connsiteY5" fmla="*/ 0 h 3942920"/>
              <a:gd name="connsiteX6" fmla="*/ 12192000 w 12192000"/>
              <a:gd name="connsiteY6" fmla="*/ 3942920 h 3942920"/>
              <a:gd name="connsiteX7" fmla="*/ 0 w 12192000"/>
              <a:gd name="connsiteY7" fmla="*/ 3942920 h 39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942920">
                <a:moveTo>
                  <a:pt x="2095500" y="329770"/>
                </a:moveTo>
                <a:lnTo>
                  <a:pt x="2095500" y="2647520"/>
                </a:lnTo>
                <a:lnTo>
                  <a:pt x="10299700" y="2647520"/>
                </a:lnTo>
                <a:lnTo>
                  <a:pt x="10299700" y="329770"/>
                </a:lnTo>
                <a:close/>
                <a:moveTo>
                  <a:pt x="0" y="0"/>
                </a:moveTo>
                <a:lnTo>
                  <a:pt x="12192000" y="0"/>
                </a:lnTo>
                <a:lnTo>
                  <a:pt x="12192000" y="3942920"/>
                </a:lnTo>
                <a:lnTo>
                  <a:pt x="0" y="3942920"/>
                </a:lnTo>
                <a:close/>
              </a:path>
            </a:pathLst>
          </a:custGeom>
        </p:spPr>
      </p:pic>
      <p:pic>
        <p:nvPicPr>
          <p:cNvPr id="9" name="图片 8">
            <a:extLst>
              <a:ext uri="{FF2B5EF4-FFF2-40B4-BE49-F238E27FC236}">
                <a16:creationId xmlns:a16="http://schemas.microsoft.com/office/drawing/2014/main" id="{6FE8B266-E5C8-43EA-8AEB-30C5D76FB8D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937656" y="859064"/>
            <a:ext cx="8418287" cy="3142344"/>
          </a:xfrm>
          <a:prstGeom prst="rect">
            <a:avLst/>
          </a:prstGeom>
        </p:spPr>
      </p:pic>
    </p:spTree>
    <p:extLst>
      <p:ext uri="{BB962C8B-B14F-4D97-AF65-F5344CB8AC3E}">
        <p14:creationId xmlns:p14="http://schemas.microsoft.com/office/powerpoint/2010/main" val="2989381956"/>
      </p:ext>
    </p:extLst>
  </p:cSld>
  <p:clrMapOvr>
    <a:masterClrMapping/>
  </p:clrMapOvr>
  <mc:AlternateContent xmlns:mc="http://schemas.openxmlformats.org/markup-compatibility/2006" xmlns:p14="http://schemas.microsoft.com/office/powerpoint/2010/main">
    <mc:Choice Requires="p14">
      <p:transition spd="slow" p14:dur="1400" advClick="0" advTm="4000">
        <p14:ripple/>
      </p:transition>
    </mc:Choice>
    <mc:Fallback xmlns="">
      <p:transition spd="slow" advClick="0"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63048" y="3933056"/>
            <a:ext cx="7263527" cy="877100"/>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a:solidFill>
                  <a:srgbClr val="FFC000"/>
                </a:solidFill>
                <a:latin typeface="汉仪中圆简" panose="02010609000101010101" pitchFamily="49" charset="-122"/>
                <a:ea typeface="汉仪中圆简" panose="02010609000101010101" pitchFamily="49" charset="-122"/>
              </a:rPr>
              <a:t>/</a:t>
            </a:r>
            <a:r>
              <a:rPr lang="zh-CN" altLang="en-US" sz="2400" kern="0" dirty="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a:solidFill>
                  <a:srgbClr val="FFC000"/>
                </a:solidFill>
                <a:latin typeface="汉仪中圆简" panose="02010609000101010101" pitchFamily="49" charset="-122"/>
                <a:ea typeface="汉仪中圆简" panose="02010609000101010101" pitchFamily="49" charset="-122"/>
              </a:rPr>
              <a:t>@</a:t>
            </a:r>
            <a:r>
              <a:rPr lang="zh-CN" altLang="en-US" sz="2400" kern="0" dirty="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65281" y="1844823"/>
            <a:ext cx="225906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594053" y="2802290"/>
            <a:ext cx="3201517" cy="407291"/>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a:solidFill>
                  <a:srgbClr val="FFC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225716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664" y="4437112"/>
            <a:ext cx="676875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524000" y="2998276"/>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1920306" y="3097346"/>
            <a:ext cx="4103687"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6"/>
            <a:ext cx="4103688"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526" y="356246"/>
            <a:ext cx="59197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4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91DC3B8-182E-49D6-A08F-BE940CC676CD}"/>
              </a:ext>
            </a:extLst>
          </p:cNvPr>
          <p:cNvSpPr txBox="1"/>
          <p:nvPr/>
        </p:nvSpPr>
        <p:spPr>
          <a:xfrm>
            <a:off x="2002571" y="2262095"/>
            <a:ext cx="8186858" cy="83099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000000"/>
                </a:solidFill>
                <a:effectLst/>
                <a:uLnTx/>
                <a:uFillTx/>
                <a:cs typeface="+mn-ea"/>
                <a:sym typeface="+mn-lt"/>
              </a:rPr>
              <a:t>认识新形势反腐败斗争的形势</a:t>
            </a:r>
          </a:p>
        </p:txBody>
      </p:sp>
    </p:spTree>
    <p:extLst>
      <p:ext uri="{BB962C8B-B14F-4D97-AF65-F5344CB8AC3E}">
        <p14:creationId xmlns:p14="http://schemas.microsoft.com/office/powerpoint/2010/main" val="323134036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18">
            <a:extLst>
              <a:ext uri="{FF2B5EF4-FFF2-40B4-BE49-F238E27FC236}">
                <a16:creationId xmlns:a16="http://schemas.microsoft.com/office/drawing/2014/main" id="{74C078D2-9B25-4F85-8A84-D328BD73A21D}"/>
              </a:ext>
            </a:extLst>
          </p:cNvPr>
          <p:cNvSpPr>
            <a:spLocks noChangeArrowheads="1"/>
          </p:cNvSpPr>
          <p:nvPr/>
        </p:nvSpPr>
        <p:spPr bwMode="auto">
          <a:xfrm>
            <a:off x="713869" y="2138897"/>
            <a:ext cx="713110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B80106"/>
                </a:solidFill>
                <a:effectLst/>
                <a:uLnTx/>
                <a:uFillTx/>
                <a:latin typeface="+mn-lt"/>
                <a:ea typeface="+mn-ea"/>
                <a:cs typeface="+mn-ea"/>
                <a:sym typeface="+mn-lt"/>
              </a:rPr>
              <a:t>中共十八大以来，在习近平主导下，新一届中央领导集体以前所未有的忧患和紧迫感，掀起了新中国成立以来规模最大、涉及层级最高、形势最复杂而成效也最显着的反腐败斗争。据初步统计，迄今有近160名党政军高官应声落马，薄熙来、周永康、令计划、徐才厚、郭伯雄、苏荣等“超级大老虎”被缚，不到四年查处省部级官员总数超过之前60余年的总和。此外，铁腕惩贪的同时，中央亦以雷厉风行的姿态革新吏治，痛击官僚主义、形式主义的沉痾顽疾，并积极推进法治反腐、制度反腐，“不敢腐、不能腐、不想腐”的官场新生态正在逐渐形成。</a:t>
            </a:r>
          </a:p>
        </p:txBody>
      </p:sp>
      <p:sp>
        <p:nvSpPr>
          <p:cNvPr id="36" name="矩形 35">
            <a:extLst>
              <a:ext uri="{FF2B5EF4-FFF2-40B4-BE49-F238E27FC236}">
                <a16:creationId xmlns:a16="http://schemas.microsoft.com/office/drawing/2014/main" id="{0A5AFBD5-6828-4721-A094-0518D86B1DAB}"/>
              </a:ext>
            </a:extLst>
          </p:cNvPr>
          <p:cNvSpPr/>
          <p:nvPr/>
        </p:nvSpPr>
        <p:spPr>
          <a:xfrm>
            <a:off x="599318" y="2128976"/>
            <a:ext cx="7376275" cy="4274738"/>
          </a:xfrm>
          <a:prstGeom prst="rect">
            <a:avLst/>
          </a:prstGeom>
          <a:noFill/>
          <a:ln w="9525">
            <a:solidFill>
              <a:srgbClr val="B80B0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9" name="矩形 8">
            <a:extLst>
              <a:ext uri="{FF2B5EF4-FFF2-40B4-BE49-F238E27FC236}">
                <a16:creationId xmlns:a16="http://schemas.microsoft.com/office/drawing/2014/main" id="{522B66C1-4F5D-4EB8-9303-85D9FD58AAC4}"/>
              </a:ext>
            </a:extLst>
          </p:cNvPr>
          <p:cNvSpPr/>
          <p:nvPr/>
        </p:nvSpPr>
        <p:spPr>
          <a:xfrm>
            <a:off x="1042065" y="1153159"/>
            <a:ext cx="7571303"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十八大以来反腐败斗争始终保持高压态势</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pic>
        <p:nvPicPr>
          <p:cNvPr id="7" name="图片 6">
            <a:extLst>
              <a:ext uri="{FF2B5EF4-FFF2-40B4-BE49-F238E27FC236}">
                <a16:creationId xmlns:a16="http://schemas.microsoft.com/office/drawing/2014/main" id="{FC43D429-504E-4766-9223-68068785529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42546" y="2243744"/>
            <a:ext cx="3666213" cy="3666213"/>
          </a:xfrm>
          <a:prstGeom prst="rect">
            <a:avLst/>
          </a:prstGeom>
        </p:spPr>
      </p:pic>
    </p:spTree>
    <p:extLst>
      <p:ext uri="{BB962C8B-B14F-4D97-AF65-F5344CB8AC3E}">
        <p14:creationId xmlns:p14="http://schemas.microsoft.com/office/powerpoint/2010/main" val="255016083"/>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2000"/>
                            </p:stCondLst>
                            <p:childTnLst>
                              <p:par>
                                <p:cTn id="20" presetID="17" presetClass="entr" presetSubtype="1"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ppt_h/2"/>
                                          </p:val>
                                        </p:tav>
                                        <p:tav tm="100000">
                                          <p:val>
                                            <p:strVal val="#ppt_y"/>
                                          </p:val>
                                        </p:tav>
                                      </p:tavLst>
                                    </p:anim>
                                    <p:anim calcmode="lin" valueType="num">
                                      <p:cBhvr>
                                        <p:cTn id="24" dur="500" fill="hold"/>
                                        <p:tgtEl>
                                          <p:spTgt spid="36"/>
                                        </p:tgtEl>
                                        <p:attrNameLst>
                                          <p:attrName>ppt_w</p:attrName>
                                        </p:attrNameLst>
                                      </p:cBhvr>
                                      <p:tavLst>
                                        <p:tav tm="0">
                                          <p:val>
                                            <p:strVal val="#ppt_w"/>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42" presetClass="entr" presetSubtype="0" fill="hold" grpId="0" nodeType="afterEffect">
                                  <p:stCondLst>
                                    <p:cond delay="0"/>
                                  </p:stCondLst>
                                  <p:iterate type="lt">
                                    <p:tmPct val="816"/>
                                  </p:iterate>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anim calcmode="lin" valueType="num">
                                      <p:cBhvr>
                                        <p:cTn id="30" dur="500" fill="hold"/>
                                        <p:tgtEl>
                                          <p:spTgt spid="31"/>
                                        </p:tgtEl>
                                        <p:attrNameLst>
                                          <p:attrName>ppt_x</p:attrName>
                                        </p:attrNameLst>
                                      </p:cBhvr>
                                      <p:tavLst>
                                        <p:tav tm="0">
                                          <p:val>
                                            <p:strVal val="#ppt_x"/>
                                          </p:val>
                                        </p:tav>
                                        <p:tav tm="100000">
                                          <p:val>
                                            <p:strVal val="#ppt_x"/>
                                          </p:val>
                                        </p:tav>
                                      </p:tavLst>
                                    </p:anim>
                                    <p:anim calcmode="lin" valueType="num">
                                      <p:cBhvr>
                                        <p:cTn id="3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animBg="1"/>
      <p:bldP spid="9" grpId="0"/>
      <p:bldP spid="18"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sp>
        <p:nvSpPr>
          <p:cNvPr id="10" name="矩形 10">
            <a:extLst>
              <a:ext uri="{FF2B5EF4-FFF2-40B4-BE49-F238E27FC236}">
                <a16:creationId xmlns:a16="http://schemas.microsoft.com/office/drawing/2014/main" id="{3C22B8BA-C4F6-4CF1-ADD8-38C2A898912B}"/>
              </a:ext>
            </a:extLst>
          </p:cNvPr>
          <p:cNvSpPr>
            <a:spLocks noChangeArrowheads="1"/>
          </p:cNvSpPr>
          <p:nvPr/>
        </p:nvSpPr>
        <p:spPr bwMode="auto">
          <a:xfrm>
            <a:off x="4975194" y="3641015"/>
            <a:ext cx="6483835" cy="181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867" b="0" i="0" u="none" strike="noStrike" kern="1200" cap="none" spc="0" normalizeH="0" baseline="0" noProof="0" dirty="0">
                <a:ln>
                  <a:noFill/>
                </a:ln>
                <a:solidFill>
                  <a:srgbClr val="B80106"/>
                </a:solidFill>
                <a:effectLst/>
                <a:uLnTx/>
                <a:uFillTx/>
                <a:latin typeface="+mn-lt"/>
                <a:ea typeface="+mn-ea"/>
                <a:cs typeface="+mn-ea"/>
                <a:sym typeface="+mn-lt"/>
              </a:rPr>
              <a:t>全党必须增强忧患意识、风险意识、责任意识，既要坚定果断刹风整纪，坚决遏制腐败现象蔓延势头；又要树立长期作战思想，逐步铲除滋生腐败的土壤和条件，不断以反腐倡廉实际成效推进廉洁政治建设。</a:t>
            </a:r>
          </a:p>
        </p:txBody>
      </p:sp>
      <p:sp>
        <p:nvSpPr>
          <p:cNvPr id="11" name="Oval 8">
            <a:extLst>
              <a:ext uri="{FF2B5EF4-FFF2-40B4-BE49-F238E27FC236}">
                <a16:creationId xmlns:a16="http://schemas.microsoft.com/office/drawing/2014/main" id="{20C4445A-1C42-40BE-9851-37D0BB7D015A}"/>
              </a:ext>
            </a:extLst>
          </p:cNvPr>
          <p:cNvSpPr>
            <a:spLocks noChangeArrowheads="1"/>
          </p:cNvSpPr>
          <p:nvPr/>
        </p:nvSpPr>
        <p:spPr bwMode="auto">
          <a:xfrm>
            <a:off x="575733" y="3039743"/>
            <a:ext cx="3865638" cy="296346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9">
            <a:solidFill>
              <a:srgbClr val="FFFFFF"/>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12" name="矩形 17">
            <a:extLst>
              <a:ext uri="{FF2B5EF4-FFF2-40B4-BE49-F238E27FC236}">
                <a16:creationId xmlns:a16="http://schemas.microsoft.com/office/drawing/2014/main" id="{B332D9BC-CF7A-4341-83DA-0808B98FA094}"/>
              </a:ext>
            </a:extLst>
          </p:cNvPr>
          <p:cNvSpPr>
            <a:spLocks noChangeArrowheads="1"/>
          </p:cNvSpPr>
          <p:nvPr/>
        </p:nvSpPr>
        <p:spPr bwMode="auto">
          <a:xfrm>
            <a:off x="575734" y="1251775"/>
            <a:ext cx="11040533" cy="138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867" b="1" i="0" u="none" strike="noStrike" kern="1200" cap="none" spc="0" normalizeH="0" baseline="0" noProof="0" dirty="0">
                <a:ln>
                  <a:noFill/>
                </a:ln>
                <a:solidFill>
                  <a:srgbClr val="C00000"/>
                </a:solidFill>
                <a:effectLst/>
                <a:uLnTx/>
                <a:uFillTx/>
                <a:latin typeface="+mn-lt"/>
                <a:ea typeface="+mn-ea"/>
                <a:cs typeface="+mn-ea"/>
                <a:sym typeface="+mn-lt"/>
              </a:rPr>
              <a:t>党的十八大报告提出：</a:t>
            </a:r>
            <a:r>
              <a:rPr kumimoji="0" lang="zh-CN" altLang="en-US" sz="1867" b="0" i="0" u="none" strike="noStrike" kern="1200" cap="none" spc="0" normalizeH="0" baseline="0" noProof="0" dirty="0">
                <a:ln>
                  <a:noFill/>
                </a:ln>
                <a:solidFill>
                  <a:srgbClr val="000000"/>
                </a:solidFill>
                <a:effectLst/>
                <a:uLnTx/>
                <a:uFillTx/>
                <a:latin typeface="+mn-lt"/>
                <a:ea typeface="+mn-ea"/>
                <a:cs typeface="+mn-ea"/>
                <a:sym typeface="+mn-lt"/>
              </a:rPr>
              <a:t>“要坚定不移反对腐败，永葆共产党人清正廉洁的政治本色。反对腐败、建设廉洁政治，是党一贯坚持的鲜明政治立场，是人民关注的重大政治问题。这个问题解决不好，就会对党造成致命伤害，甚至亡党亡国。”</a:t>
            </a:r>
          </a:p>
        </p:txBody>
      </p:sp>
      <p:sp>
        <p:nvSpPr>
          <p:cNvPr id="13" name="半闭框 12">
            <a:extLst>
              <a:ext uri="{FF2B5EF4-FFF2-40B4-BE49-F238E27FC236}">
                <a16:creationId xmlns:a16="http://schemas.microsoft.com/office/drawing/2014/main" id="{B760584D-0F73-4395-B3E2-264F976DDB2F}"/>
              </a:ext>
            </a:extLst>
          </p:cNvPr>
          <p:cNvSpPr/>
          <p:nvPr/>
        </p:nvSpPr>
        <p:spPr>
          <a:xfrm>
            <a:off x="4767761" y="3557719"/>
            <a:ext cx="414867" cy="414867"/>
          </a:xfrm>
          <a:prstGeom prst="halfFrame">
            <a:avLst>
              <a:gd name="adj1" fmla="val 15263"/>
              <a:gd name="adj2" fmla="val 15263"/>
            </a:avLst>
          </a:prstGeom>
          <a:solidFill>
            <a:srgbClr val="B80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sp>
        <p:nvSpPr>
          <p:cNvPr id="14" name="半闭框 13">
            <a:extLst>
              <a:ext uri="{FF2B5EF4-FFF2-40B4-BE49-F238E27FC236}">
                <a16:creationId xmlns:a16="http://schemas.microsoft.com/office/drawing/2014/main" id="{17788410-8C77-40A4-A944-A9C9BB1D9E9C}"/>
              </a:ext>
            </a:extLst>
          </p:cNvPr>
          <p:cNvSpPr/>
          <p:nvPr/>
        </p:nvSpPr>
        <p:spPr>
          <a:xfrm flipH="1" flipV="1">
            <a:off x="11044162" y="5191358"/>
            <a:ext cx="414867" cy="414867"/>
          </a:xfrm>
          <a:prstGeom prst="halfFrame">
            <a:avLst>
              <a:gd name="adj1" fmla="val 15263"/>
              <a:gd name="adj2" fmla="val 15263"/>
            </a:avLst>
          </a:prstGeom>
          <a:solidFill>
            <a:srgbClr val="B80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cs typeface="+mn-ea"/>
              <a:sym typeface="+mn-lt"/>
            </a:endParaRPr>
          </a:p>
        </p:txBody>
      </p:sp>
    </p:spTree>
    <p:extLst>
      <p:ext uri="{BB962C8B-B14F-4D97-AF65-F5344CB8AC3E}">
        <p14:creationId xmlns:p14="http://schemas.microsoft.com/office/powerpoint/2010/main" val="4049830872"/>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42" presetClass="entr" presetSubtype="0" fill="hold" grpId="0" nodeType="withEffect">
                                  <p:stCondLst>
                                    <p:cond delay="0"/>
                                  </p:stCondLst>
                                  <p:iterate type="lt">
                                    <p:tmPct val="1942"/>
                                  </p:iterate>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strVal val="#ppt_x"/>
                                          </p:val>
                                        </p:tav>
                                        <p:tav tm="100000">
                                          <p:val>
                                            <p:strVal val="#ppt_x"/>
                                          </p:val>
                                        </p:tav>
                                      </p:tavLst>
                                    </p:anim>
                                    <p:anim calcmode="lin" valueType="num">
                                      <p:cBhvr>
                                        <p:cTn id="18" dur="50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53" presetClass="entr" presetSubtype="52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fltVal val="0.5"/>
                                          </p:val>
                                        </p:tav>
                                        <p:tav tm="100000">
                                          <p:val>
                                            <p:strVal val="#ppt_x"/>
                                          </p:val>
                                        </p:tav>
                                      </p:tavLst>
                                    </p:anim>
                                    <p:anim calcmode="lin" valueType="num">
                                      <p:cBhvr>
                                        <p:cTn id="26" dur="500" fill="hold"/>
                                        <p:tgtEl>
                                          <p:spTgt spid="11"/>
                                        </p:tgtEl>
                                        <p:attrNameLst>
                                          <p:attrName>ppt_y</p:attrName>
                                        </p:attrNameLst>
                                      </p:cBhvr>
                                      <p:tavLst>
                                        <p:tav tm="0">
                                          <p:val>
                                            <p:fltVal val="0.5"/>
                                          </p:val>
                                        </p:tav>
                                        <p:tav tm="100000">
                                          <p:val>
                                            <p:strVal val="#ppt_y"/>
                                          </p:val>
                                        </p:tav>
                                      </p:tavLst>
                                    </p:anim>
                                  </p:childTnLst>
                                </p:cTn>
                              </p:par>
                            </p:childTnLst>
                          </p:cTn>
                        </p:par>
                        <p:par>
                          <p:cTn id="27" fill="hold">
                            <p:stCondLst>
                              <p:cond delay="2500"/>
                            </p:stCondLst>
                            <p:childTnLst>
                              <p:par>
                                <p:cTn id="28" presetID="53" presetClass="entr" presetSubtype="52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fltVal val="0.5"/>
                                          </p:val>
                                        </p:tav>
                                        <p:tav tm="100000">
                                          <p:val>
                                            <p:strVal val="#ppt_x"/>
                                          </p:val>
                                        </p:tav>
                                      </p:tavLst>
                                    </p:anim>
                                    <p:anim calcmode="lin" valueType="num">
                                      <p:cBhvr>
                                        <p:cTn id="34" dur="500" fill="hold"/>
                                        <p:tgtEl>
                                          <p:spTgt spid="13"/>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fltVal val="0.5"/>
                                          </p:val>
                                        </p:tav>
                                        <p:tav tm="100000">
                                          <p:val>
                                            <p:strVal val="#ppt_x"/>
                                          </p:val>
                                        </p:tav>
                                      </p:tavLst>
                                    </p:anim>
                                    <p:anim calcmode="lin" valueType="num">
                                      <p:cBhvr>
                                        <p:cTn id="41" dur="500" fill="hold"/>
                                        <p:tgtEl>
                                          <p:spTgt spid="14"/>
                                        </p:tgtEl>
                                        <p:attrNameLst>
                                          <p:attrName>ppt_y</p:attrName>
                                        </p:attrNameLst>
                                      </p:cBhvr>
                                      <p:tavLst>
                                        <p:tav tm="0">
                                          <p:val>
                                            <p:fltVal val="0.5"/>
                                          </p:val>
                                        </p:tav>
                                        <p:tav tm="100000">
                                          <p:val>
                                            <p:strVal val="#ppt_y"/>
                                          </p:val>
                                        </p:tav>
                                      </p:tavLst>
                                    </p:anim>
                                  </p:childTnLst>
                                </p:cTn>
                              </p:par>
                            </p:childTnLst>
                          </p:cTn>
                        </p:par>
                        <p:par>
                          <p:cTn id="42" fill="hold">
                            <p:stCondLst>
                              <p:cond delay="3000"/>
                            </p:stCondLst>
                            <p:childTnLst>
                              <p:par>
                                <p:cTn id="43" presetID="47" presetClass="entr" presetSubtype="0" fill="hold" grpId="0" nodeType="afterEffect">
                                  <p:stCondLst>
                                    <p:cond delay="0"/>
                                  </p:stCondLst>
                                  <p:iterate type="lt">
                                    <p:tmPct val="2222"/>
                                  </p:iterate>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0" grpId="0"/>
      <p:bldP spid="11" grpId="0" animBg="1"/>
      <p:bldP spid="12"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2236510"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提出的要求</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sp>
        <p:nvSpPr>
          <p:cNvPr id="10" name="矩形 7">
            <a:extLst>
              <a:ext uri="{FF2B5EF4-FFF2-40B4-BE49-F238E27FC236}">
                <a16:creationId xmlns:a16="http://schemas.microsoft.com/office/drawing/2014/main" id="{ADFE2843-C916-4010-B8AB-A594C56C4958}"/>
              </a:ext>
            </a:extLst>
          </p:cNvPr>
          <p:cNvSpPr>
            <a:spLocks noChangeArrowheads="1"/>
          </p:cNvSpPr>
          <p:nvPr/>
        </p:nvSpPr>
        <p:spPr bwMode="auto">
          <a:xfrm>
            <a:off x="1009650" y="3000255"/>
            <a:ext cx="4675717" cy="3046988"/>
          </a:xfrm>
          <a:prstGeom prst="rect">
            <a:avLst/>
          </a:prstGeom>
          <a:noFill/>
          <a:ln w="9525">
            <a:solidFill>
              <a:srgbClr val="B80B0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1、更加科学有效地防治腐败</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2、有腐必反、有贪必肃</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3、坚持“老虎”、“苍蝇”一起打</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4、把权力关进制度的笼子里</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5、决不允许“上有政策、下有对策”</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6、工作作风上的问题绝对不是小事</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7、坚决反对讲排场比阔气</a:t>
            </a:r>
          </a:p>
          <a:p>
            <a:pPr marL="0" marR="0" lvl="0" indent="0" algn="l" defTabSz="609585"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8、要以踏石留印、抓铁有痕的劲头抓作风</a:t>
            </a:r>
          </a:p>
        </p:txBody>
      </p:sp>
      <p:sp>
        <p:nvSpPr>
          <p:cNvPr id="11" name="矩形 8">
            <a:extLst>
              <a:ext uri="{FF2B5EF4-FFF2-40B4-BE49-F238E27FC236}">
                <a16:creationId xmlns:a16="http://schemas.microsoft.com/office/drawing/2014/main" id="{45586039-A59B-426B-B8E4-42DC001B5DBC}"/>
              </a:ext>
            </a:extLst>
          </p:cNvPr>
          <p:cNvSpPr>
            <a:spLocks noChangeArrowheads="1"/>
          </p:cNvSpPr>
          <p:nvPr/>
        </p:nvSpPr>
        <p:spPr bwMode="auto">
          <a:xfrm>
            <a:off x="6536266" y="3000255"/>
            <a:ext cx="4555068" cy="3034251"/>
          </a:xfrm>
          <a:prstGeom prst="rect">
            <a:avLst/>
          </a:prstGeom>
          <a:noFill/>
          <a:ln w="9525">
            <a:solidFill>
              <a:srgbClr val="B80B0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no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just" defTabSz="609585" rtl="0" eaLnBrk="1" fontAlgn="auto" latinLnBrk="0" hangingPunct="1">
              <a:lnSpc>
                <a:spcPct val="180000"/>
              </a:lnSpc>
              <a:spcBef>
                <a:spcPts val="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rgbClr val="000000"/>
                </a:solidFill>
                <a:effectLst/>
                <a:uLnTx/>
                <a:uFillTx/>
                <a:latin typeface="+mn-lt"/>
                <a:ea typeface="+mn-ea"/>
                <a:cs typeface="+mn-ea"/>
                <a:sym typeface="+mn-lt"/>
              </a:rPr>
              <a:t>中央纪委、监察部和各级纪检监察机关要加大检查监督力度，执好纪、问好责、把好关  。要以踏石留印、抓铁有痕的劲头抓下去，善始善终、善做善成，防止虎头蛇尾，让全党全体人民来监督，让人民群众不断看到实实在在的成效和变化。</a:t>
            </a:r>
          </a:p>
        </p:txBody>
      </p:sp>
      <p:sp>
        <p:nvSpPr>
          <p:cNvPr id="12" name="矩形 10">
            <a:extLst>
              <a:ext uri="{FF2B5EF4-FFF2-40B4-BE49-F238E27FC236}">
                <a16:creationId xmlns:a16="http://schemas.microsoft.com/office/drawing/2014/main" id="{51FDEDB9-A7DB-4043-86E8-77B4636C3F20}"/>
              </a:ext>
            </a:extLst>
          </p:cNvPr>
          <p:cNvSpPr>
            <a:spLocks noChangeArrowheads="1"/>
          </p:cNvSpPr>
          <p:nvPr/>
        </p:nvSpPr>
        <p:spPr bwMode="auto">
          <a:xfrm>
            <a:off x="1015999" y="2346656"/>
            <a:ext cx="4694767" cy="42056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dirty="0">
                <a:ln>
                  <a:noFill/>
                </a:ln>
                <a:solidFill>
                  <a:srgbClr val="F0F0F0"/>
                </a:solidFill>
                <a:effectLst/>
                <a:uLnTx/>
                <a:uFillTx/>
                <a:latin typeface="+mn-lt"/>
                <a:ea typeface="+mn-ea"/>
                <a:cs typeface="+mn-ea"/>
                <a:sym typeface="+mn-lt"/>
              </a:rPr>
              <a:t>党中央对反腐提出的要求</a:t>
            </a:r>
            <a:endParaRPr kumimoji="0" lang="en-US" altLang="zh-CN" sz="2133" b="1" i="0" u="none" strike="noStrike" kern="1200" cap="none" spc="0" normalizeH="0" baseline="0" noProof="0" dirty="0">
              <a:ln>
                <a:noFill/>
              </a:ln>
              <a:solidFill>
                <a:srgbClr val="F0F0F0"/>
              </a:solidFill>
              <a:effectLst/>
              <a:uLnTx/>
              <a:uFillTx/>
              <a:latin typeface="+mn-lt"/>
              <a:ea typeface="+mn-ea"/>
              <a:cs typeface="+mn-ea"/>
              <a:sym typeface="+mn-lt"/>
            </a:endParaRPr>
          </a:p>
        </p:txBody>
      </p:sp>
      <p:sp>
        <p:nvSpPr>
          <p:cNvPr id="13" name="矩形 11">
            <a:extLst>
              <a:ext uri="{FF2B5EF4-FFF2-40B4-BE49-F238E27FC236}">
                <a16:creationId xmlns:a16="http://schemas.microsoft.com/office/drawing/2014/main" id="{22DA864B-9819-41A7-ADC5-75295534B1F6}"/>
              </a:ext>
            </a:extLst>
          </p:cNvPr>
          <p:cNvSpPr>
            <a:spLocks noChangeArrowheads="1"/>
          </p:cNvSpPr>
          <p:nvPr/>
        </p:nvSpPr>
        <p:spPr bwMode="auto">
          <a:xfrm>
            <a:off x="6536267" y="2346656"/>
            <a:ext cx="4555067" cy="42056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zh-CN" altLang="en-US" sz="2133" b="1" i="0" u="none" strike="noStrike" kern="1200" cap="none" spc="0" normalizeH="0" baseline="0" noProof="0" dirty="0">
                <a:ln>
                  <a:noFill/>
                </a:ln>
                <a:solidFill>
                  <a:srgbClr val="F0F0F0"/>
                </a:solidFill>
                <a:effectLst/>
                <a:uLnTx/>
                <a:uFillTx/>
                <a:latin typeface="+mn-lt"/>
                <a:ea typeface="+mn-ea"/>
                <a:cs typeface="+mn-ea"/>
                <a:sym typeface="+mn-lt"/>
              </a:rPr>
              <a:t>对纪委提出的要求</a:t>
            </a:r>
            <a:endParaRPr kumimoji="0" lang="en-US" altLang="zh-CN" sz="2133" b="1" i="0" u="none" strike="noStrike" kern="1200" cap="none" spc="0" normalizeH="0" baseline="0" noProof="0" dirty="0">
              <a:ln>
                <a:noFill/>
              </a:ln>
              <a:solidFill>
                <a:srgbClr val="F0F0F0"/>
              </a:solidFill>
              <a:effectLst/>
              <a:uLnTx/>
              <a:uFillTx/>
              <a:latin typeface="+mn-lt"/>
              <a:ea typeface="+mn-ea"/>
              <a:cs typeface="+mn-ea"/>
              <a:sym typeface="+mn-lt"/>
            </a:endParaRPr>
          </a:p>
        </p:txBody>
      </p:sp>
    </p:spTree>
    <p:extLst>
      <p:ext uri="{BB962C8B-B14F-4D97-AF65-F5344CB8AC3E}">
        <p14:creationId xmlns:p14="http://schemas.microsoft.com/office/powerpoint/2010/main" val="1127246337"/>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618"/>
                            </p:stCondLst>
                            <p:childTnLst>
                              <p:par>
                                <p:cTn id="20" presetID="53" presetClass="entr" presetSubtype="52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fltVal val="0.5"/>
                                          </p:val>
                                        </p:tav>
                                        <p:tav tm="100000">
                                          <p:val>
                                            <p:strVal val="#ppt_x"/>
                                          </p:val>
                                        </p:tav>
                                      </p:tavLst>
                                    </p:anim>
                                    <p:anim calcmode="lin" valueType="num">
                                      <p:cBhvr>
                                        <p:cTn id="26" dur="500" fill="hold"/>
                                        <p:tgtEl>
                                          <p:spTgt spid="12"/>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anim calcmode="lin" valueType="num">
                                      <p:cBhvr>
                                        <p:cTn id="32" dur="500" fill="hold"/>
                                        <p:tgtEl>
                                          <p:spTgt spid="13"/>
                                        </p:tgtEl>
                                        <p:attrNameLst>
                                          <p:attrName>ppt_x</p:attrName>
                                        </p:attrNameLst>
                                      </p:cBhvr>
                                      <p:tavLst>
                                        <p:tav tm="0">
                                          <p:val>
                                            <p:fltVal val="0.5"/>
                                          </p:val>
                                        </p:tav>
                                        <p:tav tm="100000">
                                          <p:val>
                                            <p:strVal val="#ppt_x"/>
                                          </p:val>
                                        </p:tav>
                                      </p:tavLst>
                                    </p:anim>
                                    <p:anim calcmode="lin" valueType="num">
                                      <p:cBhvr>
                                        <p:cTn id="33" dur="500" fill="hold"/>
                                        <p:tgtEl>
                                          <p:spTgt spid="13"/>
                                        </p:tgtEl>
                                        <p:attrNameLst>
                                          <p:attrName>ppt_y</p:attrName>
                                        </p:attrNameLst>
                                      </p:cBhvr>
                                      <p:tavLst>
                                        <p:tav tm="0">
                                          <p:val>
                                            <p:fltVal val="0.5"/>
                                          </p:val>
                                        </p:tav>
                                        <p:tav tm="100000">
                                          <p:val>
                                            <p:strVal val="#ppt_y"/>
                                          </p:val>
                                        </p:tav>
                                      </p:tavLst>
                                    </p:anim>
                                  </p:childTnLst>
                                </p:cTn>
                              </p:par>
                            </p:childTnLst>
                          </p:cTn>
                        </p:par>
                        <p:par>
                          <p:cTn id="34" fill="hold">
                            <p:stCondLst>
                              <p:cond delay="2118"/>
                            </p:stCondLst>
                            <p:childTnLst>
                              <p:par>
                                <p:cTn id="35" presetID="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3467616"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反腐败的发展趋势</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sp>
        <p:nvSpPr>
          <p:cNvPr id="14" name="圆角矩形 2">
            <a:extLst>
              <a:ext uri="{FF2B5EF4-FFF2-40B4-BE49-F238E27FC236}">
                <a16:creationId xmlns:a16="http://schemas.microsoft.com/office/drawing/2014/main" id="{1B28ED96-5DD9-4601-B840-2FDA6BA510ED}"/>
              </a:ext>
            </a:extLst>
          </p:cNvPr>
          <p:cNvSpPr/>
          <p:nvPr/>
        </p:nvSpPr>
        <p:spPr bwMode="auto">
          <a:xfrm>
            <a:off x="547460" y="3272884"/>
            <a:ext cx="3201912" cy="1968795"/>
          </a:xfrm>
          <a:prstGeom prst="roundRect">
            <a:avLst>
              <a:gd name="adj" fmla="val 0"/>
            </a:avLst>
          </a:prstGeom>
          <a:solidFill>
            <a:srgbClr val="B61110"/>
          </a:solidFill>
          <a:ln>
            <a:solidFill>
              <a:srgbClr val="C00000"/>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sp3d/>
          </a:bodyPr>
          <a:lstStyle/>
          <a:p>
            <a:pPr marL="0" marR="0" lvl="2"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n"/>
              <a:tabLst>
                <a:tab pos="182007" algn="l"/>
              </a:tabLst>
              <a:defRPr/>
            </a:pPr>
            <a:endParaRPr kumimoji="0" lang="zh-CN" altLang="en-US" sz="1867" b="0" i="0" u="none" strike="noStrike" kern="1200" cap="none" spc="0" normalizeH="0" baseline="0" noProof="0" dirty="0">
              <a:ln>
                <a:noFill/>
              </a:ln>
              <a:solidFill>
                <a:srgbClr val="F65050"/>
              </a:solidFill>
              <a:effectLst/>
              <a:uLnTx/>
              <a:uFillTx/>
              <a:cs typeface="+mn-ea"/>
              <a:sym typeface="+mn-lt"/>
            </a:endParaRPr>
          </a:p>
        </p:txBody>
      </p:sp>
      <p:sp>
        <p:nvSpPr>
          <p:cNvPr id="15" name="矩形 87">
            <a:extLst>
              <a:ext uri="{FF2B5EF4-FFF2-40B4-BE49-F238E27FC236}">
                <a16:creationId xmlns:a16="http://schemas.microsoft.com/office/drawing/2014/main" id="{FF215DED-5842-437E-86DF-13FFD6B12943}"/>
              </a:ext>
            </a:extLst>
          </p:cNvPr>
          <p:cNvSpPr>
            <a:spLocks noChangeArrowheads="1"/>
          </p:cNvSpPr>
          <p:nvPr/>
        </p:nvSpPr>
        <p:spPr bwMode="auto">
          <a:xfrm>
            <a:off x="608118" y="3771533"/>
            <a:ext cx="3080597" cy="819381"/>
          </a:xfrm>
          <a:prstGeom prst="rect">
            <a:avLst/>
          </a:prstGeom>
          <a:noFill/>
          <a:ln w="9525">
            <a:noFill/>
            <a:miter lim="800000"/>
            <a:headEnd/>
            <a:tailEnd/>
          </a:ln>
        </p:spPr>
        <p:txBody>
          <a:bodyPr wrap="square" lIns="121907" tIns="60955" rIns="121907" bIns="60955">
            <a:spAutoFit/>
          </a:bodyPr>
          <a:lstStyle/>
          <a:p>
            <a:pPr marL="0" marR="0" lvl="0" indent="0" algn="just" defTabSz="609585"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C000"/>
                </a:solidFill>
                <a:effectLst/>
                <a:uLnTx/>
                <a:uFillTx/>
                <a:cs typeface="+mn-ea"/>
                <a:sym typeface="+mn-lt"/>
              </a:rPr>
              <a:t>十八大以来，我国中央领导人密集发声反腐，态度坚决。</a:t>
            </a:r>
          </a:p>
        </p:txBody>
      </p:sp>
      <p:grpSp>
        <p:nvGrpSpPr>
          <p:cNvPr id="16" name="组合 26">
            <a:extLst>
              <a:ext uri="{FF2B5EF4-FFF2-40B4-BE49-F238E27FC236}">
                <a16:creationId xmlns:a16="http://schemas.microsoft.com/office/drawing/2014/main" id="{A0ACC9B6-A8ED-461F-8687-56953B567189}"/>
              </a:ext>
            </a:extLst>
          </p:cNvPr>
          <p:cNvGrpSpPr>
            <a:grpSpLocks noChangeAspect="1"/>
          </p:cNvGrpSpPr>
          <p:nvPr/>
        </p:nvGrpSpPr>
        <p:grpSpPr bwMode="auto">
          <a:xfrm>
            <a:off x="547460" y="2490284"/>
            <a:ext cx="3201912" cy="541194"/>
            <a:chOff x="855540" y="3513439"/>
            <a:chExt cx="1399872" cy="987727"/>
          </a:xfrm>
          <a:effectLst/>
          <a:scene3d>
            <a:camera prst="orthographicFront">
              <a:rot lat="0" lon="0" rev="0"/>
            </a:camera>
            <a:lightRig rig="balanced" dir="t">
              <a:rot lat="0" lon="0" rev="8700000"/>
            </a:lightRig>
          </a:scene3d>
        </p:grpSpPr>
        <p:sp>
          <p:nvSpPr>
            <p:cNvPr id="17" name="圆角矩形 10">
              <a:extLst>
                <a:ext uri="{FF2B5EF4-FFF2-40B4-BE49-F238E27FC236}">
                  <a16:creationId xmlns:a16="http://schemas.microsoft.com/office/drawing/2014/main" id="{46D03BCA-19BE-4304-8E73-C96617F41D1D}"/>
                </a:ext>
              </a:extLst>
            </p:cNvPr>
            <p:cNvSpPr/>
            <p:nvPr/>
          </p:nvSpPr>
          <p:spPr>
            <a:xfrm>
              <a:off x="855540" y="3513439"/>
              <a:ext cx="1399872" cy="987727"/>
            </a:xfrm>
            <a:prstGeom prst="roundRect">
              <a:avLst>
                <a:gd name="adj" fmla="val 0"/>
              </a:avLst>
            </a:prstGeom>
            <a:solidFill>
              <a:srgbClr val="B80B09"/>
            </a:solidFill>
            <a:ln>
              <a:solidFill>
                <a:srgbClr val="FFC000"/>
              </a:solidFill>
            </a:ln>
          </p:spPr>
          <p:style>
            <a:lnRef idx="2">
              <a:schemeClr val="accent3"/>
            </a:lnRef>
            <a:fillRef idx="1">
              <a:schemeClr val="lt1"/>
            </a:fillRef>
            <a:effectRef idx="0">
              <a:schemeClr val="accent3"/>
            </a:effectRef>
            <a:fontRef idx="minor">
              <a:schemeClr val="dk1"/>
            </a:fontRef>
          </p:style>
          <p:txBody>
            <a:bodyPr anchor="ctr">
              <a:sp3d/>
            </a:bodyPr>
            <a:lstStyle/>
            <a:p>
              <a:pPr marL="0" marR="0" lvl="0"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2133" b="1" i="0" u="none" strike="noStrike" kern="1200" cap="none" spc="0" normalizeH="0" baseline="0" noProof="0" dirty="0">
                <a:ln>
                  <a:noFill/>
                </a:ln>
                <a:solidFill>
                  <a:srgbClr val="FFFFFF"/>
                </a:solidFill>
                <a:effectLst/>
                <a:uLnTx/>
                <a:uFillTx/>
                <a:cs typeface="+mn-ea"/>
                <a:sym typeface="+mn-lt"/>
              </a:endParaRPr>
            </a:p>
          </p:txBody>
        </p:sp>
        <p:sp>
          <p:nvSpPr>
            <p:cNvPr id="19" name="矩形 18">
              <a:extLst>
                <a:ext uri="{FF2B5EF4-FFF2-40B4-BE49-F238E27FC236}">
                  <a16:creationId xmlns:a16="http://schemas.microsoft.com/office/drawing/2014/main" id="{F99BEFD5-B1E3-4945-B0FE-4E8339F2D62B}"/>
                </a:ext>
              </a:extLst>
            </p:cNvPr>
            <p:cNvSpPr>
              <a:spLocks noChangeArrowheads="1"/>
            </p:cNvSpPr>
            <p:nvPr/>
          </p:nvSpPr>
          <p:spPr bwMode="auto">
            <a:xfrm>
              <a:off x="930021" y="3623520"/>
              <a:ext cx="1250910" cy="767566"/>
            </a:xfrm>
            <a:prstGeom prst="rect">
              <a:avLst/>
            </a:prstGeom>
            <a:noFill/>
            <a:ln w="9525">
              <a:solidFill>
                <a:srgbClr val="FFC000"/>
              </a:solidFill>
              <a:miter lim="800000"/>
              <a:headEnd/>
              <a:tailEnd/>
            </a:ln>
            <a:effectLst/>
            <a:sp3d>
              <a:bevelT w="190500" h="38100"/>
            </a:sp3d>
          </p:spPr>
          <p:txBody>
            <a:bodyPr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dirty="0">
                  <a:ln>
                    <a:noFill/>
                  </a:ln>
                  <a:solidFill>
                    <a:srgbClr val="F0F0F0"/>
                  </a:solidFill>
                  <a:effectLst/>
                  <a:uLnTx/>
                  <a:uFillTx/>
                  <a:cs typeface="+mn-ea"/>
                  <a:sym typeface="+mn-lt"/>
                </a:rPr>
                <a:t>态度方面</a:t>
              </a:r>
              <a:endParaRPr kumimoji="0" lang="en-US" altLang="zh-CN" sz="2133" b="1" i="0" u="none" strike="noStrike" kern="1200" cap="none" spc="0" normalizeH="0" baseline="0" noProof="0" dirty="0">
                <a:ln>
                  <a:noFill/>
                </a:ln>
                <a:solidFill>
                  <a:srgbClr val="F0F0F0"/>
                </a:solidFill>
                <a:effectLst/>
                <a:uLnTx/>
                <a:uFillTx/>
                <a:cs typeface="+mn-ea"/>
                <a:sym typeface="+mn-lt"/>
              </a:endParaRPr>
            </a:p>
          </p:txBody>
        </p:sp>
      </p:grpSp>
      <p:sp>
        <p:nvSpPr>
          <p:cNvPr id="22" name="圆角矩形 2">
            <a:extLst>
              <a:ext uri="{FF2B5EF4-FFF2-40B4-BE49-F238E27FC236}">
                <a16:creationId xmlns:a16="http://schemas.microsoft.com/office/drawing/2014/main" id="{62EE73C4-7A63-4E2F-BAF4-33EF3D0A4F6D}"/>
              </a:ext>
            </a:extLst>
          </p:cNvPr>
          <p:cNvSpPr/>
          <p:nvPr/>
        </p:nvSpPr>
        <p:spPr bwMode="auto">
          <a:xfrm>
            <a:off x="4480908" y="3272884"/>
            <a:ext cx="3201912" cy="1968795"/>
          </a:xfrm>
          <a:prstGeom prst="roundRect">
            <a:avLst>
              <a:gd name="adj" fmla="val 0"/>
            </a:avLst>
          </a:prstGeom>
          <a:solidFill>
            <a:srgbClr val="FFC000"/>
          </a:solidFill>
          <a:ln>
            <a:solidFill>
              <a:srgbClr val="C00000"/>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sp3d/>
          </a:bodyPr>
          <a:lstStyle/>
          <a:p>
            <a:pPr marL="0" marR="0" lvl="2"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n"/>
              <a:tabLst>
                <a:tab pos="182007" algn="l"/>
              </a:tabLst>
              <a:defRPr/>
            </a:pPr>
            <a:endParaRPr kumimoji="0" lang="zh-CN" altLang="en-US" sz="1867" b="0" i="0" u="none" strike="noStrike" kern="1200" cap="none" spc="0" normalizeH="0" baseline="0" noProof="0" dirty="0">
              <a:ln>
                <a:noFill/>
              </a:ln>
              <a:solidFill>
                <a:srgbClr val="F65050"/>
              </a:solidFill>
              <a:effectLst/>
              <a:uLnTx/>
              <a:uFillTx/>
              <a:cs typeface="+mn-ea"/>
              <a:sym typeface="+mn-lt"/>
            </a:endParaRPr>
          </a:p>
        </p:txBody>
      </p:sp>
      <p:sp>
        <p:nvSpPr>
          <p:cNvPr id="23" name="矩形 87">
            <a:extLst>
              <a:ext uri="{FF2B5EF4-FFF2-40B4-BE49-F238E27FC236}">
                <a16:creationId xmlns:a16="http://schemas.microsoft.com/office/drawing/2014/main" id="{FBEA228D-BB83-4CFA-B872-AF78C14C029C}"/>
              </a:ext>
            </a:extLst>
          </p:cNvPr>
          <p:cNvSpPr>
            <a:spLocks noChangeArrowheads="1"/>
          </p:cNvSpPr>
          <p:nvPr/>
        </p:nvSpPr>
        <p:spPr bwMode="auto">
          <a:xfrm>
            <a:off x="4541566" y="3771533"/>
            <a:ext cx="3080597" cy="819381"/>
          </a:xfrm>
          <a:prstGeom prst="rect">
            <a:avLst/>
          </a:prstGeom>
          <a:noFill/>
          <a:ln w="9525">
            <a:noFill/>
            <a:miter lim="800000"/>
            <a:headEnd/>
            <a:tailEnd/>
          </a:ln>
        </p:spPr>
        <p:txBody>
          <a:bodyPr wrap="square" lIns="121907" tIns="60955" rIns="121907" bIns="60955">
            <a:spAutoFit/>
          </a:bodyPr>
          <a:lstStyle/>
          <a:p>
            <a:pPr marL="0" marR="0" lvl="0" indent="0" algn="just" defTabSz="609585"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B80106"/>
                </a:solidFill>
                <a:effectLst/>
                <a:uLnTx/>
                <a:uFillTx/>
                <a:cs typeface="+mn-ea"/>
                <a:sym typeface="+mn-lt"/>
              </a:rPr>
              <a:t>消极腐败现象同我们党的性质和宗旨是水火不容的</a:t>
            </a:r>
          </a:p>
        </p:txBody>
      </p:sp>
      <p:grpSp>
        <p:nvGrpSpPr>
          <p:cNvPr id="24" name="组合 26">
            <a:extLst>
              <a:ext uri="{FF2B5EF4-FFF2-40B4-BE49-F238E27FC236}">
                <a16:creationId xmlns:a16="http://schemas.microsoft.com/office/drawing/2014/main" id="{2A56421B-0321-4A94-B766-37CB868377B3}"/>
              </a:ext>
            </a:extLst>
          </p:cNvPr>
          <p:cNvGrpSpPr>
            <a:grpSpLocks noChangeAspect="1"/>
          </p:cNvGrpSpPr>
          <p:nvPr/>
        </p:nvGrpSpPr>
        <p:grpSpPr bwMode="auto">
          <a:xfrm>
            <a:off x="4480908" y="2490284"/>
            <a:ext cx="3201912" cy="541194"/>
            <a:chOff x="855540" y="3513439"/>
            <a:chExt cx="1399872" cy="987727"/>
          </a:xfrm>
          <a:effectLst/>
          <a:scene3d>
            <a:camera prst="orthographicFront">
              <a:rot lat="0" lon="0" rev="0"/>
            </a:camera>
            <a:lightRig rig="balanced" dir="t">
              <a:rot lat="0" lon="0" rev="8700000"/>
            </a:lightRig>
          </a:scene3d>
        </p:grpSpPr>
        <p:sp>
          <p:nvSpPr>
            <p:cNvPr id="25" name="圆角矩形 10">
              <a:extLst>
                <a:ext uri="{FF2B5EF4-FFF2-40B4-BE49-F238E27FC236}">
                  <a16:creationId xmlns:a16="http://schemas.microsoft.com/office/drawing/2014/main" id="{8790AA9C-D1FE-4887-AF0A-504D42218BA8}"/>
                </a:ext>
              </a:extLst>
            </p:cNvPr>
            <p:cNvSpPr/>
            <p:nvPr/>
          </p:nvSpPr>
          <p:spPr>
            <a:xfrm>
              <a:off x="855540" y="3513439"/>
              <a:ext cx="1399872" cy="987727"/>
            </a:xfrm>
            <a:prstGeom prst="roundRect">
              <a:avLst>
                <a:gd name="adj" fmla="val 0"/>
              </a:avLst>
            </a:prstGeom>
            <a:solidFill>
              <a:srgbClr val="B80B09"/>
            </a:solidFill>
            <a:ln>
              <a:solidFill>
                <a:srgbClr val="FFC000"/>
              </a:solidFill>
            </a:ln>
          </p:spPr>
          <p:style>
            <a:lnRef idx="2">
              <a:schemeClr val="accent3"/>
            </a:lnRef>
            <a:fillRef idx="1">
              <a:schemeClr val="lt1"/>
            </a:fillRef>
            <a:effectRef idx="0">
              <a:schemeClr val="accent3"/>
            </a:effectRef>
            <a:fontRef idx="minor">
              <a:schemeClr val="dk1"/>
            </a:fontRef>
          </p:style>
          <p:txBody>
            <a:bodyPr anchor="ctr">
              <a:sp3d/>
            </a:bodyPr>
            <a:lstStyle/>
            <a:p>
              <a:pPr marL="0" marR="0" lvl="0"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2133" b="1" i="0" u="none" strike="noStrike" kern="1200" cap="none" spc="0" normalizeH="0" baseline="0" noProof="0" dirty="0">
                <a:ln>
                  <a:noFill/>
                </a:ln>
                <a:solidFill>
                  <a:srgbClr val="FFFFFF"/>
                </a:solidFill>
                <a:effectLst/>
                <a:uLnTx/>
                <a:uFillTx/>
                <a:cs typeface="+mn-ea"/>
                <a:sym typeface="+mn-lt"/>
              </a:endParaRPr>
            </a:p>
          </p:txBody>
        </p:sp>
        <p:sp>
          <p:nvSpPr>
            <p:cNvPr id="26" name="矩形 25">
              <a:extLst>
                <a:ext uri="{FF2B5EF4-FFF2-40B4-BE49-F238E27FC236}">
                  <a16:creationId xmlns:a16="http://schemas.microsoft.com/office/drawing/2014/main" id="{C6FAC737-3159-4742-97E0-C11A1B8D7986}"/>
                </a:ext>
              </a:extLst>
            </p:cNvPr>
            <p:cNvSpPr>
              <a:spLocks noChangeArrowheads="1"/>
            </p:cNvSpPr>
            <p:nvPr/>
          </p:nvSpPr>
          <p:spPr bwMode="auto">
            <a:xfrm>
              <a:off x="930021" y="3623520"/>
              <a:ext cx="1250910" cy="767566"/>
            </a:xfrm>
            <a:prstGeom prst="rect">
              <a:avLst/>
            </a:prstGeom>
            <a:noFill/>
            <a:ln w="9525">
              <a:solidFill>
                <a:srgbClr val="FFC000"/>
              </a:solidFill>
              <a:miter lim="800000"/>
              <a:headEnd/>
              <a:tailEnd/>
            </a:ln>
            <a:effectLst/>
            <a:sp3d>
              <a:bevelT w="190500" h="38100"/>
            </a:sp3d>
          </p:spPr>
          <p:txBody>
            <a:bodyPr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dirty="0">
                  <a:ln>
                    <a:noFill/>
                  </a:ln>
                  <a:solidFill>
                    <a:srgbClr val="F0F0F0"/>
                  </a:solidFill>
                  <a:effectLst/>
                  <a:uLnTx/>
                  <a:uFillTx/>
                  <a:cs typeface="+mn-ea"/>
                  <a:sym typeface="+mn-lt"/>
                </a:rPr>
                <a:t>本质方面</a:t>
              </a:r>
            </a:p>
          </p:txBody>
        </p:sp>
      </p:grpSp>
      <p:sp>
        <p:nvSpPr>
          <p:cNvPr id="27" name="圆角矩形 2">
            <a:extLst>
              <a:ext uri="{FF2B5EF4-FFF2-40B4-BE49-F238E27FC236}">
                <a16:creationId xmlns:a16="http://schemas.microsoft.com/office/drawing/2014/main" id="{988AC242-352B-4E16-ABA1-D7381649F203}"/>
              </a:ext>
            </a:extLst>
          </p:cNvPr>
          <p:cNvSpPr/>
          <p:nvPr/>
        </p:nvSpPr>
        <p:spPr bwMode="auto">
          <a:xfrm>
            <a:off x="8414355" y="3272884"/>
            <a:ext cx="3201912" cy="1968795"/>
          </a:xfrm>
          <a:prstGeom prst="roundRect">
            <a:avLst>
              <a:gd name="adj" fmla="val 0"/>
            </a:avLst>
          </a:prstGeom>
          <a:solidFill>
            <a:srgbClr val="B61110"/>
          </a:solidFill>
          <a:ln>
            <a:solidFill>
              <a:srgbClr val="C00000"/>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sp3d/>
          </a:bodyPr>
          <a:lstStyle/>
          <a:p>
            <a:pPr marL="0" marR="0" lvl="2"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n"/>
              <a:tabLst>
                <a:tab pos="182007" algn="l"/>
              </a:tabLst>
              <a:defRPr/>
            </a:pPr>
            <a:endParaRPr kumimoji="0" lang="zh-CN" altLang="en-US" sz="1867" b="0" i="0" u="none" strike="noStrike" kern="1200" cap="none" spc="0" normalizeH="0" baseline="0" noProof="0" dirty="0">
              <a:ln>
                <a:noFill/>
              </a:ln>
              <a:solidFill>
                <a:srgbClr val="FFC000"/>
              </a:solidFill>
              <a:effectLst/>
              <a:uLnTx/>
              <a:uFillTx/>
              <a:cs typeface="+mn-ea"/>
              <a:sym typeface="+mn-lt"/>
            </a:endParaRPr>
          </a:p>
        </p:txBody>
      </p:sp>
      <p:sp>
        <p:nvSpPr>
          <p:cNvPr id="28" name="矩形 87">
            <a:extLst>
              <a:ext uri="{FF2B5EF4-FFF2-40B4-BE49-F238E27FC236}">
                <a16:creationId xmlns:a16="http://schemas.microsoft.com/office/drawing/2014/main" id="{485339A5-DC1C-4ACA-8F3D-225D8A7AE9C0}"/>
              </a:ext>
            </a:extLst>
          </p:cNvPr>
          <p:cNvSpPr>
            <a:spLocks noChangeArrowheads="1"/>
          </p:cNvSpPr>
          <p:nvPr/>
        </p:nvSpPr>
        <p:spPr bwMode="auto">
          <a:xfrm>
            <a:off x="8491946" y="3551399"/>
            <a:ext cx="3080597" cy="1600428"/>
          </a:xfrm>
          <a:prstGeom prst="rect">
            <a:avLst/>
          </a:prstGeom>
          <a:noFill/>
          <a:ln w="9525">
            <a:noFill/>
            <a:miter lim="800000"/>
            <a:headEnd/>
            <a:tailEnd/>
          </a:ln>
        </p:spPr>
        <p:txBody>
          <a:bodyPr wrap="square" lIns="121907" tIns="60955" rIns="121907" bIns="60955">
            <a:spAutoFit/>
          </a:bodyPr>
          <a:lstStyle/>
          <a:p>
            <a:pPr marL="0" marR="0" lvl="0" indent="0" algn="just" defTabSz="609585"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C000"/>
                </a:solidFill>
                <a:effectLst/>
                <a:uLnTx/>
                <a:uFillTx/>
                <a:cs typeface="+mn-ea"/>
                <a:sym typeface="+mn-lt"/>
              </a:rPr>
              <a:t>当前我国还处在经济体制深刻变革、社会结构深刻变动、利益格局深刻调整、思想观念深刻变化这样一个历史时期</a:t>
            </a:r>
          </a:p>
        </p:txBody>
      </p:sp>
      <p:grpSp>
        <p:nvGrpSpPr>
          <p:cNvPr id="29" name="组合 26">
            <a:extLst>
              <a:ext uri="{FF2B5EF4-FFF2-40B4-BE49-F238E27FC236}">
                <a16:creationId xmlns:a16="http://schemas.microsoft.com/office/drawing/2014/main" id="{D88FE690-B6AC-4E0E-B66F-0B617A258BCF}"/>
              </a:ext>
            </a:extLst>
          </p:cNvPr>
          <p:cNvGrpSpPr>
            <a:grpSpLocks noChangeAspect="1"/>
          </p:cNvGrpSpPr>
          <p:nvPr/>
        </p:nvGrpSpPr>
        <p:grpSpPr bwMode="auto">
          <a:xfrm>
            <a:off x="8414355" y="2490284"/>
            <a:ext cx="3201912" cy="541194"/>
            <a:chOff x="855540" y="3513439"/>
            <a:chExt cx="1399872" cy="987727"/>
          </a:xfrm>
          <a:effectLst/>
          <a:scene3d>
            <a:camera prst="orthographicFront">
              <a:rot lat="0" lon="0" rev="0"/>
            </a:camera>
            <a:lightRig rig="balanced" dir="t">
              <a:rot lat="0" lon="0" rev="8700000"/>
            </a:lightRig>
          </a:scene3d>
        </p:grpSpPr>
        <p:sp>
          <p:nvSpPr>
            <p:cNvPr id="30" name="圆角矩形 10">
              <a:extLst>
                <a:ext uri="{FF2B5EF4-FFF2-40B4-BE49-F238E27FC236}">
                  <a16:creationId xmlns:a16="http://schemas.microsoft.com/office/drawing/2014/main" id="{6805C237-476E-4416-B34C-82458746E7FA}"/>
                </a:ext>
              </a:extLst>
            </p:cNvPr>
            <p:cNvSpPr/>
            <p:nvPr/>
          </p:nvSpPr>
          <p:spPr>
            <a:xfrm>
              <a:off x="855540" y="3513439"/>
              <a:ext cx="1399872" cy="987727"/>
            </a:xfrm>
            <a:prstGeom prst="roundRect">
              <a:avLst>
                <a:gd name="adj" fmla="val 0"/>
              </a:avLst>
            </a:prstGeom>
            <a:solidFill>
              <a:srgbClr val="B80B09"/>
            </a:solidFill>
            <a:ln>
              <a:solidFill>
                <a:srgbClr val="FFC000"/>
              </a:solidFill>
            </a:ln>
          </p:spPr>
          <p:style>
            <a:lnRef idx="2">
              <a:schemeClr val="accent3"/>
            </a:lnRef>
            <a:fillRef idx="1">
              <a:schemeClr val="lt1"/>
            </a:fillRef>
            <a:effectRef idx="0">
              <a:schemeClr val="accent3"/>
            </a:effectRef>
            <a:fontRef idx="minor">
              <a:schemeClr val="dk1"/>
            </a:fontRef>
          </p:style>
          <p:txBody>
            <a:bodyPr anchor="ctr">
              <a:sp3d/>
            </a:bodyPr>
            <a:lstStyle/>
            <a:p>
              <a:pPr marL="0" marR="0" lvl="0" indent="0" algn="ctr" defTabSz="609585" rtl="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2133" b="1" i="0" u="none" strike="noStrike" kern="1200" cap="none" spc="0" normalizeH="0" baseline="0" noProof="0" dirty="0">
                <a:ln>
                  <a:noFill/>
                </a:ln>
                <a:solidFill>
                  <a:srgbClr val="FFFFFF"/>
                </a:solidFill>
                <a:effectLst/>
                <a:uLnTx/>
                <a:uFillTx/>
                <a:cs typeface="+mn-ea"/>
                <a:sym typeface="+mn-lt"/>
              </a:endParaRPr>
            </a:p>
          </p:txBody>
        </p:sp>
        <p:sp>
          <p:nvSpPr>
            <p:cNvPr id="31" name="矩形 30">
              <a:extLst>
                <a:ext uri="{FF2B5EF4-FFF2-40B4-BE49-F238E27FC236}">
                  <a16:creationId xmlns:a16="http://schemas.microsoft.com/office/drawing/2014/main" id="{A3D97D6A-9058-4CA1-946E-244A79376E36}"/>
                </a:ext>
              </a:extLst>
            </p:cNvPr>
            <p:cNvSpPr>
              <a:spLocks noChangeArrowheads="1"/>
            </p:cNvSpPr>
            <p:nvPr/>
          </p:nvSpPr>
          <p:spPr bwMode="auto">
            <a:xfrm>
              <a:off x="930021" y="3623520"/>
              <a:ext cx="1250910" cy="767566"/>
            </a:xfrm>
            <a:prstGeom prst="rect">
              <a:avLst/>
            </a:prstGeom>
            <a:noFill/>
            <a:ln w="9525">
              <a:solidFill>
                <a:srgbClr val="FFC000"/>
              </a:solidFill>
              <a:miter lim="800000"/>
              <a:headEnd/>
              <a:tailEnd/>
            </a:ln>
            <a:effectLst/>
            <a:sp3d>
              <a:bevelT w="190500" h="38100"/>
            </a:sp3d>
          </p:spPr>
          <p:txBody>
            <a:bodyPr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2133" b="1" i="0" u="none" strike="noStrike" kern="1200" cap="none" spc="0" normalizeH="0" baseline="0" noProof="0" dirty="0">
                  <a:ln>
                    <a:noFill/>
                  </a:ln>
                  <a:solidFill>
                    <a:srgbClr val="F0F0F0"/>
                  </a:solidFill>
                  <a:effectLst/>
                  <a:uLnTx/>
                  <a:uFillTx/>
                  <a:cs typeface="+mn-ea"/>
                  <a:sym typeface="+mn-lt"/>
                </a:rPr>
                <a:t>国情方面</a:t>
              </a:r>
              <a:endParaRPr kumimoji="0" lang="en-US" altLang="zh-CN" sz="2133" b="1" i="0" u="none" strike="noStrike" kern="1200" cap="none" spc="0" normalizeH="0" baseline="0" noProof="0" dirty="0">
                <a:ln>
                  <a:noFill/>
                </a:ln>
                <a:solidFill>
                  <a:srgbClr val="F0F0F0"/>
                </a:solidFill>
                <a:effectLst/>
                <a:uLnTx/>
                <a:uFillTx/>
                <a:cs typeface="+mn-ea"/>
                <a:sym typeface="+mn-lt"/>
              </a:endParaRPr>
            </a:p>
          </p:txBody>
        </p:sp>
      </p:grpSp>
    </p:spTree>
    <p:extLst>
      <p:ext uri="{BB962C8B-B14F-4D97-AF65-F5344CB8AC3E}">
        <p14:creationId xmlns:p14="http://schemas.microsoft.com/office/powerpoint/2010/main" val="176801409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706"/>
                            </p:stCondLst>
                            <p:childTnLst>
                              <p:par>
                                <p:cTn id="20" presetID="42"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750"/>
                                        <p:tgtEl>
                                          <p:spTgt spid="29"/>
                                        </p:tgtEl>
                                      </p:cBhvr>
                                    </p:animEffect>
                                    <p:anim calcmode="lin" valueType="num">
                                      <p:cBhvr>
                                        <p:cTn id="33" dur="750" fill="hold"/>
                                        <p:tgtEl>
                                          <p:spTgt spid="29"/>
                                        </p:tgtEl>
                                        <p:attrNameLst>
                                          <p:attrName>ppt_x</p:attrName>
                                        </p:attrNameLst>
                                      </p:cBhvr>
                                      <p:tavLst>
                                        <p:tav tm="0">
                                          <p:val>
                                            <p:strVal val="#ppt_x"/>
                                          </p:val>
                                        </p:tav>
                                        <p:tav tm="100000">
                                          <p:val>
                                            <p:strVal val="#ppt_x"/>
                                          </p:val>
                                        </p:tav>
                                      </p:tavLst>
                                    </p:anim>
                                    <p:anim calcmode="lin" valueType="num">
                                      <p:cBhvr>
                                        <p:cTn id="34" dur="75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2456"/>
                            </p:stCondLst>
                            <p:childTnLst>
                              <p:par>
                                <p:cTn id="36" presetID="17" presetClass="entr" presetSubtype="1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strVal val="#ppt_h"/>
                                          </p:val>
                                        </p:tav>
                                        <p:tav tm="100000">
                                          <p:val>
                                            <p:strVal val="#ppt_h"/>
                                          </p:val>
                                        </p:tav>
                                      </p:tavLst>
                                    </p:anim>
                                  </p:childTnLst>
                                </p:cTn>
                              </p:par>
                              <p:par>
                                <p:cTn id="40" presetID="17"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par>
                                <p:cTn id="44" presetID="17" presetClass="entr" presetSubtype="1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strVal val="#ppt_h"/>
                                          </p:val>
                                        </p:tav>
                                        <p:tav tm="100000">
                                          <p:val>
                                            <p:strVal val="#ppt_h"/>
                                          </p:val>
                                        </p:tav>
                                      </p:tavLst>
                                    </p:anim>
                                  </p:childTnLst>
                                </p:cTn>
                              </p:par>
                            </p:childTnLst>
                          </p:cTn>
                        </p:par>
                        <p:par>
                          <p:cTn id="48" fill="hold">
                            <p:stCondLst>
                              <p:cond delay="2956"/>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4" grpId="0" animBg="1"/>
      <p:bldP spid="15" grpId="0"/>
      <p:bldP spid="22" grpId="0" animBg="1"/>
      <p:bldP spid="23"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2B66C1-4F5D-4EB8-9303-85D9FD58AAC4}"/>
              </a:ext>
            </a:extLst>
          </p:cNvPr>
          <p:cNvSpPr/>
          <p:nvPr/>
        </p:nvSpPr>
        <p:spPr>
          <a:xfrm>
            <a:off x="1042065" y="1153159"/>
            <a:ext cx="5929828" cy="584775"/>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如何看待当前的反腐斗争新形势</a:t>
            </a:r>
          </a:p>
        </p:txBody>
      </p:sp>
      <p:sp>
        <p:nvSpPr>
          <p:cNvPr id="18" name="矩形 17">
            <a:extLst>
              <a:ext uri="{FF2B5EF4-FFF2-40B4-BE49-F238E27FC236}">
                <a16:creationId xmlns:a16="http://schemas.microsoft.com/office/drawing/2014/main" id="{63D8585A-249E-45A8-BF41-7EADF85603F3}"/>
              </a:ext>
            </a:extLst>
          </p:cNvPr>
          <p:cNvSpPr/>
          <p:nvPr/>
        </p:nvSpPr>
        <p:spPr>
          <a:xfrm>
            <a:off x="260943" y="228121"/>
            <a:ext cx="629580" cy="6295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壹</a:t>
            </a:r>
          </a:p>
        </p:txBody>
      </p:sp>
      <p:sp>
        <p:nvSpPr>
          <p:cNvPr id="20" name="矩形 19">
            <a:extLst>
              <a:ext uri="{FF2B5EF4-FFF2-40B4-BE49-F238E27FC236}">
                <a16:creationId xmlns:a16="http://schemas.microsoft.com/office/drawing/2014/main" id="{9E179AF8-4A01-4CD1-B5D5-CB0260810874}"/>
              </a:ext>
            </a:extLst>
          </p:cNvPr>
          <p:cNvSpPr/>
          <p:nvPr/>
        </p:nvSpPr>
        <p:spPr>
          <a:xfrm>
            <a:off x="899596" y="227354"/>
            <a:ext cx="5824546" cy="63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cs typeface="+mn-ea"/>
                <a:sym typeface="+mn-lt"/>
              </a:rPr>
              <a:t>  认识新形势反腐败斗争的形势</a:t>
            </a:r>
          </a:p>
        </p:txBody>
      </p:sp>
      <p:sp>
        <p:nvSpPr>
          <p:cNvPr id="12" name="文本框 11">
            <a:extLst>
              <a:ext uri="{FF2B5EF4-FFF2-40B4-BE49-F238E27FC236}">
                <a16:creationId xmlns:a16="http://schemas.microsoft.com/office/drawing/2014/main" id="{ED7D505D-B106-46B7-8E94-880BFCD364E7}"/>
              </a:ext>
            </a:extLst>
          </p:cNvPr>
          <p:cNvSpPr txBox="1"/>
          <p:nvPr/>
        </p:nvSpPr>
        <p:spPr>
          <a:xfrm>
            <a:off x="1051354" y="2033739"/>
            <a:ext cx="10199434" cy="584775"/>
          </a:xfrm>
          <a:prstGeom prst="rect">
            <a:avLst/>
          </a:prstGeom>
          <a:solidFill>
            <a:srgbClr val="FFC000"/>
          </a:solidFill>
          <a:ln>
            <a:solidFill>
              <a:srgbClr val="C00000"/>
            </a:solidFill>
          </a:ln>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结  论</a:t>
            </a:r>
          </a:p>
        </p:txBody>
      </p:sp>
      <p:sp>
        <p:nvSpPr>
          <p:cNvPr id="24" name="矩形 23">
            <a:extLst>
              <a:ext uri="{FF2B5EF4-FFF2-40B4-BE49-F238E27FC236}">
                <a16:creationId xmlns:a16="http://schemas.microsoft.com/office/drawing/2014/main" id="{FF87B783-92A7-40E6-88A2-0F1213FE1026}"/>
              </a:ext>
            </a:extLst>
          </p:cNvPr>
          <p:cNvSpPr/>
          <p:nvPr/>
        </p:nvSpPr>
        <p:spPr>
          <a:xfrm>
            <a:off x="1042065" y="2731225"/>
            <a:ext cx="1504215"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01</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5" name="矩形 24">
            <a:extLst>
              <a:ext uri="{FF2B5EF4-FFF2-40B4-BE49-F238E27FC236}">
                <a16:creationId xmlns:a16="http://schemas.microsoft.com/office/drawing/2014/main" id="{397858B0-E5EE-4D7A-8D61-3844A62CACC1}"/>
              </a:ext>
            </a:extLst>
          </p:cNvPr>
          <p:cNvSpPr/>
          <p:nvPr/>
        </p:nvSpPr>
        <p:spPr>
          <a:xfrm>
            <a:off x="1042065" y="3595582"/>
            <a:ext cx="1504215" cy="211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cs typeface="+mn-ea"/>
                <a:sym typeface="+mn-lt"/>
              </a:rPr>
              <a:t>反腐败斗争仍是一项长期的艰巨的任务</a:t>
            </a:r>
          </a:p>
        </p:txBody>
      </p:sp>
      <p:sp>
        <p:nvSpPr>
          <p:cNvPr id="34" name="矩形 33">
            <a:extLst>
              <a:ext uri="{FF2B5EF4-FFF2-40B4-BE49-F238E27FC236}">
                <a16:creationId xmlns:a16="http://schemas.microsoft.com/office/drawing/2014/main" id="{1F99E190-C03E-4264-9C6F-36282451D980}"/>
              </a:ext>
            </a:extLst>
          </p:cNvPr>
          <p:cNvSpPr/>
          <p:nvPr/>
        </p:nvSpPr>
        <p:spPr>
          <a:xfrm>
            <a:off x="3218192" y="2731225"/>
            <a:ext cx="1504215"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02</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5" name="矩形 34">
            <a:extLst>
              <a:ext uri="{FF2B5EF4-FFF2-40B4-BE49-F238E27FC236}">
                <a16:creationId xmlns:a16="http://schemas.microsoft.com/office/drawing/2014/main" id="{BEFA1852-0491-46F9-B5C0-146E8FEC2A2D}"/>
              </a:ext>
            </a:extLst>
          </p:cNvPr>
          <p:cNvSpPr/>
          <p:nvPr/>
        </p:nvSpPr>
        <p:spPr>
          <a:xfrm>
            <a:off x="3218192" y="3595582"/>
            <a:ext cx="1504215" cy="211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cs typeface="+mn-ea"/>
                <a:sym typeface="+mn-lt"/>
              </a:rPr>
              <a:t>反腐败斗争关系到党的生死存亡</a:t>
            </a:r>
          </a:p>
        </p:txBody>
      </p:sp>
      <p:sp>
        <p:nvSpPr>
          <p:cNvPr id="36" name="矩形 35">
            <a:extLst>
              <a:ext uri="{FF2B5EF4-FFF2-40B4-BE49-F238E27FC236}">
                <a16:creationId xmlns:a16="http://schemas.microsoft.com/office/drawing/2014/main" id="{7ED12D57-97B0-4605-9FCA-932C9017DBE5}"/>
              </a:ext>
            </a:extLst>
          </p:cNvPr>
          <p:cNvSpPr/>
          <p:nvPr/>
        </p:nvSpPr>
        <p:spPr>
          <a:xfrm>
            <a:off x="5394319" y="2731225"/>
            <a:ext cx="1504215"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03</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7" name="矩形 36">
            <a:extLst>
              <a:ext uri="{FF2B5EF4-FFF2-40B4-BE49-F238E27FC236}">
                <a16:creationId xmlns:a16="http://schemas.microsoft.com/office/drawing/2014/main" id="{E89E644C-E892-4DEA-AB9A-EC9A0EAB95EE}"/>
              </a:ext>
            </a:extLst>
          </p:cNvPr>
          <p:cNvSpPr/>
          <p:nvPr/>
        </p:nvSpPr>
        <p:spPr>
          <a:xfrm>
            <a:off x="5394319" y="3595582"/>
            <a:ext cx="1504215" cy="211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cs typeface="+mn-ea"/>
                <a:sym typeface="+mn-lt"/>
              </a:rPr>
              <a:t>中央对腐败的高压态势没有变；</a:t>
            </a:r>
          </a:p>
        </p:txBody>
      </p:sp>
      <p:sp>
        <p:nvSpPr>
          <p:cNvPr id="38" name="矩形 37">
            <a:extLst>
              <a:ext uri="{FF2B5EF4-FFF2-40B4-BE49-F238E27FC236}">
                <a16:creationId xmlns:a16="http://schemas.microsoft.com/office/drawing/2014/main" id="{417B204B-4F17-4B85-A693-71D192556D66}"/>
              </a:ext>
            </a:extLst>
          </p:cNvPr>
          <p:cNvSpPr/>
          <p:nvPr/>
        </p:nvSpPr>
        <p:spPr>
          <a:xfrm>
            <a:off x="7570446" y="2731225"/>
            <a:ext cx="1504215"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04</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9" name="矩形 38">
            <a:extLst>
              <a:ext uri="{FF2B5EF4-FFF2-40B4-BE49-F238E27FC236}">
                <a16:creationId xmlns:a16="http://schemas.microsoft.com/office/drawing/2014/main" id="{DD7AE29E-85EC-4F57-83A1-DFF8C3CE3B19}"/>
              </a:ext>
            </a:extLst>
          </p:cNvPr>
          <p:cNvSpPr/>
          <p:nvPr/>
        </p:nvSpPr>
        <p:spPr>
          <a:xfrm>
            <a:off x="7570446" y="3595582"/>
            <a:ext cx="1504215" cy="211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cs typeface="+mn-ea"/>
                <a:sym typeface="+mn-lt"/>
              </a:rPr>
              <a:t>中央对腐败问题的零容忍的态度没有变；</a:t>
            </a:r>
          </a:p>
        </p:txBody>
      </p:sp>
      <p:sp>
        <p:nvSpPr>
          <p:cNvPr id="40" name="矩形 39">
            <a:extLst>
              <a:ext uri="{FF2B5EF4-FFF2-40B4-BE49-F238E27FC236}">
                <a16:creationId xmlns:a16="http://schemas.microsoft.com/office/drawing/2014/main" id="{B6C35C74-75F0-4349-A8C4-40374FE0352E}"/>
              </a:ext>
            </a:extLst>
          </p:cNvPr>
          <p:cNvSpPr/>
          <p:nvPr/>
        </p:nvSpPr>
        <p:spPr>
          <a:xfrm>
            <a:off x="9746573" y="2731225"/>
            <a:ext cx="1504215" cy="762933"/>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rPr>
              <a:t>05</a:t>
            </a:r>
            <a:endParaRPr kumimoji="0" lang="zh-CN" alt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41" name="矩形 40">
            <a:extLst>
              <a:ext uri="{FF2B5EF4-FFF2-40B4-BE49-F238E27FC236}">
                <a16:creationId xmlns:a16="http://schemas.microsoft.com/office/drawing/2014/main" id="{5B0BD591-0626-49B9-850F-99935073D059}"/>
              </a:ext>
            </a:extLst>
          </p:cNvPr>
          <p:cNvSpPr/>
          <p:nvPr/>
        </p:nvSpPr>
        <p:spPr>
          <a:xfrm>
            <a:off x="9746573" y="3595582"/>
            <a:ext cx="1504215" cy="2118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cs typeface="+mn-ea"/>
                <a:sym typeface="+mn-lt"/>
              </a:rPr>
              <a:t>中央坚持反腐败、打击腐败的决心没有变；</a:t>
            </a:r>
          </a:p>
        </p:txBody>
      </p:sp>
    </p:spTree>
    <p:extLst>
      <p:ext uri="{BB962C8B-B14F-4D97-AF65-F5344CB8AC3E}">
        <p14:creationId xmlns:p14="http://schemas.microsoft.com/office/powerpoint/2010/main" val="2307889490"/>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2" presetClass="entr" presetSubtype="4" fill="hold" grpId="0" nodeType="afterEffect">
                                  <p:stCondLst>
                                    <p:cond delay="0"/>
                                  </p:stCondLst>
                                  <p:iterate type="lt">
                                    <p:tmPct val="5882"/>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882"/>
                            </p:stCondLst>
                            <p:childTnLst>
                              <p:par>
                                <p:cTn id="20" presetID="3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 calcmode="lin" valueType="num">
                                      <p:cBhvr>
                                        <p:cTn id="24" dur="750" fill="hold"/>
                                        <p:tgtEl>
                                          <p:spTgt spid="12"/>
                                        </p:tgtEl>
                                        <p:attrNameLst>
                                          <p:attrName>style.rotation</p:attrName>
                                        </p:attrNameLst>
                                      </p:cBhvr>
                                      <p:tavLst>
                                        <p:tav tm="0">
                                          <p:val>
                                            <p:fltVal val="90"/>
                                          </p:val>
                                        </p:tav>
                                        <p:tav tm="100000">
                                          <p:val>
                                            <p:fltVal val="0"/>
                                          </p:val>
                                        </p:tav>
                                      </p:tavLst>
                                    </p:anim>
                                    <p:animEffect transition="in" filter="fade">
                                      <p:cBhvr>
                                        <p:cTn id="25" dur="750"/>
                                        <p:tgtEl>
                                          <p:spTgt spid="12"/>
                                        </p:tgtEl>
                                      </p:cBhvr>
                                    </p:animEffect>
                                  </p:childTnLst>
                                </p:cTn>
                              </p:par>
                            </p:childTnLst>
                          </p:cTn>
                        </p:par>
                        <p:par>
                          <p:cTn id="26" fill="hold">
                            <p:stCondLst>
                              <p:cond delay="2632"/>
                            </p:stCondLst>
                            <p:childTnLst>
                              <p:par>
                                <p:cTn id="27" presetID="2" presetClass="entr" presetSubtype="4"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par>
                          <p:cTn id="31" fill="hold">
                            <p:stCondLst>
                              <p:cond delay="3132"/>
                            </p:stCondLst>
                            <p:childTnLst>
                              <p:par>
                                <p:cTn id="32" presetID="2" presetClass="entr" presetSubtype="4"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childTnLst>
                          </p:cTn>
                        </p:par>
                        <p:par>
                          <p:cTn id="36" fill="hold">
                            <p:stCondLst>
                              <p:cond delay="3632"/>
                            </p:stCondLst>
                            <p:childTnLst>
                              <p:par>
                                <p:cTn id="37" presetID="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par>
                          <p:cTn id="41" fill="hold">
                            <p:stCondLst>
                              <p:cond delay="4132"/>
                            </p:stCondLst>
                            <p:childTnLst>
                              <p:par>
                                <p:cTn id="42" presetID="2" presetClass="entr" presetSubtype="4"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ppt_x"/>
                                          </p:val>
                                        </p:tav>
                                        <p:tav tm="100000">
                                          <p:val>
                                            <p:strVal val="#ppt_x"/>
                                          </p:val>
                                        </p:tav>
                                      </p:tavLst>
                                    </p:anim>
                                    <p:anim calcmode="lin" valueType="num">
                                      <p:cBhvr additive="base">
                                        <p:cTn id="45" dur="500" fill="hold"/>
                                        <p:tgtEl>
                                          <p:spTgt spid="35"/>
                                        </p:tgtEl>
                                        <p:attrNameLst>
                                          <p:attrName>ppt_y</p:attrName>
                                        </p:attrNameLst>
                                      </p:cBhvr>
                                      <p:tavLst>
                                        <p:tav tm="0">
                                          <p:val>
                                            <p:strVal val="1+#ppt_h/2"/>
                                          </p:val>
                                        </p:tav>
                                        <p:tav tm="100000">
                                          <p:val>
                                            <p:strVal val="#ppt_y"/>
                                          </p:val>
                                        </p:tav>
                                      </p:tavLst>
                                    </p:anim>
                                  </p:childTnLst>
                                </p:cTn>
                              </p:par>
                            </p:childTnLst>
                          </p:cTn>
                        </p:par>
                        <p:par>
                          <p:cTn id="46" fill="hold">
                            <p:stCondLst>
                              <p:cond delay="4632"/>
                            </p:stCondLst>
                            <p:childTnLst>
                              <p:par>
                                <p:cTn id="47" presetID="2" presetClass="entr" presetSubtype="4"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5132"/>
                            </p:stCondLst>
                            <p:childTnLst>
                              <p:par>
                                <p:cTn id="52" presetID="2" presetClass="entr" presetSubtype="4"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additive="base">
                                        <p:cTn id="54" dur="500" fill="hold"/>
                                        <p:tgtEl>
                                          <p:spTgt spid="37"/>
                                        </p:tgtEl>
                                        <p:attrNameLst>
                                          <p:attrName>ppt_x</p:attrName>
                                        </p:attrNameLst>
                                      </p:cBhvr>
                                      <p:tavLst>
                                        <p:tav tm="0">
                                          <p:val>
                                            <p:strVal val="#ppt_x"/>
                                          </p:val>
                                        </p:tav>
                                        <p:tav tm="100000">
                                          <p:val>
                                            <p:strVal val="#ppt_x"/>
                                          </p:val>
                                        </p:tav>
                                      </p:tavLst>
                                    </p:anim>
                                    <p:anim calcmode="lin" valueType="num">
                                      <p:cBhvr additive="base">
                                        <p:cTn id="55" dur="500" fill="hold"/>
                                        <p:tgtEl>
                                          <p:spTgt spid="37"/>
                                        </p:tgtEl>
                                        <p:attrNameLst>
                                          <p:attrName>ppt_y</p:attrName>
                                        </p:attrNameLst>
                                      </p:cBhvr>
                                      <p:tavLst>
                                        <p:tav tm="0">
                                          <p:val>
                                            <p:strVal val="1+#ppt_h/2"/>
                                          </p:val>
                                        </p:tav>
                                        <p:tav tm="100000">
                                          <p:val>
                                            <p:strVal val="#ppt_y"/>
                                          </p:val>
                                        </p:tav>
                                      </p:tavLst>
                                    </p:anim>
                                  </p:childTnLst>
                                </p:cTn>
                              </p:par>
                            </p:childTnLst>
                          </p:cTn>
                        </p:par>
                        <p:par>
                          <p:cTn id="56" fill="hold">
                            <p:stCondLst>
                              <p:cond delay="5632"/>
                            </p:stCondLst>
                            <p:childTnLst>
                              <p:par>
                                <p:cTn id="57" presetID="2" presetClass="entr" presetSubtype="4"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par>
                          <p:cTn id="61" fill="hold">
                            <p:stCondLst>
                              <p:cond delay="6132"/>
                            </p:stCondLst>
                            <p:childTnLst>
                              <p:par>
                                <p:cTn id="62" presetID="2" presetClass="entr" presetSubtype="4"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ppt_x"/>
                                          </p:val>
                                        </p:tav>
                                        <p:tav tm="100000">
                                          <p:val>
                                            <p:strVal val="#ppt_x"/>
                                          </p:val>
                                        </p:tav>
                                      </p:tavLst>
                                    </p:anim>
                                    <p:anim calcmode="lin" valueType="num">
                                      <p:cBhvr additive="base">
                                        <p:cTn id="65" dur="500" fill="hold"/>
                                        <p:tgtEl>
                                          <p:spTgt spid="39"/>
                                        </p:tgtEl>
                                        <p:attrNameLst>
                                          <p:attrName>ppt_y</p:attrName>
                                        </p:attrNameLst>
                                      </p:cBhvr>
                                      <p:tavLst>
                                        <p:tav tm="0">
                                          <p:val>
                                            <p:strVal val="1+#ppt_h/2"/>
                                          </p:val>
                                        </p:tav>
                                        <p:tav tm="100000">
                                          <p:val>
                                            <p:strVal val="#ppt_y"/>
                                          </p:val>
                                        </p:tav>
                                      </p:tavLst>
                                    </p:anim>
                                  </p:childTnLst>
                                </p:cTn>
                              </p:par>
                            </p:childTnLst>
                          </p:cTn>
                        </p:par>
                        <p:par>
                          <p:cTn id="66" fill="hold">
                            <p:stCondLst>
                              <p:cond delay="6632"/>
                            </p:stCondLst>
                            <p:childTnLst>
                              <p:par>
                                <p:cTn id="67" presetID="2" presetClass="entr" presetSubtype="4"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500" fill="hold"/>
                                        <p:tgtEl>
                                          <p:spTgt spid="40"/>
                                        </p:tgtEl>
                                        <p:attrNameLst>
                                          <p:attrName>ppt_x</p:attrName>
                                        </p:attrNameLst>
                                      </p:cBhvr>
                                      <p:tavLst>
                                        <p:tav tm="0">
                                          <p:val>
                                            <p:strVal val="#ppt_x"/>
                                          </p:val>
                                        </p:tav>
                                        <p:tav tm="100000">
                                          <p:val>
                                            <p:strVal val="#ppt_x"/>
                                          </p:val>
                                        </p:tav>
                                      </p:tavLst>
                                    </p:anim>
                                    <p:anim calcmode="lin" valueType="num">
                                      <p:cBhvr additive="base">
                                        <p:cTn id="70" dur="500" fill="hold"/>
                                        <p:tgtEl>
                                          <p:spTgt spid="40"/>
                                        </p:tgtEl>
                                        <p:attrNameLst>
                                          <p:attrName>ppt_y</p:attrName>
                                        </p:attrNameLst>
                                      </p:cBhvr>
                                      <p:tavLst>
                                        <p:tav tm="0">
                                          <p:val>
                                            <p:strVal val="1+#ppt_h/2"/>
                                          </p:val>
                                        </p:tav>
                                        <p:tav tm="100000">
                                          <p:val>
                                            <p:strVal val="#ppt_y"/>
                                          </p:val>
                                        </p:tav>
                                      </p:tavLst>
                                    </p:anim>
                                  </p:childTnLst>
                                </p:cTn>
                              </p:par>
                            </p:childTnLst>
                          </p:cTn>
                        </p:par>
                        <p:par>
                          <p:cTn id="71" fill="hold">
                            <p:stCondLst>
                              <p:cond delay="7132"/>
                            </p:stCondLst>
                            <p:childTnLst>
                              <p:par>
                                <p:cTn id="72" presetID="2" presetClass="entr" presetSubtype="4"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P spid="20" grpId="0" animBg="1"/>
      <p:bldP spid="12" grpId="0" animBg="1"/>
      <p:bldP spid="24" grpId="0" animBg="1"/>
      <p:bldP spid="25"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91DC3B8-182E-49D6-A08F-BE940CC676CD}"/>
              </a:ext>
            </a:extLst>
          </p:cNvPr>
          <p:cNvSpPr txBox="1"/>
          <p:nvPr/>
        </p:nvSpPr>
        <p:spPr>
          <a:xfrm>
            <a:off x="2925902" y="2262095"/>
            <a:ext cx="6340197" cy="707886"/>
          </a:xfrm>
          <a:prstGeom prst="rect">
            <a:avLst/>
          </a:prstGeom>
          <a:noFill/>
        </p:spPr>
        <p:txBody>
          <a:bodyPr wrap="none" rtlCol="0">
            <a:spAutoFit/>
          </a:bodyPr>
          <a:lstStyle>
            <a:defPPr>
              <a:defRPr lang="zh-CN"/>
            </a:defPPr>
            <a:lvl1pPr marR="0" lvl="0" indent="0" algn="ctr" defTabSz="609585" fontAlgn="auto">
              <a:lnSpc>
                <a:spcPct val="100000"/>
              </a:lnSpc>
              <a:spcBef>
                <a:spcPts val="0"/>
              </a:spcBef>
              <a:spcAft>
                <a:spcPts val="0"/>
              </a:spcAft>
              <a:buClrTx/>
              <a:buSzTx/>
              <a:buFontTx/>
              <a:buNone/>
              <a:tabLst/>
              <a:defRPr kumimoji="0" sz="4800" b="1" i="0" u="none" strike="noStrike" cap="none" spc="0" normalizeH="0" baseline="0">
                <a:ln>
                  <a:noFill/>
                </a:ln>
                <a:solidFill>
                  <a:srgbClr val="000000"/>
                </a:solidFill>
                <a:effectLst/>
                <a:uLnTx/>
                <a:uFillTx/>
                <a:cs typeface="+mn-ea"/>
              </a:defRPr>
            </a:lvl1pPr>
          </a:lstStyle>
          <a:p>
            <a:r>
              <a:rPr lang="zh-CN" altLang="en-US" dirty="0">
                <a:sym typeface="+mn-lt"/>
              </a:rPr>
              <a:t>腐败出现的原因和防范措施</a:t>
            </a:r>
          </a:p>
        </p:txBody>
      </p:sp>
    </p:spTree>
    <p:extLst>
      <p:ext uri="{BB962C8B-B14F-4D97-AF65-F5344CB8AC3E}">
        <p14:creationId xmlns:p14="http://schemas.microsoft.com/office/powerpoint/2010/main" val="2697160385"/>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C6145F-14C9-4F69-8E39-4B19D6AB5575"/>
  <p:tag name="ISPRING_SCORM_RATE_SLIDES" val="1"/>
  <p:tag name="ISPRINGONLINEFOLDERID" val="0"/>
  <p:tag name="ISPRINGONLINEFOLDERPATH" val="内容列表"/>
  <p:tag name="ISPRINGCLOUDFOLDERID" val="0"/>
  <p:tag name="ISPRINGCLOUDFOLDERPATH" val="资源库"/>
  <p:tag name="ISPRING_PLAYERS_CUSTOMIZATION" val="UEsDBBQAAgAIAAGhQUw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BoUFM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AGhQUy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AaFBT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AaFBT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aFBT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aFBT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aFBT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qFBTLDdIuDqDAAA1hoAABcAAAB1bml2ZXJzYWwvdW5pdmVyc2FsLnBuZ+2ZaVBTWb7AL0ij0wygLQoIhHEZ9TVNAAcJsg4QoK0WIgYEhBBpmqUJiSIBGgKEdp6gLNKOb0AJkCEIYQ0ie8LidGxS3THQPJYASUAmkkAiiRqTGEKSufQyNTVVU/U+vI/cqlv3d8499/7PfztLnTsXw0PNPzzyIQAA5uc/hV8CgD3BAGDcuc8UrDnOOPwZ+DDKuhQaCNAm7TfAgklqQFgAAPRUmW0nfgCWf3P909gsAHAo3bmNqtbeJAPAEcx5eEDkVwmbAkTHCeUiazUvLM9oDBj8+pMTdpnW8Ogjt7+5Cnc3iwj4xuREZjM8MNDjI+PMeyaHTIJN4SfobgeMp+uJlP9FyO6LYZowjsAwea4rS0I4FI9HREflRmerN7bwUep43gUmlVxE17xmWsLk4wb9Qym3ew8AxOc1ZbbnthNEqyFWOqGjIS0VVCWGJCG71QVPsxyJ/PB9APD48lxAasS776zRfQdBJTpRyh/7vVpodr8BX+XMBXGXC9WCnBMA8HQpyhIlDQGbPNoP2uWP7hEmAAA/uIu7uIu7uIu7uIu7uIu7uIu7uIv//9iHIReqFsE93O/+ctoYACh3joFY+3/DeqcyP83L+xy2y/hInmoxFVblq1oQlfpvr2KpsmjBOJ2cTWSsAcDVURF2Hkd4096qRRdpeSuQflTczLxPkl5G7y6jG6h8mr9Xmd/WehMHUfT2vmpymSbRz+tk1XuBYqXmxZ8scTxLuQtlAINZpCc3zLlHY0m6/coHkCfbLC+vsoSvVm+pLJZlkqJcdlbEuIZzbRIvrIbkrzdytPJxInuNqJOiYVM+iucP0TpJ9GCFGL9cpN20k+otie+ZYUIRq7mFxOJI3OxmdAqyYeRL/tD2j6xsXtbLM7ikFXyVv/795NpIq2aGzv7q/hOYTTFWwnx91nT6NRutf4KSxYbNcBimyoUElUVVU9N6++FUgRyXB6V4QMcV9fI6bFqOsEY2LG6Ig3b8tZ2N2TPCzxPXp1LZG56VV9SHgvond/bWdomRq26Q8rej8sJrmB/nC7KvKObxSfG+Lh+7p/M9/ad4Gw3HazLtGC0dyV3SbvGNSrKY8Ql1mRnPxV5zBZr9ThPefn+Kpy4/u1FdOM/pPam0QYtKKaGhEblUWhkub7LD4xhG2BeOOd5LSrlsNyswxWzaPoDBpXSLYT8obV5rb9Nf8yiwddKF2Wg8BOnwQh/1hvQeiEqi5/tV+JYeslUk1HvLhprMOxJBs4wMRrBdJ+W1tOo8HzLiUPDKM4gIuWlu+iK97fg+uvpO/8+d8FDG5LKLIJT1uonEkNKQC9jIKbsB3gLyHaeN9YVmIcpnduPMZen2Qjly9Qzl0d8/v4CcUDTeTBrmUvWj0h6Byv6cHDuryW+QkXDPpgsWk7UnVa7kz0F1oz8r5D4iVMU04TSpAh8MUq6rUeqOReADkvb028E6EH8XIyTe/Uf9VCHX8wVJMEqa7b7sItvDyRf8K6SvWlasHXgNx61HK4OovFwDlELwbQjM5QFftAa1zW/7UppxDs/pefOtFk3SakMMZf3mhGk6DDfAP10/V3K90hq+0inr0Xo0tTL0x8osuAIPwHZ+m2lc//NX7UU5I3F7WfuDrd09LjIygxw+6sfWfkjZgoaqUR+Fd1h8TQrC68MjUH4W95wUuWUpZ3We250Vcu1sspBeglr5ryWl/fA61t6r/rTxi/Z85Vw0T33rrHSe2UlK5SwXKDg5vvaSuHLK2vX1ofL1ajHF4g7lwwasf3a83ZLQTMa8kfSXmVZlfKYrhJT/Scj7SPys8NK017fZ8Ev1d796IG6TPkxqCvyiIdX2ZG/h1D0FP8TXpWrYZTDOSvemipjhsqKENTKwwPzm7Pj1fIZk/rsdsdCtz/pAK6TvycrIwPX64L+0KeU4bzL8oIguqZdPV8W+I8KP4RNDS95/gJKJaYkmMw9wRa9Cns6uZdOdPCWZcqiLeLSSPnngSim/BpWYEyGQZpK2mlSD4zqsFEPkrTX/JPGY/zjK8amzr2FbAZvgEoQ+MvW4QScS+xs0ojZqwxLBd407rldWSlsVCp9mWsfE3MYNvp+A/iBb8Qqpbq7OHMvgs67c3cp1DtUxkEKMbk6T51tNX6aPLIvFedWTvdCS8oLxT62MTnFHId7K0tczCH+dIVrfRbQWzYSD7u+MLqx5RPD3nB1I/O+AUResHQ09PqbOlwSNHfFf5lUT+vR69TgZ5XdTaCPY2pH6h5JzFz6OFLEn9tYILgqdbDCtyRB23NeRzBhHRgl9tFY0MqkFg9KkLl6db59jzt74Rc6Mt3xkZszavqmkpzHh4xIRO8SKYyc55OpI3H6zuHY8Jf1Bd+pGJWzZk5SybIZUzF9MdEcQWnH1YHipbIOcV4Yy4qwq39S7IZxzb03f/jZ5u1LJwAjqQ31h9Own5aeNw2kEXwtGiduY9yZ+0PypF2qimzP3mP87R8I1SYF18NoUUa8A5VilL/Qn+qsanhu5G3d6d8r2C7we7mhlmfRw6mBwcifLTXfDoRoZHPGf/pst38Nqb/RYxghHKhbafO3OFi2ndVduPalLiUfAnh91VUEr5ccr02Igl3J/6X1bY3W/LM4Zvbm4eDiYnWjrcdwE80Dtwwk/FNwcd4pxm+KwTJCPclyK3pT3nnrWCe3IFPg87aJzhY8xNkLGz9ZDqv2ud2KZ7+8V90z73WwpKbu15ReBPTjJRdZwJ3QZy2bun7eHY5aPSF4/cdPH/KwTMkgg7+H31/EoaQmTl9hn0dyChfhKMsucsu5fzWwUQilxDeEfIHxj5Qz5GGeqSNXLAaOj8H6oYyFe8SfH7RcZRzJNtNndrESu60QutV42YBRDZUEInYUuniHmigZKz6p/RaWqh5Vq8u0ZIH1hMNHfAPzNE4/TmGFZ6/Pfg1lEPjJxo0IeMDeOsZGmbBMaupEBUcx9P2i0YLiM1zgEK/lgOyglbRVt2OKKvt4L8TQj51NwCn7WVH0YEpwpBdlGhrlRSCmKeYOu6ZsBhx3pux+cuvvkH7BaE7mmmjNlP3i+wmqkWaUZC1OEugGHSzm/Wj3xE9YIlVqSRGlVfTN3cWbSzdPCwR60+a8yG1UmuvVQ//Sg1n8R5C08OOT2XDgxzvqSupOg0sVUMnbF0iKKSTN/Cy2baLx2tuJia6N3AS5PkGQZYc4eDWNJ5lk/qSrSxvPoSTEh0yMVQcGILvIV6+ZJrk/SsNNpVnYNEh7he4qu7Kk6XTtLjI8t/c6ZmUqWEw1a0opOlksaXM4vdxI11yR4eV/486bEEkyecyHqfH6L/o93ES30NzyoiwC753ECueDt98PE1r/OTrynebapn9amaMwy+++ha6pi2hW854qoExXsUNe66EG/FIGPdlZ3hVblVUGDOhLy0rdjSpprW+bP16MhUBiNOlDPSk7SJbjvL82HzmZR4hy1tynndcWBhaVptr7KF/o1F+I5pLhG6Jj38h6HaenPx+GztNLAYlJ2d00SvpuFklRd0d17NbG5Rfpxxy05tgb0dNRsV3ksbGppVCMibdI9nw0eDl4pweWlqMEIX6TOZr2OXIPCKNInebVLYblcVK7gjEN0kLURv5Mwat/0y4TUuQKuqvhjLp2xgxBQCYzqWzOXPunqRUrajSlfNd/Ku5l3G8reGNMK5AMzmVrpsX92CbmOsyv+LcJP84V2+fFlgRc4XHVG6Zb4eZYkO/g03CpZ8u9tHQvfTd8aQ+Pn8NKr4Mx92bHgdQDD4u7RspOC1SylA2Ut5N1bQrAFmbFE3/ciRSBds1l5RooUhIDdfNkq/x+8/ABm1tkAer8yoVA5l6Op+n3ZSeXMksDSeXsDQaT3GKFAC0pLD0uow2JzLO0u1HgodsezDmLe6EmXmeCq35tedRi7o67jBQy+6sU19A8/V+t3FlOyap+XyJfcBMJmxp7rtr5afqFaQLJGF/QIXohUqi1p98pHAP/V3/Y6ZqBdWJ7Ko+bZgmw7MEK+EVMMxOlN2ljQjLO6s2VDhCpX6Ilwnr1DcHT/mKXz946G9ywSmOF9leTwsDgFnvvBNsJBTiiDtdEn2Z7VNsXKGK263GKRhlJAepEFNvl4K9R3pxbdnGRgDPhocdMI4taMx80ScQNBllFbOyDaoJkBxddCC68OTLh64Rk5XYkxbHyZZVDVXcqNdkQBYtWHfCz65ay6XPK40QtlOn0Q4ZOZExNReRAOAIPUjj5O/u2kQcxMjcFGXEax6h55+4PoDcvRX9smi0VdFtLzAKC4I9jKCACm4QcAYH/YT0gr1GvEm/vAd/0dELoKzCOGw69HLGP6Lek/j1h426mPB8F2nyIdIpmxVnOv12rQAwfBJXxnmHLKBgePMEeDjhOVu4ylpYK1Q5KdEx49LMPDsLftzzVrbU4nXgHgdT44HE4LvHrzH1BLAwQUAAIACAACoUFMbVEZO0oAAABqAAAAGwAAAHVuaXZlcnNhbC91bml2ZXJzYWwucG5nLnhtbLOxr8jNUShLLSrOzM+zVTLUM1Cyt+PlsikoSi3LTC1XqACKGekZQICSQiUqtzwzpSTDVsnC0BghlpGamZ5RYqtkZmgAF9QHGgkAUEsBAgAAFAACAAgAAaFBTBUOrShkBAAABxEAAB0AAAAAAAAAAQAAAAAAAAAAAHVuaXZlcnNhbC9jb21tb25fbWVzc2FnZXMubG5nUEsBAgAAFAACAAgAAaFBTAh+CyMpAwAAhgwAACcAAAAAAAAAAQAAAAAAnwQAAHVuaXZlcnNhbC9mbGFzaF9wdWJsaXNoaW5nX3NldHRpbmdzLnhtbFBLAQIAABQAAgAIAAGhQUy1/AlkugIAAFUKAAAhAAAAAAAAAAEAAAAAAA0IAAB1bml2ZXJzYWwvZmxhc2hfc2tpbl9zZXR0aW5ncy54bWxQSwECAAAUAAIACAABoUFMKpYPZ/4CAACXCwAAJgAAAAAAAAABAAAAAAAGCwAAdW5pdmVyc2FsL2h0bWxfcHVibGlzaGluZ19zZXR0aW5ncy54bWxQSwECAAAUAAIACAABoUFMaHFSkZoBAAAfBgAAHwAAAAAAAAABAAAAAABIDgAAdW5pdmVyc2FsL2h0bWxfc2tpbl9zZXR0aW5ncy5qc1BLAQIAABQAAgAIAAGhQUw9PC/RwQAAAOUBAAAaAAAAAAAAAAEAAAAAAB8QAAB1bml2ZXJzYWwvaTE4bl9wcmVzZXRzLnhtbFBLAQIAABQAAgAIAAGhQUya+ZZkawAAAGsAAAAcAAAAAAAAAAEAAAAAABgRAAB1bml2ZXJzYWwvbG9jYWxfc2V0dGluZ3MueG1sUEsBAgAAFAACAAgARJRXRyO0Tvv7AgAAsAgAABQAAAAAAAAAAQAAAAAAvREAAHVuaXZlcnNhbC9wbGF5ZXIueG1sUEsBAgAAFAACAAgAAaFBTLCHI/RsAQAA9wIAACkAAAAAAAAAAQAAAAAA6hQAAHVuaXZlcnNhbC9za2luX2N1c3RvbWl6YXRpb25fc2V0dGluZ3MueG1sUEsBAgAAFAACAAgAAqFBTLDdIuDqDAAA1hoAABcAAAAAAAAAAAAAAAAAnRYAAHVuaXZlcnNhbC91bml2ZXJzYWwucG5nUEsBAgAAFAACAAgAAqFBTG1RGTtKAAAAagAAABsAAAAAAAAAAQAAAAAAvCMAAHVuaXZlcnNhbC91bml2ZXJzYWwucG5nLnhtbFBLBQYAAAAACwALAEkDAAA/JAAAAAA="/>
  <p:tag name="ISPRING_PRESENTATION_TITLE" val="廉洁党风党员干部廉政反腐PPT模板"/>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G:\第十四批\605885"/>
  <p:tag name="ISPRING_FIRST_PUBLISH" val="1"/>
</p:tagLst>
</file>

<file path=ppt/theme/theme1.xml><?xml version="1.0" encoding="utf-8"?>
<a:theme xmlns:a="http://schemas.openxmlformats.org/drawingml/2006/main" name="第一PPT，www.1ppt.com">
  <a:themeElements>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fontScheme name="eif4sa4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0.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1.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2.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3.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4.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5.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6.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7.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8.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19.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20.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21.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22.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6.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7.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8.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ppt/theme/themeOverride9.xml><?xml version="1.0" encoding="utf-8"?>
<a:themeOverride xmlns:a="http://schemas.openxmlformats.org/drawingml/2006/main">
  <a:clrScheme name="Office 主题​​">
    <a:dk1>
      <a:srgbClr val="000000"/>
    </a:dk1>
    <a:lt1>
      <a:srgbClr val="FFFFFF"/>
    </a:lt1>
    <a:dk2>
      <a:srgbClr val="778495"/>
    </a:dk2>
    <a:lt2>
      <a:srgbClr val="F0F0F0"/>
    </a:lt2>
    <a:accent1>
      <a:srgbClr val="B80106"/>
    </a:accent1>
    <a:accent2>
      <a:srgbClr val="F65050"/>
    </a:accent2>
    <a:accent3>
      <a:srgbClr val="FC7C7C"/>
    </a:accent3>
    <a:accent4>
      <a:srgbClr val="FE6666"/>
    </a:accent4>
    <a:accent5>
      <a:srgbClr val="EE2222"/>
    </a:accent5>
    <a:accent6>
      <a:srgbClr val="D22828"/>
    </a:accent6>
    <a:hlink>
      <a:srgbClr val="B801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16</TotalTime>
  <Words>2476</Words>
  <Application>Microsoft Office PowerPoint</Application>
  <PresentationFormat>宽屏</PresentationFormat>
  <Paragraphs>236</Paragraphs>
  <Slides>26</Slides>
  <Notes>24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26</vt:i4>
      </vt:variant>
    </vt:vector>
  </HeadingPairs>
  <TitlesOfParts>
    <vt:vector size="34" baseType="lpstr">
      <vt:lpstr>等线</vt:lpstr>
      <vt:lpstr>汉仪中圆简</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廉洁党风党员干部廉政反腐PPT模板</dc:title>
  <dc:creator>第一PPT</dc:creator>
  <cp:keywords>www.1ppt.com</cp:keywords>
  <dc:description>www.1ppt.com</dc:description>
  <cp:lastModifiedBy>Administrator</cp:lastModifiedBy>
  <cp:revision>23</cp:revision>
  <dcterms:created xsi:type="dcterms:W3CDTF">2018-02-02T11:32:56Z</dcterms:created>
  <dcterms:modified xsi:type="dcterms:W3CDTF">2022-09-29T09:03:23Z</dcterms:modified>
</cp:coreProperties>
</file>