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8"/>
  </p:notesMasterIdLst>
  <p:sldIdLst>
    <p:sldId id="256" r:id="rId2"/>
    <p:sldId id="277" r:id="rId3"/>
    <p:sldId id="278" r:id="rId4"/>
    <p:sldId id="279" r:id="rId5"/>
    <p:sldId id="276" r:id="rId6"/>
    <p:sldId id="275" r:id="rId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1073" autoAdjust="0"/>
  </p:normalViewPr>
  <p:slideViewPr>
    <p:cSldViewPr>
      <p:cViewPr varScale="1">
        <p:scale>
          <a:sx n="71" d="100"/>
          <a:sy n="71" d="100"/>
        </p:scale>
        <p:origin x="-1944"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1988D6-7D8E-48D7-926E-04E20D9EFF0C}" type="datetimeFigureOut">
              <a:rPr lang="zh-CN" altLang="en-US" smtClean="0"/>
              <a:pPr/>
              <a:t>2019/10/15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0EC950-BAC5-4ACD-8239-6D2E8434BE5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B0EC950-BAC5-4ACD-8239-6D2E8434BE5D}" type="slidenum">
              <a:rPr lang="zh-CN" altLang="en-US" smtClean="0"/>
              <a:pPr/>
              <a:t>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B0EC950-BAC5-4ACD-8239-6D2E8434BE5D}" type="slidenum">
              <a:rPr lang="zh-CN" altLang="en-US" smtClean="0"/>
              <a:pPr/>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System V， </a:t>
            </a:r>
            <a:r>
              <a:rPr lang="zh-CN" altLang="en-US" sz="1200" b="0" i="0" kern="1200" dirty="0" smtClean="0">
                <a:solidFill>
                  <a:schemeClr val="tx1"/>
                </a:solidFill>
                <a:latin typeface="+mn-lt"/>
                <a:ea typeface="+mn-ea"/>
                <a:cs typeface="+mn-cs"/>
              </a:rPr>
              <a:t>曾经也被称为 </a:t>
            </a:r>
            <a:r>
              <a:rPr lang="en-US" sz="1200" b="0" i="0" kern="1200" dirty="0" smtClean="0">
                <a:solidFill>
                  <a:schemeClr val="tx1"/>
                </a:solidFill>
                <a:latin typeface="+mn-lt"/>
                <a:ea typeface="+mn-ea"/>
                <a:cs typeface="+mn-cs"/>
              </a:rPr>
              <a:t>AT&amp;T System V，</a:t>
            </a:r>
            <a:r>
              <a:rPr lang="zh-CN" altLang="en-US" sz="1200" b="0" i="0" kern="1200" dirty="0" smtClean="0">
                <a:solidFill>
                  <a:schemeClr val="tx1"/>
                </a:solidFill>
                <a:latin typeface="+mn-lt"/>
                <a:ea typeface="+mn-ea"/>
                <a:cs typeface="+mn-cs"/>
              </a:rPr>
              <a:t>是</a:t>
            </a:r>
            <a:r>
              <a:rPr lang="en-US" sz="1200" b="0" i="0" kern="1200" dirty="0" smtClean="0">
                <a:solidFill>
                  <a:schemeClr val="tx1"/>
                </a:solidFill>
                <a:latin typeface="+mn-lt"/>
                <a:ea typeface="+mn-ea"/>
                <a:cs typeface="+mn-cs"/>
              </a:rPr>
              <a:t>Unix</a:t>
            </a:r>
            <a:r>
              <a:rPr lang="zh-CN" altLang="en-US" sz="1200" b="0" i="0" kern="1200" dirty="0" smtClean="0">
                <a:solidFill>
                  <a:schemeClr val="tx1"/>
                </a:solidFill>
                <a:latin typeface="+mn-lt"/>
                <a:ea typeface="+mn-ea"/>
                <a:cs typeface="+mn-cs"/>
              </a:rPr>
              <a:t>操作系统众多版本中的一支。它最初由 </a:t>
            </a:r>
            <a:r>
              <a:rPr lang="en-US" sz="1200" b="0" i="0" kern="1200" dirty="0" smtClean="0">
                <a:solidFill>
                  <a:schemeClr val="tx1"/>
                </a:solidFill>
                <a:latin typeface="+mn-lt"/>
                <a:ea typeface="+mn-ea"/>
                <a:cs typeface="+mn-cs"/>
              </a:rPr>
              <a:t>AT&amp;T </a:t>
            </a:r>
            <a:r>
              <a:rPr lang="zh-CN" altLang="en-US" sz="1200" b="0" i="0" kern="1200" dirty="0" smtClean="0">
                <a:solidFill>
                  <a:schemeClr val="tx1"/>
                </a:solidFill>
                <a:latin typeface="+mn-lt"/>
                <a:ea typeface="+mn-ea"/>
                <a:cs typeface="+mn-cs"/>
              </a:rPr>
              <a:t>开发，在</a:t>
            </a:r>
            <a:r>
              <a:rPr lang="en-US" altLang="zh-CN" sz="1200" b="0" i="0" kern="1200" dirty="0" smtClean="0">
                <a:solidFill>
                  <a:schemeClr val="tx1"/>
                </a:solidFill>
                <a:latin typeface="+mn-lt"/>
                <a:ea typeface="+mn-ea"/>
                <a:cs typeface="+mn-cs"/>
              </a:rPr>
              <a:t>1983</a:t>
            </a:r>
            <a:r>
              <a:rPr lang="zh-CN" altLang="en-US" sz="1200" b="0" i="0" kern="1200" dirty="0" smtClean="0">
                <a:solidFill>
                  <a:schemeClr val="tx1"/>
                </a:solidFill>
                <a:latin typeface="+mn-lt"/>
                <a:ea typeface="+mn-ea"/>
                <a:cs typeface="+mn-cs"/>
              </a:rPr>
              <a:t>年第一次发布。一共发行了</a:t>
            </a:r>
            <a:r>
              <a:rPr lang="en-US" altLang="zh-CN" sz="1200" b="0" i="0" kern="1200" dirty="0" smtClean="0">
                <a:solidFill>
                  <a:schemeClr val="tx1"/>
                </a:solidFill>
                <a:latin typeface="+mn-lt"/>
                <a:ea typeface="+mn-ea"/>
                <a:cs typeface="+mn-cs"/>
              </a:rPr>
              <a:t>4</a:t>
            </a:r>
            <a:r>
              <a:rPr lang="zh-CN" altLang="en-US" sz="1200" b="0" i="0" kern="1200" dirty="0" smtClean="0">
                <a:solidFill>
                  <a:schemeClr val="tx1"/>
                </a:solidFill>
                <a:latin typeface="+mn-lt"/>
                <a:ea typeface="+mn-ea"/>
                <a:cs typeface="+mn-cs"/>
              </a:rPr>
              <a:t>个 </a:t>
            </a:r>
            <a:r>
              <a:rPr lang="en-US" sz="1200" b="0" i="0" kern="1200" dirty="0" smtClean="0">
                <a:solidFill>
                  <a:schemeClr val="tx1"/>
                </a:solidFill>
                <a:latin typeface="+mn-lt"/>
                <a:ea typeface="+mn-ea"/>
                <a:cs typeface="+mn-cs"/>
              </a:rPr>
              <a:t>System V </a:t>
            </a:r>
            <a:r>
              <a:rPr lang="zh-CN" altLang="en-US" sz="1200" b="0" i="0" kern="1200" dirty="0" smtClean="0">
                <a:solidFill>
                  <a:schemeClr val="tx1"/>
                </a:solidFill>
                <a:latin typeface="+mn-lt"/>
                <a:ea typeface="+mn-ea"/>
                <a:cs typeface="+mn-cs"/>
              </a:rPr>
              <a:t>的主要版本：版本</a:t>
            </a:r>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2</a:t>
            </a: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3 </a:t>
            </a:r>
            <a:r>
              <a:rPr lang="zh-CN" altLang="en-US" sz="1200" b="0" i="0" kern="1200" dirty="0" smtClean="0">
                <a:solidFill>
                  <a:schemeClr val="tx1"/>
                </a:solidFill>
                <a:latin typeface="+mn-lt"/>
                <a:ea typeface="+mn-ea"/>
                <a:cs typeface="+mn-cs"/>
              </a:rPr>
              <a:t>和 </a:t>
            </a:r>
            <a:r>
              <a:rPr lang="en-US" altLang="zh-CN" sz="1200" b="0" i="0" kern="1200" dirty="0" smtClean="0">
                <a:solidFill>
                  <a:schemeClr val="tx1"/>
                </a:solidFill>
                <a:latin typeface="+mn-lt"/>
                <a:ea typeface="+mn-ea"/>
                <a:cs typeface="+mn-cs"/>
              </a:rPr>
              <a:t>4</a:t>
            </a:r>
            <a:r>
              <a:rPr lang="zh-CN" altLang="en-US" sz="1200" b="0"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System V Release 4，</a:t>
            </a:r>
            <a:r>
              <a:rPr lang="zh-CN" altLang="en-US" sz="1200" b="0" i="0" kern="1200" dirty="0" smtClean="0">
                <a:solidFill>
                  <a:schemeClr val="tx1"/>
                </a:solidFill>
                <a:latin typeface="+mn-lt"/>
                <a:ea typeface="+mn-ea"/>
                <a:cs typeface="+mn-cs"/>
              </a:rPr>
              <a:t>或者称为</a:t>
            </a:r>
            <a:r>
              <a:rPr lang="en-US" sz="1200" b="0" i="0" kern="1200" dirty="0" smtClean="0">
                <a:solidFill>
                  <a:schemeClr val="tx1"/>
                </a:solidFill>
                <a:latin typeface="+mn-lt"/>
                <a:ea typeface="+mn-ea"/>
                <a:cs typeface="+mn-cs"/>
              </a:rPr>
              <a:t>SVR4，</a:t>
            </a:r>
            <a:r>
              <a:rPr lang="zh-CN" altLang="en-US" sz="1200" b="0" i="0" kern="1200" dirty="0" smtClean="0">
                <a:solidFill>
                  <a:schemeClr val="tx1"/>
                </a:solidFill>
                <a:latin typeface="+mn-lt"/>
                <a:ea typeface="+mn-ea"/>
                <a:cs typeface="+mn-cs"/>
              </a:rPr>
              <a:t>是最成功的版本，成为一些</a:t>
            </a:r>
            <a:r>
              <a:rPr lang="en-US" sz="1200" b="0" i="0" kern="1200" dirty="0" smtClean="0">
                <a:solidFill>
                  <a:schemeClr val="tx1"/>
                </a:solidFill>
                <a:latin typeface="+mn-lt"/>
                <a:ea typeface="+mn-ea"/>
                <a:cs typeface="+mn-cs"/>
              </a:rPr>
              <a:t>UNIX</a:t>
            </a:r>
            <a:r>
              <a:rPr lang="zh-CN" altLang="en-US" sz="1200" b="0" i="0" kern="1200" dirty="0" smtClean="0">
                <a:solidFill>
                  <a:schemeClr val="tx1"/>
                </a:solidFill>
                <a:latin typeface="+mn-lt"/>
                <a:ea typeface="+mn-ea"/>
                <a:cs typeface="+mn-cs"/>
              </a:rPr>
              <a:t>共同特性的源头，例如 ”</a:t>
            </a:r>
            <a:r>
              <a:rPr lang="en-US" sz="1200" b="0" i="0" kern="1200" dirty="0" err="1" smtClean="0">
                <a:solidFill>
                  <a:schemeClr val="tx1"/>
                </a:solidFill>
                <a:latin typeface="+mn-lt"/>
                <a:ea typeface="+mn-ea"/>
                <a:cs typeface="+mn-cs"/>
              </a:rPr>
              <a:t>SysV</a:t>
            </a:r>
            <a:r>
              <a:rPr lang="en-US"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初始化脚本“ </a:t>
            </a:r>
            <a:r>
              <a:rPr lang="en-US" altLang="zh-CN" sz="1200" b="0"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etc/</a:t>
            </a:r>
            <a:r>
              <a:rPr lang="en-US" sz="1200" b="0" i="0" kern="1200" dirty="0" err="1" smtClean="0">
                <a:solidFill>
                  <a:schemeClr val="tx1"/>
                </a:solidFill>
                <a:latin typeface="+mn-lt"/>
                <a:ea typeface="+mn-ea"/>
                <a:cs typeface="+mn-cs"/>
              </a:rPr>
              <a:t>init.d</a:t>
            </a:r>
            <a:r>
              <a:rPr lang="en-US"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用来控制系统启动和关闭，</a:t>
            </a:r>
            <a:r>
              <a:rPr lang="en-US" sz="1200" b="0" i="0" kern="1200" dirty="0" smtClean="0">
                <a:solidFill>
                  <a:schemeClr val="tx1"/>
                </a:solidFill>
                <a:latin typeface="+mn-lt"/>
                <a:ea typeface="+mn-ea"/>
                <a:cs typeface="+mn-cs"/>
              </a:rPr>
              <a:t>System V Interface Definition (SVID) </a:t>
            </a:r>
            <a:r>
              <a:rPr lang="zh-CN" altLang="en-US" sz="1200" b="0" i="0" kern="1200" dirty="0" smtClean="0">
                <a:solidFill>
                  <a:schemeClr val="tx1"/>
                </a:solidFill>
                <a:latin typeface="+mn-lt"/>
                <a:ea typeface="+mn-ea"/>
                <a:cs typeface="+mn-cs"/>
              </a:rPr>
              <a:t>是一个</a:t>
            </a:r>
            <a:r>
              <a:rPr lang="en-US" sz="1200" b="0" i="0" kern="1200" dirty="0" smtClean="0">
                <a:solidFill>
                  <a:schemeClr val="tx1"/>
                </a:solidFill>
                <a:latin typeface="+mn-lt"/>
                <a:ea typeface="+mn-ea"/>
                <a:cs typeface="+mn-cs"/>
              </a:rPr>
              <a:t>System V </a:t>
            </a:r>
            <a:r>
              <a:rPr lang="zh-CN" altLang="en-US" sz="1200" b="0" i="0" kern="1200" dirty="0" smtClean="0">
                <a:solidFill>
                  <a:schemeClr val="tx1"/>
                </a:solidFill>
                <a:latin typeface="+mn-lt"/>
                <a:ea typeface="+mn-ea"/>
                <a:cs typeface="+mn-cs"/>
              </a:rPr>
              <a:t>如何工作的标准定义。</a:t>
            </a:r>
            <a:endParaRPr lang="zh-CN" altLang="en-US" dirty="0"/>
          </a:p>
        </p:txBody>
      </p:sp>
      <p:sp>
        <p:nvSpPr>
          <p:cNvPr id="4" name="灯片编号占位符 3"/>
          <p:cNvSpPr>
            <a:spLocks noGrp="1"/>
          </p:cNvSpPr>
          <p:nvPr>
            <p:ph type="sldNum" sz="quarter" idx="10"/>
          </p:nvPr>
        </p:nvSpPr>
        <p:spPr/>
        <p:txBody>
          <a:bodyPr/>
          <a:lstStyle/>
          <a:p>
            <a:fld id="{8B0EC950-BAC5-4ACD-8239-6D2E8434BE5D}" type="slidenum">
              <a:rPr lang="zh-CN" altLang="en-US" smtClean="0"/>
              <a:pPr/>
              <a:t>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B0EC950-BAC5-4ACD-8239-6D2E8434BE5D}" type="slidenum">
              <a:rPr lang="zh-CN" altLang="en-US" smtClean="0"/>
              <a:pPr/>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kern="1200" dirty="0" smtClean="0">
                <a:solidFill>
                  <a:schemeClr val="tx1"/>
                </a:solidFill>
                <a:latin typeface="+mn-lt"/>
                <a:ea typeface="+mn-ea"/>
                <a:cs typeface="+mn-cs"/>
              </a:rPr>
              <a:t>POSIX(Portable Operating System Interface for Computing Systems)</a:t>
            </a:r>
            <a:r>
              <a:rPr lang="zh-CN" altLang="en-US" sz="1200" b="0" i="0" kern="1200" dirty="0" smtClean="0">
                <a:solidFill>
                  <a:schemeClr val="tx1"/>
                </a:solidFill>
                <a:latin typeface="+mn-lt"/>
                <a:ea typeface="+mn-ea"/>
                <a:cs typeface="+mn-cs"/>
              </a:rPr>
              <a:t>是由</a:t>
            </a:r>
            <a:r>
              <a:rPr lang="en-US" altLang="zh-CN" sz="1200" b="0" i="0" kern="1200" dirty="0" smtClean="0">
                <a:solidFill>
                  <a:schemeClr val="tx1"/>
                </a:solidFill>
                <a:latin typeface="+mn-lt"/>
                <a:ea typeface="+mn-ea"/>
                <a:cs typeface="+mn-cs"/>
              </a:rPr>
              <a:t>IEEE </a:t>
            </a:r>
            <a:r>
              <a:rPr lang="zh-CN" altLang="en-US" sz="1200" b="0" i="0" kern="1200" dirty="0" smtClean="0">
                <a:solidFill>
                  <a:schemeClr val="tx1"/>
                </a:solidFill>
                <a:latin typeface="+mn-lt"/>
                <a:ea typeface="+mn-ea"/>
                <a:cs typeface="+mn-cs"/>
              </a:rPr>
              <a:t>和</a:t>
            </a:r>
            <a:r>
              <a:rPr lang="en-US" altLang="zh-CN" sz="1200" b="0" i="0" kern="1200" dirty="0" smtClean="0">
                <a:solidFill>
                  <a:schemeClr val="tx1"/>
                </a:solidFill>
                <a:latin typeface="+mn-lt"/>
                <a:ea typeface="+mn-ea"/>
                <a:cs typeface="+mn-cs"/>
              </a:rPr>
              <a:t>ISO/IEC </a:t>
            </a:r>
            <a:r>
              <a:rPr lang="zh-CN" altLang="en-US" sz="1200" b="0" i="0" kern="1200" dirty="0" smtClean="0">
                <a:solidFill>
                  <a:schemeClr val="tx1"/>
                </a:solidFill>
                <a:latin typeface="+mn-lt"/>
                <a:ea typeface="+mn-ea"/>
                <a:cs typeface="+mn-cs"/>
              </a:rPr>
              <a:t>开发的一簇标准。该标准是基于现有的</a:t>
            </a:r>
            <a:r>
              <a:rPr lang="en-US" altLang="zh-CN" sz="1200" b="0" i="0" kern="1200" dirty="0" smtClean="0">
                <a:solidFill>
                  <a:schemeClr val="tx1"/>
                </a:solidFill>
                <a:latin typeface="+mn-lt"/>
                <a:ea typeface="+mn-ea"/>
                <a:cs typeface="+mn-cs"/>
              </a:rPr>
              <a:t>UNIX </a:t>
            </a:r>
            <a:r>
              <a:rPr lang="zh-CN" altLang="en-US" sz="1200" b="0" i="0" kern="1200" dirty="0" smtClean="0">
                <a:solidFill>
                  <a:schemeClr val="tx1"/>
                </a:solidFill>
                <a:latin typeface="+mn-lt"/>
                <a:ea typeface="+mn-ea"/>
                <a:cs typeface="+mn-cs"/>
              </a:rPr>
              <a:t>实践和经验，描述了操作系统的调用服务接口，用于保证编制的应用程序可以在源代码一级上在多种操作系统上移植运行。它是在</a:t>
            </a:r>
            <a:r>
              <a:rPr lang="en-US" altLang="zh-CN" sz="1200" b="0" i="0" kern="1200" dirty="0" smtClean="0">
                <a:solidFill>
                  <a:schemeClr val="tx1"/>
                </a:solidFill>
                <a:latin typeface="+mn-lt"/>
                <a:ea typeface="+mn-ea"/>
                <a:cs typeface="+mn-cs"/>
              </a:rPr>
              <a:t>1980 </a:t>
            </a:r>
            <a:r>
              <a:rPr lang="zh-CN" altLang="en-US" sz="1200" b="0" i="0" kern="1200" dirty="0" smtClean="0">
                <a:solidFill>
                  <a:schemeClr val="tx1"/>
                </a:solidFill>
                <a:latin typeface="+mn-lt"/>
                <a:ea typeface="+mn-ea"/>
                <a:cs typeface="+mn-cs"/>
              </a:rPr>
              <a:t>年早期一个</a:t>
            </a:r>
            <a:r>
              <a:rPr lang="en-US" altLang="zh-CN" sz="1200" b="0" i="0" kern="1200" dirty="0" smtClean="0">
                <a:solidFill>
                  <a:schemeClr val="tx1"/>
                </a:solidFill>
                <a:latin typeface="+mn-lt"/>
                <a:ea typeface="+mn-ea"/>
                <a:cs typeface="+mn-cs"/>
              </a:rPr>
              <a:t>UNIX </a:t>
            </a:r>
            <a:r>
              <a:rPr lang="zh-CN" altLang="en-US" sz="1200" b="0" i="0" kern="1200" dirty="0" smtClean="0">
                <a:solidFill>
                  <a:schemeClr val="tx1"/>
                </a:solidFill>
                <a:latin typeface="+mn-lt"/>
                <a:ea typeface="+mn-ea"/>
                <a:cs typeface="+mn-cs"/>
              </a:rPr>
              <a:t>用户组</a:t>
            </a:r>
            <a:r>
              <a:rPr lang="en-US" altLang="zh-CN" sz="1200" b="0" i="0" kern="1200" dirty="0" smtClean="0">
                <a:solidFill>
                  <a:schemeClr val="tx1"/>
                </a:solidFill>
                <a:latin typeface="+mn-lt"/>
                <a:ea typeface="+mn-ea"/>
                <a:cs typeface="+mn-cs"/>
              </a:rPr>
              <a:t>(</a:t>
            </a:r>
            <a:r>
              <a:rPr lang="en-US" altLang="zh-CN" sz="1200" b="0" i="0" kern="1200" dirty="0" err="1" smtClean="0">
                <a:solidFill>
                  <a:schemeClr val="tx1"/>
                </a:solidFill>
                <a:latin typeface="+mn-lt"/>
                <a:ea typeface="+mn-ea"/>
                <a:cs typeface="+mn-cs"/>
              </a:rPr>
              <a:t>usr</a:t>
            </a:r>
            <a:r>
              <a:rPr lang="en-US" altLang="zh-CN" sz="1200" b="0" i="0" kern="1200" dirty="0" smtClean="0">
                <a:solidFill>
                  <a:schemeClr val="tx1"/>
                </a:solidFill>
                <a:latin typeface="+mn-lt"/>
                <a:ea typeface="+mn-ea"/>
                <a:cs typeface="+mn-cs"/>
              </a:rPr>
              <a:t>/group)</a:t>
            </a:r>
            <a:r>
              <a:rPr lang="zh-CN" altLang="en-US" sz="1200" b="0" i="0" kern="1200" dirty="0" smtClean="0">
                <a:solidFill>
                  <a:schemeClr val="tx1"/>
                </a:solidFill>
                <a:latin typeface="+mn-lt"/>
                <a:ea typeface="+mn-ea"/>
                <a:cs typeface="+mn-cs"/>
              </a:rPr>
              <a:t>的早期工作的基础上取得的。该</a:t>
            </a:r>
            <a:r>
              <a:rPr lang="en-US" altLang="zh-CN" sz="1200" b="0" i="0" kern="1200" dirty="0" smtClean="0">
                <a:solidFill>
                  <a:schemeClr val="tx1"/>
                </a:solidFill>
                <a:latin typeface="+mn-lt"/>
                <a:ea typeface="+mn-ea"/>
                <a:cs typeface="+mn-cs"/>
              </a:rPr>
              <a:t>UNIX </a:t>
            </a:r>
            <a:r>
              <a:rPr lang="zh-CN" altLang="en-US" sz="1200" b="0" i="0" kern="1200" dirty="0" smtClean="0">
                <a:solidFill>
                  <a:schemeClr val="tx1"/>
                </a:solidFill>
                <a:latin typeface="+mn-lt"/>
                <a:ea typeface="+mn-ea"/>
                <a:cs typeface="+mn-cs"/>
              </a:rPr>
              <a:t>用户组原来试图将</a:t>
            </a:r>
            <a:r>
              <a:rPr lang="en-US" altLang="zh-CN" sz="1200" b="0" i="0" kern="1200" dirty="0" smtClean="0">
                <a:solidFill>
                  <a:schemeClr val="tx1"/>
                </a:solidFill>
                <a:latin typeface="+mn-lt"/>
                <a:ea typeface="+mn-ea"/>
                <a:cs typeface="+mn-cs"/>
              </a:rPr>
              <a:t>AT&amp;T </a:t>
            </a:r>
            <a:r>
              <a:rPr lang="zh-CN" altLang="en-US" sz="1200" b="0" i="0" kern="1200" dirty="0" smtClean="0">
                <a:solidFill>
                  <a:schemeClr val="tx1"/>
                </a:solidFill>
                <a:latin typeface="+mn-lt"/>
                <a:ea typeface="+mn-ea"/>
                <a:cs typeface="+mn-cs"/>
              </a:rPr>
              <a:t>的系统</a:t>
            </a:r>
            <a:r>
              <a:rPr lang="en-US" altLang="zh-CN" sz="1200" b="0" i="0" kern="1200" dirty="0" smtClean="0">
                <a:solidFill>
                  <a:schemeClr val="tx1"/>
                </a:solidFill>
                <a:latin typeface="+mn-lt"/>
                <a:ea typeface="+mn-ea"/>
                <a:cs typeface="+mn-cs"/>
              </a:rPr>
              <a:t>V </a:t>
            </a:r>
            <a:r>
              <a:rPr lang="zh-CN" altLang="en-US" sz="1200" b="0" i="0" kern="1200" dirty="0" smtClean="0">
                <a:solidFill>
                  <a:schemeClr val="tx1"/>
                </a:solidFill>
                <a:latin typeface="+mn-lt"/>
                <a:ea typeface="+mn-ea"/>
                <a:cs typeface="+mn-cs"/>
              </a:rPr>
              <a:t>和</a:t>
            </a:r>
            <a:r>
              <a:rPr lang="en-US" altLang="zh-CN" sz="1200" b="0" i="0" kern="1200" dirty="0" smtClean="0">
                <a:solidFill>
                  <a:schemeClr val="tx1"/>
                </a:solidFill>
                <a:latin typeface="+mn-lt"/>
                <a:ea typeface="+mn-ea"/>
                <a:cs typeface="+mn-cs"/>
              </a:rPr>
              <a:t>Berkeley CSRG</a:t>
            </a:r>
            <a:r>
              <a:rPr lang="zh-CN" altLang="en-US" sz="1200" b="0" i="0" kern="1200" dirty="0" smtClean="0">
                <a:solidFill>
                  <a:schemeClr val="tx1"/>
                </a:solidFill>
                <a:latin typeface="+mn-lt"/>
                <a:ea typeface="+mn-ea"/>
                <a:cs typeface="+mn-cs"/>
              </a:rPr>
              <a:t>的</a:t>
            </a:r>
            <a:r>
              <a:rPr lang="en-US" altLang="zh-CN" sz="1200" b="0" i="0" kern="1200" dirty="0" smtClean="0">
                <a:solidFill>
                  <a:schemeClr val="tx1"/>
                </a:solidFill>
                <a:latin typeface="+mn-lt"/>
                <a:ea typeface="+mn-ea"/>
                <a:cs typeface="+mn-cs"/>
              </a:rPr>
              <a:t>BSD </a:t>
            </a:r>
            <a:r>
              <a:rPr lang="zh-CN" altLang="en-US" sz="1200" b="0" i="0" kern="1200" dirty="0" smtClean="0">
                <a:solidFill>
                  <a:schemeClr val="tx1"/>
                </a:solidFill>
                <a:latin typeface="+mn-lt"/>
                <a:ea typeface="+mn-ea"/>
                <a:cs typeface="+mn-cs"/>
              </a:rPr>
              <a:t>系统的调用接口之间的区别重新调和集成，从而于</a:t>
            </a:r>
            <a:r>
              <a:rPr lang="en-US" altLang="zh-CN" sz="1200" b="0" i="0" kern="1200" dirty="0" smtClean="0">
                <a:solidFill>
                  <a:schemeClr val="tx1"/>
                </a:solidFill>
                <a:latin typeface="+mn-lt"/>
                <a:ea typeface="+mn-ea"/>
                <a:cs typeface="+mn-cs"/>
              </a:rPr>
              <a:t>1984 </a:t>
            </a:r>
            <a:r>
              <a:rPr lang="zh-CN" altLang="en-US" sz="1200" b="0" i="0" kern="1200" dirty="0" smtClean="0">
                <a:solidFill>
                  <a:schemeClr val="tx1"/>
                </a:solidFill>
                <a:latin typeface="+mn-lt"/>
                <a:ea typeface="+mn-ea"/>
                <a:cs typeface="+mn-cs"/>
              </a:rPr>
              <a:t>年产生了</a:t>
            </a:r>
            <a:r>
              <a:rPr lang="en-US" altLang="zh-CN" sz="1200" b="0" i="0" kern="1200" dirty="0" smtClean="0">
                <a:solidFill>
                  <a:schemeClr val="tx1"/>
                </a:solidFill>
                <a:latin typeface="+mn-lt"/>
                <a:ea typeface="+mn-ea"/>
                <a:cs typeface="+mn-cs"/>
              </a:rPr>
              <a:t>/</a:t>
            </a:r>
            <a:r>
              <a:rPr lang="en-US" altLang="zh-CN" sz="1200" b="0" i="0" kern="1200" dirty="0" err="1" smtClean="0">
                <a:solidFill>
                  <a:schemeClr val="tx1"/>
                </a:solidFill>
                <a:latin typeface="+mn-lt"/>
                <a:ea typeface="+mn-ea"/>
                <a:cs typeface="+mn-cs"/>
              </a:rPr>
              <a:t>usr</a:t>
            </a:r>
            <a:r>
              <a:rPr lang="en-US" altLang="zh-CN" sz="1200" b="0" i="0" kern="1200" dirty="0" smtClean="0">
                <a:solidFill>
                  <a:schemeClr val="tx1"/>
                </a:solidFill>
                <a:latin typeface="+mn-lt"/>
                <a:ea typeface="+mn-ea"/>
                <a:cs typeface="+mn-cs"/>
              </a:rPr>
              <a:t>/group </a:t>
            </a:r>
            <a:r>
              <a:rPr lang="zh-CN" altLang="en-US" sz="1200" b="0" i="0" kern="1200" dirty="0" smtClean="0">
                <a:solidFill>
                  <a:schemeClr val="tx1"/>
                </a:solidFill>
                <a:latin typeface="+mn-lt"/>
                <a:ea typeface="+mn-ea"/>
                <a:cs typeface="+mn-cs"/>
              </a:rPr>
              <a:t>标准。</a:t>
            </a:r>
            <a:r>
              <a:rPr lang="en-US" altLang="zh-CN" sz="1200" b="0" i="0" kern="1200" dirty="0" smtClean="0">
                <a:solidFill>
                  <a:schemeClr val="tx1"/>
                </a:solidFill>
                <a:latin typeface="+mn-lt"/>
                <a:ea typeface="+mn-ea"/>
                <a:cs typeface="+mn-cs"/>
              </a:rPr>
              <a:t>1985 </a:t>
            </a:r>
            <a:r>
              <a:rPr lang="zh-CN" altLang="en-US" sz="1200" b="0" i="0" kern="1200" dirty="0" smtClean="0">
                <a:solidFill>
                  <a:schemeClr val="tx1"/>
                </a:solidFill>
                <a:latin typeface="+mn-lt"/>
                <a:ea typeface="+mn-ea"/>
                <a:cs typeface="+mn-cs"/>
              </a:rPr>
              <a:t>年，</a:t>
            </a:r>
            <a:r>
              <a:rPr lang="en-US" altLang="zh-CN" sz="1200" b="0" i="0" kern="1200" dirty="0" smtClean="0">
                <a:solidFill>
                  <a:schemeClr val="tx1"/>
                </a:solidFill>
                <a:latin typeface="+mn-lt"/>
                <a:ea typeface="+mn-ea"/>
                <a:cs typeface="+mn-cs"/>
              </a:rPr>
              <a:t>IEEE</a:t>
            </a:r>
            <a:r>
              <a:rPr lang="zh-CN" altLang="en-US" sz="1200" b="0" i="0" kern="1200" dirty="0" smtClean="0">
                <a:solidFill>
                  <a:schemeClr val="tx1"/>
                </a:solidFill>
                <a:latin typeface="+mn-lt"/>
                <a:ea typeface="+mn-ea"/>
                <a:cs typeface="+mn-cs"/>
              </a:rPr>
              <a:t>操作系统技术委员会标准小组委员会</a:t>
            </a:r>
            <a:r>
              <a:rPr lang="en-US" altLang="zh-CN" sz="1200" b="0" i="0" kern="1200" dirty="0" smtClean="0">
                <a:solidFill>
                  <a:schemeClr val="tx1"/>
                </a:solidFill>
                <a:latin typeface="+mn-lt"/>
                <a:ea typeface="+mn-ea"/>
                <a:cs typeface="+mn-cs"/>
              </a:rPr>
              <a:t>(TCOS-SS)</a:t>
            </a:r>
            <a:r>
              <a:rPr lang="zh-CN" altLang="en-US" sz="1200" b="0" i="0" kern="1200" dirty="0" smtClean="0">
                <a:solidFill>
                  <a:schemeClr val="tx1"/>
                </a:solidFill>
                <a:latin typeface="+mn-lt"/>
                <a:ea typeface="+mn-ea"/>
                <a:cs typeface="+mn-cs"/>
              </a:rPr>
              <a:t>开始在</a:t>
            </a:r>
            <a:r>
              <a:rPr lang="en-US" altLang="zh-CN" sz="1200" b="0" i="0" kern="1200" dirty="0" smtClean="0">
                <a:solidFill>
                  <a:schemeClr val="tx1"/>
                </a:solidFill>
                <a:latin typeface="+mn-lt"/>
                <a:ea typeface="+mn-ea"/>
                <a:cs typeface="+mn-cs"/>
              </a:rPr>
              <a:t>ANSI </a:t>
            </a:r>
            <a:r>
              <a:rPr lang="zh-CN" altLang="en-US" sz="1200" b="0" i="0" kern="1200" dirty="0" smtClean="0">
                <a:solidFill>
                  <a:schemeClr val="tx1"/>
                </a:solidFill>
                <a:latin typeface="+mn-lt"/>
                <a:ea typeface="+mn-ea"/>
                <a:cs typeface="+mn-cs"/>
              </a:rPr>
              <a:t>的支持下责成</a:t>
            </a:r>
            <a:r>
              <a:rPr lang="en-US" altLang="zh-CN" sz="1200" b="0" i="0" kern="1200" dirty="0" smtClean="0">
                <a:solidFill>
                  <a:schemeClr val="tx1"/>
                </a:solidFill>
                <a:latin typeface="+mn-lt"/>
                <a:ea typeface="+mn-ea"/>
                <a:cs typeface="+mn-cs"/>
              </a:rPr>
              <a:t>IEEE </a:t>
            </a:r>
            <a:r>
              <a:rPr lang="zh-CN" altLang="en-US" sz="1200" b="0" i="0" kern="1200" dirty="0" smtClean="0">
                <a:solidFill>
                  <a:schemeClr val="tx1"/>
                </a:solidFill>
                <a:latin typeface="+mn-lt"/>
                <a:ea typeface="+mn-ea"/>
                <a:cs typeface="+mn-cs"/>
              </a:rPr>
              <a:t>标准委员会制定有关程序源代码可移植性操作系统服务接口正式标准。到了</a:t>
            </a:r>
            <a:r>
              <a:rPr lang="en-US" altLang="zh-CN" sz="1200" b="0" i="0" kern="1200" dirty="0" smtClean="0">
                <a:solidFill>
                  <a:schemeClr val="tx1"/>
                </a:solidFill>
                <a:latin typeface="+mn-lt"/>
                <a:ea typeface="+mn-ea"/>
                <a:cs typeface="+mn-cs"/>
              </a:rPr>
              <a:t>1986 </a:t>
            </a:r>
            <a:r>
              <a:rPr lang="zh-CN" altLang="en-US" sz="1200" b="0" i="0" kern="1200" dirty="0" smtClean="0">
                <a:solidFill>
                  <a:schemeClr val="tx1"/>
                </a:solidFill>
                <a:latin typeface="+mn-lt"/>
                <a:ea typeface="+mn-ea"/>
                <a:cs typeface="+mn-cs"/>
              </a:rPr>
              <a:t>年</a:t>
            </a:r>
            <a:r>
              <a:rPr lang="en-US" altLang="zh-CN" sz="1200" b="0" i="0" kern="1200" dirty="0" smtClean="0">
                <a:solidFill>
                  <a:schemeClr val="tx1"/>
                </a:solidFill>
                <a:latin typeface="+mn-lt"/>
                <a:ea typeface="+mn-ea"/>
                <a:cs typeface="+mn-cs"/>
              </a:rPr>
              <a:t>4 </a:t>
            </a:r>
            <a:r>
              <a:rPr lang="zh-CN" altLang="en-US" sz="1200" b="0" i="0" kern="1200" dirty="0" smtClean="0">
                <a:solidFill>
                  <a:schemeClr val="tx1"/>
                </a:solidFill>
                <a:latin typeface="+mn-lt"/>
                <a:ea typeface="+mn-ea"/>
                <a:cs typeface="+mn-cs"/>
              </a:rPr>
              <a:t>月，</a:t>
            </a:r>
            <a:r>
              <a:rPr lang="en-US" altLang="zh-CN" sz="1200" b="0" i="0" kern="1200" dirty="0" smtClean="0">
                <a:solidFill>
                  <a:schemeClr val="tx1"/>
                </a:solidFill>
                <a:latin typeface="+mn-lt"/>
                <a:ea typeface="+mn-ea"/>
                <a:cs typeface="+mn-cs"/>
              </a:rPr>
              <a:t>IEEE </a:t>
            </a:r>
            <a:r>
              <a:rPr lang="zh-CN" altLang="en-US" sz="1200" b="0" i="0" kern="1200" dirty="0" smtClean="0">
                <a:solidFill>
                  <a:schemeClr val="tx1"/>
                </a:solidFill>
                <a:latin typeface="+mn-lt"/>
                <a:ea typeface="+mn-ea"/>
                <a:cs typeface="+mn-cs"/>
              </a:rPr>
              <a:t>就制定出了试用标准。第一个正式标准是在</a:t>
            </a:r>
            <a:r>
              <a:rPr lang="en-US" altLang="zh-CN" sz="1200" b="0" i="0" kern="1200" dirty="0" smtClean="0">
                <a:solidFill>
                  <a:schemeClr val="tx1"/>
                </a:solidFill>
                <a:latin typeface="+mn-lt"/>
                <a:ea typeface="+mn-ea"/>
                <a:cs typeface="+mn-cs"/>
              </a:rPr>
              <a:t>1988 </a:t>
            </a:r>
            <a:r>
              <a:rPr lang="zh-CN" altLang="en-US" sz="1200" b="0" i="0" kern="1200" dirty="0" smtClean="0">
                <a:solidFill>
                  <a:schemeClr val="tx1"/>
                </a:solidFill>
                <a:latin typeface="+mn-lt"/>
                <a:ea typeface="+mn-ea"/>
                <a:cs typeface="+mn-cs"/>
              </a:rPr>
              <a:t>年</a:t>
            </a:r>
            <a:r>
              <a:rPr lang="en-US" altLang="zh-CN" sz="1200" b="0" i="0" kern="1200" dirty="0" smtClean="0">
                <a:solidFill>
                  <a:schemeClr val="tx1"/>
                </a:solidFill>
                <a:latin typeface="+mn-lt"/>
                <a:ea typeface="+mn-ea"/>
                <a:cs typeface="+mn-cs"/>
              </a:rPr>
              <a:t>9 </a:t>
            </a:r>
            <a:r>
              <a:rPr lang="zh-CN" altLang="en-US" sz="1200" b="0" i="0" kern="1200" dirty="0" smtClean="0">
                <a:solidFill>
                  <a:schemeClr val="tx1"/>
                </a:solidFill>
                <a:latin typeface="+mn-lt"/>
                <a:ea typeface="+mn-ea"/>
                <a:cs typeface="+mn-cs"/>
              </a:rPr>
              <a:t>月份批准的</a:t>
            </a:r>
            <a:r>
              <a:rPr lang="en-US" altLang="zh-CN" sz="1200" b="0" i="0" kern="1200" dirty="0" smtClean="0">
                <a:solidFill>
                  <a:schemeClr val="tx1"/>
                </a:solidFill>
                <a:latin typeface="+mn-lt"/>
                <a:ea typeface="+mn-ea"/>
                <a:cs typeface="+mn-cs"/>
              </a:rPr>
              <a:t>(IEEE 1003.1-1988)</a:t>
            </a:r>
            <a:r>
              <a:rPr lang="zh-CN" altLang="en-US" sz="1200" b="0" i="0" kern="1200" dirty="0" smtClean="0">
                <a:solidFill>
                  <a:schemeClr val="tx1"/>
                </a:solidFill>
                <a:latin typeface="+mn-lt"/>
                <a:ea typeface="+mn-ea"/>
                <a:cs typeface="+mn-cs"/>
              </a:rPr>
              <a:t>，也既以后经常提到的</a:t>
            </a:r>
            <a:r>
              <a:rPr lang="en-US" altLang="zh-CN" sz="1200" b="0" i="0" kern="1200" dirty="0" smtClean="0">
                <a:solidFill>
                  <a:schemeClr val="tx1"/>
                </a:solidFill>
                <a:latin typeface="+mn-lt"/>
                <a:ea typeface="+mn-ea"/>
                <a:cs typeface="+mn-cs"/>
              </a:rPr>
              <a:t>POSIX.1 </a:t>
            </a:r>
            <a:r>
              <a:rPr lang="zh-CN" altLang="en-US" sz="1200" b="0" i="0" kern="1200" dirty="0" smtClean="0">
                <a:solidFill>
                  <a:schemeClr val="tx1"/>
                </a:solidFill>
                <a:latin typeface="+mn-lt"/>
                <a:ea typeface="+mn-ea"/>
                <a:cs typeface="+mn-cs"/>
              </a:rPr>
              <a:t>标准。</a:t>
            </a:r>
            <a:endParaRPr lang="zh-CN" altLang="en-US" dirty="0"/>
          </a:p>
        </p:txBody>
      </p:sp>
      <p:sp>
        <p:nvSpPr>
          <p:cNvPr id="4" name="灯片编号占位符 3"/>
          <p:cNvSpPr>
            <a:spLocks noGrp="1"/>
          </p:cNvSpPr>
          <p:nvPr>
            <p:ph type="sldNum" sz="quarter" idx="10"/>
          </p:nvPr>
        </p:nvSpPr>
        <p:spPr/>
        <p:txBody>
          <a:bodyPr/>
          <a:lstStyle/>
          <a:p>
            <a:fld id="{8B0EC950-BAC5-4ACD-8239-6D2E8434BE5D}" type="slidenum">
              <a:rPr lang="zh-CN" altLang="en-US" smtClean="0"/>
              <a:pPr/>
              <a:t>6</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日期占位符 29"/>
          <p:cNvSpPr>
            <a:spLocks noGrp="1"/>
          </p:cNvSpPr>
          <p:nvPr>
            <p:ph type="dt" sz="half" idx="10"/>
          </p:nvPr>
        </p:nvSpPr>
        <p:spPr/>
        <p:txBody>
          <a:bodyPr/>
          <a:lstStyle/>
          <a:p>
            <a:fld id="{530820CF-B880-4189-942D-D702A7CBA730}" type="datetimeFigureOut">
              <a:rPr lang="zh-CN" altLang="en-US" smtClean="0"/>
              <a:pPr/>
              <a:t>2019/10/15</a:t>
            </a:fld>
            <a:endParaRPr lang="zh-CN" altLang="en-US"/>
          </a:p>
        </p:txBody>
      </p:sp>
      <p:sp>
        <p:nvSpPr>
          <p:cNvPr id="19" name="页脚占位符 18"/>
          <p:cNvSpPr>
            <a:spLocks noGrp="1"/>
          </p:cNvSpPr>
          <p:nvPr>
            <p:ph type="ftr" sz="quarter" idx="11"/>
          </p:nvPr>
        </p:nvSpPr>
        <p:spPr/>
        <p:txBody>
          <a:bodyPr/>
          <a:lstStyle/>
          <a:p>
            <a:endParaRPr lang="zh-CN" altLang="en-US"/>
          </a:p>
        </p:txBody>
      </p:sp>
      <p:sp>
        <p:nvSpPr>
          <p:cNvPr id="27" name="灯片编号占位符 2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914401"/>
            <a:ext cx="6019800" cy="521176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2019/10/15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tIns="45720" anchor="b"/>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2019/10/15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2019/10/15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2019/10/15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2019/10/15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单圆角矩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标题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2019/10/15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077200" y="6356350"/>
            <a:ext cx="609600" cy="365125"/>
          </a:xfrm>
        </p:spPr>
        <p:txBody>
          <a:bodyPr/>
          <a:lstStyle/>
          <a:p>
            <a:fld id="{0C913308-F349-4B6D-A68A-DD1791B4A57B}" type="slidenum">
              <a:rPr lang="zh-CN" altLang="en-US" smtClean="0"/>
              <a:pPr/>
              <a:t>‹#›</a:t>
            </a:fld>
            <a:endParaRPr lang="zh-CN" altLang="en-US"/>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smtClean="0"/>
              <a:t>单击图标添加图片</a:t>
            </a:r>
            <a:endParaRPr kumimoji="0" lang="en-US" dirty="0"/>
          </a:p>
        </p:txBody>
      </p:sp>
      <p:sp>
        <p:nvSpPr>
          <p:cNvPr id="10" name="任意多边形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任意多边形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任意多边形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标题占位符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30820CF-B880-4189-942D-D702A7CBA730}" type="datetimeFigureOut">
              <a:rPr lang="zh-CN" altLang="en-US" smtClean="0"/>
              <a:pPr/>
              <a:t>2019/10/15</a:t>
            </a:fld>
            <a:endParaRPr lang="zh-CN" altLang="en-US"/>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C913308-F349-4B6D-A68A-DD1791B4A57B}" type="slidenum">
              <a:rPr lang="zh-CN" altLang="en-US" smtClean="0"/>
              <a:pPr/>
              <a:t>‹#›</a:t>
            </a:fld>
            <a:endParaRPr lang="zh-CN" altLang="en-US"/>
          </a:p>
        </p:txBody>
      </p:sp>
      <p:grpSp>
        <p:nvGrpSpPr>
          <p:cNvPr id="2" name="组合 1"/>
          <p:cNvGrpSpPr/>
          <p:nvPr/>
        </p:nvGrpSpPr>
        <p:grpSpPr>
          <a:xfrm>
            <a:off x="-19017" y="202408"/>
            <a:ext cx="9180548" cy="649224"/>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00034" y="2143116"/>
            <a:ext cx="7851648" cy="1828800"/>
          </a:xfrm>
        </p:spPr>
        <p:txBody>
          <a:bodyPr/>
          <a:lstStyle/>
          <a:p>
            <a:pPr algn="ctr"/>
            <a:r>
              <a:rPr lang="en-US" altLang="zh-CN" dirty="0" smtClean="0"/>
              <a:t>Linux</a:t>
            </a:r>
            <a:r>
              <a:rPr lang="zh-CN" altLang="en-US" dirty="0" smtClean="0"/>
              <a:t>网络编程</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428604"/>
            <a:ext cx="8229600" cy="1143000"/>
          </a:xfrm>
        </p:spPr>
        <p:txBody>
          <a:bodyPr>
            <a:normAutofit/>
          </a:bodyPr>
          <a:lstStyle/>
          <a:p>
            <a:pPr algn="ctr"/>
            <a:r>
              <a:rPr lang="en-US" altLang="zh-CN" sz="4000" dirty="0" smtClean="0"/>
              <a:t>IPC</a:t>
            </a:r>
            <a:r>
              <a:rPr lang="en-US" altLang="zh-CN" sz="2000" dirty="0" smtClean="0"/>
              <a:t>——Linux</a:t>
            </a:r>
            <a:r>
              <a:rPr lang="zh-CN" altLang="en-US" sz="2000" dirty="0" smtClean="0"/>
              <a:t>操作系统</a:t>
            </a:r>
            <a:endParaRPr lang="zh-CN" altLang="en-US" sz="2000" dirty="0"/>
          </a:p>
        </p:txBody>
      </p:sp>
      <p:sp>
        <p:nvSpPr>
          <p:cNvPr id="3" name="内容占位符 2"/>
          <p:cNvSpPr>
            <a:spLocks noGrp="1"/>
          </p:cNvSpPr>
          <p:nvPr>
            <p:ph idx="1"/>
          </p:nvPr>
        </p:nvSpPr>
        <p:spPr>
          <a:xfrm>
            <a:off x="285720" y="1785926"/>
            <a:ext cx="7429552" cy="4395798"/>
          </a:xfrm>
        </p:spPr>
        <p:txBody>
          <a:bodyPr>
            <a:normAutofit/>
          </a:bodyPr>
          <a:lstStyle/>
          <a:p>
            <a:r>
              <a:rPr lang="zh-CN" altLang="en-US" dirty="0" smtClean="0"/>
              <a:t>进程共享存留于文件系统中，进程得穿越内核（例如</a:t>
            </a:r>
            <a:r>
              <a:rPr lang="en-US" altLang="zh-CN" dirty="0" smtClean="0"/>
              <a:t>read</a:t>
            </a:r>
            <a:r>
              <a:rPr lang="zh-CN" altLang="en-US" dirty="0" smtClean="0"/>
              <a:t>、</a:t>
            </a:r>
            <a:r>
              <a:rPr lang="en-US" altLang="zh-CN" dirty="0" smtClean="0"/>
              <a:t>write</a:t>
            </a:r>
            <a:r>
              <a:rPr lang="zh-CN" altLang="en-US" dirty="0" smtClean="0"/>
              <a:t>、</a:t>
            </a:r>
            <a:r>
              <a:rPr lang="en-US" altLang="zh-CN" dirty="0" err="1" smtClean="0"/>
              <a:t>lseek</a:t>
            </a:r>
            <a:r>
              <a:rPr lang="zh-CN" altLang="en-US" dirty="0" smtClean="0"/>
              <a:t>等）。</a:t>
            </a:r>
          </a:p>
          <a:p>
            <a:r>
              <a:rPr lang="zh-CN" altLang="en-US" dirty="0" smtClean="0"/>
              <a:t>进程共享内核中的，例如</a:t>
            </a:r>
            <a:r>
              <a:rPr lang="en-US" altLang="zh-CN" dirty="0" smtClean="0"/>
              <a:t>pipe</a:t>
            </a:r>
            <a:r>
              <a:rPr lang="zh-CN" altLang="en-US" dirty="0" smtClean="0"/>
              <a:t>、消息队列、信号量，涉及对内核系统调用。</a:t>
            </a:r>
          </a:p>
          <a:p>
            <a:r>
              <a:rPr lang="zh-CN" altLang="en-US" dirty="0" smtClean="0"/>
              <a:t>进程双方都能访问的共享内存区，进程可以不经过内核直接，共享该内存区的进程需要某种形式的同步</a:t>
            </a:r>
          </a:p>
          <a:p>
            <a:endParaRPr lang="en-US" altLang="zh-CN" dirty="0" smtClean="0">
              <a:latin typeface="+mn-ea"/>
            </a:endParaRPr>
          </a:p>
        </p:txBody>
      </p:sp>
      <p:pic>
        <p:nvPicPr>
          <p:cNvPr id="4098" name="Picture 2" descr="https://images0.cnblogs.com/blog/603001/201502/011618286599225.png"/>
          <p:cNvPicPr>
            <a:picLocks noChangeAspect="1" noChangeArrowheads="1"/>
          </p:cNvPicPr>
          <p:nvPr/>
        </p:nvPicPr>
        <p:blipFill>
          <a:blip r:embed="rId3"/>
          <a:srcRect/>
          <a:stretch>
            <a:fillRect/>
          </a:stretch>
        </p:blipFill>
        <p:spPr bwMode="auto">
          <a:xfrm>
            <a:off x="1857356" y="4572008"/>
            <a:ext cx="5753104" cy="2085976"/>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571480"/>
            <a:ext cx="8229600" cy="1143000"/>
          </a:xfrm>
        </p:spPr>
        <p:txBody>
          <a:bodyPr>
            <a:normAutofit/>
          </a:bodyPr>
          <a:lstStyle/>
          <a:p>
            <a:pPr algn="ctr"/>
            <a:r>
              <a:rPr lang="en-US" altLang="zh-CN" sz="4000" dirty="0" smtClean="0"/>
              <a:t>Unix IPC</a:t>
            </a:r>
            <a:r>
              <a:rPr lang="en-US" altLang="zh-CN" sz="2000" dirty="0" smtClean="0"/>
              <a:t>——</a:t>
            </a:r>
            <a:r>
              <a:rPr lang="en-US" altLang="zh-CN" sz="2000" dirty="0" smtClean="0"/>
              <a:t>Linux</a:t>
            </a:r>
            <a:r>
              <a:rPr lang="zh-CN" altLang="en-US" sz="2000" dirty="0" smtClean="0"/>
              <a:t>网络编程</a:t>
            </a:r>
            <a:endParaRPr lang="zh-CN" altLang="en-US" sz="2000" dirty="0"/>
          </a:p>
        </p:txBody>
      </p:sp>
      <p:sp>
        <p:nvSpPr>
          <p:cNvPr id="3" name="内容占位符 2"/>
          <p:cNvSpPr>
            <a:spLocks noGrp="1"/>
          </p:cNvSpPr>
          <p:nvPr>
            <p:ph idx="1"/>
          </p:nvPr>
        </p:nvSpPr>
        <p:spPr>
          <a:xfrm>
            <a:off x="214282" y="1928802"/>
            <a:ext cx="7429552" cy="4395798"/>
          </a:xfrm>
        </p:spPr>
        <p:txBody>
          <a:bodyPr>
            <a:normAutofit/>
          </a:bodyPr>
          <a:lstStyle/>
          <a:p>
            <a:r>
              <a:rPr lang="zh-CN" altLang="en-US" dirty="0" smtClean="0">
                <a:latin typeface="+mn-ea"/>
              </a:rPr>
              <a:t>管道 （匿名管道 </a:t>
            </a:r>
            <a:r>
              <a:rPr lang="en-US" altLang="zh-CN" dirty="0" smtClean="0">
                <a:latin typeface="+mn-ea"/>
              </a:rPr>
              <a:t>pipe read write</a:t>
            </a:r>
            <a:r>
              <a:rPr lang="zh-CN" altLang="en-US" dirty="0" smtClean="0">
                <a:latin typeface="+mn-ea"/>
              </a:rPr>
              <a:t>）</a:t>
            </a:r>
            <a:endParaRPr lang="en-US" altLang="zh-CN" dirty="0" smtClean="0">
              <a:latin typeface="+mn-ea"/>
            </a:endParaRPr>
          </a:p>
          <a:p>
            <a:endParaRPr lang="en-US" altLang="zh-CN" dirty="0" smtClean="0">
              <a:latin typeface="+mn-ea"/>
            </a:endParaRPr>
          </a:p>
          <a:p>
            <a:r>
              <a:rPr lang="en-US" altLang="zh-CN" dirty="0" smtClean="0">
                <a:latin typeface="+mn-ea"/>
              </a:rPr>
              <a:t>FIFO</a:t>
            </a:r>
            <a:r>
              <a:rPr lang="zh-CN" altLang="en-US" dirty="0" smtClean="0">
                <a:latin typeface="+mn-ea"/>
              </a:rPr>
              <a:t> （命名管道 </a:t>
            </a:r>
            <a:r>
              <a:rPr lang="en-US" altLang="zh-CN" dirty="0" err="1" smtClean="0">
                <a:latin typeface="+mn-ea"/>
              </a:rPr>
              <a:t>mkfifo</a:t>
            </a:r>
            <a:r>
              <a:rPr lang="en-US" altLang="zh-CN" dirty="0" smtClean="0">
                <a:latin typeface="+mn-ea"/>
              </a:rPr>
              <a:t> open read write</a:t>
            </a:r>
            <a:r>
              <a:rPr lang="zh-CN" altLang="en-US" dirty="0" smtClean="0">
                <a:latin typeface="+mn-ea"/>
              </a:rPr>
              <a:t>）</a:t>
            </a:r>
            <a:endParaRPr lang="en-US" altLang="zh-CN" dirty="0" smtClean="0">
              <a:latin typeface="+mn-ea"/>
            </a:endParaRPr>
          </a:p>
          <a:p>
            <a:endParaRPr lang="en-US" altLang="zh-CN" dirty="0" smtClean="0">
              <a:latin typeface="+mn-ea"/>
            </a:endParaRPr>
          </a:p>
          <a:p>
            <a:r>
              <a:rPr lang="zh-CN" altLang="en-US" dirty="0" smtClean="0">
                <a:latin typeface="+mn-ea"/>
              </a:rPr>
              <a:t>信号 （</a:t>
            </a:r>
            <a:r>
              <a:rPr lang="en-US" altLang="zh-CN" dirty="0" smtClean="0">
                <a:latin typeface="+mn-ea"/>
              </a:rPr>
              <a:t>signal </a:t>
            </a:r>
            <a:r>
              <a:rPr lang="en-US" altLang="zh-CN" dirty="0" err="1" smtClean="0">
                <a:latin typeface="+mn-ea"/>
              </a:rPr>
              <a:t>sigaction</a:t>
            </a:r>
            <a:r>
              <a:rPr lang="zh-CN" altLang="en-US" dirty="0" smtClean="0">
                <a:latin typeface="+mn-ea"/>
              </a:rPr>
              <a:t>）</a:t>
            </a:r>
            <a:endParaRPr lang="en-US" altLang="zh-CN" dirty="0" smtClean="0">
              <a:latin typeface="+mn-ea"/>
            </a:endParaRPr>
          </a:p>
          <a:p>
            <a:endParaRPr lang="en-US" altLang="zh-CN" dirty="0" smtClean="0">
              <a:latin typeface="+mn-ea"/>
            </a:endParaRPr>
          </a:p>
          <a:p>
            <a:r>
              <a:rPr lang="en-US" altLang="zh-CN" dirty="0" smtClean="0">
                <a:latin typeface="+mn-ea"/>
              </a:rPr>
              <a:t>Unix </a:t>
            </a:r>
            <a:r>
              <a:rPr lang="en-US" altLang="zh-CN" dirty="0" smtClean="0">
                <a:latin typeface="+mn-ea"/>
              </a:rPr>
              <a:t>Socket</a:t>
            </a:r>
          </a:p>
          <a:p>
            <a:endParaRPr lang="en-US" altLang="zh-CN" dirty="0" smtClean="0">
              <a:latin typeface="+mn-ea"/>
            </a:endParaRPr>
          </a:p>
          <a:p>
            <a:r>
              <a:rPr lang="zh-CN" altLang="en-US" dirty="0" smtClean="0">
                <a:latin typeface="+mn-ea"/>
              </a:rPr>
              <a:t>文件锁</a:t>
            </a:r>
            <a:r>
              <a:rPr lang="en-US" altLang="zh-CN" dirty="0" smtClean="0">
                <a:latin typeface="+mn-ea"/>
              </a:rPr>
              <a:t>(</a:t>
            </a:r>
            <a:r>
              <a:rPr lang="en-US" altLang="zh-CN" dirty="0" err="1" smtClean="0">
                <a:latin typeface="+mn-ea"/>
              </a:rPr>
              <a:t>fcntl</a:t>
            </a:r>
            <a:r>
              <a:rPr lang="en-US" altLang="zh-CN" dirty="0" smtClean="0">
                <a:latin typeface="+mn-ea"/>
              </a:rPr>
              <a:t>)</a:t>
            </a:r>
            <a:endParaRPr lang="en-US" altLang="zh-CN" dirty="0" smtClean="0">
              <a:latin typeface="+mn-e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571480"/>
            <a:ext cx="8229600" cy="1143000"/>
          </a:xfrm>
        </p:spPr>
        <p:txBody>
          <a:bodyPr>
            <a:normAutofit/>
          </a:bodyPr>
          <a:lstStyle/>
          <a:p>
            <a:pPr algn="ctr"/>
            <a:r>
              <a:rPr lang="en-US" altLang="zh-CN" sz="4000" dirty="0" smtClean="0"/>
              <a:t>System V IPC</a:t>
            </a:r>
            <a:r>
              <a:rPr lang="en-US" altLang="zh-CN" sz="2000" dirty="0" smtClean="0"/>
              <a:t>——</a:t>
            </a:r>
            <a:r>
              <a:rPr lang="en-US" altLang="zh-CN" sz="2000" dirty="0" smtClean="0"/>
              <a:t>Linux</a:t>
            </a:r>
            <a:r>
              <a:rPr lang="zh-CN" altLang="en-US" sz="2000" dirty="0" smtClean="0"/>
              <a:t>网络编程</a:t>
            </a:r>
            <a:endParaRPr lang="zh-CN" altLang="en-US" sz="2000" dirty="0"/>
          </a:p>
        </p:txBody>
      </p:sp>
      <p:sp>
        <p:nvSpPr>
          <p:cNvPr id="3" name="内容占位符 2"/>
          <p:cNvSpPr>
            <a:spLocks noGrp="1"/>
          </p:cNvSpPr>
          <p:nvPr>
            <p:ph idx="1"/>
          </p:nvPr>
        </p:nvSpPr>
        <p:spPr>
          <a:xfrm>
            <a:off x="214282" y="1928802"/>
            <a:ext cx="7429552" cy="4395798"/>
          </a:xfrm>
        </p:spPr>
        <p:txBody>
          <a:bodyPr>
            <a:normAutofit/>
          </a:bodyPr>
          <a:lstStyle/>
          <a:p>
            <a:r>
              <a:rPr lang="zh-CN" altLang="en-US" dirty="0" smtClean="0">
                <a:latin typeface="+mn-ea"/>
              </a:rPr>
              <a:t>基于对象标识符 </a:t>
            </a:r>
            <a:r>
              <a:rPr lang="en-US" altLang="zh-CN" dirty="0" smtClean="0">
                <a:latin typeface="+mn-ea"/>
              </a:rPr>
              <a:t>ID</a:t>
            </a:r>
            <a:r>
              <a:rPr lang="zh-CN" altLang="en-US" dirty="0" smtClean="0">
                <a:latin typeface="+mn-ea"/>
              </a:rPr>
              <a:t> </a:t>
            </a:r>
            <a:r>
              <a:rPr lang="en-US" altLang="zh-CN" dirty="0" smtClean="0">
                <a:latin typeface="+mn-ea"/>
              </a:rPr>
              <a:t>(</a:t>
            </a:r>
            <a:r>
              <a:rPr lang="en-US" altLang="zh-CN" dirty="0" err="1" smtClean="0">
                <a:latin typeface="+mn-ea"/>
              </a:rPr>
              <a:t>ftok</a:t>
            </a:r>
            <a:r>
              <a:rPr lang="en-US" altLang="zh-CN" dirty="0" smtClean="0">
                <a:latin typeface="+mn-ea"/>
              </a:rPr>
              <a:t>)</a:t>
            </a:r>
          </a:p>
          <a:p>
            <a:r>
              <a:rPr lang="zh-CN" altLang="en-US" dirty="0" smtClean="0">
                <a:latin typeface="+mn-ea"/>
              </a:rPr>
              <a:t>统一的权限管理</a:t>
            </a:r>
            <a:endParaRPr lang="en-US" altLang="zh-CN" dirty="0" smtClean="0">
              <a:latin typeface="+mn-ea"/>
            </a:endParaRPr>
          </a:p>
          <a:p>
            <a:r>
              <a:rPr lang="zh-CN" altLang="en-US" dirty="0" smtClean="0">
                <a:latin typeface="+mn-ea"/>
              </a:rPr>
              <a:t>消息队列 </a:t>
            </a:r>
            <a:r>
              <a:rPr lang="en-US" dirty="0" err="1" smtClean="0">
                <a:latin typeface="+mn-ea"/>
              </a:rPr>
              <a:t>msgget</a:t>
            </a:r>
            <a:endParaRPr lang="en-US" altLang="zh-CN" dirty="0" smtClean="0">
              <a:latin typeface="+mn-ea"/>
            </a:endParaRPr>
          </a:p>
          <a:p>
            <a:r>
              <a:rPr lang="zh-CN" altLang="en-US" dirty="0" smtClean="0">
                <a:latin typeface="+mn-ea"/>
              </a:rPr>
              <a:t>共享内存 </a:t>
            </a:r>
            <a:r>
              <a:rPr lang="en-US" altLang="zh-CN" b="1" dirty="0" err="1" smtClean="0">
                <a:latin typeface="+mn-ea"/>
              </a:rPr>
              <a:t>shmget</a:t>
            </a:r>
            <a:endParaRPr lang="en-US" altLang="zh-CN" b="1" dirty="0" smtClean="0">
              <a:latin typeface="+mn-ea"/>
            </a:endParaRPr>
          </a:p>
          <a:p>
            <a:r>
              <a:rPr lang="zh-CN" altLang="en-US" dirty="0" smtClean="0">
                <a:latin typeface="+mn-ea"/>
              </a:rPr>
              <a:t>信号量 </a:t>
            </a:r>
            <a:r>
              <a:rPr lang="en-US" dirty="0" err="1" smtClean="0">
                <a:latin typeface="+mn-ea"/>
              </a:rPr>
              <a:t>semget</a:t>
            </a:r>
            <a:r>
              <a:rPr lang="zh-CN" altLang="en-US" dirty="0" smtClean="0">
                <a:latin typeface="+mn-ea"/>
              </a:rPr>
              <a:t> （基于内核）</a:t>
            </a:r>
            <a:endParaRPr lang="en-US" altLang="zh-CN" dirty="0" smtClean="0">
              <a:latin typeface="+mn-ea"/>
            </a:endParaRPr>
          </a:p>
          <a:p>
            <a:pPr>
              <a:buNone/>
            </a:pPr>
            <a:endParaRPr lang="en-US" altLang="zh-CN" dirty="0" smtClean="0">
              <a:latin typeface="+mn-ea"/>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571480"/>
            <a:ext cx="8229600" cy="1143000"/>
          </a:xfrm>
        </p:spPr>
        <p:txBody>
          <a:bodyPr>
            <a:normAutofit/>
          </a:bodyPr>
          <a:lstStyle/>
          <a:p>
            <a:pPr algn="ctr"/>
            <a:r>
              <a:rPr lang="en-US" altLang="zh-CN" sz="4000" dirty="0" smtClean="0"/>
              <a:t>BSD IPC</a:t>
            </a:r>
            <a:r>
              <a:rPr lang="en-US" altLang="zh-CN" sz="2000" dirty="0" smtClean="0"/>
              <a:t>——</a:t>
            </a:r>
            <a:r>
              <a:rPr lang="en-US" altLang="zh-CN" sz="2000" dirty="0" smtClean="0"/>
              <a:t>Linux</a:t>
            </a:r>
            <a:r>
              <a:rPr lang="zh-CN" altLang="en-US" sz="2000" dirty="0" smtClean="0"/>
              <a:t>网络编程</a:t>
            </a:r>
            <a:endParaRPr lang="zh-CN" altLang="en-US" sz="2000" dirty="0"/>
          </a:p>
        </p:txBody>
      </p:sp>
      <p:sp>
        <p:nvSpPr>
          <p:cNvPr id="3" name="内容占位符 2"/>
          <p:cNvSpPr>
            <a:spLocks noGrp="1"/>
          </p:cNvSpPr>
          <p:nvPr>
            <p:ph idx="1"/>
          </p:nvPr>
        </p:nvSpPr>
        <p:spPr>
          <a:xfrm>
            <a:off x="214282" y="1928802"/>
            <a:ext cx="7429552" cy="4395798"/>
          </a:xfrm>
        </p:spPr>
        <p:txBody>
          <a:bodyPr>
            <a:normAutofit/>
          </a:bodyPr>
          <a:lstStyle/>
          <a:p>
            <a:r>
              <a:rPr lang="en-US" altLang="zh-CN" dirty="0" smtClean="0">
                <a:latin typeface="+mn-ea"/>
              </a:rPr>
              <a:t>Socket</a:t>
            </a:r>
          </a:p>
          <a:p>
            <a:endParaRPr lang="en-US" altLang="zh-CN" dirty="0" smtClean="0">
              <a:latin typeface="+mn-e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571480"/>
            <a:ext cx="8229600" cy="1143000"/>
          </a:xfrm>
        </p:spPr>
        <p:txBody>
          <a:bodyPr>
            <a:normAutofit/>
          </a:bodyPr>
          <a:lstStyle/>
          <a:p>
            <a:pPr algn="ctr"/>
            <a:r>
              <a:rPr lang="en-US" altLang="zh-CN" sz="4000" dirty="0" smtClean="0"/>
              <a:t>POSIX IPC</a:t>
            </a:r>
            <a:r>
              <a:rPr lang="en-US" altLang="zh-CN" sz="2000" dirty="0" smtClean="0"/>
              <a:t>——Linux</a:t>
            </a:r>
            <a:r>
              <a:rPr lang="zh-CN" altLang="en-US" sz="2000" dirty="0" smtClean="0"/>
              <a:t>操作系统</a:t>
            </a:r>
            <a:endParaRPr lang="zh-CN" altLang="en-US" sz="2000" dirty="0"/>
          </a:p>
        </p:txBody>
      </p:sp>
      <p:sp>
        <p:nvSpPr>
          <p:cNvPr id="3" name="内容占位符 2"/>
          <p:cNvSpPr>
            <a:spLocks noGrp="1"/>
          </p:cNvSpPr>
          <p:nvPr>
            <p:ph idx="1"/>
          </p:nvPr>
        </p:nvSpPr>
        <p:spPr>
          <a:xfrm>
            <a:off x="214282" y="1928802"/>
            <a:ext cx="7429552" cy="4395798"/>
          </a:xfrm>
        </p:spPr>
        <p:txBody>
          <a:bodyPr>
            <a:normAutofit/>
          </a:bodyPr>
          <a:lstStyle/>
          <a:p>
            <a:r>
              <a:rPr lang="zh-CN" altLang="en-US" dirty="0" smtClean="0">
                <a:latin typeface="+mn-ea"/>
              </a:rPr>
              <a:t>消息队列 </a:t>
            </a:r>
            <a:r>
              <a:rPr lang="en-US" altLang="zh-CN" dirty="0" err="1" smtClean="0">
                <a:latin typeface="+mn-ea"/>
              </a:rPr>
              <a:t>mq_xxx</a:t>
            </a:r>
            <a:endParaRPr lang="en-US" altLang="zh-CN" b="1" dirty="0" smtClean="0">
              <a:latin typeface="+mn-ea"/>
            </a:endParaRPr>
          </a:p>
          <a:p>
            <a:r>
              <a:rPr lang="zh-CN" altLang="en-US" dirty="0" smtClean="0">
                <a:latin typeface="+mn-ea"/>
              </a:rPr>
              <a:t>信号量 </a:t>
            </a:r>
            <a:r>
              <a:rPr lang="en-US" altLang="zh-CN" dirty="0" err="1" smtClean="0">
                <a:latin typeface="+mn-ea"/>
              </a:rPr>
              <a:t>sem_xxx</a:t>
            </a:r>
            <a:endParaRPr lang="en-US" altLang="zh-CN" dirty="0" smtClean="0">
              <a:latin typeface="+mn-ea"/>
            </a:endParaRPr>
          </a:p>
          <a:p>
            <a:r>
              <a:rPr lang="zh-CN" altLang="en-US" dirty="0" smtClean="0">
                <a:latin typeface="+mn-ea"/>
              </a:rPr>
              <a:t>共享内存</a:t>
            </a:r>
            <a:endParaRPr lang="en-US" altLang="zh-CN" dirty="0" smtClean="0">
              <a:latin typeface="+mn-ea"/>
            </a:endParaRPr>
          </a:p>
          <a:p>
            <a:r>
              <a:rPr lang="zh-CN" altLang="en-US" dirty="0" smtClean="0">
                <a:latin typeface="+mn-ea"/>
              </a:rPr>
              <a:t>互斥锁 </a:t>
            </a:r>
            <a:r>
              <a:rPr lang="en-US" altLang="zh-CN" dirty="0" err="1" smtClean="0">
                <a:latin typeface="+mn-ea"/>
              </a:rPr>
              <a:t>pthread_mutex_xxx</a:t>
            </a:r>
            <a:endParaRPr lang="en-US" altLang="zh-CN" dirty="0" smtClean="0">
              <a:latin typeface="+mn-ea"/>
            </a:endParaRPr>
          </a:p>
          <a:p>
            <a:r>
              <a:rPr lang="zh-CN" altLang="en-US" dirty="0" smtClean="0">
                <a:latin typeface="+mn-ea"/>
              </a:rPr>
              <a:t>读</a:t>
            </a:r>
            <a:r>
              <a:rPr lang="zh-CN" altLang="en-US" dirty="0" smtClean="0">
                <a:latin typeface="+mn-ea"/>
              </a:rPr>
              <a:t>写锁 </a:t>
            </a:r>
            <a:r>
              <a:rPr lang="en-US" altLang="zh-CN" dirty="0" err="1" smtClean="0">
                <a:latin typeface="+mn-ea"/>
              </a:rPr>
              <a:t>pthread_rwlock_xxx</a:t>
            </a:r>
            <a:endParaRPr lang="en-US" altLang="zh-CN" dirty="0" smtClean="0">
              <a:latin typeface="+mn-ea"/>
            </a:endParaRPr>
          </a:p>
          <a:p>
            <a:r>
              <a:rPr lang="zh-CN" altLang="en-US" dirty="0" smtClean="0">
                <a:latin typeface="+mn-ea"/>
              </a:rPr>
              <a:t>共享屏障 </a:t>
            </a:r>
            <a:r>
              <a:rPr lang="en-US" altLang="zh-CN" dirty="0" err="1" smtClean="0">
                <a:latin typeface="+mn-ea"/>
              </a:rPr>
              <a:t>pthread_barrier_xxx</a:t>
            </a:r>
            <a:endParaRPr lang="en-US" altLang="zh-CN" dirty="0" smtClean="0">
              <a:latin typeface="+mn-ea"/>
            </a:endParaRPr>
          </a:p>
          <a:p>
            <a:r>
              <a:rPr lang="zh-CN" altLang="en-US" dirty="0" smtClean="0">
                <a:latin typeface="+mn-ea"/>
              </a:rPr>
              <a:t>条件变量 </a:t>
            </a:r>
            <a:r>
              <a:rPr lang="en-US" altLang="zh-CN" dirty="0" err="1" smtClean="0">
                <a:latin typeface="+mn-ea"/>
              </a:rPr>
              <a:t>pthread_cond_xxx</a:t>
            </a:r>
            <a:endParaRPr lang="en-US" dirty="0" smtClean="0">
              <a:latin typeface="+mn-ea"/>
            </a:endParaRPr>
          </a:p>
          <a:p>
            <a:endParaRPr lang="en-US" altLang="zh-CN" dirty="0" smtClean="0">
              <a:latin typeface="+mn-ea"/>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4013</TotalTime>
  <Words>476</Words>
  <PresentationFormat>全屏显示(4:3)</PresentationFormat>
  <Paragraphs>38</Paragraphs>
  <Slides>6</Slides>
  <Notes>5</Notes>
  <HiddenSlides>0</HiddenSlides>
  <MMClips>0</MMClips>
  <ScaleCrop>false</ScaleCrop>
  <HeadingPairs>
    <vt:vector size="4" baseType="variant">
      <vt:variant>
        <vt:lpstr>主题</vt:lpstr>
      </vt:variant>
      <vt:variant>
        <vt:i4>1</vt:i4>
      </vt:variant>
      <vt:variant>
        <vt:lpstr>幻灯片标题</vt:lpstr>
      </vt:variant>
      <vt:variant>
        <vt:i4>6</vt:i4>
      </vt:variant>
    </vt:vector>
  </HeadingPairs>
  <TitlesOfParts>
    <vt:vector size="7" baseType="lpstr">
      <vt:lpstr>流畅</vt:lpstr>
      <vt:lpstr>Linux网络编程</vt:lpstr>
      <vt:lpstr>IPC——Linux操作系统</vt:lpstr>
      <vt:lpstr>Unix IPC——Linux网络编程</vt:lpstr>
      <vt:lpstr>System V IPC——Linux网络编程</vt:lpstr>
      <vt:lpstr>BSD IPC——Linux网络编程</vt:lpstr>
      <vt:lpstr>POSIX IPC——Linux操作系统</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服务器软件性能调优</dc:title>
  <dc:creator>Administrator</dc:creator>
  <cp:lastModifiedBy>Windows 用户</cp:lastModifiedBy>
  <cp:revision>157</cp:revision>
  <dcterms:created xsi:type="dcterms:W3CDTF">2019-05-05T13:49:05Z</dcterms:created>
  <dcterms:modified xsi:type="dcterms:W3CDTF">2019-10-16T16:24:54Z</dcterms:modified>
</cp:coreProperties>
</file>