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64" r:id="rId4"/>
    <p:sldId id="279" r:id="rId5"/>
    <p:sldId id="266" r:id="rId6"/>
    <p:sldId id="269" r:id="rId7"/>
    <p:sldId id="258" r:id="rId8"/>
    <p:sldId id="261" r:id="rId9"/>
    <p:sldId id="265" r:id="rId10"/>
    <p:sldId id="268" r:id="rId11"/>
    <p:sldId id="270" r:id="rId12"/>
    <p:sldId id="273" r:id="rId13"/>
    <p:sldId id="272" r:id="rId14"/>
    <p:sldId id="271" r:id="rId15"/>
    <p:sldId id="277" r:id="rId16"/>
    <p:sldId id="278" r:id="rId17"/>
    <p:sldId id="276" r:id="rId18"/>
    <p:sldId id="275"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073" autoAdjust="0"/>
  </p:normalViewPr>
  <p:slideViewPr>
    <p:cSldViewPr>
      <p:cViewPr varScale="1">
        <p:scale>
          <a:sx n="71" d="100"/>
          <a:sy n="71" d="100"/>
        </p:scale>
        <p:origin x="-194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988D6-7D8E-48D7-926E-04E20D9EFF0C}" type="datetimeFigureOut">
              <a:rPr lang="zh-CN" altLang="en-US" smtClean="0"/>
              <a:pPr/>
              <a:t>2020/1/25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0EC950-BAC5-4ACD-8239-6D2E8434BE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Redhat</a:t>
            </a:r>
            <a:r>
              <a:rPr lang="zh-CN" altLang="en-US" dirty="0" smtClean="0"/>
              <a:t>：</a:t>
            </a:r>
            <a:endParaRPr lang="en-US" altLang="zh-CN" dirty="0" smtClean="0"/>
          </a:p>
          <a:p>
            <a:r>
              <a:rPr lang="en-US" altLang="zh-CN" dirty="0" smtClean="0"/>
              <a:t>Yum &amp; rpm</a:t>
            </a:r>
          </a:p>
          <a:p>
            <a:r>
              <a:rPr lang="en-US" altLang="zh-CN" dirty="0" smtClean="0"/>
              <a:t>Fedora &amp; centos &amp; </a:t>
            </a:r>
            <a:r>
              <a:rPr lang="en-US" altLang="zh-CN" dirty="0" err="1" smtClean="0"/>
              <a:t>rhel</a:t>
            </a:r>
            <a:endParaRPr lang="en-US" altLang="zh-CN" dirty="0" smtClean="0"/>
          </a:p>
          <a:p>
            <a:r>
              <a:rPr lang="zh-CN" altLang="en-US" dirty="0" smtClean="0"/>
              <a:t>管理工具</a:t>
            </a:r>
            <a:endParaRPr lang="en-US" altLang="zh-CN" dirty="0" smtClean="0"/>
          </a:p>
          <a:p>
            <a:r>
              <a:rPr lang="en-US" altLang="zh-CN" dirty="0" err="1" smtClean="0"/>
              <a:t>Rhel</a:t>
            </a:r>
            <a:r>
              <a:rPr lang="zh-CN" altLang="en-US" dirty="0" smtClean="0"/>
              <a:t>：收费、稳定、版本发布慢，软件比较老</a:t>
            </a:r>
            <a:endParaRPr lang="en-US" altLang="zh-CN" dirty="0" smtClean="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/dev/tty1 -</a:t>
            </a:r>
            <a:r>
              <a:rPr lang="en-US" altLang="zh-CN" baseline="0" dirty="0" smtClean="0"/>
              <a:t> /dev/tty6</a:t>
            </a:r>
          </a:p>
          <a:p>
            <a:r>
              <a:rPr lang="en-US" altLang="zh-CN" baseline="0" dirty="0" smtClean="0"/>
              <a:t>/dev/pts/1 - /dev/pts/xxx</a:t>
            </a:r>
          </a:p>
          <a:p>
            <a:endParaRPr lang="en-US" altLang="zh-CN" baseline="0" dirty="0" smtClean="0"/>
          </a:p>
          <a:p>
            <a:r>
              <a:rPr lang="en-US" altLang="zh-CN" sz="1200" i="0" kern="1200" dirty="0" err="1" smtClean="0">
                <a:solidFill>
                  <a:schemeClr val="tx1"/>
                </a:solidFill>
                <a:latin typeface="+mn-lt"/>
                <a:ea typeface="+mn-ea"/>
                <a:cs typeface="+mn-cs"/>
              </a:rPr>
              <a:t>pty</a:t>
            </a:r>
            <a:r>
              <a:rPr lang="zh-CN" altLang="en-US" sz="1200" i="0" kern="1200" dirty="0" smtClean="0">
                <a:solidFill>
                  <a:schemeClr val="tx1"/>
                </a:solidFill>
                <a:latin typeface="+mn-lt"/>
                <a:ea typeface="+mn-ea"/>
                <a:cs typeface="+mn-cs"/>
              </a:rPr>
              <a:t>（</a:t>
            </a:r>
            <a:r>
              <a:rPr lang="en-US" altLang="zh-CN" sz="1200" i="0" kern="1200" dirty="0" smtClean="0">
                <a:solidFill>
                  <a:schemeClr val="tx1"/>
                </a:solidFill>
                <a:latin typeface="+mn-lt"/>
                <a:ea typeface="+mn-ea"/>
                <a:cs typeface="+mn-cs"/>
              </a:rPr>
              <a:t>pseudo terminal device</a:t>
            </a:r>
            <a:r>
              <a:rPr lang="zh-CN" altLang="en-US" sz="1200" i="0" kern="1200" dirty="0" smtClean="0">
                <a:solidFill>
                  <a:schemeClr val="tx1"/>
                </a:solidFill>
                <a:latin typeface="+mn-lt"/>
                <a:ea typeface="+mn-ea"/>
                <a:cs typeface="+mn-cs"/>
              </a:rPr>
              <a:t>）由两部分构成，</a:t>
            </a:r>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是</a:t>
            </a:r>
            <a:r>
              <a:rPr lang="en-US" altLang="zh-CN" sz="1200" i="0" kern="1200" dirty="0" smtClean="0">
                <a:solidFill>
                  <a:schemeClr val="tx1"/>
                </a:solidFill>
                <a:latin typeface="+mn-lt"/>
                <a:ea typeface="+mn-ea"/>
                <a:cs typeface="+mn-cs"/>
              </a:rPr>
              <a:t>master</a:t>
            </a:r>
            <a:r>
              <a:rPr lang="zh-CN" altLang="en-US" sz="1200" i="0" kern="1200" dirty="0" smtClean="0">
                <a:solidFill>
                  <a:schemeClr val="tx1"/>
                </a:solidFill>
                <a:latin typeface="+mn-lt"/>
                <a:ea typeface="+mn-ea"/>
                <a:cs typeface="+mn-cs"/>
              </a:rPr>
              <a:t>端，</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是</a:t>
            </a:r>
            <a:r>
              <a:rPr lang="en-US" altLang="zh-CN" sz="1200" i="0" kern="1200" dirty="0" smtClean="0">
                <a:solidFill>
                  <a:schemeClr val="tx1"/>
                </a:solidFill>
                <a:latin typeface="+mn-lt"/>
                <a:ea typeface="+mn-ea"/>
                <a:cs typeface="+mn-cs"/>
              </a:rPr>
              <a:t>slave</a:t>
            </a:r>
            <a:r>
              <a:rPr lang="zh-CN" altLang="en-US" sz="1200" i="0" kern="1200" dirty="0" smtClean="0">
                <a:solidFill>
                  <a:schemeClr val="tx1"/>
                </a:solidFill>
                <a:latin typeface="+mn-lt"/>
                <a:ea typeface="+mn-ea"/>
                <a:cs typeface="+mn-cs"/>
              </a:rPr>
              <a:t>端，</a:t>
            </a:r>
            <a:r>
              <a:rPr lang="zh-CN" altLang="en-US" dirty="0" smtClean="0"/>
              <a:t> </a:t>
            </a:r>
            <a:endParaRPr lang="en-US" altLang="zh-CN" dirty="0" smtClean="0"/>
          </a:p>
          <a:p>
            <a:r>
              <a:rPr lang="zh-CN" altLang="en-US" sz="1200" i="0" kern="1200" dirty="0" smtClean="0">
                <a:solidFill>
                  <a:schemeClr val="tx1"/>
                </a:solidFill>
                <a:latin typeface="+mn-lt"/>
                <a:ea typeface="+mn-ea"/>
                <a:cs typeface="+mn-cs"/>
              </a:rPr>
              <a:t>进程可以通过调用</a:t>
            </a:r>
            <a:r>
              <a:rPr lang="en-US" altLang="zh-CN" sz="1200" i="0" kern="1200" dirty="0" smtClean="0">
                <a:solidFill>
                  <a:schemeClr val="tx1"/>
                </a:solidFill>
                <a:latin typeface="+mn-lt"/>
                <a:ea typeface="+mn-ea"/>
                <a:cs typeface="+mn-cs"/>
              </a:rPr>
              <a:t>API</a:t>
            </a:r>
            <a:r>
              <a:rPr lang="zh-CN" altLang="en-US" sz="1200" i="0" kern="1200" dirty="0" smtClean="0">
                <a:solidFill>
                  <a:schemeClr val="tx1"/>
                </a:solidFill>
                <a:latin typeface="+mn-lt"/>
                <a:ea typeface="+mn-ea"/>
                <a:cs typeface="+mn-cs"/>
              </a:rPr>
              <a:t>请求</a:t>
            </a:r>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创建一个</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，然后将会得到连接到</a:t>
            </a:r>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的读写</a:t>
            </a:r>
            <a:r>
              <a:rPr lang="en-US" altLang="zh-CN" sz="1200" i="0" kern="1200" dirty="0" err="1" smtClean="0">
                <a:solidFill>
                  <a:schemeClr val="tx1"/>
                </a:solidFill>
                <a:latin typeface="+mn-lt"/>
                <a:ea typeface="+mn-ea"/>
                <a:cs typeface="+mn-cs"/>
              </a:rPr>
              <a:t>fd</a:t>
            </a:r>
            <a:r>
              <a:rPr lang="zh-CN" altLang="en-US" sz="1200" i="0" kern="1200" dirty="0" smtClean="0">
                <a:solidFill>
                  <a:schemeClr val="tx1"/>
                </a:solidFill>
                <a:latin typeface="+mn-lt"/>
                <a:ea typeface="+mn-ea"/>
                <a:cs typeface="+mn-cs"/>
              </a:rPr>
              <a:t>和一个新创建的</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a:t>
            </a:r>
            <a:r>
              <a:rPr lang="zh-CN" altLang="en-US" dirty="0" smtClean="0"/>
              <a:t> </a:t>
            </a:r>
            <a:endParaRPr lang="en-US" altLang="zh-CN" dirty="0" smtClean="0"/>
          </a:p>
          <a:p>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在内部会维护该</a:t>
            </a:r>
            <a:r>
              <a:rPr lang="en-US" altLang="zh-CN" sz="1200" i="0" kern="1200" dirty="0" err="1" smtClean="0">
                <a:solidFill>
                  <a:schemeClr val="tx1"/>
                </a:solidFill>
                <a:latin typeface="+mn-lt"/>
                <a:ea typeface="+mn-ea"/>
                <a:cs typeface="+mn-cs"/>
              </a:rPr>
              <a:t>fd</a:t>
            </a:r>
            <a:r>
              <a:rPr lang="zh-CN" altLang="en-US" sz="1200" i="0" kern="1200" dirty="0" smtClean="0">
                <a:solidFill>
                  <a:schemeClr val="tx1"/>
                </a:solidFill>
                <a:latin typeface="+mn-lt"/>
                <a:ea typeface="+mn-ea"/>
                <a:cs typeface="+mn-cs"/>
              </a:rPr>
              <a:t>和</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的对应关系，随后往这个</a:t>
            </a:r>
            <a:r>
              <a:rPr lang="en-US" altLang="zh-CN" sz="1200" i="0" kern="1200" dirty="0" err="1" smtClean="0">
                <a:solidFill>
                  <a:schemeClr val="tx1"/>
                </a:solidFill>
                <a:latin typeface="+mn-lt"/>
                <a:ea typeface="+mn-ea"/>
                <a:cs typeface="+mn-cs"/>
              </a:rPr>
              <a:t>fd</a:t>
            </a:r>
            <a:r>
              <a:rPr lang="zh-CN" altLang="en-US" sz="1200" i="0" kern="1200" dirty="0" smtClean="0">
                <a:solidFill>
                  <a:schemeClr val="tx1"/>
                </a:solidFill>
                <a:latin typeface="+mn-lt"/>
                <a:ea typeface="+mn-ea"/>
                <a:cs typeface="+mn-cs"/>
              </a:rPr>
              <a:t>的读写会被</a:t>
            </a:r>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转发到对应的</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即</a:t>
            </a:r>
            <a:r>
              <a:rPr lang="en-US" altLang="zh-CN" dirty="0" smtClean="0"/>
              <a:t>X Windows</a:t>
            </a:r>
            <a:r>
              <a:rPr lang="zh-CN" altLang="en-US" dirty="0" smtClean="0"/>
              <a:t>图形用户接口，它并不是一个软件，而是一个协议（</a:t>
            </a:r>
            <a:r>
              <a:rPr lang="en-US" altLang="zh-CN" dirty="0" err="1" smtClean="0"/>
              <a:t>protocal</a:t>
            </a:r>
            <a:r>
              <a:rPr lang="zh-CN" altLang="en-US" dirty="0" smtClean="0"/>
              <a:t>），这个协议定义一个系统成品所必需具备的功能（就如同 </a:t>
            </a:r>
            <a:r>
              <a:rPr lang="en-US" altLang="zh-CN" dirty="0" smtClean="0"/>
              <a:t>TCP/IP, </a:t>
            </a:r>
            <a:r>
              <a:rPr lang="en-US" altLang="zh-CN" dirty="0" err="1" smtClean="0"/>
              <a:t>DECnet</a:t>
            </a:r>
            <a:r>
              <a:rPr lang="en-US" altLang="zh-CN" dirty="0" smtClean="0"/>
              <a:t> </a:t>
            </a:r>
            <a:r>
              <a:rPr lang="zh-CN" altLang="en-US" dirty="0" smtClean="0"/>
              <a:t>或</a:t>
            </a:r>
            <a:r>
              <a:rPr lang="en-US" altLang="zh-CN" dirty="0" smtClean="0"/>
              <a:t>IBM</a:t>
            </a:r>
            <a:r>
              <a:rPr lang="zh-CN" altLang="en-US" dirty="0" smtClean="0"/>
              <a:t>的 </a:t>
            </a:r>
            <a:r>
              <a:rPr lang="en-US" altLang="zh-CN" dirty="0" smtClean="0"/>
              <a:t>SNA</a:t>
            </a:r>
            <a:r>
              <a:rPr lang="zh-CN" altLang="en-US" dirty="0" smtClean="0"/>
              <a:t>，这些也都是协议，定义软件所应具备的功能）。任何系统能满足此协议及符合Ｘ协会其他的规范，便可称为</a:t>
            </a:r>
            <a:r>
              <a:rPr lang="en-US" altLang="zh-CN" dirty="0" smtClean="0"/>
              <a:t>X</a:t>
            </a:r>
            <a:r>
              <a:rPr lang="zh-CN" altLang="en-US" dirty="0" smtClean="0"/>
              <a:t>。</a:t>
            </a:r>
            <a:endParaRPr lang="en-US" altLang="zh-CN" dirty="0" smtClean="0"/>
          </a:p>
          <a:p>
            <a:endParaRPr lang="en-US" altLang="zh-CN" dirty="0" smtClean="0"/>
          </a:p>
          <a:p>
            <a:r>
              <a:rPr lang="en-US" altLang="zh-CN" dirty="0" smtClean="0"/>
              <a:t>GNOME</a:t>
            </a:r>
            <a:r>
              <a:rPr lang="zh-CN" altLang="en-US" dirty="0" smtClean="0"/>
              <a:t>或</a:t>
            </a:r>
            <a:r>
              <a:rPr lang="en-US" altLang="zh-CN" dirty="0" smtClean="0"/>
              <a:t>KDE</a:t>
            </a:r>
            <a:r>
              <a:rPr lang="zh-CN" altLang="en-US" dirty="0" smtClean="0"/>
              <a:t>是一个桌面管理器，同时包含完整的应用环境以及开发工具。</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System V， </a:t>
            </a:r>
            <a:r>
              <a:rPr lang="zh-CN" altLang="en-US" sz="1200" b="0" i="0" kern="1200" dirty="0" smtClean="0">
                <a:solidFill>
                  <a:schemeClr val="tx1"/>
                </a:solidFill>
                <a:latin typeface="+mn-lt"/>
                <a:ea typeface="+mn-ea"/>
                <a:cs typeface="+mn-cs"/>
              </a:rPr>
              <a:t>曾经也被称为 </a:t>
            </a:r>
            <a:r>
              <a:rPr lang="en-US" sz="1200" b="0" i="0" kern="1200" dirty="0" smtClean="0">
                <a:solidFill>
                  <a:schemeClr val="tx1"/>
                </a:solidFill>
                <a:latin typeface="+mn-lt"/>
                <a:ea typeface="+mn-ea"/>
                <a:cs typeface="+mn-cs"/>
              </a:rPr>
              <a:t>AT&amp;T System V，</a:t>
            </a:r>
            <a:r>
              <a:rPr lang="zh-CN" altLang="en-US" sz="1200" b="0" i="0" kern="1200" dirty="0" smtClean="0">
                <a:solidFill>
                  <a:schemeClr val="tx1"/>
                </a:solidFill>
                <a:latin typeface="+mn-lt"/>
                <a:ea typeface="+mn-ea"/>
                <a:cs typeface="+mn-cs"/>
              </a:rPr>
              <a:t>是</a:t>
            </a:r>
            <a:r>
              <a:rPr lang="en-US" sz="1200" b="0" i="0" kern="1200" dirty="0" smtClean="0">
                <a:solidFill>
                  <a:schemeClr val="tx1"/>
                </a:solidFill>
                <a:latin typeface="+mn-lt"/>
                <a:ea typeface="+mn-ea"/>
                <a:cs typeface="+mn-cs"/>
              </a:rPr>
              <a:t>Unix</a:t>
            </a:r>
            <a:r>
              <a:rPr lang="zh-CN" altLang="en-US" sz="1200" b="0" i="0" kern="1200" dirty="0" smtClean="0">
                <a:solidFill>
                  <a:schemeClr val="tx1"/>
                </a:solidFill>
                <a:latin typeface="+mn-lt"/>
                <a:ea typeface="+mn-ea"/>
                <a:cs typeface="+mn-cs"/>
              </a:rPr>
              <a:t>操作系统众多版本中的一支。它最初由 </a:t>
            </a:r>
            <a:r>
              <a:rPr lang="en-US" sz="1200" b="0" i="0" kern="1200" dirty="0" smtClean="0">
                <a:solidFill>
                  <a:schemeClr val="tx1"/>
                </a:solidFill>
                <a:latin typeface="+mn-lt"/>
                <a:ea typeface="+mn-ea"/>
                <a:cs typeface="+mn-cs"/>
              </a:rPr>
              <a:t>AT&amp;T </a:t>
            </a:r>
            <a:r>
              <a:rPr lang="zh-CN" altLang="en-US" sz="1200" b="0" i="0" kern="1200" dirty="0" smtClean="0">
                <a:solidFill>
                  <a:schemeClr val="tx1"/>
                </a:solidFill>
                <a:latin typeface="+mn-lt"/>
                <a:ea typeface="+mn-ea"/>
                <a:cs typeface="+mn-cs"/>
              </a:rPr>
              <a:t>开发，在</a:t>
            </a:r>
            <a:r>
              <a:rPr lang="en-US" altLang="zh-CN" sz="1200" b="0" i="0" kern="1200" dirty="0" smtClean="0">
                <a:solidFill>
                  <a:schemeClr val="tx1"/>
                </a:solidFill>
                <a:latin typeface="+mn-lt"/>
                <a:ea typeface="+mn-ea"/>
                <a:cs typeface="+mn-cs"/>
              </a:rPr>
              <a:t>1983</a:t>
            </a:r>
            <a:r>
              <a:rPr lang="zh-CN" altLang="en-US" sz="1200" b="0" i="0" kern="1200" dirty="0" smtClean="0">
                <a:solidFill>
                  <a:schemeClr val="tx1"/>
                </a:solidFill>
                <a:latin typeface="+mn-lt"/>
                <a:ea typeface="+mn-ea"/>
                <a:cs typeface="+mn-cs"/>
              </a:rPr>
              <a:t>年第一次发布。一共发行了</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个 </a:t>
            </a:r>
            <a:r>
              <a:rPr lang="en-US" sz="1200" b="0" i="0" kern="1200" dirty="0" smtClean="0">
                <a:solidFill>
                  <a:schemeClr val="tx1"/>
                </a:solidFill>
                <a:latin typeface="+mn-lt"/>
                <a:ea typeface="+mn-ea"/>
                <a:cs typeface="+mn-cs"/>
              </a:rPr>
              <a:t>System V </a:t>
            </a:r>
            <a:r>
              <a:rPr lang="zh-CN" altLang="en-US" sz="1200" b="0" i="0" kern="1200" dirty="0" smtClean="0">
                <a:solidFill>
                  <a:schemeClr val="tx1"/>
                </a:solidFill>
                <a:latin typeface="+mn-lt"/>
                <a:ea typeface="+mn-ea"/>
                <a:cs typeface="+mn-cs"/>
              </a:rPr>
              <a:t>的主要版本：版本</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System V Release 4，</a:t>
            </a:r>
            <a:r>
              <a:rPr lang="zh-CN" altLang="en-US" sz="1200" b="0" i="0" kern="1200" dirty="0" smtClean="0">
                <a:solidFill>
                  <a:schemeClr val="tx1"/>
                </a:solidFill>
                <a:latin typeface="+mn-lt"/>
                <a:ea typeface="+mn-ea"/>
                <a:cs typeface="+mn-cs"/>
              </a:rPr>
              <a:t>或者称为</a:t>
            </a:r>
            <a:r>
              <a:rPr lang="en-US" sz="1200" b="0" i="0" kern="1200" dirty="0" smtClean="0">
                <a:solidFill>
                  <a:schemeClr val="tx1"/>
                </a:solidFill>
                <a:latin typeface="+mn-lt"/>
                <a:ea typeface="+mn-ea"/>
                <a:cs typeface="+mn-cs"/>
              </a:rPr>
              <a:t>SVR4，</a:t>
            </a:r>
            <a:r>
              <a:rPr lang="zh-CN" altLang="en-US" sz="1200" b="0" i="0" kern="1200" dirty="0" smtClean="0">
                <a:solidFill>
                  <a:schemeClr val="tx1"/>
                </a:solidFill>
                <a:latin typeface="+mn-lt"/>
                <a:ea typeface="+mn-ea"/>
                <a:cs typeface="+mn-cs"/>
              </a:rPr>
              <a:t>是最成功的版本，成为一些</a:t>
            </a:r>
            <a:r>
              <a:rPr lang="en-US" sz="1200" b="0" i="0" kern="1200" dirty="0" smtClean="0">
                <a:solidFill>
                  <a:schemeClr val="tx1"/>
                </a:solidFill>
                <a:latin typeface="+mn-lt"/>
                <a:ea typeface="+mn-ea"/>
                <a:cs typeface="+mn-cs"/>
              </a:rPr>
              <a:t>UNIX</a:t>
            </a:r>
            <a:r>
              <a:rPr lang="zh-CN" altLang="en-US" sz="1200" b="0" i="0" kern="1200" dirty="0" smtClean="0">
                <a:solidFill>
                  <a:schemeClr val="tx1"/>
                </a:solidFill>
                <a:latin typeface="+mn-lt"/>
                <a:ea typeface="+mn-ea"/>
                <a:cs typeface="+mn-cs"/>
              </a:rPr>
              <a:t>共同特性的源头，例如 ”</a:t>
            </a:r>
            <a:r>
              <a:rPr lang="en-US" sz="1200" b="0" i="0" kern="1200" dirty="0" err="1" smtClean="0">
                <a:solidFill>
                  <a:schemeClr val="tx1"/>
                </a:solidFill>
                <a:latin typeface="+mn-lt"/>
                <a:ea typeface="+mn-ea"/>
                <a:cs typeface="+mn-cs"/>
              </a:rPr>
              <a:t>SysV</a:t>
            </a:r>
            <a:r>
              <a:rPr lang="en-US"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初始化脚本“ </a:t>
            </a:r>
            <a:r>
              <a:rPr lang="en-US" altLang="zh-CN"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etc/</a:t>
            </a:r>
            <a:r>
              <a:rPr lang="en-US" sz="1200" b="0" i="0" kern="1200" dirty="0" err="1" smtClean="0">
                <a:solidFill>
                  <a:schemeClr val="tx1"/>
                </a:solidFill>
                <a:latin typeface="+mn-lt"/>
                <a:ea typeface="+mn-ea"/>
                <a:cs typeface="+mn-cs"/>
              </a:rPr>
              <a:t>init.d</a:t>
            </a:r>
            <a:r>
              <a:rPr lang="en-US"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用来控制系统启动和关闭，</a:t>
            </a:r>
            <a:r>
              <a:rPr lang="en-US" sz="1200" b="0" i="0" kern="1200" dirty="0" smtClean="0">
                <a:solidFill>
                  <a:schemeClr val="tx1"/>
                </a:solidFill>
                <a:latin typeface="+mn-lt"/>
                <a:ea typeface="+mn-ea"/>
                <a:cs typeface="+mn-cs"/>
              </a:rPr>
              <a:t>System V Interface Definition (SVID) </a:t>
            </a:r>
            <a:r>
              <a:rPr lang="zh-CN" altLang="en-US" sz="1200" b="0" i="0" kern="1200" dirty="0" smtClean="0">
                <a:solidFill>
                  <a:schemeClr val="tx1"/>
                </a:solidFill>
                <a:latin typeface="+mn-lt"/>
                <a:ea typeface="+mn-ea"/>
                <a:cs typeface="+mn-cs"/>
              </a:rPr>
              <a:t>是一个</a:t>
            </a:r>
            <a:r>
              <a:rPr lang="en-US" sz="1200" b="0" i="0" kern="1200" dirty="0" smtClean="0">
                <a:solidFill>
                  <a:schemeClr val="tx1"/>
                </a:solidFill>
                <a:latin typeface="+mn-lt"/>
                <a:ea typeface="+mn-ea"/>
                <a:cs typeface="+mn-cs"/>
              </a:rPr>
              <a:t>System V </a:t>
            </a:r>
            <a:r>
              <a:rPr lang="zh-CN" altLang="en-US" sz="1200" b="0" i="0" kern="1200" dirty="0" smtClean="0">
                <a:solidFill>
                  <a:schemeClr val="tx1"/>
                </a:solidFill>
                <a:latin typeface="+mn-lt"/>
                <a:ea typeface="+mn-ea"/>
                <a:cs typeface="+mn-cs"/>
              </a:rPr>
              <a:t>如何工作的标准定义。</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POSIX(Portable Operating System Interface for Computing Systems)</a:t>
            </a:r>
            <a:r>
              <a:rPr lang="zh-CN" altLang="en-US" sz="1200" b="0" i="0" kern="1200" dirty="0" smtClean="0">
                <a:solidFill>
                  <a:schemeClr val="tx1"/>
                </a:solidFill>
                <a:latin typeface="+mn-lt"/>
                <a:ea typeface="+mn-ea"/>
                <a:cs typeface="+mn-cs"/>
              </a:rPr>
              <a:t>是由</a:t>
            </a:r>
            <a:r>
              <a:rPr lang="en-US" altLang="zh-CN" sz="1200" b="0" i="0" kern="1200" dirty="0" smtClean="0">
                <a:solidFill>
                  <a:schemeClr val="tx1"/>
                </a:solidFill>
                <a:latin typeface="+mn-lt"/>
                <a:ea typeface="+mn-ea"/>
                <a:cs typeface="+mn-cs"/>
              </a:rPr>
              <a:t>IEEE </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ISO/IEC </a:t>
            </a:r>
            <a:r>
              <a:rPr lang="zh-CN" altLang="en-US" sz="1200" b="0" i="0" kern="1200" dirty="0" smtClean="0">
                <a:solidFill>
                  <a:schemeClr val="tx1"/>
                </a:solidFill>
                <a:latin typeface="+mn-lt"/>
                <a:ea typeface="+mn-ea"/>
                <a:cs typeface="+mn-cs"/>
              </a:rPr>
              <a:t>开发的一簇标准。该标准是基于现有的</a:t>
            </a:r>
            <a:r>
              <a:rPr lang="en-US" altLang="zh-CN" sz="1200" b="0" i="0" kern="1200" dirty="0" smtClean="0">
                <a:solidFill>
                  <a:schemeClr val="tx1"/>
                </a:solidFill>
                <a:latin typeface="+mn-lt"/>
                <a:ea typeface="+mn-ea"/>
                <a:cs typeface="+mn-cs"/>
              </a:rPr>
              <a:t>UNIX </a:t>
            </a:r>
            <a:r>
              <a:rPr lang="zh-CN" altLang="en-US" sz="1200" b="0" i="0" kern="1200" dirty="0" smtClean="0">
                <a:solidFill>
                  <a:schemeClr val="tx1"/>
                </a:solidFill>
                <a:latin typeface="+mn-lt"/>
                <a:ea typeface="+mn-ea"/>
                <a:cs typeface="+mn-cs"/>
              </a:rPr>
              <a:t>实践和经验，描述了操作系统的调用服务接口，用于保证编制的应用程序可以在源代码一级上在多种操作系统上移植运行。它是在</a:t>
            </a:r>
            <a:r>
              <a:rPr lang="en-US" altLang="zh-CN" sz="1200" b="0" i="0" kern="1200" dirty="0" smtClean="0">
                <a:solidFill>
                  <a:schemeClr val="tx1"/>
                </a:solidFill>
                <a:latin typeface="+mn-lt"/>
                <a:ea typeface="+mn-ea"/>
                <a:cs typeface="+mn-cs"/>
              </a:rPr>
              <a:t>1980 </a:t>
            </a:r>
            <a:r>
              <a:rPr lang="zh-CN" altLang="en-US" sz="1200" b="0" i="0" kern="1200" dirty="0" smtClean="0">
                <a:solidFill>
                  <a:schemeClr val="tx1"/>
                </a:solidFill>
                <a:latin typeface="+mn-lt"/>
                <a:ea typeface="+mn-ea"/>
                <a:cs typeface="+mn-cs"/>
              </a:rPr>
              <a:t>年早期一个</a:t>
            </a:r>
            <a:r>
              <a:rPr lang="en-US" altLang="zh-CN" sz="1200" b="0" i="0" kern="1200" dirty="0" smtClean="0">
                <a:solidFill>
                  <a:schemeClr val="tx1"/>
                </a:solidFill>
                <a:latin typeface="+mn-lt"/>
                <a:ea typeface="+mn-ea"/>
                <a:cs typeface="+mn-cs"/>
              </a:rPr>
              <a:t>UNIX </a:t>
            </a:r>
            <a:r>
              <a:rPr lang="zh-CN" altLang="en-US" sz="1200" b="0" i="0" kern="1200" dirty="0" smtClean="0">
                <a:solidFill>
                  <a:schemeClr val="tx1"/>
                </a:solidFill>
                <a:latin typeface="+mn-lt"/>
                <a:ea typeface="+mn-ea"/>
                <a:cs typeface="+mn-cs"/>
              </a:rPr>
              <a:t>用户组</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usr</a:t>
            </a:r>
            <a:r>
              <a:rPr lang="en-US" altLang="zh-CN" sz="1200" b="0" i="0" kern="1200" dirty="0" smtClean="0">
                <a:solidFill>
                  <a:schemeClr val="tx1"/>
                </a:solidFill>
                <a:latin typeface="+mn-lt"/>
                <a:ea typeface="+mn-ea"/>
                <a:cs typeface="+mn-cs"/>
              </a:rPr>
              <a:t>/group)</a:t>
            </a:r>
            <a:r>
              <a:rPr lang="zh-CN" altLang="en-US" sz="1200" b="0" i="0" kern="1200" dirty="0" smtClean="0">
                <a:solidFill>
                  <a:schemeClr val="tx1"/>
                </a:solidFill>
                <a:latin typeface="+mn-lt"/>
                <a:ea typeface="+mn-ea"/>
                <a:cs typeface="+mn-cs"/>
              </a:rPr>
              <a:t>的早期工作的基础上取得的。该</a:t>
            </a:r>
            <a:r>
              <a:rPr lang="en-US" altLang="zh-CN" sz="1200" b="0" i="0" kern="1200" dirty="0" smtClean="0">
                <a:solidFill>
                  <a:schemeClr val="tx1"/>
                </a:solidFill>
                <a:latin typeface="+mn-lt"/>
                <a:ea typeface="+mn-ea"/>
                <a:cs typeface="+mn-cs"/>
              </a:rPr>
              <a:t>UNIX </a:t>
            </a:r>
            <a:r>
              <a:rPr lang="zh-CN" altLang="en-US" sz="1200" b="0" i="0" kern="1200" dirty="0" smtClean="0">
                <a:solidFill>
                  <a:schemeClr val="tx1"/>
                </a:solidFill>
                <a:latin typeface="+mn-lt"/>
                <a:ea typeface="+mn-ea"/>
                <a:cs typeface="+mn-cs"/>
              </a:rPr>
              <a:t>用户组原来试图将</a:t>
            </a:r>
            <a:r>
              <a:rPr lang="en-US" altLang="zh-CN" sz="1200" b="0" i="0" kern="1200" dirty="0" smtClean="0">
                <a:solidFill>
                  <a:schemeClr val="tx1"/>
                </a:solidFill>
                <a:latin typeface="+mn-lt"/>
                <a:ea typeface="+mn-ea"/>
                <a:cs typeface="+mn-cs"/>
              </a:rPr>
              <a:t>AT&amp;T </a:t>
            </a:r>
            <a:r>
              <a:rPr lang="zh-CN" altLang="en-US" sz="1200" b="0" i="0" kern="1200" dirty="0" smtClean="0">
                <a:solidFill>
                  <a:schemeClr val="tx1"/>
                </a:solidFill>
                <a:latin typeface="+mn-lt"/>
                <a:ea typeface="+mn-ea"/>
                <a:cs typeface="+mn-cs"/>
              </a:rPr>
              <a:t>的系统</a:t>
            </a:r>
            <a:r>
              <a:rPr lang="en-US" altLang="zh-CN" sz="1200" b="0" i="0" kern="1200" dirty="0" smtClean="0">
                <a:solidFill>
                  <a:schemeClr val="tx1"/>
                </a:solidFill>
                <a:latin typeface="+mn-lt"/>
                <a:ea typeface="+mn-ea"/>
                <a:cs typeface="+mn-cs"/>
              </a:rPr>
              <a:t>V </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Berkeley CSRG</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BSD </a:t>
            </a:r>
            <a:r>
              <a:rPr lang="zh-CN" altLang="en-US" sz="1200" b="0" i="0" kern="1200" dirty="0" smtClean="0">
                <a:solidFill>
                  <a:schemeClr val="tx1"/>
                </a:solidFill>
                <a:latin typeface="+mn-lt"/>
                <a:ea typeface="+mn-ea"/>
                <a:cs typeface="+mn-cs"/>
              </a:rPr>
              <a:t>系统的调用接口之间的区别重新调和集成，从而于</a:t>
            </a:r>
            <a:r>
              <a:rPr lang="en-US" altLang="zh-CN" sz="1200" b="0" i="0" kern="1200" dirty="0" smtClean="0">
                <a:solidFill>
                  <a:schemeClr val="tx1"/>
                </a:solidFill>
                <a:latin typeface="+mn-lt"/>
                <a:ea typeface="+mn-ea"/>
                <a:cs typeface="+mn-cs"/>
              </a:rPr>
              <a:t>1984 </a:t>
            </a:r>
            <a:r>
              <a:rPr lang="zh-CN" altLang="en-US" sz="1200" b="0" i="0" kern="1200" dirty="0" smtClean="0">
                <a:solidFill>
                  <a:schemeClr val="tx1"/>
                </a:solidFill>
                <a:latin typeface="+mn-lt"/>
                <a:ea typeface="+mn-ea"/>
                <a:cs typeface="+mn-cs"/>
              </a:rPr>
              <a:t>年产生了</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usr</a:t>
            </a:r>
            <a:r>
              <a:rPr lang="en-US" altLang="zh-CN" sz="1200" b="0" i="0" kern="1200" dirty="0" smtClean="0">
                <a:solidFill>
                  <a:schemeClr val="tx1"/>
                </a:solidFill>
                <a:latin typeface="+mn-lt"/>
                <a:ea typeface="+mn-ea"/>
                <a:cs typeface="+mn-cs"/>
              </a:rPr>
              <a:t>/group </a:t>
            </a:r>
            <a:r>
              <a:rPr lang="zh-CN" altLang="en-US" sz="1200" b="0" i="0" kern="1200" dirty="0" smtClean="0">
                <a:solidFill>
                  <a:schemeClr val="tx1"/>
                </a:solidFill>
                <a:latin typeface="+mn-lt"/>
                <a:ea typeface="+mn-ea"/>
                <a:cs typeface="+mn-cs"/>
              </a:rPr>
              <a:t>标准。</a:t>
            </a:r>
            <a:r>
              <a:rPr lang="en-US" altLang="zh-CN" sz="1200" b="0" i="0" kern="1200" dirty="0" smtClean="0">
                <a:solidFill>
                  <a:schemeClr val="tx1"/>
                </a:solidFill>
                <a:latin typeface="+mn-lt"/>
                <a:ea typeface="+mn-ea"/>
                <a:cs typeface="+mn-cs"/>
              </a:rPr>
              <a:t>1985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IEEE</a:t>
            </a:r>
            <a:r>
              <a:rPr lang="zh-CN" altLang="en-US" sz="1200" b="0" i="0" kern="1200" dirty="0" smtClean="0">
                <a:solidFill>
                  <a:schemeClr val="tx1"/>
                </a:solidFill>
                <a:latin typeface="+mn-lt"/>
                <a:ea typeface="+mn-ea"/>
                <a:cs typeface="+mn-cs"/>
              </a:rPr>
              <a:t>操作系统技术委员会标准小组委员会</a:t>
            </a:r>
            <a:r>
              <a:rPr lang="en-US" altLang="zh-CN" sz="1200" b="0" i="0" kern="1200" dirty="0" smtClean="0">
                <a:solidFill>
                  <a:schemeClr val="tx1"/>
                </a:solidFill>
                <a:latin typeface="+mn-lt"/>
                <a:ea typeface="+mn-ea"/>
                <a:cs typeface="+mn-cs"/>
              </a:rPr>
              <a:t>(TCOS-SS)</a:t>
            </a:r>
            <a:r>
              <a:rPr lang="zh-CN" altLang="en-US" sz="1200" b="0" i="0" kern="1200" dirty="0" smtClean="0">
                <a:solidFill>
                  <a:schemeClr val="tx1"/>
                </a:solidFill>
                <a:latin typeface="+mn-lt"/>
                <a:ea typeface="+mn-ea"/>
                <a:cs typeface="+mn-cs"/>
              </a:rPr>
              <a:t>开始在</a:t>
            </a:r>
            <a:r>
              <a:rPr lang="en-US" altLang="zh-CN" sz="1200" b="0" i="0" kern="1200" dirty="0" smtClean="0">
                <a:solidFill>
                  <a:schemeClr val="tx1"/>
                </a:solidFill>
                <a:latin typeface="+mn-lt"/>
                <a:ea typeface="+mn-ea"/>
                <a:cs typeface="+mn-cs"/>
              </a:rPr>
              <a:t>ANSI </a:t>
            </a:r>
            <a:r>
              <a:rPr lang="zh-CN" altLang="en-US" sz="1200" b="0" i="0" kern="1200" dirty="0" smtClean="0">
                <a:solidFill>
                  <a:schemeClr val="tx1"/>
                </a:solidFill>
                <a:latin typeface="+mn-lt"/>
                <a:ea typeface="+mn-ea"/>
                <a:cs typeface="+mn-cs"/>
              </a:rPr>
              <a:t>的支持下责成</a:t>
            </a:r>
            <a:r>
              <a:rPr lang="en-US" altLang="zh-CN" sz="1200" b="0" i="0" kern="1200" dirty="0" smtClean="0">
                <a:solidFill>
                  <a:schemeClr val="tx1"/>
                </a:solidFill>
                <a:latin typeface="+mn-lt"/>
                <a:ea typeface="+mn-ea"/>
                <a:cs typeface="+mn-cs"/>
              </a:rPr>
              <a:t>IEEE </a:t>
            </a:r>
            <a:r>
              <a:rPr lang="zh-CN" altLang="en-US" sz="1200" b="0" i="0" kern="1200" dirty="0" smtClean="0">
                <a:solidFill>
                  <a:schemeClr val="tx1"/>
                </a:solidFill>
                <a:latin typeface="+mn-lt"/>
                <a:ea typeface="+mn-ea"/>
                <a:cs typeface="+mn-cs"/>
              </a:rPr>
              <a:t>标准委员会制定有关程序源代码可移植性操作系统服务接口正式标准。到了</a:t>
            </a:r>
            <a:r>
              <a:rPr lang="en-US" altLang="zh-CN" sz="1200" b="0" i="0" kern="1200" dirty="0" smtClean="0">
                <a:solidFill>
                  <a:schemeClr val="tx1"/>
                </a:solidFill>
                <a:latin typeface="+mn-lt"/>
                <a:ea typeface="+mn-ea"/>
                <a:cs typeface="+mn-cs"/>
              </a:rPr>
              <a:t>1986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4 </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IEEE </a:t>
            </a:r>
            <a:r>
              <a:rPr lang="zh-CN" altLang="en-US" sz="1200" b="0" i="0" kern="1200" dirty="0" smtClean="0">
                <a:solidFill>
                  <a:schemeClr val="tx1"/>
                </a:solidFill>
                <a:latin typeface="+mn-lt"/>
                <a:ea typeface="+mn-ea"/>
                <a:cs typeface="+mn-cs"/>
              </a:rPr>
              <a:t>就制定出了试用标准。第一个正式标准是在</a:t>
            </a:r>
            <a:r>
              <a:rPr lang="en-US" altLang="zh-CN" sz="1200" b="0" i="0" kern="1200" dirty="0" smtClean="0">
                <a:solidFill>
                  <a:schemeClr val="tx1"/>
                </a:solidFill>
                <a:latin typeface="+mn-lt"/>
                <a:ea typeface="+mn-ea"/>
                <a:cs typeface="+mn-cs"/>
              </a:rPr>
              <a:t>1988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9 </a:t>
            </a:r>
            <a:r>
              <a:rPr lang="zh-CN" altLang="en-US" sz="1200" b="0" i="0" kern="1200" dirty="0" smtClean="0">
                <a:solidFill>
                  <a:schemeClr val="tx1"/>
                </a:solidFill>
                <a:latin typeface="+mn-lt"/>
                <a:ea typeface="+mn-ea"/>
                <a:cs typeface="+mn-cs"/>
              </a:rPr>
              <a:t>月份批准的</a:t>
            </a:r>
            <a:r>
              <a:rPr lang="en-US" altLang="zh-CN" sz="1200" b="0" i="0" kern="1200" dirty="0" smtClean="0">
                <a:solidFill>
                  <a:schemeClr val="tx1"/>
                </a:solidFill>
                <a:latin typeface="+mn-lt"/>
                <a:ea typeface="+mn-ea"/>
                <a:cs typeface="+mn-cs"/>
              </a:rPr>
              <a:t>(IEEE 1003.1-1988)</a:t>
            </a:r>
            <a:r>
              <a:rPr lang="zh-CN" altLang="en-US" sz="1200" b="0" i="0" kern="1200" dirty="0" smtClean="0">
                <a:solidFill>
                  <a:schemeClr val="tx1"/>
                </a:solidFill>
                <a:latin typeface="+mn-lt"/>
                <a:ea typeface="+mn-ea"/>
                <a:cs typeface="+mn-cs"/>
              </a:rPr>
              <a:t>，也既以后经常提到的</a:t>
            </a:r>
            <a:r>
              <a:rPr lang="en-US" altLang="zh-CN" sz="1200" b="0" i="0" kern="1200" dirty="0" smtClean="0">
                <a:solidFill>
                  <a:schemeClr val="tx1"/>
                </a:solidFill>
                <a:latin typeface="+mn-lt"/>
                <a:ea typeface="+mn-ea"/>
                <a:cs typeface="+mn-cs"/>
              </a:rPr>
              <a:t>POSIX.1 </a:t>
            </a:r>
            <a:r>
              <a:rPr lang="zh-CN" altLang="en-US" sz="1200" b="0" i="0" kern="1200" dirty="0" smtClean="0">
                <a:solidFill>
                  <a:schemeClr val="tx1"/>
                </a:solidFill>
                <a:latin typeface="+mn-lt"/>
                <a:ea typeface="+mn-ea"/>
                <a:cs typeface="+mn-cs"/>
              </a:rPr>
              <a:t>标准。</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2020/1/25</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2020/1/25</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2143116"/>
            <a:ext cx="7851648" cy="1828800"/>
          </a:xfrm>
        </p:spPr>
        <p:txBody>
          <a:bodyPr/>
          <a:lstStyle/>
          <a:p>
            <a:pPr algn="ctr"/>
            <a:r>
              <a:rPr lang="en-US" altLang="zh-CN" dirty="0" smtClean="0"/>
              <a:t>DPDK</a:t>
            </a:r>
            <a:r>
              <a:rPr lang="zh-CN" altLang="en-US" dirty="0" smtClean="0"/>
              <a:t>入门</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8229600" cy="1143000"/>
          </a:xfrm>
        </p:spPr>
        <p:txBody>
          <a:bodyPr>
            <a:normAutofit/>
          </a:bodyPr>
          <a:lstStyle/>
          <a:p>
            <a:pPr algn="ctr"/>
            <a:r>
              <a:rPr lang="en-US" altLang="zh-CN" sz="4000" dirty="0" smtClean="0"/>
              <a:t>Linux</a:t>
            </a:r>
            <a:r>
              <a:rPr lang="zh-CN" altLang="en-US" sz="4000" dirty="0" smtClean="0"/>
              <a:t>操作系统</a:t>
            </a:r>
            <a:endParaRPr lang="zh-CN" altLang="en-US" sz="4000" dirty="0"/>
          </a:p>
        </p:txBody>
      </p:sp>
      <p:sp>
        <p:nvSpPr>
          <p:cNvPr id="3" name="内容占位符 2"/>
          <p:cNvSpPr>
            <a:spLocks noGrp="1"/>
          </p:cNvSpPr>
          <p:nvPr>
            <p:ph idx="1"/>
          </p:nvPr>
        </p:nvSpPr>
        <p:spPr/>
        <p:txBody>
          <a:bodyPr>
            <a:normAutofit/>
          </a:bodyPr>
          <a:lstStyle/>
          <a:p>
            <a:r>
              <a:rPr lang="zh-CN" altLang="en-US" dirty="0" smtClean="0">
                <a:latin typeface="+mn-ea"/>
              </a:rPr>
              <a:t>简介</a:t>
            </a:r>
            <a:endParaRPr lang="en-US" altLang="zh-CN" dirty="0" smtClean="0">
              <a:latin typeface="+mn-ea"/>
            </a:endParaRPr>
          </a:p>
          <a:p>
            <a:r>
              <a:rPr lang="en-US" altLang="zh-CN" dirty="0" smtClean="0">
                <a:latin typeface="+mn-ea"/>
              </a:rPr>
              <a:t>Shell</a:t>
            </a:r>
          </a:p>
          <a:p>
            <a:r>
              <a:rPr lang="en-US" altLang="zh-CN" dirty="0" smtClean="0">
                <a:latin typeface="+mn-ea"/>
              </a:rPr>
              <a:t>Core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ARM </a:t>
            </a:r>
            <a:r>
              <a:rPr lang="en-US" altLang="zh-CN" sz="4000" dirty="0" err="1" smtClean="0"/>
              <a:t>vs</a:t>
            </a:r>
            <a:r>
              <a:rPr lang="en-US" altLang="zh-CN" sz="4000" dirty="0" smtClean="0"/>
              <a:t> x86</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85720" y="2571744"/>
            <a:ext cx="7429552" cy="2786082"/>
          </a:xfrm>
        </p:spPr>
        <p:txBody>
          <a:bodyPr/>
          <a:lstStyle/>
          <a:p>
            <a:r>
              <a:rPr lang="zh-CN" altLang="en-US" dirty="0" smtClean="0"/>
              <a:t>复杂指令集（</a:t>
            </a:r>
            <a:r>
              <a:rPr lang="en-US" altLang="zh-CN" dirty="0" smtClean="0"/>
              <a:t>CISC) </a:t>
            </a:r>
            <a:r>
              <a:rPr lang="en-US" altLang="zh-CN" dirty="0" err="1" smtClean="0"/>
              <a:t>vs</a:t>
            </a:r>
            <a:r>
              <a:rPr lang="en-US" altLang="zh-CN" dirty="0" smtClean="0"/>
              <a:t> </a:t>
            </a:r>
            <a:r>
              <a:rPr lang="zh-CN" altLang="en-US" dirty="0" smtClean="0"/>
              <a:t>精简指令集（</a:t>
            </a:r>
            <a:r>
              <a:rPr lang="en-US" altLang="zh-CN" dirty="0" smtClean="0"/>
              <a:t>RISC</a:t>
            </a:r>
            <a:r>
              <a:rPr lang="zh-CN" altLang="en-US" dirty="0" smtClean="0"/>
              <a:t>）</a:t>
            </a:r>
            <a:endParaRPr lang="en-US" altLang="zh-CN" dirty="0" smtClean="0"/>
          </a:p>
          <a:p>
            <a:r>
              <a:rPr lang="zh-CN" altLang="en-US" dirty="0" smtClean="0"/>
              <a:t>乱序执行</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Shell</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en-US" altLang="zh-CN" dirty="0" err="1" smtClean="0"/>
              <a:t>tty</a:t>
            </a:r>
            <a:r>
              <a:rPr lang="en-US" altLang="zh-CN" dirty="0" smtClean="0"/>
              <a:t>(teletype)</a:t>
            </a:r>
          </a:p>
          <a:p>
            <a:r>
              <a:rPr lang="en-US" altLang="zh-CN" dirty="0" smtClean="0"/>
              <a:t>pts(</a:t>
            </a:r>
            <a:r>
              <a:rPr lang="en-US" dirty="0" smtClean="0"/>
              <a:t>pseudo terminal device</a:t>
            </a:r>
            <a:r>
              <a:rPr lang="en-US" altLang="zh-CN" dirty="0" smtClean="0"/>
              <a:t>) </a:t>
            </a:r>
          </a:p>
        </p:txBody>
      </p:sp>
      <p:pic>
        <p:nvPicPr>
          <p:cNvPr id="1026" name="Picture 2" descr="C:\Users\Administrator\Desktop\tty.png"/>
          <p:cNvPicPr>
            <a:picLocks noChangeAspect="1" noChangeArrowheads="1"/>
          </p:cNvPicPr>
          <p:nvPr/>
        </p:nvPicPr>
        <p:blipFill>
          <a:blip r:embed="rId3"/>
          <a:srcRect/>
          <a:stretch>
            <a:fillRect/>
          </a:stretch>
        </p:blipFill>
        <p:spPr bwMode="auto">
          <a:xfrm>
            <a:off x="428596" y="3357562"/>
            <a:ext cx="8297862" cy="2743200"/>
          </a:xfrm>
          <a:prstGeom prst="rect">
            <a:avLst/>
          </a:prstGeom>
          <a:noFill/>
        </p:spPr>
      </p:pic>
      <p:pic>
        <p:nvPicPr>
          <p:cNvPr id="1027" name="Picture 3" descr="C:\Users\Administrator\Desktop\pts.jpg"/>
          <p:cNvPicPr>
            <a:picLocks noChangeAspect="1" noChangeArrowheads="1"/>
          </p:cNvPicPr>
          <p:nvPr/>
        </p:nvPicPr>
        <p:blipFill>
          <a:blip r:embed="rId4"/>
          <a:srcRect/>
          <a:stretch>
            <a:fillRect/>
          </a:stretch>
        </p:blipFill>
        <p:spPr bwMode="auto">
          <a:xfrm>
            <a:off x="1866925" y="0"/>
            <a:ext cx="6276975" cy="68675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图像界面</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en-US" altLang="zh-CN" dirty="0" smtClean="0">
                <a:latin typeface="+mn-ea"/>
              </a:rPr>
              <a:t>X-window</a:t>
            </a:r>
          </a:p>
          <a:p>
            <a:r>
              <a:rPr lang="en-US" altLang="zh-CN" dirty="0" smtClean="0">
                <a:latin typeface="+mn-ea"/>
              </a:rPr>
              <a:t>Gnome &amp; KDE &amp; </a:t>
            </a:r>
            <a:r>
              <a:rPr lang="en-US" altLang="zh-CN" dirty="0" err="1" smtClean="0">
                <a:latin typeface="+mn-ea"/>
              </a:rPr>
              <a:t>XManager</a:t>
            </a:r>
            <a:endParaRPr lang="en-US" altLang="zh-CN" dirty="0" smtClean="0">
              <a:latin typeface="+mn-ea"/>
            </a:endParaRPr>
          </a:p>
          <a:p>
            <a:endParaRPr lang="en-US" altLang="zh-CN" dirty="0" smtClean="0">
              <a:latin typeface="+mn-ea"/>
            </a:endParaRPr>
          </a:p>
        </p:txBody>
      </p:sp>
      <p:pic>
        <p:nvPicPr>
          <p:cNvPr id="4098" name="Picture 2" descr="X Window System 的架构"/>
          <p:cNvPicPr>
            <a:picLocks noChangeAspect="1" noChangeArrowheads="1"/>
          </p:cNvPicPr>
          <p:nvPr/>
        </p:nvPicPr>
        <p:blipFill>
          <a:blip r:embed="rId3"/>
          <a:srcRect/>
          <a:stretch>
            <a:fillRect/>
          </a:stretch>
        </p:blipFill>
        <p:spPr bwMode="auto">
          <a:xfrm>
            <a:off x="1000100" y="3571876"/>
            <a:ext cx="4333875" cy="208597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内核</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zh-CN" altLang="en-US" dirty="0" smtClean="0">
                <a:latin typeface="+mn-ea"/>
              </a:rPr>
              <a:t>超内核 </a:t>
            </a:r>
            <a:r>
              <a:rPr lang="en-US" altLang="zh-CN" dirty="0" err="1" smtClean="0">
                <a:latin typeface="+mn-ea"/>
              </a:rPr>
              <a:t>vs</a:t>
            </a:r>
            <a:r>
              <a:rPr lang="en-US" altLang="zh-CN" dirty="0" smtClean="0">
                <a:latin typeface="+mn-ea"/>
              </a:rPr>
              <a:t> </a:t>
            </a:r>
            <a:r>
              <a:rPr lang="zh-CN" altLang="en-US" dirty="0" smtClean="0">
                <a:latin typeface="+mn-ea"/>
              </a:rPr>
              <a:t>微内核</a:t>
            </a:r>
            <a:endParaRPr lang="en-US" altLang="zh-CN" dirty="0" smtClean="0">
              <a:latin typeface="+mn-ea"/>
            </a:endParaRPr>
          </a:p>
          <a:p>
            <a:r>
              <a:rPr lang="zh-CN" altLang="en-US" dirty="0" smtClean="0">
                <a:latin typeface="+mn-ea"/>
              </a:rPr>
              <a:t>内存管理（分页、分段、</a:t>
            </a:r>
            <a:r>
              <a:rPr lang="en-US" altLang="zh-CN" dirty="0" smtClean="0">
                <a:latin typeface="+mn-ea"/>
              </a:rPr>
              <a:t>cache</a:t>
            </a:r>
            <a:r>
              <a:rPr lang="zh-CN" altLang="en-US" dirty="0" smtClean="0">
                <a:latin typeface="+mn-ea"/>
              </a:rPr>
              <a:t>、</a:t>
            </a:r>
            <a:r>
              <a:rPr lang="en-US" altLang="zh-CN" dirty="0" smtClean="0">
                <a:latin typeface="+mn-ea"/>
              </a:rPr>
              <a:t>buffer</a:t>
            </a:r>
            <a:r>
              <a:rPr lang="zh-CN" altLang="en-US" dirty="0" smtClean="0">
                <a:latin typeface="+mn-ea"/>
              </a:rPr>
              <a:t>）</a:t>
            </a:r>
            <a:endParaRPr lang="en-US" altLang="zh-CN" dirty="0" smtClean="0">
              <a:latin typeface="+mn-ea"/>
            </a:endParaRPr>
          </a:p>
          <a:p>
            <a:r>
              <a:rPr lang="zh-CN" altLang="en-US" dirty="0" smtClean="0">
                <a:latin typeface="+mn-ea"/>
              </a:rPr>
              <a:t>文件系统</a:t>
            </a:r>
            <a:endParaRPr lang="en-US" altLang="zh-CN" dirty="0" smtClean="0">
              <a:latin typeface="+mn-ea"/>
            </a:endParaRPr>
          </a:p>
          <a:p>
            <a:r>
              <a:rPr lang="zh-CN" altLang="en-US" dirty="0" smtClean="0">
                <a:latin typeface="+mn-ea"/>
              </a:rPr>
              <a:t>多进程</a:t>
            </a:r>
            <a:r>
              <a:rPr lang="en-US" altLang="zh-CN" dirty="0" smtClean="0">
                <a:latin typeface="+mn-ea"/>
              </a:rPr>
              <a:t>&amp;</a:t>
            </a:r>
            <a:r>
              <a:rPr lang="zh-CN" altLang="en-US" dirty="0" smtClean="0">
                <a:latin typeface="+mn-ea"/>
              </a:rPr>
              <a:t>多线程</a:t>
            </a:r>
            <a:endParaRPr lang="en-US" altLang="zh-CN" dirty="0" smtClean="0">
              <a:latin typeface="+mn-ea"/>
            </a:endParaRPr>
          </a:p>
          <a:p>
            <a:r>
              <a:rPr lang="en-US" altLang="zh-CN" dirty="0" smtClean="0">
                <a:latin typeface="+mn-ea"/>
              </a:rPr>
              <a:t>IPC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IPC</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t>进程共享存留于文件系统中，进程得穿越内核（例如</a:t>
            </a:r>
            <a:r>
              <a:rPr lang="en-US" altLang="zh-CN" dirty="0" smtClean="0"/>
              <a:t>read</a:t>
            </a:r>
            <a:r>
              <a:rPr lang="zh-CN" altLang="en-US" dirty="0" smtClean="0"/>
              <a:t>、</a:t>
            </a:r>
            <a:r>
              <a:rPr lang="en-US" altLang="zh-CN" dirty="0" smtClean="0"/>
              <a:t>write</a:t>
            </a:r>
            <a:r>
              <a:rPr lang="zh-CN" altLang="en-US" dirty="0" smtClean="0"/>
              <a:t>、</a:t>
            </a:r>
            <a:r>
              <a:rPr lang="en-US" altLang="zh-CN" dirty="0" err="1" smtClean="0"/>
              <a:t>lseek</a:t>
            </a:r>
            <a:r>
              <a:rPr lang="zh-CN" altLang="en-US" dirty="0" smtClean="0"/>
              <a:t>等）。</a:t>
            </a:r>
          </a:p>
          <a:p>
            <a:r>
              <a:rPr lang="zh-CN" altLang="en-US" dirty="0" smtClean="0"/>
              <a:t>进程共享内核中的，例如</a:t>
            </a:r>
            <a:r>
              <a:rPr lang="en-US" altLang="zh-CN" dirty="0" smtClean="0"/>
              <a:t>pipe</a:t>
            </a:r>
            <a:r>
              <a:rPr lang="zh-CN" altLang="en-US" dirty="0" smtClean="0"/>
              <a:t>、消息队列、信号量，涉及对内核系统调用。</a:t>
            </a:r>
          </a:p>
          <a:p>
            <a:r>
              <a:rPr lang="zh-CN" altLang="en-US" dirty="0" smtClean="0"/>
              <a:t>进程双方都能访问的共享内存区，进程可以不经过内核直接，共享该内存区的进程需要某种形式的同步</a:t>
            </a:r>
          </a:p>
          <a:p>
            <a:endParaRPr lang="en-US" altLang="zh-CN" dirty="0" smtClean="0">
              <a:latin typeface="+mn-ea"/>
            </a:endParaRPr>
          </a:p>
        </p:txBody>
      </p:sp>
      <p:pic>
        <p:nvPicPr>
          <p:cNvPr id="4098" name="Picture 2" descr="https://images0.cnblogs.com/blog/603001/201502/011618286599225.png"/>
          <p:cNvPicPr>
            <a:picLocks noChangeAspect="1" noChangeArrowheads="1"/>
          </p:cNvPicPr>
          <p:nvPr/>
        </p:nvPicPr>
        <p:blipFill>
          <a:blip r:embed="rId3"/>
          <a:srcRect/>
          <a:stretch>
            <a:fillRect/>
          </a:stretch>
        </p:blipFill>
        <p:spPr bwMode="auto">
          <a:xfrm>
            <a:off x="2071670" y="4572008"/>
            <a:ext cx="5181600" cy="208597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Unix IPC</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latin typeface="+mn-ea"/>
              </a:rPr>
              <a:t>管道 （匿名管道 </a:t>
            </a:r>
            <a:r>
              <a:rPr lang="en-US" altLang="zh-CN" dirty="0" smtClean="0">
                <a:latin typeface="+mn-ea"/>
              </a:rPr>
              <a:t>pipe read write</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smtClean="0">
                <a:latin typeface="+mn-ea"/>
              </a:rPr>
              <a:t>FIFO</a:t>
            </a:r>
            <a:r>
              <a:rPr lang="zh-CN" altLang="en-US" dirty="0" smtClean="0">
                <a:latin typeface="+mn-ea"/>
              </a:rPr>
              <a:t> （命名管道 </a:t>
            </a:r>
            <a:r>
              <a:rPr lang="en-US" altLang="zh-CN" dirty="0" err="1" smtClean="0">
                <a:latin typeface="+mn-ea"/>
              </a:rPr>
              <a:t>mkfifo</a:t>
            </a:r>
            <a:r>
              <a:rPr lang="en-US" altLang="zh-CN" dirty="0" smtClean="0">
                <a:latin typeface="+mn-ea"/>
              </a:rPr>
              <a:t> open read write</a:t>
            </a:r>
            <a:r>
              <a:rPr lang="zh-CN" altLang="en-US" dirty="0" smtClean="0">
                <a:latin typeface="+mn-ea"/>
              </a:rPr>
              <a:t>）</a:t>
            </a:r>
            <a:endParaRPr lang="en-US" altLang="zh-CN" dirty="0" smtClean="0">
              <a:latin typeface="+mn-ea"/>
            </a:endParaRPr>
          </a:p>
          <a:p>
            <a:endParaRPr lang="en-US" altLang="zh-CN" dirty="0" smtClean="0">
              <a:latin typeface="+mn-ea"/>
            </a:endParaRPr>
          </a:p>
          <a:p>
            <a:r>
              <a:rPr lang="zh-CN" altLang="en-US" dirty="0" smtClean="0">
                <a:latin typeface="+mn-ea"/>
              </a:rPr>
              <a:t>信号 （</a:t>
            </a:r>
            <a:r>
              <a:rPr lang="en-US" altLang="zh-CN" dirty="0" smtClean="0">
                <a:latin typeface="+mn-ea"/>
              </a:rPr>
              <a:t>signal </a:t>
            </a:r>
            <a:r>
              <a:rPr lang="en-US" altLang="zh-CN" dirty="0" err="1" smtClean="0">
                <a:latin typeface="+mn-ea"/>
              </a:rPr>
              <a:t>sigaction</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smtClean="0">
                <a:latin typeface="+mn-ea"/>
              </a:rPr>
              <a:t>Unix Socket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System V IPC</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latin typeface="+mn-ea"/>
              </a:rPr>
              <a:t>基于对象标识符 </a:t>
            </a:r>
            <a:r>
              <a:rPr lang="en-US" altLang="zh-CN" dirty="0" smtClean="0">
                <a:latin typeface="+mn-ea"/>
              </a:rPr>
              <a:t>ID</a:t>
            </a:r>
            <a:r>
              <a:rPr lang="zh-CN" altLang="en-US" dirty="0" smtClean="0">
                <a:latin typeface="+mn-ea"/>
              </a:rPr>
              <a:t> </a:t>
            </a:r>
            <a:r>
              <a:rPr lang="en-US" altLang="zh-CN" dirty="0" smtClean="0">
                <a:latin typeface="+mn-ea"/>
              </a:rPr>
              <a:t>(</a:t>
            </a:r>
            <a:r>
              <a:rPr lang="en-US" altLang="zh-CN" dirty="0" err="1" smtClean="0">
                <a:latin typeface="+mn-ea"/>
              </a:rPr>
              <a:t>ftok</a:t>
            </a:r>
            <a:r>
              <a:rPr lang="en-US" altLang="zh-CN" dirty="0" smtClean="0">
                <a:latin typeface="+mn-ea"/>
              </a:rPr>
              <a:t>)</a:t>
            </a:r>
          </a:p>
          <a:p>
            <a:r>
              <a:rPr lang="zh-CN" altLang="en-US" dirty="0" smtClean="0">
                <a:latin typeface="+mn-ea"/>
              </a:rPr>
              <a:t>统一的权限管理</a:t>
            </a:r>
            <a:endParaRPr lang="en-US" altLang="zh-CN" dirty="0" smtClean="0">
              <a:latin typeface="+mn-ea"/>
            </a:endParaRPr>
          </a:p>
          <a:p>
            <a:r>
              <a:rPr lang="zh-CN" altLang="en-US" dirty="0" smtClean="0">
                <a:latin typeface="+mn-ea"/>
              </a:rPr>
              <a:t>消息队列 </a:t>
            </a:r>
            <a:r>
              <a:rPr lang="en-US" dirty="0" err="1" smtClean="0">
                <a:latin typeface="+mn-ea"/>
              </a:rPr>
              <a:t>msgget</a:t>
            </a:r>
            <a:endParaRPr lang="en-US" altLang="zh-CN" dirty="0" smtClean="0">
              <a:latin typeface="+mn-ea"/>
            </a:endParaRPr>
          </a:p>
          <a:p>
            <a:r>
              <a:rPr lang="zh-CN" altLang="en-US" dirty="0" smtClean="0">
                <a:latin typeface="+mn-ea"/>
              </a:rPr>
              <a:t>共享内存 </a:t>
            </a:r>
            <a:r>
              <a:rPr lang="en-US" altLang="zh-CN" b="1" dirty="0" err="1" smtClean="0">
                <a:latin typeface="+mn-ea"/>
              </a:rPr>
              <a:t>shmget</a:t>
            </a:r>
            <a:endParaRPr lang="en-US" altLang="zh-CN" b="1" dirty="0" smtClean="0">
              <a:latin typeface="+mn-ea"/>
            </a:endParaRPr>
          </a:p>
          <a:p>
            <a:r>
              <a:rPr lang="zh-CN" altLang="en-US" dirty="0" smtClean="0">
                <a:latin typeface="+mn-ea"/>
              </a:rPr>
              <a:t>信号量 </a:t>
            </a:r>
            <a:r>
              <a:rPr lang="en-US" dirty="0" err="1" smtClean="0">
                <a:latin typeface="+mn-ea"/>
              </a:rPr>
              <a:t>semget</a:t>
            </a:r>
            <a:r>
              <a:rPr lang="zh-CN" altLang="en-US" dirty="0" smtClean="0">
                <a:latin typeface="+mn-ea"/>
              </a:rPr>
              <a:t> （基于内核）</a:t>
            </a:r>
            <a:endParaRPr lang="en-US" altLang="zh-CN" dirty="0" smtClean="0">
              <a:latin typeface="+mn-ea"/>
            </a:endParaRPr>
          </a:p>
          <a:p>
            <a:pPr>
              <a:buNone/>
            </a:pPr>
            <a:endParaRPr lang="en-US" altLang="zh-CN" dirty="0" smtClean="0">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POSIX IPC</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latin typeface="+mn-ea"/>
              </a:rPr>
              <a:t>消息队列 </a:t>
            </a:r>
            <a:r>
              <a:rPr lang="en-US" dirty="0" err="1" smtClean="0"/>
              <a:t>mq_</a:t>
            </a:r>
            <a:r>
              <a:rPr lang="en-US" altLang="zh-CN" dirty="0" err="1" smtClean="0"/>
              <a:t>xxx</a:t>
            </a:r>
            <a:endParaRPr lang="en-US" altLang="zh-CN" dirty="0" smtClean="0">
              <a:latin typeface="+mn-ea"/>
            </a:endParaRPr>
          </a:p>
          <a:p>
            <a:r>
              <a:rPr lang="zh-CN" altLang="en-US" dirty="0" smtClean="0">
                <a:latin typeface="+mn-ea"/>
              </a:rPr>
              <a:t>互斥锁 </a:t>
            </a:r>
            <a:r>
              <a:rPr lang="en-US" altLang="zh-CN" b="1" dirty="0" err="1" smtClean="0">
                <a:latin typeface="+mn-ea"/>
              </a:rPr>
              <a:t>pthread_mutex_xxx</a:t>
            </a:r>
            <a:endParaRPr lang="en-US" altLang="zh-CN" b="1" dirty="0" smtClean="0">
              <a:latin typeface="+mn-ea"/>
            </a:endParaRPr>
          </a:p>
          <a:p>
            <a:r>
              <a:rPr lang="zh-CN" altLang="en-US" dirty="0" smtClean="0">
                <a:latin typeface="+mn-ea"/>
              </a:rPr>
              <a:t>条件变量 </a:t>
            </a:r>
            <a:r>
              <a:rPr lang="en-US" dirty="0" err="1" smtClean="0">
                <a:latin typeface="+mn-ea"/>
              </a:rPr>
              <a:t>pthread_cond_xxx</a:t>
            </a:r>
            <a:endParaRPr lang="en-US" dirty="0" smtClean="0">
              <a:latin typeface="+mn-ea"/>
            </a:endParaRPr>
          </a:p>
          <a:p>
            <a:r>
              <a:rPr lang="zh-CN" altLang="en-US" dirty="0" smtClean="0">
                <a:latin typeface="+mn-ea"/>
              </a:rPr>
              <a:t>信号量 </a:t>
            </a:r>
            <a:r>
              <a:rPr lang="en-US" altLang="zh-CN" b="1" dirty="0" err="1" smtClean="0">
                <a:latin typeface="+mn-ea"/>
              </a:rPr>
              <a:t>sem_xxx</a:t>
            </a:r>
            <a:r>
              <a:rPr lang="en-US" altLang="zh-CN" b="1" dirty="0" smtClean="0">
                <a:latin typeface="+mn-ea"/>
              </a:rPr>
              <a:t> (</a:t>
            </a:r>
            <a:r>
              <a:rPr lang="zh-CN" altLang="en-US" b="1" dirty="0" smtClean="0">
                <a:latin typeface="+mn-ea"/>
              </a:rPr>
              <a:t>基于内存</a:t>
            </a:r>
            <a:r>
              <a:rPr lang="en-US" altLang="zh-CN" b="1" dirty="0" smtClean="0">
                <a:latin typeface="+mn-ea"/>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大纲</a:t>
            </a:r>
            <a:endParaRPr lang="zh-CN" altLang="en-US" dirty="0"/>
          </a:p>
        </p:txBody>
      </p:sp>
      <p:sp>
        <p:nvSpPr>
          <p:cNvPr id="3" name="内容占位符 2"/>
          <p:cNvSpPr>
            <a:spLocks noGrp="1"/>
          </p:cNvSpPr>
          <p:nvPr>
            <p:ph idx="1"/>
          </p:nvPr>
        </p:nvSpPr>
        <p:spPr>
          <a:xfrm>
            <a:off x="1357290" y="2285992"/>
            <a:ext cx="6143668" cy="3857652"/>
          </a:xfrm>
        </p:spPr>
        <p:txBody>
          <a:bodyPr>
            <a:noAutofit/>
          </a:bodyPr>
          <a:lstStyle/>
          <a:p>
            <a:r>
              <a:rPr lang="en-US" altLang="zh-CN" sz="4000" dirty="0" err="1" smtClean="0"/>
              <a:t>dpdk</a:t>
            </a:r>
            <a:r>
              <a:rPr lang="zh-CN" altLang="en-US" sz="4000" dirty="0" smtClean="0"/>
              <a:t>历史</a:t>
            </a:r>
            <a:endParaRPr lang="en-US" altLang="zh-CN" sz="4000" dirty="0" smtClean="0"/>
          </a:p>
          <a:p>
            <a:r>
              <a:rPr lang="en-US" altLang="zh-CN" sz="4000" dirty="0" err="1" smtClean="0"/>
              <a:t>dpdk</a:t>
            </a:r>
            <a:r>
              <a:rPr lang="en-US" altLang="zh-CN" sz="4000" dirty="0" smtClean="0"/>
              <a:t> </a:t>
            </a:r>
            <a:r>
              <a:rPr lang="en-US" altLang="zh-CN" sz="4000" dirty="0" err="1" smtClean="0"/>
              <a:t>vs</a:t>
            </a:r>
            <a:r>
              <a:rPr lang="en-US" altLang="zh-CN" sz="4000" dirty="0" smtClean="0"/>
              <a:t> </a:t>
            </a:r>
            <a:r>
              <a:rPr lang="zh-CN" altLang="en-US" sz="4000" dirty="0" smtClean="0"/>
              <a:t>其他</a:t>
            </a:r>
            <a:endParaRPr lang="en-US" altLang="zh-CN" sz="4000" dirty="0" smtClean="0"/>
          </a:p>
          <a:p>
            <a:endParaRPr lang="en-US" altLang="zh-CN" sz="4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架构演进</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endParaRPr lang="zh-CN" altLang="en-US" dirty="0">
              <a:latin typeface="+mn-ea"/>
            </a:endParaRPr>
          </a:p>
        </p:txBody>
      </p:sp>
      <p:pic>
        <p:nvPicPr>
          <p:cNvPr id="26626" name="Picture 2" descr="053a106acecc253c7c3f12e6333859c0cb05e69f"/>
          <p:cNvPicPr>
            <a:picLocks noChangeAspect="1" noChangeArrowheads="1"/>
          </p:cNvPicPr>
          <p:nvPr/>
        </p:nvPicPr>
        <p:blipFill>
          <a:blip r:embed="rId2"/>
          <a:srcRect/>
          <a:stretch>
            <a:fillRect/>
          </a:stretch>
        </p:blipFill>
        <p:spPr bwMode="auto">
          <a:xfrm>
            <a:off x="285720" y="3071810"/>
            <a:ext cx="2828925" cy="2600325"/>
          </a:xfrm>
          <a:prstGeom prst="rect">
            <a:avLst/>
          </a:prstGeom>
          <a:noFill/>
        </p:spPr>
      </p:pic>
      <p:pic>
        <p:nvPicPr>
          <p:cNvPr id="26628" name="Picture 4" descr="3012b699f566cc31b3a7f948ce3a0e7153edfb43"/>
          <p:cNvPicPr>
            <a:picLocks noChangeAspect="1" noChangeArrowheads="1"/>
          </p:cNvPicPr>
          <p:nvPr/>
        </p:nvPicPr>
        <p:blipFill>
          <a:blip r:embed="rId3"/>
          <a:srcRect/>
          <a:stretch>
            <a:fillRect/>
          </a:stretch>
        </p:blipFill>
        <p:spPr bwMode="auto">
          <a:xfrm>
            <a:off x="3357554" y="1857364"/>
            <a:ext cx="4657725" cy="2066925"/>
          </a:xfrm>
          <a:prstGeom prst="rect">
            <a:avLst/>
          </a:prstGeom>
          <a:noFill/>
        </p:spPr>
      </p:pic>
      <p:pic>
        <p:nvPicPr>
          <p:cNvPr id="26630" name="Picture 6" descr="40d9a2e02aba01fd3cd05262b39f313b0afb6350"/>
          <p:cNvPicPr>
            <a:picLocks noChangeAspect="1" noChangeArrowheads="1"/>
          </p:cNvPicPr>
          <p:nvPr/>
        </p:nvPicPr>
        <p:blipFill>
          <a:blip r:embed="rId4"/>
          <a:srcRect/>
          <a:stretch>
            <a:fillRect/>
          </a:stretch>
        </p:blipFill>
        <p:spPr bwMode="auto">
          <a:xfrm>
            <a:off x="4071934" y="4286256"/>
            <a:ext cx="2933700" cy="192405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CPU</a:t>
            </a:r>
            <a:r>
              <a:rPr lang="zh-CN" altLang="en-US" sz="4000" dirty="0" smtClean="0"/>
              <a:t>如何制造</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endParaRPr lang="zh-CN" altLang="en-US" dirty="0">
              <a:latin typeface="+mn-ea"/>
            </a:endParaRPr>
          </a:p>
        </p:txBody>
      </p:sp>
      <p:pic>
        <p:nvPicPr>
          <p:cNvPr id="10242" name="Picture 2" descr="https://pic3.zhimg.com/80/v2-9a022db9ac6fc2482c3ea7af7ee389be_hd.jpg"/>
          <p:cNvPicPr>
            <a:picLocks noChangeAspect="1" noChangeArrowheads="1"/>
          </p:cNvPicPr>
          <p:nvPr/>
        </p:nvPicPr>
        <p:blipFill>
          <a:blip r:embed="rId2"/>
          <a:srcRect/>
          <a:stretch>
            <a:fillRect/>
          </a:stretch>
        </p:blipFill>
        <p:spPr bwMode="auto">
          <a:xfrm>
            <a:off x="642910" y="1785926"/>
            <a:ext cx="3190875" cy="2505076"/>
          </a:xfrm>
          <a:prstGeom prst="rect">
            <a:avLst/>
          </a:prstGeom>
          <a:noFill/>
        </p:spPr>
      </p:pic>
      <p:pic>
        <p:nvPicPr>
          <p:cNvPr id="10244" name="Picture 4" descr="https://pic4.zhimg.com/80/v2-daa2a39874fff7e59d68329f94938b77_hd.jpg"/>
          <p:cNvPicPr>
            <a:picLocks noChangeAspect="1" noChangeArrowheads="1"/>
          </p:cNvPicPr>
          <p:nvPr/>
        </p:nvPicPr>
        <p:blipFill>
          <a:blip r:embed="rId3"/>
          <a:srcRect/>
          <a:stretch>
            <a:fillRect/>
          </a:stretch>
        </p:blipFill>
        <p:spPr bwMode="auto">
          <a:xfrm>
            <a:off x="928662" y="2071678"/>
            <a:ext cx="3343275" cy="2609851"/>
          </a:xfrm>
          <a:prstGeom prst="rect">
            <a:avLst/>
          </a:prstGeom>
          <a:noFill/>
        </p:spPr>
      </p:pic>
      <p:pic>
        <p:nvPicPr>
          <p:cNvPr id="10248" name="Picture 8" descr="https://pic3.zhimg.com/80/v2-cfb5cef61f0606532458a5abdd3ca6ce_hd.jpg"/>
          <p:cNvPicPr>
            <a:picLocks noChangeAspect="1" noChangeArrowheads="1"/>
          </p:cNvPicPr>
          <p:nvPr/>
        </p:nvPicPr>
        <p:blipFill>
          <a:blip r:embed="rId4"/>
          <a:srcRect/>
          <a:stretch>
            <a:fillRect/>
          </a:stretch>
        </p:blipFill>
        <p:spPr bwMode="auto">
          <a:xfrm>
            <a:off x="1214414" y="2428868"/>
            <a:ext cx="4714908" cy="3447542"/>
          </a:xfrm>
          <a:prstGeom prst="rect">
            <a:avLst/>
          </a:prstGeom>
          <a:noFill/>
        </p:spPr>
      </p:pic>
      <p:pic>
        <p:nvPicPr>
          <p:cNvPr id="10252" name="Picture 12" descr="https://pic4.zhimg.com/80/v2-ee16428fb80b371f0b501d54315afcbb_hd.jpg"/>
          <p:cNvPicPr>
            <a:picLocks noChangeAspect="1" noChangeArrowheads="1"/>
          </p:cNvPicPr>
          <p:nvPr/>
        </p:nvPicPr>
        <p:blipFill>
          <a:blip r:embed="rId5"/>
          <a:srcRect/>
          <a:stretch>
            <a:fillRect/>
          </a:stretch>
        </p:blipFill>
        <p:spPr bwMode="auto">
          <a:xfrm>
            <a:off x="1500166" y="2928934"/>
            <a:ext cx="5143536" cy="3455813"/>
          </a:xfrm>
          <a:prstGeom prst="rect">
            <a:avLst/>
          </a:prstGeom>
          <a:noFill/>
        </p:spPr>
      </p:pic>
      <p:pic>
        <p:nvPicPr>
          <p:cNvPr id="10254" name="Picture 14" descr="https://pic4.zhimg.com/80/v2-a91ad3f6a5c8156c9be808cc12106e3b_hd.jpg"/>
          <p:cNvPicPr>
            <a:picLocks noChangeAspect="1" noChangeArrowheads="1"/>
          </p:cNvPicPr>
          <p:nvPr/>
        </p:nvPicPr>
        <p:blipFill>
          <a:blip r:embed="rId6"/>
          <a:srcRect/>
          <a:stretch>
            <a:fillRect/>
          </a:stretch>
        </p:blipFill>
        <p:spPr bwMode="auto">
          <a:xfrm>
            <a:off x="3786182" y="1857364"/>
            <a:ext cx="4714908" cy="46771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ppt_x"/>
                                          </p:val>
                                        </p:tav>
                                        <p:tav tm="100000">
                                          <p:val>
                                            <p:strVal val="#ppt_x"/>
                                          </p:val>
                                        </p:tav>
                                      </p:tavLst>
                                    </p:anim>
                                    <p:anim calcmode="lin" valueType="num">
                                      <p:cBhvr additive="base">
                                        <p:cTn id="14"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8"/>
                                        </p:tgtEl>
                                        <p:attrNameLst>
                                          <p:attrName>style.visibility</p:attrName>
                                        </p:attrNameLst>
                                      </p:cBhvr>
                                      <p:to>
                                        <p:strVal val="visible"/>
                                      </p:to>
                                    </p:set>
                                    <p:anim calcmode="lin" valueType="num">
                                      <p:cBhvr additive="base">
                                        <p:cTn id="19" dur="500" fill="hold"/>
                                        <p:tgtEl>
                                          <p:spTgt spid="10248"/>
                                        </p:tgtEl>
                                        <p:attrNameLst>
                                          <p:attrName>ppt_x</p:attrName>
                                        </p:attrNameLst>
                                      </p:cBhvr>
                                      <p:tavLst>
                                        <p:tav tm="0">
                                          <p:val>
                                            <p:strVal val="#ppt_x"/>
                                          </p:val>
                                        </p:tav>
                                        <p:tav tm="100000">
                                          <p:val>
                                            <p:strVal val="#ppt_x"/>
                                          </p:val>
                                        </p:tav>
                                      </p:tavLst>
                                    </p:anim>
                                    <p:anim calcmode="lin" valueType="num">
                                      <p:cBhvr additive="base">
                                        <p:cTn id="20"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52"/>
                                        </p:tgtEl>
                                        <p:attrNameLst>
                                          <p:attrName>style.visibility</p:attrName>
                                        </p:attrNameLst>
                                      </p:cBhvr>
                                      <p:to>
                                        <p:strVal val="visible"/>
                                      </p:to>
                                    </p:set>
                                    <p:anim calcmode="lin" valueType="num">
                                      <p:cBhvr additive="base">
                                        <p:cTn id="25" dur="500" fill="hold"/>
                                        <p:tgtEl>
                                          <p:spTgt spid="10252"/>
                                        </p:tgtEl>
                                        <p:attrNameLst>
                                          <p:attrName>ppt_x</p:attrName>
                                        </p:attrNameLst>
                                      </p:cBhvr>
                                      <p:tavLst>
                                        <p:tav tm="0">
                                          <p:val>
                                            <p:strVal val="#ppt_x"/>
                                          </p:val>
                                        </p:tav>
                                        <p:tav tm="100000">
                                          <p:val>
                                            <p:strVal val="#ppt_x"/>
                                          </p:val>
                                        </p:tav>
                                      </p:tavLst>
                                    </p:anim>
                                    <p:anim calcmode="lin" valueType="num">
                                      <p:cBhvr additive="base">
                                        <p:cTn id="26" dur="500" fill="hold"/>
                                        <p:tgtEl>
                                          <p:spTgt spid="1025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54"/>
                                        </p:tgtEl>
                                        <p:attrNameLst>
                                          <p:attrName>style.visibility</p:attrName>
                                        </p:attrNameLst>
                                      </p:cBhvr>
                                      <p:to>
                                        <p:strVal val="visible"/>
                                      </p:to>
                                    </p:set>
                                    <p:anim calcmode="lin" valueType="num">
                                      <p:cBhvr additive="base">
                                        <p:cTn id="31" dur="500" fill="hold"/>
                                        <p:tgtEl>
                                          <p:spTgt spid="10254"/>
                                        </p:tgtEl>
                                        <p:attrNameLst>
                                          <p:attrName>ppt_x</p:attrName>
                                        </p:attrNameLst>
                                      </p:cBhvr>
                                      <p:tavLst>
                                        <p:tav tm="0">
                                          <p:val>
                                            <p:strVal val="#ppt_x"/>
                                          </p:val>
                                        </p:tav>
                                        <p:tav tm="100000">
                                          <p:val>
                                            <p:strVal val="#ppt_x"/>
                                          </p:val>
                                        </p:tav>
                                      </p:tavLst>
                                    </p:anim>
                                    <p:anim calcmode="lin" valueType="num">
                                      <p:cBhvr additive="base">
                                        <p:cTn id="32" dur="500" fill="hold"/>
                                        <p:tgtEl>
                                          <p:spTgt spid="10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CPU</a:t>
            </a:r>
            <a:r>
              <a:rPr lang="zh-CN" altLang="en-US" sz="4000" dirty="0" smtClean="0"/>
              <a:t>内部结构</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zh-CN" altLang="en-US" dirty="0" smtClean="0">
                <a:latin typeface="+mn-ea"/>
              </a:rPr>
              <a:t>计算单元</a:t>
            </a:r>
            <a:endParaRPr lang="en-US" altLang="zh-CN" dirty="0" smtClean="0">
              <a:latin typeface="+mn-ea"/>
            </a:endParaRPr>
          </a:p>
          <a:p>
            <a:r>
              <a:rPr lang="en-US" altLang="zh-CN" dirty="0" smtClean="0">
                <a:latin typeface="+mn-ea"/>
              </a:rPr>
              <a:t>L1 Cache</a:t>
            </a:r>
          </a:p>
          <a:p>
            <a:r>
              <a:rPr lang="en-US" altLang="zh-CN" dirty="0" smtClean="0">
                <a:latin typeface="+mn-ea"/>
              </a:rPr>
              <a:t>L2</a:t>
            </a:r>
            <a:r>
              <a:rPr lang="zh-CN" altLang="en-US" dirty="0" smtClean="0">
                <a:latin typeface="+mn-ea"/>
              </a:rPr>
              <a:t> </a:t>
            </a:r>
            <a:r>
              <a:rPr lang="en-US" altLang="zh-CN" dirty="0" smtClean="0">
                <a:latin typeface="+mn-ea"/>
              </a:rPr>
              <a:t>Cache</a:t>
            </a:r>
          </a:p>
          <a:p>
            <a:r>
              <a:rPr lang="en-US" altLang="zh-CN" dirty="0" smtClean="0">
                <a:latin typeface="+mn-ea"/>
              </a:rPr>
              <a:t>L3 Cache(LLC)</a:t>
            </a:r>
          </a:p>
          <a:p>
            <a:r>
              <a:rPr lang="en-US" altLang="zh-CN" dirty="0" smtClean="0">
                <a:latin typeface="+mn-ea"/>
              </a:rPr>
              <a:t>MMU</a:t>
            </a:r>
          </a:p>
          <a:p>
            <a:r>
              <a:rPr lang="en-US" altLang="zh-CN" dirty="0" smtClean="0">
                <a:latin typeface="+mn-ea"/>
              </a:rPr>
              <a:t>TLB</a:t>
            </a:r>
          </a:p>
          <a:p>
            <a:endParaRPr lang="en-US" altLang="zh-CN" dirty="0" smtClean="0">
              <a:latin typeface="+mn-ea"/>
            </a:endParaRPr>
          </a:p>
          <a:p>
            <a:endParaRPr lang="zh-CN" altLang="en-US" dirty="0">
              <a:latin typeface="+mn-ea"/>
            </a:endParaRPr>
          </a:p>
        </p:txBody>
      </p:sp>
      <p:pic>
        <p:nvPicPr>
          <p:cNvPr id="4098" name="Picture 2"/>
          <p:cNvPicPr>
            <a:picLocks noChangeAspect="1" noChangeArrowheads="1"/>
          </p:cNvPicPr>
          <p:nvPr/>
        </p:nvPicPr>
        <p:blipFill>
          <a:blip r:embed="rId2"/>
          <a:srcRect/>
          <a:stretch>
            <a:fillRect/>
          </a:stretch>
        </p:blipFill>
        <p:spPr bwMode="auto">
          <a:xfrm>
            <a:off x="3786182" y="2071678"/>
            <a:ext cx="4257675" cy="37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normAutofit/>
          </a:bodyPr>
          <a:lstStyle/>
          <a:p>
            <a:pPr algn="ctr"/>
            <a:r>
              <a:rPr lang="en-US" altLang="zh-CN" sz="4000" dirty="0" smtClean="0"/>
              <a:t>CPU</a:t>
            </a:r>
            <a:r>
              <a:rPr lang="zh-CN" altLang="en-US" sz="4000" dirty="0" smtClean="0"/>
              <a:t>内部结构</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endParaRPr lang="zh-CN" altLang="en-US" dirty="0">
              <a:latin typeface="+mn-ea"/>
            </a:endParaRPr>
          </a:p>
        </p:txBody>
      </p:sp>
      <p:pic>
        <p:nvPicPr>
          <p:cNvPr id="3075" name="Picture 3"/>
          <p:cNvPicPr>
            <a:picLocks noChangeAspect="1" noChangeArrowheads="1"/>
          </p:cNvPicPr>
          <p:nvPr/>
        </p:nvPicPr>
        <p:blipFill>
          <a:blip r:embed="rId2"/>
          <a:srcRect/>
          <a:stretch>
            <a:fillRect/>
          </a:stretch>
        </p:blipFill>
        <p:spPr bwMode="auto">
          <a:xfrm>
            <a:off x="4500562" y="2000240"/>
            <a:ext cx="3448050" cy="3714750"/>
          </a:xfrm>
          <a:prstGeom prst="rect">
            <a:avLst/>
          </a:prstGeom>
          <a:noFill/>
          <a:ln w="9525">
            <a:noFill/>
            <a:miter lim="800000"/>
            <a:headEnd/>
            <a:tailEnd/>
          </a:ln>
          <a:effectLst/>
        </p:spPr>
      </p:pic>
      <p:pic>
        <p:nvPicPr>
          <p:cNvPr id="1026" name="Picture 2" descr="https://pic3.zhimg.com/80/v2-ea627065f6e22170dedf8fa5cc1fbf8a_hd.jpg"/>
          <p:cNvPicPr>
            <a:picLocks noChangeAspect="1" noChangeArrowheads="1"/>
          </p:cNvPicPr>
          <p:nvPr/>
        </p:nvPicPr>
        <p:blipFill>
          <a:blip r:embed="rId3"/>
          <a:srcRect/>
          <a:stretch>
            <a:fillRect/>
          </a:stretch>
        </p:blipFill>
        <p:spPr bwMode="auto">
          <a:xfrm>
            <a:off x="428596" y="1214422"/>
            <a:ext cx="8001056" cy="5497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v2-ce714e2a5ec81adbe545bc88152e6888_hd.jpg"/>
          <p:cNvPicPr>
            <a:picLocks noChangeAspect="1" noChangeArrowheads="1"/>
          </p:cNvPicPr>
          <p:nvPr/>
        </p:nvPicPr>
        <p:blipFill>
          <a:blip r:embed="rId2"/>
          <a:srcRect/>
          <a:stretch>
            <a:fillRect/>
          </a:stretch>
        </p:blipFill>
        <p:spPr bwMode="auto">
          <a:xfrm>
            <a:off x="2928926" y="1785926"/>
            <a:ext cx="5857948" cy="4302019"/>
          </a:xfrm>
          <a:prstGeom prst="rect">
            <a:avLst/>
          </a:prstGeom>
          <a:noFill/>
        </p:spPr>
      </p:pic>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内存访问时间</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3614734" cy="4395798"/>
          </a:xfrm>
        </p:spPr>
        <p:txBody>
          <a:bodyPr/>
          <a:lstStyle/>
          <a:p>
            <a:r>
              <a:rPr lang="en-US" altLang="zh-CN" dirty="0" smtClean="0">
                <a:latin typeface="+mn-ea"/>
              </a:rPr>
              <a:t>Socket</a:t>
            </a:r>
          </a:p>
          <a:p>
            <a:r>
              <a:rPr lang="en-US" altLang="zh-CN" dirty="0" smtClean="0">
                <a:latin typeface="+mn-ea"/>
              </a:rPr>
              <a:t>Cycle</a:t>
            </a:r>
          </a:p>
          <a:p>
            <a:r>
              <a:rPr lang="en-US" altLang="zh-CN" dirty="0" smtClean="0">
                <a:latin typeface="+mn-ea"/>
              </a:rPr>
              <a:t>Cache miss</a:t>
            </a:r>
          </a:p>
          <a:p>
            <a:r>
              <a:rPr lang="en-US" altLang="zh-CN" dirty="0" smtClean="0">
                <a:latin typeface="+mn-ea"/>
              </a:rPr>
              <a:t>QPI(UPI)</a:t>
            </a:r>
          </a:p>
          <a:p>
            <a:endParaRPr lang="zh-CN" altLang="en-US" dirty="0">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753777" y="2500306"/>
            <a:ext cx="6247379" cy="3286148"/>
          </a:xfrm>
          <a:prstGeom prst="rect">
            <a:avLst/>
          </a:prstGeom>
          <a:noFill/>
          <a:ln w="9525">
            <a:noFill/>
            <a:miter lim="800000"/>
            <a:headEnd/>
            <a:tailEnd/>
          </a:ln>
          <a:effectLst/>
        </p:spPr>
      </p:pic>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存储结构</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3614734" cy="4395798"/>
          </a:xfrm>
        </p:spPr>
        <p:txBody>
          <a:bodyPr/>
          <a:lstStyle/>
          <a:p>
            <a:r>
              <a:rPr lang="zh-CN" altLang="en-US" dirty="0" smtClean="0">
                <a:latin typeface="+mn-ea"/>
              </a:rPr>
              <a:t>金字塔存储结构</a:t>
            </a:r>
            <a:endParaRPr lang="en-US" altLang="zh-CN" dirty="0" smtClean="0">
              <a:latin typeface="+mn-ea"/>
            </a:endParaRPr>
          </a:p>
          <a:p>
            <a:r>
              <a:rPr lang="zh-CN" altLang="en-US" dirty="0" smtClean="0">
                <a:latin typeface="+mn-ea"/>
              </a:rPr>
              <a:t>缓存大小</a:t>
            </a:r>
            <a:endParaRPr lang="en-US" altLang="zh-CN" dirty="0" smtClean="0">
              <a:latin typeface="+mn-ea"/>
            </a:endParaRPr>
          </a:p>
          <a:p>
            <a:r>
              <a:rPr lang="zh-CN" altLang="en-US" dirty="0" smtClean="0">
                <a:latin typeface="+mn-ea"/>
              </a:rPr>
              <a:t>存取延迟</a:t>
            </a:r>
            <a:endParaRPr lang="en-US" altLang="zh-CN" dirty="0" smtClean="0">
              <a:latin typeface="+mn-ea"/>
            </a:endParaRPr>
          </a:p>
          <a:p>
            <a:r>
              <a:rPr lang="en-US" altLang="zh-CN" dirty="0" smtClean="0">
                <a:latin typeface="+mn-ea"/>
              </a:rPr>
              <a:t>Swap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CPU</a:t>
            </a:r>
            <a:r>
              <a:rPr lang="zh-CN" altLang="en-US" sz="4000" dirty="0" smtClean="0"/>
              <a:t>指令</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en-US" altLang="zh-CN" dirty="0" smtClean="0">
                <a:latin typeface="+mn-ea"/>
              </a:rPr>
              <a:t>CPU</a:t>
            </a:r>
            <a:r>
              <a:rPr lang="zh-CN" altLang="en-US" dirty="0" smtClean="0">
                <a:latin typeface="+mn-ea"/>
              </a:rPr>
              <a:t>功能单元（预取、解码、执行、内存访问、寄存器写回）</a:t>
            </a:r>
            <a:endParaRPr lang="en-US" altLang="zh-CN" dirty="0" smtClean="0">
              <a:latin typeface="+mn-ea"/>
            </a:endParaRPr>
          </a:p>
          <a:p>
            <a:r>
              <a:rPr lang="zh-CN" altLang="en-US" dirty="0" smtClean="0">
                <a:latin typeface="+mn-ea"/>
              </a:rPr>
              <a:t>流水线、乱序执行</a:t>
            </a:r>
            <a:endParaRPr lang="en-US" altLang="zh-CN" dirty="0" smtClean="0">
              <a:latin typeface="+mn-ea"/>
            </a:endParaRPr>
          </a:p>
          <a:p>
            <a:r>
              <a:rPr lang="zh-CN" altLang="en-US" dirty="0" smtClean="0">
                <a:latin typeface="+mn-ea"/>
              </a:rPr>
              <a:t>用户时间</a:t>
            </a:r>
            <a:r>
              <a:rPr lang="en-US" altLang="zh-CN" dirty="0" smtClean="0">
                <a:latin typeface="+mn-ea"/>
              </a:rPr>
              <a:t>/</a:t>
            </a:r>
            <a:r>
              <a:rPr lang="zh-CN" altLang="en-US" dirty="0" smtClean="0">
                <a:latin typeface="+mn-ea"/>
              </a:rPr>
              <a:t>内核时间</a:t>
            </a:r>
            <a:endParaRPr lang="en-US" altLang="zh-CN" dirty="0" smtClean="0">
              <a:latin typeface="+mn-ea"/>
            </a:endParaRPr>
          </a:p>
          <a:p>
            <a:r>
              <a:rPr lang="zh-CN" altLang="en-US" dirty="0" smtClean="0">
                <a:latin typeface="+mn-ea"/>
              </a:rPr>
              <a:t>计算时间</a:t>
            </a:r>
            <a:r>
              <a:rPr lang="en-US" altLang="zh-CN" dirty="0" smtClean="0">
                <a:latin typeface="+mn-ea"/>
              </a:rPr>
              <a:t>/Stall</a:t>
            </a:r>
            <a:r>
              <a:rPr lang="zh-CN" altLang="en-US" dirty="0" smtClean="0">
                <a:latin typeface="+mn-ea"/>
              </a:rPr>
              <a:t>时间</a:t>
            </a:r>
            <a:r>
              <a:rPr lang="en-US" altLang="zh-CN" dirty="0" smtClean="0">
                <a:latin typeface="+mn-ea"/>
              </a:rPr>
              <a:t>/IO</a:t>
            </a:r>
            <a:r>
              <a:rPr lang="zh-CN" altLang="en-US" dirty="0" smtClean="0">
                <a:latin typeface="+mn-ea"/>
              </a:rPr>
              <a:t>时间</a:t>
            </a:r>
            <a:endParaRPr lang="en-US" altLang="zh-CN" dirty="0" smtClean="0">
              <a:latin typeface="+mn-ea"/>
            </a:endParaRPr>
          </a:p>
          <a:p>
            <a:r>
              <a:rPr lang="en-US" altLang="zh-CN" dirty="0" smtClean="0">
                <a:latin typeface="+mn-ea"/>
              </a:rPr>
              <a:t>IPC(Instruction Per Cycle)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11405</TotalTime>
  <Words>860</Words>
  <PresentationFormat>全屏显示(4:3)</PresentationFormat>
  <Paragraphs>97</Paragraphs>
  <Slides>18</Slides>
  <Notes>9</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流畅</vt:lpstr>
      <vt:lpstr>DPDK入门</vt:lpstr>
      <vt:lpstr>大纲</vt:lpstr>
      <vt:lpstr>架构演进——x86硬件平台</vt:lpstr>
      <vt:lpstr>CPU如何制造——x86硬件平台</vt:lpstr>
      <vt:lpstr>CPU内部结构——x86硬件平台</vt:lpstr>
      <vt:lpstr>CPU内部结构——x86硬件平台</vt:lpstr>
      <vt:lpstr>内存访问时间——x86硬件平台</vt:lpstr>
      <vt:lpstr>存储结构——x86硬件平台</vt:lpstr>
      <vt:lpstr>CPU指令——x86硬件平台</vt:lpstr>
      <vt:lpstr>Linux操作系统</vt:lpstr>
      <vt:lpstr>ARM vs x86——Linux操作系统</vt:lpstr>
      <vt:lpstr>Shell——Linux操作系统</vt:lpstr>
      <vt:lpstr>图像界面——Linux操作系统</vt:lpstr>
      <vt:lpstr>内核——Linux操作系统</vt:lpstr>
      <vt:lpstr>IPC——Linux操作系统</vt:lpstr>
      <vt:lpstr>Unix IPC——Linux操作系统</vt:lpstr>
      <vt:lpstr>System V IPC——Linux操作系统</vt:lpstr>
      <vt:lpstr>POSIX IPC——Linux操作系统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服务器软件性能调优</dc:title>
  <dc:creator>Administrator</dc:creator>
  <cp:lastModifiedBy>Windows 用户</cp:lastModifiedBy>
  <cp:revision>380</cp:revision>
  <dcterms:created xsi:type="dcterms:W3CDTF">2019-05-05T13:49:05Z</dcterms:created>
  <dcterms:modified xsi:type="dcterms:W3CDTF">2020-01-26T11:42:28Z</dcterms:modified>
</cp:coreProperties>
</file>