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57" r:id="rId3"/>
    <p:sldId id="264" r:id="rId4"/>
    <p:sldId id="279" r:id="rId5"/>
    <p:sldId id="266" r:id="rId6"/>
    <p:sldId id="269" r:id="rId7"/>
    <p:sldId id="258" r:id="rId8"/>
    <p:sldId id="261" r:id="rId9"/>
    <p:sldId id="265" r:id="rId10"/>
    <p:sldId id="268" r:id="rId11"/>
    <p:sldId id="270" r:id="rId12"/>
    <p:sldId id="273" r:id="rId13"/>
    <p:sldId id="272" r:id="rId14"/>
    <p:sldId id="271" r:id="rId15"/>
    <p:sldId id="277" r:id="rId16"/>
    <p:sldId id="278" r:id="rId17"/>
    <p:sldId id="276" r:id="rId18"/>
    <p:sldId id="275"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1073" autoAdjust="0"/>
  </p:normalViewPr>
  <p:slideViewPr>
    <p:cSldViewPr>
      <p:cViewPr varScale="1">
        <p:scale>
          <a:sx n="71" d="100"/>
          <a:sy n="71" d="100"/>
        </p:scale>
        <p:origin x="-194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988D6-7D8E-48D7-926E-04E20D9EFF0C}" type="datetimeFigureOut">
              <a:rPr lang="zh-CN" altLang="en-US" smtClean="0"/>
              <a:pPr/>
              <a:t>2019/8/12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0EC950-BAC5-4ACD-8239-6D2E8434BE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Redhat</a:t>
            </a:r>
            <a:r>
              <a:rPr lang="zh-CN" altLang="en-US" dirty="0" smtClean="0"/>
              <a:t>：</a:t>
            </a:r>
            <a:endParaRPr lang="en-US" altLang="zh-CN" dirty="0" smtClean="0"/>
          </a:p>
          <a:p>
            <a:r>
              <a:rPr lang="en-US" altLang="zh-CN" dirty="0" smtClean="0"/>
              <a:t>Yum &amp; rpm</a:t>
            </a:r>
          </a:p>
          <a:p>
            <a:r>
              <a:rPr lang="en-US" altLang="zh-CN" dirty="0" smtClean="0"/>
              <a:t>Fedora &amp; centos &amp; </a:t>
            </a:r>
            <a:r>
              <a:rPr lang="en-US" altLang="zh-CN" dirty="0" err="1" smtClean="0"/>
              <a:t>rhel</a:t>
            </a:r>
            <a:endParaRPr lang="en-US" altLang="zh-CN" dirty="0" smtClean="0"/>
          </a:p>
          <a:p>
            <a:r>
              <a:rPr lang="zh-CN" altLang="en-US" dirty="0" smtClean="0"/>
              <a:t>管理工具</a:t>
            </a:r>
            <a:endParaRPr lang="en-US" altLang="zh-CN" dirty="0" smtClean="0"/>
          </a:p>
          <a:p>
            <a:r>
              <a:rPr lang="en-US" altLang="zh-CN" dirty="0" err="1" smtClean="0"/>
              <a:t>Rhel</a:t>
            </a:r>
            <a:r>
              <a:rPr lang="zh-CN" altLang="en-US" dirty="0" smtClean="0"/>
              <a:t>：收费、稳定、版本发布慢，软件比较老</a:t>
            </a:r>
            <a:endParaRPr lang="en-US" altLang="zh-CN" dirty="0" smtClean="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/dev/tty1 -</a:t>
            </a:r>
            <a:r>
              <a:rPr lang="en-US" altLang="zh-CN" baseline="0" dirty="0" smtClean="0"/>
              <a:t> /dev/tty6</a:t>
            </a:r>
          </a:p>
          <a:p>
            <a:r>
              <a:rPr lang="en-US" altLang="zh-CN" baseline="0" dirty="0" smtClean="0"/>
              <a:t>/dev/pts/1 - /dev/pts/xxx</a:t>
            </a:r>
          </a:p>
          <a:p>
            <a:endParaRPr lang="en-US" altLang="zh-CN" baseline="0" dirty="0" smtClean="0"/>
          </a:p>
          <a:p>
            <a:r>
              <a:rPr lang="en-US" altLang="zh-CN" sz="1200" i="0" kern="1200" dirty="0" err="1" smtClean="0">
                <a:solidFill>
                  <a:schemeClr val="tx1"/>
                </a:solidFill>
                <a:latin typeface="+mn-lt"/>
                <a:ea typeface="+mn-ea"/>
                <a:cs typeface="+mn-cs"/>
              </a:rPr>
              <a:t>pty</a:t>
            </a:r>
            <a:r>
              <a:rPr lang="zh-CN" altLang="en-US" sz="1200" i="0" kern="1200" dirty="0" smtClean="0">
                <a:solidFill>
                  <a:schemeClr val="tx1"/>
                </a:solidFill>
                <a:latin typeface="+mn-lt"/>
                <a:ea typeface="+mn-ea"/>
                <a:cs typeface="+mn-cs"/>
              </a:rPr>
              <a:t>（</a:t>
            </a:r>
            <a:r>
              <a:rPr lang="en-US" altLang="zh-CN" sz="1200" i="0" kern="1200" dirty="0" smtClean="0">
                <a:solidFill>
                  <a:schemeClr val="tx1"/>
                </a:solidFill>
                <a:latin typeface="+mn-lt"/>
                <a:ea typeface="+mn-ea"/>
                <a:cs typeface="+mn-cs"/>
              </a:rPr>
              <a:t>pseudo terminal device</a:t>
            </a:r>
            <a:r>
              <a:rPr lang="zh-CN" altLang="en-US" sz="1200" i="0" kern="1200" dirty="0" smtClean="0">
                <a:solidFill>
                  <a:schemeClr val="tx1"/>
                </a:solidFill>
                <a:latin typeface="+mn-lt"/>
                <a:ea typeface="+mn-ea"/>
                <a:cs typeface="+mn-cs"/>
              </a:rPr>
              <a:t>）由两部分构成，</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master</a:t>
            </a:r>
            <a:r>
              <a:rPr lang="zh-CN" altLang="en-US" sz="1200" i="0" kern="1200" dirty="0" smtClean="0">
                <a:solidFill>
                  <a:schemeClr val="tx1"/>
                </a:solidFill>
                <a:latin typeface="+mn-lt"/>
                <a:ea typeface="+mn-ea"/>
                <a:cs typeface="+mn-cs"/>
              </a:rPr>
              <a:t>端，</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是</a:t>
            </a:r>
            <a:r>
              <a:rPr lang="en-US" altLang="zh-CN" sz="1200" i="0" kern="1200" dirty="0" smtClean="0">
                <a:solidFill>
                  <a:schemeClr val="tx1"/>
                </a:solidFill>
                <a:latin typeface="+mn-lt"/>
                <a:ea typeface="+mn-ea"/>
                <a:cs typeface="+mn-cs"/>
              </a:rPr>
              <a:t>slave</a:t>
            </a:r>
            <a:r>
              <a:rPr lang="zh-CN" altLang="en-US" sz="1200" i="0" kern="1200" dirty="0" smtClean="0">
                <a:solidFill>
                  <a:schemeClr val="tx1"/>
                </a:solidFill>
                <a:latin typeface="+mn-lt"/>
                <a:ea typeface="+mn-ea"/>
                <a:cs typeface="+mn-cs"/>
              </a:rPr>
              <a:t>端，</a:t>
            </a:r>
            <a:r>
              <a:rPr lang="zh-CN" altLang="en-US" dirty="0" smtClean="0"/>
              <a:t> </a:t>
            </a:r>
            <a:endParaRPr lang="en-US" altLang="zh-CN" dirty="0" smtClean="0"/>
          </a:p>
          <a:p>
            <a:r>
              <a:rPr lang="zh-CN" altLang="en-US" sz="1200" i="0" kern="1200" dirty="0" smtClean="0">
                <a:solidFill>
                  <a:schemeClr val="tx1"/>
                </a:solidFill>
                <a:latin typeface="+mn-lt"/>
                <a:ea typeface="+mn-ea"/>
                <a:cs typeface="+mn-cs"/>
              </a:rPr>
              <a:t>进程可以通过调用</a:t>
            </a:r>
            <a:r>
              <a:rPr lang="en-US" altLang="zh-CN" sz="1200" i="0" kern="1200" dirty="0" smtClean="0">
                <a:solidFill>
                  <a:schemeClr val="tx1"/>
                </a:solidFill>
                <a:latin typeface="+mn-lt"/>
                <a:ea typeface="+mn-ea"/>
                <a:cs typeface="+mn-cs"/>
              </a:rPr>
              <a:t>API</a:t>
            </a:r>
            <a:r>
              <a:rPr lang="zh-CN" altLang="en-US" sz="1200" i="0" kern="1200" dirty="0" smtClean="0">
                <a:solidFill>
                  <a:schemeClr val="tx1"/>
                </a:solidFill>
                <a:latin typeface="+mn-lt"/>
                <a:ea typeface="+mn-ea"/>
                <a:cs typeface="+mn-cs"/>
              </a:rPr>
              <a:t>请求</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创建一个</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，然后将会得到连接到</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的读写</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和一个新创建的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r>
              <a:rPr lang="zh-CN" altLang="en-US" dirty="0" smtClean="0"/>
              <a:t> </a:t>
            </a:r>
            <a:endParaRPr lang="en-US" altLang="zh-CN" dirty="0" smtClean="0"/>
          </a:p>
          <a:p>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在内部会维护该</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和</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的对应关系，随后往这个</a:t>
            </a:r>
            <a:r>
              <a:rPr lang="en-US" altLang="zh-CN" sz="1200" i="0" kern="1200" dirty="0" err="1" smtClean="0">
                <a:solidFill>
                  <a:schemeClr val="tx1"/>
                </a:solidFill>
                <a:latin typeface="+mn-lt"/>
                <a:ea typeface="+mn-ea"/>
                <a:cs typeface="+mn-cs"/>
              </a:rPr>
              <a:t>fd</a:t>
            </a:r>
            <a:r>
              <a:rPr lang="zh-CN" altLang="en-US" sz="1200" i="0" kern="1200" dirty="0" smtClean="0">
                <a:solidFill>
                  <a:schemeClr val="tx1"/>
                </a:solidFill>
                <a:latin typeface="+mn-lt"/>
                <a:ea typeface="+mn-ea"/>
                <a:cs typeface="+mn-cs"/>
              </a:rPr>
              <a:t>的读写会被</a:t>
            </a:r>
            <a:r>
              <a:rPr lang="en-US" altLang="zh-CN" sz="1200" i="0" kern="1200" dirty="0" err="1" smtClean="0">
                <a:solidFill>
                  <a:schemeClr val="tx1"/>
                </a:solidFill>
                <a:latin typeface="+mn-lt"/>
                <a:ea typeface="+mn-ea"/>
                <a:cs typeface="+mn-cs"/>
              </a:rPr>
              <a:t>ptmx</a:t>
            </a:r>
            <a:r>
              <a:rPr lang="zh-CN" altLang="en-US" sz="1200" i="0" kern="1200" dirty="0" smtClean="0">
                <a:solidFill>
                  <a:schemeClr val="tx1"/>
                </a:solidFill>
                <a:latin typeface="+mn-lt"/>
                <a:ea typeface="+mn-ea"/>
                <a:cs typeface="+mn-cs"/>
              </a:rPr>
              <a:t>转发到对应的</a:t>
            </a:r>
            <a:r>
              <a:rPr lang="en-US" altLang="zh-CN" sz="1200" i="0" kern="1200" dirty="0" smtClean="0">
                <a:solidFill>
                  <a:schemeClr val="tx1"/>
                </a:solidFill>
                <a:latin typeface="+mn-lt"/>
                <a:ea typeface="+mn-ea"/>
                <a:cs typeface="+mn-cs"/>
              </a:rPr>
              <a:t>pts</a:t>
            </a:r>
            <a:r>
              <a:rPr lang="zh-CN" altLang="en-US" sz="120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即</a:t>
            </a:r>
            <a:r>
              <a:rPr lang="en-US" altLang="zh-CN" dirty="0" smtClean="0"/>
              <a:t>X Windows</a:t>
            </a:r>
            <a:r>
              <a:rPr lang="zh-CN" altLang="en-US" dirty="0" smtClean="0"/>
              <a:t>图形用户接口，它并不是一个软件，而是一个协议（</a:t>
            </a:r>
            <a:r>
              <a:rPr lang="en-US" altLang="zh-CN" dirty="0" err="1" smtClean="0"/>
              <a:t>protocal</a:t>
            </a:r>
            <a:r>
              <a:rPr lang="zh-CN" altLang="en-US" dirty="0" smtClean="0"/>
              <a:t>），这个协议定义一个系统成品所必需具备的功能（就如同 </a:t>
            </a:r>
            <a:r>
              <a:rPr lang="en-US" altLang="zh-CN" dirty="0" smtClean="0"/>
              <a:t>TCP/IP, </a:t>
            </a:r>
            <a:r>
              <a:rPr lang="en-US" altLang="zh-CN" dirty="0" err="1" smtClean="0"/>
              <a:t>DECnet</a:t>
            </a:r>
            <a:r>
              <a:rPr lang="en-US" altLang="zh-CN" dirty="0" smtClean="0"/>
              <a:t> </a:t>
            </a:r>
            <a:r>
              <a:rPr lang="zh-CN" altLang="en-US" dirty="0" smtClean="0"/>
              <a:t>或</a:t>
            </a:r>
            <a:r>
              <a:rPr lang="en-US" altLang="zh-CN" dirty="0" smtClean="0"/>
              <a:t>IBM</a:t>
            </a:r>
            <a:r>
              <a:rPr lang="zh-CN" altLang="en-US" dirty="0" smtClean="0"/>
              <a:t>的 </a:t>
            </a:r>
            <a:r>
              <a:rPr lang="en-US" altLang="zh-CN" dirty="0" smtClean="0"/>
              <a:t>SNA</a:t>
            </a:r>
            <a:r>
              <a:rPr lang="zh-CN" altLang="en-US" dirty="0" smtClean="0"/>
              <a:t>，这些也都是协议，定义软件所应具备的功能）。任何系统能满足此协议及符合Ｘ协会其他的规范，便可称为</a:t>
            </a:r>
            <a:r>
              <a:rPr lang="en-US" altLang="zh-CN" dirty="0" smtClean="0"/>
              <a:t>X</a:t>
            </a:r>
            <a:r>
              <a:rPr lang="zh-CN" altLang="en-US" dirty="0" smtClean="0"/>
              <a:t>。</a:t>
            </a:r>
            <a:endParaRPr lang="en-US" altLang="zh-CN" dirty="0" smtClean="0"/>
          </a:p>
          <a:p>
            <a:endParaRPr lang="en-US" altLang="zh-CN" dirty="0" smtClean="0"/>
          </a:p>
          <a:p>
            <a:r>
              <a:rPr lang="en-US" altLang="zh-CN" dirty="0" smtClean="0"/>
              <a:t>GNOME</a:t>
            </a:r>
            <a:r>
              <a:rPr lang="zh-CN" altLang="en-US" dirty="0" smtClean="0"/>
              <a:t>或</a:t>
            </a:r>
            <a:r>
              <a:rPr lang="en-US" altLang="zh-CN" dirty="0" smtClean="0"/>
              <a:t>KDE</a:t>
            </a:r>
            <a:r>
              <a:rPr lang="zh-CN" altLang="en-US" dirty="0" smtClean="0"/>
              <a:t>是一个桌面管理器，同时包含完整的应用环境以及开发工具。</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曾经也被称为 </a:t>
            </a:r>
            <a:r>
              <a:rPr lang="en-US" sz="1200" b="0" i="0" kern="1200" dirty="0" smtClean="0">
                <a:solidFill>
                  <a:schemeClr val="tx1"/>
                </a:solidFill>
                <a:latin typeface="+mn-lt"/>
                <a:ea typeface="+mn-ea"/>
                <a:cs typeface="+mn-cs"/>
              </a:rPr>
              <a:t>AT&amp;T System V，</a:t>
            </a:r>
            <a:r>
              <a:rPr lang="zh-CN" altLang="en-US" sz="1200" b="0" i="0" kern="1200" dirty="0" smtClean="0">
                <a:solidFill>
                  <a:schemeClr val="tx1"/>
                </a:solidFill>
                <a:latin typeface="+mn-lt"/>
                <a:ea typeface="+mn-ea"/>
                <a:cs typeface="+mn-cs"/>
              </a:rPr>
              <a:t>是</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操作系统众多版本中的一支。它最初由 </a:t>
            </a:r>
            <a:r>
              <a:rPr lang="en-US"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开发，在</a:t>
            </a:r>
            <a:r>
              <a:rPr lang="en-US" altLang="zh-CN" sz="1200" b="0" i="0" kern="1200" dirty="0" smtClean="0">
                <a:solidFill>
                  <a:schemeClr val="tx1"/>
                </a:solidFill>
                <a:latin typeface="+mn-lt"/>
                <a:ea typeface="+mn-ea"/>
                <a:cs typeface="+mn-cs"/>
              </a:rPr>
              <a:t>1983</a:t>
            </a:r>
            <a:r>
              <a:rPr lang="zh-CN" altLang="en-US" sz="1200" b="0" i="0" kern="1200" dirty="0" smtClean="0">
                <a:solidFill>
                  <a:schemeClr val="tx1"/>
                </a:solidFill>
                <a:latin typeface="+mn-lt"/>
                <a:ea typeface="+mn-ea"/>
                <a:cs typeface="+mn-cs"/>
              </a:rPr>
              <a:t>年第一次发布。一共发行了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 </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的主要版本：版本</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2</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3 </a:t>
            </a:r>
            <a:r>
              <a:rPr lang="zh-CN" altLang="en-US" sz="1200" b="0" i="0" kern="1200" dirty="0" smtClean="0">
                <a:solidFill>
                  <a:schemeClr val="tx1"/>
                </a:solidFill>
                <a:latin typeface="+mn-lt"/>
                <a:ea typeface="+mn-ea"/>
                <a:cs typeface="+mn-cs"/>
              </a:rPr>
              <a:t>和 </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System V Release 4，</a:t>
            </a:r>
            <a:r>
              <a:rPr lang="zh-CN" altLang="en-US" sz="1200" b="0" i="0" kern="1200" dirty="0" smtClean="0">
                <a:solidFill>
                  <a:schemeClr val="tx1"/>
                </a:solidFill>
                <a:latin typeface="+mn-lt"/>
                <a:ea typeface="+mn-ea"/>
                <a:cs typeface="+mn-cs"/>
              </a:rPr>
              <a:t>或者称为</a:t>
            </a:r>
            <a:r>
              <a:rPr lang="en-US" sz="1200" b="0" i="0" kern="1200" dirty="0" smtClean="0">
                <a:solidFill>
                  <a:schemeClr val="tx1"/>
                </a:solidFill>
                <a:latin typeface="+mn-lt"/>
                <a:ea typeface="+mn-ea"/>
                <a:cs typeface="+mn-cs"/>
              </a:rPr>
              <a:t>SVR4，</a:t>
            </a:r>
            <a:r>
              <a:rPr lang="zh-CN" altLang="en-US" sz="1200" b="0" i="0" kern="1200" dirty="0" smtClean="0">
                <a:solidFill>
                  <a:schemeClr val="tx1"/>
                </a:solidFill>
                <a:latin typeface="+mn-lt"/>
                <a:ea typeface="+mn-ea"/>
                <a:cs typeface="+mn-cs"/>
              </a:rPr>
              <a:t>是最成功的版本，成为一些</a:t>
            </a:r>
            <a:r>
              <a:rPr lang="en-US" sz="1200" b="0" i="0" kern="1200" dirty="0" smtClean="0">
                <a:solidFill>
                  <a:schemeClr val="tx1"/>
                </a:solidFill>
                <a:latin typeface="+mn-lt"/>
                <a:ea typeface="+mn-ea"/>
                <a:cs typeface="+mn-cs"/>
              </a:rPr>
              <a:t>UNIX</a:t>
            </a:r>
            <a:r>
              <a:rPr lang="zh-CN" altLang="en-US" sz="1200" b="0" i="0" kern="1200" dirty="0" smtClean="0">
                <a:solidFill>
                  <a:schemeClr val="tx1"/>
                </a:solidFill>
                <a:latin typeface="+mn-lt"/>
                <a:ea typeface="+mn-ea"/>
                <a:cs typeface="+mn-cs"/>
              </a:rPr>
              <a:t>共同特性的源头，例如 ”</a:t>
            </a:r>
            <a:r>
              <a:rPr lang="en-US" sz="1200" b="0" i="0" kern="1200" dirty="0" err="1" smtClean="0">
                <a:solidFill>
                  <a:schemeClr val="tx1"/>
                </a:solidFill>
                <a:latin typeface="+mn-lt"/>
                <a:ea typeface="+mn-ea"/>
                <a:cs typeface="+mn-cs"/>
              </a:rPr>
              <a:t>SysV</a:t>
            </a:r>
            <a:r>
              <a:rPr lang="en-US" sz="1200" b="0" i="0" kern="1200" dirty="0" smtClean="0">
                <a:solidFill>
                  <a:schemeClr val="tx1"/>
                </a:solidFill>
                <a:latin typeface="+mn-lt"/>
                <a:ea typeface="+mn-ea"/>
                <a:cs typeface="+mn-cs"/>
              </a:rPr>
              <a:t> </a:t>
            </a:r>
            <a:r>
              <a:rPr lang="zh-CN" altLang="en-US" sz="1200" b="0" i="0" kern="1200" dirty="0" smtClean="0">
                <a:solidFill>
                  <a:schemeClr val="tx1"/>
                </a:solidFill>
                <a:latin typeface="+mn-lt"/>
                <a:ea typeface="+mn-ea"/>
                <a:cs typeface="+mn-cs"/>
              </a:rPr>
              <a:t>初始化脚本“ </a:t>
            </a:r>
            <a:r>
              <a:rPr lang="en-US" altLang="zh-CN"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etc/</a:t>
            </a:r>
            <a:r>
              <a:rPr lang="en-US" sz="1200" b="0" i="0" kern="1200" dirty="0" err="1" smtClean="0">
                <a:solidFill>
                  <a:schemeClr val="tx1"/>
                </a:solidFill>
                <a:latin typeface="+mn-lt"/>
                <a:ea typeface="+mn-ea"/>
                <a:cs typeface="+mn-cs"/>
              </a:rPr>
              <a:t>init.d</a:t>
            </a:r>
            <a:r>
              <a:rPr lang="en-US"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用来控制系统启动和关闭，</a:t>
            </a:r>
            <a:r>
              <a:rPr lang="en-US" sz="1200" b="0" i="0" kern="1200" dirty="0" smtClean="0">
                <a:solidFill>
                  <a:schemeClr val="tx1"/>
                </a:solidFill>
                <a:latin typeface="+mn-lt"/>
                <a:ea typeface="+mn-ea"/>
                <a:cs typeface="+mn-cs"/>
              </a:rPr>
              <a:t>System V Interface Definition (SVID) </a:t>
            </a:r>
            <a:r>
              <a:rPr lang="zh-CN" altLang="en-US" sz="1200" b="0" i="0" kern="1200" dirty="0" smtClean="0">
                <a:solidFill>
                  <a:schemeClr val="tx1"/>
                </a:solidFill>
                <a:latin typeface="+mn-lt"/>
                <a:ea typeface="+mn-ea"/>
                <a:cs typeface="+mn-cs"/>
              </a:rPr>
              <a:t>是一个</a:t>
            </a:r>
            <a:r>
              <a:rPr lang="en-US" sz="1200" b="0" i="0" kern="1200" dirty="0" smtClean="0">
                <a:solidFill>
                  <a:schemeClr val="tx1"/>
                </a:solidFill>
                <a:latin typeface="+mn-lt"/>
                <a:ea typeface="+mn-ea"/>
                <a:cs typeface="+mn-cs"/>
              </a:rPr>
              <a:t>System V </a:t>
            </a:r>
            <a:r>
              <a:rPr lang="zh-CN" altLang="en-US" sz="1200" b="0" i="0" kern="1200" dirty="0" smtClean="0">
                <a:solidFill>
                  <a:schemeClr val="tx1"/>
                </a:solidFill>
                <a:latin typeface="+mn-lt"/>
                <a:ea typeface="+mn-ea"/>
                <a:cs typeface="+mn-cs"/>
              </a:rPr>
              <a:t>如何工作的标准定义。</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POSIX(Portable Operating System Interface for Computing Systems)</a:t>
            </a:r>
            <a:r>
              <a:rPr lang="zh-CN" altLang="en-US" sz="1200" b="0" i="0" kern="1200" dirty="0" smtClean="0">
                <a:solidFill>
                  <a:schemeClr val="tx1"/>
                </a:solidFill>
                <a:latin typeface="+mn-lt"/>
                <a:ea typeface="+mn-ea"/>
                <a:cs typeface="+mn-cs"/>
              </a:rPr>
              <a:t>是由</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ISO/IEC </a:t>
            </a:r>
            <a:r>
              <a:rPr lang="zh-CN" altLang="en-US" sz="1200" b="0" i="0" kern="1200" dirty="0" smtClean="0">
                <a:solidFill>
                  <a:schemeClr val="tx1"/>
                </a:solidFill>
                <a:latin typeface="+mn-lt"/>
                <a:ea typeface="+mn-ea"/>
                <a:cs typeface="+mn-cs"/>
              </a:rPr>
              <a:t>开发的一簇标准。该标准是基于现有的</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实践和经验，描述了操作系统的调用服务接口，用于保证编制的应用程序可以在源代码一级上在多种操作系统上移植运行。它是在</a:t>
            </a:r>
            <a:r>
              <a:rPr lang="en-US" altLang="zh-CN" sz="1200" b="0" i="0" kern="1200" dirty="0" smtClean="0">
                <a:solidFill>
                  <a:schemeClr val="tx1"/>
                </a:solidFill>
                <a:latin typeface="+mn-lt"/>
                <a:ea typeface="+mn-ea"/>
                <a:cs typeface="+mn-cs"/>
              </a:rPr>
              <a:t>1980 </a:t>
            </a:r>
            <a:r>
              <a:rPr lang="zh-CN" altLang="en-US" sz="1200" b="0" i="0" kern="1200" dirty="0" smtClean="0">
                <a:solidFill>
                  <a:schemeClr val="tx1"/>
                </a:solidFill>
                <a:latin typeface="+mn-lt"/>
                <a:ea typeface="+mn-ea"/>
                <a:cs typeface="+mn-cs"/>
              </a:rPr>
              <a:t>年早期一个</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a:t>
            </a:r>
            <a:r>
              <a:rPr lang="zh-CN" altLang="en-US" sz="1200" b="0" i="0" kern="1200" dirty="0" smtClean="0">
                <a:solidFill>
                  <a:schemeClr val="tx1"/>
                </a:solidFill>
                <a:latin typeface="+mn-lt"/>
                <a:ea typeface="+mn-ea"/>
                <a:cs typeface="+mn-cs"/>
              </a:rPr>
              <a:t>的早期工作的基础上取得的。该</a:t>
            </a:r>
            <a:r>
              <a:rPr lang="en-US" altLang="zh-CN" sz="1200" b="0" i="0" kern="1200" dirty="0" smtClean="0">
                <a:solidFill>
                  <a:schemeClr val="tx1"/>
                </a:solidFill>
                <a:latin typeface="+mn-lt"/>
                <a:ea typeface="+mn-ea"/>
                <a:cs typeface="+mn-cs"/>
              </a:rPr>
              <a:t>UNIX </a:t>
            </a:r>
            <a:r>
              <a:rPr lang="zh-CN" altLang="en-US" sz="1200" b="0" i="0" kern="1200" dirty="0" smtClean="0">
                <a:solidFill>
                  <a:schemeClr val="tx1"/>
                </a:solidFill>
                <a:latin typeface="+mn-lt"/>
                <a:ea typeface="+mn-ea"/>
                <a:cs typeface="+mn-cs"/>
              </a:rPr>
              <a:t>用户组原来试图将</a:t>
            </a:r>
            <a:r>
              <a:rPr lang="en-US" altLang="zh-CN" sz="1200" b="0" i="0" kern="1200" dirty="0" smtClean="0">
                <a:solidFill>
                  <a:schemeClr val="tx1"/>
                </a:solidFill>
                <a:latin typeface="+mn-lt"/>
                <a:ea typeface="+mn-ea"/>
                <a:cs typeface="+mn-cs"/>
              </a:rPr>
              <a:t>AT&amp;T </a:t>
            </a:r>
            <a:r>
              <a:rPr lang="zh-CN" altLang="en-US" sz="1200" b="0" i="0" kern="1200" dirty="0" smtClean="0">
                <a:solidFill>
                  <a:schemeClr val="tx1"/>
                </a:solidFill>
                <a:latin typeface="+mn-lt"/>
                <a:ea typeface="+mn-ea"/>
                <a:cs typeface="+mn-cs"/>
              </a:rPr>
              <a:t>的系统</a:t>
            </a:r>
            <a:r>
              <a:rPr lang="en-US" altLang="zh-CN" sz="1200" b="0" i="0" kern="1200" dirty="0" smtClean="0">
                <a:solidFill>
                  <a:schemeClr val="tx1"/>
                </a:solidFill>
                <a:latin typeface="+mn-lt"/>
                <a:ea typeface="+mn-ea"/>
                <a:cs typeface="+mn-cs"/>
              </a:rPr>
              <a:t>V </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Berkeley CSRG</a:t>
            </a:r>
            <a:r>
              <a:rPr lang="zh-CN" altLang="en-US" sz="1200" b="0" i="0" kern="1200" dirty="0" smtClean="0">
                <a:solidFill>
                  <a:schemeClr val="tx1"/>
                </a:solidFill>
                <a:latin typeface="+mn-lt"/>
                <a:ea typeface="+mn-ea"/>
                <a:cs typeface="+mn-cs"/>
              </a:rPr>
              <a:t>的</a:t>
            </a:r>
            <a:r>
              <a:rPr lang="en-US" altLang="zh-CN" sz="1200" b="0" i="0" kern="1200" dirty="0" smtClean="0">
                <a:solidFill>
                  <a:schemeClr val="tx1"/>
                </a:solidFill>
                <a:latin typeface="+mn-lt"/>
                <a:ea typeface="+mn-ea"/>
                <a:cs typeface="+mn-cs"/>
              </a:rPr>
              <a:t>BSD </a:t>
            </a:r>
            <a:r>
              <a:rPr lang="zh-CN" altLang="en-US" sz="1200" b="0" i="0" kern="1200" dirty="0" smtClean="0">
                <a:solidFill>
                  <a:schemeClr val="tx1"/>
                </a:solidFill>
                <a:latin typeface="+mn-lt"/>
                <a:ea typeface="+mn-ea"/>
                <a:cs typeface="+mn-cs"/>
              </a:rPr>
              <a:t>系统的调用接口之间的区别重新调和集成，从而于</a:t>
            </a:r>
            <a:r>
              <a:rPr lang="en-US" altLang="zh-CN" sz="1200" b="0" i="0" kern="1200" dirty="0" smtClean="0">
                <a:solidFill>
                  <a:schemeClr val="tx1"/>
                </a:solidFill>
                <a:latin typeface="+mn-lt"/>
                <a:ea typeface="+mn-ea"/>
                <a:cs typeface="+mn-cs"/>
              </a:rPr>
              <a:t>1984 </a:t>
            </a:r>
            <a:r>
              <a:rPr lang="zh-CN" altLang="en-US" sz="1200" b="0" i="0" kern="1200" dirty="0" smtClean="0">
                <a:solidFill>
                  <a:schemeClr val="tx1"/>
                </a:solidFill>
                <a:latin typeface="+mn-lt"/>
                <a:ea typeface="+mn-ea"/>
                <a:cs typeface="+mn-cs"/>
              </a:rPr>
              <a:t>年产生了</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usr</a:t>
            </a:r>
            <a:r>
              <a:rPr lang="en-US" altLang="zh-CN" sz="1200" b="0" i="0" kern="1200" dirty="0" smtClean="0">
                <a:solidFill>
                  <a:schemeClr val="tx1"/>
                </a:solidFill>
                <a:latin typeface="+mn-lt"/>
                <a:ea typeface="+mn-ea"/>
                <a:cs typeface="+mn-cs"/>
              </a:rPr>
              <a:t>/group </a:t>
            </a:r>
            <a:r>
              <a:rPr lang="zh-CN" altLang="en-US" sz="1200" b="0" i="0" kern="1200" dirty="0" smtClean="0">
                <a:solidFill>
                  <a:schemeClr val="tx1"/>
                </a:solidFill>
                <a:latin typeface="+mn-lt"/>
                <a:ea typeface="+mn-ea"/>
                <a:cs typeface="+mn-cs"/>
              </a:rPr>
              <a:t>标准。</a:t>
            </a:r>
            <a:r>
              <a:rPr lang="en-US" altLang="zh-CN" sz="1200" b="0" i="0" kern="1200" dirty="0" smtClean="0">
                <a:solidFill>
                  <a:schemeClr val="tx1"/>
                </a:solidFill>
                <a:latin typeface="+mn-lt"/>
                <a:ea typeface="+mn-ea"/>
                <a:cs typeface="+mn-cs"/>
              </a:rPr>
              <a:t>1985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IEEE</a:t>
            </a:r>
            <a:r>
              <a:rPr lang="zh-CN" altLang="en-US" sz="1200" b="0" i="0" kern="1200" dirty="0" smtClean="0">
                <a:solidFill>
                  <a:schemeClr val="tx1"/>
                </a:solidFill>
                <a:latin typeface="+mn-lt"/>
                <a:ea typeface="+mn-ea"/>
                <a:cs typeface="+mn-cs"/>
              </a:rPr>
              <a:t>操作系统技术委员会标准小组委员会</a:t>
            </a:r>
            <a:r>
              <a:rPr lang="en-US" altLang="zh-CN" sz="1200" b="0" i="0" kern="1200" dirty="0" smtClean="0">
                <a:solidFill>
                  <a:schemeClr val="tx1"/>
                </a:solidFill>
                <a:latin typeface="+mn-lt"/>
                <a:ea typeface="+mn-ea"/>
                <a:cs typeface="+mn-cs"/>
              </a:rPr>
              <a:t>(TCOS-SS)</a:t>
            </a:r>
            <a:r>
              <a:rPr lang="zh-CN" altLang="en-US" sz="1200" b="0" i="0" kern="1200" dirty="0" smtClean="0">
                <a:solidFill>
                  <a:schemeClr val="tx1"/>
                </a:solidFill>
                <a:latin typeface="+mn-lt"/>
                <a:ea typeface="+mn-ea"/>
                <a:cs typeface="+mn-cs"/>
              </a:rPr>
              <a:t>开始在</a:t>
            </a:r>
            <a:r>
              <a:rPr lang="en-US" altLang="zh-CN" sz="1200" b="0" i="0" kern="1200" dirty="0" smtClean="0">
                <a:solidFill>
                  <a:schemeClr val="tx1"/>
                </a:solidFill>
                <a:latin typeface="+mn-lt"/>
                <a:ea typeface="+mn-ea"/>
                <a:cs typeface="+mn-cs"/>
              </a:rPr>
              <a:t>ANSI </a:t>
            </a:r>
            <a:r>
              <a:rPr lang="zh-CN" altLang="en-US" sz="1200" b="0" i="0" kern="1200" dirty="0" smtClean="0">
                <a:solidFill>
                  <a:schemeClr val="tx1"/>
                </a:solidFill>
                <a:latin typeface="+mn-lt"/>
                <a:ea typeface="+mn-ea"/>
                <a:cs typeface="+mn-cs"/>
              </a:rPr>
              <a:t>的支持下责成</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标准委员会制定有关程序源代码可移植性操作系统服务接口正式标准。到了</a:t>
            </a:r>
            <a:r>
              <a:rPr lang="en-US" altLang="zh-CN" sz="1200" b="0" i="0" kern="1200" dirty="0" smtClean="0">
                <a:solidFill>
                  <a:schemeClr val="tx1"/>
                </a:solidFill>
                <a:latin typeface="+mn-lt"/>
                <a:ea typeface="+mn-ea"/>
                <a:cs typeface="+mn-cs"/>
              </a:rPr>
              <a:t>1986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4 </a:t>
            </a:r>
            <a:r>
              <a:rPr lang="zh-CN" altLang="en-US" sz="1200" b="0" i="0" kern="1200" dirty="0" smtClean="0">
                <a:solidFill>
                  <a:schemeClr val="tx1"/>
                </a:solidFill>
                <a:latin typeface="+mn-lt"/>
                <a:ea typeface="+mn-ea"/>
                <a:cs typeface="+mn-cs"/>
              </a:rPr>
              <a:t>月，</a:t>
            </a:r>
            <a:r>
              <a:rPr lang="en-US" altLang="zh-CN" sz="1200" b="0" i="0" kern="1200" dirty="0" smtClean="0">
                <a:solidFill>
                  <a:schemeClr val="tx1"/>
                </a:solidFill>
                <a:latin typeface="+mn-lt"/>
                <a:ea typeface="+mn-ea"/>
                <a:cs typeface="+mn-cs"/>
              </a:rPr>
              <a:t>IEEE </a:t>
            </a:r>
            <a:r>
              <a:rPr lang="zh-CN" altLang="en-US" sz="1200" b="0" i="0" kern="1200" dirty="0" smtClean="0">
                <a:solidFill>
                  <a:schemeClr val="tx1"/>
                </a:solidFill>
                <a:latin typeface="+mn-lt"/>
                <a:ea typeface="+mn-ea"/>
                <a:cs typeface="+mn-cs"/>
              </a:rPr>
              <a:t>就制定出了试用标准。第一个正式标准是在</a:t>
            </a:r>
            <a:r>
              <a:rPr lang="en-US" altLang="zh-CN" sz="1200" b="0" i="0" kern="1200" dirty="0" smtClean="0">
                <a:solidFill>
                  <a:schemeClr val="tx1"/>
                </a:solidFill>
                <a:latin typeface="+mn-lt"/>
                <a:ea typeface="+mn-ea"/>
                <a:cs typeface="+mn-cs"/>
              </a:rPr>
              <a:t>1988 </a:t>
            </a:r>
            <a:r>
              <a:rPr lang="zh-CN" altLang="en-US" sz="1200" b="0" i="0" kern="1200" dirty="0" smtClean="0">
                <a:solidFill>
                  <a:schemeClr val="tx1"/>
                </a:solidFill>
                <a:latin typeface="+mn-lt"/>
                <a:ea typeface="+mn-ea"/>
                <a:cs typeface="+mn-cs"/>
              </a:rPr>
              <a:t>年</a:t>
            </a:r>
            <a:r>
              <a:rPr lang="en-US" altLang="zh-CN" sz="1200" b="0" i="0" kern="1200" dirty="0" smtClean="0">
                <a:solidFill>
                  <a:schemeClr val="tx1"/>
                </a:solidFill>
                <a:latin typeface="+mn-lt"/>
                <a:ea typeface="+mn-ea"/>
                <a:cs typeface="+mn-cs"/>
              </a:rPr>
              <a:t>9 </a:t>
            </a:r>
            <a:r>
              <a:rPr lang="zh-CN" altLang="en-US" sz="1200" b="0" i="0" kern="1200" dirty="0" smtClean="0">
                <a:solidFill>
                  <a:schemeClr val="tx1"/>
                </a:solidFill>
                <a:latin typeface="+mn-lt"/>
                <a:ea typeface="+mn-ea"/>
                <a:cs typeface="+mn-cs"/>
              </a:rPr>
              <a:t>月份批准的</a:t>
            </a:r>
            <a:r>
              <a:rPr lang="en-US" altLang="zh-CN" sz="1200" b="0" i="0" kern="1200" dirty="0" smtClean="0">
                <a:solidFill>
                  <a:schemeClr val="tx1"/>
                </a:solidFill>
                <a:latin typeface="+mn-lt"/>
                <a:ea typeface="+mn-ea"/>
                <a:cs typeface="+mn-cs"/>
              </a:rPr>
              <a:t>(IEEE 1003.1-1988)</a:t>
            </a:r>
            <a:r>
              <a:rPr lang="zh-CN" altLang="en-US" sz="1200" b="0" i="0" kern="1200" dirty="0" smtClean="0">
                <a:solidFill>
                  <a:schemeClr val="tx1"/>
                </a:solidFill>
                <a:latin typeface="+mn-lt"/>
                <a:ea typeface="+mn-ea"/>
                <a:cs typeface="+mn-cs"/>
              </a:rPr>
              <a:t>，也既以后经常提到的</a:t>
            </a:r>
            <a:r>
              <a:rPr lang="en-US" altLang="zh-CN" sz="1200" b="0" i="0" kern="1200" dirty="0" smtClean="0">
                <a:solidFill>
                  <a:schemeClr val="tx1"/>
                </a:solidFill>
                <a:latin typeface="+mn-lt"/>
                <a:ea typeface="+mn-ea"/>
                <a:cs typeface="+mn-cs"/>
              </a:rPr>
              <a:t>POSIX.1 </a:t>
            </a:r>
            <a:r>
              <a:rPr lang="zh-CN" altLang="en-US" sz="1200" b="0" i="0" kern="1200" dirty="0" smtClean="0">
                <a:solidFill>
                  <a:schemeClr val="tx1"/>
                </a:solidFill>
                <a:latin typeface="+mn-lt"/>
                <a:ea typeface="+mn-ea"/>
                <a:cs typeface="+mn-cs"/>
              </a:rPr>
              <a:t>标准。</a:t>
            </a:r>
            <a:endParaRPr lang="zh-CN" altLang="en-US" dirty="0"/>
          </a:p>
        </p:txBody>
      </p:sp>
      <p:sp>
        <p:nvSpPr>
          <p:cNvPr id="4" name="灯片编号占位符 3"/>
          <p:cNvSpPr>
            <a:spLocks noGrp="1"/>
          </p:cNvSpPr>
          <p:nvPr>
            <p:ph type="sldNum" sz="quarter" idx="10"/>
          </p:nvPr>
        </p:nvSpPr>
        <p:spPr/>
        <p:txBody>
          <a:bodyPr/>
          <a:lstStyle/>
          <a:p>
            <a:fld id="{8B0EC950-BAC5-4ACD-8239-6D2E8434BE5D}"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2019/8/12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2019/8/12</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2143116"/>
            <a:ext cx="7851648" cy="1828800"/>
          </a:xfrm>
        </p:spPr>
        <p:txBody>
          <a:bodyPr/>
          <a:lstStyle/>
          <a:p>
            <a:pPr algn="ctr"/>
            <a:r>
              <a:rPr lang="en-US" altLang="zh-CN" dirty="0" smtClean="0"/>
              <a:t>x86</a:t>
            </a:r>
            <a:r>
              <a:rPr lang="zh-CN" altLang="en-US" dirty="0" smtClean="0"/>
              <a:t> </a:t>
            </a:r>
            <a:r>
              <a:rPr lang="en-US" altLang="zh-CN" dirty="0" smtClean="0"/>
              <a:t>Linux</a:t>
            </a:r>
            <a:r>
              <a:rPr lang="zh-CN" altLang="en-US" dirty="0" smtClean="0"/>
              <a:t>漫谈</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428604"/>
            <a:ext cx="8229600" cy="1143000"/>
          </a:xfrm>
        </p:spPr>
        <p:txBody>
          <a:bodyPr>
            <a:normAutofit/>
          </a:bodyPr>
          <a:lstStyle/>
          <a:p>
            <a:pPr algn="ctr"/>
            <a:r>
              <a:rPr lang="en-US" altLang="zh-CN" sz="4000" dirty="0" smtClean="0"/>
              <a:t>Linux</a:t>
            </a:r>
            <a:r>
              <a:rPr lang="zh-CN" altLang="en-US" sz="4000" dirty="0" smtClean="0"/>
              <a:t>操作系统</a:t>
            </a:r>
            <a:endParaRPr lang="zh-CN" altLang="en-US" sz="4000" dirty="0"/>
          </a:p>
        </p:txBody>
      </p:sp>
      <p:sp>
        <p:nvSpPr>
          <p:cNvPr id="3" name="内容占位符 2"/>
          <p:cNvSpPr>
            <a:spLocks noGrp="1"/>
          </p:cNvSpPr>
          <p:nvPr>
            <p:ph idx="1"/>
          </p:nvPr>
        </p:nvSpPr>
        <p:spPr/>
        <p:txBody>
          <a:bodyPr>
            <a:normAutofit/>
          </a:bodyPr>
          <a:lstStyle/>
          <a:p>
            <a:r>
              <a:rPr lang="zh-CN" altLang="en-US" dirty="0" smtClean="0">
                <a:latin typeface="+mn-ea"/>
              </a:rPr>
              <a:t>简介</a:t>
            </a:r>
            <a:endParaRPr lang="en-US" altLang="zh-CN" dirty="0" smtClean="0">
              <a:latin typeface="+mn-ea"/>
            </a:endParaRPr>
          </a:p>
          <a:p>
            <a:r>
              <a:rPr lang="en-US" altLang="zh-CN" dirty="0" smtClean="0">
                <a:latin typeface="+mn-ea"/>
              </a:rPr>
              <a:t>Shell</a:t>
            </a:r>
          </a:p>
          <a:p>
            <a:r>
              <a:rPr lang="en-US" altLang="zh-CN" dirty="0" smtClean="0">
                <a:latin typeface="+mn-ea"/>
              </a:rPr>
              <a:t>Core</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简介</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85720" y="2571744"/>
            <a:ext cx="7429552" cy="2786082"/>
          </a:xfrm>
        </p:spPr>
        <p:txBody>
          <a:bodyPr/>
          <a:lstStyle/>
          <a:p>
            <a:r>
              <a:rPr lang="zh-CN" altLang="en-US" dirty="0" smtClean="0"/>
              <a:t>历史（</a:t>
            </a:r>
            <a:r>
              <a:rPr lang="en-US" altLang="zh-CN" dirty="0" smtClean="0"/>
              <a:t>Unix  &amp; System V &amp; </a:t>
            </a:r>
            <a:r>
              <a:rPr lang="en-US" altLang="zh-CN" dirty="0" smtClean="0"/>
              <a:t>BSD</a:t>
            </a:r>
            <a:r>
              <a:rPr lang="zh-CN" altLang="en-US" dirty="0" smtClean="0"/>
              <a:t>）</a:t>
            </a:r>
            <a:endParaRPr lang="en-US" altLang="zh-CN" dirty="0" smtClean="0"/>
          </a:p>
          <a:p>
            <a:endParaRPr lang="en-US" altLang="zh-CN" dirty="0" smtClean="0"/>
          </a:p>
          <a:p>
            <a:r>
              <a:rPr lang="zh-CN" altLang="en-US" dirty="0" smtClean="0"/>
              <a:t>构成（内核 </a:t>
            </a:r>
            <a:r>
              <a:rPr lang="en-US" altLang="zh-CN" dirty="0" smtClean="0"/>
              <a:t>&amp; GNU &amp; POSIX</a:t>
            </a:r>
            <a:r>
              <a:rPr lang="zh-CN" altLang="en-US" dirty="0" smtClean="0"/>
              <a:t>）</a:t>
            </a:r>
            <a:endParaRPr lang="en-US" altLang="zh-CN" dirty="0" smtClean="0"/>
          </a:p>
          <a:p>
            <a:endParaRPr lang="en-US" altLang="zh-CN" dirty="0" smtClean="0"/>
          </a:p>
          <a:p>
            <a:r>
              <a:rPr lang="zh-CN" altLang="en-US" dirty="0" smtClean="0"/>
              <a:t>发行版（</a:t>
            </a:r>
            <a:r>
              <a:rPr lang="en-US" altLang="zh-CN" dirty="0" err="1" smtClean="0"/>
              <a:t>Redhat</a:t>
            </a:r>
            <a:r>
              <a:rPr lang="zh-CN" altLang="en-US" dirty="0" smtClean="0"/>
              <a:t>系 </a:t>
            </a:r>
            <a:r>
              <a:rPr lang="en-US" altLang="zh-CN" dirty="0" smtClean="0"/>
              <a:t>&amp; </a:t>
            </a:r>
            <a:r>
              <a:rPr lang="en-US" altLang="zh-CN" dirty="0" err="1" smtClean="0"/>
              <a:t>Debian</a:t>
            </a:r>
            <a:r>
              <a:rPr lang="zh-CN" altLang="en-US" dirty="0" smtClean="0"/>
              <a:t>系 </a:t>
            </a:r>
            <a:r>
              <a:rPr lang="en-US" altLang="zh-CN" dirty="0" smtClean="0"/>
              <a:t>&amp; </a:t>
            </a:r>
            <a:r>
              <a:rPr lang="zh-CN" altLang="en-US" dirty="0" smtClean="0"/>
              <a:t>其他）</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Shell</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err="1" smtClean="0"/>
              <a:t>tty</a:t>
            </a:r>
            <a:r>
              <a:rPr lang="en-US" altLang="zh-CN" dirty="0" smtClean="0"/>
              <a:t>(teletype)</a:t>
            </a:r>
          </a:p>
          <a:p>
            <a:r>
              <a:rPr lang="en-US" altLang="zh-CN" dirty="0" smtClean="0"/>
              <a:t>pts(</a:t>
            </a:r>
            <a:r>
              <a:rPr lang="en-US" dirty="0" smtClean="0"/>
              <a:t>pseudo terminal device</a:t>
            </a:r>
            <a:r>
              <a:rPr lang="en-US" altLang="zh-CN" dirty="0" smtClean="0"/>
              <a:t>) </a:t>
            </a:r>
          </a:p>
        </p:txBody>
      </p:sp>
      <p:pic>
        <p:nvPicPr>
          <p:cNvPr id="1026" name="Picture 2" descr="C:\Users\Administrator\Desktop\tty.png"/>
          <p:cNvPicPr>
            <a:picLocks noChangeAspect="1" noChangeArrowheads="1"/>
          </p:cNvPicPr>
          <p:nvPr/>
        </p:nvPicPr>
        <p:blipFill>
          <a:blip r:embed="rId3"/>
          <a:srcRect/>
          <a:stretch>
            <a:fillRect/>
          </a:stretch>
        </p:blipFill>
        <p:spPr bwMode="auto">
          <a:xfrm>
            <a:off x="428596" y="3357562"/>
            <a:ext cx="8297862" cy="2743200"/>
          </a:xfrm>
          <a:prstGeom prst="rect">
            <a:avLst/>
          </a:prstGeom>
          <a:noFill/>
        </p:spPr>
      </p:pic>
      <p:pic>
        <p:nvPicPr>
          <p:cNvPr id="1027" name="Picture 3" descr="C:\Users\Administrator\Desktop\pts.jpg"/>
          <p:cNvPicPr>
            <a:picLocks noChangeAspect="1" noChangeArrowheads="1"/>
          </p:cNvPicPr>
          <p:nvPr/>
        </p:nvPicPr>
        <p:blipFill>
          <a:blip r:embed="rId4"/>
          <a:srcRect/>
          <a:stretch>
            <a:fillRect/>
          </a:stretch>
        </p:blipFill>
        <p:spPr bwMode="auto">
          <a:xfrm>
            <a:off x="1866925" y="0"/>
            <a:ext cx="6276975" cy="6867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图像界面</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X-window</a:t>
            </a:r>
          </a:p>
          <a:p>
            <a:r>
              <a:rPr lang="en-US" altLang="zh-CN" dirty="0" smtClean="0">
                <a:latin typeface="+mn-ea"/>
              </a:rPr>
              <a:t>Gnome &amp; KDE &amp; </a:t>
            </a:r>
            <a:r>
              <a:rPr lang="en-US" altLang="zh-CN" dirty="0" err="1" smtClean="0">
                <a:latin typeface="+mn-ea"/>
              </a:rPr>
              <a:t>XManager</a:t>
            </a:r>
            <a:endParaRPr lang="en-US" altLang="zh-CN" dirty="0" smtClean="0">
              <a:latin typeface="+mn-ea"/>
            </a:endParaRPr>
          </a:p>
          <a:p>
            <a:endParaRPr lang="en-US" altLang="zh-CN" dirty="0" smtClean="0">
              <a:latin typeface="+mn-ea"/>
            </a:endParaRPr>
          </a:p>
        </p:txBody>
      </p:sp>
      <p:pic>
        <p:nvPicPr>
          <p:cNvPr id="4098" name="Picture 2" descr="X Window System 的架构"/>
          <p:cNvPicPr>
            <a:picLocks noChangeAspect="1" noChangeArrowheads="1"/>
          </p:cNvPicPr>
          <p:nvPr/>
        </p:nvPicPr>
        <p:blipFill>
          <a:blip r:embed="rId3"/>
          <a:srcRect/>
          <a:stretch>
            <a:fillRect/>
          </a:stretch>
        </p:blipFill>
        <p:spPr bwMode="auto">
          <a:xfrm>
            <a:off x="1000100" y="3571876"/>
            <a:ext cx="4333875" cy="208597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内核</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超内核 </a:t>
            </a:r>
            <a:r>
              <a:rPr lang="en-US" altLang="zh-CN" dirty="0" err="1" smtClean="0">
                <a:latin typeface="+mn-ea"/>
              </a:rPr>
              <a:t>vs</a:t>
            </a:r>
            <a:r>
              <a:rPr lang="en-US" altLang="zh-CN" dirty="0" smtClean="0">
                <a:latin typeface="+mn-ea"/>
              </a:rPr>
              <a:t> </a:t>
            </a:r>
            <a:r>
              <a:rPr lang="zh-CN" altLang="en-US" dirty="0" smtClean="0">
                <a:latin typeface="+mn-ea"/>
              </a:rPr>
              <a:t>微内核</a:t>
            </a:r>
            <a:endParaRPr lang="en-US" altLang="zh-CN" dirty="0" smtClean="0">
              <a:latin typeface="+mn-ea"/>
            </a:endParaRPr>
          </a:p>
          <a:p>
            <a:r>
              <a:rPr lang="zh-CN" altLang="en-US" dirty="0" smtClean="0">
                <a:latin typeface="+mn-ea"/>
              </a:rPr>
              <a:t>内存管理（分页、分段、</a:t>
            </a:r>
            <a:r>
              <a:rPr lang="en-US" altLang="zh-CN" dirty="0" smtClean="0">
                <a:latin typeface="+mn-ea"/>
              </a:rPr>
              <a:t>cache</a:t>
            </a:r>
            <a:r>
              <a:rPr lang="zh-CN" altLang="en-US" dirty="0" smtClean="0">
                <a:latin typeface="+mn-ea"/>
              </a:rPr>
              <a:t>、</a:t>
            </a:r>
            <a:r>
              <a:rPr lang="en-US" altLang="zh-CN" dirty="0" smtClean="0">
                <a:latin typeface="+mn-ea"/>
              </a:rPr>
              <a:t>buffer</a:t>
            </a:r>
            <a:r>
              <a:rPr lang="zh-CN" altLang="en-US" dirty="0" smtClean="0">
                <a:latin typeface="+mn-ea"/>
              </a:rPr>
              <a:t>）</a:t>
            </a:r>
            <a:endParaRPr lang="en-US" altLang="zh-CN" dirty="0" smtClean="0">
              <a:latin typeface="+mn-ea"/>
            </a:endParaRPr>
          </a:p>
          <a:p>
            <a:r>
              <a:rPr lang="zh-CN" altLang="en-US" dirty="0" smtClean="0">
                <a:latin typeface="+mn-ea"/>
              </a:rPr>
              <a:t>文件系统</a:t>
            </a:r>
            <a:endParaRPr lang="en-US" altLang="zh-CN" dirty="0" smtClean="0">
              <a:latin typeface="+mn-ea"/>
            </a:endParaRPr>
          </a:p>
          <a:p>
            <a:r>
              <a:rPr lang="zh-CN" altLang="en-US" dirty="0" smtClean="0">
                <a:latin typeface="+mn-ea"/>
              </a:rPr>
              <a:t>多进程</a:t>
            </a:r>
            <a:r>
              <a:rPr lang="en-US" altLang="zh-CN" dirty="0" smtClean="0">
                <a:latin typeface="+mn-ea"/>
              </a:rPr>
              <a:t>&amp;</a:t>
            </a:r>
            <a:r>
              <a:rPr lang="zh-CN" altLang="en-US" dirty="0" smtClean="0">
                <a:latin typeface="+mn-ea"/>
              </a:rPr>
              <a:t>多线程</a:t>
            </a:r>
            <a:endParaRPr lang="en-US" altLang="zh-CN" dirty="0" smtClean="0">
              <a:latin typeface="+mn-ea"/>
            </a:endParaRPr>
          </a:p>
          <a:p>
            <a:r>
              <a:rPr lang="en-US" altLang="zh-CN" dirty="0" smtClean="0">
                <a:latin typeface="+mn-ea"/>
              </a:rPr>
              <a:t>IPC</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IPC</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t>进程</a:t>
            </a:r>
            <a:r>
              <a:rPr lang="zh-CN" altLang="en-US" dirty="0" smtClean="0"/>
              <a:t>共享存留于文件系统</a:t>
            </a:r>
            <a:r>
              <a:rPr lang="zh-CN" altLang="en-US" dirty="0" smtClean="0"/>
              <a:t>中，进程得</a:t>
            </a:r>
            <a:r>
              <a:rPr lang="zh-CN" altLang="en-US" dirty="0" smtClean="0"/>
              <a:t>穿越内核（例如</a:t>
            </a:r>
            <a:r>
              <a:rPr lang="en-US" altLang="zh-CN" dirty="0" smtClean="0"/>
              <a:t>read</a:t>
            </a:r>
            <a:r>
              <a:rPr lang="zh-CN" altLang="en-US" dirty="0" smtClean="0"/>
              <a:t>、</a:t>
            </a:r>
            <a:r>
              <a:rPr lang="en-US" altLang="zh-CN" dirty="0" smtClean="0"/>
              <a:t>write</a:t>
            </a:r>
            <a:r>
              <a:rPr lang="zh-CN" altLang="en-US" dirty="0" smtClean="0"/>
              <a:t>、</a:t>
            </a:r>
            <a:r>
              <a:rPr lang="en-US" altLang="zh-CN" dirty="0" err="1" smtClean="0"/>
              <a:t>lseek</a:t>
            </a:r>
            <a:r>
              <a:rPr lang="zh-CN" altLang="en-US" dirty="0" smtClean="0"/>
              <a:t>等）。</a:t>
            </a:r>
          </a:p>
          <a:p>
            <a:r>
              <a:rPr lang="zh-CN" altLang="en-US" dirty="0" smtClean="0"/>
              <a:t>进程共享内核</a:t>
            </a:r>
            <a:r>
              <a:rPr lang="zh-CN" altLang="en-US" dirty="0" smtClean="0"/>
              <a:t>中</a:t>
            </a:r>
            <a:r>
              <a:rPr lang="zh-CN" altLang="en-US" dirty="0" smtClean="0"/>
              <a:t>的，</a:t>
            </a:r>
            <a:r>
              <a:rPr lang="zh-CN" altLang="en-US" dirty="0" smtClean="0"/>
              <a:t>例如</a:t>
            </a:r>
            <a:r>
              <a:rPr lang="en-US" altLang="zh-CN" dirty="0" smtClean="0"/>
              <a:t>pipe</a:t>
            </a:r>
            <a:r>
              <a:rPr lang="zh-CN" altLang="en-US" dirty="0" smtClean="0"/>
              <a:t>、消息队列、信号量</a:t>
            </a:r>
            <a:r>
              <a:rPr lang="zh-CN" altLang="en-US" dirty="0" smtClean="0"/>
              <a:t>，涉及</a:t>
            </a:r>
            <a:r>
              <a:rPr lang="zh-CN" altLang="en-US" dirty="0" smtClean="0"/>
              <a:t>对</a:t>
            </a:r>
            <a:r>
              <a:rPr lang="zh-CN" altLang="en-US" dirty="0" smtClean="0"/>
              <a:t>内核系统</a:t>
            </a:r>
            <a:r>
              <a:rPr lang="zh-CN" altLang="en-US" dirty="0" smtClean="0"/>
              <a:t>调用。</a:t>
            </a:r>
          </a:p>
          <a:p>
            <a:r>
              <a:rPr lang="zh-CN" altLang="en-US" dirty="0" smtClean="0"/>
              <a:t>进程双方</a:t>
            </a:r>
            <a:r>
              <a:rPr lang="zh-CN" altLang="en-US" dirty="0" smtClean="0"/>
              <a:t>都能访问的共享内存区</a:t>
            </a:r>
            <a:r>
              <a:rPr lang="zh-CN" altLang="en-US" dirty="0" smtClean="0"/>
              <a:t>，进程</a:t>
            </a:r>
            <a:r>
              <a:rPr lang="zh-CN" altLang="en-US" dirty="0" smtClean="0"/>
              <a:t>可以不经过内核</a:t>
            </a:r>
            <a:r>
              <a:rPr lang="zh-CN" altLang="en-US" dirty="0" smtClean="0"/>
              <a:t>直接，共享</a:t>
            </a:r>
            <a:r>
              <a:rPr lang="zh-CN" altLang="en-US" dirty="0" smtClean="0"/>
              <a:t>该内存区的进程需要某种形式的</a:t>
            </a:r>
            <a:r>
              <a:rPr lang="zh-CN" altLang="en-US" dirty="0" smtClean="0"/>
              <a:t>同步</a:t>
            </a:r>
            <a:endParaRPr lang="zh-CN" altLang="en-US" dirty="0" smtClean="0"/>
          </a:p>
          <a:p>
            <a:endParaRPr lang="en-US" altLang="zh-CN" dirty="0" smtClean="0">
              <a:latin typeface="+mn-ea"/>
            </a:endParaRPr>
          </a:p>
        </p:txBody>
      </p:sp>
      <p:pic>
        <p:nvPicPr>
          <p:cNvPr id="4098" name="Picture 2" descr="https://images0.cnblogs.com/blog/603001/201502/011618286599225.png"/>
          <p:cNvPicPr>
            <a:picLocks noChangeAspect="1" noChangeArrowheads="1"/>
          </p:cNvPicPr>
          <p:nvPr/>
        </p:nvPicPr>
        <p:blipFill>
          <a:blip r:embed="rId3"/>
          <a:srcRect/>
          <a:stretch>
            <a:fillRect/>
          </a:stretch>
        </p:blipFill>
        <p:spPr bwMode="auto">
          <a:xfrm>
            <a:off x="2071670" y="4572008"/>
            <a:ext cx="5181600" cy="208597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Unix</a:t>
            </a:r>
            <a:r>
              <a:rPr lang="en-US" altLang="zh-CN" sz="4000" dirty="0" smtClean="0"/>
              <a:t> IPC</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管道 （</a:t>
            </a:r>
            <a:r>
              <a:rPr lang="zh-CN" altLang="en-US" dirty="0" smtClean="0">
                <a:latin typeface="+mn-ea"/>
              </a:rPr>
              <a:t>匿名管道 </a:t>
            </a:r>
            <a:r>
              <a:rPr lang="en-US" altLang="zh-CN" dirty="0" smtClean="0">
                <a:latin typeface="+mn-ea"/>
              </a:rPr>
              <a:t>pipe read </a:t>
            </a:r>
            <a:r>
              <a:rPr lang="en-US" altLang="zh-CN" dirty="0" smtClean="0">
                <a:latin typeface="+mn-ea"/>
              </a:rPr>
              <a:t>write</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FIFO</a:t>
            </a:r>
            <a:r>
              <a:rPr lang="zh-CN" altLang="en-US" dirty="0" smtClean="0">
                <a:latin typeface="+mn-ea"/>
              </a:rPr>
              <a:t> （命名管道 </a:t>
            </a:r>
            <a:r>
              <a:rPr lang="en-US" altLang="zh-CN" dirty="0" err="1" smtClean="0">
                <a:latin typeface="+mn-ea"/>
              </a:rPr>
              <a:t>mkfifo</a:t>
            </a:r>
            <a:r>
              <a:rPr lang="en-US" altLang="zh-CN" dirty="0" smtClean="0">
                <a:latin typeface="+mn-ea"/>
              </a:rPr>
              <a:t> open </a:t>
            </a:r>
            <a:r>
              <a:rPr lang="en-US" altLang="zh-CN" dirty="0" smtClean="0">
                <a:latin typeface="+mn-ea"/>
              </a:rPr>
              <a:t>read write</a:t>
            </a:r>
            <a:r>
              <a:rPr lang="zh-CN" altLang="en-US" dirty="0" smtClean="0">
                <a:latin typeface="+mn-ea"/>
              </a:rPr>
              <a:t>）</a:t>
            </a:r>
            <a:endParaRPr lang="en-US" altLang="zh-CN" dirty="0" smtClean="0">
              <a:latin typeface="+mn-ea"/>
            </a:endParaRPr>
          </a:p>
          <a:p>
            <a:endParaRPr lang="en-US" altLang="zh-CN" dirty="0" smtClean="0">
              <a:latin typeface="+mn-ea"/>
            </a:endParaRPr>
          </a:p>
          <a:p>
            <a:r>
              <a:rPr lang="zh-CN" altLang="en-US" dirty="0" smtClean="0">
                <a:latin typeface="+mn-ea"/>
              </a:rPr>
              <a:t>信号 </a:t>
            </a:r>
            <a:r>
              <a:rPr lang="zh-CN" altLang="en-US" dirty="0" smtClean="0">
                <a:latin typeface="+mn-ea"/>
              </a:rPr>
              <a:t>（</a:t>
            </a:r>
            <a:r>
              <a:rPr lang="en-US" altLang="zh-CN" dirty="0" smtClean="0">
                <a:latin typeface="+mn-ea"/>
              </a:rPr>
              <a:t>signal </a:t>
            </a:r>
            <a:r>
              <a:rPr lang="en-US" altLang="zh-CN" dirty="0" err="1" smtClean="0">
                <a:latin typeface="+mn-ea"/>
              </a:rPr>
              <a:t>sigaction</a:t>
            </a:r>
            <a:r>
              <a:rPr lang="zh-CN" altLang="en-US" dirty="0" smtClean="0">
                <a:latin typeface="+mn-ea"/>
              </a:rPr>
              <a:t>）</a:t>
            </a:r>
            <a:endParaRPr lang="en-US" altLang="zh-CN" dirty="0" smtClean="0">
              <a:latin typeface="+mn-ea"/>
            </a:endParaRPr>
          </a:p>
          <a:p>
            <a:endParaRPr lang="en-US" altLang="zh-CN" dirty="0" smtClean="0">
              <a:latin typeface="+mn-ea"/>
            </a:endParaRPr>
          </a:p>
          <a:p>
            <a:r>
              <a:rPr lang="en-US" altLang="zh-CN" dirty="0" smtClean="0">
                <a:latin typeface="+mn-ea"/>
              </a:rPr>
              <a:t>Unix Socket</a:t>
            </a:r>
            <a:endParaRPr lang="en-US" altLang="zh-CN" dirty="0" smtClean="0">
              <a:latin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System V IPC</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基于对象标识符 </a:t>
            </a:r>
            <a:r>
              <a:rPr lang="en-US" altLang="zh-CN" dirty="0" smtClean="0">
                <a:latin typeface="+mn-ea"/>
              </a:rPr>
              <a:t>ID</a:t>
            </a:r>
            <a:r>
              <a:rPr lang="zh-CN" altLang="en-US" dirty="0" smtClean="0">
                <a:latin typeface="+mn-ea"/>
              </a:rPr>
              <a:t> </a:t>
            </a:r>
            <a:r>
              <a:rPr lang="en-US" altLang="zh-CN" dirty="0" smtClean="0">
                <a:latin typeface="+mn-ea"/>
              </a:rPr>
              <a:t>(</a:t>
            </a:r>
            <a:r>
              <a:rPr lang="en-US" altLang="zh-CN" dirty="0" err="1" smtClean="0">
                <a:latin typeface="+mn-ea"/>
              </a:rPr>
              <a:t>ftok</a:t>
            </a:r>
            <a:r>
              <a:rPr lang="en-US" altLang="zh-CN" dirty="0" smtClean="0">
                <a:latin typeface="+mn-ea"/>
              </a:rPr>
              <a:t>)</a:t>
            </a:r>
          </a:p>
          <a:p>
            <a:r>
              <a:rPr lang="zh-CN" altLang="en-US" dirty="0" smtClean="0">
                <a:latin typeface="+mn-ea"/>
              </a:rPr>
              <a:t>统一的权限管理</a:t>
            </a:r>
            <a:endParaRPr lang="en-US" altLang="zh-CN" dirty="0" smtClean="0">
              <a:latin typeface="+mn-ea"/>
            </a:endParaRPr>
          </a:p>
          <a:p>
            <a:r>
              <a:rPr lang="zh-CN" altLang="en-US" dirty="0" smtClean="0">
                <a:latin typeface="+mn-ea"/>
              </a:rPr>
              <a:t>消息队列 </a:t>
            </a:r>
            <a:r>
              <a:rPr lang="en-US" dirty="0" err="1" smtClean="0">
                <a:latin typeface="+mn-ea"/>
              </a:rPr>
              <a:t>msgget</a:t>
            </a:r>
            <a:endParaRPr lang="en-US" altLang="zh-CN" dirty="0" smtClean="0">
              <a:latin typeface="+mn-ea"/>
            </a:endParaRPr>
          </a:p>
          <a:p>
            <a:r>
              <a:rPr lang="zh-CN" altLang="en-US" dirty="0" smtClean="0">
                <a:latin typeface="+mn-ea"/>
              </a:rPr>
              <a:t>共享内存 </a:t>
            </a:r>
            <a:r>
              <a:rPr lang="en-US" altLang="zh-CN" b="1" dirty="0" err="1" smtClean="0">
                <a:latin typeface="+mn-ea"/>
              </a:rPr>
              <a:t>shmget</a:t>
            </a:r>
            <a:endParaRPr lang="en-US" altLang="zh-CN" b="1" dirty="0" smtClean="0">
              <a:latin typeface="+mn-ea"/>
            </a:endParaRPr>
          </a:p>
          <a:p>
            <a:r>
              <a:rPr lang="zh-CN" altLang="en-US" dirty="0" smtClean="0">
                <a:latin typeface="+mn-ea"/>
              </a:rPr>
              <a:t>信号量 </a:t>
            </a:r>
            <a:r>
              <a:rPr lang="en-US" dirty="0" err="1" smtClean="0">
                <a:latin typeface="+mn-ea"/>
              </a:rPr>
              <a:t>semget</a:t>
            </a:r>
            <a:r>
              <a:rPr lang="zh-CN" altLang="en-US" dirty="0" smtClean="0">
                <a:latin typeface="+mn-ea"/>
              </a:rPr>
              <a:t> </a:t>
            </a:r>
            <a:r>
              <a:rPr lang="zh-CN" altLang="en-US" dirty="0" smtClean="0">
                <a:latin typeface="+mn-ea"/>
              </a:rPr>
              <a:t>（基于内核）</a:t>
            </a:r>
            <a:endParaRPr lang="en-US" altLang="zh-CN" dirty="0" smtClean="0">
              <a:latin typeface="+mn-ea"/>
            </a:endParaRPr>
          </a:p>
          <a:p>
            <a:pPr>
              <a:buNone/>
            </a:pPr>
            <a:endParaRPr lang="en-US" altLang="zh-CN" dirty="0" smtClean="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POSIX IPC</a:t>
            </a:r>
            <a:r>
              <a:rPr lang="en-US" altLang="zh-CN" sz="2000" dirty="0" smtClean="0"/>
              <a:t>——</a:t>
            </a:r>
            <a:r>
              <a:rPr lang="en-US" altLang="zh-CN" sz="2000" dirty="0" smtClean="0"/>
              <a:t>Linux</a:t>
            </a:r>
            <a:r>
              <a:rPr lang="zh-CN" altLang="en-US" sz="2000" dirty="0" smtClean="0"/>
              <a:t>操作系统</a:t>
            </a:r>
            <a:endParaRPr lang="zh-CN" altLang="en-US" sz="2000" dirty="0"/>
          </a:p>
        </p:txBody>
      </p:sp>
      <p:sp>
        <p:nvSpPr>
          <p:cNvPr id="3" name="内容占位符 2"/>
          <p:cNvSpPr>
            <a:spLocks noGrp="1"/>
          </p:cNvSpPr>
          <p:nvPr>
            <p:ph idx="1"/>
          </p:nvPr>
        </p:nvSpPr>
        <p:spPr>
          <a:xfrm>
            <a:off x="214282" y="1928802"/>
            <a:ext cx="7429552" cy="4395798"/>
          </a:xfrm>
        </p:spPr>
        <p:txBody>
          <a:bodyPr>
            <a:normAutofit/>
          </a:bodyPr>
          <a:lstStyle/>
          <a:p>
            <a:r>
              <a:rPr lang="zh-CN" altLang="en-US" dirty="0" smtClean="0">
                <a:latin typeface="+mn-ea"/>
              </a:rPr>
              <a:t>消息队列 </a:t>
            </a:r>
            <a:r>
              <a:rPr lang="en-US" dirty="0" err="1" smtClean="0"/>
              <a:t>mq_</a:t>
            </a:r>
            <a:r>
              <a:rPr lang="en-US" altLang="zh-CN" dirty="0" err="1" smtClean="0"/>
              <a:t>xxx</a:t>
            </a:r>
            <a:endParaRPr lang="en-US" altLang="zh-CN" dirty="0" smtClean="0">
              <a:latin typeface="+mn-ea"/>
            </a:endParaRPr>
          </a:p>
          <a:p>
            <a:r>
              <a:rPr lang="zh-CN" altLang="en-US" dirty="0" smtClean="0">
                <a:latin typeface="+mn-ea"/>
              </a:rPr>
              <a:t>互斥</a:t>
            </a:r>
            <a:r>
              <a:rPr lang="zh-CN" altLang="en-US" dirty="0" smtClean="0">
                <a:latin typeface="+mn-ea"/>
              </a:rPr>
              <a:t>锁 </a:t>
            </a:r>
            <a:r>
              <a:rPr lang="en-US" altLang="zh-CN" b="1" dirty="0" err="1" smtClean="0">
                <a:latin typeface="+mn-ea"/>
              </a:rPr>
              <a:t>pthread_mutex_xxx</a:t>
            </a:r>
            <a:endParaRPr lang="en-US" altLang="zh-CN" b="1" dirty="0" smtClean="0">
              <a:latin typeface="+mn-ea"/>
            </a:endParaRPr>
          </a:p>
          <a:p>
            <a:r>
              <a:rPr lang="zh-CN" altLang="en-US" dirty="0" smtClean="0">
                <a:latin typeface="+mn-ea"/>
              </a:rPr>
              <a:t>条件</a:t>
            </a:r>
            <a:r>
              <a:rPr lang="zh-CN" altLang="en-US" dirty="0" smtClean="0">
                <a:latin typeface="+mn-ea"/>
              </a:rPr>
              <a:t>变量 </a:t>
            </a:r>
            <a:r>
              <a:rPr lang="en-US" dirty="0" err="1" smtClean="0">
                <a:latin typeface="+mn-ea"/>
              </a:rPr>
              <a:t>pthread_cond_xxx</a:t>
            </a:r>
            <a:endParaRPr lang="en-US" dirty="0" smtClean="0">
              <a:latin typeface="+mn-ea"/>
            </a:endParaRPr>
          </a:p>
          <a:p>
            <a:r>
              <a:rPr lang="zh-CN" altLang="en-US" dirty="0" smtClean="0">
                <a:latin typeface="+mn-ea"/>
              </a:rPr>
              <a:t>信号量 </a:t>
            </a:r>
            <a:r>
              <a:rPr lang="en-US" altLang="zh-CN" b="1" dirty="0" err="1" smtClean="0">
                <a:latin typeface="+mn-ea"/>
              </a:rPr>
              <a:t>sem_xxx</a:t>
            </a:r>
            <a:r>
              <a:rPr lang="en-US" altLang="zh-CN" b="1" dirty="0" smtClean="0">
                <a:latin typeface="+mn-ea"/>
              </a:rPr>
              <a:t> (</a:t>
            </a:r>
            <a:r>
              <a:rPr lang="zh-CN" altLang="en-US" b="1" dirty="0" smtClean="0">
                <a:latin typeface="+mn-ea"/>
              </a:rPr>
              <a:t>基于内存</a:t>
            </a:r>
            <a:r>
              <a:rPr lang="en-US" altLang="zh-CN" b="1" dirty="0" smtClean="0">
                <a:latin typeface="+mn-ea"/>
              </a:rPr>
              <a:t>)</a:t>
            </a:r>
            <a:endParaRPr lang="en-US" altLang="zh-CN" b="1" dirty="0" smtClean="0">
              <a:latin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大纲</a:t>
            </a:r>
            <a:endParaRPr lang="zh-CN" altLang="en-US" dirty="0"/>
          </a:p>
        </p:txBody>
      </p:sp>
      <p:sp>
        <p:nvSpPr>
          <p:cNvPr id="3" name="内容占位符 2"/>
          <p:cNvSpPr>
            <a:spLocks noGrp="1"/>
          </p:cNvSpPr>
          <p:nvPr>
            <p:ph idx="1"/>
          </p:nvPr>
        </p:nvSpPr>
        <p:spPr>
          <a:xfrm>
            <a:off x="1357290" y="2285992"/>
            <a:ext cx="6143668" cy="3857652"/>
          </a:xfrm>
        </p:spPr>
        <p:txBody>
          <a:bodyPr>
            <a:noAutofit/>
          </a:bodyPr>
          <a:lstStyle/>
          <a:p>
            <a:r>
              <a:rPr lang="en-US" altLang="zh-CN" sz="4000" dirty="0" smtClean="0"/>
              <a:t>x86</a:t>
            </a:r>
            <a:r>
              <a:rPr lang="zh-CN" altLang="en-US" sz="4000" dirty="0" smtClean="0"/>
              <a:t>硬件平台</a:t>
            </a:r>
            <a:endParaRPr lang="en-US" altLang="zh-CN" sz="4000" dirty="0" smtClean="0"/>
          </a:p>
          <a:p>
            <a:r>
              <a:rPr lang="en-US" altLang="zh-CN" sz="4000" dirty="0" smtClean="0"/>
              <a:t>Linux</a:t>
            </a:r>
            <a:r>
              <a:rPr lang="zh-CN" altLang="en-US" sz="4000" dirty="0" smtClean="0"/>
              <a:t>操作系统</a:t>
            </a:r>
            <a:endParaRPr lang="en-US" altLang="zh-CN" sz="4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架构</a:t>
            </a:r>
            <a:r>
              <a:rPr lang="zh-CN" altLang="en-US" sz="4000" dirty="0" smtClean="0"/>
              <a:t>演进</a:t>
            </a:r>
            <a:r>
              <a:rPr lang="en-US" altLang="zh-CN" sz="2000" dirty="0" smtClean="0"/>
              <a:t>——</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26626" name="Picture 2" descr="053a106acecc253c7c3f12e6333859c0cb05e69f"/>
          <p:cNvPicPr>
            <a:picLocks noChangeAspect="1" noChangeArrowheads="1"/>
          </p:cNvPicPr>
          <p:nvPr/>
        </p:nvPicPr>
        <p:blipFill>
          <a:blip r:embed="rId2"/>
          <a:srcRect/>
          <a:stretch>
            <a:fillRect/>
          </a:stretch>
        </p:blipFill>
        <p:spPr bwMode="auto">
          <a:xfrm>
            <a:off x="285720" y="3071810"/>
            <a:ext cx="2828925" cy="2600325"/>
          </a:xfrm>
          <a:prstGeom prst="rect">
            <a:avLst/>
          </a:prstGeom>
          <a:noFill/>
        </p:spPr>
      </p:pic>
      <p:pic>
        <p:nvPicPr>
          <p:cNvPr id="26628" name="Picture 4" descr="3012b699f566cc31b3a7f948ce3a0e7153edfb43"/>
          <p:cNvPicPr>
            <a:picLocks noChangeAspect="1" noChangeArrowheads="1"/>
          </p:cNvPicPr>
          <p:nvPr/>
        </p:nvPicPr>
        <p:blipFill>
          <a:blip r:embed="rId3"/>
          <a:srcRect/>
          <a:stretch>
            <a:fillRect/>
          </a:stretch>
        </p:blipFill>
        <p:spPr bwMode="auto">
          <a:xfrm>
            <a:off x="3357554" y="1857364"/>
            <a:ext cx="4657725" cy="2066925"/>
          </a:xfrm>
          <a:prstGeom prst="rect">
            <a:avLst/>
          </a:prstGeom>
          <a:noFill/>
        </p:spPr>
      </p:pic>
      <p:pic>
        <p:nvPicPr>
          <p:cNvPr id="26630" name="Picture 6" descr="40d9a2e02aba01fd3cd05262b39f313b0afb6350"/>
          <p:cNvPicPr>
            <a:picLocks noChangeAspect="1" noChangeArrowheads="1"/>
          </p:cNvPicPr>
          <p:nvPr/>
        </p:nvPicPr>
        <p:blipFill>
          <a:blip r:embed="rId4"/>
          <a:srcRect/>
          <a:stretch>
            <a:fillRect/>
          </a:stretch>
        </p:blipFill>
        <p:spPr bwMode="auto">
          <a:xfrm>
            <a:off x="4071934" y="4286256"/>
            <a:ext cx="2933700" cy="192405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如何制造</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10242" name="Picture 2" descr="https://pic3.zhimg.com/80/v2-9a022db9ac6fc2482c3ea7af7ee389be_hd.jpg"/>
          <p:cNvPicPr>
            <a:picLocks noChangeAspect="1" noChangeArrowheads="1"/>
          </p:cNvPicPr>
          <p:nvPr/>
        </p:nvPicPr>
        <p:blipFill>
          <a:blip r:embed="rId2"/>
          <a:srcRect/>
          <a:stretch>
            <a:fillRect/>
          </a:stretch>
        </p:blipFill>
        <p:spPr bwMode="auto">
          <a:xfrm>
            <a:off x="642910" y="1785926"/>
            <a:ext cx="3190875" cy="2505076"/>
          </a:xfrm>
          <a:prstGeom prst="rect">
            <a:avLst/>
          </a:prstGeom>
          <a:noFill/>
        </p:spPr>
      </p:pic>
      <p:pic>
        <p:nvPicPr>
          <p:cNvPr id="10244" name="Picture 4" descr="https://pic4.zhimg.com/80/v2-daa2a39874fff7e59d68329f94938b77_hd.jpg"/>
          <p:cNvPicPr>
            <a:picLocks noChangeAspect="1" noChangeArrowheads="1"/>
          </p:cNvPicPr>
          <p:nvPr/>
        </p:nvPicPr>
        <p:blipFill>
          <a:blip r:embed="rId3"/>
          <a:srcRect/>
          <a:stretch>
            <a:fillRect/>
          </a:stretch>
        </p:blipFill>
        <p:spPr bwMode="auto">
          <a:xfrm>
            <a:off x="928662" y="2071678"/>
            <a:ext cx="3343275" cy="2609851"/>
          </a:xfrm>
          <a:prstGeom prst="rect">
            <a:avLst/>
          </a:prstGeom>
          <a:noFill/>
        </p:spPr>
      </p:pic>
      <p:pic>
        <p:nvPicPr>
          <p:cNvPr id="10248" name="Picture 8" descr="https://pic3.zhimg.com/80/v2-cfb5cef61f0606532458a5abdd3ca6ce_hd.jpg"/>
          <p:cNvPicPr>
            <a:picLocks noChangeAspect="1" noChangeArrowheads="1"/>
          </p:cNvPicPr>
          <p:nvPr/>
        </p:nvPicPr>
        <p:blipFill>
          <a:blip r:embed="rId4"/>
          <a:srcRect/>
          <a:stretch>
            <a:fillRect/>
          </a:stretch>
        </p:blipFill>
        <p:spPr bwMode="auto">
          <a:xfrm>
            <a:off x="1214414" y="2428868"/>
            <a:ext cx="4714908" cy="3447542"/>
          </a:xfrm>
          <a:prstGeom prst="rect">
            <a:avLst/>
          </a:prstGeom>
          <a:noFill/>
        </p:spPr>
      </p:pic>
      <p:pic>
        <p:nvPicPr>
          <p:cNvPr id="10252" name="Picture 12" descr="https://pic4.zhimg.com/80/v2-ee16428fb80b371f0b501d54315afcbb_hd.jpg"/>
          <p:cNvPicPr>
            <a:picLocks noChangeAspect="1" noChangeArrowheads="1"/>
          </p:cNvPicPr>
          <p:nvPr/>
        </p:nvPicPr>
        <p:blipFill>
          <a:blip r:embed="rId5"/>
          <a:srcRect/>
          <a:stretch>
            <a:fillRect/>
          </a:stretch>
        </p:blipFill>
        <p:spPr bwMode="auto">
          <a:xfrm>
            <a:off x="1500166" y="2928934"/>
            <a:ext cx="5143536" cy="3455813"/>
          </a:xfrm>
          <a:prstGeom prst="rect">
            <a:avLst/>
          </a:prstGeom>
          <a:noFill/>
        </p:spPr>
      </p:pic>
      <p:pic>
        <p:nvPicPr>
          <p:cNvPr id="10254" name="Picture 14" descr="https://pic4.zhimg.com/80/v2-a91ad3f6a5c8156c9be808cc12106e3b_hd.jpg"/>
          <p:cNvPicPr>
            <a:picLocks noChangeAspect="1" noChangeArrowheads="1"/>
          </p:cNvPicPr>
          <p:nvPr/>
        </p:nvPicPr>
        <p:blipFill>
          <a:blip r:embed="rId6"/>
          <a:srcRect/>
          <a:stretch>
            <a:fillRect/>
          </a:stretch>
        </p:blipFill>
        <p:spPr bwMode="auto">
          <a:xfrm>
            <a:off x="3786182" y="1857364"/>
            <a:ext cx="4714908" cy="467719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4"/>
                                        </p:tgtEl>
                                        <p:attrNameLst>
                                          <p:attrName>style.visibility</p:attrName>
                                        </p:attrNameLst>
                                      </p:cBhvr>
                                      <p:to>
                                        <p:strVal val="visible"/>
                                      </p:to>
                                    </p:set>
                                    <p:anim calcmode="lin" valueType="num">
                                      <p:cBhvr additive="base">
                                        <p:cTn id="13" dur="500" fill="hold"/>
                                        <p:tgtEl>
                                          <p:spTgt spid="10244"/>
                                        </p:tgtEl>
                                        <p:attrNameLst>
                                          <p:attrName>ppt_x</p:attrName>
                                        </p:attrNameLst>
                                      </p:cBhvr>
                                      <p:tavLst>
                                        <p:tav tm="0">
                                          <p:val>
                                            <p:strVal val="#ppt_x"/>
                                          </p:val>
                                        </p:tav>
                                        <p:tav tm="100000">
                                          <p:val>
                                            <p:strVal val="#ppt_x"/>
                                          </p:val>
                                        </p:tav>
                                      </p:tavLst>
                                    </p:anim>
                                    <p:anim calcmode="lin" valueType="num">
                                      <p:cBhvr additive="base">
                                        <p:cTn id="14"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8"/>
                                        </p:tgtEl>
                                        <p:attrNameLst>
                                          <p:attrName>style.visibility</p:attrName>
                                        </p:attrNameLst>
                                      </p:cBhvr>
                                      <p:to>
                                        <p:strVal val="visible"/>
                                      </p:to>
                                    </p:set>
                                    <p:anim calcmode="lin" valueType="num">
                                      <p:cBhvr additive="base">
                                        <p:cTn id="19" dur="500" fill="hold"/>
                                        <p:tgtEl>
                                          <p:spTgt spid="10248"/>
                                        </p:tgtEl>
                                        <p:attrNameLst>
                                          <p:attrName>ppt_x</p:attrName>
                                        </p:attrNameLst>
                                      </p:cBhvr>
                                      <p:tavLst>
                                        <p:tav tm="0">
                                          <p:val>
                                            <p:strVal val="#ppt_x"/>
                                          </p:val>
                                        </p:tav>
                                        <p:tav tm="100000">
                                          <p:val>
                                            <p:strVal val="#ppt_x"/>
                                          </p:val>
                                        </p:tav>
                                      </p:tavLst>
                                    </p:anim>
                                    <p:anim calcmode="lin" valueType="num">
                                      <p:cBhvr additive="base">
                                        <p:cTn id="20" dur="500" fill="hold"/>
                                        <p:tgtEl>
                                          <p:spTgt spid="102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52"/>
                                        </p:tgtEl>
                                        <p:attrNameLst>
                                          <p:attrName>style.visibility</p:attrName>
                                        </p:attrNameLst>
                                      </p:cBhvr>
                                      <p:to>
                                        <p:strVal val="visible"/>
                                      </p:to>
                                    </p:set>
                                    <p:anim calcmode="lin" valueType="num">
                                      <p:cBhvr additive="base">
                                        <p:cTn id="25" dur="500" fill="hold"/>
                                        <p:tgtEl>
                                          <p:spTgt spid="10252"/>
                                        </p:tgtEl>
                                        <p:attrNameLst>
                                          <p:attrName>ppt_x</p:attrName>
                                        </p:attrNameLst>
                                      </p:cBhvr>
                                      <p:tavLst>
                                        <p:tav tm="0">
                                          <p:val>
                                            <p:strVal val="#ppt_x"/>
                                          </p:val>
                                        </p:tav>
                                        <p:tav tm="100000">
                                          <p:val>
                                            <p:strVal val="#ppt_x"/>
                                          </p:val>
                                        </p:tav>
                                      </p:tavLst>
                                    </p:anim>
                                    <p:anim calcmode="lin" valueType="num">
                                      <p:cBhvr additive="base">
                                        <p:cTn id="26"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54"/>
                                        </p:tgtEl>
                                        <p:attrNameLst>
                                          <p:attrName>style.visibility</p:attrName>
                                        </p:attrNameLst>
                                      </p:cBhvr>
                                      <p:to>
                                        <p:strVal val="visible"/>
                                      </p:to>
                                    </p:set>
                                    <p:anim calcmode="lin" valueType="num">
                                      <p:cBhvr additive="base">
                                        <p:cTn id="31" dur="500" fill="hold"/>
                                        <p:tgtEl>
                                          <p:spTgt spid="10254"/>
                                        </p:tgtEl>
                                        <p:attrNameLst>
                                          <p:attrName>ppt_x</p:attrName>
                                        </p:attrNameLst>
                                      </p:cBhvr>
                                      <p:tavLst>
                                        <p:tav tm="0">
                                          <p:val>
                                            <p:strVal val="#ppt_x"/>
                                          </p:val>
                                        </p:tav>
                                        <p:tav tm="100000">
                                          <p:val>
                                            <p:strVal val="#ppt_x"/>
                                          </p:val>
                                        </p:tav>
                                      </p:tavLst>
                                    </p:anim>
                                    <p:anim calcmode="lin" valueType="num">
                                      <p:cBhvr additive="base">
                                        <p:cTn id="32" dur="500" fill="hold"/>
                                        <p:tgtEl>
                                          <p:spTgt spid="10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zh-CN" altLang="en-US" dirty="0" smtClean="0">
                <a:latin typeface="+mn-ea"/>
              </a:rPr>
              <a:t>计算单元</a:t>
            </a:r>
            <a:endParaRPr lang="en-US" altLang="zh-CN" dirty="0" smtClean="0">
              <a:latin typeface="+mn-ea"/>
            </a:endParaRPr>
          </a:p>
          <a:p>
            <a:r>
              <a:rPr lang="en-US" altLang="zh-CN" dirty="0" smtClean="0">
                <a:latin typeface="+mn-ea"/>
              </a:rPr>
              <a:t>L1 Cache</a:t>
            </a:r>
          </a:p>
          <a:p>
            <a:r>
              <a:rPr lang="en-US" altLang="zh-CN" dirty="0" smtClean="0">
                <a:latin typeface="+mn-ea"/>
              </a:rPr>
              <a:t>L2</a:t>
            </a:r>
            <a:r>
              <a:rPr lang="zh-CN" altLang="en-US" dirty="0" smtClean="0">
                <a:latin typeface="+mn-ea"/>
              </a:rPr>
              <a:t> </a:t>
            </a:r>
            <a:r>
              <a:rPr lang="en-US" altLang="zh-CN" dirty="0" smtClean="0">
                <a:latin typeface="+mn-ea"/>
              </a:rPr>
              <a:t>Cache</a:t>
            </a:r>
          </a:p>
          <a:p>
            <a:r>
              <a:rPr lang="en-US" altLang="zh-CN" dirty="0" smtClean="0">
                <a:latin typeface="+mn-ea"/>
              </a:rPr>
              <a:t>L3 Cache(LLC)</a:t>
            </a:r>
          </a:p>
          <a:p>
            <a:r>
              <a:rPr lang="en-US" altLang="zh-CN" dirty="0" smtClean="0">
                <a:latin typeface="+mn-ea"/>
              </a:rPr>
              <a:t>MMU</a:t>
            </a:r>
          </a:p>
          <a:p>
            <a:r>
              <a:rPr lang="en-US" altLang="zh-CN" dirty="0" smtClean="0">
                <a:latin typeface="+mn-ea"/>
              </a:rPr>
              <a:t>TLB</a:t>
            </a:r>
          </a:p>
          <a:p>
            <a:endParaRPr lang="en-US" altLang="zh-CN" dirty="0" smtClean="0">
              <a:latin typeface="+mn-ea"/>
            </a:endParaRPr>
          </a:p>
          <a:p>
            <a:endParaRPr lang="zh-CN" altLang="en-US" dirty="0">
              <a:latin typeface="+mn-ea"/>
            </a:endParaRPr>
          </a:p>
        </p:txBody>
      </p:sp>
      <p:pic>
        <p:nvPicPr>
          <p:cNvPr id="4098" name="Picture 2"/>
          <p:cNvPicPr>
            <a:picLocks noChangeAspect="1" noChangeArrowheads="1"/>
          </p:cNvPicPr>
          <p:nvPr/>
        </p:nvPicPr>
        <p:blipFill>
          <a:blip r:embed="rId2"/>
          <a:srcRect/>
          <a:stretch>
            <a:fillRect/>
          </a:stretch>
        </p:blipFill>
        <p:spPr bwMode="auto">
          <a:xfrm>
            <a:off x="3786182" y="2071678"/>
            <a:ext cx="4257675" cy="37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normAutofit/>
          </a:bodyPr>
          <a:lstStyle/>
          <a:p>
            <a:pPr algn="ctr"/>
            <a:r>
              <a:rPr lang="en-US" altLang="zh-CN" sz="4000" dirty="0" smtClean="0"/>
              <a:t>CPU</a:t>
            </a:r>
            <a:r>
              <a:rPr lang="zh-CN" altLang="en-US" sz="4000" dirty="0" smtClean="0"/>
              <a:t>内部结构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endParaRPr lang="zh-CN" altLang="en-US" dirty="0">
              <a:latin typeface="+mn-ea"/>
            </a:endParaRPr>
          </a:p>
        </p:txBody>
      </p:sp>
      <p:pic>
        <p:nvPicPr>
          <p:cNvPr id="3075" name="Picture 3"/>
          <p:cNvPicPr>
            <a:picLocks noChangeAspect="1" noChangeArrowheads="1"/>
          </p:cNvPicPr>
          <p:nvPr/>
        </p:nvPicPr>
        <p:blipFill>
          <a:blip r:embed="rId2"/>
          <a:srcRect/>
          <a:stretch>
            <a:fillRect/>
          </a:stretch>
        </p:blipFill>
        <p:spPr bwMode="auto">
          <a:xfrm>
            <a:off x="4500562" y="2000240"/>
            <a:ext cx="3448050" cy="3714750"/>
          </a:xfrm>
          <a:prstGeom prst="rect">
            <a:avLst/>
          </a:prstGeom>
          <a:noFill/>
          <a:ln w="9525">
            <a:noFill/>
            <a:miter lim="800000"/>
            <a:headEnd/>
            <a:tailEnd/>
          </a:ln>
          <a:effectLst/>
        </p:spPr>
      </p:pic>
      <p:pic>
        <p:nvPicPr>
          <p:cNvPr id="1026" name="Picture 2" descr="https://pic3.zhimg.com/80/v2-ea627065f6e22170dedf8fa5cc1fbf8a_hd.jpg"/>
          <p:cNvPicPr>
            <a:picLocks noChangeAspect="1" noChangeArrowheads="1"/>
          </p:cNvPicPr>
          <p:nvPr/>
        </p:nvPicPr>
        <p:blipFill>
          <a:blip r:embed="rId3"/>
          <a:srcRect/>
          <a:stretch>
            <a:fillRect/>
          </a:stretch>
        </p:blipFill>
        <p:spPr bwMode="auto">
          <a:xfrm>
            <a:off x="428596" y="1214422"/>
            <a:ext cx="8001056" cy="5497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2-ce714e2a5ec81adbe545bc88152e6888_hd.jpg"/>
          <p:cNvPicPr>
            <a:picLocks noChangeAspect="1" noChangeArrowheads="1"/>
          </p:cNvPicPr>
          <p:nvPr/>
        </p:nvPicPr>
        <p:blipFill>
          <a:blip r:embed="rId2"/>
          <a:srcRect/>
          <a:stretch>
            <a:fillRect/>
          </a:stretch>
        </p:blipFill>
        <p:spPr bwMode="auto">
          <a:xfrm>
            <a:off x="2928926" y="1785926"/>
            <a:ext cx="5857948" cy="4302019"/>
          </a:xfrm>
          <a:prstGeom prst="rect">
            <a:avLst/>
          </a:prstGeom>
          <a:noFill/>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内存访问时间</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en-US" altLang="zh-CN" dirty="0" smtClean="0">
                <a:latin typeface="+mn-ea"/>
              </a:rPr>
              <a:t>Socket</a:t>
            </a:r>
          </a:p>
          <a:p>
            <a:r>
              <a:rPr lang="en-US" altLang="zh-CN" dirty="0" smtClean="0">
                <a:latin typeface="+mn-ea"/>
              </a:rPr>
              <a:t>Cycle</a:t>
            </a:r>
          </a:p>
          <a:p>
            <a:r>
              <a:rPr lang="en-US" altLang="zh-CN" dirty="0" smtClean="0">
                <a:latin typeface="+mn-ea"/>
              </a:rPr>
              <a:t>Cache miss</a:t>
            </a:r>
          </a:p>
          <a:p>
            <a:r>
              <a:rPr lang="en-US" altLang="zh-CN" dirty="0" smtClean="0">
                <a:latin typeface="+mn-ea"/>
              </a:rPr>
              <a:t>QPI(UPI)</a:t>
            </a:r>
          </a:p>
          <a:p>
            <a:endParaRPr lang="zh-CN" altLang="en-US"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753777" y="2500306"/>
            <a:ext cx="6247379" cy="3286148"/>
          </a:xfrm>
          <a:prstGeom prst="rect">
            <a:avLst/>
          </a:prstGeom>
          <a:noFill/>
          <a:ln w="9525">
            <a:noFill/>
            <a:miter lim="800000"/>
            <a:headEnd/>
            <a:tailEnd/>
          </a:ln>
          <a:effectLst/>
        </p:spPr>
      </p:pic>
      <p:sp>
        <p:nvSpPr>
          <p:cNvPr id="2" name="标题 1"/>
          <p:cNvSpPr>
            <a:spLocks noGrp="1"/>
          </p:cNvSpPr>
          <p:nvPr>
            <p:ph type="title"/>
          </p:nvPr>
        </p:nvSpPr>
        <p:spPr>
          <a:xfrm>
            <a:off x="428596" y="571480"/>
            <a:ext cx="8229600" cy="1143000"/>
          </a:xfrm>
        </p:spPr>
        <p:txBody>
          <a:bodyPr>
            <a:normAutofit/>
          </a:bodyPr>
          <a:lstStyle/>
          <a:p>
            <a:pPr algn="ctr"/>
            <a:r>
              <a:rPr lang="zh-CN" altLang="en-US" sz="4000" dirty="0" smtClean="0"/>
              <a:t>存储结构</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3614734" cy="4395798"/>
          </a:xfrm>
        </p:spPr>
        <p:txBody>
          <a:bodyPr/>
          <a:lstStyle/>
          <a:p>
            <a:r>
              <a:rPr lang="zh-CN" altLang="en-US" dirty="0" smtClean="0">
                <a:latin typeface="+mn-ea"/>
              </a:rPr>
              <a:t>金字塔存储结构</a:t>
            </a:r>
            <a:endParaRPr lang="en-US" altLang="zh-CN" dirty="0" smtClean="0">
              <a:latin typeface="+mn-ea"/>
            </a:endParaRPr>
          </a:p>
          <a:p>
            <a:r>
              <a:rPr lang="zh-CN" altLang="en-US" dirty="0" smtClean="0">
                <a:latin typeface="+mn-ea"/>
              </a:rPr>
              <a:t>缓存大小</a:t>
            </a:r>
            <a:endParaRPr lang="en-US" altLang="zh-CN" dirty="0" smtClean="0">
              <a:latin typeface="+mn-ea"/>
            </a:endParaRPr>
          </a:p>
          <a:p>
            <a:r>
              <a:rPr lang="zh-CN" altLang="en-US" dirty="0" smtClean="0">
                <a:latin typeface="+mn-ea"/>
              </a:rPr>
              <a:t>存取延迟</a:t>
            </a:r>
            <a:endParaRPr lang="en-US" altLang="zh-CN" dirty="0" smtClean="0">
              <a:latin typeface="+mn-ea"/>
            </a:endParaRPr>
          </a:p>
          <a:p>
            <a:r>
              <a:rPr lang="en-US" altLang="zh-CN" dirty="0" smtClean="0">
                <a:latin typeface="+mn-ea"/>
              </a:rPr>
              <a:t>Swap</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571480"/>
            <a:ext cx="8229600" cy="1143000"/>
          </a:xfrm>
        </p:spPr>
        <p:txBody>
          <a:bodyPr>
            <a:normAutofit/>
          </a:bodyPr>
          <a:lstStyle/>
          <a:p>
            <a:pPr algn="ctr"/>
            <a:r>
              <a:rPr lang="en-US" altLang="zh-CN" sz="4000" dirty="0" smtClean="0"/>
              <a:t>CPU</a:t>
            </a:r>
            <a:r>
              <a:rPr lang="zh-CN" altLang="en-US" sz="4000" dirty="0" smtClean="0"/>
              <a:t>指令</a:t>
            </a:r>
            <a:r>
              <a:rPr lang="en-US" altLang="zh-CN" sz="2000" dirty="0" smtClean="0"/>
              <a:t>——x86</a:t>
            </a:r>
            <a:r>
              <a:rPr lang="zh-CN" altLang="en-US" sz="2000" dirty="0" smtClean="0"/>
              <a:t>硬件平台</a:t>
            </a:r>
            <a:endParaRPr lang="zh-CN" altLang="en-US" sz="2000" dirty="0"/>
          </a:p>
        </p:txBody>
      </p:sp>
      <p:sp>
        <p:nvSpPr>
          <p:cNvPr id="3" name="内容占位符 2"/>
          <p:cNvSpPr>
            <a:spLocks noGrp="1"/>
          </p:cNvSpPr>
          <p:nvPr>
            <p:ph idx="1"/>
          </p:nvPr>
        </p:nvSpPr>
        <p:spPr>
          <a:xfrm>
            <a:off x="214282" y="1928802"/>
            <a:ext cx="7429552" cy="4395798"/>
          </a:xfrm>
        </p:spPr>
        <p:txBody>
          <a:bodyPr/>
          <a:lstStyle/>
          <a:p>
            <a:r>
              <a:rPr lang="en-US" altLang="zh-CN" dirty="0" smtClean="0">
                <a:latin typeface="+mn-ea"/>
              </a:rPr>
              <a:t>CPU</a:t>
            </a:r>
            <a:r>
              <a:rPr lang="zh-CN" altLang="en-US" dirty="0" smtClean="0">
                <a:latin typeface="+mn-ea"/>
              </a:rPr>
              <a:t>功能单元（预取、解码、执行、内存访问、寄存器写回）</a:t>
            </a:r>
            <a:endParaRPr lang="en-US" altLang="zh-CN" dirty="0" smtClean="0">
              <a:latin typeface="+mn-ea"/>
            </a:endParaRPr>
          </a:p>
          <a:p>
            <a:r>
              <a:rPr lang="zh-CN" altLang="en-US" dirty="0" smtClean="0">
                <a:latin typeface="+mn-ea"/>
              </a:rPr>
              <a:t>流水线、乱序执行</a:t>
            </a:r>
            <a:endParaRPr lang="en-US" altLang="zh-CN" dirty="0" smtClean="0">
              <a:latin typeface="+mn-ea"/>
            </a:endParaRPr>
          </a:p>
          <a:p>
            <a:r>
              <a:rPr lang="zh-CN" altLang="en-US" dirty="0" smtClean="0">
                <a:latin typeface="+mn-ea"/>
              </a:rPr>
              <a:t>用户时间</a:t>
            </a:r>
            <a:r>
              <a:rPr lang="en-US" altLang="zh-CN" dirty="0" smtClean="0">
                <a:latin typeface="+mn-ea"/>
              </a:rPr>
              <a:t>/</a:t>
            </a:r>
            <a:r>
              <a:rPr lang="zh-CN" altLang="en-US" dirty="0" smtClean="0">
                <a:latin typeface="+mn-ea"/>
              </a:rPr>
              <a:t>内核时间</a:t>
            </a:r>
            <a:endParaRPr lang="en-US" altLang="zh-CN" dirty="0" smtClean="0">
              <a:latin typeface="+mn-ea"/>
            </a:endParaRPr>
          </a:p>
          <a:p>
            <a:r>
              <a:rPr lang="zh-CN" altLang="en-US" dirty="0" smtClean="0">
                <a:latin typeface="+mn-ea"/>
              </a:rPr>
              <a:t>计算时间</a:t>
            </a:r>
            <a:r>
              <a:rPr lang="en-US" altLang="zh-CN" dirty="0" smtClean="0">
                <a:latin typeface="+mn-ea"/>
              </a:rPr>
              <a:t>/Stall</a:t>
            </a:r>
            <a:r>
              <a:rPr lang="zh-CN" altLang="en-US" dirty="0" smtClean="0">
                <a:latin typeface="+mn-ea"/>
              </a:rPr>
              <a:t>时间</a:t>
            </a:r>
            <a:r>
              <a:rPr lang="en-US" altLang="zh-CN" dirty="0" smtClean="0">
                <a:latin typeface="+mn-ea"/>
              </a:rPr>
              <a:t>/IO</a:t>
            </a:r>
            <a:r>
              <a:rPr lang="zh-CN" altLang="en-US" dirty="0" smtClean="0">
                <a:latin typeface="+mn-ea"/>
              </a:rPr>
              <a:t>时间</a:t>
            </a:r>
            <a:endParaRPr lang="en-US" altLang="zh-CN" dirty="0" smtClean="0">
              <a:latin typeface="+mn-ea"/>
            </a:endParaRPr>
          </a:p>
          <a:p>
            <a:r>
              <a:rPr lang="en-US" altLang="zh-CN" dirty="0" smtClean="0">
                <a:latin typeface="+mn-ea"/>
              </a:rPr>
              <a:t>IPC(Instruction Per Cycle</a:t>
            </a:r>
            <a:r>
              <a:rPr lang="en-US" altLang="zh-CN" dirty="0" smtClean="0">
                <a:latin typeface="+mn-ea"/>
              </a:rPr>
              <a:t>)</a:t>
            </a:r>
            <a:endParaRPr lang="en-US" altLang="zh-CN" dirty="0" smtClean="0">
              <a:latin typeface="+mn-e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2350</TotalTime>
  <Words>873</Words>
  <PresentationFormat>全屏显示(4:3)</PresentationFormat>
  <Paragraphs>100</Paragraphs>
  <Slides>18</Slides>
  <Notes>9</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流畅</vt:lpstr>
      <vt:lpstr>x86 Linux漫谈</vt:lpstr>
      <vt:lpstr>大纲</vt:lpstr>
      <vt:lpstr>架构演进——x86硬件平台</vt:lpstr>
      <vt:lpstr>CPU如何制造——x86硬件平台</vt:lpstr>
      <vt:lpstr>CPU内部结构——x86硬件平台</vt:lpstr>
      <vt:lpstr>CPU内部结构——x86硬件平台</vt:lpstr>
      <vt:lpstr>内存访问时间——x86硬件平台</vt:lpstr>
      <vt:lpstr>存储结构——x86硬件平台</vt:lpstr>
      <vt:lpstr>CPU指令——x86硬件平台</vt:lpstr>
      <vt:lpstr>Linux操作系统</vt:lpstr>
      <vt:lpstr>简介——Linux操作系统</vt:lpstr>
      <vt:lpstr>Shell——Linux操作系统</vt:lpstr>
      <vt:lpstr>图像界面——Linux操作系统</vt:lpstr>
      <vt:lpstr>内核——Linux操作系统</vt:lpstr>
      <vt:lpstr>IPC——Linux操作系统</vt:lpstr>
      <vt:lpstr>Unix IPC——Linux操作系统</vt:lpstr>
      <vt:lpstr>System V IPC——Linux操作系统</vt:lpstr>
      <vt:lpstr>POSIX IPC——Linux操作系统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服务器软件性能调优</dc:title>
  <dc:creator>Administrator</dc:creator>
  <cp:lastModifiedBy>Windows 用户</cp:lastModifiedBy>
  <cp:revision>138</cp:revision>
  <dcterms:created xsi:type="dcterms:W3CDTF">2019-05-05T13:49:05Z</dcterms:created>
  <dcterms:modified xsi:type="dcterms:W3CDTF">2019-08-13T17:40:41Z</dcterms:modified>
</cp:coreProperties>
</file>