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8" r:id="rId3"/>
    <p:sldId id="257" r:id="rId4"/>
    <p:sldId id="269" r:id="rId5"/>
    <p:sldId id="259" r:id="rId6"/>
    <p:sldId id="260" r:id="rId7"/>
    <p:sldId id="261" r:id="rId8"/>
    <p:sldId id="262" r:id="rId9"/>
    <p:sldId id="272" r:id="rId10"/>
    <p:sldId id="270" r:id="rId11"/>
    <p:sldId id="263" r:id="rId12"/>
    <p:sldId id="266" r:id="rId13"/>
    <p:sldId id="273" r:id="rId14"/>
    <p:sldId id="265" r:id="rId15"/>
    <p:sldId id="264"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6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15/11/1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ltLang="zh-CN"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15/11/1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15/11/1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ltLang="zh-CN"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15/11/1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15/11/1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altLang="zh-CN"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15/11/1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15/11/1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15/11/1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15/11/1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15/11/1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15/11/1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15/11/1</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zh-CN" altLang="en-US" sz="2800" dirty="0" smtClean="0">
                <a:cs typeface="Microsoft YaHei"/>
              </a:rPr>
              <a:t>吴瑶 沈丹洪</a:t>
            </a:r>
            <a:endParaRPr lang="en-US" sz="2800" dirty="0">
              <a:cs typeface="Microsoft YaHei"/>
            </a:endParaRPr>
          </a:p>
        </p:txBody>
      </p:sp>
      <p:sp>
        <p:nvSpPr>
          <p:cNvPr id="3" name="Title 2"/>
          <p:cNvSpPr>
            <a:spLocks noGrp="1"/>
          </p:cNvSpPr>
          <p:nvPr>
            <p:ph type="ctrTitle"/>
          </p:nvPr>
        </p:nvSpPr>
        <p:spPr>
          <a:xfrm>
            <a:off x="685800" y="1733941"/>
            <a:ext cx="7772400" cy="1470025"/>
          </a:xfrm>
        </p:spPr>
        <p:txBody>
          <a:bodyPr/>
          <a:lstStyle/>
          <a:p>
            <a:r>
              <a:rPr lang="en-US" dirty="0" smtClean="0"/>
              <a:t>新闻</a:t>
            </a:r>
            <a:r>
              <a:rPr lang="en-US" dirty="0" smtClean="0"/>
              <a:t>理念的嬗变及其传媒经营模式</a:t>
            </a:r>
            <a:endParaRPr lang="en-US" dirty="0"/>
          </a:p>
        </p:txBody>
      </p:sp>
      <p:pic>
        <p:nvPicPr>
          <p:cNvPr id="4" name="Picture 3" descr="cn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622" y="779127"/>
            <a:ext cx="2150893" cy="2150893"/>
          </a:xfrm>
          <a:prstGeom prst="rect">
            <a:avLst/>
          </a:prstGeom>
        </p:spPr>
      </p:pic>
    </p:spTree>
    <p:extLst>
      <p:ext uri="{BB962C8B-B14F-4D97-AF65-F5344CB8AC3E}">
        <p14:creationId xmlns:p14="http://schemas.microsoft.com/office/powerpoint/2010/main" val="35061440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定位的变化：从时事要闻让位于娱乐新闻，再到严肃新闻的回归</a:t>
            </a:r>
            <a:endParaRPr lang="en-US" dirty="0"/>
          </a:p>
        </p:txBody>
      </p:sp>
      <p:sp>
        <p:nvSpPr>
          <p:cNvPr id="3" name="Content Placeholder 2"/>
          <p:cNvSpPr>
            <a:spLocks noGrp="1"/>
          </p:cNvSpPr>
          <p:nvPr>
            <p:ph sz="quarter" idx="13"/>
          </p:nvPr>
        </p:nvSpPr>
        <p:spPr>
          <a:xfrm>
            <a:off x="596770" y="1584402"/>
            <a:ext cx="8101415" cy="4775158"/>
          </a:xfrm>
        </p:spPr>
        <p:txBody>
          <a:bodyPr>
            <a:normAutofit/>
          </a:bodyPr>
          <a:lstStyle/>
          <a:p>
            <a:r>
              <a:rPr lang="zh-CN" altLang="en-US" dirty="0" smtClean="0">
                <a:solidFill>
                  <a:srgbClr val="FF0000"/>
                </a:solidFill>
              </a:rPr>
              <a:t>初始：</a:t>
            </a:r>
            <a:r>
              <a:rPr lang="zh-TW" altLang="en-US" dirty="0" smtClean="0"/>
              <a:t>特纳在创办</a:t>
            </a:r>
            <a:r>
              <a:rPr lang="en-US" altLang="zh-TW" dirty="0" smtClean="0"/>
              <a:t>CNN </a:t>
            </a:r>
            <a:r>
              <a:rPr lang="zh-TW" altLang="en-US" dirty="0"/>
              <a:t>之初</a:t>
            </a:r>
            <a:r>
              <a:rPr lang="en-US" altLang="zh-TW" dirty="0"/>
              <a:t>,</a:t>
            </a:r>
            <a:r>
              <a:rPr lang="zh-TW" altLang="en-US" dirty="0" smtClean="0"/>
              <a:t>就宣称要办</a:t>
            </a:r>
            <a:r>
              <a:rPr lang="zh-TW" altLang="en-US" dirty="0"/>
              <a:t>一家“预报时代风云”的公司</a:t>
            </a:r>
            <a:r>
              <a:rPr lang="zh-TW" altLang="en-US" dirty="0" smtClean="0"/>
              <a:t>。</a:t>
            </a:r>
            <a:r>
              <a:rPr lang="zh-CN" altLang="en-US" dirty="0" smtClean="0"/>
              <a:t>并</a:t>
            </a:r>
            <a:r>
              <a:rPr lang="zh-TW" altLang="en-US" dirty="0" smtClean="0"/>
              <a:t>提出</a:t>
            </a:r>
            <a:r>
              <a:rPr lang="zh-TW" altLang="en-US" dirty="0"/>
              <a:t>了“</a:t>
            </a:r>
            <a:r>
              <a:rPr lang="zh-TW" altLang="en-US" dirty="0" smtClean="0"/>
              <a:t>新闻</a:t>
            </a:r>
            <a:r>
              <a:rPr lang="zh-TW" altLang="en-US" dirty="0"/>
              <a:t>至上、人靠边站”的著名口号</a:t>
            </a:r>
            <a:r>
              <a:rPr lang="zh-TW" altLang="en-US" dirty="0" smtClean="0"/>
              <a:t>。新闻是</a:t>
            </a:r>
            <a:r>
              <a:rPr lang="en-US" altLang="zh-TW" dirty="0" smtClean="0"/>
              <a:t>CNN</a:t>
            </a:r>
            <a:r>
              <a:rPr lang="zh-TW" altLang="en-US" dirty="0" smtClean="0"/>
              <a:t>的唯一主打</a:t>
            </a:r>
            <a:r>
              <a:rPr lang="zh-TW" altLang="en-US" dirty="0"/>
              <a:t>内容</a:t>
            </a:r>
            <a:r>
              <a:rPr lang="en-US" altLang="zh-TW" dirty="0"/>
              <a:t>,</a:t>
            </a:r>
            <a:r>
              <a:rPr lang="zh-TW" altLang="en-US" dirty="0" smtClean="0"/>
              <a:t>而国际化</a:t>
            </a:r>
            <a:r>
              <a:rPr lang="zh-TW" altLang="en-US" dirty="0"/>
              <a:t>的视角、新闻至上的理念、</a:t>
            </a:r>
            <a:r>
              <a:rPr lang="zh-TW" altLang="en-US" dirty="0" smtClean="0"/>
              <a:t>独家报道和现场</a:t>
            </a:r>
            <a:r>
              <a:rPr lang="zh-TW" altLang="en-US" dirty="0"/>
              <a:t>直播的操作手段是</a:t>
            </a:r>
            <a:r>
              <a:rPr lang="en-US" altLang="zh-TW" dirty="0"/>
              <a:t>CNN </a:t>
            </a:r>
            <a:r>
              <a:rPr lang="zh-TW" altLang="en-US" dirty="0"/>
              <a:t>新闻报道的主要特点。 </a:t>
            </a:r>
            <a:endParaRPr lang="en-US" altLang="zh-CN" dirty="0" smtClean="0"/>
          </a:p>
          <a:p>
            <a:r>
              <a:rPr lang="zh-CN" altLang="en-US" dirty="0" smtClean="0">
                <a:solidFill>
                  <a:srgbClr val="FF0000"/>
                </a:solidFill>
              </a:rPr>
              <a:t>困境：</a:t>
            </a:r>
            <a:r>
              <a:rPr lang="zh-TW" altLang="en-US" dirty="0" smtClean="0"/>
              <a:t>进入新世纪之</a:t>
            </a:r>
            <a:r>
              <a:rPr lang="zh-TW" altLang="en-US" dirty="0"/>
              <a:t>后</a:t>
            </a:r>
            <a:r>
              <a:rPr lang="en-US" altLang="zh-TW" dirty="0"/>
              <a:t>,CNN</a:t>
            </a:r>
            <a:r>
              <a:rPr lang="zh-TW" altLang="en-US" dirty="0" smtClean="0"/>
              <a:t>开始面临困境</a:t>
            </a:r>
            <a:r>
              <a:rPr lang="zh-TW" altLang="en-US" dirty="0"/>
              <a:t>。从内部看</a:t>
            </a:r>
            <a:r>
              <a:rPr lang="en-US" altLang="zh-TW" dirty="0"/>
              <a:t>,</a:t>
            </a:r>
            <a:r>
              <a:rPr lang="zh-TW" altLang="en-US" dirty="0" smtClean="0"/>
              <a:t>在卖给了时代华纳公司之</a:t>
            </a:r>
            <a:r>
              <a:rPr lang="zh-TW" altLang="en-US" dirty="0"/>
              <a:t>后</a:t>
            </a:r>
            <a:r>
              <a:rPr lang="en-US" altLang="zh-TW" dirty="0"/>
              <a:t>,</a:t>
            </a:r>
            <a:r>
              <a:rPr lang="zh-TW" altLang="en-US" dirty="0"/>
              <a:t>高层变动频繁</a:t>
            </a:r>
            <a:r>
              <a:rPr lang="en-US" altLang="zh-TW" dirty="0"/>
              <a:t>,</a:t>
            </a:r>
            <a:r>
              <a:rPr lang="zh-TW" altLang="en-US" dirty="0" smtClean="0"/>
              <a:t>公司的裁员影响了士气</a:t>
            </a:r>
            <a:r>
              <a:rPr lang="en-US" altLang="zh-TW" dirty="0"/>
              <a:t>,</a:t>
            </a:r>
            <a:r>
              <a:rPr lang="zh-TW" altLang="en-US" dirty="0"/>
              <a:t>而过去 </a:t>
            </a:r>
            <a:r>
              <a:rPr lang="en-US" altLang="zh-TW" dirty="0"/>
              <a:t>CNN </a:t>
            </a:r>
            <a:r>
              <a:rPr lang="zh-TW" altLang="en-US" dirty="0" smtClean="0"/>
              <a:t>引以为</a:t>
            </a:r>
            <a:r>
              <a:rPr lang="zh-TW" altLang="en-US" dirty="0"/>
              <a:t>豪的新闻报道也开始屡出差错。</a:t>
            </a:r>
            <a:r>
              <a:rPr lang="zh-TW" altLang="en-US" dirty="0" smtClean="0"/>
              <a:t>从外部</a:t>
            </a:r>
            <a:r>
              <a:rPr lang="zh-TW" altLang="en-US" dirty="0"/>
              <a:t>看</a:t>
            </a:r>
            <a:r>
              <a:rPr lang="en-US" altLang="zh-TW" dirty="0"/>
              <a:t>,</a:t>
            </a:r>
            <a:r>
              <a:rPr lang="zh-TW" altLang="en-US" dirty="0"/>
              <a:t>美国</a:t>
            </a:r>
            <a:r>
              <a:rPr lang="zh-TW" altLang="en-US" dirty="0" smtClean="0"/>
              <a:t>乃至全球电视新闻</a:t>
            </a:r>
            <a:r>
              <a:rPr lang="zh-TW" altLang="en-US" dirty="0"/>
              <a:t>市场的竞争开始愈演愈烈</a:t>
            </a:r>
            <a:r>
              <a:rPr lang="en-US" altLang="zh-TW" dirty="0" smtClean="0"/>
              <a:t>, CNN </a:t>
            </a:r>
            <a:r>
              <a:rPr lang="zh-TW" altLang="en-US" dirty="0"/>
              <a:t>的看家本领已经</a:t>
            </a:r>
            <a:r>
              <a:rPr lang="zh-TW" altLang="en-US" dirty="0" smtClean="0"/>
              <a:t>不再是其专</a:t>
            </a:r>
            <a:r>
              <a:rPr lang="zh-TW" altLang="en-US" dirty="0"/>
              <a:t>利</a:t>
            </a:r>
            <a:r>
              <a:rPr lang="en-US" altLang="zh-TW" dirty="0"/>
              <a:t>,</a:t>
            </a:r>
            <a:r>
              <a:rPr lang="zh-TW" altLang="en-US" dirty="0"/>
              <a:t>特别是美国 </a:t>
            </a:r>
            <a:r>
              <a:rPr lang="en-US" altLang="zh-TW" dirty="0"/>
              <a:t>FOX(</a:t>
            </a:r>
            <a:r>
              <a:rPr lang="zh-TW" altLang="en-US" dirty="0" smtClean="0"/>
              <a:t>福克斯</a:t>
            </a:r>
            <a:r>
              <a:rPr lang="en-US" altLang="zh-TW" dirty="0"/>
              <a:t>)</a:t>
            </a:r>
            <a:r>
              <a:rPr lang="zh-TW" altLang="en-US" dirty="0"/>
              <a:t>电视台的崛起</a:t>
            </a:r>
            <a:r>
              <a:rPr lang="en-US" altLang="zh-TW" dirty="0" smtClean="0"/>
              <a:t>,</a:t>
            </a:r>
            <a:r>
              <a:rPr lang="zh-TW" altLang="en-US" dirty="0" smtClean="0"/>
              <a:t>直接形成了对</a:t>
            </a:r>
            <a:r>
              <a:rPr lang="en-US" altLang="zh-TW" dirty="0"/>
              <a:t>CNN</a:t>
            </a:r>
            <a:r>
              <a:rPr lang="zh-TW" altLang="en-US" dirty="0"/>
              <a:t>的挑战。 </a:t>
            </a:r>
            <a:endParaRPr lang="en-US" dirty="0" smtClean="0"/>
          </a:p>
          <a:p>
            <a:r>
              <a:rPr lang="zh-CN" altLang="en-US" dirty="0" smtClean="0">
                <a:solidFill>
                  <a:srgbClr val="FF0000"/>
                </a:solidFill>
              </a:rPr>
              <a:t>变化：</a:t>
            </a:r>
            <a:r>
              <a:rPr lang="en-US" dirty="0" smtClean="0"/>
              <a:t>2001</a:t>
            </a:r>
            <a:r>
              <a:rPr lang="zh-CN" altLang="en-US" dirty="0" smtClean="0"/>
              <a:t>年</a:t>
            </a:r>
            <a:r>
              <a:rPr lang="en-US" dirty="0" smtClean="0"/>
              <a:t> AOL</a:t>
            </a:r>
            <a:r>
              <a:rPr lang="zh-CN" altLang="en-US" dirty="0" smtClean="0"/>
              <a:t>和时代华纳合并后</a:t>
            </a:r>
            <a:r>
              <a:rPr lang="en-US" dirty="0" smtClean="0"/>
              <a:t>,</a:t>
            </a:r>
            <a:r>
              <a:rPr lang="zh-TW" altLang="en-US" dirty="0"/>
              <a:t> </a:t>
            </a:r>
            <a:r>
              <a:rPr lang="zh-TW" altLang="en-US" dirty="0" smtClean="0"/>
              <a:t>时代华纳开始抛弃了</a:t>
            </a:r>
            <a:r>
              <a:rPr lang="en-US" altLang="zh-TW" dirty="0" smtClean="0"/>
              <a:t>CNN </a:t>
            </a:r>
            <a:r>
              <a:rPr lang="zh-TW" altLang="en-US" dirty="0" smtClean="0"/>
              <a:t>原有的企业文化和传播</a:t>
            </a:r>
            <a:r>
              <a:rPr lang="zh-TW" altLang="en-US" dirty="0"/>
              <a:t>理念</a:t>
            </a:r>
            <a:r>
              <a:rPr lang="en-US" altLang="zh-TW" dirty="0"/>
              <a:t>,</a:t>
            </a:r>
            <a:r>
              <a:rPr lang="zh-TW" altLang="en-US" dirty="0" smtClean="0"/>
              <a:t>开始以收视率和利润为</a:t>
            </a:r>
            <a:r>
              <a:rPr lang="zh-TW" altLang="en-US" dirty="0"/>
              <a:t>唯一的追求指标</a:t>
            </a:r>
            <a:r>
              <a:rPr lang="en-US" altLang="zh-TW" dirty="0"/>
              <a:t>,</a:t>
            </a:r>
            <a:r>
              <a:rPr lang="zh-TW" altLang="en-US" dirty="0"/>
              <a:t>放弃</a:t>
            </a:r>
            <a:r>
              <a:rPr lang="zh-TW" altLang="en-US" dirty="0" smtClean="0"/>
              <a:t>了</a:t>
            </a:r>
            <a:r>
              <a:rPr lang="en-US" altLang="zh-TW" dirty="0" smtClean="0"/>
              <a:t>CNN </a:t>
            </a:r>
            <a:r>
              <a:rPr lang="zh-TW" altLang="en-US" dirty="0" smtClean="0"/>
              <a:t>原有的新闻严肃</a:t>
            </a:r>
            <a:r>
              <a:rPr lang="zh-TW" altLang="en-US" dirty="0"/>
              <a:t>性和深度</a:t>
            </a:r>
            <a:r>
              <a:rPr lang="en-US" altLang="zh-TW" dirty="0"/>
              <a:t>,</a:t>
            </a:r>
            <a:r>
              <a:rPr lang="zh-TW" altLang="en-US" dirty="0"/>
              <a:t>开始以</a:t>
            </a:r>
            <a:r>
              <a:rPr lang="zh-TW" altLang="en-US" dirty="0" smtClean="0"/>
              <a:t>低俗化</a:t>
            </a:r>
            <a:r>
              <a:rPr lang="zh-TW" altLang="en-US" dirty="0"/>
              <a:t>来迎合大众口味。尽管 </a:t>
            </a:r>
            <a:r>
              <a:rPr lang="en-US" altLang="zh-TW" dirty="0"/>
              <a:t>CNN </a:t>
            </a:r>
            <a:r>
              <a:rPr lang="zh-TW" altLang="en-US" dirty="0" smtClean="0"/>
              <a:t>依然具有强</a:t>
            </a:r>
            <a:r>
              <a:rPr lang="zh-TW" altLang="en-US" dirty="0"/>
              <a:t>大的全球影响力</a:t>
            </a:r>
            <a:r>
              <a:rPr lang="en-US" altLang="zh-TW" dirty="0"/>
              <a:t>,</a:t>
            </a:r>
            <a:r>
              <a:rPr lang="zh-TW" altLang="en-US" dirty="0"/>
              <a:t>但是其越</a:t>
            </a:r>
            <a:r>
              <a:rPr lang="zh-TW" altLang="en-US" dirty="0" smtClean="0"/>
              <a:t>来越明显</a:t>
            </a:r>
            <a:r>
              <a:rPr lang="zh-TW" altLang="en-US" dirty="0"/>
              <a:t>的“政府传声筒”</a:t>
            </a:r>
            <a:r>
              <a:rPr lang="zh-TW" altLang="en-US" dirty="0" smtClean="0"/>
              <a:t>作用和民族主义立场</a:t>
            </a:r>
            <a:r>
              <a:rPr lang="en-US" altLang="zh-TW" dirty="0"/>
              <a:t>,</a:t>
            </a:r>
            <a:r>
              <a:rPr lang="zh-TW" altLang="en-US" dirty="0"/>
              <a:t>正在削弱这种影响。 </a:t>
            </a:r>
            <a:endParaRPr lang="en-US" altLang="zh-TW" dirty="0" smtClean="0"/>
          </a:p>
          <a:p>
            <a:r>
              <a:rPr lang="zh-CN" altLang="en-US" dirty="0" smtClean="0">
                <a:solidFill>
                  <a:srgbClr val="FF0000"/>
                </a:solidFill>
              </a:rPr>
              <a:t>回归：</a:t>
            </a:r>
            <a:r>
              <a:rPr lang="en-US" altLang="zh-TW" dirty="0" smtClean="0"/>
              <a:t>9 </a:t>
            </a:r>
            <a:r>
              <a:rPr lang="en-US" altLang="zh-CN" dirty="0" smtClean="0"/>
              <a:t>·11</a:t>
            </a:r>
            <a:r>
              <a:rPr lang="zh-TW" altLang="en-US" dirty="0" smtClean="0"/>
              <a:t>事件后</a:t>
            </a:r>
            <a:r>
              <a:rPr lang="zh-TW" altLang="en-US" dirty="0" smtClean="0"/>
              <a:t>，</a:t>
            </a:r>
            <a:r>
              <a:rPr lang="en-US" altLang="zh-CN" dirty="0" smtClean="0"/>
              <a:t>CNN</a:t>
            </a:r>
            <a:r>
              <a:rPr lang="zh-TW" altLang="en-US" dirty="0" smtClean="0"/>
              <a:t>体会到秉持严肃</a:t>
            </a:r>
            <a:r>
              <a:rPr lang="zh-TW" altLang="en-US" dirty="0"/>
              <a:t>性的重要 立即把握机</a:t>
            </a:r>
            <a:r>
              <a:rPr lang="zh-TW" altLang="en-US" dirty="0" smtClean="0"/>
              <a:t>会全力以赴</a:t>
            </a:r>
            <a:r>
              <a:rPr lang="zh-TW" altLang="en-US" dirty="0" smtClean="0"/>
              <a:t>，</a:t>
            </a:r>
            <a:r>
              <a:rPr lang="zh-TW" altLang="en-US" dirty="0" smtClean="0"/>
              <a:t> </a:t>
            </a:r>
            <a:r>
              <a:rPr lang="zh-TW" altLang="en-US" dirty="0"/>
              <a:t>寻求“ </a:t>
            </a:r>
            <a:r>
              <a:rPr lang="zh-TW" altLang="en-US" dirty="0" smtClean="0"/>
              <a:t>新</a:t>
            </a:r>
            <a:r>
              <a:rPr lang="zh-TW" altLang="en-US" dirty="0"/>
              <a:t>闻王国” 的第二</a:t>
            </a:r>
            <a:r>
              <a:rPr lang="zh-TW" altLang="en-US" dirty="0" smtClean="0"/>
              <a:t>春</a:t>
            </a:r>
            <a:r>
              <a:rPr lang="zh-TW" altLang="en-US" dirty="0" smtClean="0"/>
              <a:t>。</a:t>
            </a:r>
            <a:r>
              <a:rPr lang="zh-TW" altLang="en-US" dirty="0" smtClean="0"/>
              <a:t> </a:t>
            </a:r>
            <a:endParaRPr lang="zh-TW" altLang="en-US" dirty="0"/>
          </a:p>
          <a:p>
            <a:endParaRPr lang="zh-TW" altLang="en-US" dirty="0"/>
          </a:p>
          <a:p>
            <a:endParaRPr lang="zh-TW" altLang="en-US" dirty="0"/>
          </a:p>
          <a:p>
            <a:endParaRPr lang="zh-TW" altLang="en-US" dirty="0"/>
          </a:p>
          <a:p>
            <a:endParaRPr lang="en-US" altLang="zh-CN" dirty="0"/>
          </a:p>
          <a:p>
            <a:endParaRPr lang="zh-CN" altLang="en-US" dirty="0"/>
          </a:p>
          <a:p>
            <a:endParaRPr lang="en-US" dirty="0"/>
          </a:p>
        </p:txBody>
      </p:sp>
    </p:spTree>
    <p:extLst>
      <p:ext uri="{BB962C8B-B14F-4D97-AF65-F5344CB8AC3E}">
        <p14:creationId xmlns:p14="http://schemas.microsoft.com/office/powerpoint/2010/main" val="39972217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zh-CN" altLang="en-US" sz="2800" dirty="0" smtClean="0"/>
              <a:t>沈丹洪</a:t>
            </a:r>
            <a:r>
              <a:rPr lang="zh-CN" altLang="en-US" sz="2800" dirty="0" smtClean="0"/>
              <a:t> </a:t>
            </a:r>
            <a:endParaRPr lang="en-US" sz="2800" dirty="0"/>
          </a:p>
        </p:txBody>
      </p:sp>
      <p:sp>
        <p:nvSpPr>
          <p:cNvPr id="3" name="Title 2"/>
          <p:cNvSpPr>
            <a:spLocks noGrp="1"/>
          </p:cNvSpPr>
          <p:nvPr>
            <p:ph type="ctrTitle"/>
          </p:nvPr>
        </p:nvSpPr>
        <p:spPr>
          <a:xfrm>
            <a:off x="685800" y="1758845"/>
            <a:ext cx="7772400" cy="1470025"/>
          </a:xfrm>
        </p:spPr>
        <p:txBody>
          <a:bodyPr/>
          <a:lstStyle/>
          <a:p>
            <a:r>
              <a:rPr lang="en-US" dirty="0" smtClean="0"/>
              <a:t>第</a:t>
            </a:r>
            <a:r>
              <a:rPr lang="en-US" dirty="0" smtClean="0">
                <a:solidFill>
                  <a:srgbClr val="FFFFFF"/>
                </a:solidFill>
              </a:rPr>
              <a:t>二</a:t>
            </a:r>
            <a:r>
              <a:rPr lang="en-US" dirty="0" smtClean="0"/>
              <a:t>部分：</a:t>
            </a:r>
            <a:br>
              <a:rPr lang="en-US" dirty="0" smtClean="0"/>
            </a:br>
            <a:r>
              <a:rPr lang="zh-CN" altLang="en-US" dirty="0" smtClean="0"/>
              <a:t>                                                     </a:t>
            </a:r>
            <a:r>
              <a:rPr lang="en-US" dirty="0" smtClean="0"/>
              <a:t>传</a:t>
            </a:r>
            <a:r>
              <a:rPr lang="en-US" dirty="0"/>
              <a:t>媒经营模式</a:t>
            </a:r>
            <a:endParaRPr lang="en-US" dirty="0"/>
          </a:p>
        </p:txBody>
      </p:sp>
      <p:pic>
        <p:nvPicPr>
          <p:cNvPr id="5" name="Picture 4" descr="cn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45" y="2490422"/>
            <a:ext cx="1102809" cy="983717"/>
          </a:xfrm>
          <a:prstGeom prst="rect">
            <a:avLst/>
          </a:prstGeom>
        </p:spPr>
      </p:pic>
    </p:spTree>
    <p:extLst>
      <p:ext uri="{BB962C8B-B14F-4D97-AF65-F5344CB8AC3E}">
        <p14:creationId xmlns:p14="http://schemas.microsoft.com/office/powerpoint/2010/main" val="22697547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CNN</a:t>
            </a:r>
            <a:r>
              <a:rPr lang="zh-CN" altLang="en-US" dirty="0" smtClean="0"/>
              <a:t>组织框架</a:t>
            </a:r>
            <a:r>
              <a:rPr lang="zh-CN" altLang="en-US" dirty="0"/>
              <a:t/>
            </a:r>
            <a:br>
              <a:rPr lang="zh-CN" altLang="en-US" dirty="0"/>
            </a:br>
            <a:endParaRPr lang="en-US" dirty="0"/>
          </a:p>
        </p:txBody>
      </p:sp>
      <p:pic>
        <p:nvPicPr>
          <p:cNvPr id="7" name="Content Placeholder 6" descr="屏幕快照 2015-11-01 上午2.21.22.png"/>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660" t="1" r="-9905" b="-2268"/>
          <a:stretch/>
        </p:blipFill>
        <p:spPr>
          <a:xfrm>
            <a:off x="609600" y="1600199"/>
            <a:ext cx="7924800" cy="4576047"/>
          </a:xfrm>
        </p:spPr>
      </p:pic>
    </p:spTree>
    <p:extLst>
      <p:ext uri="{BB962C8B-B14F-4D97-AF65-F5344CB8AC3E}">
        <p14:creationId xmlns:p14="http://schemas.microsoft.com/office/powerpoint/2010/main" val="10614740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
            </a:r>
            <a:br>
              <a:rPr lang="zh-TW" altLang="en-US" dirty="0"/>
            </a:br>
            <a:r>
              <a:rPr lang="zh-CN" altLang="en-US" dirty="0" smtClean="0"/>
              <a:t>管理及操作方式特色</a:t>
            </a:r>
            <a:endParaRPr lang="en-US" dirty="0"/>
          </a:p>
        </p:txBody>
      </p:sp>
      <p:sp>
        <p:nvSpPr>
          <p:cNvPr id="3" name="Content Placeholder 2"/>
          <p:cNvSpPr>
            <a:spLocks noGrp="1"/>
          </p:cNvSpPr>
          <p:nvPr>
            <p:ph sz="quarter" idx="13"/>
          </p:nvPr>
        </p:nvSpPr>
        <p:spPr/>
        <p:txBody>
          <a:bodyPr/>
          <a:lstStyle/>
          <a:p>
            <a:r>
              <a:rPr lang="zh-CN" altLang="zh-CN" dirty="0" smtClean="0">
                <a:solidFill>
                  <a:srgbClr val="DC9E1F"/>
                </a:solidFill>
              </a:rPr>
              <a:t>1</a:t>
            </a:r>
            <a:r>
              <a:rPr lang="zh-CN" altLang="en-US" dirty="0" smtClean="0">
                <a:solidFill>
                  <a:srgbClr val="DC9E1F"/>
                </a:solidFill>
              </a:rPr>
              <a:t>、细致</a:t>
            </a:r>
            <a:r>
              <a:rPr lang="zh-TW" altLang="en-US" dirty="0" smtClean="0">
                <a:solidFill>
                  <a:srgbClr val="DC9E1F"/>
                </a:solidFill>
              </a:rPr>
              <a:t>的专业分工和整体协调</a:t>
            </a:r>
            <a:endParaRPr lang="en-US" altLang="zh-TW" dirty="0" smtClean="0">
              <a:solidFill>
                <a:srgbClr val="DC9E1F"/>
              </a:solidFill>
            </a:endParaRPr>
          </a:p>
          <a:p>
            <a:r>
              <a:rPr lang="en-US" altLang="zh-CN" dirty="0" smtClean="0"/>
              <a:t>CNN</a:t>
            </a:r>
            <a:r>
              <a:rPr lang="zh-TW" altLang="en-US" dirty="0" smtClean="0"/>
              <a:t>的记</a:t>
            </a:r>
            <a:r>
              <a:rPr lang="zh-TW" altLang="en-US" dirty="0"/>
              <a:t>者是按</a:t>
            </a:r>
            <a:r>
              <a:rPr lang="zh-TW" altLang="en-US" dirty="0" smtClean="0"/>
              <a:t>区域分工的</a:t>
            </a:r>
            <a:r>
              <a:rPr lang="zh-TW" altLang="en-US" dirty="0" smtClean="0"/>
              <a:t>，</a:t>
            </a:r>
            <a:r>
              <a:rPr lang="zh-TW" altLang="en-US" dirty="0" smtClean="0"/>
              <a:t>在分管的</a:t>
            </a:r>
            <a:r>
              <a:rPr lang="zh-TW" altLang="en-US" dirty="0"/>
              <a:t>区</a:t>
            </a:r>
            <a:r>
              <a:rPr lang="zh-TW" altLang="en-US" dirty="0" smtClean="0"/>
              <a:t>域内不管发生哪</a:t>
            </a:r>
            <a:r>
              <a:rPr lang="zh-TW" altLang="en-US" dirty="0"/>
              <a:t>一方</a:t>
            </a:r>
            <a:r>
              <a:rPr lang="zh-TW" altLang="en-US" dirty="0" smtClean="0"/>
              <a:t>面的事都由这</a:t>
            </a:r>
            <a:r>
              <a:rPr lang="zh-TW" altLang="en-US" dirty="0"/>
              <a:t>里的记</a:t>
            </a:r>
            <a:r>
              <a:rPr lang="zh-TW" altLang="en-US" dirty="0" smtClean="0"/>
              <a:t>者负责报</a:t>
            </a:r>
            <a:r>
              <a:rPr lang="zh-TW" altLang="en-US" dirty="0"/>
              <a:t>道。 </a:t>
            </a:r>
            <a:r>
              <a:rPr lang="zh-TW" altLang="en-US" dirty="0">
                <a:solidFill>
                  <a:srgbClr val="DC9E1F"/>
                </a:solidFill>
              </a:rPr>
              <a:t/>
            </a:r>
            <a:br>
              <a:rPr lang="zh-TW" altLang="en-US" dirty="0">
                <a:solidFill>
                  <a:srgbClr val="DC9E1F"/>
                </a:solidFill>
              </a:rPr>
            </a:br>
            <a:endParaRPr lang="en-US" altLang="zh-TW" dirty="0" smtClean="0">
              <a:solidFill>
                <a:srgbClr val="DC9E1F"/>
              </a:solidFill>
            </a:endParaRPr>
          </a:p>
          <a:p>
            <a:r>
              <a:rPr lang="en-US" altLang="zh-TW" dirty="0" smtClean="0">
                <a:solidFill>
                  <a:srgbClr val="DC9E1F"/>
                </a:solidFill>
              </a:rPr>
              <a:t>2</a:t>
            </a:r>
            <a:r>
              <a:rPr lang="zh-CN" altLang="en-US" dirty="0" smtClean="0">
                <a:solidFill>
                  <a:srgbClr val="DC9E1F"/>
                </a:solidFill>
              </a:rPr>
              <a:t>、</a:t>
            </a:r>
            <a:r>
              <a:rPr lang="zh-TW" altLang="en-US" dirty="0" smtClean="0">
                <a:solidFill>
                  <a:srgbClr val="DC9E1F"/>
                </a:solidFill>
              </a:rPr>
              <a:t>人力资源和信息资源共</a:t>
            </a:r>
            <a:r>
              <a:rPr lang="zh-TW" altLang="en-US" dirty="0">
                <a:solidFill>
                  <a:srgbClr val="DC9E1F"/>
                </a:solidFill>
              </a:rPr>
              <a:t>享 </a:t>
            </a:r>
            <a:endParaRPr lang="en-US" altLang="zh-TW" dirty="0" smtClean="0">
              <a:solidFill>
                <a:srgbClr val="DC9E1F"/>
              </a:solidFill>
            </a:endParaRPr>
          </a:p>
          <a:p>
            <a:r>
              <a:rPr lang="en-US" altLang="zh-CN" dirty="0">
                <a:solidFill>
                  <a:srgbClr val="FFFFFF"/>
                </a:solidFill>
              </a:rPr>
              <a:t>CNN</a:t>
            </a:r>
            <a:r>
              <a:rPr lang="zh-CN" altLang="en-US" dirty="0">
                <a:solidFill>
                  <a:srgbClr val="FFFFFF"/>
                </a:solidFill>
              </a:rPr>
              <a:t>分布在各记者站或各报道分部的记者，不是隶属于哪一个频道、哪一个部门、哪一个栏目的，他是属于全</a:t>
            </a:r>
            <a:r>
              <a:rPr lang="en-US" altLang="zh-CN" dirty="0">
                <a:solidFill>
                  <a:srgbClr val="FFFFFF"/>
                </a:solidFill>
              </a:rPr>
              <a:t>CNN</a:t>
            </a:r>
            <a:r>
              <a:rPr lang="zh-CN" altLang="en-US" dirty="0">
                <a:solidFill>
                  <a:srgbClr val="FFFFFF"/>
                </a:solidFill>
              </a:rPr>
              <a:t>的</a:t>
            </a:r>
            <a:r>
              <a:rPr lang="zh-CN" altLang="en-US" dirty="0" smtClean="0">
                <a:solidFill>
                  <a:srgbClr val="FFFFFF"/>
                </a:solidFill>
              </a:rPr>
              <a:t>。</a:t>
            </a:r>
            <a:endParaRPr lang="en-US" altLang="zh-TW" dirty="0" smtClean="0">
              <a:solidFill>
                <a:srgbClr val="DC9E1F"/>
              </a:solidFill>
            </a:endParaRPr>
          </a:p>
          <a:p>
            <a:r>
              <a:rPr lang="zh-TW" altLang="en-US" dirty="0"/>
              <a:t>信息资源共享的运作</a:t>
            </a:r>
            <a:r>
              <a:rPr lang="zh-TW" altLang="en-US" dirty="0" smtClean="0"/>
              <a:t>体制</a:t>
            </a:r>
            <a:r>
              <a:rPr lang="zh-TW" altLang="en-US" dirty="0" smtClean="0"/>
              <a:t>：</a:t>
            </a:r>
            <a:r>
              <a:rPr lang="zh-TW" altLang="en-US" dirty="0"/>
              <a:t/>
            </a:r>
            <a:br>
              <a:rPr lang="zh-TW" altLang="en-US" dirty="0"/>
            </a:br>
            <a:endParaRPr lang="zh-TW" altLang="en-US" dirty="0"/>
          </a:p>
          <a:p>
            <a:endParaRPr lang="zh-TW" altLang="en-US" dirty="0">
              <a:solidFill>
                <a:srgbClr val="DC9E1F"/>
              </a:solidFill>
            </a:endParaRPr>
          </a:p>
          <a:p>
            <a:endParaRPr lang="en-US" dirty="0"/>
          </a:p>
        </p:txBody>
      </p:sp>
      <p:sp>
        <p:nvSpPr>
          <p:cNvPr id="4" name="TextBox 3"/>
          <p:cNvSpPr txBox="1"/>
          <p:nvPr/>
        </p:nvSpPr>
        <p:spPr>
          <a:xfrm>
            <a:off x="3579341" y="3963753"/>
            <a:ext cx="4541531" cy="1431161"/>
          </a:xfrm>
          <a:prstGeom prst="rect">
            <a:avLst/>
          </a:prstGeom>
          <a:noFill/>
        </p:spPr>
        <p:txBody>
          <a:bodyPr wrap="square" rtlCol="0">
            <a:spAutoFit/>
          </a:bodyPr>
          <a:lstStyle/>
          <a:p>
            <a:pPr marL="342900" indent="-342900">
              <a:buFont typeface="+mj-lt"/>
              <a:buAutoNum type="arabicPeriod"/>
            </a:pPr>
            <a:r>
              <a:rPr lang="zh-TW" altLang="en-US" sz="1700" spc="30" dirty="0"/>
              <a:t>建立内部信息渠</a:t>
            </a:r>
            <a:r>
              <a:rPr lang="zh-TW" altLang="en-US" sz="1700" spc="30" dirty="0"/>
              <a:t>道</a:t>
            </a:r>
            <a:endParaRPr lang="en-US" altLang="zh-TW" sz="1700" spc="30" dirty="0"/>
          </a:p>
          <a:p>
            <a:pPr marL="342900" indent="-342900">
              <a:buFont typeface="+mj-lt"/>
              <a:buAutoNum type="arabicPeriod"/>
            </a:pPr>
            <a:r>
              <a:rPr lang="zh-TW" altLang="en-US" sz="1700" spc="30" dirty="0"/>
              <a:t>发达的信息</a:t>
            </a:r>
            <a:r>
              <a:rPr lang="zh-TW" altLang="en-US" sz="1700" spc="30" dirty="0"/>
              <a:t>平台</a:t>
            </a:r>
            <a:endParaRPr lang="en-US" altLang="zh-TW" sz="1700" spc="30" dirty="0"/>
          </a:p>
          <a:p>
            <a:pPr marL="342900" indent="-342900">
              <a:buFont typeface="+mj-lt"/>
              <a:buAutoNum type="arabicPeriod"/>
            </a:pPr>
            <a:r>
              <a:rPr lang="zh-TW" altLang="en-US" sz="1700" spc="30" dirty="0"/>
              <a:t>开放的心态 </a:t>
            </a:r>
          </a:p>
          <a:p>
            <a:r>
              <a:rPr lang="zh-TW" altLang="en-US" dirty="0" smtClean="0"/>
              <a:t> </a:t>
            </a:r>
            <a:endParaRPr lang="zh-TW" altLang="en-US" dirty="0"/>
          </a:p>
          <a:p>
            <a:endParaRPr lang="en-US" dirty="0"/>
          </a:p>
        </p:txBody>
      </p:sp>
    </p:spTree>
    <p:extLst>
      <p:ext uri="{BB962C8B-B14F-4D97-AF65-F5344CB8AC3E}">
        <p14:creationId xmlns:p14="http://schemas.microsoft.com/office/powerpoint/2010/main" val="42608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CNN</a:t>
            </a:r>
            <a:r>
              <a:rPr lang="zh-CN" altLang="en-US" dirty="0"/>
              <a:t>数字化改革 </a:t>
            </a:r>
            <a:br>
              <a:rPr lang="zh-CN" altLang="en-US" dirty="0"/>
            </a:br>
            <a:endParaRPr lang="en-US" dirty="0"/>
          </a:p>
        </p:txBody>
      </p:sp>
      <p:sp>
        <p:nvSpPr>
          <p:cNvPr id="3" name="Content Placeholder 2"/>
          <p:cNvSpPr>
            <a:spLocks noGrp="1"/>
          </p:cNvSpPr>
          <p:nvPr>
            <p:ph sz="quarter" idx="13"/>
          </p:nvPr>
        </p:nvSpPr>
        <p:spPr/>
        <p:txBody>
          <a:bodyPr>
            <a:normAutofit/>
          </a:bodyPr>
          <a:lstStyle/>
          <a:p>
            <a:pPr marL="0" indent="0">
              <a:buNone/>
            </a:pPr>
            <a:r>
              <a:rPr lang="zh-CN" altLang="en-US" dirty="0" smtClean="0"/>
              <a:t>        </a:t>
            </a:r>
            <a:r>
              <a:rPr lang="zh-CN" altLang="en-US" dirty="0" smtClean="0"/>
              <a:t>在保证传统领域优势</a:t>
            </a:r>
            <a:r>
              <a:rPr lang="zh-CN" altLang="en-US" dirty="0"/>
              <a:t>的基础上</a:t>
            </a:r>
            <a:r>
              <a:rPr lang="en-US" dirty="0"/>
              <a:t>,CNN</a:t>
            </a:r>
            <a:r>
              <a:rPr lang="zh-CN" altLang="en-US" dirty="0"/>
              <a:t>在数字化</a:t>
            </a:r>
            <a:r>
              <a:rPr lang="zh-CN" altLang="en-US" dirty="0" smtClean="0"/>
              <a:t>平台上对内容进行更加优质的整合和推广</a:t>
            </a:r>
            <a:r>
              <a:rPr lang="en-US" dirty="0"/>
              <a:t>,</a:t>
            </a:r>
            <a:r>
              <a:rPr lang="zh-CN" altLang="en-US" dirty="0"/>
              <a:t>进一步巩固了其国际传播的强势地位。</a:t>
            </a:r>
            <a:r>
              <a:rPr lang="zh-CN" altLang="en-US" dirty="0" smtClean="0"/>
              <a:t>面对</a:t>
            </a:r>
            <a:r>
              <a:rPr lang="zh-CN" altLang="en-US" dirty="0"/>
              <a:t>不同的传播方式、不同的新媒体终端</a:t>
            </a:r>
            <a:r>
              <a:rPr lang="en-US" dirty="0"/>
              <a:t>,CNN</a:t>
            </a:r>
            <a:r>
              <a:rPr lang="zh-CN" altLang="en-US" dirty="0"/>
              <a:t>都推出了一 系列十分具有针对性的改革措施</a:t>
            </a:r>
            <a:r>
              <a:rPr lang="en-US" dirty="0"/>
              <a:t>:</a:t>
            </a:r>
            <a:endParaRPr lang="zh-CN" altLang="en-US" dirty="0"/>
          </a:p>
          <a:p>
            <a:r>
              <a:rPr lang="en-US" altLang="zh-CN" b="1" dirty="0" smtClean="0">
                <a:solidFill>
                  <a:schemeClr val="tx2"/>
                </a:solidFill>
              </a:rPr>
              <a:t>1</a:t>
            </a:r>
            <a:r>
              <a:rPr lang="zh-CN" altLang="en-US" b="1" dirty="0" smtClean="0">
                <a:solidFill>
                  <a:schemeClr val="tx2"/>
                </a:solidFill>
              </a:rPr>
              <a:t>、</a:t>
            </a:r>
            <a:r>
              <a:rPr lang="zh-CN" altLang="en-US" b="1" dirty="0" smtClean="0">
                <a:solidFill>
                  <a:schemeClr val="tx2"/>
                </a:solidFill>
              </a:rPr>
              <a:t>门户网站建设。</a:t>
            </a:r>
            <a:endParaRPr lang="en-US" altLang="zh-CN" b="1" dirty="0" smtClean="0">
              <a:solidFill>
                <a:schemeClr val="tx2"/>
              </a:solidFill>
            </a:endParaRPr>
          </a:p>
          <a:p>
            <a:endParaRPr lang="en-US" altLang="zh-CN" b="1" dirty="0" smtClean="0">
              <a:solidFill>
                <a:schemeClr val="tx2"/>
              </a:solidFill>
            </a:endParaRPr>
          </a:p>
          <a:p>
            <a:r>
              <a:rPr lang="en-US" altLang="zh-CN" b="1" dirty="0" smtClean="0">
                <a:solidFill>
                  <a:schemeClr val="tx2"/>
                </a:solidFill>
              </a:rPr>
              <a:t>2</a:t>
            </a:r>
            <a:r>
              <a:rPr lang="zh-CN" altLang="en-US" b="1" dirty="0" smtClean="0">
                <a:solidFill>
                  <a:schemeClr val="tx2"/>
                </a:solidFill>
              </a:rPr>
              <a:t>、</a:t>
            </a:r>
            <a:r>
              <a:rPr lang="en-US" b="1" dirty="0" err="1" smtClean="0">
                <a:solidFill>
                  <a:schemeClr val="tx2"/>
                </a:solidFill>
              </a:rPr>
              <a:t>iReport</a:t>
            </a:r>
            <a:r>
              <a:rPr lang="zh-CN" altLang="en-US" b="1" dirty="0">
                <a:solidFill>
                  <a:schemeClr val="tx2"/>
                </a:solidFill>
              </a:rPr>
              <a:t>及客户端开发</a:t>
            </a:r>
            <a:r>
              <a:rPr lang="zh-CN" altLang="en-US" b="1" dirty="0" smtClean="0">
                <a:solidFill>
                  <a:schemeClr val="tx2"/>
                </a:solidFill>
              </a:rPr>
              <a:t>。</a:t>
            </a:r>
            <a:endParaRPr lang="en-US" altLang="zh-CN" b="1" dirty="0" smtClean="0">
              <a:solidFill>
                <a:schemeClr val="tx2"/>
              </a:solidFill>
            </a:endParaRPr>
          </a:p>
          <a:p>
            <a:endParaRPr lang="en-US" altLang="zh-CN" b="1" dirty="0" smtClean="0">
              <a:solidFill>
                <a:schemeClr val="tx2"/>
              </a:solidFill>
            </a:endParaRPr>
          </a:p>
          <a:p>
            <a:r>
              <a:rPr lang="en-US" altLang="zh-CN" b="1" dirty="0" smtClean="0">
                <a:solidFill>
                  <a:schemeClr val="tx2"/>
                </a:solidFill>
              </a:rPr>
              <a:t>3</a:t>
            </a:r>
            <a:r>
              <a:rPr lang="zh-CN" altLang="en-US" b="1" dirty="0" smtClean="0">
                <a:solidFill>
                  <a:schemeClr val="tx2"/>
                </a:solidFill>
              </a:rPr>
              <a:t>、</a:t>
            </a:r>
            <a:r>
              <a:rPr lang="en-US" b="1" dirty="0" smtClean="0">
                <a:solidFill>
                  <a:schemeClr val="tx2"/>
                </a:solidFill>
              </a:rPr>
              <a:t>TV</a:t>
            </a:r>
            <a:r>
              <a:rPr lang="en-US" b="1" dirty="0">
                <a:solidFill>
                  <a:schemeClr val="tx2"/>
                </a:solidFill>
              </a:rPr>
              <a:t>-Everywhere </a:t>
            </a:r>
            <a:r>
              <a:rPr lang="zh-CN" altLang="en-US" b="1" dirty="0">
                <a:solidFill>
                  <a:schemeClr val="tx2"/>
                </a:solidFill>
              </a:rPr>
              <a:t>多终端交互平台</a:t>
            </a:r>
            <a:r>
              <a:rPr lang="zh-CN" altLang="en-US" b="1" dirty="0" smtClean="0">
                <a:solidFill>
                  <a:schemeClr val="tx2"/>
                </a:solidFill>
              </a:rPr>
              <a:t>。</a:t>
            </a:r>
            <a:endParaRPr lang="en-US" altLang="zh-CN" b="1" dirty="0" smtClean="0">
              <a:solidFill>
                <a:schemeClr val="tx2"/>
              </a:solidFill>
            </a:endParaRPr>
          </a:p>
          <a:p>
            <a:endParaRPr lang="en-US" altLang="zh-CN" b="1" dirty="0" smtClean="0">
              <a:solidFill>
                <a:schemeClr val="tx2"/>
              </a:solidFill>
            </a:endParaRPr>
          </a:p>
          <a:p>
            <a:r>
              <a:rPr lang="en-US" altLang="zh-CN" b="1" dirty="0" smtClean="0">
                <a:solidFill>
                  <a:schemeClr val="tx2"/>
                </a:solidFill>
              </a:rPr>
              <a:t>4</a:t>
            </a:r>
            <a:r>
              <a:rPr lang="zh-CN" altLang="en-US" b="1" dirty="0" smtClean="0">
                <a:solidFill>
                  <a:schemeClr val="tx2"/>
                </a:solidFill>
              </a:rPr>
              <a:t>、</a:t>
            </a:r>
            <a:r>
              <a:rPr lang="zh-CN" altLang="en-US" b="1" dirty="0" smtClean="0">
                <a:solidFill>
                  <a:schemeClr val="tx2"/>
                </a:solidFill>
              </a:rPr>
              <a:t>与</a:t>
            </a:r>
            <a:r>
              <a:rPr lang="zh-CN" altLang="en-US" b="1" dirty="0">
                <a:solidFill>
                  <a:schemeClr val="tx2"/>
                </a:solidFill>
              </a:rPr>
              <a:t>社交媒体合作增强用户粘性</a:t>
            </a:r>
            <a:r>
              <a:rPr lang="zh-CN" altLang="en-US" b="1" dirty="0" smtClean="0">
                <a:solidFill>
                  <a:schemeClr val="tx2"/>
                </a:solidFill>
              </a:rPr>
              <a:t>。</a:t>
            </a:r>
            <a:r>
              <a:rPr lang="en-US" dirty="0"/>
              <a:t> </a:t>
            </a:r>
            <a:endParaRPr lang="zh-CN" altLang="en-US" dirty="0"/>
          </a:p>
          <a:p>
            <a:endParaRPr lang="en-US" dirty="0"/>
          </a:p>
        </p:txBody>
      </p:sp>
    </p:spTree>
    <p:extLst>
      <p:ext uri="{BB962C8B-B14F-4D97-AF65-F5344CB8AC3E}">
        <p14:creationId xmlns:p14="http://schemas.microsoft.com/office/powerpoint/2010/main" val="42685839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0117"/>
            <a:ext cx="7924800" cy="945669"/>
          </a:xfrm>
        </p:spPr>
        <p:txBody>
          <a:bodyPr/>
          <a:lstStyle/>
          <a:p>
            <a:r>
              <a:rPr lang="zh-TW" altLang="en-US" dirty="0" smtClean="0"/>
              <a:t>对中国媒体国际传</a:t>
            </a:r>
            <a:r>
              <a:rPr lang="zh-TW" altLang="en-US" dirty="0"/>
              <a:t>播的</a:t>
            </a:r>
            <a:r>
              <a:rPr lang="zh-TW" altLang="en-US" dirty="0">
                <a:solidFill>
                  <a:srgbClr val="FF0000"/>
                </a:solidFill>
              </a:rPr>
              <a:t>启示</a:t>
            </a:r>
            <a:r>
              <a:rPr lang="zh-TW" altLang="en-US" dirty="0"/>
              <a:t> </a:t>
            </a:r>
            <a:endParaRPr lang="en-US" dirty="0"/>
          </a:p>
        </p:txBody>
      </p:sp>
      <p:sp>
        <p:nvSpPr>
          <p:cNvPr id="3" name="Content Placeholder 2"/>
          <p:cNvSpPr>
            <a:spLocks noGrp="1"/>
          </p:cNvSpPr>
          <p:nvPr>
            <p:ph sz="quarter" idx="13"/>
          </p:nvPr>
        </p:nvSpPr>
        <p:spPr>
          <a:xfrm>
            <a:off x="609599" y="1270116"/>
            <a:ext cx="7924801" cy="4594828"/>
          </a:xfrm>
        </p:spPr>
        <p:txBody>
          <a:bodyPr>
            <a:normAutofit/>
          </a:bodyPr>
          <a:lstStyle/>
          <a:p>
            <a:pPr marL="0" indent="0">
              <a:buNone/>
            </a:pPr>
            <a:r>
              <a:rPr lang="en-US" altLang="zh-TW" sz="1800" dirty="0" smtClean="0">
                <a:solidFill>
                  <a:schemeClr val="tx2"/>
                </a:solidFill>
              </a:rPr>
              <a:t>1</a:t>
            </a:r>
            <a:r>
              <a:rPr lang="en-US" altLang="zh-TW" sz="1800" dirty="0">
                <a:solidFill>
                  <a:schemeClr val="tx2"/>
                </a:solidFill>
              </a:rPr>
              <a:t>.</a:t>
            </a:r>
            <a:r>
              <a:rPr lang="zh-TW" altLang="en-US" sz="1800" dirty="0">
                <a:solidFill>
                  <a:schemeClr val="tx2"/>
                </a:solidFill>
              </a:rPr>
              <a:t>内容为王</a:t>
            </a:r>
            <a:r>
              <a:rPr lang="en-US" altLang="zh-TW" sz="1800" dirty="0">
                <a:solidFill>
                  <a:schemeClr val="tx2"/>
                </a:solidFill>
              </a:rPr>
              <a:t>,</a:t>
            </a:r>
            <a:r>
              <a:rPr lang="zh-TW" altLang="en-US" sz="1800" dirty="0">
                <a:solidFill>
                  <a:schemeClr val="tx2"/>
                </a:solidFill>
              </a:rPr>
              <a:t>增强传统媒体的传播能力</a:t>
            </a:r>
            <a:r>
              <a:rPr lang="zh-TW" altLang="en-US" sz="1800" dirty="0" smtClean="0">
                <a:solidFill>
                  <a:schemeClr val="tx2"/>
                </a:solidFill>
              </a:rPr>
              <a:t>。</a:t>
            </a:r>
            <a:endParaRPr lang="en-US" altLang="zh-TW" sz="1800" dirty="0" smtClean="0">
              <a:solidFill>
                <a:schemeClr val="tx2"/>
              </a:solidFill>
            </a:endParaRPr>
          </a:p>
          <a:p>
            <a:pPr marL="0" indent="0">
              <a:buNone/>
            </a:pPr>
            <a:r>
              <a:rPr lang="zh-TW" altLang="en-US" dirty="0" smtClean="0"/>
              <a:t>        </a:t>
            </a:r>
            <a:r>
              <a:rPr lang="zh-TW" altLang="en-US" dirty="0" smtClean="0"/>
              <a:t>无论是专业</a:t>
            </a:r>
            <a:r>
              <a:rPr lang="zh-TW" altLang="en-US" dirty="0"/>
              <a:t>的记者报道</a:t>
            </a:r>
            <a:r>
              <a:rPr lang="en-US" altLang="zh-TW" dirty="0"/>
              <a:t>, </a:t>
            </a:r>
            <a:r>
              <a:rPr lang="zh-TW" altLang="en-US" dirty="0"/>
              <a:t>还是普通民众的</a:t>
            </a:r>
            <a:r>
              <a:rPr lang="en-US" altLang="zh-TW" dirty="0" err="1"/>
              <a:t>iReport</a:t>
            </a:r>
            <a:r>
              <a:rPr lang="en-US" altLang="zh-TW" dirty="0"/>
              <a:t>,</a:t>
            </a:r>
            <a:r>
              <a:rPr lang="zh-TW" altLang="en-US" dirty="0"/>
              <a:t>对于电视新闻媒体而言</a:t>
            </a:r>
            <a:r>
              <a:rPr lang="en-US" altLang="zh-TW" dirty="0"/>
              <a:t>,</a:t>
            </a:r>
            <a:r>
              <a:rPr lang="zh-TW" altLang="en-US" dirty="0" smtClean="0"/>
              <a:t>最重要的就</a:t>
            </a:r>
            <a:r>
              <a:rPr lang="zh-TW" altLang="en-US" dirty="0"/>
              <a:t>是第一时间的现场画面</a:t>
            </a:r>
            <a:r>
              <a:rPr lang="zh-TW" altLang="en-US" dirty="0" smtClean="0"/>
              <a:t>。</a:t>
            </a:r>
            <a:endParaRPr lang="en-US" altLang="zh-TW" dirty="0" smtClean="0"/>
          </a:p>
          <a:p>
            <a:pPr marL="0" indent="0">
              <a:buNone/>
            </a:pPr>
            <a:endParaRPr lang="en-US" altLang="zh-TW" dirty="0">
              <a:solidFill>
                <a:srgbClr val="DC9E1F"/>
              </a:solidFill>
            </a:endParaRPr>
          </a:p>
          <a:p>
            <a:pPr marL="0" indent="0">
              <a:buNone/>
            </a:pPr>
            <a:r>
              <a:rPr lang="en-US" altLang="zh-TW" sz="1800" dirty="0" smtClean="0">
                <a:solidFill>
                  <a:srgbClr val="DC9E1F"/>
                </a:solidFill>
              </a:rPr>
              <a:t>2</a:t>
            </a:r>
            <a:r>
              <a:rPr lang="en-US" altLang="zh-TW" sz="1800" dirty="0">
                <a:solidFill>
                  <a:srgbClr val="DC9E1F"/>
                </a:solidFill>
              </a:rPr>
              <a:t>.</a:t>
            </a:r>
            <a:r>
              <a:rPr lang="zh-TW" altLang="en-US" sz="1800" dirty="0">
                <a:solidFill>
                  <a:srgbClr val="DC9E1F"/>
                </a:solidFill>
              </a:rPr>
              <a:t>增强整合传播的战略思维和资本运作能力</a:t>
            </a:r>
            <a:r>
              <a:rPr lang="zh-TW" altLang="en-US" sz="1800" dirty="0" smtClean="0">
                <a:solidFill>
                  <a:srgbClr val="DC9E1F"/>
                </a:solidFill>
              </a:rPr>
              <a:t>。</a:t>
            </a:r>
            <a:endParaRPr lang="en-US" altLang="zh-TW" sz="1800" dirty="0" smtClean="0">
              <a:solidFill>
                <a:srgbClr val="DC9E1F"/>
              </a:solidFill>
            </a:endParaRPr>
          </a:p>
          <a:p>
            <a:pPr marL="0" indent="0">
              <a:buNone/>
            </a:pPr>
            <a:r>
              <a:rPr lang="zh-TW" altLang="en-US" dirty="0" smtClean="0"/>
              <a:t>传媒业作为创意性产业</a:t>
            </a:r>
            <a:r>
              <a:rPr lang="en-US" altLang="zh-TW" dirty="0"/>
              <a:t>,</a:t>
            </a:r>
            <a:r>
              <a:rPr lang="zh-TW" altLang="en-US" dirty="0"/>
              <a:t>需要通过金融支持才能实现企业的快速发展</a:t>
            </a:r>
            <a:r>
              <a:rPr lang="en-US" altLang="zh-TW" dirty="0" smtClean="0"/>
              <a:t>,</a:t>
            </a:r>
            <a:r>
              <a:rPr lang="zh-TW" altLang="en-US" dirty="0" smtClean="0"/>
              <a:t>相对于</a:t>
            </a:r>
            <a:r>
              <a:rPr lang="en-US" altLang="zh-TW" dirty="0"/>
              <a:t>CNN</a:t>
            </a:r>
            <a:r>
              <a:rPr lang="zh-TW" altLang="en-US" dirty="0"/>
              <a:t>等成熟媒体以及其背后的媒介“航母”</a:t>
            </a:r>
            <a:r>
              <a:rPr lang="en-US" altLang="zh-TW" dirty="0"/>
              <a:t>,</a:t>
            </a:r>
            <a:r>
              <a:rPr lang="zh-TW" altLang="en-US" dirty="0" smtClean="0"/>
              <a:t>我国的媒介集团整体实力仍有一定差距</a:t>
            </a:r>
            <a:r>
              <a:rPr lang="en-US" altLang="zh-TW" dirty="0"/>
              <a:t>,</a:t>
            </a:r>
            <a:r>
              <a:rPr lang="zh-TW" altLang="en-US" dirty="0"/>
              <a:t>特别</a:t>
            </a:r>
            <a:r>
              <a:rPr lang="zh-TW" altLang="en-US" dirty="0" smtClean="0"/>
              <a:t>是在资本运作方面还需要提</a:t>
            </a:r>
            <a:r>
              <a:rPr lang="zh-TW" altLang="en-US" dirty="0"/>
              <a:t>高</a:t>
            </a:r>
            <a:r>
              <a:rPr lang="zh-TW" altLang="en-US" dirty="0" smtClean="0"/>
              <a:t>。</a:t>
            </a:r>
            <a:endParaRPr lang="en-US" altLang="zh-TW" dirty="0" smtClean="0"/>
          </a:p>
          <a:p>
            <a:pPr marL="0" indent="0">
              <a:buNone/>
            </a:pPr>
            <a:r>
              <a:rPr lang="zh-TW" altLang="en-US" dirty="0" smtClean="0"/>
              <a:t> </a:t>
            </a:r>
            <a:endParaRPr lang="zh-TW" altLang="en-US" dirty="0"/>
          </a:p>
          <a:p>
            <a:pPr marL="0" indent="0">
              <a:buNone/>
            </a:pPr>
            <a:r>
              <a:rPr lang="en-US" altLang="zh-TW" sz="1800" dirty="0">
                <a:solidFill>
                  <a:srgbClr val="DC9E1F"/>
                </a:solidFill>
              </a:rPr>
              <a:t>3.</a:t>
            </a:r>
            <a:r>
              <a:rPr lang="zh-TW" altLang="en-US" sz="1800" dirty="0">
                <a:solidFill>
                  <a:srgbClr val="DC9E1F"/>
                </a:solidFill>
              </a:rPr>
              <a:t>增强合作与互动意识</a:t>
            </a:r>
            <a:r>
              <a:rPr lang="zh-TW" altLang="en-US" sz="1800" dirty="0" smtClean="0">
                <a:solidFill>
                  <a:srgbClr val="DC9E1F"/>
                </a:solidFill>
              </a:rPr>
              <a:t>。</a:t>
            </a:r>
            <a:endParaRPr lang="en-US" altLang="zh-TW" sz="1800" dirty="0" smtClean="0">
              <a:solidFill>
                <a:srgbClr val="DC9E1F"/>
              </a:solidFill>
            </a:endParaRPr>
          </a:p>
          <a:p>
            <a:pPr marL="0" indent="0">
              <a:buNone/>
            </a:pPr>
            <a:r>
              <a:rPr lang="zh-TW" altLang="en-US" dirty="0" smtClean="0"/>
              <a:t>在国际传播领域</a:t>
            </a:r>
            <a:r>
              <a:rPr lang="en-US" altLang="zh-TW" dirty="0"/>
              <a:t>,</a:t>
            </a:r>
            <a:r>
              <a:rPr lang="zh-TW" altLang="en-US" dirty="0"/>
              <a:t>国内主流媒体纷纷在世界</a:t>
            </a:r>
            <a:r>
              <a:rPr lang="zh-TW" altLang="en-US" dirty="0" smtClean="0"/>
              <a:t>著名社交网络中注册账号</a:t>
            </a:r>
            <a:r>
              <a:rPr lang="en-US" altLang="zh-TW" dirty="0"/>
              <a:t>,</a:t>
            </a:r>
            <a:r>
              <a:rPr lang="zh-TW" altLang="en-US" dirty="0"/>
              <a:t>这是与受众最为直接的互动</a:t>
            </a:r>
            <a:r>
              <a:rPr lang="zh-TW" altLang="en-US" dirty="0" smtClean="0"/>
              <a:t>模式 </a:t>
            </a:r>
            <a:r>
              <a:rPr lang="en-US" altLang="zh-TW" dirty="0" smtClean="0"/>
              <a:t>。</a:t>
            </a:r>
            <a:r>
              <a:rPr lang="zh-TW" altLang="en-US" dirty="0" smtClean="0"/>
              <a:t>这种互动为我们国际传播提供了宝贵</a:t>
            </a:r>
            <a:r>
              <a:rPr lang="zh-TW" altLang="en-US" dirty="0"/>
              <a:t>的用户数据</a:t>
            </a:r>
            <a:r>
              <a:rPr lang="en-US" altLang="zh-TW" dirty="0"/>
              <a:t>,</a:t>
            </a:r>
            <a:r>
              <a:rPr lang="zh-TW" altLang="en-US" dirty="0" smtClean="0"/>
              <a:t>为因地制宜地改进传播方式提供了精确的</a:t>
            </a:r>
            <a:r>
              <a:rPr lang="zh-TW" altLang="en-US" dirty="0"/>
              <a:t>参考。 </a:t>
            </a:r>
            <a:endParaRPr lang="zh-TW" altLang="en-US" dirty="0"/>
          </a:p>
          <a:p>
            <a:endParaRPr lang="en-US" dirty="0"/>
          </a:p>
        </p:txBody>
      </p:sp>
    </p:spTree>
    <p:extLst>
      <p:ext uri="{BB962C8B-B14F-4D97-AF65-F5344CB8AC3E}">
        <p14:creationId xmlns:p14="http://schemas.microsoft.com/office/powerpoint/2010/main" val="29590767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参考文献：</a:t>
            </a:r>
            <a:endParaRPr lang="en-US" dirty="0"/>
          </a:p>
        </p:txBody>
      </p:sp>
      <p:sp>
        <p:nvSpPr>
          <p:cNvPr id="3" name="Content Placeholder 2"/>
          <p:cNvSpPr>
            <a:spLocks noGrp="1"/>
          </p:cNvSpPr>
          <p:nvPr>
            <p:ph sz="quarter" idx="13"/>
          </p:nvPr>
        </p:nvSpPr>
        <p:spPr/>
        <p:txBody>
          <a:bodyPr/>
          <a:lstStyle/>
          <a:p>
            <a:r>
              <a:rPr lang="zh-CN" altLang="en-US" dirty="0"/>
              <a:t>殷俊</a:t>
            </a:r>
            <a:r>
              <a:rPr lang="en-US" dirty="0"/>
              <a:t>,</a:t>
            </a:r>
            <a:r>
              <a:rPr lang="zh-CN" altLang="en-US" dirty="0"/>
              <a:t>陈维璐</a:t>
            </a:r>
            <a:r>
              <a:rPr lang="en-US" dirty="0"/>
              <a:t>,</a:t>
            </a:r>
            <a:r>
              <a:rPr lang="zh-CN" altLang="en-US" dirty="0"/>
              <a:t>代静</a:t>
            </a:r>
            <a:r>
              <a:rPr lang="en-US" dirty="0"/>
              <a:t>.   </a:t>
            </a:r>
            <a:r>
              <a:rPr lang="zh-CN" altLang="en-US" dirty="0"/>
              <a:t>透视</a:t>
            </a:r>
            <a:r>
              <a:rPr lang="en-US" dirty="0"/>
              <a:t>CNN</a:t>
            </a:r>
            <a:r>
              <a:rPr lang="zh-CN" altLang="en-US" dirty="0"/>
              <a:t>的经营之道</a:t>
            </a:r>
            <a:r>
              <a:rPr lang="en-US" dirty="0"/>
              <a:t> [J]. </a:t>
            </a:r>
            <a:r>
              <a:rPr lang="zh-CN" altLang="en-US" dirty="0"/>
              <a:t>声屏世界</a:t>
            </a:r>
            <a:r>
              <a:rPr lang="en-US" dirty="0"/>
              <a:t>. 2006 (02)</a:t>
            </a:r>
            <a:endParaRPr lang="zh-CN" altLang="en-US" dirty="0"/>
          </a:p>
          <a:p>
            <a:r>
              <a:rPr lang="zh-CN" altLang="en-US" dirty="0" smtClean="0"/>
              <a:t>商建辉</a:t>
            </a:r>
            <a:r>
              <a:rPr lang="en-US" dirty="0"/>
              <a:t>.   CNN </a:t>
            </a:r>
            <a:r>
              <a:rPr lang="zh-CN" altLang="en-US" dirty="0"/>
              <a:t>从新生传媒到超级传媒</a:t>
            </a:r>
            <a:r>
              <a:rPr lang="en-US" dirty="0"/>
              <a:t> [J]. </a:t>
            </a:r>
            <a:r>
              <a:rPr lang="zh-CN" altLang="en-US" dirty="0"/>
              <a:t>传媒</a:t>
            </a:r>
            <a:r>
              <a:rPr lang="en-US" dirty="0"/>
              <a:t>. 2007 (04)</a:t>
            </a:r>
            <a:endParaRPr lang="zh-CN" altLang="en-US" dirty="0"/>
          </a:p>
          <a:p>
            <a:r>
              <a:rPr lang="zh-CN" altLang="en-US" dirty="0" smtClean="0"/>
              <a:t>邓涛</a:t>
            </a:r>
            <a:r>
              <a:rPr lang="en-US" dirty="0"/>
              <a:t>.   CNN</a:t>
            </a:r>
            <a:r>
              <a:rPr lang="zh-CN" altLang="en-US" dirty="0"/>
              <a:t>的媒体运作之道</a:t>
            </a:r>
            <a:r>
              <a:rPr lang="en-US" dirty="0"/>
              <a:t> [J]. </a:t>
            </a:r>
            <a:r>
              <a:rPr lang="zh-CN" altLang="en-US" dirty="0"/>
              <a:t>现代视听</a:t>
            </a:r>
            <a:r>
              <a:rPr lang="en-US" dirty="0"/>
              <a:t>. 2008 (11)</a:t>
            </a:r>
            <a:endParaRPr lang="zh-CN" altLang="en-US" dirty="0"/>
          </a:p>
          <a:p>
            <a:r>
              <a:rPr lang="zh-CN" altLang="en-US" dirty="0" smtClean="0"/>
              <a:t>沈荟</a:t>
            </a:r>
            <a:r>
              <a:rPr lang="en-US" dirty="0"/>
              <a:t>,</a:t>
            </a:r>
            <a:r>
              <a:rPr lang="zh-CN" altLang="en-US" dirty="0"/>
              <a:t>宋浩然</a:t>
            </a:r>
            <a:r>
              <a:rPr lang="en-US" dirty="0"/>
              <a:t>.   CNN</a:t>
            </a:r>
            <a:r>
              <a:rPr lang="zh-CN" altLang="en-US" dirty="0"/>
              <a:t>经营之道探析</a:t>
            </a:r>
            <a:r>
              <a:rPr lang="en-US" dirty="0"/>
              <a:t> [J]. </a:t>
            </a:r>
            <a:r>
              <a:rPr lang="zh-CN" altLang="en-US" dirty="0"/>
              <a:t>中国广播电视学刊</a:t>
            </a:r>
            <a:r>
              <a:rPr lang="en-US" dirty="0"/>
              <a:t>. 2003 (02)</a:t>
            </a:r>
            <a:endParaRPr lang="zh-CN" altLang="en-US" dirty="0"/>
          </a:p>
          <a:p>
            <a:r>
              <a:rPr lang="zh-CN" altLang="en-US" dirty="0" smtClean="0"/>
              <a:t>美</a:t>
            </a:r>
            <a:r>
              <a:rPr lang="zh-CN" altLang="en-US" dirty="0"/>
              <a:t>国有线电视新闻网</a:t>
            </a:r>
            <a:r>
              <a:rPr lang="en-US" dirty="0"/>
              <a:t>(CNN)</a:t>
            </a:r>
            <a:r>
              <a:rPr lang="zh-CN" altLang="en-US" dirty="0"/>
              <a:t>管理与运作特色</a:t>
            </a:r>
            <a:r>
              <a:rPr lang="en-US" dirty="0"/>
              <a:t> [J]. </a:t>
            </a:r>
            <a:r>
              <a:rPr lang="zh-CN" altLang="en-US" dirty="0"/>
              <a:t>中国电视</a:t>
            </a:r>
            <a:r>
              <a:rPr lang="en-US" dirty="0"/>
              <a:t>. 2005 (06)</a:t>
            </a:r>
            <a:endParaRPr lang="zh-CN" altLang="en-US" dirty="0"/>
          </a:p>
          <a:p>
            <a:r>
              <a:rPr lang="zh-CN" altLang="en-US" dirty="0"/>
              <a:t>胡沈明</a:t>
            </a:r>
            <a:r>
              <a:rPr lang="en-US" dirty="0"/>
              <a:t>.   </a:t>
            </a:r>
            <a:r>
              <a:rPr lang="zh-CN" altLang="en-US" dirty="0"/>
              <a:t>新闻工厂</a:t>
            </a:r>
            <a:r>
              <a:rPr lang="en-US" dirty="0"/>
              <a:t>——CNN [J]. </a:t>
            </a:r>
            <a:r>
              <a:rPr lang="zh-CN" altLang="en-US" dirty="0"/>
              <a:t>声屏世界</a:t>
            </a:r>
            <a:r>
              <a:rPr lang="en-US" dirty="0"/>
              <a:t>. 2003 (02)</a:t>
            </a:r>
            <a:endParaRPr lang="zh-CN" altLang="en-US" dirty="0"/>
          </a:p>
          <a:p>
            <a:r>
              <a:rPr lang="zh-CN" altLang="en-US" dirty="0"/>
              <a:t>唐颖</a:t>
            </a:r>
            <a:r>
              <a:rPr lang="en-US" dirty="0"/>
              <a:t>.   CNN</a:t>
            </a:r>
            <a:r>
              <a:rPr lang="zh-CN" altLang="en-US" dirty="0"/>
              <a:t>国际新闻的传播策略</a:t>
            </a:r>
            <a:r>
              <a:rPr lang="en-US" dirty="0"/>
              <a:t> [J]. </a:t>
            </a:r>
            <a:r>
              <a:rPr lang="zh-CN" altLang="en-US" dirty="0"/>
              <a:t>新闻前哨</a:t>
            </a:r>
            <a:r>
              <a:rPr lang="en-US" dirty="0"/>
              <a:t>. 2004 (04)</a:t>
            </a:r>
            <a:endParaRPr lang="zh-CN" altLang="en-US" dirty="0"/>
          </a:p>
          <a:p>
            <a:r>
              <a:rPr lang="zh-CN" altLang="en-US" dirty="0"/>
              <a:t>周俊 李玉洁</a:t>
            </a:r>
            <a:r>
              <a:rPr lang="en-US" dirty="0"/>
              <a:t>. </a:t>
            </a:r>
            <a:r>
              <a:rPr lang="zh-CN" altLang="en-US" dirty="0"/>
              <a:t>西方核心新闻理念的构成与发展</a:t>
            </a:r>
            <a:r>
              <a:rPr lang="en-US" dirty="0"/>
              <a:t>.[J].</a:t>
            </a:r>
            <a:r>
              <a:rPr lang="zh-CN" altLang="en-US" dirty="0"/>
              <a:t>新闻学与传播学</a:t>
            </a:r>
            <a:r>
              <a:rPr lang="en-US" dirty="0"/>
              <a:t>.2010(5)</a:t>
            </a:r>
            <a:endParaRPr lang="zh-CN" altLang="en-US" dirty="0"/>
          </a:p>
          <a:p>
            <a:endParaRPr lang="en-US" dirty="0"/>
          </a:p>
        </p:txBody>
      </p:sp>
    </p:spTree>
    <p:extLst>
      <p:ext uri="{BB962C8B-B14F-4D97-AF65-F5344CB8AC3E}">
        <p14:creationId xmlns:p14="http://schemas.microsoft.com/office/powerpoint/2010/main" val="28123449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368264"/>
            <a:ext cx="7772400" cy="1470025"/>
          </a:xfrm>
        </p:spPr>
        <p:txBody>
          <a:bodyPr/>
          <a:lstStyle/>
          <a:p>
            <a:r>
              <a:rPr lang="zh-CN" altLang="en-US" sz="5400" dirty="0" smtClean="0"/>
              <a:t>   谢谢观看！</a:t>
            </a:r>
            <a:endParaRPr lang="en-US" sz="5400" dirty="0"/>
          </a:p>
        </p:txBody>
      </p:sp>
      <p:pic>
        <p:nvPicPr>
          <p:cNvPr id="4" name="Picture 3" descr="cn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941" y="1426637"/>
            <a:ext cx="2150893" cy="2150893"/>
          </a:xfrm>
          <a:prstGeom prst="rect">
            <a:avLst/>
          </a:prstGeom>
        </p:spPr>
      </p:pic>
    </p:spTree>
    <p:extLst>
      <p:ext uri="{BB962C8B-B14F-4D97-AF65-F5344CB8AC3E}">
        <p14:creationId xmlns:p14="http://schemas.microsoft.com/office/powerpoint/2010/main" val="32795378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zh-CN" altLang="en-US" sz="2800" dirty="0" smtClean="0"/>
              <a:t>吴瑶 </a:t>
            </a:r>
            <a:endParaRPr lang="en-US" sz="2800" dirty="0"/>
          </a:p>
        </p:txBody>
      </p:sp>
      <p:sp>
        <p:nvSpPr>
          <p:cNvPr id="3" name="Title 2"/>
          <p:cNvSpPr>
            <a:spLocks noGrp="1"/>
          </p:cNvSpPr>
          <p:nvPr>
            <p:ph type="ctrTitle"/>
          </p:nvPr>
        </p:nvSpPr>
        <p:spPr>
          <a:xfrm>
            <a:off x="685800" y="1733941"/>
            <a:ext cx="7772400" cy="1470025"/>
          </a:xfrm>
        </p:spPr>
        <p:txBody>
          <a:bodyPr/>
          <a:lstStyle/>
          <a:p>
            <a:r>
              <a:rPr lang="en-US" dirty="0" smtClean="0"/>
              <a:t>第</a:t>
            </a:r>
            <a:r>
              <a:rPr lang="en-US" dirty="0" smtClean="0"/>
              <a:t>一</a:t>
            </a:r>
            <a:r>
              <a:rPr lang="en-US" dirty="0" smtClean="0"/>
              <a:t>部分：</a:t>
            </a:r>
            <a:r>
              <a:rPr lang="zh-CN" altLang="en-US" dirty="0" smtClean="0"/>
              <a:t>  </a:t>
            </a:r>
            <a:r>
              <a:rPr lang="en-US" altLang="zh-CN" dirty="0" smtClean="0"/>
              <a:t/>
            </a:r>
            <a:br>
              <a:rPr lang="en-US" altLang="zh-CN" dirty="0" smtClean="0"/>
            </a:br>
            <a:r>
              <a:rPr lang="zh-CN" altLang="en-US" dirty="0" smtClean="0"/>
              <a:t> </a:t>
            </a:r>
            <a:r>
              <a:rPr lang="en-US" dirty="0" smtClean="0"/>
              <a:t>        </a:t>
            </a:r>
            <a:r>
              <a:rPr lang="en-US" dirty="0" smtClean="0"/>
              <a:t>新闻</a:t>
            </a:r>
            <a:r>
              <a:rPr lang="en-US" dirty="0"/>
              <a:t>理念的嬗变</a:t>
            </a:r>
          </a:p>
        </p:txBody>
      </p:sp>
      <p:pic>
        <p:nvPicPr>
          <p:cNvPr id="4" name="Picture 3" descr="cn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45" y="2490422"/>
            <a:ext cx="1102809" cy="983717"/>
          </a:xfrm>
          <a:prstGeom prst="rect">
            <a:avLst/>
          </a:prstGeom>
        </p:spPr>
      </p:pic>
    </p:spTree>
    <p:extLst>
      <p:ext uri="{BB962C8B-B14F-4D97-AF65-F5344CB8AC3E}">
        <p14:creationId xmlns:p14="http://schemas.microsoft.com/office/powerpoint/2010/main" val="19131910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FF0000"/>
                </a:solidFill>
              </a:rPr>
              <a:t>CNN</a:t>
            </a:r>
            <a:r>
              <a:rPr lang="zh-CN" altLang="en-US" dirty="0" smtClean="0"/>
              <a:t>简介</a:t>
            </a:r>
            <a:endParaRPr lang="en-US" dirty="0"/>
          </a:p>
        </p:txBody>
      </p:sp>
      <p:sp>
        <p:nvSpPr>
          <p:cNvPr id="3" name="Content Placeholder 2"/>
          <p:cNvSpPr>
            <a:spLocks noGrp="1"/>
          </p:cNvSpPr>
          <p:nvPr>
            <p:ph sz="quarter" idx="13"/>
          </p:nvPr>
        </p:nvSpPr>
        <p:spPr/>
        <p:txBody>
          <a:bodyPr/>
          <a:lstStyle/>
          <a:p>
            <a:r>
              <a:rPr lang="en-US" dirty="0"/>
              <a:t>1980年6月1日，美国传媒巨人泰德·特纳创办了世界上第一家24小时播放新闻的“有线电视网”（Cable News </a:t>
            </a:r>
            <a:r>
              <a:rPr lang="en-US" dirty="0" err="1"/>
              <a:t>Net简称CNN</a:t>
            </a:r>
            <a:r>
              <a:rPr lang="en-US" dirty="0"/>
              <a:t>），经过20多年的努力，CNN已经成为目前世界上影响力最大的传媒机构之一。</a:t>
            </a:r>
            <a:endParaRPr lang="zh-CN" altLang="en-US" dirty="0"/>
          </a:p>
          <a:p>
            <a:r>
              <a:rPr lang="zh-CN" altLang="en-US" dirty="0"/>
              <a:t>凭着遍布全球重要城市的记者站的努力，</a:t>
            </a:r>
            <a:r>
              <a:rPr lang="en-US" dirty="0"/>
              <a:t>CNN(</a:t>
            </a:r>
            <a:r>
              <a:rPr lang="zh-CN" altLang="en-US" dirty="0"/>
              <a:t>美国有线新闻网</a:t>
            </a:r>
            <a:r>
              <a:rPr lang="en-US" dirty="0"/>
              <a:t>)</a:t>
            </a:r>
            <a:r>
              <a:rPr lang="zh-CN" altLang="en-US" dirty="0"/>
              <a:t>每天都能获得并及时播出充沛的新闻和信息，它已经超过英国路透社，跃升为举世最大的新闻收集、播出机构。</a:t>
            </a:r>
            <a:r>
              <a:rPr lang="en-US" dirty="0"/>
              <a:t>2001</a:t>
            </a:r>
            <a:r>
              <a:rPr lang="zh-CN" altLang="en-US" dirty="0"/>
              <a:t>年</a:t>
            </a:r>
            <a:r>
              <a:rPr lang="en-US" dirty="0"/>
              <a:t>9</a:t>
            </a:r>
            <a:r>
              <a:rPr lang="zh-CN" altLang="en-US" dirty="0"/>
              <a:t>．</a:t>
            </a:r>
            <a:r>
              <a:rPr lang="en-US" dirty="0"/>
              <a:t>11</a:t>
            </a:r>
            <a:r>
              <a:rPr lang="zh-CN" altLang="en-US" dirty="0"/>
              <a:t>事件、</a:t>
            </a:r>
            <a:r>
              <a:rPr lang="en-US" dirty="0"/>
              <a:t>2003</a:t>
            </a:r>
            <a:r>
              <a:rPr lang="zh-CN" altLang="en-US" dirty="0"/>
              <a:t>年伊拉克战争</a:t>
            </a:r>
            <a:r>
              <a:rPr lang="zh-CN" altLang="en-US" dirty="0" smtClean="0"/>
              <a:t>，</a:t>
            </a:r>
            <a:r>
              <a:rPr lang="en-US" dirty="0"/>
              <a:t>2014</a:t>
            </a:r>
            <a:r>
              <a:rPr lang="zh-CN" altLang="en-US" dirty="0"/>
              <a:t>年马航</a:t>
            </a:r>
            <a:r>
              <a:rPr lang="en-US" dirty="0"/>
              <a:t>MH370</a:t>
            </a:r>
            <a:r>
              <a:rPr lang="zh-CN" altLang="en-US" dirty="0"/>
              <a:t>事件，</a:t>
            </a:r>
            <a:r>
              <a:rPr lang="zh-CN" altLang="en-US" dirty="0"/>
              <a:t> </a:t>
            </a:r>
            <a:r>
              <a:rPr lang="en-US" dirty="0" smtClean="0"/>
              <a:t>CNN</a:t>
            </a:r>
            <a:r>
              <a:rPr lang="zh-CN" altLang="en-US" dirty="0"/>
              <a:t>国际新闻报道都成为国际电视传媒的主要新闻来源。其传播策略引起国际传播学界的广泛关注。 </a:t>
            </a:r>
            <a:endParaRPr lang="en-US" altLang="zh-CN" dirty="0" smtClean="0"/>
          </a:p>
          <a:p>
            <a:r>
              <a:rPr lang="en-US" altLang="zh-TW" dirty="0"/>
              <a:t>CNN </a:t>
            </a:r>
            <a:r>
              <a:rPr lang="zh-TW" altLang="en-US" dirty="0" smtClean="0"/>
              <a:t>的风头之劲以至于还出现了</a:t>
            </a:r>
            <a:r>
              <a:rPr lang="zh-TW" altLang="en-US" dirty="0" smtClean="0"/>
              <a:t>“</a:t>
            </a:r>
            <a:r>
              <a:rPr lang="en-US" altLang="zh-TW" dirty="0" smtClean="0"/>
              <a:t>CNN</a:t>
            </a:r>
            <a:r>
              <a:rPr lang="zh-TW" altLang="en-US" dirty="0" smtClean="0"/>
              <a:t>效果</a:t>
            </a:r>
            <a:r>
              <a:rPr lang="zh-TW" altLang="en-US" dirty="0" smtClean="0"/>
              <a:t>”</a:t>
            </a:r>
            <a:r>
              <a:rPr lang="zh-TW" altLang="en-US" dirty="0" smtClean="0"/>
              <a:t>一词</a:t>
            </a:r>
            <a:r>
              <a:rPr lang="zh-TW" altLang="en-US" dirty="0"/>
              <a:t>。 </a:t>
            </a:r>
            <a:r>
              <a:rPr lang="zh-TW" altLang="en-US" dirty="0"/>
              <a:t>“</a:t>
            </a:r>
            <a:r>
              <a:rPr lang="en-US" altLang="zh-TW" dirty="0" smtClean="0"/>
              <a:t>CNN </a:t>
            </a:r>
            <a:r>
              <a:rPr lang="zh-TW" altLang="en-US" dirty="0" smtClean="0"/>
              <a:t>效果</a:t>
            </a:r>
            <a:r>
              <a:rPr lang="zh-TW" altLang="en-US" dirty="0" smtClean="0"/>
              <a:t>”</a:t>
            </a:r>
            <a:r>
              <a:rPr lang="zh-TW" altLang="en-US" dirty="0" smtClean="0"/>
              <a:t>是指电视现场及时进行全球传</a:t>
            </a:r>
            <a:r>
              <a:rPr lang="zh-TW" altLang="en-US" dirty="0"/>
              <a:t>播</a:t>
            </a:r>
            <a:r>
              <a:rPr lang="en-US" altLang="zh-TW" dirty="0"/>
              <a:t>,</a:t>
            </a:r>
            <a:r>
              <a:rPr lang="zh-TW" altLang="en-US" dirty="0"/>
              <a:t>由此导致对国家政策的影响。 </a:t>
            </a:r>
            <a:endParaRPr lang="zh-TW" altLang="en-US" dirty="0"/>
          </a:p>
          <a:p>
            <a:endParaRPr lang="en-US" dirty="0"/>
          </a:p>
        </p:txBody>
      </p:sp>
    </p:spTree>
    <p:extLst>
      <p:ext uri="{BB962C8B-B14F-4D97-AF65-F5344CB8AC3E}">
        <p14:creationId xmlns:p14="http://schemas.microsoft.com/office/powerpoint/2010/main" val="36813792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西方核心新闻理念</a:t>
            </a:r>
            <a:r>
              <a:rPr lang="zh-CN" altLang="en-US" dirty="0" smtClean="0"/>
              <a:t>构成和发展</a:t>
            </a:r>
            <a:endParaRPr lang="en-US" dirty="0"/>
          </a:p>
        </p:txBody>
      </p:sp>
      <p:sp>
        <p:nvSpPr>
          <p:cNvPr id="3" name="Content Placeholder 2"/>
          <p:cNvSpPr>
            <a:spLocks noGrp="1"/>
          </p:cNvSpPr>
          <p:nvPr>
            <p:ph sz="quarter" idx="13"/>
          </p:nvPr>
        </p:nvSpPr>
        <p:spPr>
          <a:xfrm>
            <a:off x="609600" y="1600200"/>
            <a:ext cx="7924800" cy="1123664"/>
          </a:xfrm>
        </p:spPr>
        <p:txBody>
          <a:bodyPr>
            <a:normAutofit/>
          </a:bodyPr>
          <a:lstStyle/>
          <a:p>
            <a:pPr marL="0" indent="0">
              <a:buNone/>
            </a:pPr>
            <a:r>
              <a:rPr lang="zh-CN" altLang="en-US" dirty="0"/>
              <a:t>在西方新闻业作为一种职业的特殊语境中</a:t>
            </a:r>
            <a:r>
              <a:rPr lang="en-US" dirty="0"/>
              <a:t>,</a:t>
            </a:r>
            <a:r>
              <a:rPr lang="zh-CN" altLang="en-US" dirty="0"/>
              <a:t>新闻理念可以被看作是一个特定团体所特有的信仰</a:t>
            </a:r>
            <a:r>
              <a:rPr lang="zh-CN" altLang="en-US" dirty="0" smtClean="0"/>
              <a:t>体系</a:t>
            </a:r>
            <a:endParaRPr lang="zh-TW" altLang="en-US" dirty="0"/>
          </a:p>
          <a:p>
            <a:endParaRPr lang="en-US" dirty="0"/>
          </a:p>
        </p:txBody>
      </p:sp>
      <p:sp>
        <p:nvSpPr>
          <p:cNvPr id="4" name="Content Placeholder 2"/>
          <p:cNvSpPr txBox="1">
            <a:spLocks/>
          </p:cNvSpPr>
          <p:nvPr/>
        </p:nvSpPr>
        <p:spPr>
          <a:xfrm>
            <a:off x="609600" y="2723864"/>
            <a:ext cx="3636329" cy="271770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zh-TW" altLang="en-US" dirty="0" smtClean="0"/>
              <a:t>自由主义理论的新闻理念</a:t>
            </a:r>
            <a:endParaRPr lang="en-US" altLang="zh-TW" dirty="0" smtClean="0"/>
          </a:p>
          <a:p>
            <a:endParaRPr lang="en-US" altLang="zh-TW" dirty="0" smtClean="0"/>
          </a:p>
          <a:p>
            <a:r>
              <a:rPr lang="zh-CN" altLang="en-US" dirty="0" smtClean="0"/>
              <a:t>社会责任理论的新闻理念</a:t>
            </a:r>
            <a:endParaRPr lang="en-US" altLang="zh-CN" dirty="0" smtClean="0"/>
          </a:p>
          <a:p>
            <a:endParaRPr lang="zh-CN" altLang="en-US" dirty="0" smtClean="0"/>
          </a:p>
          <a:p>
            <a:r>
              <a:rPr lang="zh-CN" altLang="en-US" dirty="0" smtClean="0"/>
              <a:t>新闻专业主义</a:t>
            </a:r>
          </a:p>
          <a:p>
            <a:pPr marL="0" indent="0">
              <a:buNone/>
            </a:pPr>
            <a:r>
              <a:rPr lang="zh-TW" altLang="en-US" dirty="0" smtClean="0"/>
              <a:t/>
            </a:r>
            <a:br>
              <a:rPr lang="zh-TW" altLang="en-US" dirty="0" smtClean="0"/>
            </a:br>
            <a:endParaRPr lang="zh-TW" altLang="en-US" dirty="0" smtClean="0"/>
          </a:p>
          <a:p>
            <a:endParaRPr lang="en-US" dirty="0"/>
          </a:p>
        </p:txBody>
      </p:sp>
      <p:sp>
        <p:nvSpPr>
          <p:cNvPr id="5" name="Content Placeholder 2"/>
          <p:cNvSpPr txBox="1">
            <a:spLocks/>
          </p:cNvSpPr>
          <p:nvPr/>
        </p:nvSpPr>
        <p:spPr>
          <a:xfrm>
            <a:off x="4625437" y="2723864"/>
            <a:ext cx="3636329" cy="2384475"/>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zh-CN" altLang="en-US" dirty="0"/>
              <a:t>宏观层面的新闻理念</a:t>
            </a:r>
            <a:r>
              <a:rPr lang="en-US" dirty="0"/>
              <a:t>:</a:t>
            </a:r>
            <a:r>
              <a:rPr lang="zh-CN" altLang="en-US" dirty="0"/>
              <a:t>新闻</a:t>
            </a:r>
            <a:r>
              <a:rPr lang="zh-CN" altLang="en-US" dirty="0" smtClean="0"/>
              <a:t>自由</a:t>
            </a:r>
            <a:endParaRPr lang="en-US" altLang="zh-CN" dirty="0" smtClean="0"/>
          </a:p>
          <a:p>
            <a:endParaRPr lang="zh-CN" altLang="en-US" dirty="0"/>
          </a:p>
          <a:p>
            <a:r>
              <a:rPr lang="zh-CN" altLang="en-US" dirty="0"/>
              <a:t>中观层面的新闻理念</a:t>
            </a:r>
            <a:r>
              <a:rPr lang="en-US" dirty="0"/>
              <a:t>:</a:t>
            </a:r>
            <a:r>
              <a:rPr lang="zh-CN" altLang="en-US" dirty="0" smtClean="0"/>
              <a:t>传媒职责</a:t>
            </a:r>
            <a:endParaRPr lang="en-US" altLang="zh-CN" dirty="0" smtClean="0"/>
          </a:p>
          <a:p>
            <a:endParaRPr lang="zh-CN" altLang="en-US" dirty="0"/>
          </a:p>
          <a:p>
            <a:r>
              <a:rPr lang="zh-CN" altLang="en-US" dirty="0" smtClean="0"/>
              <a:t>微观层</a:t>
            </a:r>
            <a:r>
              <a:rPr lang="zh-CN" altLang="en-US" dirty="0"/>
              <a:t>面的新闻理念</a:t>
            </a:r>
            <a:r>
              <a:rPr lang="en-US" dirty="0"/>
              <a:t>:</a:t>
            </a:r>
            <a:r>
              <a:rPr lang="zh-CN" altLang="en-US" dirty="0" smtClean="0"/>
              <a:t>职业规范</a:t>
            </a:r>
            <a:endParaRPr lang="zh-TW" altLang="en-US" dirty="0" smtClean="0"/>
          </a:p>
        </p:txBody>
      </p:sp>
      <p:cxnSp>
        <p:nvCxnSpPr>
          <p:cNvPr id="7" name="Straight Arrow Connector 6"/>
          <p:cNvCxnSpPr/>
          <p:nvPr/>
        </p:nvCxnSpPr>
        <p:spPr>
          <a:xfrm>
            <a:off x="609600" y="2826629"/>
            <a:ext cx="0" cy="18055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9080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a:t>
            </a:r>
            <a:r>
              <a:rPr lang="zh-CN" altLang="en-US" dirty="0" smtClean="0">
                <a:solidFill>
                  <a:srgbClr val="FF0000"/>
                </a:solidFill>
              </a:rPr>
              <a:t>受众</a:t>
            </a:r>
            <a:r>
              <a:rPr lang="zh-CN" altLang="en-US" dirty="0" smtClean="0"/>
              <a:t>：</a:t>
            </a:r>
            <a:r>
              <a:rPr lang="zh-CN" altLang="en-US" dirty="0"/>
              <a:t>精英受众是</a:t>
            </a:r>
            <a:r>
              <a:rPr lang="en-US" dirty="0"/>
              <a:t>CNN</a:t>
            </a:r>
            <a:r>
              <a:rPr lang="zh-CN" altLang="en-US" dirty="0"/>
              <a:t>受众理论的核心</a:t>
            </a:r>
            <a:r>
              <a:rPr lang="en-US" dirty="0"/>
              <a:t> </a:t>
            </a:r>
            <a:r>
              <a:rPr lang="zh-CN" altLang="en-US" dirty="0"/>
              <a:t> </a:t>
            </a:r>
            <a:endParaRPr lang="en-US" dirty="0"/>
          </a:p>
        </p:txBody>
      </p:sp>
      <p:sp>
        <p:nvSpPr>
          <p:cNvPr id="3" name="Content Placeholder 2"/>
          <p:cNvSpPr>
            <a:spLocks noGrp="1"/>
          </p:cNvSpPr>
          <p:nvPr>
            <p:ph sz="quarter" idx="13"/>
          </p:nvPr>
        </p:nvSpPr>
        <p:spPr/>
        <p:txBody>
          <a:bodyPr/>
          <a:lstStyle/>
          <a:p>
            <a:r>
              <a:rPr lang="en-US" dirty="0"/>
              <a:t>CNN</a:t>
            </a:r>
            <a:r>
              <a:rPr lang="zh-CN" altLang="en-US" dirty="0"/>
              <a:t>总裁特德</a:t>
            </a:r>
            <a:r>
              <a:rPr lang="en-US" dirty="0"/>
              <a:t>·</a:t>
            </a:r>
            <a:r>
              <a:rPr lang="zh-CN" altLang="en-US" dirty="0"/>
              <a:t>特纳在创办新闻网之初，就十分明确首批受众主要是政治家、企业家和中产阶级，在初始阶段不惜一切代价扩大订户。</a:t>
            </a:r>
            <a:r>
              <a:rPr lang="zh-CN" altLang="en-US" dirty="0"/>
              <a:t> </a:t>
            </a:r>
            <a:endParaRPr lang="en-US" dirty="0"/>
          </a:p>
        </p:txBody>
      </p:sp>
    </p:spTree>
    <p:extLst>
      <p:ext uri="{BB962C8B-B14F-4D97-AF65-F5344CB8AC3E}">
        <p14:creationId xmlns:p14="http://schemas.microsoft.com/office/powerpoint/2010/main" val="6262010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zh-CN" altLang="en-US" dirty="0">
                <a:solidFill>
                  <a:srgbClr val="FF0000"/>
                </a:solidFill>
              </a:rPr>
              <a:t>共</a:t>
            </a:r>
            <a:r>
              <a:rPr lang="zh-CN" altLang="en-US" dirty="0" smtClean="0">
                <a:solidFill>
                  <a:srgbClr val="FF0000"/>
                </a:solidFill>
              </a:rPr>
              <a:t>享</a:t>
            </a:r>
            <a:r>
              <a:rPr lang="zh-CN" altLang="en-US" dirty="0" smtClean="0"/>
              <a:t>：</a:t>
            </a:r>
            <a:r>
              <a:rPr lang="zh-CN" altLang="en-US" dirty="0"/>
              <a:t>以美国价值观和利益需求来构筑国际新闻秩序，是</a:t>
            </a:r>
            <a:r>
              <a:rPr lang="en-US" dirty="0"/>
              <a:t>CNN</a:t>
            </a:r>
            <a:r>
              <a:rPr lang="zh-CN" altLang="en-US" dirty="0"/>
              <a:t>传播理论的核心</a:t>
            </a:r>
            <a:r>
              <a:rPr lang="en-US" dirty="0"/>
              <a:t> </a:t>
            </a:r>
            <a:r>
              <a:rPr lang="zh-CN" altLang="en-US" dirty="0"/>
              <a:t> </a:t>
            </a:r>
            <a:endParaRPr lang="en-US" dirty="0"/>
          </a:p>
        </p:txBody>
      </p:sp>
      <p:sp>
        <p:nvSpPr>
          <p:cNvPr id="3" name="Content Placeholder 2"/>
          <p:cNvSpPr>
            <a:spLocks noGrp="1"/>
          </p:cNvSpPr>
          <p:nvPr>
            <p:ph sz="quarter" idx="13"/>
          </p:nvPr>
        </p:nvSpPr>
        <p:spPr/>
        <p:txBody>
          <a:bodyPr>
            <a:normAutofit lnSpcReduction="10000"/>
          </a:bodyPr>
          <a:lstStyle/>
          <a:p>
            <a:r>
              <a:rPr lang="en-US" dirty="0">
                <a:solidFill>
                  <a:schemeClr val="tx2"/>
                </a:solidFill>
              </a:rPr>
              <a:t>1</a:t>
            </a:r>
            <a:r>
              <a:rPr lang="zh-CN" altLang="en-US" dirty="0">
                <a:solidFill>
                  <a:schemeClr val="tx2"/>
                </a:solidFill>
              </a:rPr>
              <a:t>．注重国际新闻从单向到双向交流</a:t>
            </a:r>
            <a:r>
              <a:rPr lang="en-US" dirty="0">
                <a:solidFill>
                  <a:schemeClr val="tx2">
                    <a:lumMod val="60000"/>
                    <a:lumOff val="40000"/>
                  </a:schemeClr>
                </a:solidFill>
              </a:rPr>
              <a:t> </a:t>
            </a:r>
            <a:r>
              <a:rPr lang="zh-CN" altLang="en-US" dirty="0"/>
              <a:t> </a:t>
            </a:r>
            <a:endParaRPr lang="en-US" altLang="zh-CN" dirty="0" smtClean="0"/>
          </a:p>
          <a:p>
            <a:r>
              <a:rPr lang="en-US" dirty="0"/>
              <a:t>CNN </a:t>
            </a:r>
            <a:r>
              <a:rPr lang="zh-CN" altLang="en-US" dirty="0"/>
              <a:t>是国际电视的开创者。</a:t>
            </a:r>
            <a:r>
              <a:rPr lang="zh-CN" altLang="en-US" dirty="0" smtClean="0"/>
              <a:t>从创建之</a:t>
            </a:r>
            <a:r>
              <a:rPr lang="zh-CN" altLang="en-US" dirty="0"/>
              <a:t>初</a:t>
            </a:r>
            <a:r>
              <a:rPr lang="en-US" dirty="0"/>
              <a:t>,</a:t>
            </a:r>
            <a:r>
              <a:rPr lang="zh-CN" altLang="en-US" dirty="0" smtClean="0"/>
              <a:t>特纳就将其视为国际传播机构</a:t>
            </a:r>
            <a:r>
              <a:rPr lang="en-US" dirty="0"/>
              <a:t>,</a:t>
            </a:r>
            <a:r>
              <a:rPr lang="zh-CN" altLang="en-US" dirty="0"/>
              <a:t>在世界各地广派记者</a:t>
            </a:r>
            <a:r>
              <a:rPr lang="en-US" dirty="0"/>
              <a:t>,</a:t>
            </a:r>
            <a:r>
              <a:rPr lang="zh-CN" altLang="en-US" dirty="0"/>
              <a:t>目标是全球受众。</a:t>
            </a:r>
            <a:r>
              <a:rPr lang="zh-CN" altLang="en-US" dirty="0"/>
              <a:t> </a:t>
            </a:r>
            <a:endParaRPr lang="en-US" altLang="zh-CN" dirty="0" smtClean="0"/>
          </a:p>
          <a:p>
            <a:r>
              <a:rPr lang="en-US" dirty="0">
                <a:solidFill>
                  <a:srgbClr val="DC9E1F"/>
                </a:solidFill>
              </a:rPr>
              <a:t>2</a:t>
            </a:r>
            <a:r>
              <a:rPr lang="zh-CN" altLang="en-US" dirty="0">
                <a:solidFill>
                  <a:srgbClr val="DC9E1F"/>
                </a:solidFill>
              </a:rPr>
              <a:t>．重视合作伙伴的信息交流</a:t>
            </a:r>
            <a:r>
              <a:rPr lang="en-US" dirty="0">
                <a:solidFill>
                  <a:srgbClr val="DC9E1F"/>
                </a:solidFill>
              </a:rPr>
              <a:t> </a:t>
            </a:r>
            <a:endParaRPr lang="en-US" dirty="0" smtClean="0">
              <a:solidFill>
                <a:srgbClr val="DC9E1F"/>
              </a:solidFill>
            </a:endParaRPr>
          </a:p>
          <a:p>
            <a:r>
              <a:rPr lang="zh-CN" altLang="en-US" dirty="0" smtClean="0"/>
              <a:t> </a:t>
            </a:r>
            <a:r>
              <a:rPr lang="zh-TW" altLang="en-US" dirty="0" smtClean="0"/>
              <a:t>如果说分工是运</a:t>
            </a:r>
            <a:r>
              <a:rPr lang="zh-TW" altLang="en-US" dirty="0"/>
              <a:t>作方</a:t>
            </a:r>
            <a:r>
              <a:rPr lang="zh-TW" altLang="en-US" dirty="0" smtClean="0"/>
              <a:t>式的手心</a:t>
            </a:r>
            <a:r>
              <a:rPr lang="zh-TW" altLang="en-US" dirty="0"/>
              <a:t>，</a:t>
            </a:r>
            <a:r>
              <a:rPr lang="zh-TW" altLang="en-US" dirty="0" smtClean="0"/>
              <a:t>那么合作便是运</a:t>
            </a:r>
            <a:r>
              <a:rPr lang="zh-TW" altLang="en-US" dirty="0"/>
              <a:t>作方式的手背</a:t>
            </a:r>
            <a:r>
              <a:rPr lang="zh-TW" altLang="en-US" dirty="0" smtClean="0"/>
              <a:t>。手心、手</a:t>
            </a:r>
            <a:r>
              <a:rPr lang="zh-TW" altLang="en-US" dirty="0"/>
              <a:t>背 </a:t>
            </a:r>
            <a:endParaRPr lang="zh-TW" altLang="en-US" dirty="0"/>
          </a:p>
          <a:p>
            <a:r>
              <a:rPr lang="zh-TW" altLang="en-US" dirty="0"/>
              <a:t>合起</a:t>
            </a:r>
            <a:r>
              <a:rPr lang="zh-TW" altLang="en-US" dirty="0" smtClean="0"/>
              <a:t>来才</a:t>
            </a:r>
            <a:r>
              <a:rPr lang="zh-TW" altLang="en-US" dirty="0"/>
              <a:t>是完</a:t>
            </a:r>
            <a:r>
              <a:rPr lang="zh-TW" altLang="en-US" dirty="0" smtClean="0"/>
              <a:t>整的运</a:t>
            </a:r>
            <a:r>
              <a:rPr lang="zh-TW" altLang="en-US" dirty="0"/>
              <a:t>作方式。 </a:t>
            </a:r>
            <a:endParaRPr lang="zh-TW" altLang="en-US" dirty="0"/>
          </a:p>
          <a:p>
            <a:r>
              <a:rPr lang="en-US" dirty="0" smtClean="0">
                <a:solidFill>
                  <a:srgbClr val="DC9E1F"/>
                </a:solidFill>
              </a:rPr>
              <a:t>3</a:t>
            </a:r>
            <a:r>
              <a:rPr lang="zh-CN" altLang="en-US" dirty="0">
                <a:solidFill>
                  <a:srgbClr val="DC9E1F"/>
                </a:solidFill>
              </a:rPr>
              <a:t>．重视美国政府的支持</a:t>
            </a:r>
            <a:r>
              <a:rPr lang="en-US" dirty="0"/>
              <a:t> </a:t>
            </a:r>
            <a:endParaRPr lang="en-US" dirty="0" smtClean="0"/>
          </a:p>
          <a:p>
            <a:r>
              <a:rPr lang="en-US" dirty="0" smtClean="0"/>
              <a:t>CNN</a:t>
            </a:r>
            <a:r>
              <a:rPr lang="zh-CN" altLang="en-US" dirty="0"/>
              <a:t>十分重视美国宣传及联邦政府的社会控制，对美国总统和全国的重大决定往往采用现场直播或即时播报的方式</a:t>
            </a:r>
            <a:r>
              <a:rPr lang="zh-CN" altLang="en-US" dirty="0" smtClean="0"/>
              <a:t>。</a:t>
            </a:r>
            <a:endParaRPr lang="en-US" altLang="zh-CN" dirty="0"/>
          </a:p>
          <a:p>
            <a:r>
              <a:rPr lang="zh-CN" altLang="en-US" dirty="0" smtClean="0"/>
              <a:t>敢于打破常规帮助政府解决</a:t>
            </a:r>
            <a:r>
              <a:rPr lang="zh-CN" altLang="en-US" dirty="0"/>
              <a:t>棘手的难题</a:t>
            </a:r>
            <a:r>
              <a:rPr lang="zh-CN" altLang="en-US" dirty="0" smtClean="0"/>
              <a:t>。</a:t>
            </a:r>
            <a:endParaRPr lang="en-US" altLang="zh-CN" dirty="0" smtClean="0"/>
          </a:p>
          <a:p>
            <a:r>
              <a:rPr lang="zh-CN" altLang="en-US" dirty="0" smtClean="0"/>
              <a:t>世界报</a:t>
            </a:r>
            <a:r>
              <a:rPr lang="zh-CN" altLang="en-US" dirty="0"/>
              <a:t>道会等重要活动事前征求联邦政府意见，以争取支持，使其成为国际传媒界重要的美国政府讲坛。</a:t>
            </a:r>
            <a:r>
              <a:rPr lang="en-US" dirty="0"/>
              <a:t> </a:t>
            </a:r>
            <a:r>
              <a:rPr lang="zh-CN" altLang="en-US" dirty="0"/>
              <a:t> </a:t>
            </a:r>
            <a:r>
              <a:rPr lang="zh-CN" altLang="en-US" dirty="0" smtClean="0"/>
              <a:t> </a:t>
            </a:r>
            <a:endParaRPr lang="en-US" dirty="0"/>
          </a:p>
        </p:txBody>
      </p:sp>
    </p:spTree>
    <p:extLst>
      <p:ext uri="{BB962C8B-B14F-4D97-AF65-F5344CB8AC3E}">
        <p14:creationId xmlns:p14="http://schemas.microsoft.com/office/powerpoint/2010/main" val="30630443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zh-CN" altLang="en-US" dirty="0" smtClean="0">
                <a:solidFill>
                  <a:srgbClr val="FF0000"/>
                </a:solidFill>
              </a:rPr>
              <a:t>时效</a:t>
            </a:r>
            <a:r>
              <a:rPr lang="zh-CN" altLang="en-US" dirty="0" smtClean="0"/>
              <a:t>：</a:t>
            </a:r>
            <a:r>
              <a:rPr lang="zh-CN" altLang="en-US" dirty="0"/>
              <a:t>时效性是</a:t>
            </a:r>
            <a:r>
              <a:rPr lang="en-US" dirty="0"/>
              <a:t>CNN</a:t>
            </a:r>
            <a:r>
              <a:rPr lang="zh-CN" altLang="en-US" dirty="0"/>
              <a:t>国际新闻报道</a:t>
            </a:r>
            <a:r>
              <a:rPr lang="en-US" dirty="0"/>
              <a:t>“</a:t>
            </a:r>
            <a:r>
              <a:rPr lang="zh-CN" altLang="en-US" dirty="0"/>
              <a:t>先入为主</a:t>
            </a:r>
            <a:r>
              <a:rPr lang="en-US" dirty="0"/>
              <a:t>”</a:t>
            </a:r>
            <a:r>
              <a:rPr lang="zh-CN" altLang="en-US" dirty="0"/>
              <a:t>的重要传播策略</a:t>
            </a:r>
            <a:r>
              <a:rPr lang="en-US" dirty="0"/>
              <a:t> </a:t>
            </a:r>
          </a:p>
        </p:txBody>
      </p:sp>
      <p:sp>
        <p:nvSpPr>
          <p:cNvPr id="3" name="Content Placeholder 2"/>
          <p:cNvSpPr>
            <a:spLocks noGrp="1"/>
          </p:cNvSpPr>
          <p:nvPr>
            <p:ph sz="quarter" idx="13"/>
          </p:nvPr>
        </p:nvSpPr>
        <p:spPr/>
        <p:txBody>
          <a:bodyPr/>
          <a:lstStyle/>
          <a:p>
            <a:r>
              <a:rPr lang="zh-CN" altLang="en-US" dirty="0"/>
              <a:t>新闻时效，是指事件发生的时刻同新闻发生的时刻之间的时间差距。它是构成新闻价值的重要因素之一。</a:t>
            </a:r>
            <a:r>
              <a:rPr lang="zh-CN" altLang="en-US" dirty="0"/>
              <a:t> </a:t>
            </a:r>
            <a:endParaRPr lang="en-US" altLang="zh-CN" dirty="0" smtClean="0"/>
          </a:p>
          <a:p>
            <a:endParaRPr lang="en-US" altLang="zh-CN" dirty="0" smtClean="0"/>
          </a:p>
          <a:p>
            <a:r>
              <a:rPr lang="en-US" dirty="0">
                <a:solidFill>
                  <a:srgbClr val="DC9E1F"/>
                </a:solidFill>
              </a:rPr>
              <a:t>1</a:t>
            </a:r>
            <a:r>
              <a:rPr lang="zh-CN" altLang="en-US" dirty="0">
                <a:solidFill>
                  <a:srgbClr val="DC9E1F"/>
                </a:solidFill>
              </a:rPr>
              <a:t>．在第一时间报道</a:t>
            </a:r>
            <a:r>
              <a:rPr lang="en-US" dirty="0">
                <a:solidFill>
                  <a:srgbClr val="DC9E1F"/>
                </a:solidFill>
              </a:rPr>
              <a:t> </a:t>
            </a:r>
            <a:r>
              <a:rPr lang="zh-CN" altLang="en-US" dirty="0">
                <a:solidFill>
                  <a:srgbClr val="DC9E1F"/>
                </a:solidFill>
              </a:rPr>
              <a:t> </a:t>
            </a:r>
            <a:endParaRPr lang="en-US" altLang="zh-CN" dirty="0" smtClean="0">
              <a:solidFill>
                <a:srgbClr val="DC9E1F"/>
              </a:solidFill>
            </a:endParaRPr>
          </a:p>
          <a:p>
            <a:r>
              <a:rPr lang="zh-CN" altLang="en-US" dirty="0" smtClean="0"/>
              <a:t>从</a:t>
            </a:r>
            <a:r>
              <a:rPr lang="en-US" altLang="zh-CN" dirty="0"/>
              <a:t>“</a:t>
            </a:r>
            <a:r>
              <a:rPr lang="en-US" altLang="zh-CN" dirty="0" smtClean="0"/>
              <a:t>TNT”</a:t>
            </a:r>
            <a:r>
              <a:rPr lang="zh-CN" altLang="en-US" dirty="0" smtClean="0"/>
              <a:t>到</a:t>
            </a:r>
            <a:r>
              <a:rPr lang="en-US" altLang="zh-CN" dirty="0" smtClean="0"/>
              <a:t>“NNN”</a:t>
            </a:r>
            <a:endParaRPr lang="en-US" altLang="zh-CN" dirty="0" smtClean="0"/>
          </a:p>
          <a:p>
            <a:r>
              <a:rPr lang="en-US" dirty="0">
                <a:solidFill>
                  <a:srgbClr val="DC9E1F"/>
                </a:solidFill>
              </a:rPr>
              <a:t>2</a:t>
            </a:r>
            <a:r>
              <a:rPr lang="zh-CN" altLang="en-US" dirty="0">
                <a:solidFill>
                  <a:srgbClr val="DC9E1F"/>
                </a:solidFill>
              </a:rPr>
              <a:t>．注重场景的权威性</a:t>
            </a:r>
            <a:r>
              <a:rPr lang="en-US" dirty="0">
                <a:solidFill>
                  <a:srgbClr val="DC9E1F"/>
                </a:solidFill>
              </a:rPr>
              <a:t>——</a:t>
            </a:r>
            <a:r>
              <a:rPr lang="zh-CN" altLang="en-US" dirty="0">
                <a:solidFill>
                  <a:srgbClr val="DC9E1F"/>
                </a:solidFill>
              </a:rPr>
              <a:t>精心安排新闻记者现场</a:t>
            </a:r>
            <a:r>
              <a:rPr lang="zh-CN" altLang="en-US" dirty="0" smtClean="0">
                <a:solidFill>
                  <a:srgbClr val="DC9E1F"/>
                </a:solidFill>
              </a:rPr>
              <a:t>直</a:t>
            </a:r>
            <a:r>
              <a:rPr lang="zh-CN" altLang="en-US" dirty="0" smtClean="0">
                <a:solidFill>
                  <a:srgbClr val="DC9E1F"/>
                </a:solidFill>
              </a:rPr>
              <a:t>播</a:t>
            </a:r>
            <a:endParaRPr lang="en-US" altLang="zh-CN" dirty="0" smtClean="0">
              <a:solidFill>
                <a:srgbClr val="DC9E1F"/>
              </a:solidFill>
            </a:endParaRPr>
          </a:p>
          <a:p>
            <a:r>
              <a:rPr lang="zh-CN" altLang="en-US" dirty="0"/>
              <a:t>电视中的新闻事件现场实景，极少人为因素。许多情况下，场景比语言更能凸现意义。</a:t>
            </a:r>
            <a:r>
              <a:rPr lang="zh-CN" altLang="en-US" dirty="0"/>
              <a:t> </a:t>
            </a:r>
            <a:endParaRPr lang="en-US" dirty="0">
              <a:solidFill>
                <a:srgbClr val="DC9E1F"/>
              </a:solidFill>
            </a:endParaRPr>
          </a:p>
          <a:p>
            <a:r>
              <a:rPr lang="en-US" dirty="0" smtClean="0">
                <a:solidFill>
                  <a:srgbClr val="DC9E1F"/>
                </a:solidFill>
              </a:rPr>
              <a:t>3</a:t>
            </a:r>
            <a:r>
              <a:rPr lang="zh-CN" altLang="en-US" dirty="0">
                <a:solidFill>
                  <a:srgbClr val="DC9E1F"/>
                </a:solidFill>
              </a:rPr>
              <a:t>．重视</a:t>
            </a:r>
            <a:r>
              <a:rPr lang="en-US" dirty="0">
                <a:solidFill>
                  <a:srgbClr val="DC9E1F"/>
                </a:solidFill>
              </a:rPr>
              <a:t>“</a:t>
            </a:r>
            <a:r>
              <a:rPr lang="zh-CN" altLang="en-US" dirty="0">
                <a:solidFill>
                  <a:srgbClr val="DC9E1F"/>
                </a:solidFill>
              </a:rPr>
              <a:t>议题设置</a:t>
            </a:r>
            <a:r>
              <a:rPr lang="en-US" dirty="0">
                <a:solidFill>
                  <a:srgbClr val="DC9E1F"/>
                </a:solidFill>
              </a:rPr>
              <a:t>”——</a:t>
            </a:r>
            <a:r>
              <a:rPr lang="zh-CN" altLang="en-US" dirty="0">
                <a:solidFill>
                  <a:srgbClr val="DC9E1F"/>
                </a:solidFill>
              </a:rPr>
              <a:t>精心编排即时深度报道</a:t>
            </a:r>
            <a:r>
              <a:rPr lang="en-US" dirty="0"/>
              <a:t> </a:t>
            </a:r>
            <a:endParaRPr lang="en-US" dirty="0" smtClean="0"/>
          </a:p>
          <a:p>
            <a:r>
              <a:rPr lang="zh-CN" altLang="en-US" dirty="0"/>
              <a:t>大众传播对某一新闻事件、新闻人物的高密度、大规模的报道和深度报道的跟进，往往成为人为的</a:t>
            </a:r>
            <a:r>
              <a:rPr lang="en-US" dirty="0"/>
              <a:t>“</a:t>
            </a:r>
            <a:r>
              <a:rPr lang="zh-CN" altLang="en-US" dirty="0"/>
              <a:t>新闻议题设置</a:t>
            </a:r>
            <a:r>
              <a:rPr lang="en-US" dirty="0"/>
              <a:t>”</a:t>
            </a:r>
            <a:r>
              <a:rPr lang="zh-CN" altLang="en-US" dirty="0"/>
              <a:t>。</a:t>
            </a:r>
            <a:r>
              <a:rPr lang="en-US" dirty="0"/>
              <a:t>CNN</a:t>
            </a:r>
            <a:r>
              <a:rPr lang="zh-CN" altLang="en-US" dirty="0"/>
              <a:t>则是美国大众传媒中最擅长此道的媒体之一。</a:t>
            </a:r>
            <a:r>
              <a:rPr lang="zh-CN" altLang="en-US" dirty="0"/>
              <a:t> </a:t>
            </a:r>
            <a:r>
              <a:rPr lang="zh-CN" altLang="en-US" dirty="0" smtClean="0"/>
              <a:t> </a:t>
            </a:r>
            <a:endParaRPr lang="en-US" dirty="0"/>
          </a:p>
        </p:txBody>
      </p:sp>
    </p:spTree>
    <p:extLst>
      <p:ext uri="{BB962C8B-B14F-4D97-AF65-F5344CB8AC3E}">
        <p14:creationId xmlns:p14="http://schemas.microsoft.com/office/powerpoint/2010/main" val="9820437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四、</a:t>
            </a:r>
            <a:r>
              <a:rPr lang="zh-CN" altLang="en-US" dirty="0" smtClean="0">
                <a:solidFill>
                  <a:srgbClr val="FF0000"/>
                </a:solidFill>
              </a:rPr>
              <a:t>把关</a:t>
            </a:r>
            <a:r>
              <a:rPr lang="zh-CN" altLang="en-US" dirty="0" smtClean="0"/>
              <a:t>：</a:t>
            </a:r>
            <a:r>
              <a:rPr lang="zh-CN" altLang="en-US" dirty="0"/>
              <a:t>分众把关是</a:t>
            </a:r>
            <a:r>
              <a:rPr lang="en-US" dirty="0"/>
              <a:t>CNN</a:t>
            </a:r>
            <a:r>
              <a:rPr lang="zh-CN" altLang="en-US" dirty="0"/>
              <a:t>有效规避法律诉讼和压力集团干预的积极策略</a:t>
            </a:r>
            <a:r>
              <a:rPr lang="en-US" dirty="0"/>
              <a:t> </a:t>
            </a:r>
            <a:r>
              <a:rPr lang="zh-CN" altLang="en-US" dirty="0"/>
              <a:t> </a:t>
            </a:r>
            <a:endParaRPr lang="en-US" dirty="0"/>
          </a:p>
        </p:txBody>
      </p:sp>
      <p:sp>
        <p:nvSpPr>
          <p:cNvPr id="3" name="Content Placeholder 2"/>
          <p:cNvSpPr>
            <a:spLocks noGrp="1"/>
          </p:cNvSpPr>
          <p:nvPr>
            <p:ph sz="quarter" idx="13"/>
          </p:nvPr>
        </p:nvSpPr>
        <p:spPr/>
        <p:txBody>
          <a:bodyPr/>
          <a:lstStyle/>
          <a:p>
            <a:r>
              <a:rPr lang="en-US" dirty="0"/>
              <a:t>CNN</a:t>
            </a:r>
            <a:r>
              <a:rPr lang="zh-CN" altLang="en-US" dirty="0"/>
              <a:t>在新闻采编营运过程中的把关，是在美国法律框架范围内的自我约束和自我控制。其控制程度、手段和控制程序，深受美国的政治制度和文化背景影响</a:t>
            </a:r>
            <a:r>
              <a:rPr lang="zh-CN" altLang="en-US" dirty="0" smtClean="0"/>
              <a:t>。</a:t>
            </a:r>
            <a:endParaRPr lang="en-US" altLang="zh-CN" dirty="0" smtClean="0"/>
          </a:p>
          <a:p>
            <a:endParaRPr lang="en-US" altLang="zh-CN" dirty="0" smtClean="0"/>
          </a:p>
          <a:p>
            <a:r>
              <a:rPr lang="en-US" dirty="0" smtClean="0">
                <a:solidFill>
                  <a:schemeClr val="tx2"/>
                </a:solidFill>
              </a:rPr>
              <a:t>1</a:t>
            </a:r>
            <a:r>
              <a:rPr lang="zh-CN" altLang="en-US" dirty="0">
                <a:solidFill>
                  <a:schemeClr val="tx2"/>
                </a:solidFill>
              </a:rPr>
              <a:t>．注重自我审查</a:t>
            </a:r>
            <a:r>
              <a:rPr lang="en-US" dirty="0">
                <a:solidFill>
                  <a:schemeClr val="tx2"/>
                </a:solidFill>
              </a:rPr>
              <a:t> </a:t>
            </a:r>
            <a:endParaRPr lang="en-US" dirty="0" smtClean="0">
              <a:solidFill>
                <a:schemeClr val="tx2"/>
              </a:solidFill>
            </a:endParaRPr>
          </a:p>
          <a:p>
            <a:r>
              <a:rPr lang="zh-CN" altLang="en-US" dirty="0"/>
              <a:t>传播学的新闻社会控制理论认为，媒体的自我审查，能有效避免受到法律、组织、机构或压力集团从外部施力干预的后果。</a:t>
            </a:r>
            <a:r>
              <a:rPr lang="zh-CN" altLang="en-US" dirty="0"/>
              <a:t> </a:t>
            </a:r>
            <a:endParaRPr lang="en-US" dirty="0" smtClean="0">
              <a:solidFill>
                <a:schemeClr val="tx2"/>
              </a:solidFill>
            </a:endParaRPr>
          </a:p>
          <a:p>
            <a:r>
              <a:rPr lang="en-US" dirty="0">
                <a:solidFill>
                  <a:schemeClr val="tx2"/>
                </a:solidFill>
              </a:rPr>
              <a:t>2</a:t>
            </a:r>
            <a:r>
              <a:rPr lang="zh-CN" altLang="en-US" dirty="0">
                <a:solidFill>
                  <a:schemeClr val="tx2"/>
                </a:solidFill>
              </a:rPr>
              <a:t>．遍布</a:t>
            </a:r>
            <a:r>
              <a:rPr lang="zh-CN" altLang="en-US" dirty="0" smtClean="0">
                <a:solidFill>
                  <a:schemeClr val="tx2"/>
                </a:solidFill>
              </a:rPr>
              <a:t>全球的委托审查</a:t>
            </a:r>
            <a:endParaRPr lang="en-US" altLang="zh-CN" dirty="0" smtClean="0">
              <a:solidFill>
                <a:schemeClr val="tx2"/>
              </a:solidFill>
            </a:endParaRPr>
          </a:p>
          <a:p>
            <a:r>
              <a:rPr lang="zh-CN" altLang="en-US" dirty="0"/>
              <a:t>在传播学理论中，新闻可信性是基本要素之一。其原则主要有二，一是新闻来源的可信性必须由专家、学者、事件目击者或机构的代表加以验证；二是新闻媒体的可信性必须由新闻从业人员经年累月地反映事实或事件的真相。</a:t>
            </a:r>
            <a:r>
              <a:rPr lang="zh-CN" altLang="en-US" dirty="0"/>
              <a:t> </a:t>
            </a:r>
            <a:r>
              <a:rPr lang="en-US" dirty="0"/>
              <a:t> </a:t>
            </a:r>
            <a:r>
              <a:rPr lang="zh-CN" altLang="en-US" dirty="0"/>
              <a:t> </a:t>
            </a:r>
            <a:r>
              <a:rPr lang="zh-CN" altLang="en-US" dirty="0" smtClean="0"/>
              <a:t> </a:t>
            </a:r>
            <a:endParaRPr lang="en-US" dirty="0"/>
          </a:p>
        </p:txBody>
      </p:sp>
    </p:spTree>
    <p:extLst>
      <p:ext uri="{BB962C8B-B14F-4D97-AF65-F5344CB8AC3E}">
        <p14:creationId xmlns:p14="http://schemas.microsoft.com/office/powerpoint/2010/main" val="7768890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696587"/>
            <a:ext cx="7924800" cy="4114800"/>
          </a:xfrm>
        </p:spPr>
        <p:txBody>
          <a:bodyPr>
            <a:normAutofit/>
          </a:bodyPr>
          <a:lstStyle/>
          <a:p>
            <a:r>
              <a:rPr lang="en-US" altLang="zh-TW" dirty="0" smtClean="0">
                <a:solidFill>
                  <a:schemeClr val="tx2"/>
                </a:solidFill>
              </a:rPr>
              <a:t>1</a:t>
            </a:r>
            <a:r>
              <a:rPr lang="zh-CN" altLang="en-US" dirty="0" smtClean="0">
                <a:solidFill>
                  <a:schemeClr val="tx2"/>
                </a:solidFill>
              </a:rPr>
              <a:t>、</a:t>
            </a:r>
            <a:r>
              <a:rPr lang="zh-TW" altLang="en-US" dirty="0" smtClean="0">
                <a:solidFill>
                  <a:schemeClr val="tx2"/>
                </a:solidFill>
              </a:rPr>
              <a:t>深度报道栏目在</a:t>
            </a:r>
            <a:r>
              <a:rPr lang="zh-TW" altLang="en-US" dirty="0">
                <a:solidFill>
                  <a:schemeClr val="tx2"/>
                </a:solidFill>
              </a:rPr>
              <a:t>整体的节</a:t>
            </a:r>
            <a:r>
              <a:rPr lang="zh-TW" altLang="en-US" dirty="0" smtClean="0">
                <a:solidFill>
                  <a:schemeClr val="tx2"/>
                </a:solidFill>
              </a:rPr>
              <a:t>目安排中占很大比例。</a:t>
            </a:r>
            <a:endParaRPr lang="en-US" altLang="zh-TW" dirty="0">
              <a:solidFill>
                <a:schemeClr val="tx2"/>
              </a:solidFill>
            </a:endParaRPr>
          </a:p>
          <a:p>
            <a:pPr marL="0" indent="0">
              <a:buNone/>
            </a:pPr>
            <a:endParaRPr lang="en-US" altLang="zh-TW" dirty="0" smtClean="0">
              <a:solidFill>
                <a:schemeClr val="tx2"/>
              </a:solidFill>
            </a:endParaRPr>
          </a:p>
          <a:p>
            <a:r>
              <a:rPr lang="en-US" altLang="zh-TW" dirty="0" smtClean="0">
                <a:solidFill>
                  <a:schemeClr val="tx2"/>
                </a:solidFill>
              </a:rPr>
              <a:t>2</a:t>
            </a:r>
            <a:r>
              <a:rPr lang="zh-CN" altLang="en-US" dirty="0" smtClean="0">
                <a:solidFill>
                  <a:schemeClr val="tx2"/>
                </a:solidFill>
              </a:rPr>
              <a:t>、</a:t>
            </a:r>
            <a:r>
              <a:rPr lang="zh-TW" altLang="en-US" dirty="0" smtClean="0">
                <a:solidFill>
                  <a:schemeClr val="tx2"/>
                </a:solidFill>
              </a:rPr>
              <a:t>它</a:t>
            </a:r>
            <a:r>
              <a:rPr lang="zh-TW" altLang="en-US" dirty="0">
                <a:solidFill>
                  <a:schemeClr val="tx2"/>
                </a:solidFill>
              </a:rPr>
              <a:t>的各个栏目各从不同角度对一起</a:t>
            </a:r>
            <a:r>
              <a:rPr lang="zh-TW" altLang="en-US" dirty="0" smtClean="0">
                <a:solidFill>
                  <a:schemeClr val="tx2"/>
                </a:solidFill>
              </a:rPr>
              <a:t>重大</a:t>
            </a:r>
            <a:r>
              <a:rPr lang="zh-TW" altLang="en-US" dirty="0">
                <a:solidFill>
                  <a:schemeClr val="tx2"/>
                </a:solidFill>
              </a:rPr>
              <a:t>事件作出分析</a:t>
            </a:r>
            <a:r>
              <a:rPr lang="en-US" altLang="zh-TW" dirty="0">
                <a:solidFill>
                  <a:schemeClr val="tx2"/>
                </a:solidFill>
              </a:rPr>
              <a:t>,</a:t>
            </a:r>
            <a:r>
              <a:rPr lang="zh-TW" altLang="en-US" dirty="0">
                <a:solidFill>
                  <a:schemeClr val="tx2"/>
                </a:solidFill>
              </a:rPr>
              <a:t>从而在整体上多角 度、多侧面地报道新闻</a:t>
            </a:r>
            <a:r>
              <a:rPr lang="zh-TW" altLang="en-US" dirty="0" smtClean="0">
                <a:solidFill>
                  <a:schemeClr val="tx2"/>
                </a:solidFill>
              </a:rPr>
              <a:t>。</a:t>
            </a:r>
            <a:endParaRPr lang="en-US" altLang="zh-TW" dirty="0" smtClean="0">
              <a:solidFill>
                <a:schemeClr val="tx2"/>
              </a:solidFill>
            </a:endParaRPr>
          </a:p>
          <a:p>
            <a:r>
              <a:rPr lang="en-US" altLang="zh-CN" dirty="0" smtClean="0"/>
              <a:t>CNN</a:t>
            </a:r>
            <a:r>
              <a:rPr lang="zh-TW" altLang="en-US" dirty="0" smtClean="0"/>
              <a:t>善于抓</a:t>
            </a:r>
            <a:r>
              <a:rPr lang="zh-TW" altLang="en-US" dirty="0"/>
              <a:t>住重大</a:t>
            </a:r>
            <a:r>
              <a:rPr lang="zh-TW" altLang="en-US" dirty="0" smtClean="0"/>
              <a:t>事件</a:t>
            </a:r>
            <a:r>
              <a:rPr lang="en-US" altLang="zh-TW" dirty="0"/>
              <a:t>,</a:t>
            </a:r>
            <a:r>
              <a:rPr lang="zh-TW" altLang="en-US" dirty="0"/>
              <a:t>在大量背景事实</a:t>
            </a:r>
            <a:r>
              <a:rPr lang="zh-TW" altLang="en-US" dirty="0" smtClean="0"/>
              <a:t>的基础上挖掘深层次的原因和动</a:t>
            </a:r>
            <a:r>
              <a:rPr lang="zh-TW" altLang="en-US" dirty="0"/>
              <a:t>机</a:t>
            </a:r>
            <a:r>
              <a:rPr lang="en-US" altLang="zh-TW" dirty="0"/>
              <a:t>,</a:t>
            </a:r>
            <a:r>
              <a:rPr lang="zh-TW" altLang="en-US" dirty="0"/>
              <a:t>并对</a:t>
            </a:r>
            <a:r>
              <a:rPr lang="zh-TW" altLang="en-US" dirty="0" smtClean="0"/>
              <a:t>事件的未来发展态势作</a:t>
            </a:r>
            <a:r>
              <a:rPr lang="zh-TW" altLang="en-US" dirty="0"/>
              <a:t>出合理的预测</a:t>
            </a:r>
            <a:r>
              <a:rPr lang="zh-TW" altLang="en-US" dirty="0" smtClean="0"/>
              <a:t>分析</a:t>
            </a:r>
            <a:r>
              <a:rPr lang="zh-TW" altLang="en-US" dirty="0"/>
              <a:t>。 </a:t>
            </a:r>
          </a:p>
          <a:p>
            <a:endParaRPr lang="en-US" altLang="zh-CN" dirty="0" smtClean="0">
              <a:solidFill>
                <a:schemeClr val="tx2"/>
              </a:solidFill>
            </a:endParaRPr>
          </a:p>
          <a:p>
            <a:r>
              <a:rPr lang="en-US" altLang="zh-CN" dirty="0" smtClean="0">
                <a:solidFill>
                  <a:schemeClr val="tx2"/>
                </a:solidFill>
              </a:rPr>
              <a:t>3</a:t>
            </a:r>
            <a:r>
              <a:rPr lang="zh-CN" altLang="en-US" dirty="0" smtClean="0">
                <a:solidFill>
                  <a:schemeClr val="tx2"/>
                </a:solidFill>
              </a:rPr>
              <a:t>、</a:t>
            </a:r>
            <a:r>
              <a:rPr lang="en-US" altLang="zh-CN" dirty="0" smtClean="0">
                <a:solidFill>
                  <a:schemeClr val="tx2"/>
                </a:solidFill>
              </a:rPr>
              <a:t>CNN</a:t>
            </a:r>
            <a:r>
              <a:rPr lang="zh-TW" altLang="en-US" dirty="0" smtClean="0">
                <a:solidFill>
                  <a:schemeClr val="tx2"/>
                </a:solidFill>
              </a:rPr>
              <a:t>的网络新闻报道也</a:t>
            </a:r>
            <a:r>
              <a:rPr lang="zh-TW" altLang="en-US" dirty="0">
                <a:solidFill>
                  <a:schemeClr val="tx2"/>
                </a:solidFill>
              </a:rPr>
              <a:t>非常重视深度报道</a:t>
            </a:r>
            <a:r>
              <a:rPr lang="en-US" altLang="zh-TW" dirty="0">
                <a:solidFill>
                  <a:schemeClr val="tx2"/>
                </a:solidFill>
              </a:rPr>
              <a:t>, </a:t>
            </a:r>
            <a:r>
              <a:rPr lang="zh-TW" altLang="en-US" dirty="0">
                <a:solidFill>
                  <a:schemeClr val="tx2"/>
                </a:solidFill>
              </a:rPr>
              <a:t>它专门设</a:t>
            </a:r>
            <a:r>
              <a:rPr lang="zh-TW" altLang="en-US" dirty="0" smtClean="0">
                <a:solidFill>
                  <a:schemeClr val="tx2"/>
                </a:solidFill>
              </a:rPr>
              <a:t>有</a:t>
            </a:r>
            <a:r>
              <a:rPr lang="en-US" altLang="zh-TW" dirty="0" smtClean="0">
                <a:solidFill>
                  <a:schemeClr val="tx2"/>
                </a:solidFill>
              </a:rPr>
              <a:t>S</a:t>
            </a:r>
            <a:r>
              <a:rPr lang="en-US" altLang="zh-CN" dirty="0" smtClean="0">
                <a:solidFill>
                  <a:schemeClr val="tx2"/>
                </a:solidFill>
              </a:rPr>
              <a:t>pecials</a:t>
            </a:r>
            <a:r>
              <a:rPr lang="zh-TW" altLang="en-US" dirty="0" smtClean="0">
                <a:solidFill>
                  <a:schemeClr val="tx2"/>
                </a:solidFill>
              </a:rPr>
              <a:t>一栏</a:t>
            </a:r>
            <a:r>
              <a:rPr lang="en-US" altLang="zh-TW" dirty="0">
                <a:solidFill>
                  <a:schemeClr val="tx2"/>
                </a:solidFill>
              </a:rPr>
              <a:t>,</a:t>
            </a:r>
            <a:r>
              <a:rPr lang="zh-TW" altLang="en-US" dirty="0">
                <a:solidFill>
                  <a:schemeClr val="tx2"/>
                </a:solidFill>
              </a:rPr>
              <a:t>对</a:t>
            </a:r>
            <a:r>
              <a:rPr lang="zh-TW" altLang="en-US" dirty="0" smtClean="0">
                <a:solidFill>
                  <a:schemeClr val="tx2"/>
                </a:solidFill>
              </a:rPr>
              <a:t>社会热点问题进行特别报</a:t>
            </a:r>
            <a:r>
              <a:rPr lang="zh-TW" altLang="en-US" dirty="0">
                <a:solidFill>
                  <a:schemeClr val="tx2"/>
                </a:solidFill>
              </a:rPr>
              <a:t>道。 </a:t>
            </a:r>
          </a:p>
          <a:p>
            <a:endParaRPr lang="zh-TW" altLang="en-US" dirty="0">
              <a:solidFill>
                <a:schemeClr val="tx2"/>
              </a:solidFill>
            </a:endParaRPr>
          </a:p>
          <a:p>
            <a:endParaRPr lang="en-US" dirty="0"/>
          </a:p>
        </p:txBody>
      </p:sp>
      <p:sp>
        <p:nvSpPr>
          <p:cNvPr id="2" name="Title 1"/>
          <p:cNvSpPr>
            <a:spLocks noGrp="1"/>
          </p:cNvSpPr>
          <p:nvPr>
            <p:ph type="title"/>
          </p:nvPr>
        </p:nvSpPr>
        <p:spPr/>
        <p:txBody>
          <a:bodyPr/>
          <a:lstStyle/>
          <a:p>
            <a:r>
              <a:rPr lang="en-US" altLang="en-US" dirty="0" smtClean="0"/>
              <a:t>五、</a:t>
            </a:r>
            <a:r>
              <a:rPr lang="zh-TW" altLang="en-US" dirty="0" smtClean="0">
                <a:solidFill>
                  <a:srgbClr val="FF0000"/>
                </a:solidFill>
              </a:rPr>
              <a:t>深度报道</a:t>
            </a:r>
            <a:r>
              <a:rPr lang="zh-TW" altLang="en-US" dirty="0" smtClean="0">
                <a:solidFill>
                  <a:srgbClr val="FF0000"/>
                </a:solidFill>
              </a:rPr>
              <a:t>：</a:t>
            </a:r>
            <a:r>
              <a:rPr lang="zh-TW" altLang="en-US" dirty="0" smtClean="0"/>
              <a:t>增强媒体竞争力的有力武器</a:t>
            </a:r>
            <a:r>
              <a:rPr lang="zh-TW" altLang="en-US" dirty="0" smtClean="0"/>
              <a:t> </a:t>
            </a:r>
            <a:r>
              <a:rPr lang="zh-TW" altLang="en-US" dirty="0"/>
              <a:t/>
            </a:r>
            <a:br>
              <a:rPr lang="zh-TW" altLang="en-US" dirty="0"/>
            </a:br>
            <a:endParaRPr lang="en-US" dirty="0"/>
          </a:p>
        </p:txBody>
      </p:sp>
      <p:pic>
        <p:nvPicPr>
          <p:cNvPr id="4" name="Picture 3" descr="CNN深度节目.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746" y="1417639"/>
            <a:ext cx="6335894" cy="4085438"/>
          </a:xfrm>
          <a:prstGeom prst="rect">
            <a:avLst/>
          </a:prstGeom>
        </p:spPr>
      </p:pic>
    </p:spTree>
    <p:extLst>
      <p:ext uri="{BB962C8B-B14F-4D97-AF65-F5344CB8AC3E}">
        <p14:creationId xmlns:p14="http://schemas.microsoft.com/office/powerpoint/2010/main" val="2127073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1885</TotalTime>
  <Words>894</Words>
  <Application>Microsoft Macintosh PowerPoint</Application>
  <PresentationFormat>On-screen Show (4:3)</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Horizon</vt:lpstr>
      <vt:lpstr>新闻理念的嬗变及其传媒经营模式</vt:lpstr>
      <vt:lpstr>第一部分：            新闻理念的嬗变</vt:lpstr>
      <vt:lpstr>CNN简介</vt:lpstr>
      <vt:lpstr>西方核心新闻理念构成和发展</vt:lpstr>
      <vt:lpstr>一、受众：精英受众是CNN受众理论的核心  </vt:lpstr>
      <vt:lpstr>二、共享：以美国价值观和利益需求来构筑国际新闻秩序，是CNN传播理论的核心  </vt:lpstr>
      <vt:lpstr>三、时效：时效性是CNN国际新闻报道“先入为主”的重要传播策略 </vt:lpstr>
      <vt:lpstr>四、把关：分众把关是CNN有效规避法律诉讼和压力集团干预的积极策略  </vt:lpstr>
      <vt:lpstr>五、深度报道：增强媒体竞争力的有力武器  </vt:lpstr>
      <vt:lpstr>定位的变化：从时事要闻让位于娱乐新闻，再到严肃新闻的回归</vt:lpstr>
      <vt:lpstr>第二部分：                                                      传媒经营模式</vt:lpstr>
      <vt:lpstr>CNN组织框架 </vt:lpstr>
      <vt:lpstr> 管理及操作方式特色</vt:lpstr>
      <vt:lpstr>CNN数字化改革  </vt:lpstr>
      <vt:lpstr>对中国媒体国际传播的启示 </vt:lpstr>
      <vt:lpstr>参考文献：</vt:lpstr>
      <vt:lpstr>   谢谢观看！</vt:lpstr>
    </vt:vector>
  </TitlesOfParts>
  <Company>杭州师范大学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新闻理念的嬗变及其传媒经营模式</dc:title>
  <dc:creator>金龙 陈</dc:creator>
  <cp:lastModifiedBy>金龙 陈</cp:lastModifiedBy>
  <cp:revision>59</cp:revision>
  <dcterms:created xsi:type="dcterms:W3CDTF">2015-10-31T06:34:56Z</dcterms:created>
  <dcterms:modified xsi:type="dcterms:W3CDTF">2015-11-01T16:44:22Z</dcterms:modified>
</cp:coreProperties>
</file>