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1EC9-CE19-FC4C-9C93-8D04C1B1D6D1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C5E-3BFE-1449-9E46-3F3FB4106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2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1EC9-CE19-FC4C-9C93-8D04C1B1D6D1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C5E-3BFE-1449-9E46-3F3FB4106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3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1EC9-CE19-FC4C-9C93-8D04C1B1D6D1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C5E-3BFE-1449-9E46-3F3FB4106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91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1EC9-CE19-FC4C-9C93-8D04C1B1D6D1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C5E-3BFE-1449-9E46-3F3FB4106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04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1EC9-CE19-FC4C-9C93-8D04C1B1D6D1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C5E-3BFE-1449-9E46-3F3FB4106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93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1EC9-CE19-FC4C-9C93-8D04C1B1D6D1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C5E-3BFE-1449-9E46-3F3FB4106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97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1EC9-CE19-FC4C-9C93-8D04C1B1D6D1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C5E-3BFE-1449-9E46-3F3FB4106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76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1EC9-CE19-FC4C-9C93-8D04C1B1D6D1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C5E-3BFE-1449-9E46-3F3FB4106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69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1EC9-CE19-FC4C-9C93-8D04C1B1D6D1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C5E-3BFE-1449-9E46-3F3FB4106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76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1EC9-CE19-FC4C-9C93-8D04C1B1D6D1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C5E-3BFE-1449-9E46-3F3FB4106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16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1EC9-CE19-FC4C-9C93-8D04C1B1D6D1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C5E-3BFE-1449-9E46-3F3FB4106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2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1EC9-CE19-FC4C-9C93-8D04C1B1D6D1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FC5E-3BFE-1449-9E46-3F3FB4106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07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函数概述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1243" y="1620770"/>
            <a:ext cx="83235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没有获取参数但返回值</a:t>
            </a:r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int geti()	//从键盘上获取一个整型数</a:t>
            </a:r>
          </a:p>
          <a:p>
            <a:r>
              <a:rPr lang="zh-CN" altLang="en-US" sz="2800" dirty="0" smtClean="0"/>
              <a:t>{</a:t>
            </a:r>
          </a:p>
          <a:p>
            <a:r>
              <a:rPr lang="zh-CN" altLang="en-US" sz="2800" dirty="0" smtClean="0"/>
              <a:t>     int x;</a:t>
            </a:r>
          </a:p>
          <a:p>
            <a:r>
              <a:rPr lang="zh-CN" altLang="en-US" sz="2800" dirty="0" smtClean="0"/>
              <a:t>     cout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&lt;&lt;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"Input a integer:\n";</a:t>
            </a:r>
          </a:p>
          <a:p>
            <a:r>
              <a:rPr lang="zh-CN" altLang="en-US" sz="2800" dirty="0" smtClean="0"/>
              <a:t>     cin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&gt;&gt;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x;</a:t>
            </a:r>
          </a:p>
          <a:p>
            <a:r>
              <a:rPr lang="zh-CN" altLang="en-US" sz="2800" dirty="0" smtClean="0"/>
              <a:t>     return x;</a:t>
            </a:r>
          </a:p>
          <a:p>
            <a:r>
              <a:rPr lang="zh-CN" altLang="en-US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095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函数概述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9550" y="2690336"/>
            <a:ext cx="76194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没有参数也不返回值</a:t>
            </a:r>
            <a:endParaRPr lang="en-US" altLang="zh-CN" sz="2800" dirty="0" smtClean="0"/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void message()	//在屏幕上显示一条消息</a:t>
            </a:r>
          </a:p>
          <a:p>
            <a:r>
              <a:rPr lang="zh-CN" altLang="en-US" sz="2800" dirty="0" smtClean="0"/>
              <a:t>{</a:t>
            </a:r>
          </a:p>
          <a:p>
            <a:r>
              <a:rPr lang="zh-CN" altLang="en-US" sz="2800" dirty="0" smtClean="0"/>
              <a:t>     cout&lt;&lt;"This is a message.\n"</a:t>
            </a:r>
          </a:p>
          <a:p>
            <a:r>
              <a:rPr lang="zh-CN" altLang="en-US" sz="2800" dirty="0" smtClean="0"/>
              <a:t>}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104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函数概述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9957"/>
            <a:ext cx="8019459" cy="22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函数原型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函数原型，即函数的声明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形式与函数的定义相似，只是没有函数体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en-US" altLang="zh-CN" b="1" dirty="0" smtClean="0">
                <a:cs typeface="宋体" charset="0"/>
              </a:rPr>
              <a:t>    </a:t>
            </a:r>
            <a:r>
              <a:rPr lang="zh-CN" altLang="en-US" b="1" dirty="0" smtClean="0">
                <a:cs typeface="宋体" charset="0"/>
              </a:rPr>
              <a:t>类型标识符 函数名（形式参数表）</a:t>
            </a:r>
            <a:endParaRPr lang="en-US" altLang="zh-CN" b="1" dirty="0" smtClean="0">
              <a:cs typeface="宋体" charset="0"/>
            </a:endParaRPr>
          </a:p>
          <a:p>
            <a:pPr marL="0" indent="0">
              <a:buNone/>
            </a:pPr>
            <a:r>
              <a:rPr kumimoji="1" lang="en-US" altLang="zh-CN" b="1" dirty="0">
                <a:cs typeface="宋体" charset="0"/>
              </a:rPr>
              <a:t> </a:t>
            </a:r>
            <a:r>
              <a:rPr kumimoji="1" lang="en-US" altLang="zh-CN" b="1" dirty="0" smtClean="0">
                <a:cs typeface="宋体" charset="0"/>
              </a:rPr>
              <a:t>   </a:t>
            </a:r>
            <a:r>
              <a:rPr kumimoji="1" lang="en-US" altLang="zh-CN" b="1" dirty="0" err="1" smtClean="0">
                <a:cs typeface="宋体" charset="0"/>
              </a:rPr>
              <a:t>int</a:t>
            </a:r>
            <a:r>
              <a:rPr kumimoji="1" lang="en-US" altLang="zh-CN" b="1" dirty="0" smtClean="0">
                <a:cs typeface="宋体" charset="0"/>
              </a:rPr>
              <a:t> add(</a:t>
            </a:r>
            <a:r>
              <a:rPr kumimoji="1" lang="en-US" altLang="zh-CN" b="1" dirty="0" err="1" smtClean="0">
                <a:cs typeface="宋体" charset="0"/>
              </a:rPr>
              <a:t>int</a:t>
            </a:r>
            <a:r>
              <a:rPr kumimoji="1" lang="en-US" altLang="zh-CN" b="1" dirty="0" smtClean="0">
                <a:cs typeface="宋体" charset="0"/>
              </a:rPr>
              <a:t> a, </a:t>
            </a:r>
            <a:r>
              <a:rPr kumimoji="1" lang="en-US" altLang="zh-CN" b="1" dirty="0" err="1" smtClean="0">
                <a:cs typeface="宋体" charset="0"/>
              </a:rPr>
              <a:t>int</a:t>
            </a:r>
            <a:r>
              <a:rPr kumimoji="1" lang="en-US" altLang="zh-CN" b="1" dirty="0" smtClean="0">
                <a:cs typeface="宋体" charset="0"/>
              </a:rPr>
              <a:t> b);</a:t>
            </a:r>
            <a:endParaRPr kumimoji="1" lang="en-US" altLang="zh-CN" dirty="0"/>
          </a:p>
          <a:p>
            <a:r>
              <a:rPr kumimoji="1" lang="zh-CN" altLang="en-US" dirty="0" smtClean="0"/>
              <a:t>形式参数表可以不包含参数名称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add(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);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613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函数原型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函数原型的作用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声明的作用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将函数的声明，定义和使用分离，减少耦合程度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93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全局变量与局部变量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全局变量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在整个程序中都是可见</a:t>
            </a:r>
            <a:endParaRPr kumimoji="1" lang="en-US" altLang="zh-CN" dirty="0" smtClean="0"/>
          </a:p>
          <a:p>
            <a:r>
              <a:rPr kumimoji="1" lang="zh-CN" altLang="en-US" dirty="0" smtClean="0"/>
              <a:t>局部变量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只在某个函数内部可见</a:t>
            </a:r>
            <a:endParaRPr kumimoji="1" lang="en-US" altLang="zh-CN" dirty="0" smtClean="0"/>
          </a:p>
          <a:p>
            <a:r>
              <a:rPr kumimoji="1" lang="zh-CN" altLang="en-US" dirty="0" smtClean="0"/>
              <a:t>它们在程序的内存空间里存放的位置不同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80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内存空间</a:t>
            </a:r>
            <a:endParaRPr kumimoji="1"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35150" y="2218869"/>
            <a:ext cx="2305050" cy="34559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5" name="AutoShape 5"/>
          <p:cNvCxnSpPr>
            <a:cxnSpLocks noChangeShapeType="1"/>
            <a:stCxn id="4" idx="1"/>
            <a:endCxn id="4" idx="3"/>
          </p:cNvCxnSpPr>
          <p:nvPr/>
        </p:nvCxnSpPr>
        <p:spPr bwMode="auto">
          <a:xfrm>
            <a:off x="1835150" y="3946069"/>
            <a:ext cx="2305050" cy="0"/>
          </a:xfrm>
          <a:prstGeom prst="straightConnector1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AutoShape 6"/>
          <p:cNvCxnSpPr>
            <a:cxnSpLocks noChangeShapeType="1"/>
            <a:stCxn id="4" idx="1"/>
            <a:endCxn id="4" idx="3"/>
          </p:cNvCxnSpPr>
          <p:nvPr/>
        </p:nvCxnSpPr>
        <p:spPr bwMode="auto">
          <a:xfrm>
            <a:off x="1835150" y="3946069"/>
            <a:ext cx="2305050" cy="0"/>
          </a:xfrm>
          <a:prstGeom prst="straightConnector1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835150" y="3011031"/>
            <a:ext cx="230505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35150" y="4955719"/>
            <a:ext cx="230505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-80962" y="2258536"/>
            <a:ext cx="17002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dirty="0"/>
              <a:t>代码区</a:t>
            </a:r>
          </a:p>
          <a:p>
            <a:pPr algn="r"/>
            <a:r>
              <a:rPr lang="zh-CN" altLang="en-US" dirty="0"/>
              <a:t>（code area）</a:t>
            </a:r>
          </a:p>
          <a:p>
            <a:pPr algn="r"/>
            <a:endParaRPr lang="zh-CN" altLang="en-US" dirty="0"/>
          </a:p>
          <a:p>
            <a:pPr algn="r"/>
            <a:r>
              <a:rPr lang="zh-CN" altLang="en-US" dirty="0"/>
              <a:t>全局数据区</a:t>
            </a:r>
          </a:p>
          <a:p>
            <a:pPr algn="r"/>
            <a:r>
              <a:rPr lang="zh-CN" altLang="en-US" dirty="0"/>
              <a:t>（data area）</a:t>
            </a:r>
          </a:p>
          <a:p>
            <a:pPr algn="r"/>
            <a:endParaRPr lang="zh-CN" altLang="en-US" dirty="0"/>
          </a:p>
          <a:p>
            <a:pPr algn="r"/>
            <a:r>
              <a:rPr lang="zh-CN" altLang="en-US" dirty="0"/>
              <a:t>堆区</a:t>
            </a:r>
          </a:p>
          <a:p>
            <a:pPr algn="r"/>
            <a:r>
              <a:rPr lang="zh-CN" altLang="en-US" dirty="0"/>
              <a:t>（heap area）</a:t>
            </a:r>
          </a:p>
          <a:p>
            <a:pPr algn="r"/>
            <a:endParaRPr lang="zh-CN" altLang="en-US" dirty="0"/>
          </a:p>
          <a:p>
            <a:pPr algn="r"/>
            <a:endParaRPr lang="zh-CN" altLang="en-US" dirty="0"/>
          </a:p>
          <a:p>
            <a:pPr algn="r"/>
            <a:r>
              <a:rPr lang="zh-CN" altLang="en-US" dirty="0"/>
              <a:t>栈区</a:t>
            </a:r>
          </a:p>
          <a:p>
            <a:pPr algn="r"/>
            <a:r>
              <a:rPr lang="zh-CN" altLang="en-US" dirty="0"/>
              <a:t>（stack area）</a:t>
            </a:r>
            <a:endParaRPr lang="zh-CN" altLang="en-US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356100" y="2506206"/>
            <a:ext cx="47529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（1）代码区，存放程序的代码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即程序中各个</a:t>
            </a:r>
            <a:r>
              <a:rPr lang="zh-CN" altLang="en-US" sz="2400" dirty="0"/>
              <a:t>函数的代码块</a:t>
            </a:r>
          </a:p>
          <a:p>
            <a:r>
              <a:rPr lang="zh-CN" altLang="en-US" sz="2400" dirty="0"/>
              <a:t>（2）全局数据区，存放程序的全局数据和静态数据。</a:t>
            </a:r>
          </a:p>
          <a:p>
            <a:r>
              <a:rPr lang="zh-CN" altLang="en-US" sz="2400" dirty="0"/>
              <a:t>（3）堆区，存放程序的动态数据</a:t>
            </a:r>
          </a:p>
          <a:p>
            <a:r>
              <a:rPr lang="zh-CN" altLang="en-US" sz="2400" dirty="0"/>
              <a:t>（4）栈区，存放程序的局部数据，即各个函数中的数据</a:t>
            </a:r>
          </a:p>
        </p:txBody>
      </p:sp>
    </p:spTree>
    <p:extLst>
      <p:ext uri="{BB962C8B-B14F-4D97-AF65-F5344CB8AC3E}">
        <p14:creationId xmlns:p14="http://schemas.microsoft.com/office/powerpoint/2010/main" val="213466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全局变量和局部变量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全部变量存储在全局数据区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定义在函数的外部</a:t>
            </a:r>
            <a:endParaRPr kumimoji="1" lang="en-US" altLang="zh-CN" dirty="0" smtClean="0"/>
          </a:p>
          <a:p>
            <a:r>
              <a:rPr kumimoji="1" lang="zh-CN" altLang="en-US" dirty="0" smtClean="0"/>
              <a:t>未初始化时自动为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 smtClean="0"/>
              <a:t>在整个程序执行过程中全局可见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可以被任意一个函数访问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局部变量没有默认初始化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只能在函数定义内部被访问</a:t>
            </a:r>
            <a:endParaRPr kumimoji="1" lang="en-US" altLang="zh-CN" dirty="0"/>
          </a:p>
          <a:p>
            <a:r>
              <a:rPr kumimoji="1" lang="zh-CN" altLang="en-US" dirty="0" smtClean="0"/>
              <a:t>存储在栈上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52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静态局部变量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只被定义一次</a:t>
            </a:r>
            <a:endParaRPr kumimoji="1" lang="en-US" altLang="zh-CN" dirty="0" smtClean="0">
              <a:solidFill>
                <a:schemeClr val="accent2"/>
              </a:solidFill>
            </a:endParaRPr>
          </a:p>
          <a:p>
            <a:r>
              <a:rPr kumimoji="1" lang="zh-CN" altLang="en-US" dirty="0" smtClean="0"/>
              <a:t>只能在函数内部被访问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在程序运行过程中一直存在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关键字定义</a:t>
            </a:r>
            <a:endParaRPr kumimoji="1" lang="en-US" altLang="zh-CN" dirty="0" smtClean="0"/>
          </a:p>
          <a:p>
            <a:r>
              <a:rPr kumimoji="1" lang="zh-CN" altLang="en-US" dirty="0" smtClean="0"/>
              <a:t>默认值为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13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递归函数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自己调用自己的函数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4109" y="2413338"/>
            <a:ext cx="7757783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charset="0"/>
              <a:buNone/>
            </a:pPr>
            <a:r>
              <a:rPr lang="zh-CN" altLang="en-US" sz="2800" dirty="0" smtClean="0"/>
              <a:t>long fact(int n)</a:t>
            </a:r>
            <a:r>
              <a:rPr lang="en-US" altLang="zh-CN" sz="2800" dirty="0" smtClean="0"/>
              <a:t>     </a:t>
            </a:r>
            <a:r>
              <a:rPr lang="en-US" altLang="zh-CN" sz="2800" dirty="0" smtClean="0"/>
              <a:t>// </a:t>
            </a:r>
            <a:r>
              <a:rPr lang="zh-CN" altLang="en-US" sz="2800" dirty="0" smtClean="0"/>
              <a:t>计算阶乘</a:t>
            </a:r>
            <a:endParaRPr lang="zh-CN" altLang="en-US" sz="2800" dirty="0" smtClean="0"/>
          </a:p>
          <a:p>
            <a:pPr lvl="1">
              <a:buFont typeface="Wingdings" charset="0"/>
              <a:buNone/>
            </a:pPr>
            <a:r>
              <a:rPr lang="zh-CN" altLang="en-US" sz="2800" dirty="0" smtClean="0"/>
              <a:t>{</a:t>
            </a:r>
          </a:p>
          <a:p>
            <a:pPr lvl="1">
              <a:buFont typeface="Wingdings" charset="0"/>
              <a:buNone/>
            </a:pPr>
            <a:r>
              <a:rPr lang="zh-CN" altLang="en-US" sz="2800" dirty="0" smtClean="0"/>
              <a:t>			if(n==1)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{</a:t>
            </a:r>
            <a:endParaRPr lang="zh-CN" altLang="en-US" sz="2800" dirty="0" smtClean="0"/>
          </a:p>
          <a:p>
            <a:pPr lvl="1">
              <a:buFont typeface="Wingdings" charset="0"/>
              <a:buNone/>
            </a:pPr>
            <a:r>
              <a:rPr lang="zh-CN" altLang="en-US" sz="2800" dirty="0" smtClean="0"/>
              <a:t>				return 1;</a:t>
            </a:r>
            <a:endParaRPr lang="en-US" altLang="zh-CN" sz="2800" dirty="0" smtClean="0"/>
          </a:p>
          <a:p>
            <a:pPr lvl="1">
              <a:buFont typeface="Wingdings" charset="0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</a:t>
            </a:r>
            <a:r>
              <a:rPr lang="en-US" altLang="zh-CN" sz="2800" dirty="0" smtClean="0"/>
              <a:t>}</a:t>
            </a:r>
            <a:endParaRPr lang="zh-CN" altLang="en-US" sz="2800" dirty="0" smtClean="0"/>
          </a:p>
          <a:p>
            <a:pPr lvl="1">
              <a:buFont typeface="Wingdings" charset="0"/>
              <a:buNone/>
            </a:pPr>
            <a:r>
              <a:rPr lang="zh-CN" altLang="en-US" sz="2800" dirty="0" smtClean="0"/>
              <a:t>			return fact(n-1)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n;</a:t>
            </a:r>
          </a:p>
          <a:p>
            <a:pPr lvl="1">
              <a:buFont typeface="Wingdings" charset="0"/>
              <a:buNone/>
            </a:pPr>
            <a:r>
              <a:rPr lang="zh-CN" altLang="en-US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807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学习内容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函数概述</a:t>
            </a:r>
            <a:endParaRPr kumimoji="1" lang="en-US" altLang="zh-CN" dirty="0" smtClean="0"/>
          </a:p>
          <a:p>
            <a:r>
              <a:rPr kumimoji="1" lang="zh-CN" altLang="en-US" dirty="0" smtClean="0"/>
              <a:t>函数原型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全局变量与局部变量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函数调用机制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静态局部变量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递归函数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内联函数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重载函数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默认参数的函数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6678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递归函数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递归函数的条件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结束条件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递归调用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（即自己调用自己）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递归调用的参数值逐步逼近结束条件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C0504D"/>
                </a:solidFill>
              </a:rPr>
              <a:t>先测试结束条件，后做递归调用</a:t>
            </a:r>
            <a:endParaRPr kumimoji="1" lang="zh-CN" altLang="en-US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77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内联函数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将一些需要反复执行的简单语句序列做成小函数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在函数声明之前加上</a:t>
            </a:r>
            <a:r>
              <a:rPr kumimoji="1" lang="en-US" altLang="zh-CN" dirty="0" smtClean="0"/>
              <a:t>inline</a:t>
            </a:r>
            <a:r>
              <a:rPr kumimoji="1" lang="zh-CN" altLang="en-US" dirty="0" smtClean="0"/>
              <a:t>关键字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不损害可读性又能提高性能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369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内联函数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33400" indent="-533400">
              <a:buClr>
                <a:srgbClr val="FFFF00"/>
              </a:buClr>
              <a:buSzPct val="80000"/>
              <a:buFont typeface="Wingdings" charset="0"/>
              <a:buAutoNum type="arabicPeriod"/>
            </a:pPr>
            <a:r>
              <a:rPr lang="en-US" altLang="zh-CN" dirty="0" smtClean="0">
                <a:latin typeface="Lucida Console" charset="0"/>
              </a:rPr>
              <a:t>#include&lt;</a:t>
            </a:r>
            <a:r>
              <a:rPr lang="en-US" altLang="zh-CN" dirty="0" err="1" smtClean="0">
                <a:latin typeface="Lucida Console" charset="0"/>
              </a:rPr>
              <a:t>iostream</a:t>
            </a:r>
            <a:r>
              <a:rPr lang="en-US" altLang="zh-CN" dirty="0" smtClean="0">
                <a:latin typeface="Lucida Console" charset="0"/>
              </a:rPr>
              <a:t>&gt;</a:t>
            </a:r>
          </a:p>
          <a:p>
            <a:pPr marL="533400" indent="-533400">
              <a:buClr>
                <a:srgbClr val="FFFF00"/>
              </a:buClr>
              <a:buSzPct val="80000"/>
              <a:buFont typeface="Wingdings" charset="0"/>
              <a:buAutoNum type="arabicPeriod"/>
            </a:pPr>
            <a:endParaRPr lang="en-US" altLang="zh-CN" b="1" dirty="0" smtClean="0">
              <a:latin typeface="Lucida Console" charset="0"/>
            </a:endParaRPr>
          </a:p>
          <a:p>
            <a:pPr marL="533400" indent="-533400">
              <a:buClr>
                <a:srgbClr val="FFFF00"/>
              </a:buClr>
              <a:buSzPct val="80000"/>
              <a:buFont typeface="Wingdings" charset="0"/>
              <a:buAutoNum type="arabicPeriod"/>
            </a:pPr>
            <a:r>
              <a:rPr lang="en-US" altLang="zh-CN" b="1" dirty="0" smtClean="0">
                <a:solidFill>
                  <a:srgbClr val="C0504D"/>
                </a:solidFill>
                <a:latin typeface="Lucida Console" charset="0"/>
              </a:rPr>
              <a:t>inline</a:t>
            </a:r>
            <a:r>
              <a:rPr lang="en-US" altLang="zh-CN" b="1" dirty="0" smtClean="0">
                <a:latin typeface="Lucida Console" charset="0"/>
              </a:rPr>
              <a:t> </a:t>
            </a:r>
            <a:r>
              <a:rPr lang="en-US" altLang="zh-CN" b="1" dirty="0" err="1" smtClean="0">
                <a:latin typeface="Lucida Console" charset="0"/>
              </a:rPr>
              <a:t>bool</a:t>
            </a:r>
            <a:r>
              <a:rPr lang="en-US" altLang="zh-CN" dirty="0" smtClean="0">
                <a:latin typeface="Lucida Console" charset="0"/>
              </a:rPr>
              <a:t> </a:t>
            </a:r>
            <a:r>
              <a:rPr lang="en-US" altLang="zh-CN" dirty="0" err="1" smtClean="0">
                <a:latin typeface="Lucida Console" charset="0"/>
              </a:rPr>
              <a:t>isDigit</a:t>
            </a:r>
            <a:r>
              <a:rPr lang="en-US" altLang="zh-CN" dirty="0" smtClean="0">
                <a:latin typeface="Lucida Console" charset="0"/>
              </a:rPr>
              <a:t>(</a:t>
            </a:r>
            <a:r>
              <a:rPr lang="en-US" altLang="zh-CN" b="1" dirty="0" smtClean="0">
                <a:latin typeface="Lucida Console" charset="0"/>
              </a:rPr>
              <a:t>char</a:t>
            </a:r>
            <a:r>
              <a:rPr lang="en-US" altLang="zh-CN" dirty="0" smtClean="0">
                <a:latin typeface="Lucida Console" charset="0"/>
              </a:rPr>
              <a:t>);</a:t>
            </a:r>
          </a:p>
          <a:p>
            <a:pPr marL="533400" indent="-533400">
              <a:buClr>
                <a:srgbClr val="FFFF00"/>
              </a:buClr>
              <a:buSzPct val="80000"/>
              <a:buFont typeface="Wingdings" charset="0"/>
              <a:buAutoNum type="arabicPeriod"/>
            </a:pPr>
            <a:endParaRPr lang="en-US" altLang="zh-CN" b="1" dirty="0" smtClean="0">
              <a:latin typeface="Lucida Console" charset="0"/>
            </a:endParaRPr>
          </a:p>
          <a:p>
            <a:pPr marL="533400" indent="-533400">
              <a:buClr>
                <a:srgbClr val="FFFF00"/>
              </a:buClr>
              <a:buSzPct val="80000"/>
              <a:buFont typeface="Wingdings" charset="0"/>
              <a:buAutoNum type="arabicPeriod"/>
            </a:pPr>
            <a:r>
              <a:rPr lang="en-US" altLang="zh-CN" b="1" dirty="0" err="1" smtClean="0">
                <a:latin typeface="Lucida Console" charset="0"/>
              </a:rPr>
              <a:t>int</a:t>
            </a:r>
            <a:r>
              <a:rPr lang="en-US" altLang="zh-CN" dirty="0" smtClean="0">
                <a:latin typeface="Lucida Console" charset="0"/>
              </a:rPr>
              <a:t> main( ){</a:t>
            </a:r>
          </a:p>
          <a:p>
            <a:pPr marL="533400" indent="-533400">
              <a:buClr>
                <a:srgbClr val="FFFF00"/>
              </a:buClr>
              <a:buSzPct val="80000"/>
              <a:buFont typeface="Wingdings" charset="0"/>
              <a:buAutoNum type="arabicPeriod"/>
            </a:pPr>
            <a:r>
              <a:rPr lang="en-US" altLang="zh-CN" dirty="0">
                <a:latin typeface="Lucida Console" charset="0"/>
              </a:rPr>
              <a:t> </a:t>
            </a:r>
            <a:r>
              <a:rPr lang="en-US" altLang="zh-CN" dirty="0" smtClean="0">
                <a:latin typeface="Lucida Console" charset="0"/>
              </a:rPr>
              <a:t> char c;</a:t>
            </a:r>
          </a:p>
          <a:p>
            <a:pPr marL="533400" indent="-533400">
              <a:buClr>
                <a:srgbClr val="FFFF00"/>
              </a:buClr>
              <a:buSzPct val="80000"/>
              <a:buFont typeface="Wingdings" charset="0"/>
              <a:buAutoNum type="arabicPeriod"/>
            </a:pPr>
            <a:r>
              <a:rPr lang="en-US" altLang="zh-CN" dirty="0">
                <a:latin typeface="Lucida Console" charset="0"/>
              </a:rPr>
              <a:t>  </a:t>
            </a:r>
            <a:r>
              <a:rPr lang="en-US" altLang="zh-CN" dirty="0" err="1" smtClean="0">
                <a:latin typeface="Lucida Console" charset="0"/>
              </a:rPr>
              <a:t>cin</a:t>
            </a:r>
            <a:r>
              <a:rPr lang="en-US" altLang="zh-CN" dirty="0" smtClean="0">
                <a:latin typeface="Lucida Console" charset="0"/>
              </a:rPr>
              <a:t> &gt;&gt; c;</a:t>
            </a:r>
            <a:endParaRPr lang="en-US" altLang="zh-CN" dirty="0" smtClean="0">
              <a:latin typeface="Lucida Console" charset="0"/>
            </a:endParaRPr>
          </a:p>
          <a:p>
            <a:pPr marL="533400" indent="-533400">
              <a:buClr>
                <a:srgbClr val="FFFF00"/>
              </a:buClr>
              <a:buSzPct val="80000"/>
              <a:buFont typeface="Wingdings" charset="0"/>
              <a:buAutoNum type="arabicPeriod"/>
            </a:pPr>
            <a:r>
              <a:rPr lang="en-US" altLang="zh-CN" b="1" dirty="0" smtClean="0">
                <a:latin typeface="Lucida Console" charset="0"/>
              </a:rPr>
              <a:t>  if</a:t>
            </a:r>
            <a:r>
              <a:rPr lang="en-US" altLang="zh-CN" dirty="0" smtClean="0">
                <a:latin typeface="Lucida Console" charset="0"/>
              </a:rPr>
              <a:t>(</a:t>
            </a:r>
            <a:r>
              <a:rPr lang="en-US" altLang="zh-CN" dirty="0" err="1" smtClean="0">
                <a:solidFill>
                  <a:srgbClr val="FF3300"/>
                </a:solidFill>
                <a:latin typeface="Lucida Console" charset="0"/>
              </a:rPr>
              <a:t>isDigit</a:t>
            </a:r>
            <a:r>
              <a:rPr lang="en-US" altLang="zh-CN" dirty="0" smtClean="0">
                <a:solidFill>
                  <a:srgbClr val="FF3300"/>
                </a:solidFill>
                <a:latin typeface="Lucida Console" charset="0"/>
              </a:rPr>
              <a:t>(c)</a:t>
            </a:r>
            <a:r>
              <a:rPr lang="en-US" altLang="zh-CN" dirty="0" smtClean="0">
                <a:latin typeface="Lucida Console" charset="0"/>
              </a:rPr>
              <a:t>) </a:t>
            </a:r>
          </a:p>
          <a:p>
            <a:pPr marL="533400" indent="-533400">
              <a:buClr>
                <a:srgbClr val="FFFF00"/>
              </a:buClr>
              <a:buSzPct val="80000"/>
              <a:buFont typeface="Wingdings" charset="0"/>
              <a:buAutoNum type="arabicPeriod"/>
            </a:pPr>
            <a:r>
              <a:rPr lang="en-US" altLang="zh-CN" dirty="0" smtClean="0">
                <a:latin typeface="Lucida Console" charset="0"/>
              </a:rPr>
              <a:t>      </a:t>
            </a:r>
            <a:r>
              <a:rPr lang="en-US" altLang="zh-CN" dirty="0" err="1" smtClean="0">
                <a:latin typeface="Lucida Console" charset="0"/>
              </a:rPr>
              <a:t>std</a:t>
            </a:r>
            <a:r>
              <a:rPr lang="en-US" altLang="zh-CN" dirty="0" smtClean="0">
                <a:latin typeface="Lucida Console" charset="0"/>
              </a:rPr>
              <a:t>::</a:t>
            </a:r>
            <a:r>
              <a:rPr lang="en-US" altLang="zh-CN" dirty="0" err="1" smtClean="0">
                <a:latin typeface="Lucida Console" charset="0"/>
              </a:rPr>
              <a:t>cout</a:t>
            </a:r>
            <a:r>
              <a:rPr lang="en-US" altLang="zh-CN" dirty="0" smtClean="0">
                <a:latin typeface="Lucida Console" charset="0"/>
              </a:rPr>
              <a:t>  &lt;&lt;</a:t>
            </a:r>
            <a:r>
              <a:rPr lang="zh-CN" altLang="en-US" dirty="0" smtClean="0">
                <a:latin typeface="Lucida Console" charset="0"/>
              </a:rPr>
              <a:t>“</a:t>
            </a:r>
            <a:r>
              <a:rPr lang="en-US" altLang="zh-CN" dirty="0" smtClean="0">
                <a:latin typeface="Lucida Console" charset="0"/>
              </a:rPr>
              <a:t>Digit.\n";</a:t>
            </a:r>
          </a:p>
          <a:p>
            <a:pPr marL="533400" indent="-533400">
              <a:buClr>
                <a:srgbClr val="FFFF00"/>
              </a:buClr>
              <a:buSzPct val="80000"/>
              <a:buFont typeface="Wingdings" charset="0"/>
              <a:buAutoNum type="arabicPeriod"/>
            </a:pPr>
            <a:r>
              <a:rPr lang="en-US" altLang="zh-CN" dirty="0" smtClean="0">
                <a:latin typeface="Lucida Console" charset="0"/>
              </a:rPr>
              <a:t>  </a:t>
            </a:r>
            <a:r>
              <a:rPr lang="en-US" altLang="zh-CN" b="1" dirty="0" smtClean="0">
                <a:latin typeface="Lucida Console" charset="0"/>
              </a:rPr>
              <a:t>else</a:t>
            </a:r>
            <a:r>
              <a:rPr lang="en-US" altLang="zh-CN" dirty="0" smtClean="0">
                <a:latin typeface="Lucida Console" charset="0"/>
              </a:rPr>
              <a:t> </a:t>
            </a:r>
            <a:r>
              <a:rPr lang="en-US" altLang="zh-CN" dirty="0" err="1" smtClean="0">
                <a:latin typeface="Lucida Console" charset="0"/>
              </a:rPr>
              <a:t>std</a:t>
            </a:r>
            <a:r>
              <a:rPr lang="en-US" altLang="zh-CN" dirty="0" smtClean="0">
                <a:latin typeface="Lucida Console" charset="0"/>
              </a:rPr>
              <a:t>::</a:t>
            </a:r>
            <a:r>
              <a:rPr lang="en-US" altLang="zh-CN" dirty="0" err="1" smtClean="0">
                <a:latin typeface="Lucida Console" charset="0"/>
              </a:rPr>
              <a:t>cout</a:t>
            </a:r>
            <a:r>
              <a:rPr lang="en-US" altLang="zh-CN" dirty="0" smtClean="0">
                <a:latin typeface="Lucida Console" charset="0"/>
              </a:rPr>
              <a:t> &lt;&lt;</a:t>
            </a:r>
            <a:r>
              <a:rPr lang="zh-CN" altLang="en-US" dirty="0" smtClean="0">
                <a:latin typeface="Lucida Console" charset="0"/>
              </a:rPr>
              <a:t>“</a:t>
            </a:r>
            <a:r>
              <a:rPr lang="en-US" altLang="zh-CN" dirty="0" smtClean="0">
                <a:latin typeface="Lucida Console" charset="0"/>
              </a:rPr>
              <a:t>Non Digit.\n";</a:t>
            </a:r>
          </a:p>
          <a:p>
            <a:pPr marL="533400" indent="-533400">
              <a:buClr>
                <a:srgbClr val="FFFF00"/>
              </a:buClr>
              <a:buSzPct val="80000"/>
              <a:buFont typeface="Wingdings" charset="0"/>
              <a:buAutoNum type="arabicPeriod"/>
            </a:pPr>
            <a:r>
              <a:rPr lang="en-US" altLang="zh-CN" dirty="0" smtClean="0">
                <a:latin typeface="Lucida Console" charset="0"/>
              </a:rPr>
              <a:t>}</a:t>
            </a:r>
          </a:p>
          <a:p>
            <a:pPr marL="533400" indent="-533400">
              <a:buClr>
                <a:srgbClr val="FFFF00"/>
              </a:buClr>
              <a:buSzPct val="80000"/>
              <a:buFont typeface="Wingdings" charset="0"/>
              <a:buAutoNum type="arabicPeriod"/>
            </a:pPr>
            <a:r>
              <a:rPr lang="en-US" altLang="zh-CN" b="1" dirty="0" err="1" smtClean="0">
                <a:latin typeface="Lucida Console" charset="0"/>
              </a:rPr>
              <a:t>bool</a:t>
            </a:r>
            <a:r>
              <a:rPr lang="en-US" altLang="zh-CN" dirty="0" smtClean="0">
                <a:latin typeface="Lucida Console" charset="0"/>
              </a:rPr>
              <a:t> </a:t>
            </a:r>
            <a:r>
              <a:rPr lang="en-US" altLang="zh-CN" dirty="0" err="1" smtClean="0">
                <a:latin typeface="Lucida Console" charset="0"/>
              </a:rPr>
              <a:t>isDigit</a:t>
            </a:r>
            <a:r>
              <a:rPr lang="en-US" altLang="zh-CN" dirty="0" smtClean="0">
                <a:latin typeface="Lucida Console" charset="0"/>
              </a:rPr>
              <a:t>(</a:t>
            </a:r>
            <a:r>
              <a:rPr lang="en-US" altLang="zh-CN" b="1" dirty="0" smtClean="0">
                <a:latin typeface="Lucida Console" charset="0"/>
              </a:rPr>
              <a:t>char</a:t>
            </a:r>
            <a:r>
              <a:rPr lang="en-US" altLang="zh-CN" dirty="0" smtClean="0">
                <a:latin typeface="Lucida Console" charset="0"/>
              </a:rPr>
              <a:t> </a:t>
            </a:r>
            <a:r>
              <a:rPr lang="en-US" altLang="zh-CN" dirty="0" err="1" smtClean="0">
                <a:latin typeface="Lucida Console" charset="0"/>
              </a:rPr>
              <a:t>ch</a:t>
            </a:r>
            <a:r>
              <a:rPr lang="en-US" altLang="zh-CN" dirty="0" smtClean="0">
                <a:latin typeface="Lucida Console" charset="0"/>
              </a:rPr>
              <a:t>){</a:t>
            </a:r>
          </a:p>
          <a:p>
            <a:pPr marL="533400" indent="-533400">
              <a:buClr>
                <a:srgbClr val="FFFF00"/>
              </a:buClr>
              <a:buSzPct val="80000"/>
              <a:buFont typeface="Wingdings" charset="0"/>
              <a:buAutoNum type="arabicPeriod"/>
            </a:pPr>
            <a:r>
              <a:rPr lang="en-US" altLang="zh-CN" dirty="0" smtClean="0">
                <a:latin typeface="Lucida Console" charset="0"/>
              </a:rPr>
              <a:t>  </a:t>
            </a:r>
            <a:r>
              <a:rPr lang="en-US" altLang="zh-CN" b="1" dirty="0" smtClean="0">
                <a:latin typeface="Lucida Console" charset="0"/>
              </a:rPr>
              <a:t>return</a:t>
            </a:r>
            <a:r>
              <a:rPr lang="en-US" altLang="zh-CN" dirty="0" smtClean="0">
                <a:latin typeface="Lucida Console" charset="0"/>
              </a:rPr>
              <a:t> </a:t>
            </a:r>
            <a:r>
              <a:rPr lang="en-US" altLang="zh-CN" dirty="0" err="1" smtClean="0">
                <a:latin typeface="Lucida Console" charset="0"/>
              </a:rPr>
              <a:t>ch</a:t>
            </a:r>
            <a:r>
              <a:rPr lang="en-US" altLang="zh-CN" dirty="0" smtClean="0">
                <a:latin typeface="Lucida Console" charset="0"/>
              </a:rPr>
              <a:t>&gt;='0' &amp;&amp; </a:t>
            </a:r>
            <a:r>
              <a:rPr lang="en-US" altLang="zh-CN" dirty="0" err="1" smtClean="0">
                <a:latin typeface="Lucida Console" charset="0"/>
              </a:rPr>
              <a:t>ch</a:t>
            </a:r>
            <a:r>
              <a:rPr lang="en-US" altLang="zh-CN" dirty="0" smtClean="0">
                <a:latin typeface="Lucida Console" charset="0"/>
              </a:rPr>
              <a:t>&lt;='9' ? true : false;</a:t>
            </a:r>
          </a:p>
          <a:p>
            <a:pPr marL="533400" indent="-533400">
              <a:buClr>
                <a:srgbClr val="FFFF00"/>
              </a:buClr>
              <a:buSzPct val="80000"/>
              <a:buFont typeface="Wingdings" charset="0"/>
              <a:buAutoNum type="arabicPeriod"/>
            </a:pPr>
            <a:r>
              <a:rPr lang="en-US" altLang="zh-CN" dirty="0" smtClean="0">
                <a:latin typeface="Lucida Console" charset="0"/>
              </a:rPr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634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内联函数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适用于函数体小，无循环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排序函数不要内联</a:t>
            </a:r>
            <a:endParaRPr kumimoji="1" lang="en-US" altLang="zh-CN" dirty="0" smtClean="0"/>
          </a:p>
          <a:p>
            <a:r>
              <a:rPr kumimoji="1" lang="zh-CN" altLang="en-US" dirty="0" smtClean="0"/>
              <a:t>适用于需要在程序中被反复使用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适用于对性能要求高的程序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346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函数重载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目的相同，作用相同，处理对象不同的函数，可以用同样的名字命名，而用形参列表的不同来区别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注意，如果只有一个形参，则其类型必须不同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60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函数重载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8443" y="1985794"/>
            <a:ext cx="6400800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void print(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a) {</a:t>
            </a:r>
          </a:p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"Integer : " &lt;&lt; a &lt;&lt; </a:t>
            </a:r>
            <a:r>
              <a:rPr lang="en-US" altLang="zh-CN" sz="2800" dirty="0" err="1" smtClean="0"/>
              <a:t>endl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smtClean="0"/>
              <a:t>}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void print(double a) {</a:t>
            </a:r>
          </a:p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"Double : " &lt;&lt; a &lt;&lt; </a:t>
            </a:r>
            <a:r>
              <a:rPr lang="en-US" altLang="zh-CN" sz="2800" dirty="0" err="1" smtClean="0"/>
              <a:t>endl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smtClean="0"/>
              <a:t>}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82959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默认参数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函数的参数可以有默认值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void delay(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a=2);</a:t>
            </a:r>
          </a:p>
          <a:p>
            <a:pPr lvl="1"/>
            <a:r>
              <a:rPr kumimoji="1" lang="en-US" altLang="zh-CN" dirty="0" smtClean="0"/>
              <a:t>delay();</a:t>
            </a:r>
          </a:p>
          <a:p>
            <a:pPr lvl="1"/>
            <a:r>
              <a:rPr kumimoji="1" lang="en-US" altLang="zh-CN" dirty="0" smtClean="0"/>
              <a:t>delay(2);</a:t>
            </a:r>
          </a:p>
          <a:p>
            <a:pPr lvl="1"/>
            <a:r>
              <a:rPr kumimoji="1" lang="en-US" altLang="zh-CN" dirty="0" smtClean="0"/>
              <a:t>delay(100);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什么是函数？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函数是一个能够完成某一独立子功能的模块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设计思想：自顶向下，逐步求精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使用函数的优点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可读性好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易于查错和修改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便于分工编写，分阶段调试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避免重复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实现结构化程序设计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7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主函数是程序运行的入口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遇到其他函数，则调用其他函数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调用过程中，可能会继续调用其他函数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调用完毕，函数需要返回</a:t>
            </a:r>
            <a:endParaRPr kumimoji="1" lang="en-US" altLang="zh-CN" dirty="0" smtClean="0"/>
          </a:p>
          <a:p>
            <a:r>
              <a:rPr kumimoji="1" lang="zh-CN" altLang="en-US" dirty="0" smtClean="0"/>
              <a:t>返回时，可以有返回值，也可以没有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72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函数概述</a:t>
            </a:r>
            <a:endParaRPr kumimoji="1"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87117" y="1913823"/>
            <a:ext cx="1728788" cy="4318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main()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303242" y="3209223"/>
            <a:ext cx="1873250" cy="5048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fuuc3()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99780" y="3209223"/>
            <a:ext cx="1728787" cy="576263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func2()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80417" y="3209223"/>
            <a:ext cx="1727200" cy="5762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func1()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75592" y="4722111"/>
            <a:ext cx="1727200" cy="5762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func4()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783880" y="4650673"/>
            <a:ext cx="1727200" cy="5746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func5()</a:t>
            </a:r>
          </a:p>
        </p:txBody>
      </p:sp>
      <p:cxnSp>
        <p:nvCxnSpPr>
          <p:cNvPr id="10" name="AutoShape 10"/>
          <p:cNvCxnSpPr>
            <a:cxnSpLocks noChangeShapeType="1"/>
            <a:stCxn id="4" idx="1"/>
            <a:endCxn id="7" idx="3"/>
          </p:cNvCxnSpPr>
          <p:nvPr/>
        </p:nvCxnSpPr>
        <p:spPr bwMode="auto">
          <a:xfrm flipH="1">
            <a:off x="3207617" y="2129723"/>
            <a:ext cx="1079500" cy="136842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 flipH="1">
            <a:off x="4936405" y="2345623"/>
            <a:ext cx="144462" cy="792163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AutoShape 12"/>
          <p:cNvCxnSpPr>
            <a:cxnSpLocks noChangeShapeType="1"/>
          </p:cNvCxnSpPr>
          <p:nvPr/>
        </p:nvCxnSpPr>
        <p:spPr bwMode="auto">
          <a:xfrm>
            <a:off x="6015905" y="2274186"/>
            <a:ext cx="1081087" cy="8636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AutoShape 13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1839192" y="3785486"/>
            <a:ext cx="504825" cy="93662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647480" y="3785486"/>
            <a:ext cx="217487" cy="865187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601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函数的定义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如果没有返回值，则类型标识符为</a:t>
            </a:r>
            <a:r>
              <a:rPr kumimoji="1" lang="en-US" altLang="zh-CN" dirty="0" smtClean="0"/>
              <a:t>void</a:t>
            </a:r>
          </a:p>
          <a:p>
            <a:r>
              <a:rPr kumimoji="1" lang="zh-CN" altLang="en-US" dirty="0" smtClean="0"/>
              <a:t>形式参数表可以为空，表示没有参数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函数名的命名规范和规则与变量名相同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2124" y="2376142"/>
            <a:ext cx="60658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zh-CN" altLang="en-US" sz="2800" b="1" dirty="0" smtClean="0">
                <a:cs typeface="宋体" charset="0"/>
              </a:rPr>
              <a:t>类型标识符 函数名（</a:t>
            </a:r>
            <a:r>
              <a:rPr lang="zh-CN" altLang="en-US" sz="2800" b="1" dirty="0" smtClean="0">
                <a:solidFill>
                  <a:schemeClr val="accent2"/>
                </a:solidFill>
                <a:cs typeface="宋体" charset="0"/>
              </a:rPr>
              <a:t>形式参数</a:t>
            </a:r>
            <a:r>
              <a:rPr lang="zh-CN" altLang="en-US" sz="2800" b="1" dirty="0" smtClean="0">
                <a:cs typeface="宋体" charset="0"/>
              </a:rPr>
              <a:t>表）</a:t>
            </a:r>
          </a:p>
          <a:p>
            <a:pPr>
              <a:buFont typeface="Wingdings" charset="0"/>
              <a:buNone/>
            </a:pPr>
            <a:r>
              <a:rPr lang="zh-CN" altLang="en-US" sz="2800" b="1" dirty="0" smtClean="0">
                <a:cs typeface="宋体" charset="0"/>
              </a:rPr>
              <a:t>｛</a:t>
            </a:r>
          </a:p>
          <a:p>
            <a:pPr>
              <a:buFont typeface="Wingdings" charset="0"/>
              <a:buNone/>
            </a:pPr>
            <a:r>
              <a:rPr lang="zh-CN" altLang="en-US" sz="2800" b="1" dirty="0" smtClean="0">
                <a:cs typeface="宋体" charset="0"/>
              </a:rPr>
              <a:t>		</a:t>
            </a:r>
            <a:r>
              <a:rPr lang="zh-CN" altLang="en-US" sz="2800" b="1" dirty="0" smtClean="0">
                <a:cs typeface="宋体" charset="0"/>
              </a:rPr>
              <a:t>表达式</a:t>
            </a:r>
            <a:r>
              <a:rPr lang="zh-CN" altLang="en-US" sz="2800" b="1" dirty="0" smtClean="0">
                <a:cs typeface="宋体" charset="0"/>
              </a:rPr>
              <a:t>序列</a:t>
            </a:r>
          </a:p>
          <a:p>
            <a:pPr>
              <a:buFont typeface="Wingdings" charset="0"/>
              <a:buNone/>
            </a:pPr>
            <a:r>
              <a:rPr lang="en-US" altLang="zh-CN" sz="2800" b="1" dirty="0" smtClean="0">
                <a:cs typeface="宋体" charset="0"/>
              </a:rPr>
              <a:t> </a:t>
            </a:r>
            <a:r>
              <a:rPr lang="zh-CN" altLang="en-US" sz="2800" b="1" dirty="0" smtClean="0">
                <a:cs typeface="宋体" charset="0"/>
              </a:rPr>
              <a:t>｝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1193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C++ </a:t>
            </a:r>
            <a:r>
              <a:rPr kumimoji="1" lang="zh-CN" altLang="en-US" dirty="0" smtClean="0"/>
              <a:t>不允许嵌套定义函数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0138" y="2507979"/>
            <a:ext cx="5977862" cy="2814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 smtClean="0">
                <a:cs typeface="宋体" charset="0"/>
              </a:rPr>
              <a:t>void main()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 smtClean="0">
                <a:cs typeface="宋体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 smtClean="0">
                <a:cs typeface="宋体" charset="0"/>
              </a:rPr>
              <a:t>		void func()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 smtClean="0">
                <a:cs typeface="宋体" charset="0"/>
              </a:rPr>
              <a:t>		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 smtClean="0">
                <a:cs typeface="宋体" charset="0"/>
              </a:rPr>
              <a:t>			//...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 smtClean="0">
                <a:cs typeface="宋体" charset="0"/>
              </a:rPr>
              <a:t>		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 smtClean="0">
                <a:cs typeface="宋体" charset="0"/>
              </a:rPr>
              <a:t>}</a:t>
            </a:r>
            <a:endParaRPr lang="zh-CN" altLang="en-US" sz="2800" dirty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6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函数的四种写法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2926" y="2363214"/>
            <a:ext cx="65028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参数</a:t>
            </a:r>
            <a:r>
              <a:rPr lang="en-US" altLang="zh-CN" sz="2800" dirty="0" smtClean="0"/>
              <a:t> + </a:t>
            </a:r>
            <a:r>
              <a:rPr lang="zh-CN" altLang="en-US" sz="2800" dirty="0" smtClean="0"/>
              <a:t>返回值</a:t>
            </a:r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int bigger(int a,int b)</a:t>
            </a:r>
          </a:p>
          <a:p>
            <a:r>
              <a:rPr lang="zh-CN" altLang="en-US" sz="2800" dirty="0" smtClean="0"/>
              <a:t>{</a:t>
            </a:r>
          </a:p>
          <a:p>
            <a:r>
              <a:rPr lang="zh-CN" altLang="en-US" sz="2800" dirty="0" smtClean="0"/>
              <a:t>    return a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&gt;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b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?</a:t>
            </a:r>
            <a:r>
              <a:rPr lang="en-US" altLang="zh-CN" sz="2800" dirty="0" smtClean="0"/>
              <a:t> a </a:t>
            </a:r>
            <a:r>
              <a:rPr lang="zh-CN" altLang="en-US" sz="2800" dirty="0" smtClean="0"/>
              <a:t>: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b;</a:t>
            </a:r>
          </a:p>
          <a:p>
            <a:r>
              <a:rPr lang="zh-CN" altLang="en-US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151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函数概述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6388" y="1822321"/>
            <a:ext cx="7627492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只有</a:t>
            </a:r>
            <a:r>
              <a:rPr lang="zh-CN" altLang="en-US" sz="2800" dirty="0" smtClean="0"/>
              <a:t>参数</a:t>
            </a:r>
            <a:endParaRPr lang="en-US" altLang="zh-CN" sz="2800" dirty="0" smtClean="0"/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void delay(long a)</a:t>
            </a:r>
          </a:p>
          <a:p>
            <a:r>
              <a:rPr lang="zh-CN" altLang="en-US" sz="2800" dirty="0" smtClean="0"/>
              <a:t>{</a:t>
            </a:r>
          </a:p>
          <a:p>
            <a:r>
              <a:rPr lang="zh-CN" altLang="en-US" sz="2800" dirty="0" smtClean="0"/>
              <a:t>   for(int i = 1;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&lt;=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a;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i++);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// </a:t>
            </a:r>
            <a:r>
              <a:rPr lang="en-US" altLang="en-US" sz="2800" dirty="0" err="1" smtClean="0"/>
              <a:t>回顾for循环的用法</a:t>
            </a:r>
            <a:endParaRPr lang="en-US" altLang="en-US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en-US" altLang="zh-CN" sz="2800" dirty="0" smtClean="0"/>
              <a:t>// for</a:t>
            </a:r>
            <a:r>
              <a:rPr lang="zh-CN" altLang="en-US" sz="2800" dirty="0" smtClean="0"/>
              <a:t>循环体也可以为空！为什么？</a:t>
            </a:r>
            <a:endParaRPr lang="zh-CN" altLang="en-US" sz="2800" dirty="0" smtClean="0"/>
          </a:p>
          <a:p>
            <a:r>
              <a:rPr lang="zh-CN" altLang="en-US" sz="2800" dirty="0" smtClean="0"/>
              <a:t>｝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633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664</Words>
  <Application>Microsoft Macintosh PowerPoint</Application>
  <PresentationFormat>全屏显示(4:3)</PresentationFormat>
  <Paragraphs>198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函数</vt:lpstr>
      <vt:lpstr>学习内容</vt:lpstr>
      <vt:lpstr>函数概述</vt:lpstr>
      <vt:lpstr>函数概述</vt:lpstr>
      <vt:lpstr>函数概述</vt:lpstr>
      <vt:lpstr>函数概述</vt:lpstr>
      <vt:lpstr>函数概述</vt:lpstr>
      <vt:lpstr>函数概述</vt:lpstr>
      <vt:lpstr>函数概述</vt:lpstr>
      <vt:lpstr>函数概述</vt:lpstr>
      <vt:lpstr>函数概述</vt:lpstr>
      <vt:lpstr>函数概述</vt:lpstr>
      <vt:lpstr>函数原型</vt:lpstr>
      <vt:lpstr>函数原型</vt:lpstr>
      <vt:lpstr>全局变量与局部变量</vt:lpstr>
      <vt:lpstr>内存空间</vt:lpstr>
      <vt:lpstr>全局变量和局部变量</vt:lpstr>
      <vt:lpstr>静态局部变量</vt:lpstr>
      <vt:lpstr>递归函数</vt:lpstr>
      <vt:lpstr>递归函数</vt:lpstr>
      <vt:lpstr>内联函数</vt:lpstr>
      <vt:lpstr>内联函数</vt:lpstr>
      <vt:lpstr>内联函数</vt:lpstr>
      <vt:lpstr>函数重载</vt:lpstr>
      <vt:lpstr>函数重载</vt:lpstr>
      <vt:lpstr>默认参数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>J Y</dc:creator>
  <cp:lastModifiedBy>J Y</cp:lastModifiedBy>
  <cp:revision>109</cp:revision>
  <dcterms:created xsi:type="dcterms:W3CDTF">2013-03-06T20:14:34Z</dcterms:created>
  <dcterms:modified xsi:type="dcterms:W3CDTF">2013-03-06T22:43:13Z</dcterms:modified>
</cp:coreProperties>
</file>