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58" r:id="rId3"/>
    <p:sldMasterId id="2147483663" r:id="rId4"/>
  </p:sldMasterIdLst>
  <p:notesMasterIdLst>
    <p:notesMasterId r:id="rId36"/>
  </p:notesMasterIdLst>
  <p:sldIdLst>
    <p:sldId id="257" r:id="rId5"/>
    <p:sldId id="396" r:id="rId6"/>
    <p:sldId id="469" r:id="rId7"/>
    <p:sldId id="405" r:id="rId8"/>
    <p:sldId id="404" r:id="rId9"/>
    <p:sldId id="359" r:id="rId10"/>
    <p:sldId id="464" r:id="rId11"/>
    <p:sldId id="415" r:id="rId12"/>
    <p:sldId id="412" r:id="rId13"/>
    <p:sldId id="416" r:id="rId14"/>
    <p:sldId id="426" r:id="rId15"/>
    <p:sldId id="427" r:id="rId16"/>
    <p:sldId id="429" r:id="rId17"/>
    <p:sldId id="430" r:id="rId18"/>
    <p:sldId id="431" r:id="rId19"/>
    <p:sldId id="432" r:id="rId20"/>
    <p:sldId id="436" r:id="rId21"/>
    <p:sldId id="453" r:id="rId22"/>
    <p:sldId id="454" r:id="rId23"/>
    <p:sldId id="465" r:id="rId24"/>
    <p:sldId id="455" r:id="rId25"/>
    <p:sldId id="456" r:id="rId26"/>
    <p:sldId id="457" r:id="rId27"/>
    <p:sldId id="360" r:id="rId28"/>
    <p:sldId id="398" r:id="rId29"/>
    <p:sldId id="401" r:id="rId30"/>
    <p:sldId id="402" r:id="rId31"/>
    <p:sldId id="466" r:id="rId32"/>
    <p:sldId id="467" r:id="rId33"/>
    <p:sldId id="468" r:id="rId34"/>
    <p:sldId id="44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00"/>
    <a:srgbClr val="2B81FF"/>
    <a:srgbClr val="A9EBAD"/>
    <a:srgbClr val="57D3FF"/>
    <a:srgbClr val="B23F66"/>
    <a:srgbClr val="D5D5D5"/>
    <a:srgbClr val="C2C2C2"/>
    <a:srgbClr val="84CCEB"/>
    <a:srgbClr val="C33A3A"/>
    <a:srgbClr val="4891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8" autoAdjust="0"/>
    <p:restoredTop sz="96182" autoAdjust="0"/>
  </p:normalViewPr>
  <p:slideViewPr>
    <p:cSldViewPr>
      <p:cViewPr varScale="1">
        <p:scale>
          <a:sx n="73" d="100"/>
          <a:sy n="73" d="100"/>
        </p:scale>
        <p:origin x="-258" y="-96"/>
      </p:cViewPr>
      <p:guideLst>
        <p:guide orient="horz" pos="2124"/>
        <p:guide pos="3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8DA5-A863-4E0D-B56E-4E36ECF87489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A9055-7ED8-4E91-89D5-022F8475B0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A9055-7ED8-4E91-89D5-022F8475B0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2" y="1844677"/>
            <a:ext cx="10363200" cy="1470025"/>
          </a:xfrm>
        </p:spPr>
        <p:txBody>
          <a:bodyPr/>
          <a:lstStyle>
            <a:lvl1pPr algn="ctr">
              <a:defRPr sz="4000" smtClean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smtClean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pic>
        <p:nvPicPr>
          <p:cNvPr id="210949" name="Picture 6" descr="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2" y="255590"/>
            <a:ext cx="6288617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0" name="Rectangle 6"/>
          <p:cNvSpPr>
            <a:spLocks noChangeArrowheads="1"/>
          </p:cNvSpPr>
          <p:nvPr userDrawn="1"/>
        </p:nvSpPr>
        <p:spPr bwMode="auto">
          <a:xfrm>
            <a:off x="0" y="3500439"/>
            <a:ext cx="12192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anose="05000000000000000000" pitchFamily="2" charset="2"/>
              <a:buChar char="Ø"/>
              <a:defRPr sz="2400"/>
            </a:lvl1pPr>
            <a:lvl2pPr>
              <a:defRPr sz="2000"/>
            </a:lvl2pPr>
            <a:lvl3pPr>
              <a:buFont typeface="Times New Roman" panose="02020603050405020304" pitchFamily="18" charset="0"/>
              <a:buChar char="–"/>
              <a:defRPr sz="1800"/>
            </a:lvl3pPr>
            <a:lvl4pPr>
              <a:buFont typeface="Times New Roman" panose="02020603050405020304" pitchFamily="18" charset="0"/>
              <a:buChar char="–"/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D5DCF-16DA-49EF-BFE5-D8BD90A8C19B}" type="datetime1">
              <a:rPr lang="zh-CN" altLang="en-US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5C620-D228-4FD6-88EA-BFD3E5912F8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1" y="260352"/>
            <a:ext cx="7488767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20" y="981077"/>
            <a:ext cx="5465233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2852" y="981075"/>
            <a:ext cx="5467349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2852" y="3649665"/>
            <a:ext cx="5467349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D5DCF-16DA-49EF-BFE5-D8BD90A8C19B}" type="datetime1">
              <a:rPr lang="zh-CN" altLang="en-US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9C1AA-52CF-47F3-9067-7D14B548774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C641-9B5B-49B4-94BF-0F8670912196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7F7-FA91-415B-9332-AF144557F9A3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81E-0383-46CD-BE84-8ED435A8F1A6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8CE-F5FF-43C3-84AC-50BA902268DE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54F-77D3-4E6F-AD7A-836551779AA5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FD49-1C77-43C2-ABF0-0B90ADE44220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800-75B0-498D-A1E6-74DA45A1A725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anose="05000000000000000000" pitchFamily="2" charset="2"/>
              <a:buChar char="Ø"/>
              <a:defRPr sz="2400"/>
            </a:lvl1pPr>
            <a:lvl2pPr>
              <a:defRPr sz="2000"/>
            </a:lvl2pPr>
            <a:lvl3pPr>
              <a:buFont typeface="Times New Roman" panose="02020603050405020304" pitchFamily="18" charset="0"/>
              <a:buChar char="–"/>
              <a:defRPr sz="1800"/>
            </a:lvl3pPr>
            <a:lvl4pPr>
              <a:buFont typeface="Times New Roman" panose="02020603050405020304" pitchFamily="18" charset="0"/>
              <a:buChar char="–"/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704B6-261B-4DB4-A011-5366C5ECF435}" type="datetime1">
              <a:rPr lang="zh-CN" altLang="en-US" smtClean="0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602BA-6E93-470F-9B00-2E28893A029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13C1-5C48-4463-A483-9CF47668A7A2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E10-032A-4B19-A493-DFA519231FD2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FFA1-315D-4CA2-ABAA-B20FBDE92EF6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E57-ACD4-4031-9CBE-F8D80C881B76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C021-456B-4544-A996-4B486929A8D0}" type="datetime1">
              <a:rPr lang="zh-CN" altLang="en-US" smtClean="0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61C61-452D-4248-9975-BE7A6F71335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1" y="260352"/>
            <a:ext cx="7488767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20" y="981077"/>
            <a:ext cx="5465233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2852" y="981075"/>
            <a:ext cx="5467349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2852" y="3649665"/>
            <a:ext cx="5467349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B2BCB-A98E-462D-B0AB-3A4BC6B87239}" type="datetime1">
              <a:rPr lang="zh-CN" altLang="en-US" smtClean="0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DC01-AD8A-48DD-A5A1-975BB03B67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2" y="1844677"/>
            <a:ext cx="10363200" cy="1470025"/>
          </a:xfrm>
        </p:spPr>
        <p:txBody>
          <a:bodyPr/>
          <a:lstStyle>
            <a:lvl1pPr algn="ctr">
              <a:defRPr sz="4000" smtClean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smtClean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pic>
        <p:nvPicPr>
          <p:cNvPr id="210949" name="Picture 6" descr="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2" y="255590"/>
            <a:ext cx="6288617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0" name="Rectangle 6"/>
          <p:cNvSpPr>
            <a:spLocks noChangeArrowheads="1"/>
          </p:cNvSpPr>
          <p:nvPr userDrawn="1"/>
        </p:nvSpPr>
        <p:spPr bwMode="auto">
          <a:xfrm>
            <a:off x="0" y="3500439"/>
            <a:ext cx="12192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anose="05000000000000000000" pitchFamily="2" charset="2"/>
              <a:buChar char="Ø"/>
              <a:defRPr sz="2400"/>
            </a:lvl1pPr>
            <a:lvl2pPr>
              <a:defRPr sz="2000"/>
            </a:lvl2pPr>
            <a:lvl3pPr>
              <a:buFont typeface="Times New Roman" panose="02020603050405020304" pitchFamily="18" charset="0"/>
              <a:buChar char="–"/>
              <a:defRPr sz="1800"/>
            </a:lvl3pPr>
            <a:lvl4pPr>
              <a:buFont typeface="Times New Roman" panose="02020603050405020304" pitchFamily="18" charset="0"/>
              <a:buChar char="–"/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1A70A-6511-4932-B2CB-71AC05CEFA68}" type="datetime1">
              <a:rPr lang="zh-CN" altLang="en-US" smtClean="0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602BA-6E93-470F-9B00-2E28893A029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C90D8-F4B8-4A53-AFD3-AC505A0CF76B}" type="datetime1">
              <a:rPr lang="zh-CN" altLang="en-US" smtClean="0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61C61-452D-4248-9975-BE7A6F71335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1" y="260352"/>
            <a:ext cx="7488767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20" y="981077"/>
            <a:ext cx="5465233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2852" y="981075"/>
            <a:ext cx="5467349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2852" y="3649665"/>
            <a:ext cx="5467349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E2F5A-50ED-4D7C-9A02-9D84073D019C}" type="datetime1">
              <a:rPr lang="zh-CN" altLang="en-US" smtClean="0">
                <a:solidFill>
                  <a:srgbClr val="000000"/>
                </a:solidFill>
              </a:rPr>
              <a:pPr/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DC01-AD8A-48DD-A5A1-975BB03B67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2" y="1844677"/>
            <a:ext cx="10363200" cy="1470025"/>
          </a:xfrm>
        </p:spPr>
        <p:txBody>
          <a:bodyPr/>
          <a:lstStyle>
            <a:lvl1pPr algn="ctr">
              <a:defRPr sz="4000" smtClean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pic>
        <p:nvPicPr>
          <p:cNvPr id="210949" name="Picture 6" descr="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2" y="255590"/>
            <a:ext cx="6288617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0" name="Rectangle 6"/>
          <p:cNvSpPr>
            <a:spLocks noChangeArrowheads="1"/>
          </p:cNvSpPr>
          <p:nvPr userDrawn="1"/>
        </p:nvSpPr>
        <p:spPr bwMode="auto">
          <a:xfrm>
            <a:off x="0" y="3500439"/>
            <a:ext cx="12192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8801" y="260352"/>
            <a:ext cx="7488767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9" y="981077"/>
            <a:ext cx="11135783" cy="51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1269" name="Picture 6" descr="logo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"/>
            <a:ext cx="47625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CD9430B-64FD-4E76-B34F-B32866B646DD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41742ED6-DD56-4953-88A9-A63125554B80}" type="slidenum">
              <a:rPr lang="zh-CN" altLang="en-US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73" name="Rectangle 9"/>
          <p:cNvSpPr>
            <a:spLocks noChangeArrowheads="1"/>
          </p:cNvSpPr>
          <p:nvPr userDrawn="1"/>
        </p:nvSpPr>
        <p:spPr bwMode="auto">
          <a:xfrm>
            <a:off x="0" y="765177"/>
            <a:ext cx="12192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楷体_GB2312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609600" indent="-609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0066"/>
        </a:buClr>
        <a:buSzPct val="100000"/>
        <a:buFont typeface="Wingdings" panose="05000000000000000000" pitchFamily="2" charset="2"/>
        <a:buBlip>
          <a:blip r:embed="rId7"/>
        </a:buBlip>
        <a:defRPr sz="3200" b="1">
          <a:solidFill>
            <a:srgbClr val="0033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90600" indent="-5334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8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8801" y="260352"/>
            <a:ext cx="7488767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9" y="981077"/>
            <a:ext cx="11135783" cy="51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1269" name="Picture 6" descr="logo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"/>
            <a:ext cx="47625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BF61A24-CBAF-4CE2-BF8F-54BB7CB72889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2018/8/26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41742ED6-DD56-4953-88A9-A63125554B80}" type="slidenum">
              <a:rPr lang="zh-CN" altLang="en-US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73" name="Rectangle 9"/>
          <p:cNvSpPr>
            <a:spLocks noChangeArrowheads="1"/>
          </p:cNvSpPr>
          <p:nvPr userDrawn="1"/>
        </p:nvSpPr>
        <p:spPr bwMode="auto">
          <a:xfrm>
            <a:off x="0" y="765177"/>
            <a:ext cx="12192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楷体_GB2312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609600" indent="-609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0066"/>
        </a:buClr>
        <a:buSzPct val="100000"/>
        <a:buFont typeface="Wingdings" panose="05000000000000000000" pitchFamily="2" charset="2"/>
        <a:buBlip>
          <a:blip r:embed="rId7"/>
        </a:buBlip>
        <a:defRPr sz="3200" b="1">
          <a:solidFill>
            <a:srgbClr val="0033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90600" indent="-5334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8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8801" y="260352"/>
            <a:ext cx="7488767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9" y="981077"/>
            <a:ext cx="11135783" cy="51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1269" name="Picture 6" descr="logo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"/>
            <a:ext cx="47625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75D5DCF-16DA-49EF-BFE5-D8BD90A8C19B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2018/8/26</a:t>
            </a:fld>
            <a:endParaRPr lang="zh-CN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3DAE360-77DA-4EFD-985C-53B5B6DF8644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765177"/>
            <a:ext cx="12192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楷体_GB2312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609600" indent="-609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0066"/>
        </a:buClr>
        <a:buSzPct val="100000"/>
        <a:buFont typeface="Wingdings" panose="05000000000000000000" pitchFamily="2" charset="2"/>
        <a:buBlip>
          <a:blip r:embed="rId7"/>
        </a:buBlip>
        <a:defRPr sz="3200" b="1">
          <a:solidFill>
            <a:srgbClr val="0033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90600" indent="-5334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8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1E57-ACD4-4031-9CBE-F8D80C881B76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C34C-C466-4251-9142-2B2BBF46E3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图片1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"/>
            <a:ext cx="12192000" cy="98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storagedriver/select-storage-driv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192.168.1.49:8443/" TargetMode="External"/><Relationship Id="rId5" Type="http://schemas.openxmlformats.org/officeDocument/2006/relationships/hyperlink" Target="http://ip:8081/" TargetMode="External"/><Relationship Id="rId4" Type="http://schemas.openxmlformats.org/officeDocument/2006/relationships/hyperlink" Target="https://www.sonatype.com/download-oss-sonatype?hsCtaTracking=920dd7b5-7ef3-47fe-9600-10fecad8aa32|f59d5f10-099f-4c66-a622-0254373f4a9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hyperlink" Target="https://help.sonatype.com/repomanager3/security/configuring-ssl#ConfiguringSSL-InboundSSL-ConfiguringtoServeContentviaHTTPS" TargetMode="External"/><Relationship Id="rId4" Type="http://schemas.openxmlformats.org/officeDocument/2006/relationships/hyperlink" Target="https://support.sonatype.com/hc/en-us/articles/21754217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hyperlink" Target="https://ip:8443/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baseimages/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hyperlink" Target="https://github.com/CentOS/sig-cloud-instance-images/tree/CentOS-7" TargetMode="External"/><Relationship Id="rId4" Type="http://schemas.openxmlformats.org/officeDocument/2006/relationships/hyperlink" Target="https://github.com/CentOS/sig-cloud-instance-imag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#more-details-about-mount-typ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ru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loud.docker.com/" TargetMode="External"/><Relationship Id="rId4" Type="http://schemas.openxmlformats.org/officeDocument/2006/relationships/hyperlink" Target="https://hub.docke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99656" y="2348880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87688" y="436510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企业网银     吴亚东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7888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镜像是如何构建、存储的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328" y="908720"/>
            <a:ext cx="121446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+mn-ea"/>
              </a:rPr>
              <a:t>镜像的分层管理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一个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zh-CN" altLang="en-US" sz="1600" dirty="0" smtClean="0">
                <a:latin typeface="+mn-ea"/>
              </a:rPr>
              <a:t>镜像是通过一层堆一层的方式构建起来，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zh-CN" altLang="en-US" sz="1600" dirty="0" smtClean="0">
                <a:latin typeface="+mn-ea"/>
              </a:rPr>
              <a:t>镜像的每一层代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表对应镜像的</a:t>
            </a:r>
            <a:r>
              <a:rPr lang="en-US" altLang="zh-CN" sz="1600" dirty="0" err="1" smtClean="0">
                <a:latin typeface="+mn-ea"/>
              </a:rPr>
              <a:t>Dockerfile</a:t>
            </a:r>
            <a:r>
              <a:rPr lang="zh-CN" altLang="en-US" sz="1600" dirty="0" smtClean="0">
                <a:latin typeface="+mn-ea"/>
              </a:rPr>
              <a:t>中的一条指令。当用一个镜像启动一个容器时，就在底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层镜像之上创建了新的一层“</a:t>
            </a:r>
            <a:r>
              <a:rPr lang="en-US" altLang="zh-CN" sz="1600" dirty="0" smtClean="0">
                <a:latin typeface="+mn-ea"/>
              </a:rPr>
              <a:t>container layer”</a:t>
            </a:r>
            <a:r>
              <a:rPr lang="zh-CN" altLang="en-US" sz="1600" dirty="0" smtClean="0">
                <a:latin typeface="+mn-ea"/>
              </a:rPr>
              <a:t>，对“</a:t>
            </a:r>
            <a:r>
              <a:rPr lang="en-US" altLang="zh-CN" sz="1600" dirty="0" smtClean="0">
                <a:latin typeface="+mn-ea"/>
              </a:rPr>
              <a:t>container layer</a:t>
            </a:r>
            <a:r>
              <a:rPr lang="zh-CN" altLang="en-US" sz="1600" dirty="0" smtClean="0">
                <a:latin typeface="+mn-ea"/>
              </a:rPr>
              <a:t>”所有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修改，比如在容器内增加、删除、修改文件，都保存在</a:t>
            </a:r>
            <a:r>
              <a:rPr lang="en-US" altLang="zh-CN" sz="1600" dirty="0" smtClean="0">
                <a:latin typeface="+mn-ea"/>
              </a:rPr>
              <a:t>” container layer”,</a:t>
            </a:r>
            <a:r>
              <a:rPr lang="zh-CN" altLang="en-US" sz="1600" dirty="0" smtClean="0">
                <a:latin typeface="+mn-ea"/>
              </a:rPr>
              <a:t>底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层镜像是只读的，“</a:t>
            </a:r>
            <a:r>
              <a:rPr lang="en-US" altLang="zh-CN" sz="1600" dirty="0" smtClean="0">
                <a:latin typeface="+mn-ea"/>
              </a:rPr>
              <a:t>container layer</a:t>
            </a:r>
            <a:r>
              <a:rPr lang="zh-CN" altLang="en-US" sz="1600" dirty="0" smtClean="0">
                <a:latin typeface="+mn-ea"/>
              </a:rPr>
              <a:t>”是可读、可修改的。一个镜像和一个用此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镜像启动的容器的区别就是这个</a:t>
            </a:r>
            <a:r>
              <a:rPr lang="en-US" altLang="zh-CN" sz="1600" dirty="0" smtClean="0">
                <a:latin typeface="+mn-ea"/>
              </a:rPr>
              <a:t>”writable container layer”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+mn-ea"/>
              </a:rPr>
              <a:t>COW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  copy-on-write </a:t>
            </a:r>
            <a:r>
              <a:rPr lang="zh-CN" altLang="en-US" sz="1600" dirty="0" smtClean="0">
                <a:latin typeface="+mn-ea"/>
              </a:rPr>
              <a:t>当涉及修改底层镜像文件时，会先找到被修改文件，然后拷贝到“</a:t>
            </a:r>
            <a:r>
              <a:rPr lang="en-US" altLang="zh-CN" sz="1600" dirty="0" smtClean="0">
                <a:latin typeface="+mn-ea"/>
              </a:rPr>
              <a:t>container layer</a:t>
            </a:r>
            <a:r>
              <a:rPr lang="zh-CN" altLang="en-US" sz="1600" dirty="0" smtClean="0">
                <a:latin typeface="+mn-ea"/>
              </a:rPr>
              <a:t>”，然后在“</a:t>
            </a:r>
            <a:r>
              <a:rPr lang="en-US" altLang="zh-CN" sz="1600" dirty="0" smtClean="0">
                <a:latin typeface="+mn-ea"/>
              </a:rPr>
              <a:t>container layer</a:t>
            </a:r>
            <a:r>
              <a:rPr lang="zh-CN" altLang="en-US" sz="1600" dirty="0" smtClean="0">
                <a:latin typeface="+mn-ea"/>
              </a:rPr>
              <a:t>”对文件进行修改，这种修改时拷贝的设计有两种好处：节省空间，容器小进而减少容器启动所用的时间。每当修改</a:t>
            </a:r>
            <a:r>
              <a:rPr lang="en-US" altLang="zh-CN" sz="1600" dirty="0" err="1" smtClean="0">
                <a:latin typeface="+mn-ea"/>
              </a:rPr>
              <a:t>Dockerfile</a:t>
            </a:r>
            <a:r>
              <a:rPr lang="zh-CN" altLang="en-US" sz="1600" dirty="0" smtClean="0">
                <a:latin typeface="+mn-ea"/>
              </a:rPr>
              <a:t>时就需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要重新构建镜像，但构建过程是增量的。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支持</a:t>
            </a:r>
            <a:r>
              <a:rPr lang="en-US" altLang="zh-CN" sz="1600" dirty="0" smtClean="0">
                <a:latin typeface="+mn-ea"/>
              </a:rPr>
              <a:t>btrfs,zfs,overlay2,aufs,overlay,devicemapper,vfs</a:t>
            </a:r>
            <a:r>
              <a:rPr lang="zh-CN" altLang="en-US" sz="1600" dirty="0" smtClean="0">
                <a:latin typeface="+mn-ea"/>
              </a:rPr>
              <a:t>等不同的存储类型，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它控制着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en-US" altLang="zh-CN" sz="1600" dirty="0" smtClean="0">
                <a:latin typeface="+mn-ea"/>
              </a:rPr>
              <a:t> image</a:t>
            </a:r>
            <a:r>
              <a:rPr lang="zh-CN" altLang="en-US" sz="1600" dirty="0" smtClean="0">
                <a:latin typeface="+mn-ea"/>
              </a:rPr>
              <a:t>如何在宿主机上被存储和管理，而不同的</a:t>
            </a:r>
            <a:r>
              <a:rPr lang="en-US" altLang="zh-CN" sz="1600" dirty="0" smtClean="0">
                <a:latin typeface="+mn-ea"/>
              </a:rPr>
              <a:t>storage driver</a:t>
            </a:r>
            <a:r>
              <a:rPr lang="zh-CN" altLang="en-US" sz="1600" dirty="0" smtClean="0">
                <a:latin typeface="+mn-ea"/>
              </a:rPr>
              <a:t>文件检索、读写性能不同，所以需要应用根据应用自身特点进行</a:t>
            </a:r>
            <a:r>
              <a:rPr lang="en-US" altLang="zh-CN" sz="1600" dirty="0" smtClean="0">
                <a:latin typeface="+mn-ea"/>
              </a:rPr>
              <a:t>I/O</a:t>
            </a:r>
            <a:r>
              <a:rPr lang="zh-CN" altLang="en-US" sz="1600" dirty="0" smtClean="0">
                <a:latin typeface="+mn-ea"/>
              </a:rPr>
              <a:t>测试选择合适的</a:t>
            </a:r>
            <a:r>
              <a:rPr lang="en-US" altLang="zh-CN" sz="1600" dirty="0" smtClean="0">
                <a:latin typeface="+mn-ea"/>
              </a:rPr>
              <a:t>storage driver</a:t>
            </a:r>
            <a:r>
              <a:rPr lang="zh-CN" altLang="en-US" sz="1600" dirty="0" smtClean="0">
                <a:latin typeface="+mn-ea"/>
              </a:rPr>
              <a:t>。可以使用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en-US" altLang="zh-CN" sz="1600" dirty="0" smtClean="0">
                <a:latin typeface="+mn-ea"/>
              </a:rPr>
              <a:t> info</a:t>
            </a:r>
            <a:r>
              <a:rPr lang="zh-CN" altLang="en-US" sz="1600" dirty="0" smtClean="0">
                <a:latin typeface="+mn-ea"/>
              </a:rPr>
              <a:t>命令查看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zh-CN" altLang="en-US" sz="1600" dirty="0" smtClean="0">
                <a:latin typeface="+mn-ea"/>
              </a:rPr>
              <a:t>当前使用的存储类型。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hlinkClick r:id="rId3"/>
              </a:rPr>
              <a:t>参考： </a:t>
            </a:r>
            <a:r>
              <a:rPr lang="en-US" altLang="zh-CN" sz="1600" dirty="0" smtClean="0">
                <a:latin typeface="+mn-ea"/>
                <a:hlinkClick r:id="rId3"/>
              </a:rPr>
              <a:t>https://docs.docker.com/storage/storagedriver/select-storage-driver/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6160" y="980728"/>
            <a:ext cx="44828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408" y="2636912"/>
            <a:ext cx="6105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7368" y="948691"/>
            <a:ext cx="10681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利用</a:t>
            </a:r>
            <a:r>
              <a:rPr lang="en-US" altLang="zh-CN" b="1" dirty="0" smtClean="0"/>
              <a:t>Nexus Repository OSS </a:t>
            </a:r>
            <a:r>
              <a:rPr lang="zh-CN" altLang="en-US" b="1" dirty="0" smtClean="0"/>
              <a:t>搭建 </a:t>
            </a:r>
            <a:r>
              <a:rPr lang="en-US" altLang="zh-CN" b="1" dirty="0" err="1" smtClean="0"/>
              <a:t>docker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镜像私服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安装包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https://www.sonatype.com/download-oss-sonatype?hsCtaTracking=920dd7b5-7ef3-47fe-9600-10fecad8aa32%7Cf59d5f10-099f-4c66-a622-0254373f4a92</a:t>
            </a:r>
            <a:r>
              <a:rPr lang="en-US" altLang="zh-CN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或者使用</a:t>
            </a:r>
            <a:r>
              <a:rPr lang="en-US" altLang="zh-CN" dirty="0" err="1" smtClean="0"/>
              <a:t>wget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解压启动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在浏览器打开</a:t>
            </a:r>
            <a:r>
              <a:rPr lang="en-US" altLang="zh-CN" dirty="0" smtClean="0">
                <a:hlinkClick r:id="rId5"/>
              </a:rPr>
              <a:t>http://IP:8081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，默认登录用户名密码为</a:t>
            </a:r>
            <a:r>
              <a:rPr lang="en-US" altLang="zh-CN" dirty="0" smtClean="0"/>
              <a:t>admin/admin123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Https</a:t>
            </a:r>
            <a:r>
              <a:rPr lang="zh-CN" altLang="en-US" dirty="0" smtClean="0"/>
              <a:t>访问地址 </a:t>
            </a:r>
            <a:r>
              <a:rPr lang="en-US" altLang="zh-CN" dirty="0" smtClean="0">
                <a:hlinkClick r:id="rId6"/>
              </a:rPr>
              <a:t>https://192.168.1.49:8443/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7408" y="3429000"/>
            <a:ext cx="5181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7408" y="4221088"/>
            <a:ext cx="27908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镜像仓库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7368" y="948690"/>
            <a:ext cx="106814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新建</a:t>
            </a:r>
            <a:r>
              <a:rPr lang="en-US" altLang="zh-CN" dirty="0" smtClean="0"/>
              <a:t>repository,</a:t>
            </a:r>
            <a:r>
              <a:rPr lang="zh-CN" altLang="en-US" dirty="0" smtClean="0"/>
              <a:t>类似为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(hosted)</a:t>
            </a:r>
            <a:r>
              <a:rPr lang="zh-CN" altLang="en-US" dirty="0" smtClean="0"/>
              <a:t>，仓库名字可为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,</a:t>
            </a:r>
            <a:r>
              <a:rPr lang="zh-CN" altLang="en-US" dirty="0" smtClean="0"/>
              <a:t>另外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连接镜像仓库时使用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协议，所以勾选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，并指定一个端口。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376" y="1988840"/>
            <a:ext cx="74009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376" y="3645024"/>
            <a:ext cx="74295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-SSL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7368" y="948690"/>
            <a:ext cx="10681459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docker</a:t>
            </a:r>
            <a:r>
              <a:rPr lang="zh-CN" altLang="en-US" dirty="0" smtClean="0"/>
              <a:t>连接镜像仓库时使用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协议，所以勾选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，并指定一个端口。如果不配置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会报以下错误。</a:t>
            </a:r>
            <a:endParaRPr lang="en-US" altLang="zh-CN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376" y="1484784"/>
            <a:ext cx="7639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79376" y="2276872"/>
            <a:ext cx="10585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Nexus3</a:t>
            </a:r>
            <a:r>
              <a:rPr lang="zh-CN" altLang="en-US" dirty="0" smtClean="0"/>
              <a:t>默认不使用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转接，如果要使用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连接就要手工生成、配置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证书。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4"/>
              </a:rPr>
              <a:t>https://support.sonatype.com/hc/en-us/articles/217542177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keytool</a:t>
            </a:r>
            <a:r>
              <a:rPr lang="zh-CN" altLang="en-US" dirty="0" smtClean="0"/>
              <a:t>命令生成一个</a:t>
            </a:r>
            <a:r>
              <a:rPr lang="en-US" altLang="zh-CN" dirty="0" smtClean="0"/>
              <a:t>Self-signed server certificate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Keytool</a:t>
            </a:r>
            <a:r>
              <a:rPr lang="zh-CN" altLang="en-US" dirty="0" smtClean="0"/>
              <a:t>命令生成 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keystore.jks</a:t>
            </a:r>
            <a:r>
              <a:rPr lang="zh-CN" altLang="en-US" dirty="0" smtClean="0"/>
              <a:t>文件，并把文件拷贝到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nexus_install-dir/etc/ssl/keystore.jks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Step2: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Self-signed server certificate</a:t>
            </a:r>
            <a:r>
              <a:rPr lang="zh-CN" altLang="en-US" dirty="0" smtClean="0"/>
              <a:t>请参考</a:t>
            </a:r>
            <a:endParaRPr lang="en-US" altLang="zh-CN" dirty="0" smtClean="0"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5"/>
              </a:rPr>
              <a:t>https://help.sonatype.com/repomanager3/security/configuring-ssl#ConfiguringSSL-InboundSSL-ConfiguringtoServeContentviaHTTPS</a:t>
            </a:r>
            <a:endParaRPr lang="en-US" altLang="zh-CN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9376" y="4077072"/>
            <a:ext cx="114014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376" y="4797152"/>
            <a:ext cx="533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-SSL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368" y="980728"/>
            <a:ext cx="105851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00" y="1340768"/>
            <a:ext cx="6134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3392" y="105273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nexus-</a:t>
            </a:r>
            <a:r>
              <a:rPr lang="en-US" altLang="zh-CN" dirty="0" err="1" smtClean="0"/>
              <a:t>default.properties</a:t>
            </a:r>
            <a:r>
              <a:rPr lang="zh-CN" altLang="en-US" dirty="0" smtClean="0"/>
              <a:t>，增加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连接对外的端口</a:t>
            </a:r>
            <a:r>
              <a:rPr lang="en-US" altLang="zh-CN" dirty="0" smtClean="0"/>
              <a:t>8443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392" y="2132856"/>
            <a:ext cx="85820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51384" y="4437112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配置防火墙</a:t>
            </a:r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--add-port=8443/tcp --permanent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重新加载防火墙规则 </a:t>
            </a:r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 --reload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重启</a:t>
            </a:r>
            <a:r>
              <a:rPr lang="en-US" altLang="zh-CN" dirty="0" smtClean="0"/>
              <a:t>nexus,</a:t>
            </a:r>
            <a:r>
              <a:rPr lang="zh-CN" altLang="en-US" dirty="0" smtClean="0"/>
              <a:t>访问</a:t>
            </a:r>
            <a:r>
              <a:rPr lang="en-US" altLang="zh-CN" dirty="0" smtClean="0">
                <a:hlinkClick r:id="rId5"/>
              </a:rPr>
              <a:t>https://IP:8443</a:t>
            </a:r>
            <a:r>
              <a:rPr lang="zh-CN" altLang="en-US" dirty="0" smtClean="0"/>
              <a:t>  验证可以使用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392" y="5733256"/>
            <a:ext cx="75723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408" y="1268760"/>
            <a:ext cx="10465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00" y="2420888"/>
            <a:ext cx="55149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3392" y="1124744"/>
            <a:ext cx="9391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Step3: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配置</a:t>
            </a:r>
            <a:r>
              <a:rPr lang="en-US" altLang="zh-CN" b="1" dirty="0" err="1" smtClean="0"/>
              <a:t>Docker</a:t>
            </a:r>
            <a:r>
              <a:rPr lang="en-US" altLang="zh-CN" b="1" dirty="0" smtClean="0"/>
              <a:t> Daemon</a:t>
            </a:r>
            <a:r>
              <a:rPr lang="zh-CN" altLang="en-US" b="1" dirty="0" smtClean="0"/>
              <a:t>信任上面配置的</a:t>
            </a:r>
            <a:r>
              <a:rPr lang="en-US" altLang="zh-CN" b="1" dirty="0" smtClean="0"/>
              <a:t>self-sign server certificate</a:t>
            </a:r>
          </a:p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/etc/</a:t>
            </a:r>
            <a:r>
              <a:rPr lang="en-US" altLang="zh-CN" b="1" dirty="0" err="1" smtClean="0"/>
              <a:t>pki</a:t>
            </a:r>
            <a:r>
              <a:rPr lang="en-US" altLang="zh-CN" b="1" dirty="0" smtClean="0"/>
              <a:t>/ca-trust/source/anchors</a:t>
            </a:r>
            <a:r>
              <a:rPr lang="zh-CN" altLang="en-US" b="1" dirty="0" smtClean="0"/>
              <a:t>新建一个文件，并把生成的文件内容拷贝进去，然后执行</a:t>
            </a:r>
            <a:endParaRPr lang="en-US" altLang="zh-CN" b="1" dirty="0" smtClean="0"/>
          </a:p>
          <a:p>
            <a:r>
              <a:rPr lang="en-US" altLang="zh-CN" dirty="0" smtClean="0"/>
              <a:t>update-ca-trust</a:t>
            </a:r>
          </a:p>
          <a:p>
            <a:r>
              <a:rPr lang="zh-CN" altLang="en-US" dirty="0" smtClean="0"/>
              <a:t>重启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420888"/>
            <a:ext cx="5000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推送本地镜像到私服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2348880"/>
            <a:ext cx="1008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tag</a:t>
            </a:r>
            <a:r>
              <a:rPr lang="zh-CN" altLang="en-US" dirty="0" smtClean="0"/>
              <a:t>命令为本地镜像打标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tag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192.168.1.49:8082/nginx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84" y="1484784"/>
            <a:ext cx="10077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384" y="2708920"/>
            <a:ext cx="101631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51384" y="1052736"/>
            <a:ext cx="3483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 images </a:t>
            </a:r>
            <a:r>
              <a:rPr lang="zh-CN" altLang="en-US" dirty="0" smtClean="0"/>
              <a:t>列出本地镜像列表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9376" y="37890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login </a:t>
            </a:r>
            <a:r>
              <a:rPr lang="zh-CN" altLang="en-US" dirty="0" smtClean="0"/>
              <a:t>登录私服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login 192.168.1.49:8082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392" y="4221088"/>
            <a:ext cx="5010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51384" y="5085184"/>
            <a:ext cx="797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命令推送本地镜像到私服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push 192.168.1.49:8082/nginx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392" y="5445224"/>
            <a:ext cx="94011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从私服拉取镜像到本地运行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384" y="1556792"/>
            <a:ext cx="416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192.168.1.49:8082/hello-world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84" y="1988840"/>
            <a:ext cx="76866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79376" y="1124744"/>
            <a:ext cx="10585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删除本地的</a:t>
            </a:r>
            <a:r>
              <a:rPr lang="en-US" altLang="zh-CN" dirty="0" smtClean="0"/>
              <a:t>hello-world </a:t>
            </a:r>
            <a:r>
              <a:rPr lang="zh-CN" altLang="en-US" dirty="0" smtClean="0"/>
              <a:t>删除镜像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hello-world  </a:t>
            </a:r>
            <a:r>
              <a:rPr lang="zh-CN" altLang="en-US" dirty="0" smtClean="0"/>
              <a:t>测试从远程仓库下载运行镜像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的操作系统镜像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408" y="1268761"/>
            <a:ext cx="10465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3"/>
              </a:rPr>
              <a:t>https://docs.docker.com/develop/develop-images/baseimages/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4"/>
              </a:rPr>
              <a:t>https://github.com/CentOS/sig-cloud-instance-images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克隆</a:t>
            </a:r>
            <a:r>
              <a:rPr lang="en-US" altLang="zh-CN" dirty="0" smtClean="0"/>
              <a:t>sig-cloud-instance-images</a:t>
            </a:r>
            <a:r>
              <a:rPr lang="zh-CN" altLang="en-US" dirty="0" smtClean="0"/>
              <a:t>仓库到本地，切换到</a:t>
            </a:r>
            <a:r>
              <a:rPr lang="en-US" altLang="zh-CN" dirty="0" smtClean="0"/>
              <a:t>CentOS-7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clone  https://github.com/CentOS/sig-cloud-instance-images.git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smtClean="0">
                <a:hlinkClick r:id="rId5"/>
              </a:rPr>
              <a:t>CentOS-7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6121" y="2924944"/>
            <a:ext cx="453650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7408" y="3645024"/>
            <a:ext cx="10801199" cy="277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镜像启动一个容器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4" y="3429000"/>
            <a:ext cx="6115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344" y="5157192"/>
            <a:ext cx="9477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352" y="4437112"/>
            <a:ext cx="443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352" y="1052736"/>
            <a:ext cx="3619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95800" y="1124744"/>
            <a:ext cx="6506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：指定镜像的基础镜像，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是一个空的镜像，大小非</a:t>
            </a:r>
            <a:endParaRPr lang="en-US" altLang="zh-CN" dirty="0" smtClean="0"/>
          </a:p>
          <a:p>
            <a:r>
              <a:rPr lang="zh-CN" altLang="en-US" dirty="0" smtClean="0"/>
              <a:t>常小，用来构建其它镜像</a:t>
            </a:r>
            <a:endParaRPr lang="en-US" altLang="zh-CN" dirty="0" smtClean="0"/>
          </a:p>
          <a:p>
            <a:r>
              <a:rPr lang="en-US" altLang="zh-CN" dirty="0" smtClean="0"/>
              <a:t>LABLE </a:t>
            </a:r>
            <a:r>
              <a:rPr lang="zh-CN" altLang="en-US" dirty="0" smtClean="0"/>
              <a:t>：标签，用来添加镜像的元数据</a:t>
            </a:r>
            <a:endParaRPr lang="en-US" altLang="zh-CN" dirty="0" smtClean="0"/>
          </a:p>
          <a:p>
            <a:r>
              <a:rPr lang="en-US" altLang="zh-CN" dirty="0" smtClean="0"/>
              <a:t>CMD</a:t>
            </a:r>
            <a:r>
              <a:rPr lang="zh-CN" altLang="en-US" dirty="0" smtClean="0"/>
              <a:t>：指定容器启动时要执行的命令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344" y="4005064"/>
            <a:ext cx="734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镜像 指定内存大小为</a:t>
            </a:r>
            <a:r>
              <a:rPr lang="en-US" altLang="zh-CN" dirty="0" smtClean="0"/>
              <a:t>256m: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run  -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 -m 256m centos7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67408" y="2780928"/>
            <a:ext cx="1046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3392" y="1772817"/>
            <a:ext cx="1123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endParaRPr lang="en-US" altLang="zh-CN" dirty="0" smtClean="0"/>
          </a:p>
          <a:p>
            <a:pPr marL="400050" indent="-400050">
              <a:buFont typeface="+mj-ea"/>
              <a:buAutoNum type="ea1JpnChsDb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container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具有独立的文件系统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416" y="2420888"/>
            <a:ext cx="38385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408" y="5373216"/>
            <a:ext cx="47339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9416" y="1052736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容器 </a:t>
            </a:r>
            <a:r>
              <a:rPr lang="en-US" altLang="zh-CN" dirty="0" smtClean="0"/>
              <a:t>3b347be1cc2c </a:t>
            </a:r>
            <a:r>
              <a:rPr lang="zh-CN" altLang="en-US" dirty="0" smtClean="0"/>
              <a:t>具有独立的文件系统，在容器根目录下创建一个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目录，然后把宿主机的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文件使用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cp </a:t>
            </a:r>
            <a:r>
              <a:rPr lang="zh-CN" altLang="en-US" dirty="0" smtClean="0"/>
              <a:t>命令 上传到容器的</a:t>
            </a:r>
            <a:r>
              <a:rPr lang="en-US" altLang="zh-CN" dirty="0" smtClean="0"/>
              <a:t>/test</a:t>
            </a:r>
            <a:r>
              <a:rPr lang="zh-CN" altLang="en-US" dirty="0" smtClean="0"/>
              <a:t>目录。可以看到，宿主机中不存在</a:t>
            </a:r>
            <a:r>
              <a:rPr lang="en-US" altLang="zh-CN" dirty="0" smtClean="0"/>
              <a:t>/test/test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3b347be1cc2c 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/test/test</a:t>
            </a:r>
            <a:r>
              <a:rPr lang="zh-CN" altLang="en-US" dirty="0" smtClean="0"/>
              <a:t>文件，可以证明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容器与宿主机是两套不同的文件系统</a:t>
            </a:r>
            <a:endParaRPr lang="zh-CN" altLang="en-US" dirty="0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416" y="2060848"/>
            <a:ext cx="38671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99456" y="3356992"/>
            <a:ext cx="9667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container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392" y="1772816"/>
            <a:ext cx="691276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392" y="5589240"/>
            <a:ext cx="3971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51384" y="1124744"/>
            <a:ext cx="1116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原容器</a:t>
            </a:r>
            <a:r>
              <a:rPr lang="en-US" altLang="zh-CN" dirty="0" smtClean="0"/>
              <a:t>3b347be1cc2c</a:t>
            </a:r>
            <a:r>
              <a:rPr lang="zh-CN" altLang="en-US" dirty="0" smtClean="0"/>
              <a:t>未安装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exec</a:t>
            </a:r>
            <a:r>
              <a:rPr lang="zh-CN" altLang="en-US" dirty="0" smtClean="0"/>
              <a:t>命令登录容器</a:t>
            </a:r>
            <a:r>
              <a:rPr lang="en-US" altLang="zh-CN" dirty="0" smtClean="0"/>
              <a:t>3b347be1cc2c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yum install java </a:t>
            </a:r>
            <a:r>
              <a:rPr lang="zh-CN" altLang="en-US" dirty="0" smtClean="0"/>
              <a:t>命令安装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3392" y="5085184"/>
            <a:ext cx="111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Jdk</a:t>
            </a:r>
            <a:r>
              <a:rPr lang="zh-CN" altLang="en-US" dirty="0" smtClean="0"/>
              <a:t>安装完成后，使用</a:t>
            </a:r>
            <a:r>
              <a:rPr lang="en-US" altLang="zh-CN" dirty="0" smtClean="0"/>
              <a:t>java  –version</a:t>
            </a:r>
            <a:r>
              <a:rPr lang="zh-CN" altLang="en-US" dirty="0" smtClean="0"/>
              <a:t>查询看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8168" y="1772816"/>
            <a:ext cx="432435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基于修改过的容器创建一个新的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448" y="3090664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55440" y="1124744"/>
            <a:ext cx="86973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命令可以提交对容器的修改，并生成一个新的镜像。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提交对容器</a:t>
            </a:r>
            <a:r>
              <a:rPr lang="en-US" altLang="zh-CN" dirty="0" smtClean="0"/>
              <a:t>3b347belcc2c</a:t>
            </a:r>
            <a:r>
              <a:rPr lang="zh-CN" altLang="en-US" dirty="0" smtClean="0"/>
              <a:t>的修改，从而生成新的镜像</a:t>
            </a:r>
            <a:r>
              <a:rPr lang="en-US" altLang="zh-CN" dirty="0" smtClean="0"/>
              <a:t>centos7withjdk</a:t>
            </a:r>
          </a:p>
          <a:p>
            <a:r>
              <a:rPr lang="en-US" altLang="zh-CN" dirty="0" smtClean="0"/>
              <a:t>-a </a:t>
            </a:r>
            <a:r>
              <a:rPr lang="zh-CN" altLang="en-US" dirty="0" smtClean="0"/>
              <a:t>   添加修改人信息</a:t>
            </a:r>
            <a:endParaRPr lang="en-US" altLang="zh-CN" dirty="0" smtClean="0"/>
          </a:p>
          <a:p>
            <a:r>
              <a:rPr lang="en-US" altLang="zh-CN" dirty="0" smtClean="0"/>
              <a:t>-m </a:t>
            </a:r>
            <a:r>
              <a:rPr lang="zh-CN" altLang="en-US" dirty="0" smtClean="0"/>
              <a:t> 添加修改信息</a:t>
            </a:r>
            <a:endParaRPr lang="en-US" altLang="zh-CN" dirty="0" smtClean="0"/>
          </a:p>
          <a:p>
            <a:r>
              <a:rPr lang="en-US" altLang="zh-CN" dirty="0" smtClean="0"/>
              <a:t>3b347belcc2c  </a:t>
            </a:r>
            <a:r>
              <a:rPr lang="zh-CN" altLang="en-US" dirty="0" smtClean="0"/>
              <a:t>被修改容器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centos7withjdk  </a:t>
            </a:r>
            <a:r>
              <a:rPr lang="zh-CN" altLang="en-US" dirty="0" smtClean="0"/>
              <a:t>新镜像名称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使用新镜像启动一个新的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container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00" y="1916832"/>
            <a:ext cx="98202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3392" y="1196752"/>
            <a:ext cx="1137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centos7withjdk</a:t>
            </a:r>
            <a:r>
              <a:rPr lang="zh-CN" altLang="en-US" dirty="0" smtClean="0"/>
              <a:t>新镜像启动一个新的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 </a:t>
            </a:r>
            <a:r>
              <a:rPr lang="en-US" altLang="zh-CN" dirty="0" smtClean="0"/>
              <a:t>e40ad42263c9,</a:t>
            </a:r>
          </a:p>
          <a:p>
            <a:r>
              <a:rPr lang="zh-CN" altLang="en-US" dirty="0" smtClean="0"/>
              <a:t>然后使用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exec</a:t>
            </a:r>
            <a:r>
              <a:rPr lang="zh-CN" altLang="en-US" dirty="0" smtClean="0"/>
              <a:t>命令登录容器 </a:t>
            </a:r>
            <a:r>
              <a:rPr lang="en-US" altLang="zh-CN" dirty="0" smtClean="0"/>
              <a:t>e40ad42263c9,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java –version,</a:t>
            </a:r>
            <a:r>
              <a:rPr lang="zh-CN" altLang="en-US" dirty="0" smtClean="0"/>
              <a:t>可以看到新容器</a:t>
            </a:r>
            <a:r>
              <a:rPr lang="en-US" altLang="zh-CN" dirty="0" smtClean="0"/>
              <a:t>e40ad42263c9</a:t>
            </a:r>
            <a:r>
              <a:rPr lang="zh-CN" altLang="en-US" dirty="0" smtClean="0"/>
              <a:t>中已安装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 Network Driver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启动一个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70" y="1124744"/>
            <a:ext cx="11645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</a:t>
            </a:r>
            <a:r>
              <a:rPr lang="en-US" altLang="zh-CN" dirty="0" smtClean="0"/>
              <a:t>Host Network Driver</a:t>
            </a:r>
            <a:r>
              <a:rPr lang="zh-CN" altLang="en-US" dirty="0" smtClean="0"/>
              <a:t>共享宿主机的</a:t>
            </a:r>
            <a:r>
              <a:rPr lang="en-US" altLang="zh-CN" dirty="0" smtClean="0"/>
              <a:t>network namespace(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内核的一种网络隔离技术，每个</a:t>
            </a:r>
            <a:r>
              <a:rPr lang="en-US" altLang="zh-CN" dirty="0" smtClean="0"/>
              <a:t>network namespace</a:t>
            </a:r>
            <a:r>
              <a:rPr lang="zh-CN" altLang="en-US" dirty="0" smtClean="0"/>
              <a:t>有独立的网口、路由和防火墙规则</a:t>
            </a:r>
            <a:r>
              <a:rPr lang="en-US" altLang="zh-CN" dirty="0" smtClean="0"/>
              <a:t>).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host network</a:t>
            </a:r>
            <a:r>
              <a:rPr lang="zh-CN" altLang="en-US" dirty="0" smtClean="0"/>
              <a:t>的所有容器使用宿主机的</a:t>
            </a:r>
            <a:r>
              <a:rPr lang="en-US" altLang="zh-CN" dirty="0" smtClean="0"/>
              <a:t>host interface</a:t>
            </a:r>
            <a:r>
              <a:rPr lang="zh-CN" altLang="en-US" dirty="0" smtClean="0"/>
              <a:t>进行通信，不同应用的端口不能冲突，部署在同一台宿主机上的多个应用的端口不能冲突，使用</a:t>
            </a:r>
            <a:r>
              <a:rPr lang="en-US" altLang="zh-CN" dirty="0" smtClean="0"/>
              <a:t>host </a:t>
            </a:r>
            <a:r>
              <a:rPr lang="en-US" altLang="zh-CN" dirty="0" err="1" smtClean="0"/>
              <a:t>nework</a:t>
            </a:r>
            <a:r>
              <a:rPr lang="zh-CN" altLang="en-US" dirty="0" smtClean="0"/>
              <a:t>的所有容器由于共享宿主机的</a:t>
            </a:r>
            <a:r>
              <a:rPr lang="en-US" altLang="zh-CN" dirty="0" err="1" smtClean="0"/>
              <a:t>Networkspace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所以不同容器的端口也不能冲突。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host </a:t>
            </a:r>
            <a:r>
              <a:rPr lang="zh-CN" altLang="en-US" dirty="0" smtClean="0"/>
              <a:t>类型的网络驱动启动一个</a:t>
            </a:r>
            <a:r>
              <a:rPr lang="en-US" altLang="zh-CN" dirty="0" err="1" smtClean="0"/>
              <a:t>niginx</a:t>
            </a:r>
            <a:r>
              <a:rPr lang="zh-CN" altLang="en-US" dirty="0" smtClean="0"/>
              <a:t>容器。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run  -d  --net host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、修改防火墙规则开放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    </a:t>
            </a:r>
            <a:r>
              <a:rPr lang="en-US" altLang="zh-CN" dirty="0" smtClean="0"/>
              <a:t>firewall-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--zone=public --add-port=80/tcp  --permanent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3501008"/>
            <a:ext cx="619268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68" y="3140968"/>
            <a:ext cx="4762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368" y="4221088"/>
            <a:ext cx="52673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368" y="4647481"/>
            <a:ext cx="8239125" cy="221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 Network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启动的容器端口不能冲突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368" y="1196752"/>
            <a:ext cx="11233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类型网络新启动另外一个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539767f587f2</a:t>
            </a:r>
            <a:r>
              <a:rPr lang="zh-CN" altLang="en-US" dirty="0" smtClean="0"/>
              <a:t>，检查日志发现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端口被占用，容器启动失败。</a:t>
            </a:r>
            <a:endParaRPr lang="en-US" altLang="zh-CN" dirty="0" smtClean="0"/>
          </a:p>
          <a:p>
            <a:r>
              <a:rPr lang="zh-CN" altLang="en-US" dirty="0" smtClean="0"/>
              <a:t>可见，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类型的网络与宿主机共用</a:t>
            </a:r>
            <a:r>
              <a:rPr lang="en-US" altLang="zh-CN" dirty="0" smtClean="0"/>
              <a:t>network  namespace</a:t>
            </a:r>
            <a:r>
              <a:rPr lang="zh-CN" altLang="en-US" dirty="0" smtClean="0"/>
              <a:t>，容器间端口不能冲突。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run  -d  --net host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   //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默认端口为</a:t>
            </a:r>
            <a:r>
              <a:rPr lang="en-US" altLang="zh-CN" dirty="0" smtClean="0"/>
              <a:t>80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2060848"/>
            <a:ext cx="11363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07368" y="5949280"/>
            <a:ext cx="904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换另外一个宿主机中未被占用的</a:t>
            </a:r>
            <a:r>
              <a:rPr lang="en-US" altLang="zh-CN" dirty="0" smtClean="0"/>
              <a:t>9999</a:t>
            </a:r>
            <a:r>
              <a:rPr lang="zh-CN" altLang="en-US" dirty="0" smtClean="0"/>
              <a:t>端口来映射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端口，则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可以正常启动。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 -p 9999:80  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bridge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类型网络启动一个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:nginx2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38610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访问宿主机</a:t>
            </a:r>
            <a:r>
              <a:rPr lang="en-US" altLang="zh-CN" dirty="0" smtClean="0"/>
              <a:t>192.168.1.49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端口，请求被转发到</a:t>
            </a:r>
            <a:r>
              <a:rPr lang="en-US" altLang="zh-CN" dirty="0" smtClean="0"/>
              <a:t>172.19.1.2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79376" y="2060848"/>
            <a:ext cx="11017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启动一个新的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网络使用新建的名为</a:t>
            </a:r>
            <a:r>
              <a:rPr lang="en-US" altLang="zh-CN" dirty="0" err="1" smtClean="0"/>
              <a:t>bridge_test</a:t>
            </a:r>
            <a:r>
              <a:rPr lang="zh-CN" altLang="en-US" dirty="0" smtClean="0"/>
              <a:t>的网桥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若不指定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，容器会被自动分配一个可用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；另外，把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容器的默认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端口映射到宿主机的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--name nginx2 --net </a:t>
            </a:r>
            <a:r>
              <a:rPr lang="en-US" altLang="zh-CN" dirty="0" err="1" smtClean="0"/>
              <a:t>bridge_test</a:t>
            </a:r>
            <a:r>
              <a:rPr lang="en-US" altLang="zh-CN" dirty="0" smtClean="0"/>
              <a:t> -p 8000:80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84" y="3068960"/>
            <a:ext cx="5505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51384" y="105273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创建一个</a:t>
            </a:r>
            <a:r>
              <a:rPr lang="en-US" altLang="zh-CN" b="1" dirty="0" smtClean="0"/>
              <a:t>bridge</a:t>
            </a:r>
            <a:r>
              <a:rPr lang="zh-CN" altLang="en-US" b="1" dirty="0" smtClean="0"/>
              <a:t>类型的</a:t>
            </a:r>
            <a:r>
              <a:rPr lang="en-US" altLang="zh-CN" b="1" dirty="0" err="1" smtClean="0"/>
              <a:t>docker</a:t>
            </a:r>
            <a:r>
              <a:rPr lang="zh-CN" altLang="en-US" b="1" dirty="0" smtClean="0"/>
              <a:t>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network create -d bridge --subnet 172.19.1.0/24 </a:t>
            </a:r>
            <a:r>
              <a:rPr lang="en-US" altLang="zh-CN" dirty="0" err="1" smtClean="0"/>
              <a:t>bridge_test</a:t>
            </a:r>
            <a:endParaRPr lang="en-US" altLang="zh-CN" dirty="0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392" y="1700808"/>
            <a:ext cx="594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160" y="2420888"/>
            <a:ext cx="3600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400" y="4276725"/>
            <a:ext cx="8172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bridge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类型网络启动一个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:nginx3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26369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访问宿主机</a:t>
            </a:r>
            <a:r>
              <a:rPr lang="en-US" altLang="zh-CN" dirty="0" smtClean="0"/>
              <a:t>192.168.1.49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8001</a:t>
            </a:r>
            <a:r>
              <a:rPr lang="zh-CN" altLang="en-US" dirty="0" smtClean="0"/>
              <a:t>端口，请求被转发到</a:t>
            </a:r>
            <a:r>
              <a:rPr lang="en-US" altLang="zh-CN" dirty="0" smtClean="0"/>
              <a:t>172.19.1.3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79376" y="1052736"/>
            <a:ext cx="11017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启动一个新的名为</a:t>
            </a:r>
            <a:r>
              <a:rPr lang="en-US" altLang="zh-CN" dirty="0" smtClean="0"/>
              <a:t>niginx3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容器，使用新建的</a:t>
            </a:r>
            <a:r>
              <a:rPr lang="en-US" altLang="zh-CN" dirty="0" err="1" smtClean="0"/>
              <a:t>bridge_test</a:t>
            </a:r>
            <a:r>
              <a:rPr lang="zh-CN" altLang="en-US" dirty="0" smtClean="0"/>
              <a:t>网桥，</a:t>
            </a:r>
            <a:r>
              <a:rPr lang="zh-CN" altLang="en-US" b="1" dirty="0" smtClean="0"/>
              <a:t>指定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</a:t>
            </a:r>
            <a:r>
              <a:rPr lang="en-US" altLang="zh-CN" b="1" dirty="0" smtClean="0"/>
              <a:t>172.19.1.3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并把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容器的默认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端口映射到宿主机的</a:t>
            </a:r>
            <a:r>
              <a:rPr lang="en-US" altLang="zh-CN" dirty="0" smtClean="0"/>
              <a:t>8001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--name nginx3 --net </a:t>
            </a:r>
            <a:r>
              <a:rPr lang="en-US" altLang="zh-CN" dirty="0" err="1" smtClean="0"/>
              <a:t>bridge_test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172.19.1.3 -p 8001:80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84" y="3212976"/>
            <a:ext cx="80581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392" y="2060848"/>
            <a:ext cx="6372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6240" y="1556792"/>
            <a:ext cx="3076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volumes and bind mounts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0" y="908720"/>
            <a:ext cx="12000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 除了把数据存储在</a:t>
            </a:r>
            <a:r>
              <a:rPr lang="en-US" altLang="zh-CN" sz="1600" b="1" dirty="0" err="1" smtClean="0"/>
              <a:t>docker</a:t>
            </a:r>
            <a:r>
              <a:rPr lang="zh-CN" altLang="en-US" sz="1600" b="1" dirty="0" smtClean="0"/>
              <a:t>容器内部以外，还可以把数据存储在宿主机文件系统、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宿主机内存、远程服务器或者云存储。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Volumes:  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存储在 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var/lib/docker/volumes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是宿主机文件系统的一部分，但是非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进程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不能修改</a:t>
            </a:r>
            <a:r>
              <a:rPr lang="en-US" altLang="zh-CN" sz="1600" dirty="0" smtClean="0"/>
              <a:t>volumes</a:t>
            </a:r>
            <a:r>
              <a:rPr lang="zh-CN" altLang="en-US" sz="1600" dirty="0" smtClean="0"/>
              <a:t>，是用来持久化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数据的最佳方式。</a:t>
            </a:r>
            <a:r>
              <a:rPr lang="en-US" altLang="zh-CN" sz="1600" dirty="0" smtClean="0"/>
              <a:t>Volume</a:t>
            </a:r>
            <a:r>
              <a:rPr lang="zh-CN" altLang="en-US" sz="1600" dirty="0" smtClean="0"/>
              <a:t>被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管理，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独立于宿主机。可用于多个</a:t>
            </a:r>
            <a:r>
              <a:rPr lang="en-US" altLang="zh-CN" sz="1600" dirty="0" smtClean="0"/>
              <a:t>container</a:t>
            </a:r>
            <a:r>
              <a:rPr lang="zh-CN" altLang="en-US" sz="1600" dirty="0" smtClean="0"/>
              <a:t>之间的数据共享</a:t>
            </a:r>
            <a:r>
              <a:rPr lang="en-US" altLang="zh-CN" sz="1600" dirty="0" smtClean="0"/>
              <a:t>, Volume</a:t>
            </a:r>
            <a:r>
              <a:rPr lang="zh-CN" altLang="en-US" sz="1600" dirty="0" smtClean="0"/>
              <a:t>可被同时挂载到多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个</a:t>
            </a:r>
            <a:r>
              <a:rPr lang="en-US" altLang="zh-CN" sz="1600" dirty="0" smtClean="0"/>
              <a:t>container</a:t>
            </a:r>
            <a:r>
              <a:rPr lang="zh-CN" altLang="en-US" sz="1600" dirty="0" smtClean="0"/>
              <a:t>可以实现容器数据备份、恢复、以及容器间进行数据迁移；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可以把数据存储在远程机器或者云端。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支持</a:t>
            </a:r>
            <a:r>
              <a:rPr lang="en-US" altLang="zh-CN" sz="1600" dirty="0" smtClean="0"/>
              <a:t>volume driver,</a:t>
            </a:r>
            <a:r>
              <a:rPr lang="zh-CN" altLang="en-US" sz="1600" dirty="0" smtClean="0"/>
              <a:t>因而可以结合应用自身的特点选择不同的</a:t>
            </a:r>
            <a:r>
              <a:rPr lang="en-US" altLang="zh-CN" sz="1600" dirty="0" smtClean="0"/>
              <a:t>volume driver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Ceph</a:t>
            </a:r>
            <a:r>
              <a:rPr lang="en-US" altLang="zh-CN" sz="1600" dirty="0" smtClean="0"/>
              <a:t> RADOS Block Device (RBD)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NFS driver</a:t>
            </a:r>
            <a:r>
              <a:rPr lang="zh-CN" altLang="en-US" sz="1600" dirty="0" smtClean="0"/>
              <a:t>等。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Bind mounts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把宿主机的文件或者路径挂载到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容器中，非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进程可以随时修改。文件读写性能高、但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容器必须通过文件或者目录的全路径进行访问，依赖于宿主机的文件系统的目录结构。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/>
              <a:t>tmfs</a:t>
            </a:r>
            <a:r>
              <a:rPr lang="en-US" altLang="zh-CN" sz="1600" b="1" dirty="0" smtClean="0"/>
              <a:t>:</a:t>
            </a:r>
            <a:r>
              <a:rPr lang="zh-CN" altLang="en-US" sz="1600" dirty="0" smtClean="0"/>
              <a:t>存储在宿主机的内存中，不会写回宿主机的文件系统，当容器的数据不需要持久化存储时可以使用</a:t>
            </a:r>
            <a:r>
              <a:rPr lang="en-US" altLang="zh-CN" sz="1600" dirty="0" err="1" smtClean="0"/>
              <a:t>tmfs</a:t>
            </a:r>
            <a:r>
              <a:rPr lang="zh-CN" altLang="en-US" sz="1600" dirty="0" smtClean="0"/>
              <a:t>来获取更高的性能。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hlinkClick r:id="rId3"/>
              </a:rPr>
              <a:t>https://docs.docker.com/storage/#more-details-about-mount-types</a:t>
            </a:r>
            <a:endParaRPr lang="en-US" altLang="zh-CN" sz="1600" dirty="0" smtClean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2144" y="980728"/>
            <a:ext cx="457810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 mount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方式存储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08" y="1052736"/>
            <a:ext cx="12000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验证使用</a:t>
            </a:r>
            <a:r>
              <a:rPr lang="en-US" altLang="zh-CN" sz="1600" dirty="0" smtClean="0">
                <a:latin typeface="+mn-ea"/>
              </a:rPr>
              <a:t>bind mount</a:t>
            </a:r>
            <a:r>
              <a:rPr lang="zh-CN" altLang="en-US" sz="1600" dirty="0" smtClean="0">
                <a:latin typeface="+mn-ea"/>
              </a:rPr>
              <a:t>方式存储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zh-CN" altLang="en-US" sz="1600" dirty="0" smtClean="0">
                <a:latin typeface="+mn-ea"/>
              </a:rPr>
              <a:t>的应用数据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使用</a:t>
            </a:r>
            <a:r>
              <a:rPr lang="en-US" altLang="zh-CN" sz="1600" dirty="0" err="1" smtClean="0">
                <a:latin typeface="+mn-ea"/>
              </a:rPr>
              <a:t>nginx</a:t>
            </a:r>
            <a:r>
              <a:rPr lang="zh-CN" altLang="en-US" sz="1600" dirty="0" smtClean="0">
                <a:latin typeface="+mn-ea"/>
              </a:rPr>
              <a:t>镜像启动一个名为</a:t>
            </a:r>
            <a:r>
              <a:rPr lang="en-US" altLang="zh-CN" sz="1600" dirty="0" smtClean="0">
                <a:latin typeface="+mn-ea"/>
              </a:rPr>
              <a:t>nginx10</a:t>
            </a:r>
            <a:r>
              <a:rPr lang="zh-CN" altLang="en-US" sz="1600" dirty="0" smtClean="0">
                <a:latin typeface="+mn-ea"/>
              </a:rPr>
              <a:t>的容器，容器的</a:t>
            </a:r>
            <a:r>
              <a:rPr lang="en-US" altLang="zh-CN" sz="1600" dirty="0" smtClean="0">
                <a:latin typeface="+mn-ea"/>
              </a:rPr>
              <a:t>80</a:t>
            </a:r>
            <a:r>
              <a:rPr lang="zh-CN" altLang="en-US" sz="1600" dirty="0" smtClean="0">
                <a:latin typeface="+mn-ea"/>
              </a:rPr>
              <a:t>端口被映射到宿主机的</a:t>
            </a:r>
            <a:r>
              <a:rPr lang="en-US" altLang="zh-CN" sz="1600" dirty="0" smtClean="0">
                <a:latin typeface="+mn-ea"/>
              </a:rPr>
              <a:t>9999</a:t>
            </a:r>
            <a:r>
              <a:rPr lang="zh-CN" altLang="en-US" sz="1600" dirty="0" smtClean="0">
                <a:latin typeface="+mn-ea"/>
              </a:rPr>
              <a:t>端口，并且使用</a:t>
            </a:r>
            <a:r>
              <a:rPr lang="en-US" altLang="zh-CN" sz="1600" dirty="0" smtClean="0">
                <a:latin typeface="+mn-ea"/>
              </a:rPr>
              <a:t>bind</a:t>
            </a:r>
            <a:r>
              <a:rPr lang="zh-CN" altLang="en-US" sz="1600" dirty="0" smtClean="0">
                <a:latin typeface="+mn-ea"/>
              </a:rPr>
              <a:t>的方式把宿主机的</a:t>
            </a:r>
            <a:r>
              <a:rPr lang="en-US" altLang="zh-CN" sz="1600" dirty="0" smtClean="0">
                <a:latin typeface="+mn-ea"/>
              </a:rPr>
              <a:t>/root/html</a:t>
            </a:r>
            <a:r>
              <a:rPr lang="zh-CN" altLang="en-US" sz="1600" dirty="0" smtClean="0">
                <a:latin typeface="+mn-ea"/>
              </a:rPr>
              <a:t>目录挂载到</a:t>
            </a:r>
            <a:r>
              <a:rPr lang="en-US" altLang="zh-CN" sz="1600" dirty="0" smtClean="0">
                <a:latin typeface="+mn-ea"/>
              </a:rPr>
              <a:t>nginx10</a:t>
            </a:r>
            <a:r>
              <a:rPr lang="zh-CN" altLang="en-US" sz="1600" dirty="0" smtClean="0">
                <a:latin typeface="+mn-ea"/>
              </a:rPr>
              <a:t>容器的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usr/share/nginx/html</a:t>
            </a:r>
            <a:r>
              <a:rPr lang="zh-CN" altLang="en-US" sz="1600" dirty="0" smtClean="0">
                <a:latin typeface="+mn-ea"/>
              </a:rPr>
              <a:t>目录（ 此目录是</a:t>
            </a:r>
            <a:r>
              <a:rPr lang="en-US" altLang="zh-CN" sz="1600" dirty="0" err="1" smtClean="0">
                <a:latin typeface="+mn-ea"/>
              </a:rPr>
              <a:t>nginx</a:t>
            </a:r>
            <a:r>
              <a:rPr lang="zh-CN" altLang="en-US" sz="1600" dirty="0" smtClean="0">
                <a:latin typeface="+mn-ea"/>
              </a:rPr>
              <a:t>的静态文件目录）。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+mn-ea"/>
              </a:rPr>
              <a:t>docker</a:t>
            </a:r>
            <a:r>
              <a:rPr lang="en-US" altLang="zh-CN" sz="1600" dirty="0" smtClean="0">
                <a:latin typeface="+mn-ea"/>
              </a:rPr>
              <a:t> run -d -it --name nginx10 --mount type=</a:t>
            </a:r>
            <a:r>
              <a:rPr lang="en-US" altLang="zh-CN" sz="1600" dirty="0" err="1" smtClean="0">
                <a:latin typeface="+mn-ea"/>
              </a:rPr>
              <a:t>bind,source</a:t>
            </a:r>
            <a:r>
              <a:rPr lang="en-US" altLang="zh-CN" sz="1600" dirty="0" smtClean="0">
                <a:latin typeface="+mn-ea"/>
              </a:rPr>
              <a:t>=/root/html/,target=/</a:t>
            </a:r>
            <a:r>
              <a:rPr lang="en-US" altLang="zh-CN" sz="1600" dirty="0" err="1" smtClean="0">
                <a:latin typeface="+mn-ea"/>
              </a:rPr>
              <a:t>usr/share/nginx/html</a:t>
            </a:r>
            <a:r>
              <a:rPr lang="en-US" altLang="zh-CN" sz="1600" dirty="0" smtClean="0">
                <a:latin typeface="+mn-ea"/>
              </a:rPr>
              <a:t> --net </a:t>
            </a:r>
            <a:r>
              <a:rPr lang="en-US" altLang="zh-CN" sz="1600" dirty="0" err="1" smtClean="0">
                <a:latin typeface="+mn-ea"/>
              </a:rPr>
              <a:t>bridge_test</a:t>
            </a:r>
            <a:r>
              <a:rPr lang="en-US" altLang="zh-CN" sz="1600" dirty="0" smtClean="0">
                <a:latin typeface="+mn-ea"/>
              </a:rPr>
              <a:t>  -p  9999:80  </a:t>
            </a:r>
            <a:r>
              <a:rPr lang="en-US" altLang="zh-CN" sz="1600" dirty="0" err="1" smtClean="0">
                <a:latin typeface="+mn-ea"/>
              </a:rPr>
              <a:t>nginx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容器对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usr/share/nginx/html</a:t>
            </a:r>
            <a:r>
              <a:rPr lang="zh-CN" altLang="en-US" sz="1600" dirty="0" smtClean="0">
                <a:latin typeface="+mn-ea"/>
              </a:rPr>
              <a:t>目录的修改会保存在宿主机上的</a:t>
            </a:r>
            <a:r>
              <a:rPr lang="en-US" altLang="zh-CN" sz="1600" dirty="0" smtClean="0">
                <a:latin typeface="+mn-ea"/>
              </a:rPr>
              <a:t>/root/html</a:t>
            </a:r>
            <a:r>
              <a:rPr lang="zh-CN" altLang="en-US" sz="1600" dirty="0" smtClean="0">
                <a:latin typeface="+mn-ea"/>
              </a:rPr>
              <a:t>目录下，修改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usr/share/nginx/html/index.html</a:t>
            </a:r>
            <a:r>
              <a:rPr lang="zh-CN" altLang="en-US" sz="1600" dirty="0" smtClean="0">
                <a:latin typeface="+mn-ea"/>
              </a:rPr>
              <a:t>，查看</a:t>
            </a:r>
            <a:r>
              <a:rPr lang="en-US" altLang="zh-CN" sz="1600" dirty="0" smtClean="0">
                <a:latin typeface="+mn-ea"/>
              </a:rPr>
              <a:t>/root/html/</a:t>
            </a:r>
            <a:r>
              <a:rPr lang="en-US" altLang="zh-CN" sz="1600" dirty="0" err="1" smtClean="0">
                <a:latin typeface="+mn-ea"/>
              </a:rPr>
              <a:t>index.html</a:t>
            </a:r>
            <a:r>
              <a:rPr lang="zh-CN" altLang="en-US" sz="1600" dirty="0" smtClean="0">
                <a:latin typeface="+mn-ea"/>
              </a:rPr>
              <a:t>可以看所做的修改。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+mn-ea"/>
              </a:rPr>
              <a:t>Bind mount</a:t>
            </a:r>
            <a:r>
              <a:rPr lang="zh-CN" altLang="en-US" sz="1600" b="1" dirty="0" smtClean="0">
                <a:latin typeface="+mn-ea"/>
              </a:rPr>
              <a:t>方式存储读写性能高，但对宿主机的目录结构有依赖，与宿主机的目录结构产生了耦合。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67408" y="2780928"/>
            <a:ext cx="1046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3392" y="1772817"/>
            <a:ext cx="11233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lang="zh-CN" altLang="en-US" sz="2800" dirty="0" smtClean="0"/>
              <a:t>容器与虚拟机</a:t>
            </a:r>
            <a:endParaRPr lang="en-US" altLang="zh-CN" sz="2800" dirty="0" smtClean="0"/>
          </a:p>
          <a:p>
            <a:pPr marL="400050" indent="-400050">
              <a:buFont typeface="+mj-ea"/>
              <a:buAutoNum type="ea1JpnChsDbPeriod"/>
            </a:pPr>
            <a:r>
              <a:rPr lang="en-US" altLang="zh-CN" sz="2800" dirty="0" err="1" smtClean="0"/>
              <a:t>Docker</a:t>
            </a:r>
            <a:r>
              <a:rPr lang="zh-CN" altLang="en-US" sz="2800" dirty="0" smtClean="0"/>
              <a:t>优点、架构</a:t>
            </a:r>
            <a:endParaRPr lang="en-US" altLang="zh-CN" sz="2800" dirty="0" smtClean="0"/>
          </a:p>
          <a:p>
            <a:pPr marL="400050" indent="-400050">
              <a:buFont typeface="+mj-ea"/>
              <a:buAutoNum type="ea1JpnChsDbPeriod"/>
            </a:pPr>
            <a:r>
              <a:rPr lang="en-US" altLang="zh-CN" sz="2800" dirty="0" err="1" smtClean="0"/>
              <a:t>Docker</a:t>
            </a:r>
            <a:r>
              <a:rPr lang="zh-CN" altLang="en-US" sz="2800" dirty="0" smtClean="0"/>
              <a:t>镜像</a:t>
            </a:r>
            <a:endParaRPr lang="en-US" altLang="zh-CN" sz="2800" dirty="0" smtClean="0"/>
          </a:p>
          <a:p>
            <a:pPr marL="400050" indent="-400050">
              <a:buFont typeface="+mj-ea"/>
              <a:buAutoNum type="ea1JpnChsDbPeriod"/>
            </a:pPr>
            <a:r>
              <a:rPr lang="en-US" altLang="zh-CN" sz="2800" dirty="0" err="1" smtClean="0"/>
              <a:t>Docker</a:t>
            </a:r>
            <a:r>
              <a:rPr lang="zh-CN" altLang="en-US" sz="2800" dirty="0" smtClean="0"/>
              <a:t>网络</a:t>
            </a:r>
            <a:endParaRPr lang="en-US" altLang="zh-CN" sz="2800" dirty="0" smtClean="0"/>
          </a:p>
          <a:p>
            <a:pPr marL="400050" indent="-400050">
              <a:buFont typeface="+mj-ea"/>
              <a:buAutoNum type="ea1JpnChsDbPeriod"/>
            </a:pPr>
            <a:r>
              <a:rPr lang="en-US" altLang="zh-CN" sz="2800" dirty="0" err="1" smtClean="0"/>
              <a:t>Docker</a:t>
            </a:r>
            <a:r>
              <a:rPr lang="zh-CN" altLang="en-US" sz="2800" dirty="0" smtClean="0"/>
              <a:t>数据存储</a:t>
            </a:r>
            <a:endParaRPr lang="en-US" altLang="zh-CN" sz="2800" dirty="0" smtClean="0"/>
          </a:p>
          <a:p>
            <a:pPr marL="400050" indent="-400050">
              <a:buFont typeface="+mj-ea"/>
              <a:buAutoNum type="ea1JpnChsDbPeriod"/>
            </a:pPr>
            <a:endParaRPr lang="en-US" altLang="zh-CN" dirty="0" smtClean="0"/>
          </a:p>
          <a:p>
            <a:pPr marL="400050" indent="-400050">
              <a:buFont typeface="+mj-ea"/>
              <a:buAutoNum type="ea1JpnChsDb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使用</a:t>
            </a:r>
            <a:r>
              <a:rPr lang="en-US" altLang="zh-CN" sz="2400" b="1" dirty="0" smtClean="0">
                <a:latin typeface="+mn-ea"/>
              </a:rPr>
              <a:t>NFS</a:t>
            </a:r>
            <a:r>
              <a:rPr lang="zh-CN" altLang="en-US" sz="2400" b="1" dirty="0" smtClean="0">
                <a:latin typeface="+mn-ea"/>
              </a:rPr>
              <a:t>卷存储应用数据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08" y="1052736"/>
            <a:ext cx="12000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验证基于</a:t>
            </a:r>
            <a:r>
              <a:rPr lang="en-US" altLang="zh-CN" sz="1600" dirty="0" smtClean="0">
                <a:latin typeface="+mn-ea"/>
              </a:rPr>
              <a:t>NFS</a:t>
            </a:r>
            <a:r>
              <a:rPr lang="zh-CN" altLang="en-US" sz="1600" dirty="0" smtClean="0">
                <a:latin typeface="+mn-ea"/>
              </a:rPr>
              <a:t>的网络存储来存储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zh-CN" altLang="en-US" sz="1600" dirty="0" smtClean="0">
                <a:latin typeface="+mn-ea"/>
              </a:rPr>
              <a:t>应用数据。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、在</a:t>
            </a:r>
            <a:r>
              <a:rPr lang="en-US" altLang="zh-CN" sz="1600" dirty="0" smtClean="0">
                <a:latin typeface="+mn-ea"/>
              </a:rPr>
              <a:t>192.68.1.49 </a:t>
            </a:r>
            <a:r>
              <a:rPr lang="zh-CN" altLang="en-US" sz="1600" dirty="0" smtClean="0">
                <a:latin typeface="+mn-ea"/>
              </a:rPr>
              <a:t>搭建</a:t>
            </a:r>
            <a:r>
              <a:rPr lang="en-US" altLang="zh-CN" sz="1600" dirty="0" smtClean="0">
                <a:latin typeface="+mn-ea"/>
              </a:rPr>
              <a:t>NFS</a:t>
            </a:r>
            <a:r>
              <a:rPr lang="zh-CN" altLang="en-US" sz="1600" dirty="0" smtClean="0">
                <a:latin typeface="+mn-ea"/>
              </a:rPr>
              <a:t>服务器，并</a:t>
            </a:r>
            <a:r>
              <a:rPr lang="en-US" altLang="zh-CN" sz="1600" dirty="0" smtClean="0">
                <a:latin typeface="+mn-ea"/>
              </a:rPr>
              <a:t>export /</a:t>
            </a:r>
            <a:r>
              <a:rPr lang="en-US" altLang="zh-CN" sz="1600" dirty="0" err="1" smtClean="0">
                <a:latin typeface="+mn-ea"/>
              </a:rPr>
              <a:t>nfs</a:t>
            </a:r>
            <a:r>
              <a:rPr lang="zh-CN" altLang="en-US" sz="1600" dirty="0" smtClean="0">
                <a:latin typeface="+mn-ea"/>
              </a:rPr>
              <a:t>目录，允许</a:t>
            </a:r>
            <a:r>
              <a:rPr lang="en-US" altLang="zh-CN" sz="1600" dirty="0" smtClean="0">
                <a:latin typeface="+mn-ea"/>
              </a:rPr>
              <a:t>192.168.1.49</a:t>
            </a:r>
            <a:r>
              <a:rPr lang="zh-CN" altLang="en-US" sz="1600" dirty="0" smtClean="0">
                <a:latin typeface="+mn-ea"/>
              </a:rPr>
              <a:t>做为客户端访问</a:t>
            </a:r>
            <a:r>
              <a:rPr lang="en-US" altLang="zh-CN" sz="1600" dirty="0" smtClean="0">
                <a:latin typeface="+mn-ea"/>
              </a:rPr>
              <a:t>NFS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nfs</a:t>
            </a:r>
            <a:r>
              <a:rPr lang="en-US" altLang="zh-CN" sz="1600" dirty="0" smtClean="0">
                <a:latin typeface="+mn-ea"/>
              </a:rPr>
              <a:t> 192.168.1.49(</a:t>
            </a:r>
            <a:r>
              <a:rPr lang="en-US" altLang="zh-CN" sz="1600" dirty="0" err="1" smtClean="0">
                <a:latin typeface="+mn-ea"/>
              </a:rPr>
              <a:t>insecure,rw,sync,no_root_squash,no_subtree_check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、执行以下命令创建一个</a:t>
            </a:r>
            <a:r>
              <a:rPr lang="en-US" altLang="zh-CN" sz="1600" dirty="0" err="1" smtClean="0">
                <a:latin typeface="+mn-ea"/>
              </a:rPr>
              <a:t>nfs</a:t>
            </a:r>
            <a:r>
              <a:rPr lang="zh-CN" altLang="en-US" sz="1600" dirty="0" smtClean="0">
                <a:latin typeface="+mn-ea"/>
              </a:rPr>
              <a:t>类型的卷，名字为</a:t>
            </a:r>
            <a:r>
              <a:rPr lang="en-US" altLang="zh-CN" sz="1600" dirty="0" err="1" smtClean="0">
                <a:latin typeface="+mn-ea"/>
              </a:rPr>
              <a:t>nfsvolume</a:t>
            </a:r>
            <a:r>
              <a:rPr lang="en-US" altLang="zh-CN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volume create  --opt type=</a:t>
            </a:r>
            <a:r>
              <a:rPr lang="en-US" altLang="zh-CN" sz="1600" dirty="0" err="1" smtClean="0"/>
              <a:t>nfs</a:t>
            </a:r>
            <a:r>
              <a:rPr lang="en-US" altLang="zh-CN" sz="1600" dirty="0" smtClean="0"/>
              <a:t>  --opt  o=</a:t>
            </a:r>
            <a:r>
              <a:rPr lang="en-US" altLang="zh-CN" sz="1600" dirty="0" err="1" smtClean="0"/>
              <a:t>addr</a:t>
            </a:r>
            <a:r>
              <a:rPr lang="en-US" altLang="zh-CN" sz="1600" dirty="0" smtClean="0"/>
              <a:t>=192.168.1.49,rw   --opt device=:/</a:t>
            </a:r>
            <a:r>
              <a:rPr lang="en-US" altLang="zh-CN" sz="1600" dirty="0" err="1" smtClean="0"/>
              <a:t>nfs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nfsvolume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4" y="2564904"/>
            <a:ext cx="8915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344" y="2924944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91344" y="3356992"/>
            <a:ext cx="11665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、启动一个</a:t>
            </a:r>
            <a:r>
              <a:rPr lang="en-US" altLang="zh-CN" dirty="0" err="1" smtClean="0">
                <a:latin typeface="+mn-ea"/>
              </a:rPr>
              <a:t>nginx</a:t>
            </a:r>
            <a:r>
              <a:rPr lang="zh-CN" altLang="en-US" dirty="0" smtClean="0">
                <a:latin typeface="+mn-ea"/>
              </a:rPr>
              <a:t>容器，并把使用</a:t>
            </a:r>
            <a:r>
              <a:rPr lang="en-US" altLang="zh-CN" dirty="0" smtClean="0">
                <a:latin typeface="+mn-ea"/>
              </a:rPr>
              <a:t>NFS</a:t>
            </a:r>
            <a:r>
              <a:rPr lang="zh-CN" altLang="en-US" dirty="0" smtClean="0">
                <a:latin typeface="+mn-ea"/>
              </a:rPr>
              <a:t>创建的卷</a:t>
            </a:r>
            <a:r>
              <a:rPr lang="en-US" altLang="zh-CN" dirty="0" err="1" smtClean="0">
                <a:latin typeface="+mn-ea"/>
              </a:rPr>
              <a:t>nfsvolume</a:t>
            </a:r>
            <a:r>
              <a:rPr lang="zh-CN" altLang="en-US" dirty="0" smtClean="0">
                <a:latin typeface="+mn-ea"/>
              </a:rPr>
              <a:t>挂载到</a:t>
            </a:r>
            <a:r>
              <a:rPr lang="en-US" altLang="zh-CN" dirty="0" err="1" smtClean="0">
                <a:latin typeface="+mn-ea"/>
              </a:rPr>
              <a:t>nginx</a:t>
            </a:r>
            <a:r>
              <a:rPr lang="zh-CN" altLang="en-US" dirty="0" smtClean="0">
                <a:latin typeface="+mn-ea"/>
              </a:rPr>
              <a:t>容器的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静态目录下。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run --name </a:t>
            </a:r>
            <a:r>
              <a:rPr lang="en-US" altLang="zh-CN" dirty="0" err="1" smtClean="0">
                <a:latin typeface="+mn-ea"/>
              </a:rPr>
              <a:t>nginxVolumeTest</a:t>
            </a:r>
            <a:r>
              <a:rPr lang="en-US" altLang="zh-CN" dirty="0" smtClean="0">
                <a:latin typeface="+mn-ea"/>
              </a:rPr>
              <a:t> -it -d --net </a:t>
            </a:r>
            <a:r>
              <a:rPr lang="en-US" altLang="zh-CN" dirty="0" err="1" smtClean="0">
                <a:latin typeface="+mn-ea"/>
              </a:rPr>
              <a:t>bridge_test</a:t>
            </a:r>
            <a:r>
              <a:rPr lang="en-US" altLang="zh-CN" dirty="0" smtClean="0">
                <a:latin typeface="+mn-ea"/>
              </a:rPr>
              <a:t> -p 7777:80  -v </a:t>
            </a:r>
            <a:r>
              <a:rPr lang="en-US" altLang="zh-CN" dirty="0" err="1" smtClean="0">
                <a:latin typeface="+mn-ea"/>
              </a:rPr>
              <a:t>nfsvolume:/usr/share/nginx/html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nginx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、容器启动成功后，可以在</a:t>
            </a:r>
            <a:r>
              <a:rPr lang="en-US" altLang="zh-CN" dirty="0" smtClean="0">
                <a:latin typeface="+mn-ea"/>
              </a:rPr>
              <a:t>NFS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export</a:t>
            </a:r>
            <a:r>
              <a:rPr lang="zh-CN" altLang="en-US" dirty="0" smtClean="0">
                <a:latin typeface="+mn-ea"/>
              </a:rPr>
              <a:t>的目录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nfs</a:t>
            </a:r>
            <a:r>
              <a:rPr lang="zh-CN" altLang="en-US" dirty="0" smtClean="0">
                <a:latin typeface="+mn-ea"/>
              </a:rPr>
              <a:t>下看到</a:t>
            </a:r>
            <a:r>
              <a:rPr lang="en-US" altLang="zh-CN" dirty="0" err="1" smtClean="0">
                <a:latin typeface="+mn-ea"/>
              </a:rPr>
              <a:t>nginx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静态目录。对容器内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usr/share/nginx/html</a:t>
            </a:r>
            <a:r>
              <a:rPr lang="zh-CN" altLang="en-US" dirty="0" smtClean="0">
                <a:latin typeface="+mn-ea"/>
              </a:rPr>
              <a:t>目录的修改都会保存在</a:t>
            </a:r>
            <a:r>
              <a:rPr lang="en-US" altLang="zh-CN" dirty="0" smtClean="0">
                <a:latin typeface="+mn-ea"/>
              </a:rPr>
              <a:t>NFS Server</a:t>
            </a:r>
            <a:r>
              <a:rPr lang="zh-CN" altLang="en-US" dirty="0" smtClean="0">
                <a:latin typeface="+mn-ea"/>
              </a:rPr>
              <a:t>上。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cp </a:t>
            </a:r>
            <a:r>
              <a:rPr lang="zh-CN" altLang="en-US" dirty="0" smtClean="0">
                <a:latin typeface="+mn-ea"/>
              </a:rPr>
              <a:t>把本地的</a:t>
            </a:r>
            <a:r>
              <a:rPr lang="en-US" altLang="zh-CN" dirty="0" err="1" smtClean="0">
                <a:latin typeface="+mn-ea"/>
              </a:rPr>
              <a:t>index.html</a:t>
            </a:r>
            <a:r>
              <a:rPr lang="zh-CN" altLang="en-US" dirty="0" smtClean="0">
                <a:latin typeface="+mn-ea"/>
              </a:rPr>
              <a:t>文件上传到</a:t>
            </a:r>
            <a:r>
              <a:rPr lang="en-US" altLang="zh-CN" dirty="0" err="1" smtClean="0">
                <a:latin typeface="+mn-ea"/>
              </a:rPr>
              <a:t>nginx</a:t>
            </a:r>
            <a:r>
              <a:rPr lang="zh-CN" altLang="en-US" dirty="0" smtClean="0">
                <a:latin typeface="+mn-ea"/>
              </a:rPr>
              <a:t>容器</a:t>
            </a:r>
            <a:r>
              <a:rPr lang="en-US" altLang="zh-CN" dirty="0" smtClean="0">
                <a:latin typeface="+mn-ea"/>
              </a:rPr>
              <a:t>ae3a0f1c2489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静态目录下，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cp /root/html/</a:t>
            </a:r>
            <a:r>
              <a:rPr lang="en-US" altLang="zh-CN" dirty="0" err="1" smtClean="0">
                <a:latin typeface="+mn-ea"/>
              </a:rPr>
              <a:t>index.html</a:t>
            </a:r>
            <a:r>
              <a:rPr lang="en-US" altLang="zh-CN" dirty="0" smtClean="0">
                <a:latin typeface="+mn-ea"/>
              </a:rPr>
              <a:t> ae3a0f1c2489:/usr/share/nginx/html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访问</a:t>
            </a:r>
            <a:r>
              <a:rPr lang="en-US" altLang="zh-CN" dirty="0" smtClean="0">
                <a:latin typeface="+mn-ea"/>
              </a:rPr>
              <a:t>192.168.1.49:7777</a:t>
            </a:r>
            <a:r>
              <a:rPr lang="zh-CN" altLang="en-US" dirty="0" smtClean="0">
                <a:latin typeface="+mn-ea"/>
              </a:rPr>
              <a:t>可以看到所做的修改。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07368" y="2806718"/>
            <a:ext cx="1152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/>
              <a:t>		</a:t>
            </a:r>
            <a:r>
              <a:rPr lang="en-US" altLang="zh-CN" sz="4000" smtClean="0"/>
              <a:t>		</a:t>
            </a:r>
            <a:r>
              <a:rPr lang="zh-CN" altLang="en-US" sz="4000" smtClean="0"/>
              <a:t>分</a:t>
            </a:r>
            <a:r>
              <a:rPr lang="zh-CN" altLang="en-US" sz="4000" dirty="0" smtClean="0"/>
              <a:t>享完毕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更多关于容器存储、安全、网络、编排的内容学习中，待续。。。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 VS Virtual Machines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408" y="1124744"/>
            <a:ext cx="597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虚拟机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包含应用、应用依赖的库、一个完整的操作系统，体量大；另外虚拟机依赖于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为其提供的虚拟运行环境，由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来负责协调不同虚拟机对宿主机硬件的访问。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Docker</a:t>
            </a:r>
            <a:r>
              <a:rPr lang="zh-CN" altLang="en-US" b="1" dirty="0" smtClean="0"/>
              <a:t>容器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包括应用及依赖的库，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守护进程，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守护进程负责管理不同的容器、与宿主机操作系统通信来为容器分配资源、以及实现容器之间的隔离、容器与操作系统的隔离。由于没有客户操作系统，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容器更轻量。</a:t>
            </a:r>
            <a:endParaRPr lang="en-US" altLang="zh-CN" dirty="0" smtClean="0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1124744"/>
            <a:ext cx="47625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的若干优势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408" y="1268760"/>
            <a:ext cx="1046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5400" y="1124744"/>
            <a:ext cx="11233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运行环境一致</a:t>
            </a:r>
          </a:p>
          <a:p>
            <a:r>
              <a:rPr lang="zh-CN" altLang="en-US" dirty="0" smtClean="0"/>
              <a:t>     目前网银向维护交付的是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文件、安装配置手册，易出现运行环境不一致的问题，在开发环境能正常运行，但在功能 测试、演练、生产环境应用无法正常运行。而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能很好的解决这个问题，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的镜像打包应用的所有依赖及库，确保了应用运行环境一致性，避免了因环境不一致导致的问题，也正是由于这个特点，应用轻松实现跨平台的迁移，不会因为环境、运行平台的变化导致应用无法正常运行。</a:t>
            </a:r>
          </a:p>
          <a:p>
            <a:r>
              <a:rPr lang="zh-CN" altLang="en-US" b="1" dirty="0" smtClean="0"/>
              <a:t>一次构建，到处部署</a:t>
            </a:r>
            <a:endParaRPr lang="en-US" altLang="zh-CN" b="1" dirty="0" smtClean="0"/>
          </a:p>
          <a:p>
            <a:r>
              <a:rPr lang="zh-CN" altLang="en-US" dirty="0" smtClean="0"/>
              <a:t>     开发人员使用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构建、配置镜像，并结持续集成进行集成测试，然后发布镜像，运维人员结合持续部署在生产环境中自动拉取、部署该镜像。</a:t>
            </a:r>
            <a:endParaRPr lang="en-US" altLang="zh-CN" b="1" dirty="0" smtClean="0"/>
          </a:p>
          <a:p>
            <a:r>
              <a:rPr lang="zh-CN" altLang="en-US" b="1" dirty="0" smtClean="0"/>
              <a:t>启动快</a:t>
            </a:r>
          </a:p>
          <a:p>
            <a:r>
              <a:rPr lang="zh-CN" altLang="en-US" dirty="0" smtClean="0"/>
              <a:t>      由于没有客户操作系统，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更轻量，启动时间可以在秒级、毫秒级。而使用虚拟机技术启动应用服务则可能需要数分钟。快速启动可以节约开发、测试、部署的时间。</a:t>
            </a:r>
            <a:endParaRPr lang="en-US" altLang="zh-CN" b="1" dirty="0" smtClean="0"/>
          </a:p>
          <a:p>
            <a:r>
              <a:rPr lang="zh-CN" altLang="en-US" b="1" dirty="0" smtClean="0"/>
              <a:t>系统资源利用率高</a:t>
            </a:r>
          </a:p>
          <a:p>
            <a:r>
              <a:rPr lang="zh-CN" altLang="en-US" dirty="0" smtClean="0"/>
              <a:t>      由于容器不需要进行硬件虚拟以及运行完整操作系统等额外开销，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对系统资源的利用率更高。无论是应用执行速度、内存损耗或者文件存储速度，都要比传统虚拟机技术更高效。因此，相比虚拟机技术，一个相同配置的主机，往往可以运行更多数量的应用。</a:t>
            </a:r>
            <a:endParaRPr lang="en-US" altLang="zh-CN" b="1" dirty="0" smtClean="0"/>
          </a:p>
          <a:p>
            <a:r>
              <a:rPr lang="zh-CN" altLang="en-US" b="1" dirty="0" smtClean="0"/>
              <a:t>镜像易维护、易扩展</a:t>
            </a:r>
            <a:endParaRPr lang="en-US" altLang="zh-CN" b="1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镜像是分层、可复用的，官方提供了大批高质量的开源镜像，包含操作系统级、中间件级等不同各类的镜像，可以直接在生产环境使用或者基于这些镜像做定制、扩展。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C/S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7368" y="1196752"/>
            <a:ext cx="59766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Client-Server</a:t>
            </a:r>
            <a:r>
              <a:rPr lang="zh-CN" altLang="en-US" b="1" dirty="0" smtClean="0"/>
              <a:t>架构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客户端，向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daemon</a:t>
            </a:r>
            <a:r>
              <a:rPr lang="zh-CN" altLang="en-US" dirty="0" smtClean="0"/>
              <a:t>发送各种管理容器的命令请求。另外官方提供了</a:t>
            </a:r>
            <a:r>
              <a:rPr lang="en-US" altLang="zh-CN" dirty="0" err="1" smtClean="0"/>
              <a:t>python,go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，还有第三方机构提供的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等语言的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daemon:docker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服务端守护进程，接收来自客户端的请求，返回处理结果。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Registry: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镜像仓库，分为公有仓库、私有仓库，使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运行期间，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daemon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Regisry</a:t>
            </a:r>
            <a:r>
              <a:rPr lang="zh-CN" altLang="en-US" dirty="0" smtClean="0"/>
              <a:t>通信实现</a:t>
            </a:r>
            <a:r>
              <a:rPr lang="en-US" altLang="zh-CN" dirty="0" smtClean="0"/>
              <a:t>search ,</a:t>
            </a:r>
            <a:r>
              <a:rPr lang="en-US" altLang="zh-CN" dirty="0" err="1" smtClean="0"/>
              <a:t>pull,push</a:t>
            </a:r>
            <a:r>
              <a:rPr lang="en-US" altLang="zh-CN" dirty="0" smtClean="0"/>
              <a:t>(</a:t>
            </a:r>
            <a:r>
              <a:rPr lang="zh-CN" altLang="en-US" dirty="0" smtClean="0"/>
              <a:t>搜索、拉取、推送镜像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196752"/>
            <a:ext cx="54768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352" y="1124744"/>
            <a:ext cx="110172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查看容器列表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 -a  </a:t>
            </a:r>
            <a:r>
              <a:rPr lang="zh-CN" altLang="en-US" dirty="0" smtClean="0"/>
              <a:t>显示所有容器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build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build   -t  centos7 </a:t>
            </a:r>
            <a:r>
              <a:rPr lang="en-US" altLang="zh-CN" sz="2000" b="1" dirty="0" smtClean="0"/>
              <a:t>.  </a:t>
            </a:r>
            <a:r>
              <a:rPr lang="zh-CN" altLang="en-US" sz="2000" dirty="0" smtClean="0"/>
              <a:t>从当前目录查找一个名为</a:t>
            </a:r>
            <a:r>
              <a:rPr lang="en-US" altLang="zh-CN" sz="2000" dirty="0" err="1" smtClean="0"/>
              <a:t>Dockerfile</a:t>
            </a:r>
            <a:r>
              <a:rPr lang="zh-CN" altLang="en-US" sz="2000" dirty="0" smtClean="0"/>
              <a:t>的文件构建镜像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run </a:t>
            </a:r>
            <a:r>
              <a:rPr lang="zh-CN" altLang="en-US" sz="2000" dirty="0" smtClean="0"/>
              <a:t>创建并启动一个新的容器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run -</a:t>
            </a:r>
            <a:r>
              <a:rPr lang="en-US" altLang="zh-CN" sz="2000" dirty="0" err="1" smtClean="0"/>
              <a:t>itd</a:t>
            </a:r>
            <a:r>
              <a:rPr lang="en-US" altLang="zh-CN" sz="2000" dirty="0" smtClean="0"/>
              <a:t> centos7 bash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exec </a:t>
            </a:r>
            <a:r>
              <a:rPr lang="zh-CN" altLang="en-US" sz="2000" dirty="0" smtClean="0"/>
              <a:t>在指定容器中运行一条命令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exec -it 3b347be1cc2c bash </a:t>
            </a:r>
            <a:r>
              <a:rPr lang="zh-CN" altLang="en-US" sz="2000" dirty="0" smtClean="0"/>
              <a:t> 在容器</a:t>
            </a:r>
            <a:r>
              <a:rPr lang="en-US" altLang="zh-CN" sz="2000" dirty="0" smtClean="0"/>
              <a:t>3b347be1cc2c</a:t>
            </a:r>
            <a:r>
              <a:rPr lang="zh-CN" altLang="en-US" sz="2000" dirty="0" smtClean="0"/>
              <a:t>开启一个交互式</a:t>
            </a:r>
            <a:r>
              <a:rPr lang="en-US" altLang="zh-CN" sz="2000" dirty="0" smtClean="0"/>
              <a:t>bash session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commit </a:t>
            </a:r>
            <a:r>
              <a:rPr lang="zh-CN" altLang="en-US" sz="2000" dirty="0" smtClean="0"/>
              <a:t>基于修改过的容器创建一个新的镜像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commit 3b347be1cc2c 192.168.1.49:8082/centos7:v2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images </a:t>
            </a:r>
            <a:r>
              <a:rPr lang="zh-CN" altLang="en-US" sz="2000" dirty="0" smtClean="0"/>
              <a:t>列出本地镜像列表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tag  </a:t>
            </a:r>
            <a:r>
              <a:rPr lang="zh-CN" altLang="en-US" sz="2000" dirty="0" smtClean="0"/>
              <a:t>为镜像打标签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tag centos7 192.168.1.49:8082/centos:v1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login </a:t>
            </a:r>
            <a:r>
              <a:rPr lang="zh-CN" altLang="en-US" sz="2000" dirty="0" smtClean="0"/>
              <a:t>登录镜像仓库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login  192.168.1.49:8082  </a:t>
            </a:r>
            <a:r>
              <a:rPr lang="zh-CN" altLang="en-US" sz="2000" dirty="0" smtClean="0"/>
              <a:t>登录私服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network </a:t>
            </a:r>
            <a:r>
              <a:rPr lang="zh-CN" altLang="en-US" sz="2000" dirty="0" smtClean="0"/>
              <a:t>创建、删除、连接、断开连接、查看等网络管理的功能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network connect </a:t>
            </a:r>
            <a:r>
              <a:rPr lang="en-US" altLang="zh-CN" sz="2000" dirty="0" err="1" smtClean="0"/>
              <a:t>bridge_test</a:t>
            </a:r>
            <a:r>
              <a:rPr lang="en-US" altLang="zh-CN" sz="2000" dirty="0" smtClean="0"/>
              <a:t> 3029e98749c0 </a:t>
            </a:r>
            <a:r>
              <a:rPr lang="zh-CN" altLang="en-US" sz="2000" dirty="0" smtClean="0"/>
              <a:t>把容器</a:t>
            </a:r>
            <a:r>
              <a:rPr lang="en-US" altLang="zh-CN" sz="2000" dirty="0" smtClean="0"/>
              <a:t>3029e98749c0</a:t>
            </a:r>
            <a:r>
              <a:rPr lang="zh-CN" altLang="en-US" sz="2000" dirty="0" smtClean="0"/>
              <a:t>连接到网络</a:t>
            </a:r>
            <a:r>
              <a:rPr lang="en-US" altLang="zh-CN" sz="2000" dirty="0" err="1" smtClean="0"/>
              <a:t>bridge_test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其它命令行参考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rId3"/>
              </a:rPr>
              <a:t>https://docs.docker.com/engine/reference/run/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3030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400" y="1052736"/>
            <a:ext cx="1046543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镜像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一个静态的模板，用来创建容器。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镜像有三大类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、操作系统镜像：</a:t>
            </a:r>
            <a:r>
              <a:rPr lang="en-US" altLang="zh-CN" dirty="0" err="1" smtClean="0"/>
              <a:t>Centos,Redhat,Ubuntu</a:t>
            </a:r>
            <a:r>
              <a:rPr lang="zh-CN" altLang="en-US" dirty="0" smtClean="0"/>
              <a:t>等操作系统镜像。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、中间件镜像：</a:t>
            </a:r>
            <a:r>
              <a:rPr lang="en-US" altLang="zh-CN" dirty="0" err="1" smtClean="0"/>
              <a:t>MQ,niginx,tomcat,redis,oracle,mysql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、应用镜像：具体的应用镜像。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如何获取镜像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、编写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构建镜像，参考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的语法规则，在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里指定构建镜像的一个个步骤。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语法参考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https://docs.docker.com/engine/reference/builder/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、基于镜像仓库中的镜像进行定制、扩展。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两个公有镜像仓库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Hub: </a:t>
            </a:r>
            <a:r>
              <a:rPr lang="en-US" altLang="zh-CN" dirty="0" smtClean="0">
                <a:hlinkClick r:id="rId4"/>
              </a:rPr>
              <a:t>https://hub.docker.com/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cloud: </a:t>
            </a:r>
            <a:r>
              <a:rPr lang="en-US" altLang="zh-CN" dirty="0" smtClean="0">
                <a:hlinkClick r:id="rId5"/>
              </a:rPr>
              <a:t>https://cloud.docker.com/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也可以使用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搭建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镜像的私服。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9896" y="260648"/>
            <a:ext cx="6912768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Dockerfile</a:t>
            </a:r>
            <a:r>
              <a:rPr lang="zh-CN" altLang="en-US" sz="2400" dirty="0" smtClean="0"/>
              <a:t>构建一个</a:t>
            </a:r>
            <a:r>
              <a:rPr lang="en-US" altLang="zh-CN" sz="2400" dirty="0" err="1" smtClean="0"/>
              <a:t>HelloWorld</a:t>
            </a:r>
            <a:r>
              <a:rPr lang="zh-CN" altLang="en-US" sz="2400" dirty="0" smtClean="0"/>
              <a:t>镜像</a:t>
            </a:r>
            <a:endParaRPr lang="en-US" altLang="zh-CN" sz="24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695400" y="1052737"/>
            <a:ext cx="11233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cd</a:t>
            </a:r>
            <a:r>
              <a:rPr lang="en-US" altLang="zh-CN" dirty="0" smtClean="0"/>
              <a:t> /root/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hello</a:t>
            </a:r>
            <a:r>
              <a:rPr lang="zh-CN" altLang="en-US" dirty="0" smtClean="0"/>
              <a:t>文件是一个二进制可执行文件，打印欢迎信息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是构建镜像的配置文件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包含了构建镜像的指令。</a:t>
            </a:r>
            <a:endParaRPr lang="en-US" altLang="zh-CN" dirty="0" smtClean="0"/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416" y="1484784"/>
            <a:ext cx="2038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2492896"/>
            <a:ext cx="28098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416" y="3573016"/>
            <a:ext cx="527685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7408" y="6103193"/>
            <a:ext cx="100488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39416" y="5229200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images   //</a:t>
            </a:r>
            <a:r>
              <a:rPr lang="zh-CN" altLang="en-US" dirty="0" smtClean="0"/>
              <a:t>查看本地镜像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run  hello-world  //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hello-world</a:t>
            </a:r>
            <a:r>
              <a:rPr lang="zh-CN" altLang="en-US" dirty="0" smtClean="0"/>
              <a:t>镜像启动一个容器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767408" y="2998693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build  </a:t>
            </a:r>
            <a:r>
              <a:rPr lang="en-US" altLang="zh-CN" sz="2400" b="1" dirty="0" smtClean="0"/>
              <a:t>. </a:t>
            </a:r>
            <a:r>
              <a:rPr lang="en-US" altLang="zh-CN" dirty="0" smtClean="0"/>
              <a:t>  –t   hello-world   //</a:t>
            </a:r>
            <a:r>
              <a:rPr lang="zh-CN" altLang="en-US" dirty="0" smtClean="0"/>
              <a:t>构建一个镜像，名字为</a:t>
            </a:r>
            <a:r>
              <a:rPr lang="en-US" altLang="zh-CN" dirty="0" smtClean="0"/>
              <a:t>hello-world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蓝图-模板">
  <a:themeElements>
    <a:clrScheme name="IT蓝图-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蓝图-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alpha val="0"/>
          </a:schemeClr>
        </a:solidFill>
        <a:ln w="15875">
          <a:solidFill>
            <a:srgbClr val="0070C0"/>
          </a:solidFill>
          <a:prstDash val="sysDash"/>
        </a:ln>
      </a:spPr>
      <a:bodyPr wrap="none" lIns="84600" tIns="42300" rIns="84600" bIns="42300" rtlCol="0" anchor="ctr"/>
      <a:lstStyle>
        <a:defPPr algn="ctr">
          <a:defRPr sz="1200" dirty="0" smtClean="0">
            <a:solidFill>
              <a:srgbClr val="595959"/>
            </a:solidFill>
            <a:latin typeface="微软雅黑" panose="020B0503020204020204" pitchFamily="34" charset="-122"/>
            <a:ea typeface="微软雅黑" panose="020B0503020204020204" pitchFamily="34" charset="-122"/>
            <a:cs typeface="宋体" panose="02010600030101010101" pitchFamily="2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IT蓝图-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蓝图-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IT蓝图-模板">
  <a:themeElements>
    <a:clrScheme name="IT蓝图-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蓝图-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蓝图-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蓝图-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IT蓝图-模板">
  <a:themeElements>
    <a:clrScheme name="IT蓝图-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蓝图-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蓝图-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30019</TotalTime>
  <Words>3972</Words>
  <Application>Microsoft Office PowerPoint</Application>
  <PresentationFormat>自定义</PresentationFormat>
  <Paragraphs>245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1_IT蓝图-模板</vt:lpstr>
      <vt:lpstr>2_IT蓝图-模板</vt:lpstr>
      <vt:lpstr>3_IT蓝图-模板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电子渠道开发部工作汇报</dc:title>
  <dc:creator>高勇0916</dc:creator>
  <cp:lastModifiedBy>吴亚东</cp:lastModifiedBy>
  <cp:revision>5384</cp:revision>
  <dcterms:created xsi:type="dcterms:W3CDTF">2013-03-14T06:32:00Z</dcterms:created>
  <dcterms:modified xsi:type="dcterms:W3CDTF">2018-08-26T03:46:23Z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