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3"/>
    <p:sldId id="312" r:id="rId4"/>
    <p:sldId id="314" r:id="rId5"/>
    <p:sldId id="315" r:id="rId6"/>
    <p:sldId id="316" r:id="rId7"/>
    <p:sldId id="317" r:id="rId8"/>
    <p:sldId id="318" r:id="rId9"/>
    <p:sldId id="319" r:id="rId10"/>
    <p:sldId id="337" r:id="rId11"/>
    <p:sldId id="336" r:id="rId12"/>
    <p:sldId id="335" r:id="rId13"/>
    <p:sldId id="320" r:id="rId14"/>
    <p:sldId id="338" r:id="rId15"/>
    <p:sldId id="321" r:id="rId16"/>
    <p:sldId id="322" r:id="rId17"/>
    <p:sldId id="323" r:id="rId18"/>
    <p:sldId id="339" r:id="rId19"/>
    <p:sldId id="324" r:id="rId20"/>
    <p:sldId id="325" r:id="rId21"/>
    <p:sldId id="326" r:id="rId22"/>
    <p:sldId id="327" r:id="rId23"/>
    <p:sldId id="328" r:id="rId24"/>
    <p:sldId id="340" r:id="rId25"/>
    <p:sldId id="329" r:id="rId26"/>
    <p:sldId id="330" r:id="rId27"/>
    <p:sldId id="331" r:id="rId28"/>
    <p:sldId id="332" r:id="rId29"/>
    <p:sldId id="341" r:id="rId30"/>
    <p:sldId id="333" r:id="rId31"/>
    <p:sldId id="334" r:id="rId32"/>
    <p:sldId id="342" r:id="rId33"/>
    <p:sldId id="343" r:id="rId34"/>
    <p:sldId id="344"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AB7"/>
    <a:srgbClr val="FB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p:cViewPr varScale="1">
        <p:scale>
          <a:sx n="98" d="100"/>
          <a:sy n="98" d="100"/>
        </p:scale>
        <p:origin x="588" y="84"/>
      </p:cViewPr>
      <p:guideLst>
        <p:guide orient="horz" pos="1619"/>
        <p:guide pos="2834"/>
      </p:guideLst>
    </p:cSldViewPr>
  </p:slideViewPr>
  <p:notesTextViewPr>
    <p:cViewPr>
      <p:scale>
        <a:sx n="100" d="100"/>
        <a:sy n="100" d="100"/>
      </p:scale>
      <p:origin x="0" y="0"/>
    </p:cViewPr>
  </p:notesTextViewPr>
  <p:notesViewPr>
    <p:cSldViewPr>
      <p:cViewPr varScale="1">
        <p:scale>
          <a:sx n="53" d="100"/>
          <a:sy n="53" d="100"/>
        </p:scale>
        <p:origin x="-2694" y="-90"/>
      </p:cViewPr>
      <p:guideLst>
        <p:guide orient="horz" pos="2879"/>
        <p:guide pos="212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669B5C-79A6-4D26-9201-7F460760A86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A1C3D5-2DF0-42C8-B61A-BA9944D0CDA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94D083-090E-4A8A-97B6-399FC148359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1004B2-95D3-441F-9D10-BA454AF4FF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首页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normAutofit/>
          </a:bodyPr>
          <a:lstStyle>
            <a:lvl1pPr>
              <a:defRPr sz="3200" b="1"/>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内容页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691680" y="321500"/>
            <a:ext cx="5256584" cy="378042"/>
          </a:xfrm>
        </p:spPr>
        <p:txBody>
          <a:bodyPr>
            <a:noAutofit/>
          </a:bodyPr>
          <a:lstStyle>
            <a:lvl1pPr>
              <a:defRPr sz="28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987574"/>
            <a:ext cx="7344816" cy="3312368"/>
          </a:xfrm>
        </p:spPr>
        <p:txBody>
          <a:bodyPr>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64840" y="4458146"/>
            <a:ext cx="2133600" cy="273844"/>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31840" y="4458146"/>
            <a:ext cx="2895600" cy="273844"/>
          </a:xfrm>
        </p:spPr>
        <p:txBody>
          <a:bodyPr/>
          <a:lstStyle/>
          <a:p>
            <a:endParaRPr lang="zh-CN" altLang="en-US"/>
          </a:p>
        </p:txBody>
      </p:sp>
      <p:sp>
        <p:nvSpPr>
          <p:cNvPr id="6" name="灯片编号占位符 5"/>
          <p:cNvSpPr>
            <a:spLocks noGrp="1"/>
          </p:cNvSpPr>
          <p:nvPr>
            <p:ph type="sldNum" sz="quarter" idx="12"/>
          </p:nvPr>
        </p:nvSpPr>
        <p:spPr>
          <a:xfrm>
            <a:off x="6560840" y="4458146"/>
            <a:ext cx="2133600" cy="273844"/>
          </a:xfrm>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内容页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日期占位符 3"/>
          <p:cNvSpPr>
            <a:spLocks noGrp="1"/>
          </p:cNvSpPr>
          <p:nvPr>
            <p:ph type="dt" sz="half" idx="10"/>
          </p:nvPr>
        </p:nvSpPr>
        <p:spPr>
          <a:xfrm>
            <a:off x="464840" y="4458146"/>
            <a:ext cx="2133600" cy="273844"/>
          </a:xfrm>
        </p:spPr>
        <p:txBody>
          <a:body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a:xfrm>
            <a:off x="3131840" y="4458146"/>
            <a:ext cx="2895600" cy="273844"/>
          </a:xfrm>
        </p:spPr>
        <p:txBody>
          <a:bodyPr/>
          <a:lstStyle/>
          <a:p>
            <a:endParaRPr lang="zh-CN" altLang="en-US"/>
          </a:p>
        </p:txBody>
      </p:sp>
      <p:sp>
        <p:nvSpPr>
          <p:cNvPr id="10" name="灯片编号占位符 5"/>
          <p:cNvSpPr>
            <a:spLocks noGrp="1"/>
          </p:cNvSpPr>
          <p:nvPr>
            <p:ph type="sldNum" sz="quarter" idx="12"/>
          </p:nvPr>
        </p:nvSpPr>
        <p:spPr>
          <a:xfrm>
            <a:off x="6560840" y="4458146"/>
            <a:ext cx="2133600" cy="273844"/>
          </a:xfrm>
        </p:spPr>
        <p:txBody>
          <a:bodyPr/>
          <a:lstStyle/>
          <a:p>
            <a:fld id="{0C913308-F349-4B6D-A68A-DD1791B4A57B}" type="slidenum">
              <a:rPr lang="zh-CN" altLang="en-US" smtClean="0"/>
            </a:fld>
            <a:endParaRPr lang="zh-CN" altLang="en-US"/>
          </a:p>
        </p:txBody>
      </p:sp>
      <p:sp>
        <p:nvSpPr>
          <p:cNvPr id="11" name="文本占位符 2"/>
          <p:cNvSpPr>
            <a:spLocks noGrp="1"/>
          </p:cNvSpPr>
          <p:nvPr>
            <p:ph type="body" idx="1"/>
          </p:nvPr>
        </p:nvSpPr>
        <p:spPr>
          <a:xfrm>
            <a:off x="611560" y="915566"/>
            <a:ext cx="3816424" cy="64807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12" name="内容占位符 3"/>
          <p:cNvSpPr>
            <a:spLocks noGrp="1"/>
          </p:cNvSpPr>
          <p:nvPr>
            <p:ph sz="half" idx="2"/>
          </p:nvPr>
        </p:nvSpPr>
        <p:spPr>
          <a:xfrm>
            <a:off x="611560" y="1574800"/>
            <a:ext cx="3816424" cy="277914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5" name="标题 1"/>
          <p:cNvSpPr>
            <a:spLocks noGrp="1"/>
          </p:cNvSpPr>
          <p:nvPr>
            <p:ph type="title"/>
          </p:nvPr>
        </p:nvSpPr>
        <p:spPr>
          <a:xfrm>
            <a:off x="1691680" y="321500"/>
            <a:ext cx="5256584" cy="378042"/>
          </a:xfrm>
        </p:spPr>
        <p:txBody>
          <a:bodyPr>
            <a:noAutofit/>
          </a:bodyPr>
          <a:lstStyle>
            <a:lvl1pPr>
              <a:defRPr sz="2800" b="1"/>
            </a:lvl1pPr>
          </a:lstStyle>
          <a:p>
            <a:r>
              <a:rPr lang="zh-CN" altLang="en-US" dirty="0" smtClean="0"/>
              <a:t>单击此处编辑母版标题样式</a:t>
            </a:r>
            <a:endParaRPr lang="zh-CN" altLang="en-US" dirty="0"/>
          </a:p>
        </p:txBody>
      </p:sp>
      <p:sp>
        <p:nvSpPr>
          <p:cNvPr id="16" name="文本占位符 2"/>
          <p:cNvSpPr>
            <a:spLocks noGrp="1"/>
          </p:cNvSpPr>
          <p:nvPr>
            <p:ph type="body" idx="13"/>
          </p:nvPr>
        </p:nvSpPr>
        <p:spPr>
          <a:xfrm>
            <a:off x="4716016" y="904404"/>
            <a:ext cx="3816424" cy="64807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17" name="内容占位符 3"/>
          <p:cNvSpPr>
            <a:spLocks noGrp="1"/>
          </p:cNvSpPr>
          <p:nvPr>
            <p:ph sz="half" idx="14"/>
          </p:nvPr>
        </p:nvSpPr>
        <p:spPr>
          <a:xfrm>
            <a:off x="4716016" y="1563638"/>
            <a:ext cx="3816424" cy="277914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内容页B">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835696" y="249492"/>
            <a:ext cx="5112568" cy="378042"/>
          </a:xfrm>
        </p:spPr>
        <p:txBody>
          <a:bodyPr>
            <a:noAutofit/>
          </a:bodyPr>
          <a:lstStyle>
            <a:lvl1pPr>
              <a:defRPr sz="28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843559"/>
            <a:ext cx="7344816" cy="3456384"/>
          </a:xfrm>
        </p:spPr>
        <p:txBody>
          <a:bodyPr>
            <a:normAutofit/>
          </a:bodyPr>
          <a:lstStyle>
            <a:lvl1pPr>
              <a:defRPr sz="1800"/>
            </a:lvl1pPr>
            <a:lvl2pPr>
              <a:defRPr sz="1600"/>
            </a:lvl2pPr>
            <a:lvl3pPr>
              <a:defRPr sz="1400"/>
            </a:lvl3pPr>
            <a:lvl4pPr>
              <a:defRPr sz="1200"/>
            </a:lvl4pPr>
            <a:lvl5pPr>
              <a:defRPr sz="12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a:xfrm>
            <a:off x="464840" y="4458146"/>
            <a:ext cx="2133600" cy="273844"/>
          </a:xfrm>
        </p:spPr>
        <p:txBody>
          <a:bodyPr/>
          <a:lstStyle/>
          <a:p>
            <a:fld id="{530820CF-B880-4189-942D-D702A7CBA730}" type="datetimeFigureOut">
              <a:rPr lang="zh-CN" altLang="en-US" smtClean="0"/>
            </a:fld>
            <a:endParaRPr lang="zh-CN" altLang="en-US"/>
          </a:p>
        </p:txBody>
      </p:sp>
      <p:sp>
        <p:nvSpPr>
          <p:cNvPr id="8" name="页脚占位符 4"/>
          <p:cNvSpPr>
            <a:spLocks noGrp="1"/>
          </p:cNvSpPr>
          <p:nvPr>
            <p:ph type="ftr" sz="quarter" idx="11"/>
          </p:nvPr>
        </p:nvSpPr>
        <p:spPr>
          <a:xfrm>
            <a:off x="3131840" y="4458146"/>
            <a:ext cx="2895600" cy="273844"/>
          </a:xfrm>
        </p:spPr>
        <p:txBody>
          <a:bodyPr/>
          <a:lstStyle/>
          <a:p>
            <a:endParaRPr lang="zh-CN" altLang="en-US"/>
          </a:p>
        </p:txBody>
      </p:sp>
      <p:sp>
        <p:nvSpPr>
          <p:cNvPr id="9" name="灯片编号占位符 5"/>
          <p:cNvSpPr>
            <a:spLocks noGrp="1"/>
          </p:cNvSpPr>
          <p:nvPr>
            <p:ph type="sldNum" sz="quarter" idx="12"/>
          </p:nvPr>
        </p:nvSpPr>
        <p:spPr>
          <a:xfrm>
            <a:off x="6560840" y="4458146"/>
            <a:ext cx="2133600" cy="273844"/>
          </a:xfrm>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title"/>
          </p:nvPr>
        </p:nvSpPr>
        <p:spPr>
          <a:xfrm>
            <a:off x="1835696" y="249492"/>
            <a:ext cx="5112568" cy="378042"/>
          </a:xfrm>
        </p:spPr>
        <p:txBody>
          <a:bodyPr>
            <a:noAutofit/>
          </a:bodyPr>
          <a:lstStyle>
            <a:lvl1pPr>
              <a:defRPr sz="2800" b="1"/>
            </a:lvl1pPr>
          </a:lstStyle>
          <a:p>
            <a:r>
              <a:rPr lang="zh-CN" altLang="en-US" dirty="0" smtClean="0"/>
              <a:t>单击此处编辑母版标题样式</a:t>
            </a:r>
            <a:endParaRPr lang="zh-CN" altLang="en-US" dirty="0"/>
          </a:p>
        </p:txBody>
      </p:sp>
      <p:sp>
        <p:nvSpPr>
          <p:cNvPr id="8" name="内容占位符 2"/>
          <p:cNvSpPr>
            <a:spLocks noGrp="1"/>
          </p:cNvSpPr>
          <p:nvPr>
            <p:ph idx="1"/>
          </p:nvPr>
        </p:nvSpPr>
        <p:spPr>
          <a:xfrm>
            <a:off x="827584" y="843559"/>
            <a:ext cx="7344816" cy="3456384"/>
          </a:xfrm>
        </p:spPr>
        <p:txBody>
          <a:bodyPr>
            <a:normAutofit/>
          </a:bodyPr>
          <a:lstStyle>
            <a:lvl1pPr>
              <a:defRPr sz="1800"/>
            </a:lvl1pPr>
            <a:lvl2pPr>
              <a:defRPr sz="1600"/>
            </a:lvl2pPr>
            <a:lvl3pPr>
              <a:defRPr sz="1400"/>
            </a:lvl3pPr>
            <a:lvl4pPr>
              <a:defRPr sz="1200"/>
            </a:lvl4pPr>
            <a:lvl5pPr>
              <a:defRPr sz="12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9" name="日期占位符 3"/>
          <p:cNvSpPr>
            <a:spLocks noGrp="1"/>
          </p:cNvSpPr>
          <p:nvPr>
            <p:ph type="dt" sz="half" idx="10"/>
          </p:nvPr>
        </p:nvSpPr>
        <p:spPr>
          <a:xfrm>
            <a:off x="464840" y="4458146"/>
            <a:ext cx="2133600" cy="273844"/>
          </a:xfrm>
        </p:spPr>
        <p:txBody>
          <a:bodyPr/>
          <a:lstStyle/>
          <a:p>
            <a:fld id="{530820CF-B880-4189-942D-D702A7CBA730}" type="datetimeFigureOut">
              <a:rPr lang="zh-CN" altLang="en-US" smtClean="0"/>
            </a:fld>
            <a:endParaRPr lang="zh-CN" altLang="en-US"/>
          </a:p>
        </p:txBody>
      </p:sp>
      <p:sp>
        <p:nvSpPr>
          <p:cNvPr id="10" name="页脚占位符 4"/>
          <p:cNvSpPr>
            <a:spLocks noGrp="1"/>
          </p:cNvSpPr>
          <p:nvPr>
            <p:ph type="ftr" sz="quarter" idx="11"/>
          </p:nvPr>
        </p:nvSpPr>
        <p:spPr>
          <a:xfrm>
            <a:off x="3131840" y="4458146"/>
            <a:ext cx="2895600" cy="273844"/>
          </a:xfrm>
        </p:spPr>
        <p:txBody>
          <a:bodyPr/>
          <a:lstStyle/>
          <a:p>
            <a:endParaRPr lang="zh-CN" altLang="en-US"/>
          </a:p>
        </p:txBody>
      </p:sp>
      <p:sp>
        <p:nvSpPr>
          <p:cNvPr id="11" name="灯片编号占位符 5"/>
          <p:cNvSpPr>
            <a:spLocks noGrp="1"/>
          </p:cNvSpPr>
          <p:nvPr>
            <p:ph type="sldNum" sz="quarter" idx="12"/>
          </p:nvPr>
        </p:nvSpPr>
        <p:spPr>
          <a:xfrm>
            <a:off x="6560840" y="4458146"/>
            <a:ext cx="2133600" cy="273844"/>
          </a:xfrm>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827584" y="843558"/>
            <a:ext cx="7344816" cy="3528391"/>
          </a:xfrm>
        </p:spPr>
        <p:txBody>
          <a:bodyPr>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日期占位符 3"/>
          <p:cNvSpPr>
            <a:spLocks noGrp="1"/>
          </p:cNvSpPr>
          <p:nvPr>
            <p:ph type="dt" sz="half" idx="10"/>
          </p:nvPr>
        </p:nvSpPr>
        <p:spPr>
          <a:xfrm>
            <a:off x="464840" y="4458146"/>
            <a:ext cx="2133600" cy="273844"/>
          </a:xfrm>
        </p:spPr>
        <p:txBody>
          <a:bodyPr/>
          <a:lstStyle/>
          <a:p>
            <a:fld id="{530820CF-B880-4189-942D-D702A7CBA730}" type="datetimeFigureOut">
              <a:rPr lang="zh-CN" altLang="en-US" smtClean="0"/>
            </a:fld>
            <a:endParaRPr lang="zh-CN" altLang="en-US"/>
          </a:p>
        </p:txBody>
      </p:sp>
      <p:sp>
        <p:nvSpPr>
          <p:cNvPr id="14" name="页脚占位符 4"/>
          <p:cNvSpPr>
            <a:spLocks noGrp="1"/>
          </p:cNvSpPr>
          <p:nvPr>
            <p:ph type="ftr" sz="quarter" idx="11"/>
          </p:nvPr>
        </p:nvSpPr>
        <p:spPr>
          <a:xfrm>
            <a:off x="3131840" y="4458146"/>
            <a:ext cx="2895600" cy="273844"/>
          </a:xfrm>
        </p:spPr>
        <p:txBody>
          <a:bodyPr/>
          <a:lstStyle/>
          <a:p>
            <a:endParaRPr lang="zh-CN" altLang="en-US"/>
          </a:p>
        </p:txBody>
      </p:sp>
      <p:sp>
        <p:nvSpPr>
          <p:cNvPr id="15" name="灯片编号占位符 5"/>
          <p:cNvSpPr>
            <a:spLocks noGrp="1"/>
          </p:cNvSpPr>
          <p:nvPr>
            <p:ph type="sldNum" sz="quarter" idx="12"/>
          </p:nvPr>
        </p:nvSpPr>
        <p:spPr>
          <a:xfrm>
            <a:off x="6560840" y="4458146"/>
            <a:ext cx="2133600" cy="273844"/>
          </a:xfrm>
        </p:spPr>
        <p:txBody>
          <a:bodyPr/>
          <a:lstStyle/>
          <a:p>
            <a:fld id="{0C913308-F349-4B6D-A68A-DD1791B4A57B}" type="slidenum">
              <a:rPr lang="zh-CN" altLang="en-US" smtClean="0"/>
            </a:fld>
            <a:endParaRPr lang="zh-CN" altLang="en-US"/>
          </a:p>
        </p:txBody>
      </p:sp>
      <p:sp>
        <p:nvSpPr>
          <p:cNvPr id="7" name="标题 1"/>
          <p:cNvSpPr>
            <a:spLocks noGrp="1"/>
          </p:cNvSpPr>
          <p:nvPr>
            <p:ph type="title"/>
          </p:nvPr>
        </p:nvSpPr>
        <p:spPr>
          <a:xfrm>
            <a:off x="1835696" y="249492"/>
            <a:ext cx="5112568" cy="378042"/>
          </a:xfrm>
        </p:spPr>
        <p:txBody>
          <a:bodyPr>
            <a:noAutofit/>
          </a:bodyPr>
          <a:lstStyle>
            <a:lvl1pPr>
              <a:defRPr sz="2800" b="1"/>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或结尾">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2825"/>
            <a:ext cx="7772400" cy="1021556"/>
          </a:xfrm>
        </p:spPr>
        <p:txBody>
          <a:bodyPr anchor="t">
            <a:normAutofit/>
          </a:bodyPr>
          <a:lstStyle>
            <a:lvl1pPr algn="l">
              <a:defRPr sz="28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1977685"/>
            <a:ext cx="7772400" cy="1125140"/>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569972"/>
            <a:ext cx="2133600" cy="273844"/>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4569972"/>
            <a:ext cx="2895600" cy="273844"/>
          </a:xfrm>
        </p:spPr>
        <p:txBody>
          <a:bodyPr/>
          <a:lstStyle/>
          <a:p>
            <a:endParaRPr lang="zh-CN" altLang="en-US"/>
          </a:p>
        </p:txBody>
      </p:sp>
      <p:sp>
        <p:nvSpPr>
          <p:cNvPr id="6" name="灯片编号占位符 5"/>
          <p:cNvSpPr>
            <a:spLocks noGrp="1"/>
          </p:cNvSpPr>
          <p:nvPr>
            <p:ph type="sldNum" sz="quarter" idx="12"/>
          </p:nvPr>
        </p:nvSpPr>
        <p:spPr>
          <a:xfrm>
            <a:off x="6553200" y="4569972"/>
            <a:ext cx="2133600" cy="273844"/>
          </a:xfrm>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71600" y="205978"/>
            <a:ext cx="7200800" cy="529568"/>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71600" y="951571"/>
            <a:ext cx="7200800" cy="345638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ctr"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常用集合</a:t>
            </a:r>
            <a:endParaRPr lang="zh-CN" altLang="en-US" dirty="0"/>
          </a:p>
        </p:txBody>
      </p:sp>
      <p:sp>
        <p:nvSpPr>
          <p:cNvPr id="3" name="副标题 2"/>
          <p:cNvSpPr>
            <a:spLocks noGrp="1"/>
          </p:cNvSpPr>
          <p:nvPr>
            <p:ph type="subTitle" idx="1"/>
          </p:nvPr>
        </p:nvSpPr>
        <p:spPr>
          <a:xfrm>
            <a:off x="1552575" y="3149600"/>
            <a:ext cx="6400800" cy="1314450"/>
          </a:xfrm>
        </p:spPr>
        <p:txBody>
          <a:bodyPr>
            <a:normAutofit/>
          </a:bodyPr>
          <a:lstStyle/>
          <a:p>
            <a:pPr algn="l"/>
            <a:r>
              <a:rPr lang="en-US" altLang="zh-CN" dirty="0"/>
              <a:t>                       </a:t>
            </a:r>
            <a:r>
              <a:rPr lang="zh-CN" dirty="0"/>
              <a:t>项目开发部</a:t>
            </a:r>
            <a:endParaRPr lang="zh-CN" dirty="0"/>
          </a:p>
          <a:p>
            <a:pPr algn="l"/>
            <a:r>
              <a:rPr lang="zh-CN" dirty="0"/>
              <a:t>                            张超</a:t>
            </a:r>
            <a:endParaRPr lang="zh-CN" dirty="0"/>
          </a:p>
          <a:p>
            <a:pPr algn="l"/>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ArrayList</a:t>
            </a:r>
            <a:endParaRPr lang="en-US" altLang="zh-CN" dirty="0"/>
          </a:p>
        </p:txBody>
      </p:sp>
      <p:sp>
        <p:nvSpPr>
          <p:cNvPr id="8" name="文本框 7"/>
          <p:cNvSpPr txBox="1"/>
          <p:nvPr/>
        </p:nvSpPr>
        <p:spPr>
          <a:xfrm>
            <a:off x="808355" y="862330"/>
            <a:ext cx="7695565" cy="3692525"/>
          </a:xfrm>
          <a:prstGeom prst="rect">
            <a:avLst/>
          </a:prstGeom>
          <a:noFill/>
        </p:spPr>
        <p:txBody>
          <a:bodyPr wrap="square" rtlCol="0">
            <a:spAutoFit/>
          </a:bodyPr>
          <a:p>
            <a:r>
              <a:rPr lang="en-US" altLang="zh-CN" dirty="0"/>
              <a:t>ArrayList</a:t>
            </a:r>
            <a:r>
              <a:rPr lang="zh-CN" altLang="en-US" dirty="0"/>
              <a:t>与</a:t>
            </a:r>
            <a:r>
              <a:rPr lang="en-US" altLang="zh-CN" dirty="0"/>
              <a:t>Vector</a:t>
            </a:r>
            <a:r>
              <a:rPr lang="zh-CN" altLang="en-US" dirty="0"/>
              <a:t>的区别：</a:t>
            </a:r>
            <a:endParaRPr lang="zh-CN" altLang="en-US" dirty="0"/>
          </a:p>
          <a:p>
            <a:r>
              <a:rPr lang="en-US" altLang="zh-CN" dirty="0"/>
              <a:t>1. ArrayList</a:t>
            </a:r>
            <a:r>
              <a:rPr lang="zh-CN" altLang="en-US" dirty="0"/>
              <a:t>非线程安全，</a:t>
            </a:r>
            <a:r>
              <a:rPr lang="en-US" altLang="zh-CN" dirty="0"/>
              <a:t>Vector</a:t>
            </a:r>
            <a:r>
              <a:rPr lang="zh-CN" altLang="en-US" dirty="0"/>
              <a:t>线程安全</a:t>
            </a:r>
            <a:endParaRPr lang="zh-CN" altLang="en-US" dirty="0"/>
          </a:p>
          <a:p>
            <a:r>
              <a:rPr lang="en-US" altLang="zh-CN" dirty="0"/>
              <a:t>2. Vector</a:t>
            </a:r>
            <a:r>
              <a:rPr lang="zh-CN" altLang="en-US" dirty="0"/>
              <a:t>可以指定增长因子，如果指定了增长因子，则扩容时增长长度为定义的增长因子长度，否则扩容为原数组的</a:t>
            </a:r>
            <a:r>
              <a:rPr lang="en-US" altLang="zh-CN" dirty="0"/>
              <a:t>2</a:t>
            </a:r>
            <a:r>
              <a:rPr lang="zh-CN" altLang="en-US" dirty="0"/>
              <a:t>倍。</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949325" y="2177415"/>
            <a:ext cx="6352540" cy="17240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LinkedList</a:t>
            </a:r>
            <a:endParaRPr lang="en-US" altLang="zh-CN" dirty="0"/>
          </a:p>
        </p:txBody>
      </p:sp>
      <p:sp>
        <p:nvSpPr>
          <p:cNvPr id="8" name="文本框 7"/>
          <p:cNvSpPr txBox="1"/>
          <p:nvPr/>
        </p:nvSpPr>
        <p:spPr>
          <a:xfrm>
            <a:off x="467995" y="862330"/>
            <a:ext cx="8216900" cy="1753235"/>
          </a:xfrm>
          <a:prstGeom prst="rect">
            <a:avLst/>
          </a:prstGeom>
          <a:noFill/>
        </p:spPr>
        <p:txBody>
          <a:bodyPr wrap="square" rtlCol="0">
            <a:spAutoFit/>
          </a:bodyPr>
          <a:p>
            <a:r>
              <a:rPr lang="en-US" altLang="zh-CN" dirty="0">
                <a:sym typeface="+mn-ea"/>
              </a:rPr>
              <a:t>LinkedList</a:t>
            </a:r>
            <a:r>
              <a:rPr lang="zh-CN" altLang="en-US" dirty="0"/>
              <a:t>基于链表实现，非线程安全。</a:t>
            </a:r>
            <a:endParaRPr lang="zh-CN" altLang="en-US" dirty="0"/>
          </a:p>
          <a:p>
            <a:r>
              <a:rPr lang="zh-CN" altLang="en-US" dirty="0"/>
              <a:t>链表原先是C/C++的概念，是一种线性的存储结构，意思是将要存储的数据存在一个存储单元里面，这个存储单元里面除了存放有待存储的数据以外，还存储有其下一个存储单元的地址（下一个存储单元的地址是必要的，有些存储结构还存放有其前一个存储单元的地址），每次查找数据的时候，通过某个存储单元中的下一个存储单元的地址寻找其后面的那个存储单元。</a:t>
            </a:r>
            <a:endParaRPr lang="zh-CN" altLang="en-US" dirty="0"/>
          </a:p>
        </p:txBody>
      </p:sp>
      <p:graphicFrame>
        <p:nvGraphicFramePr>
          <p:cNvPr id="9" name="表格 8"/>
          <p:cNvGraphicFramePr/>
          <p:nvPr/>
        </p:nvGraphicFramePr>
        <p:xfrm>
          <a:off x="882015" y="2821940"/>
          <a:ext cx="7270750" cy="1828800"/>
        </p:xfrm>
        <a:graphic>
          <a:graphicData uri="http://schemas.openxmlformats.org/drawingml/2006/table">
            <a:tbl>
              <a:tblPr firstRow="1" bandRow="1">
                <a:tableStyleId>{5C22544A-7EE6-4342-B048-85BDC9FD1C3A}</a:tableStyleId>
              </a:tblPr>
              <a:tblGrid>
                <a:gridCol w="3635375"/>
                <a:gridCol w="3635375"/>
              </a:tblGrid>
              <a:tr h="365760">
                <a:tc>
                  <a:txBody>
                    <a:bodyPr/>
                    <a:p>
                      <a:pPr>
                        <a:buNone/>
                      </a:pPr>
                      <a:r>
                        <a:rPr lang="zh-CN" altLang="en-US"/>
                        <a:t>关注点</a:t>
                      </a:r>
                      <a:endParaRPr lang="zh-CN" altLang="en-US"/>
                    </a:p>
                  </a:txBody>
                  <a:tcPr/>
                </a:tc>
                <a:tc>
                  <a:txBody>
                    <a:bodyPr/>
                    <a:p>
                      <a:pPr>
                        <a:buNone/>
                      </a:pPr>
                      <a:r>
                        <a:rPr lang="zh-CN" altLang="en-US"/>
                        <a:t>结论</a:t>
                      </a:r>
                      <a:endParaRPr lang="zh-CN" altLang="en-US"/>
                    </a:p>
                  </a:txBody>
                  <a:tcPr/>
                </a:tc>
              </a:tr>
              <a:tr h="365760">
                <a:tc>
                  <a:txBody>
                    <a:bodyPr/>
                    <a:p>
                      <a:pPr>
                        <a:buNone/>
                      </a:pPr>
                      <a:r>
                        <a:rPr lang="zh-CN" altLang="en-US"/>
                        <a:t>允许空值</a:t>
                      </a:r>
                      <a:endParaRPr lang="zh-CN" altLang="en-US"/>
                    </a:p>
                  </a:txBody>
                  <a:tcPr/>
                </a:tc>
                <a:tc>
                  <a:txBody>
                    <a:bodyPr/>
                    <a:p>
                      <a:pPr>
                        <a:buNone/>
                      </a:pPr>
                      <a:r>
                        <a:rPr lang="zh-CN" altLang="en-US"/>
                        <a:t>允许</a:t>
                      </a:r>
                      <a:endParaRPr lang="zh-CN" altLang="en-US"/>
                    </a:p>
                  </a:txBody>
                  <a:tcPr/>
                </a:tc>
              </a:tr>
              <a:tr h="365760">
                <a:tc>
                  <a:txBody>
                    <a:bodyPr/>
                    <a:p>
                      <a:pPr>
                        <a:buNone/>
                      </a:pPr>
                      <a:r>
                        <a:rPr lang="zh-CN" altLang="en-US"/>
                        <a:t>允许重复</a:t>
                      </a:r>
                      <a:endParaRPr lang="zh-CN" altLang="en-US"/>
                    </a:p>
                  </a:txBody>
                  <a:tcPr/>
                </a:tc>
                <a:tc>
                  <a:txBody>
                    <a:bodyPr/>
                    <a:p>
                      <a:pPr>
                        <a:buNone/>
                      </a:pPr>
                      <a:r>
                        <a:rPr lang="zh-CN" altLang="en-US"/>
                        <a:t>允许</a:t>
                      </a:r>
                      <a:endParaRPr lang="zh-CN" altLang="en-US"/>
                    </a:p>
                  </a:txBody>
                  <a:tcPr/>
                </a:tc>
              </a:tr>
              <a:tr h="365760">
                <a:tc>
                  <a:txBody>
                    <a:bodyPr/>
                    <a:p>
                      <a:pPr>
                        <a:buNone/>
                      </a:pPr>
                      <a:r>
                        <a:rPr lang="zh-CN" altLang="en-US"/>
                        <a:t>是否有序</a:t>
                      </a:r>
                      <a:endParaRPr lang="zh-CN" altLang="en-US"/>
                    </a:p>
                  </a:txBody>
                  <a:tcPr/>
                </a:tc>
                <a:tc>
                  <a:txBody>
                    <a:bodyPr/>
                    <a:p>
                      <a:pPr>
                        <a:buNone/>
                      </a:pPr>
                      <a:r>
                        <a:rPr lang="zh-CN" altLang="en-US"/>
                        <a:t>有序</a:t>
                      </a:r>
                      <a:endParaRPr lang="zh-CN" altLang="en-US"/>
                    </a:p>
                  </a:txBody>
                  <a:tcPr/>
                </a:tc>
              </a:tr>
              <a:tr h="365760">
                <a:tc>
                  <a:txBody>
                    <a:bodyPr/>
                    <a:p>
                      <a:pPr>
                        <a:buNone/>
                      </a:pPr>
                      <a:r>
                        <a:rPr lang="zh-CN" altLang="en-US"/>
                        <a:t>是否线程安全</a:t>
                      </a:r>
                      <a:endParaRPr lang="zh-CN" altLang="en-US"/>
                    </a:p>
                  </a:txBody>
                  <a:tcPr/>
                </a:tc>
                <a:tc>
                  <a:txBody>
                    <a:bodyPr/>
                    <a:p>
                      <a:pPr>
                        <a:buNone/>
                      </a:pPr>
                      <a:r>
                        <a:rPr lang="zh-CN" altLang="en-US"/>
                        <a:t>非线程安全</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LinkedList</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存储单元</a:t>
            </a:r>
            <a:r>
              <a:rPr lang="en-US" altLang="zh-CN" dirty="0"/>
              <a:t>Node</a:t>
            </a:r>
            <a:endParaRPr lang="en-US" altLang="zh-CN" dirty="0"/>
          </a:p>
        </p:txBody>
      </p:sp>
      <p:pic>
        <p:nvPicPr>
          <p:cNvPr id="4" name="图片 3"/>
          <p:cNvPicPr>
            <a:picLocks noChangeAspect="1"/>
          </p:cNvPicPr>
          <p:nvPr/>
        </p:nvPicPr>
        <p:blipFill>
          <a:blip r:embed="rId1"/>
          <a:stretch>
            <a:fillRect/>
          </a:stretch>
        </p:blipFill>
        <p:spPr>
          <a:xfrm>
            <a:off x="1109345" y="1813560"/>
            <a:ext cx="4933315" cy="25996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LinkedList</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初始化：</a:t>
            </a:r>
            <a:endParaRPr lang="zh-CN" altLang="en-US" dirty="0"/>
          </a:p>
          <a:p>
            <a:pPr marL="0" indent="0">
              <a:buNone/>
            </a:pPr>
            <a:r>
              <a:rPr lang="zh-CN" altLang="en-US" dirty="0"/>
              <a:t>    public LinkedList() {}</a:t>
            </a:r>
            <a:endParaRPr lang="zh-CN" altLang="en-US" dirty="0"/>
          </a:p>
          <a:p>
            <a:pPr marL="0" indent="0">
              <a:buNone/>
            </a:pPr>
            <a:r>
              <a:rPr lang="zh-CN" altLang="en-US" dirty="0"/>
              <a:t>添加：</a:t>
            </a:r>
            <a:endParaRPr lang="zh-CN" altLang="en-US"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1247140" y="2015490"/>
            <a:ext cx="4904740" cy="25615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LinkedList</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删除：</a:t>
            </a:r>
            <a:endParaRPr lang="zh-CN" altLang="en-US" dirty="0"/>
          </a:p>
          <a:p>
            <a:pPr marL="0" indent="0">
              <a:buNone/>
            </a:pPr>
            <a:r>
              <a:rPr lang="zh-CN" altLang="en-US" dirty="0"/>
              <a:t>    遍历查询元素，并将找到的元素从链表中</a:t>
            </a:r>
            <a:endParaRPr lang="zh-CN" altLang="en-US" dirty="0"/>
          </a:p>
          <a:p>
            <a:pPr marL="0" indent="0">
              <a:buNone/>
            </a:pPr>
            <a:r>
              <a:rPr lang="zh-CN" altLang="en-US" dirty="0"/>
              <a:t>移除。    </a:t>
            </a:r>
            <a:endParaRPr lang="zh-CN" altLang="en-US" dirty="0"/>
          </a:p>
        </p:txBody>
      </p:sp>
      <p:pic>
        <p:nvPicPr>
          <p:cNvPr id="6" name="图片 5"/>
          <p:cNvPicPr>
            <a:picLocks noChangeAspect="1"/>
          </p:cNvPicPr>
          <p:nvPr/>
        </p:nvPicPr>
        <p:blipFill>
          <a:blip r:embed="rId1"/>
          <a:stretch>
            <a:fillRect/>
          </a:stretch>
        </p:blipFill>
        <p:spPr>
          <a:xfrm>
            <a:off x="5448935" y="1102360"/>
            <a:ext cx="3225800" cy="378714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LinkedList</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修改：</a:t>
            </a:r>
            <a:endParaRPr lang="zh-CN" altLang="en-US" dirty="0"/>
          </a:p>
          <a:p>
            <a:pPr marL="0" indent="0">
              <a:buNone/>
            </a:pPr>
            <a:r>
              <a:rPr lang="zh-CN" altLang="en-US" dirty="0"/>
              <a:t>    遍历查询元素，并将元素值中</a:t>
            </a:r>
            <a:r>
              <a:rPr lang="en-US" altLang="zh-CN" dirty="0"/>
              <a:t>Node.item</a:t>
            </a:r>
            <a:r>
              <a:rPr lang="zh-CN" altLang="en-US" dirty="0"/>
              <a:t>置为新的元素。</a:t>
            </a:r>
            <a:endParaRPr lang="zh-CN" altLang="en-US" dirty="0"/>
          </a:p>
        </p:txBody>
      </p:sp>
      <p:pic>
        <p:nvPicPr>
          <p:cNvPr id="4" name="图片 3"/>
          <p:cNvPicPr>
            <a:picLocks noChangeAspect="1"/>
          </p:cNvPicPr>
          <p:nvPr/>
        </p:nvPicPr>
        <p:blipFill>
          <a:blip r:embed="rId1"/>
          <a:stretch>
            <a:fillRect/>
          </a:stretch>
        </p:blipFill>
        <p:spPr>
          <a:xfrm>
            <a:off x="1166495" y="1798955"/>
            <a:ext cx="3742690" cy="17335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a:t>
            </a:r>
            <a:r>
              <a:rPr lang="zh-CN" altLang="en-US" dirty="0"/>
              <a:t>的区别</a:t>
            </a:r>
            <a:endParaRPr lang="zh-CN" altLang="en-US" dirty="0"/>
          </a:p>
        </p:txBody>
      </p:sp>
      <p:sp>
        <p:nvSpPr>
          <p:cNvPr id="3" name="内容占位符 2"/>
          <p:cNvSpPr>
            <a:spLocks noGrp="1"/>
          </p:cNvSpPr>
          <p:nvPr>
            <p:ph idx="1"/>
          </p:nvPr>
        </p:nvSpPr>
        <p:spPr>
          <a:xfrm>
            <a:off x="827405" y="987425"/>
            <a:ext cx="7345045" cy="4017010"/>
          </a:xfrm>
        </p:spPr>
        <p:txBody>
          <a:bodyPr>
            <a:normAutofit fontScale="80000"/>
          </a:bodyPr>
          <a:lstStyle/>
          <a:p>
            <a:pPr marL="0" indent="0">
              <a:buNone/>
            </a:pPr>
            <a:r>
              <a:rPr lang="zh-CN" altLang="en-US" dirty="0"/>
              <a:t>LinkedList和ArrayList的对比：</a:t>
            </a:r>
            <a:endParaRPr lang="zh-CN" altLang="en-US" dirty="0"/>
          </a:p>
          <a:p>
            <a:pPr marL="0" indent="0">
              <a:buNone/>
            </a:pPr>
            <a:r>
              <a:rPr lang="zh-CN" altLang="en-US" dirty="0"/>
              <a:t>1、顺序插入速度ArrayList会比较快，因为ArrayList是基于数组实现的，数组是事先new好的，只要往指定位置塞一个数据就好了；LinkedList则不同，每次顺序插入的时候LinkedList将new一个对象出来，如果对象比较大，那么new的时间势必会长一点，再加上一些引用赋值的操作，所以顺序插入LinkedList必然慢于ArrayList</a:t>
            </a:r>
            <a:endParaRPr lang="zh-CN" altLang="en-US" dirty="0"/>
          </a:p>
          <a:p>
            <a:pPr marL="0" indent="0">
              <a:buNone/>
            </a:pPr>
            <a:r>
              <a:rPr lang="zh-CN" altLang="en-US" dirty="0"/>
              <a:t>2、基于上一点，因为LinkedList里面不仅维护了待插入的元素，还维护了</a:t>
            </a:r>
            <a:r>
              <a:rPr lang="en-US" altLang="zh-CN" dirty="0"/>
              <a:t>Node</a:t>
            </a:r>
            <a:r>
              <a:rPr lang="zh-CN" altLang="en-US" dirty="0"/>
              <a:t>的前置</a:t>
            </a:r>
            <a:r>
              <a:rPr lang="en-US" altLang="zh-CN" dirty="0">
                <a:sym typeface="+mn-ea"/>
              </a:rPr>
              <a:t>Node</a:t>
            </a:r>
            <a:r>
              <a:rPr lang="zh-CN" altLang="en-US" dirty="0"/>
              <a:t>和后继</a:t>
            </a:r>
            <a:r>
              <a:rPr lang="en-US" altLang="zh-CN" dirty="0">
                <a:sym typeface="+mn-ea"/>
              </a:rPr>
              <a:t>Node</a:t>
            </a:r>
            <a:r>
              <a:rPr lang="zh-CN" altLang="en-US" dirty="0"/>
              <a:t>，如果一个LinkedList中的</a:t>
            </a:r>
            <a:r>
              <a:rPr lang="en-US" altLang="zh-CN" dirty="0">
                <a:sym typeface="+mn-ea"/>
              </a:rPr>
              <a:t>Node</a:t>
            </a:r>
            <a:r>
              <a:rPr lang="zh-CN" altLang="en-US" dirty="0"/>
              <a:t>非常多，那么LinkedList将比ArrayList更耗费一些内存</a:t>
            </a:r>
            <a:endParaRPr lang="zh-CN" altLang="en-US" dirty="0"/>
          </a:p>
          <a:p>
            <a:pPr marL="0" indent="0">
              <a:buNone/>
            </a:pPr>
            <a:r>
              <a:rPr lang="zh-CN" altLang="en-US" dirty="0"/>
              <a:t>3、数据遍历的速度，使用各自遍历效率最高的方式，ArrayList的遍历效率会比LinkedList的遍历效率高一些</a:t>
            </a:r>
            <a:endParaRPr lang="zh-CN" altLang="en-US" dirty="0"/>
          </a:p>
          <a:p>
            <a:pPr marL="0" indent="0">
              <a:buNone/>
            </a:pPr>
            <a:r>
              <a:rPr lang="zh-CN" altLang="en-US" dirty="0"/>
              <a:t>4、有些说法认为LinkedList做插入和删除更快，这种说法其实是不准确的：</a:t>
            </a:r>
            <a:endParaRPr lang="zh-CN" altLang="en-US" dirty="0"/>
          </a:p>
          <a:p>
            <a:pPr marL="0" indent="0">
              <a:buNone/>
            </a:pPr>
            <a:r>
              <a:rPr lang="zh-CN" altLang="en-US" dirty="0"/>
              <a:t>（1）LinkedList做插入、删除的时候，慢在寻址，快在只需要改变前后Entry的引用地址</a:t>
            </a:r>
            <a:endParaRPr lang="zh-CN" altLang="en-US" dirty="0"/>
          </a:p>
          <a:p>
            <a:pPr marL="0" indent="0">
              <a:buNone/>
            </a:pPr>
            <a:r>
              <a:rPr lang="zh-CN" altLang="en-US" dirty="0"/>
              <a:t>（2）ArrayList做插入、删除的时候，慢在数组元素的批量copy，快在寻址</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a:t>
            </a:r>
            <a:r>
              <a:rPr lang="zh-CN" altLang="en-US" dirty="0"/>
              <a:t>的区别</a:t>
            </a:r>
            <a:endParaRPr lang="zh-CN" altLang="en-US"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LinkedList和ArrayList的遍历：</a:t>
            </a:r>
            <a:endParaRPr lang="zh-CN" altLang="en-US" dirty="0"/>
          </a:p>
          <a:p>
            <a:pPr marL="0" indent="0">
              <a:buNone/>
            </a:pPr>
            <a:r>
              <a:rPr lang="zh-CN" altLang="en-US" dirty="0"/>
              <a:t>ArrayList使用最普通的for循环遍历最快，LinkedList使用foreach循环遍历最快。</a:t>
            </a:r>
            <a:endParaRPr lang="zh-CN" altLang="en-US" dirty="0"/>
          </a:p>
          <a:p>
            <a:pPr marL="0" indent="0">
              <a:buNone/>
            </a:pPr>
            <a:r>
              <a:rPr lang="zh-CN" altLang="en-US" dirty="0"/>
              <a:t>public class ArrayList&lt;E&gt; extends AbstractList&lt;E&gt;</a:t>
            </a:r>
            <a:endParaRPr lang="zh-CN" altLang="en-US" dirty="0"/>
          </a:p>
          <a:p>
            <a:pPr marL="0" indent="0">
              <a:buNone/>
            </a:pPr>
            <a:r>
              <a:rPr lang="zh-CN" altLang="en-US" dirty="0"/>
              <a:t>        implements List&lt;E&gt;, </a:t>
            </a:r>
            <a:r>
              <a:rPr lang="zh-CN" altLang="en-US" dirty="0">
                <a:solidFill>
                  <a:schemeClr val="tx1"/>
                </a:solidFill>
              </a:rPr>
              <a:t>RandomAccess</a:t>
            </a:r>
            <a:r>
              <a:rPr lang="zh-CN" altLang="en-US" dirty="0"/>
              <a:t>, Cloneable, java.io.Serializable</a:t>
            </a:r>
            <a:endParaRPr lang="zh-CN" altLang="en-US" dirty="0"/>
          </a:p>
          <a:p>
            <a:pPr marL="0" indent="0">
              <a:buNone/>
            </a:pPr>
            <a:r>
              <a:rPr lang="zh-CN" altLang="en-US" dirty="0"/>
              <a:t>public class LinkedList&lt;E&gt;</a:t>
            </a:r>
            <a:endParaRPr lang="zh-CN" altLang="en-US" dirty="0"/>
          </a:p>
          <a:p>
            <a:pPr marL="0" indent="0">
              <a:buNone/>
            </a:pPr>
            <a:r>
              <a:rPr lang="zh-CN" altLang="en-US" dirty="0"/>
              <a:t>    extends AbstractSequentialList&lt;E&gt;</a:t>
            </a:r>
            <a:endParaRPr lang="zh-CN" altLang="en-US" dirty="0"/>
          </a:p>
          <a:p>
            <a:pPr marL="0" indent="0">
              <a:buNone/>
            </a:pPr>
            <a:r>
              <a:rPr lang="zh-CN" altLang="en-US" dirty="0"/>
              <a:t>    implements List&lt;E&gt;, Deque&lt;E&gt;, Cloneable, java.io.Serializable</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endParaRPr lang="zh-CN" altLang="en-US"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栈是限制插入和删除只能在一个位置上进行的线性表（</a:t>
            </a:r>
            <a:r>
              <a:rPr lang="en-US" altLang="zh-CN" dirty="0"/>
              <a:t>LIFO</a:t>
            </a:r>
            <a:r>
              <a:rPr lang="zh-CN" altLang="en-US" dirty="0"/>
              <a:t>），其特殊性在于限定插入和删除数据元素的操作只能在线性表的一端进行。</a:t>
            </a:r>
            <a:endParaRPr lang="zh-CN" altLang="en-US" dirty="0"/>
          </a:p>
        </p:txBody>
      </p:sp>
      <p:pic>
        <p:nvPicPr>
          <p:cNvPr id="5" name="图片 4"/>
          <p:cNvPicPr>
            <a:picLocks noChangeAspect="1"/>
          </p:cNvPicPr>
          <p:nvPr/>
        </p:nvPicPr>
        <p:blipFill>
          <a:blip r:embed="rId1"/>
          <a:stretch>
            <a:fillRect/>
          </a:stretch>
        </p:blipFill>
        <p:spPr>
          <a:xfrm>
            <a:off x="1016635" y="1900555"/>
            <a:ext cx="2723515" cy="24479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队列</a:t>
            </a:r>
            <a:endParaRPr lang="zh-CN" altLang="en-US"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sym typeface="+mn-ea"/>
              </a:rPr>
              <a:t>栈是限制插入和删除在对端位置上进行的线性表（</a:t>
            </a:r>
            <a:r>
              <a:rPr lang="en-US" altLang="zh-CN" dirty="0">
                <a:sym typeface="+mn-ea"/>
              </a:rPr>
              <a:t>FIFO</a:t>
            </a:r>
            <a:r>
              <a:rPr lang="zh-CN" altLang="en-US" dirty="0">
                <a:sym typeface="+mn-ea"/>
              </a:rPr>
              <a:t>）</a:t>
            </a:r>
            <a:r>
              <a:rPr lang="en-US" altLang="zh-CN" dirty="0">
                <a:sym typeface="+mn-ea"/>
              </a:rPr>
              <a:t>,</a:t>
            </a:r>
            <a:r>
              <a:rPr lang="zh-CN" altLang="en-US" dirty="0">
                <a:sym typeface="+mn-ea"/>
              </a:rPr>
              <a:t>其特殊性在于限定插入和删除数据元素的操作在线性表的不同端进行。</a:t>
            </a:r>
            <a:endParaRPr lang="zh-CN" altLang="en-US" dirty="0">
              <a:sym typeface="+mn-ea"/>
            </a:endParaRPr>
          </a:p>
        </p:txBody>
      </p:sp>
      <p:pic>
        <p:nvPicPr>
          <p:cNvPr id="4" name="图片 3"/>
          <p:cNvPicPr>
            <a:picLocks noChangeAspect="1"/>
          </p:cNvPicPr>
          <p:nvPr/>
        </p:nvPicPr>
        <p:blipFill>
          <a:blip r:embed="rId1"/>
          <a:stretch>
            <a:fillRect/>
          </a:stretch>
        </p:blipFill>
        <p:spPr>
          <a:xfrm>
            <a:off x="1292225" y="1833245"/>
            <a:ext cx="4771390" cy="14763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405" y="987425"/>
            <a:ext cx="7345045" cy="4017010"/>
          </a:xfrm>
        </p:spPr>
        <p:txBody>
          <a:bodyPr>
            <a:normAutofit/>
          </a:bodyPr>
          <a:lstStyle/>
          <a:p>
            <a:pPr marL="0" indent="0">
              <a:buNone/>
            </a:pPr>
            <a:r>
              <a:rPr lang="en-US" altLang="zh-CN" dirty="0"/>
              <a:t>1. </a:t>
            </a:r>
            <a:r>
              <a:rPr lang="zh-CN" altLang="en-US" dirty="0"/>
              <a:t>抽象数据类型</a:t>
            </a:r>
            <a:endParaRPr lang="zh-CN" altLang="en-US" dirty="0"/>
          </a:p>
          <a:p>
            <a:pPr marL="0" indent="0">
              <a:buNone/>
            </a:pPr>
            <a:r>
              <a:rPr lang="en-US" altLang="zh-CN" dirty="0"/>
              <a:t>2. </a:t>
            </a:r>
            <a:r>
              <a:rPr lang="zh-CN" altLang="en-US" dirty="0"/>
              <a:t>表</a:t>
            </a:r>
            <a:endParaRPr lang="zh-CN" altLang="en-US" dirty="0"/>
          </a:p>
          <a:p>
            <a:pPr marL="0" indent="0">
              <a:buNone/>
            </a:pPr>
            <a:r>
              <a:rPr lang="en-US" altLang="zh-CN" dirty="0"/>
              <a:t>3. </a:t>
            </a:r>
            <a:r>
              <a:rPr lang="zh-CN" altLang="en-US" dirty="0"/>
              <a:t>栈</a:t>
            </a:r>
            <a:endParaRPr lang="zh-CN" altLang="en-US" dirty="0"/>
          </a:p>
          <a:p>
            <a:pPr marL="0" indent="0">
              <a:buNone/>
            </a:pPr>
            <a:r>
              <a:rPr lang="en-US" altLang="zh-CN" dirty="0"/>
              <a:t>4. </a:t>
            </a:r>
            <a:r>
              <a:rPr lang="zh-CN" altLang="en-US" dirty="0"/>
              <a:t>队列</a:t>
            </a:r>
            <a:endParaRPr lang="zh-CN" altLang="en-US" dirty="0"/>
          </a:p>
          <a:p>
            <a:pPr marL="0" indent="0">
              <a:buNone/>
            </a:pPr>
            <a:r>
              <a:rPr lang="en-US" altLang="zh-CN" dirty="0"/>
              <a:t>5. </a:t>
            </a:r>
            <a:r>
              <a:rPr lang="zh-CN" altLang="en-US" dirty="0"/>
              <a:t>散列</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ArrayBlockingQueue</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ArrayBlockingQueue，一个由数组实现的有界阻塞队列。该队列采用FIFO的原则对元素进行排序添加的。</a:t>
            </a:r>
            <a:endParaRPr lang="zh-CN" altLang="en-US" dirty="0"/>
          </a:p>
          <a:p>
            <a:pPr marL="0" indent="0">
              <a:buNone/>
            </a:pPr>
            <a:r>
              <a:rPr lang="zh-CN" altLang="en-US" dirty="0"/>
              <a:t>定义：</a:t>
            </a:r>
            <a:endParaRPr lang="zh-CN" altLang="en-US" dirty="0"/>
          </a:p>
          <a:p>
            <a:pPr marL="0" indent="0">
              <a:buNone/>
            </a:pPr>
            <a:r>
              <a:rPr lang="zh-CN" altLang="en-US" dirty="0"/>
              <a:t>public class ArrayBlockingQueue&lt;E&gt; extends AbstractQueue&lt;E&gt;</a:t>
            </a:r>
            <a:endParaRPr lang="zh-CN" altLang="en-US" dirty="0"/>
          </a:p>
          <a:p>
            <a:pPr marL="0" indent="0">
              <a:buNone/>
            </a:pPr>
            <a:r>
              <a:rPr lang="zh-CN" altLang="en-US" dirty="0"/>
              <a:t>        implements BlockingQueue&lt;E&gt;, java.io.Serializable</a:t>
            </a:r>
            <a:endParaRPr lang="zh-CN" altLang="en-US" dirty="0"/>
          </a:p>
          <a:p>
            <a:pPr marL="0" indent="0">
              <a:buNone/>
            </a:pPr>
            <a:r>
              <a:rPr lang="zh-CN" altLang="en-US" dirty="0"/>
              <a:t>AbstractQueue提供了对queue操作的骨干实现。</a:t>
            </a:r>
            <a:endParaRPr lang="zh-CN" altLang="en-US" dirty="0"/>
          </a:p>
          <a:p>
            <a:pPr marL="0" indent="0">
              <a:buNone/>
            </a:pPr>
            <a:r>
              <a:rPr lang="zh-CN" altLang="en-US" dirty="0"/>
              <a:t>BlockingQueue继承java.util.Queue为阻塞队列的核心接口，提供了在多线程环境下的出列、入列操作，作为使用者，则不需要关心队列在什么时候阻塞线程，什么时候唤醒线程，所有一切均由BlockingQueue来完成。</a:t>
            </a:r>
            <a:endParaRPr lang="zh-CN" altLang="en-US" dirty="0"/>
          </a:p>
          <a:p>
            <a:pPr marL="0" indent="0">
              <a:buNone/>
            </a:pPr>
            <a:r>
              <a:rPr lang="zh-CN" altLang="en-US" dirty="0"/>
              <a:t>ArrayBlockingQueue内部使用可重入锁ReentrantLock + Condition来完成多线程环境的并发操作。</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ArrayBlockingQueue</a:t>
            </a:r>
            <a:endParaRPr lang="zh-CN" altLang="en-US"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final Object[] items;一个定长数组，维护ArrayBlockingQueue的元</a:t>
            </a:r>
            <a:endParaRPr lang="zh-CN" altLang="en-US" dirty="0"/>
          </a:p>
          <a:p>
            <a:pPr marL="0" indent="0">
              <a:buNone/>
            </a:pPr>
            <a:r>
              <a:rPr lang="zh-CN" altLang="en-US" dirty="0"/>
              <a:t>int takeIndex;队首位置</a:t>
            </a:r>
            <a:endParaRPr lang="zh-CN" altLang="en-US" dirty="0"/>
          </a:p>
          <a:p>
            <a:pPr marL="0" indent="0">
              <a:buNone/>
            </a:pPr>
            <a:r>
              <a:rPr lang="zh-CN" altLang="en-US" dirty="0"/>
              <a:t>int putIndex;队尾位置</a:t>
            </a:r>
            <a:endParaRPr lang="zh-CN" altLang="en-US" dirty="0"/>
          </a:p>
          <a:p>
            <a:pPr marL="0" indent="0">
              <a:buNone/>
            </a:pPr>
            <a:r>
              <a:rPr lang="zh-CN" altLang="en-US" dirty="0"/>
              <a:t>int count;元素个数</a:t>
            </a:r>
            <a:endParaRPr lang="zh-CN" altLang="en-US" dirty="0"/>
          </a:p>
          <a:p>
            <a:pPr marL="0" indent="0">
              <a:buNone/>
            </a:pPr>
            <a:r>
              <a:rPr lang="zh-CN" altLang="en-US" dirty="0"/>
              <a:t>final ReentrantLock lock;出列入列都必须获取该锁，两个步骤公用一个锁</a:t>
            </a:r>
            <a:endParaRPr lang="zh-CN" altLang="en-US" dirty="0"/>
          </a:p>
          <a:p>
            <a:pPr marL="0" indent="0">
              <a:buNone/>
            </a:pPr>
            <a:r>
              <a:rPr lang="zh-CN" altLang="en-US" dirty="0"/>
              <a:t>private final Condition notEmpty;出队条件</a:t>
            </a:r>
            <a:endParaRPr lang="zh-CN" altLang="en-US" dirty="0"/>
          </a:p>
          <a:p>
            <a:pPr marL="0" indent="0">
              <a:buNone/>
            </a:pPr>
            <a:r>
              <a:rPr lang="zh-CN" altLang="en-US" dirty="0"/>
              <a:t>private final Condition notFull;入队条件</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ArrayBlockingQueue</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入队：判断队列长度是否够用，若够用则插入队列并通知</a:t>
            </a:r>
            <a:r>
              <a:rPr lang="en-US" altLang="zh-CN" dirty="0"/>
              <a:t>notEmpty</a:t>
            </a:r>
            <a:r>
              <a:rPr lang="zh-CN" altLang="en-US" dirty="0"/>
              <a:t>可以进行出队操作，若不够用则等待直到</a:t>
            </a:r>
            <a:r>
              <a:rPr lang="en-US" altLang="zh-CN" dirty="0"/>
              <a:t>notFull</a:t>
            </a:r>
            <a:r>
              <a:rPr lang="zh-CN" altLang="en-US" dirty="0"/>
              <a:t>被唤醒。</a:t>
            </a:r>
            <a:endParaRPr lang="zh-CN" altLang="en-US"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407035" y="1657985"/>
            <a:ext cx="4852035" cy="2910840"/>
          </a:xfrm>
          <a:prstGeom prst="rect">
            <a:avLst/>
          </a:prstGeom>
        </p:spPr>
      </p:pic>
      <p:pic>
        <p:nvPicPr>
          <p:cNvPr id="5" name="图片 4"/>
          <p:cNvPicPr>
            <a:picLocks noChangeAspect="1"/>
          </p:cNvPicPr>
          <p:nvPr/>
        </p:nvPicPr>
        <p:blipFill>
          <a:blip r:embed="rId2"/>
          <a:stretch>
            <a:fillRect/>
          </a:stretch>
        </p:blipFill>
        <p:spPr>
          <a:xfrm>
            <a:off x="5518785" y="1657985"/>
            <a:ext cx="2980690" cy="13811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ArrayBlockingQueue</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出队：判断队列是否为空，若不为空则取出并通知</a:t>
            </a:r>
            <a:r>
              <a:rPr lang="en-US" altLang="zh-CN" dirty="0"/>
              <a:t>notFull</a:t>
            </a:r>
            <a:r>
              <a:rPr lang="zh-CN" altLang="en-US" dirty="0"/>
              <a:t>可以进行入队操作，若为空则等待直到</a:t>
            </a:r>
            <a:r>
              <a:rPr lang="en-US" altLang="zh-CN" dirty="0"/>
              <a:t>notEmpty</a:t>
            </a:r>
            <a:r>
              <a:rPr lang="zh-CN" altLang="en-US" dirty="0"/>
              <a:t>被唤醒。</a:t>
            </a:r>
            <a:endParaRPr lang="zh-CN" altLang="en-US" dirty="0"/>
          </a:p>
          <a:p>
            <a:pPr marL="0" indent="0">
              <a:buNone/>
            </a:pPr>
            <a:endParaRPr lang="zh-CN" altLang="en-US" dirty="0"/>
          </a:p>
        </p:txBody>
      </p:sp>
      <p:pic>
        <p:nvPicPr>
          <p:cNvPr id="6" name="图片 5"/>
          <p:cNvPicPr>
            <a:picLocks noChangeAspect="1"/>
          </p:cNvPicPr>
          <p:nvPr/>
        </p:nvPicPr>
        <p:blipFill>
          <a:blip r:embed="rId1"/>
          <a:stretch>
            <a:fillRect/>
          </a:stretch>
        </p:blipFill>
        <p:spPr>
          <a:xfrm>
            <a:off x="264795" y="1905000"/>
            <a:ext cx="4178300" cy="2419350"/>
          </a:xfrm>
          <a:prstGeom prst="rect">
            <a:avLst/>
          </a:prstGeom>
        </p:spPr>
      </p:pic>
      <p:pic>
        <p:nvPicPr>
          <p:cNvPr id="7" name="图片 6"/>
          <p:cNvPicPr>
            <a:picLocks noChangeAspect="1"/>
          </p:cNvPicPr>
          <p:nvPr/>
        </p:nvPicPr>
        <p:blipFill>
          <a:blip r:embed="rId2"/>
          <a:stretch>
            <a:fillRect/>
          </a:stretch>
        </p:blipFill>
        <p:spPr>
          <a:xfrm>
            <a:off x="4633595" y="1905000"/>
            <a:ext cx="4218940" cy="197167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散列</a:t>
            </a:r>
            <a:endParaRPr lang="zh-CN" altLang="en-US"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散列表的实现叫做散列，散列是一种用于以常数平均时间执行插入、删除和查找的技术（散列的价值在于速度）。</a:t>
            </a:r>
            <a:endParaRPr lang="zh-CN" altLang="en-US" dirty="0"/>
          </a:p>
          <a:p>
            <a:pPr marL="0" indent="0">
              <a:buNone/>
            </a:pPr>
            <a:r>
              <a:rPr lang="zh-CN" altLang="en-US" dirty="0"/>
              <a:t>假如键没有按照一定的顺序进行保存，那么查询的时候就只能按照顺序进行线性查询，然而，线性查询是最慢的查询方式。所以，将键值按照一定的顺序排序，并且使用二分查找能购有效的提升速度。散列在此之上，更近一步，他将键保存在数组中(数组的查询速度最快)，用数组来表示键的信息，但是由于Map的容量是可变的，而数组的容量是不变的。要解决这个问题，数组中存的并不是键本身，而是键对象生成的一个数字，将其作为数组的下标，这个数字就是散列码。</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HashMap</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HashMap是一种非常常见、方便和有用的集合，是一种键值对（K-V）形式的存储结构。</a:t>
            </a:r>
            <a:endParaRPr lang="zh-CN" altLang="en-US" dirty="0"/>
          </a:p>
          <a:p>
            <a:pPr marL="0" indent="0">
              <a:buNone/>
            </a:pPr>
            <a:endParaRPr lang="zh-CN" altLang="en-US" dirty="0"/>
          </a:p>
        </p:txBody>
      </p:sp>
      <p:graphicFrame>
        <p:nvGraphicFramePr>
          <p:cNvPr id="5" name="表格 4"/>
          <p:cNvGraphicFramePr/>
          <p:nvPr/>
        </p:nvGraphicFramePr>
        <p:xfrm>
          <a:off x="1372235" y="1693545"/>
          <a:ext cx="6400165" cy="1905000"/>
        </p:xfrm>
        <a:graphic>
          <a:graphicData uri="http://schemas.openxmlformats.org/drawingml/2006/table">
            <a:tbl>
              <a:tblPr firstRow="1" bandRow="1">
                <a:tableStyleId>{5C22544A-7EE6-4342-B048-85BDC9FD1C3A}</a:tableStyleId>
              </a:tblPr>
              <a:tblGrid>
                <a:gridCol w="3199765"/>
                <a:gridCol w="3199765"/>
              </a:tblGrid>
              <a:tr h="381000">
                <a:tc>
                  <a:txBody>
                    <a:bodyPr/>
                    <a:p>
                      <a:pPr>
                        <a:buNone/>
                      </a:pPr>
                      <a:r>
                        <a:rPr lang="zh-CN" altLang="en-US"/>
                        <a:t>关注点</a:t>
                      </a:r>
                      <a:endParaRPr lang="zh-CN" altLang="en-US"/>
                    </a:p>
                  </a:txBody>
                  <a:tcPr/>
                </a:tc>
                <a:tc>
                  <a:txBody>
                    <a:bodyPr/>
                    <a:p>
                      <a:pPr>
                        <a:buNone/>
                      </a:pPr>
                      <a:r>
                        <a:rPr lang="zh-CN" altLang="en-US"/>
                        <a:t>结论</a:t>
                      </a:r>
                      <a:endParaRPr lang="zh-CN" altLang="en-US"/>
                    </a:p>
                  </a:txBody>
                  <a:tcPr/>
                </a:tc>
              </a:tr>
              <a:tr h="381000">
                <a:tc>
                  <a:txBody>
                    <a:bodyPr/>
                    <a:p>
                      <a:pPr>
                        <a:buNone/>
                      </a:pPr>
                      <a:r>
                        <a:rPr lang="zh-CN" altLang="en-US"/>
                        <a:t>允许空值</a:t>
                      </a:r>
                      <a:endParaRPr lang="zh-CN" altLang="en-US"/>
                    </a:p>
                  </a:txBody>
                  <a:tcPr/>
                </a:tc>
                <a:tc>
                  <a:txBody>
                    <a:bodyPr/>
                    <a:p>
                      <a:pPr>
                        <a:buNone/>
                      </a:pPr>
                      <a:r>
                        <a:rPr lang="en-US" altLang="zh-CN"/>
                        <a:t>key</a:t>
                      </a:r>
                      <a:r>
                        <a:rPr lang="zh-CN" altLang="en-US"/>
                        <a:t>和</a:t>
                      </a:r>
                      <a:r>
                        <a:rPr lang="en-US" altLang="zh-CN"/>
                        <a:t>value</a:t>
                      </a:r>
                      <a:r>
                        <a:rPr lang="zh-CN" altLang="en-US"/>
                        <a:t>都允许</a:t>
                      </a:r>
                      <a:endParaRPr lang="zh-CN" altLang="en-US"/>
                    </a:p>
                  </a:txBody>
                  <a:tcPr/>
                </a:tc>
              </a:tr>
              <a:tr h="381000">
                <a:tc>
                  <a:txBody>
                    <a:bodyPr/>
                    <a:p>
                      <a:pPr>
                        <a:buNone/>
                      </a:pPr>
                      <a:r>
                        <a:rPr lang="zh-CN" altLang="en-US"/>
                        <a:t>允许重复</a:t>
                      </a:r>
                      <a:endParaRPr lang="zh-CN" altLang="en-US"/>
                    </a:p>
                  </a:txBody>
                  <a:tcPr/>
                </a:tc>
                <a:tc>
                  <a:txBody>
                    <a:bodyPr/>
                    <a:p>
                      <a:pPr>
                        <a:buNone/>
                      </a:pPr>
                      <a:r>
                        <a:rPr lang="en-US" altLang="zh-CN"/>
                        <a:t>key</a:t>
                      </a:r>
                      <a:r>
                        <a:rPr lang="zh-CN" altLang="en-US"/>
                        <a:t>重复会覆盖，</a:t>
                      </a:r>
                      <a:r>
                        <a:rPr lang="en-US" altLang="zh-CN"/>
                        <a:t>value</a:t>
                      </a:r>
                      <a:r>
                        <a:rPr lang="zh-CN" altLang="en-US"/>
                        <a:t>允许</a:t>
                      </a:r>
                      <a:endParaRPr lang="zh-CN" altLang="en-US"/>
                    </a:p>
                  </a:txBody>
                  <a:tcPr/>
                </a:tc>
              </a:tr>
              <a:tr h="381000">
                <a:tc>
                  <a:txBody>
                    <a:bodyPr/>
                    <a:p>
                      <a:pPr>
                        <a:buNone/>
                      </a:pPr>
                      <a:r>
                        <a:rPr lang="zh-CN" altLang="en-US"/>
                        <a:t>是否有序</a:t>
                      </a:r>
                      <a:endParaRPr lang="zh-CN" altLang="en-US"/>
                    </a:p>
                  </a:txBody>
                  <a:tcPr/>
                </a:tc>
                <a:tc>
                  <a:txBody>
                    <a:bodyPr/>
                    <a:p>
                      <a:pPr>
                        <a:buNone/>
                      </a:pPr>
                      <a:r>
                        <a:rPr lang="zh-CN" altLang="en-US"/>
                        <a:t>无序</a:t>
                      </a:r>
                      <a:endParaRPr lang="zh-CN" altLang="en-US"/>
                    </a:p>
                  </a:txBody>
                  <a:tcPr/>
                </a:tc>
              </a:tr>
              <a:tr h="381000">
                <a:tc>
                  <a:txBody>
                    <a:bodyPr/>
                    <a:p>
                      <a:pPr>
                        <a:buNone/>
                      </a:pPr>
                      <a:r>
                        <a:rPr lang="zh-CN" altLang="en-US"/>
                        <a:t>是否线程安全</a:t>
                      </a:r>
                      <a:endParaRPr lang="zh-CN" altLang="en-US"/>
                    </a:p>
                  </a:txBody>
                  <a:tcPr/>
                </a:tc>
                <a:tc>
                  <a:txBody>
                    <a:bodyPr/>
                    <a:p>
                      <a:pPr>
                        <a:buNone/>
                      </a:pPr>
                      <a:r>
                        <a:rPr lang="zh-CN" altLang="en-US"/>
                        <a:t>非线程安全</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HashMap</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定义：</a:t>
            </a:r>
            <a:endParaRPr lang="zh-CN" altLang="en-US" dirty="0"/>
          </a:p>
          <a:p>
            <a:pPr marL="0" indent="0">
              <a:buNone/>
            </a:pPr>
            <a:r>
              <a:rPr lang="zh-CN" altLang="en-US" dirty="0"/>
              <a:t>transient Entry&lt;K,V&gt;[] table; 存储元素</a:t>
            </a:r>
            <a:endParaRPr lang="zh-CN" altLang="en-US" dirty="0"/>
          </a:p>
          <a:p>
            <a:pPr marL="0" indent="0">
              <a:buNone/>
            </a:pPr>
            <a:r>
              <a:rPr lang="zh-CN" altLang="en-US" dirty="0"/>
              <a:t>static class Entry&lt;K,V&gt; implements Map.Entry&lt;K,V&gt; {</a:t>
            </a:r>
            <a:endParaRPr lang="zh-CN" altLang="en-US" dirty="0"/>
          </a:p>
          <a:p>
            <a:pPr marL="0" indent="0">
              <a:buNone/>
            </a:pPr>
            <a:r>
              <a:rPr lang="zh-CN" altLang="en-US" dirty="0"/>
              <a:t>        final K key;</a:t>
            </a:r>
            <a:endParaRPr lang="zh-CN" altLang="en-US" dirty="0"/>
          </a:p>
          <a:p>
            <a:pPr marL="0" indent="0">
              <a:buNone/>
            </a:pPr>
            <a:r>
              <a:rPr lang="zh-CN" altLang="en-US" dirty="0"/>
              <a:t>        V value;</a:t>
            </a:r>
            <a:endParaRPr lang="zh-CN" altLang="en-US" dirty="0"/>
          </a:p>
          <a:p>
            <a:pPr marL="0" indent="0">
              <a:buNone/>
            </a:pPr>
            <a:r>
              <a:rPr lang="zh-CN" altLang="en-US" dirty="0"/>
              <a:t>        Entry&lt;K,V&gt; next;</a:t>
            </a:r>
            <a:endParaRPr lang="zh-CN" altLang="en-US" dirty="0"/>
          </a:p>
          <a:p>
            <a:pPr marL="0" indent="0">
              <a:buNone/>
            </a:pPr>
            <a:r>
              <a:rPr lang="zh-CN" altLang="en-US" dirty="0"/>
              <a:t>        int hash;</a:t>
            </a:r>
            <a:endParaRPr lang="zh-CN" altLang="en-US" dirty="0"/>
          </a:p>
          <a:p>
            <a:pPr marL="0" indent="0">
              <a:buNone/>
            </a:pPr>
            <a:r>
              <a:rPr lang="en-US" altLang="zh-CN" dirty="0"/>
              <a:t>}</a:t>
            </a:r>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HashMap</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存储结构：</a:t>
            </a:r>
            <a:endParaRPr lang="zh-CN" altLang="en-US" dirty="0"/>
          </a:p>
          <a:p>
            <a:pPr marL="0" indent="0">
              <a:buNone/>
            </a:pPr>
            <a:endParaRPr lang="zh-CN" altLang="en-US" dirty="0"/>
          </a:p>
        </p:txBody>
      </p:sp>
      <p:pic>
        <p:nvPicPr>
          <p:cNvPr id="6" name="图片 5"/>
          <p:cNvPicPr>
            <a:picLocks noChangeAspect="1"/>
          </p:cNvPicPr>
          <p:nvPr/>
        </p:nvPicPr>
        <p:blipFill>
          <a:blip r:embed="rId1"/>
          <a:stretch>
            <a:fillRect/>
          </a:stretch>
        </p:blipFill>
        <p:spPr>
          <a:xfrm>
            <a:off x="2392680" y="836295"/>
            <a:ext cx="3314065" cy="406654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HashMap</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添加元素：</a:t>
            </a:r>
            <a:endParaRPr lang="zh-CN" altLang="en-US" dirty="0"/>
          </a:p>
          <a:p>
            <a:pPr marL="0" indent="0">
              <a:buNone/>
            </a:pPr>
            <a:r>
              <a:rPr lang="zh-CN" altLang="en-US" dirty="0"/>
              <a:t>元素是否存在：（</a:t>
            </a:r>
            <a:r>
              <a:rPr lang="en-US" altLang="zh-CN" dirty="0"/>
              <a:t>1</a:t>
            </a:r>
            <a:r>
              <a:rPr lang="zh-CN" altLang="en-US" dirty="0"/>
              <a:t>）元素已存在则查找元素并直接替换  （</a:t>
            </a:r>
            <a:r>
              <a:rPr lang="en-US" altLang="zh-CN" dirty="0"/>
              <a:t>2</a:t>
            </a:r>
            <a:r>
              <a:rPr lang="zh-CN" altLang="en-US" dirty="0"/>
              <a:t>）元素不存在则进行添加。</a:t>
            </a:r>
            <a:endParaRPr lang="zh-CN" altLang="en-US" dirty="0"/>
          </a:p>
          <a:p>
            <a:pPr marL="0" indent="0">
              <a:buNone/>
            </a:pPr>
            <a:r>
              <a:rPr lang="zh-CN" altLang="en-US" dirty="0"/>
              <a:t> </a:t>
            </a:r>
            <a:endParaRPr lang="zh-CN" altLang="en-US" dirty="0"/>
          </a:p>
          <a:p>
            <a:pPr marL="0" indent="0">
              <a:buNone/>
            </a:pPr>
            <a:endParaRPr lang="zh-CN" altLang="en-US"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2603500" y="1610995"/>
            <a:ext cx="5882005" cy="351599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HashMap</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添加元素：</a:t>
            </a:r>
            <a:endParaRPr lang="zh-CN" altLang="en-US" dirty="0"/>
          </a:p>
          <a:p>
            <a:pPr marL="0" indent="0">
              <a:buNone/>
            </a:pPr>
            <a:r>
              <a:rPr lang="zh-CN" altLang="en-US" dirty="0"/>
              <a:t>数据扩容的条件：（</a:t>
            </a:r>
            <a:r>
              <a:rPr lang="en-US" altLang="zh-CN" dirty="0"/>
              <a:t>1</a:t>
            </a:r>
            <a:r>
              <a:rPr lang="zh-CN" altLang="en-US" dirty="0"/>
              <a:t>）已经存在的key-value mappings的个数大于等于阈值  （</a:t>
            </a:r>
            <a:r>
              <a:rPr lang="en-US" altLang="zh-CN" dirty="0"/>
              <a:t>2</a:t>
            </a:r>
            <a:r>
              <a:rPr lang="zh-CN" altLang="en-US" dirty="0"/>
              <a:t>）底层数组的bucketIndex坐标处不等于null </a:t>
            </a:r>
            <a:endParaRPr lang="zh-CN" altLang="en-US" dirty="0"/>
          </a:p>
          <a:p>
            <a:pPr marL="0" indent="0">
              <a:buNone/>
            </a:pPr>
            <a:r>
              <a:rPr lang="zh-CN" altLang="en-US" dirty="0"/>
              <a:t> </a:t>
            </a:r>
            <a:endParaRPr lang="zh-CN" altLang="en-US" dirty="0"/>
          </a:p>
          <a:p>
            <a:pPr marL="0" indent="0">
              <a:buNone/>
            </a:pPr>
            <a:endParaRPr lang="zh-CN" altLang="en-US" dirty="0"/>
          </a:p>
          <a:p>
            <a:pPr marL="0" indent="0">
              <a:buNone/>
            </a:pPr>
            <a:endParaRPr lang="zh-CN" altLang="en-US" dirty="0"/>
          </a:p>
        </p:txBody>
      </p:sp>
      <p:pic>
        <p:nvPicPr>
          <p:cNvPr id="5" name="图片 4"/>
          <p:cNvPicPr>
            <a:picLocks noChangeAspect="1"/>
          </p:cNvPicPr>
          <p:nvPr/>
        </p:nvPicPr>
        <p:blipFill>
          <a:blip r:embed="rId1"/>
          <a:stretch>
            <a:fillRect/>
          </a:stretch>
        </p:blipFill>
        <p:spPr>
          <a:xfrm>
            <a:off x="1022985" y="2072640"/>
            <a:ext cx="6266815" cy="20383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抽象数据结构</a:t>
            </a:r>
            <a:endParaRPr lang="zh-CN" altLang="en-US"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en-US" altLang="zh-CN" dirty="0"/>
              <a:t>       </a:t>
            </a:r>
            <a:r>
              <a:rPr lang="zh-CN" b="1" dirty="0"/>
              <a:t>抽象数据类型</a:t>
            </a:r>
            <a:r>
              <a:rPr lang="zh-CN" dirty="0"/>
              <a:t>（</a:t>
            </a:r>
            <a:r>
              <a:rPr lang="en-US" altLang="zh-CN" dirty="0"/>
              <a:t>Abstract data type, ADT</a:t>
            </a:r>
            <a:r>
              <a:rPr lang="zh-CN" dirty="0"/>
              <a:t>）是带有一组操作的一些对象的集合。</a:t>
            </a:r>
            <a:endParaRPr lang="zh-CN" dirty="0"/>
          </a:p>
          <a:p>
            <a:pPr marL="0" indent="0">
              <a:buNone/>
            </a:pPr>
            <a:r>
              <a:rPr lang="zh-CN" altLang="en-US" dirty="0"/>
              <a:t>       对于集合</a:t>
            </a:r>
            <a:r>
              <a:rPr lang="en-US" altLang="zh-CN" dirty="0"/>
              <a:t>ADT</a:t>
            </a:r>
            <a:r>
              <a:rPr lang="zh-CN" altLang="en-US" dirty="0"/>
              <a:t>，可以有像添加（</a:t>
            </a:r>
            <a:r>
              <a:rPr lang="en-US" altLang="zh-CN" dirty="0"/>
              <a:t>add</a:t>
            </a:r>
            <a:r>
              <a:rPr lang="zh-CN" altLang="en-US" dirty="0"/>
              <a:t>）、删除（</a:t>
            </a:r>
            <a:r>
              <a:rPr lang="en-US" altLang="zh-CN" dirty="0"/>
              <a:t>remove</a:t>
            </a:r>
            <a:r>
              <a:rPr lang="zh-CN" altLang="en-US" dirty="0"/>
              <a:t>）以及包含（</a:t>
            </a:r>
            <a:r>
              <a:rPr lang="en-US" altLang="zh-CN" dirty="0"/>
              <a:t>contain</a:t>
            </a:r>
            <a:r>
              <a:rPr lang="zh-CN" altLang="en-US" dirty="0"/>
              <a:t>）这样一些操作，当然也可以只包含并（</a:t>
            </a:r>
            <a:r>
              <a:rPr lang="en-US" altLang="zh-CN" dirty="0"/>
              <a:t>union</a:t>
            </a:r>
            <a:r>
              <a:rPr lang="zh-CN" altLang="en-US" dirty="0"/>
              <a:t>）和查找（</a:t>
            </a:r>
            <a:r>
              <a:rPr lang="en-US" altLang="zh-CN" dirty="0"/>
              <a:t>find</a:t>
            </a:r>
            <a:r>
              <a:rPr lang="zh-CN" altLang="en-US" dirty="0"/>
              <a:t>），这两种操作又在这个集合上定义了一种不同的</a:t>
            </a:r>
            <a:r>
              <a:rPr lang="en-US" altLang="zh-CN" dirty="0"/>
              <a:t>ADT</a:t>
            </a:r>
            <a:r>
              <a:rPr lang="zh-CN" altLang="en-US" dirty="0"/>
              <a:t>。</a:t>
            </a:r>
            <a:endParaRPr lang="zh-CN" altLang="en-US" dirty="0"/>
          </a:p>
        </p:txBody>
      </p:sp>
      <p:pic>
        <p:nvPicPr>
          <p:cNvPr id="4" name="图片 3"/>
          <p:cNvPicPr>
            <a:picLocks noChangeAspect="1"/>
          </p:cNvPicPr>
          <p:nvPr/>
        </p:nvPicPr>
        <p:blipFill>
          <a:blip r:embed="rId1"/>
          <a:stretch>
            <a:fillRect/>
          </a:stretch>
        </p:blipFill>
        <p:spPr>
          <a:xfrm>
            <a:off x="1795780" y="195580"/>
            <a:ext cx="5047615" cy="4752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HashMap</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添加元素：</a:t>
            </a:r>
            <a:endParaRPr lang="zh-CN" altLang="en-US" dirty="0"/>
          </a:p>
          <a:p>
            <a:pPr marL="0" indent="0">
              <a:buNone/>
            </a:pPr>
            <a:r>
              <a:rPr lang="zh-CN" altLang="en-US" dirty="0">
                <a:sym typeface="+mn-ea"/>
              </a:rPr>
              <a:t>冲突时链表出现的情况：（</a:t>
            </a:r>
            <a:r>
              <a:rPr lang="en-US" altLang="zh-CN" dirty="0">
                <a:sym typeface="+mn-ea"/>
              </a:rPr>
              <a:t>1</a:t>
            </a:r>
            <a:r>
              <a:rPr lang="zh-CN" altLang="en-US" dirty="0">
                <a:sym typeface="+mn-ea"/>
              </a:rPr>
              <a:t>）原来的桶bucketIndex处是没值的，那么就不会有链表出来  （</a:t>
            </a:r>
            <a:r>
              <a:rPr lang="en-US" altLang="zh-CN" dirty="0">
                <a:sym typeface="+mn-ea"/>
              </a:rPr>
              <a:t>2</a:t>
            </a:r>
            <a:r>
              <a:rPr lang="zh-CN" altLang="en-US" dirty="0">
                <a:sym typeface="+mn-ea"/>
              </a:rPr>
              <a:t>）原来这地方有值，那么根据Entry的构造函数，把新传进来的key-value mapping放在数组上，原来的就挂在这个新来的next属性上了 </a:t>
            </a:r>
            <a:endParaRPr lang="zh-CN" altLang="en-US"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964565" y="2680970"/>
            <a:ext cx="6171565" cy="10572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HashMap</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获取元素：</a:t>
            </a:r>
            <a:endParaRPr lang="zh-CN" altLang="en-US" dirty="0"/>
          </a:p>
          <a:p>
            <a:pPr marL="0" indent="0">
              <a:buNone/>
            </a:pPr>
            <a:r>
              <a:rPr lang="zh-CN" altLang="en-US" dirty="0">
                <a:sym typeface="+mn-ea"/>
              </a:rPr>
              <a:t>计算</a:t>
            </a:r>
            <a:r>
              <a:rPr lang="en-US" altLang="zh-CN" dirty="0">
                <a:sym typeface="+mn-ea"/>
              </a:rPr>
              <a:t>hashCode</a:t>
            </a:r>
            <a:r>
              <a:rPr lang="zh-CN" altLang="en-US" dirty="0">
                <a:sym typeface="+mn-ea"/>
              </a:rPr>
              <a:t>，找到特定</a:t>
            </a:r>
            <a:r>
              <a:rPr lang="en-US" altLang="zh-CN" dirty="0">
                <a:sym typeface="+mn-ea"/>
              </a:rPr>
              <a:t>table[bucketIndex]</a:t>
            </a:r>
            <a:r>
              <a:rPr lang="zh-CN" altLang="en-US" dirty="0">
                <a:sym typeface="+mn-ea"/>
              </a:rPr>
              <a:t>，然后遍历获取。</a:t>
            </a:r>
            <a:endParaRPr lang="zh-CN" altLang="en-US" dirty="0">
              <a:sym typeface="+mn-ea"/>
            </a:endParaRPr>
          </a:p>
          <a:p>
            <a:pPr marL="0" indent="0">
              <a:buNone/>
            </a:pPr>
            <a:endParaRPr lang="zh-CN" altLang="en-US" dirty="0"/>
          </a:p>
        </p:txBody>
      </p:sp>
      <p:pic>
        <p:nvPicPr>
          <p:cNvPr id="5" name="图片 4"/>
          <p:cNvPicPr>
            <a:picLocks noChangeAspect="1"/>
          </p:cNvPicPr>
          <p:nvPr/>
        </p:nvPicPr>
        <p:blipFill>
          <a:blip r:embed="rId1"/>
          <a:stretch>
            <a:fillRect/>
          </a:stretch>
        </p:blipFill>
        <p:spPr>
          <a:xfrm>
            <a:off x="1000760" y="1784350"/>
            <a:ext cx="6638290" cy="272351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HashMap</a:t>
            </a:r>
            <a:endParaRPr lang="en-US" altLang="zh-CN"/>
          </a:p>
        </p:txBody>
      </p:sp>
      <p:sp>
        <p:nvSpPr>
          <p:cNvPr id="3" name="内容占位符 2"/>
          <p:cNvSpPr>
            <a:spLocks noGrp="1"/>
          </p:cNvSpPr>
          <p:nvPr>
            <p:ph idx="1"/>
          </p:nvPr>
        </p:nvSpPr>
        <p:spPr/>
        <p:txBody>
          <a:bodyPr/>
          <a:p>
            <a:pPr marL="0" indent="0">
              <a:buNone/>
            </a:pPr>
            <a:r>
              <a:rPr lang="zh-CN" altLang="en-US"/>
              <a:t>移除元素：</a:t>
            </a:r>
            <a:endParaRPr lang="zh-CN" altLang="en-US"/>
          </a:p>
          <a:p>
            <a:pPr marL="0" indent="0">
              <a:buNone/>
            </a:pPr>
            <a:r>
              <a:rPr lang="zh-CN" altLang="en-US"/>
              <a:t>    </a:t>
            </a:r>
            <a:r>
              <a:rPr lang="zh-CN" altLang="en-US" dirty="0">
                <a:sym typeface="+mn-ea"/>
              </a:rPr>
              <a:t>计算</a:t>
            </a:r>
            <a:r>
              <a:rPr lang="en-US" altLang="zh-CN" dirty="0">
                <a:sym typeface="+mn-ea"/>
              </a:rPr>
              <a:t>hashCode</a:t>
            </a:r>
            <a:r>
              <a:rPr lang="zh-CN" altLang="en-US" dirty="0">
                <a:sym typeface="+mn-ea"/>
              </a:rPr>
              <a:t>，找到特</a:t>
            </a:r>
            <a:endParaRPr lang="zh-CN" altLang="en-US" dirty="0">
              <a:sym typeface="+mn-ea"/>
            </a:endParaRPr>
          </a:p>
          <a:p>
            <a:pPr marL="0" indent="0">
              <a:buNone/>
            </a:pPr>
            <a:r>
              <a:rPr lang="zh-CN" altLang="en-US" dirty="0">
                <a:sym typeface="+mn-ea"/>
              </a:rPr>
              <a:t>定</a:t>
            </a:r>
            <a:r>
              <a:rPr lang="en-US" altLang="zh-CN" dirty="0">
                <a:sym typeface="+mn-ea"/>
              </a:rPr>
              <a:t>table[bucketIndex]</a:t>
            </a:r>
            <a:r>
              <a:rPr lang="zh-CN" altLang="en-US" dirty="0">
                <a:sym typeface="+mn-ea"/>
              </a:rPr>
              <a:t>，遍</a:t>
            </a:r>
            <a:endParaRPr lang="zh-CN" altLang="en-US" dirty="0">
              <a:sym typeface="+mn-ea"/>
            </a:endParaRPr>
          </a:p>
          <a:p>
            <a:pPr marL="0" indent="0">
              <a:buNone/>
            </a:pPr>
            <a:r>
              <a:rPr lang="zh-CN" altLang="en-US" dirty="0">
                <a:sym typeface="+mn-ea"/>
              </a:rPr>
              <a:t>历移除元素。</a:t>
            </a:r>
            <a:endParaRPr lang="zh-CN" altLang="en-US" dirty="0">
              <a:sym typeface="+mn-ea"/>
            </a:endParaRPr>
          </a:p>
          <a:p>
            <a:endParaRPr lang="zh-CN" altLang="en-US"/>
          </a:p>
        </p:txBody>
      </p:sp>
      <p:pic>
        <p:nvPicPr>
          <p:cNvPr id="4" name="图片 3"/>
          <p:cNvPicPr>
            <a:picLocks noChangeAspect="1"/>
          </p:cNvPicPr>
          <p:nvPr/>
        </p:nvPicPr>
        <p:blipFill>
          <a:blip r:embed="rId1"/>
          <a:stretch>
            <a:fillRect/>
          </a:stretch>
        </p:blipFill>
        <p:spPr>
          <a:xfrm>
            <a:off x="3821430" y="891540"/>
            <a:ext cx="4864735" cy="393573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en-US" altLang="zh-CN"/>
          </a:p>
        </p:txBody>
      </p:sp>
      <p:sp>
        <p:nvSpPr>
          <p:cNvPr id="3" name="内容占位符 2"/>
          <p:cNvSpPr>
            <a:spLocks noGrp="1"/>
          </p:cNvSpPr>
          <p:nvPr>
            <p:ph idx="1"/>
          </p:nvPr>
        </p:nvSpPr>
        <p:spPr/>
        <p:txBody>
          <a:bodyPr/>
          <a:p>
            <a:pPr marL="0" indent="0">
              <a:buNone/>
            </a:pPr>
            <a:endParaRPr lang="zh-CN" altLang="en-US" dirty="0">
              <a:sym typeface="+mn-ea"/>
            </a:endParaRPr>
          </a:p>
          <a:p>
            <a:endParaRPr lang="zh-CN" altLang="en-US"/>
          </a:p>
        </p:txBody>
      </p:sp>
      <p:sp>
        <p:nvSpPr>
          <p:cNvPr id="5" name="矩形 4"/>
          <p:cNvSpPr/>
          <p:nvPr/>
        </p:nvSpPr>
        <p:spPr>
          <a:xfrm>
            <a:off x="2185035" y="1972310"/>
            <a:ext cx="4773930" cy="1198880"/>
          </a:xfrm>
          <a:prstGeom prst="rect">
            <a:avLst/>
          </a:prstGeom>
          <a:noFill/>
          <a:ln>
            <a:noFill/>
          </a:ln>
        </p:spPr>
        <p:txBody>
          <a:bodyPr wrap="none" rtlCol="0" anchor="t">
            <a:spAutoFit/>
          </a:bodyPr>
          <a:p>
            <a:pPr algn="ctr"/>
            <a:r>
              <a:rPr lang="zh-CN" altLang="en-US" sz="7200" b="1">
                <a:gradFill>
                  <a:gsLst>
                    <a:gs pos="21000">
                      <a:srgbClr val="53575C"/>
                    </a:gs>
                    <a:gs pos="88000">
                      <a:srgbClr val="C5C7CA"/>
                    </a:gs>
                  </a:gsLst>
                  <a:lin ang="5400000"/>
                </a:gradFill>
                <a:effectLst/>
              </a:rPr>
              <a:t>谢谢大家！</a:t>
            </a:r>
            <a:endParaRPr lang="zh-CN" altLang="en-US" sz="7200" b="1">
              <a:gradFill>
                <a:gsLst>
                  <a:gs pos="21000">
                    <a:srgbClr val="53575C"/>
                  </a:gs>
                  <a:gs pos="88000">
                    <a:srgbClr val="C5C7CA"/>
                  </a:gs>
                </a:gsLst>
                <a:lin ang="5400000"/>
              </a:gra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a:t>
            </a:r>
            <a:endParaRPr lang="zh-CN" altLang="en-US"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定义：</a:t>
            </a:r>
            <a:r>
              <a:rPr dirty="0"/>
              <a:t>一种逻辑结构，相同数据类型的n个数据元素的有限序列，除第一个元素外，每个元素有且仅有一个直接前驱，除最后一个元素外，每个元素有且仅有一个直接后继</a:t>
            </a:r>
            <a:r>
              <a:rPr lang="zh-CN" dirty="0"/>
              <a:t>。</a:t>
            </a:r>
            <a:endParaRPr lang="zh-CN" dirty="0"/>
          </a:p>
          <a:p>
            <a:pPr marL="0" indent="0">
              <a:buNone/>
            </a:pPr>
            <a:r>
              <a:rPr lang="en-US" altLang="zh-CN" dirty="0"/>
              <a:t>Java Collections API</a:t>
            </a:r>
            <a:r>
              <a:rPr lang="zh-CN" altLang="en-US" dirty="0"/>
              <a:t>中的表：</a:t>
            </a:r>
            <a:endParaRPr lang="zh-CN" altLang="en-US" dirty="0"/>
          </a:p>
          <a:p>
            <a:pPr marL="0" indent="0">
              <a:buNone/>
            </a:pPr>
            <a:r>
              <a:rPr lang="zh-CN" altLang="en-US" dirty="0"/>
              <a:t>    （</a:t>
            </a:r>
            <a:r>
              <a:rPr lang="en-US" altLang="zh-CN" dirty="0"/>
              <a:t>1</a:t>
            </a:r>
            <a:r>
              <a:rPr lang="zh-CN" altLang="en-US" dirty="0"/>
              <a:t>）接口：</a:t>
            </a:r>
            <a:r>
              <a:rPr lang="en-US" altLang="zh-CN" dirty="0"/>
              <a:t>Collection</a:t>
            </a:r>
            <a:r>
              <a:rPr lang="zh-CN" altLang="en-US" dirty="0"/>
              <a:t>、</a:t>
            </a:r>
            <a:r>
              <a:rPr lang="en-US" altLang="zh-CN" dirty="0"/>
              <a:t>Iterator</a:t>
            </a:r>
            <a:r>
              <a:rPr lang="zh-CN" altLang="en-US" dirty="0"/>
              <a:t>、</a:t>
            </a:r>
            <a:r>
              <a:rPr lang="en-US" altLang="zh-CN" dirty="0"/>
              <a:t>List</a:t>
            </a:r>
            <a:endParaRPr lang="en-US" altLang="zh-CN" dirty="0"/>
          </a:p>
          <a:p>
            <a:pPr marL="0" indent="0">
              <a:buNone/>
            </a:pPr>
            <a:r>
              <a:rPr lang="en-US" altLang="zh-CN" dirty="0"/>
              <a:t>    </a:t>
            </a:r>
            <a:r>
              <a:rPr lang="zh-CN" altLang="en-US" dirty="0"/>
              <a:t>（</a:t>
            </a:r>
            <a:r>
              <a:rPr lang="en-US" altLang="zh-CN" dirty="0"/>
              <a:t>2</a:t>
            </a:r>
            <a:r>
              <a:rPr lang="zh-CN" altLang="en-US" dirty="0"/>
              <a:t>）类：</a:t>
            </a:r>
            <a:r>
              <a:rPr lang="en-US" altLang="zh-CN" dirty="0"/>
              <a:t>ArrayList</a:t>
            </a:r>
            <a:r>
              <a:rPr lang="zh-CN" altLang="en-US" dirty="0"/>
              <a:t>、</a:t>
            </a:r>
            <a:r>
              <a:rPr lang="en-US" altLang="zh-CN" dirty="0"/>
              <a:t>LinkedList</a:t>
            </a:r>
            <a:r>
              <a:rPr lang="zh-CN" altLang="en-US" dirty="0"/>
              <a:t>、</a:t>
            </a:r>
            <a:r>
              <a:rPr lang="en-US" altLang="zh-CN" dirty="0"/>
              <a:t>Vector</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ArrayList</a:t>
            </a:r>
            <a:endParaRPr lang="en-US" altLang="zh-CN" dirty="0"/>
          </a:p>
        </p:txBody>
      </p:sp>
      <p:sp>
        <p:nvSpPr>
          <p:cNvPr id="8" name="文本框 7"/>
          <p:cNvSpPr txBox="1"/>
          <p:nvPr/>
        </p:nvSpPr>
        <p:spPr>
          <a:xfrm>
            <a:off x="808355" y="862330"/>
            <a:ext cx="7802245" cy="368300"/>
          </a:xfrm>
          <a:prstGeom prst="rect">
            <a:avLst/>
          </a:prstGeom>
          <a:noFill/>
        </p:spPr>
        <p:txBody>
          <a:bodyPr wrap="square" rtlCol="0">
            <a:spAutoFit/>
          </a:bodyPr>
          <a:p>
            <a:r>
              <a:rPr lang="en-US" altLang="zh-CN" dirty="0"/>
              <a:t>ArrayList</a:t>
            </a:r>
            <a:r>
              <a:rPr lang="zh-CN" altLang="en-US" dirty="0"/>
              <a:t>基于数组实现，使用</a:t>
            </a:r>
            <a:r>
              <a:rPr lang="zh-CN" altLang="en-US">
                <a:sym typeface="+mn-ea"/>
              </a:rPr>
              <a:t>Object[]类型来存储元素，非线程安全。</a:t>
            </a:r>
            <a:endParaRPr lang="zh-CN" altLang="en-US" dirty="0"/>
          </a:p>
        </p:txBody>
      </p:sp>
      <p:graphicFrame>
        <p:nvGraphicFramePr>
          <p:cNvPr id="9" name="表格 8"/>
          <p:cNvGraphicFramePr/>
          <p:nvPr/>
        </p:nvGraphicFramePr>
        <p:xfrm>
          <a:off x="936625" y="1437640"/>
          <a:ext cx="7270750" cy="1828800"/>
        </p:xfrm>
        <a:graphic>
          <a:graphicData uri="http://schemas.openxmlformats.org/drawingml/2006/table">
            <a:tbl>
              <a:tblPr firstRow="1" bandRow="1">
                <a:tableStyleId>{5C22544A-7EE6-4342-B048-85BDC9FD1C3A}</a:tableStyleId>
              </a:tblPr>
              <a:tblGrid>
                <a:gridCol w="3635375"/>
                <a:gridCol w="3635375"/>
              </a:tblGrid>
              <a:tr h="365760">
                <a:tc>
                  <a:txBody>
                    <a:bodyPr/>
                    <a:p>
                      <a:pPr>
                        <a:buNone/>
                      </a:pPr>
                      <a:r>
                        <a:rPr lang="zh-CN" altLang="en-US"/>
                        <a:t>关注点</a:t>
                      </a:r>
                      <a:endParaRPr lang="zh-CN" altLang="en-US"/>
                    </a:p>
                  </a:txBody>
                  <a:tcPr/>
                </a:tc>
                <a:tc>
                  <a:txBody>
                    <a:bodyPr/>
                    <a:p>
                      <a:pPr>
                        <a:buNone/>
                      </a:pPr>
                      <a:r>
                        <a:rPr lang="zh-CN" altLang="en-US"/>
                        <a:t>结论</a:t>
                      </a:r>
                      <a:endParaRPr lang="zh-CN" altLang="en-US"/>
                    </a:p>
                  </a:txBody>
                  <a:tcPr/>
                </a:tc>
              </a:tr>
              <a:tr h="365760">
                <a:tc>
                  <a:txBody>
                    <a:bodyPr/>
                    <a:p>
                      <a:pPr>
                        <a:buNone/>
                      </a:pPr>
                      <a:r>
                        <a:rPr lang="zh-CN" altLang="en-US"/>
                        <a:t>允许空值</a:t>
                      </a:r>
                      <a:endParaRPr lang="zh-CN" altLang="en-US"/>
                    </a:p>
                  </a:txBody>
                  <a:tcPr/>
                </a:tc>
                <a:tc>
                  <a:txBody>
                    <a:bodyPr/>
                    <a:p>
                      <a:pPr>
                        <a:buNone/>
                      </a:pPr>
                      <a:r>
                        <a:rPr lang="zh-CN" altLang="en-US"/>
                        <a:t>允许</a:t>
                      </a:r>
                      <a:endParaRPr lang="zh-CN" altLang="en-US"/>
                    </a:p>
                  </a:txBody>
                  <a:tcPr/>
                </a:tc>
              </a:tr>
              <a:tr h="365760">
                <a:tc>
                  <a:txBody>
                    <a:bodyPr/>
                    <a:p>
                      <a:pPr>
                        <a:buNone/>
                      </a:pPr>
                      <a:r>
                        <a:rPr lang="zh-CN" altLang="en-US"/>
                        <a:t>允许重复</a:t>
                      </a:r>
                      <a:endParaRPr lang="zh-CN" altLang="en-US"/>
                    </a:p>
                  </a:txBody>
                  <a:tcPr/>
                </a:tc>
                <a:tc>
                  <a:txBody>
                    <a:bodyPr/>
                    <a:p>
                      <a:pPr>
                        <a:buNone/>
                      </a:pPr>
                      <a:r>
                        <a:rPr lang="zh-CN" altLang="en-US"/>
                        <a:t>允许</a:t>
                      </a:r>
                      <a:endParaRPr lang="zh-CN" altLang="en-US"/>
                    </a:p>
                  </a:txBody>
                  <a:tcPr/>
                </a:tc>
              </a:tr>
              <a:tr h="365760">
                <a:tc>
                  <a:txBody>
                    <a:bodyPr/>
                    <a:p>
                      <a:pPr>
                        <a:buNone/>
                      </a:pPr>
                      <a:r>
                        <a:rPr lang="zh-CN" altLang="en-US"/>
                        <a:t>是否有序</a:t>
                      </a:r>
                      <a:endParaRPr lang="zh-CN" altLang="en-US"/>
                    </a:p>
                  </a:txBody>
                  <a:tcPr/>
                </a:tc>
                <a:tc>
                  <a:txBody>
                    <a:bodyPr/>
                    <a:p>
                      <a:pPr>
                        <a:buNone/>
                      </a:pPr>
                      <a:r>
                        <a:rPr lang="zh-CN" altLang="en-US"/>
                        <a:t>有序</a:t>
                      </a:r>
                      <a:endParaRPr lang="zh-CN" altLang="en-US"/>
                    </a:p>
                  </a:txBody>
                  <a:tcPr/>
                </a:tc>
              </a:tr>
              <a:tr h="365760">
                <a:tc>
                  <a:txBody>
                    <a:bodyPr/>
                    <a:p>
                      <a:pPr>
                        <a:buNone/>
                      </a:pPr>
                      <a:r>
                        <a:rPr lang="zh-CN" altLang="en-US"/>
                        <a:t>是否线程安全</a:t>
                      </a:r>
                      <a:endParaRPr lang="zh-CN" altLang="en-US"/>
                    </a:p>
                  </a:txBody>
                  <a:tcPr/>
                </a:tc>
                <a:tc>
                  <a:txBody>
                    <a:bodyPr/>
                    <a:p>
                      <a:pPr>
                        <a:buNone/>
                      </a:pPr>
                      <a:r>
                        <a:rPr lang="zh-CN" altLang="en-US"/>
                        <a:t>非线程安全</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ArrayList</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初始化：</a:t>
            </a:r>
            <a:endParaRPr lang="zh-CN" altLang="en-US" dirty="0"/>
          </a:p>
          <a:p>
            <a:pPr marL="0" indent="0">
              <a:buNone/>
            </a:pPr>
            <a:r>
              <a:rPr lang="zh-CN" altLang="en-US" dirty="0"/>
              <a:t>    </a:t>
            </a:r>
            <a:r>
              <a:rPr lang="en-US" altLang="zh-CN" dirty="0"/>
              <a:t>public ArrayList(); //</a:t>
            </a:r>
            <a:r>
              <a:rPr lang="zh-CN" altLang="en-US" dirty="0"/>
              <a:t>默认长度（</a:t>
            </a:r>
            <a:r>
              <a:rPr lang="en-US" altLang="zh-CN" dirty="0"/>
              <a:t>10</a:t>
            </a:r>
            <a:r>
              <a:rPr lang="zh-CN" altLang="en-US" dirty="0"/>
              <a:t>）初始化</a:t>
            </a:r>
            <a:endParaRPr lang="zh-CN" altLang="en-US" dirty="0"/>
          </a:p>
          <a:p>
            <a:pPr marL="0" indent="0">
              <a:buNone/>
            </a:pPr>
            <a:r>
              <a:rPr lang="en-US" altLang="zh-CN" dirty="0"/>
              <a:t>    </a:t>
            </a:r>
            <a:r>
              <a:rPr lang="en-US" altLang="zh-CN" dirty="0">
                <a:sym typeface="+mn-ea"/>
              </a:rPr>
              <a:t>public ArrayList(int initialCapacity); //</a:t>
            </a:r>
            <a:r>
              <a:rPr lang="zh-CN" altLang="en-US" dirty="0">
                <a:sym typeface="+mn-ea"/>
              </a:rPr>
              <a:t>固定长度初始化</a:t>
            </a:r>
            <a:endParaRPr lang="zh-CN" altLang="en-US" dirty="0">
              <a:sym typeface="+mn-ea"/>
            </a:endParaRPr>
          </a:p>
          <a:p>
            <a:pPr marL="0" indent="0">
              <a:buNone/>
            </a:pPr>
            <a:r>
              <a:rPr lang="en-US" altLang="zh-CN" dirty="0"/>
              <a:t>    public ArrayList(Collection&lt;? extends E&gt; c); //</a:t>
            </a:r>
            <a:r>
              <a:rPr lang="zh-CN" altLang="en-US" dirty="0"/>
              <a:t>集合初始化</a:t>
            </a:r>
            <a:r>
              <a:rPr lang="en-US" altLang="zh-CN" dirty="0"/>
              <a:t>     </a:t>
            </a:r>
            <a:endParaRPr lang="en-US" altLang="zh-CN" dirty="0"/>
          </a:p>
          <a:p>
            <a:pPr marL="0" indent="0">
              <a:buNone/>
            </a:pPr>
            <a:r>
              <a:rPr lang="zh-CN" altLang="en-US" dirty="0"/>
              <a:t>添加：</a:t>
            </a:r>
            <a:r>
              <a:rPr lang="en-US" altLang="zh-CN" dirty="0"/>
              <a:t>  </a:t>
            </a:r>
            <a:endParaRPr lang="en-US" altLang="zh-CN" dirty="0"/>
          </a:p>
          <a:p>
            <a:pPr marL="0" indent="0">
              <a:buNone/>
            </a:pPr>
            <a:endParaRPr lang="en-US" altLang="zh-CN"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993140" y="2576830"/>
            <a:ext cx="6076315" cy="204089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ArrayList</a:t>
            </a:r>
            <a:endParaRPr lang="zh-CN" altLang="en-US" dirty="0"/>
          </a:p>
        </p:txBody>
      </p:sp>
      <p:sp>
        <p:nvSpPr>
          <p:cNvPr id="3" name="内容占位符 2"/>
          <p:cNvSpPr>
            <a:spLocks noGrp="1"/>
          </p:cNvSpPr>
          <p:nvPr>
            <p:ph idx="1"/>
          </p:nvPr>
        </p:nvSpPr>
        <p:spPr>
          <a:xfrm>
            <a:off x="827405" y="987425"/>
            <a:ext cx="7345045" cy="4017010"/>
          </a:xfrm>
        </p:spPr>
        <p:txBody>
          <a:bodyPr>
            <a:normAutofit lnSpcReduction="20000"/>
          </a:bodyPr>
          <a:lstStyle/>
          <a:p>
            <a:pPr marL="0" indent="0">
              <a:buNone/>
            </a:pPr>
            <a:r>
              <a:rPr lang="zh-CN" altLang="en-US" dirty="0">
                <a:sym typeface="+mn-ea"/>
              </a:rPr>
              <a:t>扩容：</a:t>
            </a:r>
            <a:endParaRPr lang="zh-CN" altLang="en-US" dirty="0"/>
          </a:p>
          <a:p>
            <a:pPr marL="0" indent="0">
              <a:buNone/>
            </a:pPr>
            <a:r>
              <a:rPr lang="en-US" altLang="zh-CN" dirty="0">
                <a:sym typeface="+mn-ea"/>
              </a:rPr>
              <a:t> </a:t>
            </a:r>
            <a:endParaRPr lang="zh-CN" altLang="en-US" dirty="0"/>
          </a:p>
          <a:p>
            <a:pPr marL="0" indent="0">
              <a:buNone/>
            </a:pPr>
            <a:endParaRPr lang="zh-CN" altLang="en-US" dirty="0"/>
          </a:p>
        </p:txBody>
      </p:sp>
      <p:pic>
        <p:nvPicPr>
          <p:cNvPr id="5" name="图片 4"/>
          <p:cNvPicPr>
            <a:picLocks noChangeAspect="1"/>
          </p:cNvPicPr>
          <p:nvPr/>
        </p:nvPicPr>
        <p:blipFill>
          <a:blip r:embed="rId1"/>
          <a:stretch>
            <a:fillRect/>
          </a:stretch>
        </p:blipFill>
        <p:spPr>
          <a:xfrm>
            <a:off x="1510030" y="1457325"/>
            <a:ext cx="4968240" cy="3245485"/>
          </a:xfrm>
          <a:prstGeom prst="rect">
            <a:avLst/>
          </a:prstGeom>
        </p:spPr>
      </p:pic>
      <p:pic>
        <p:nvPicPr>
          <p:cNvPr id="7" name="图片 6"/>
          <p:cNvPicPr>
            <a:picLocks noChangeAspect="1"/>
          </p:cNvPicPr>
          <p:nvPr/>
        </p:nvPicPr>
        <p:blipFill>
          <a:blip r:embed="rId2"/>
          <a:stretch>
            <a:fillRect/>
          </a:stretch>
        </p:blipFill>
        <p:spPr>
          <a:xfrm>
            <a:off x="752475" y="1434465"/>
            <a:ext cx="8033385" cy="32683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ArrayList</a:t>
            </a:r>
            <a:endParaRPr lang="en-US" altLang="zh-CN" dirty="0"/>
          </a:p>
        </p:txBody>
      </p:sp>
      <p:sp>
        <p:nvSpPr>
          <p:cNvPr id="3" name="内容占位符 2"/>
          <p:cNvSpPr>
            <a:spLocks noGrp="1"/>
          </p:cNvSpPr>
          <p:nvPr>
            <p:ph idx="1"/>
          </p:nvPr>
        </p:nvSpPr>
        <p:spPr>
          <a:xfrm>
            <a:off x="827405" y="987425"/>
            <a:ext cx="7345045" cy="4017010"/>
          </a:xfrm>
        </p:spPr>
        <p:txBody>
          <a:bodyPr>
            <a:normAutofit/>
          </a:bodyPr>
          <a:lstStyle/>
          <a:p>
            <a:pPr marL="0" indent="0">
              <a:buNone/>
            </a:pPr>
            <a:r>
              <a:rPr lang="zh-CN" altLang="en-US" dirty="0"/>
              <a:t>删除：</a:t>
            </a:r>
            <a:endParaRPr lang="zh-CN" altLang="en-US" dirty="0"/>
          </a:p>
          <a:p>
            <a:pPr marL="0" indent="0">
              <a:buNone/>
            </a:pPr>
            <a:r>
              <a:rPr lang="zh-CN" altLang="en-US" dirty="0"/>
              <a:t>1、按照下标删除</a:t>
            </a:r>
            <a:endParaRPr lang="zh-CN" altLang="en-US" dirty="0"/>
          </a:p>
          <a:p>
            <a:pPr marL="0" indent="0">
              <a:buNone/>
            </a:pPr>
            <a:r>
              <a:rPr lang="zh-CN" altLang="en-US" dirty="0"/>
              <a:t>2、按照元素删除，这会删除ArrayList中与指定要删除的元素匹配的第一个元素</a:t>
            </a:r>
            <a:endParaRPr lang="zh-CN" altLang="en-US"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1043940" y="2480310"/>
            <a:ext cx="6552565" cy="18002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ArrayList</a:t>
            </a:r>
            <a:endParaRPr lang="en-US" altLang="zh-CN"/>
          </a:p>
        </p:txBody>
      </p:sp>
      <p:sp>
        <p:nvSpPr>
          <p:cNvPr id="3" name="内容占位符 2"/>
          <p:cNvSpPr>
            <a:spLocks noGrp="1"/>
          </p:cNvSpPr>
          <p:nvPr>
            <p:ph idx="1"/>
          </p:nvPr>
        </p:nvSpPr>
        <p:spPr/>
        <p:txBody>
          <a:bodyPr/>
          <a:p>
            <a:pPr marL="0" indent="0">
              <a:buNone/>
            </a:pPr>
            <a:r>
              <a:rPr lang="zh-CN" altLang="en-US"/>
              <a:t>插入</a:t>
            </a:r>
            <a:r>
              <a:rPr lang="en-US" altLang="zh-CN"/>
              <a:t>/</a:t>
            </a:r>
            <a:r>
              <a:rPr lang="zh-CN" altLang="en-US"/>
              <a:t>修改：</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1167765" y="1590675"/>
            <a:ext cx="6304915" cy="1962150"/>
          </a:xfrm>
          <a:prstGeom prst="rect">
            <a:avLst/>
          </a:prstGeom>
        </p:spPr>
      </p:pic>
      <p:pic>
        <p:nvPicPr>
          <p:cNvPr id="5" name="图片 4"/>
          <p:cNvPicPr>
            <a:picLocks noChangeAspect="1"/>
          </p:cNvPicPr>
          <p:nvPr/>
        </p:nvPicPr>
        <p:blipFill>
          <a:blip r:embed="rId2"/>
          <a:stretch>
            <a:fillRect/>
          </a:stretch>
        </p:blipFill>
        <p:spPr>
          <a:xfrm>
            <a:off x="923290" y="1284605"/>
            <a:ext cx="6549390" cy="339217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3972</Words>
  <Application>WPS 演示</Application>
  <PresentationFormat>全屏显示(16:9)</PresentationFormat>
  <Paragraphs>284</Paragraphs>
  <Slides>33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Arial</vt:lpstr>
      <vt:lpstr>宋体</vt:lpstr>
      <vt:lpstr>Wingdings</vt:lpstr>
      <vt:lpstr>微软雅黑</vt:lpstr>
      <vt:lpstr>Arial Unicode MS</vt:lpstr>
      <vt:lpstr>Calibri</vt:lpstr>
      <vt:lpstr>Office 主题</vt:lpstr>
      <vt:lpstr>Java常用集合</vt:lpstr>
      <vt:lpstr>PowerPoint 演示文稿</vt:lpstr>
      <vt:lpstr>抽象数据结构</vt:lpstr>
      <vt:lpstr>表</vt:lpstr>
      <vt:lpstr>ArrayList</vt:lpstr>
      <vt:lpstr>ArrayList</vt:lpstr>
      <vt:lpstr>ArrayList</vt:lpstr>
      <vt:lpstr>ArrayList</vt:lpstr>
      <vt:lpstr>ArrayList</vt:lpstr>
      <vt:lpstr>ArrayList</vt:lpstr>
      <vt:lpstr>LinkedList</vt:lpstr>
      <vt:lpstr>LinkedList</vt:lpstr>
      <vt:lpstr>LinkedList</vt:lpstr>
      <vt:lpstr>LinkedList</vt:lpstr>
      <vt:lpstr>LinkedList</vt:lpstr>
      <vt:lpstr>List的区别</vt:lpstr>
      <vt:lpstr>List的区别</vt:lpstr>
      <vt:lpstr>栈</vt:lpstr>
      <vt:lpstr>队列</vt:lpstr>
      <vt:lpstr>ArrayBlockingQueue</vt:lpstr>
      <vt:lpstr>ArrayBlockingQueue</vt:lpstr>
      <vt:lpstr>ArrayBlockingQueue</vt:lpstr>
      <vt:lpstr>ArrayBlockingQueue</vt:lpstr>
      <vt:lpstr>散列</vt:lpstr>
      <vt:lpstr>HashMap</vt:lpstr>
      <vt:lpstr>HashMap</vt:lpstr>
      <vt:lpstr>HashMap</vt:lpstr>
      <vt:lpstr>HashMap</vt:lpstr>
      <vt:lpstr>HashMap</vt:lpstr>
      <vt:lpstr>HashMap</vt:lpstr>
      <vt:lpstr>HashMap</vt:lpstr>
      <vt:lpstr>HashMap</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admin</cp:lastModifiedBy>
  <cp:revision>457</cp:revision>
  <dcterms:created xsi:type="dcterms:W3CDTF">2015-12-07T02:34:00Z</dcterms:created>
  <dcterms:modified xsi:type="dcterms:W3CDTF">2017-07-24T08:17:31Z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