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84" r:id="rId4"/>
    <p:sldId id="267" r:id="rId5"/>
    <p:sldId id="279" r:id="rId6"/>
    <p:sldId id="258" r:id="rId7"/>
    <p:sldId id="278" r:id="rId8"/>
    <p:sldId id="271" r:id="rId9"/>
    <p:sldId id="285" r:id="rId10"/>
    <p:sldId id="280" r:id="rId11"/>
    <p:sldId id="286" r:id="rId12"/>
    <p:sldId id="287" r:id="rId13"/>
    <p:sldId id="288" r:id="rId14"/>
    <p:sldId id="289" r:id="rId15"/>
    <p:sldId id="291" r:id="rId16"/>
    <p:sldId id="290" r:id="rId17"/>
    <p:sldId id="293" r:id="rId18"/>
    <p:sldId id="294" r:id="rId19"/>
    <p:sldId id="295" r:id="rId20"/>
    <p:sldId id="298" r:id="rId21"/>
    <p:sldId id="299" r:id="rId22"/>
    <p:sldId id="296" r:id="rId23"/>
    <p:sldId id="300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FF"/>
    <a:srgbClr val="9C1D22"/>
    <a:srgbClr val="E57177"/>
    <a:srgbClr val="0000FF"/>
    <a:srgbClr val="00FF99"/>
    <a:srgbClr val="00EA8B"/>
    <a:srgbClr val="E15D63"/>
    <a:srgbClr val="000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ORA\&#23560;&#38988;\2019&#29986;&#29289;&#20445;&#38570;&#26989;&#21508;&#38570;&#20445;&#36027;&#25910;&#20837;&#32113;&#3533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ORA\&#23560;&#38988;\2019&#29986;&#29289;&#20445;&#38570;&#26989;&#21508;&#38570;&#20445;&#36027;&#25910;&#20837;&#32113;&#3533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ORA\&#23560;&#38988;\2019&#29986;&#29289;&#20445;&#38570;&#26989;&#21508;&#38570;&#20445;&#36027;&#25910;&#20837;&#32113;&#3533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ORA\&#23560;&#38988;\2019&#29986;&#29289;&#20445;&#38570;&#26989;&#21508;&#38570;&#20445;&#36027;&#25910;&#20837;&#32113;&#35336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ORA\&#23560;&#38988;\2019&#29986;&#29289;&#20445;&#38570;&#26989;&#21508;&#38570;&#20445;&#36027;&#25910;&#20837;&#32113;&#3533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sktop\ORA\&#23560;&#38988;\2019&#29986;&#29289;&#20445;&#38570;&#26989;&#21508;&#38570;&#20445;&#36027;&#25910;&#20837;&#32113;&#3533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'Table 1 (2)'!$A$25</c:f>
              <c:strCache>
                <c:ptCount val="1"/>
                <c:pt idx="0">
                  <c:v>百分比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FB-416E-A190-2F3F92023F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FB-416E-A190-2F3F92023F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FB-416E-A190-2F3F92023F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FB-416E-A190-2F3F92023F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6FB-416E-A190-2F3F92023F2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6FB-416E-A190-2F3F92023F2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6FB-416E-A190-2F3F92023F2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6FB-416E-A190-2F3F92023F2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6FB-416E-A190-2F3F92023F2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6FB-416E-A190-2F3F92023F2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6FB-416E-A190-2F3F92023F2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6FB-416E-A190-2F3F92023F22}"/>
              </c:ext>
            </c:extLst>
          </c:dPt>
          <c:dLbls>
            <c:dLbl>
              <c:idx val="0"/>
              <c:layout>
                <c:manualLayout>
                  <c:x val="-0.18678027299749766"/>
                  <c:y val="9.86043410744273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FB-416E-A190-2F3F92023F22}"/>
                </c:ext>
              </c:extLst>
            </c:dLbl>
            <c:dLbl>
              <c:idx val="1"/>
              <c:layout>
                <c:manualLayout>
                  <c:x val="0.10639782374983667"/>
                  <c:y val="-9.360892828841484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6FB-416E-A190-2F3F92023F22}"/>
                </c:ext>
              </c:extLst>
            </c:dLbl>
            <c:dLbl>
              <c:idx val="2"/>
              <c:layout>
                <c:manualLayout>
                  <c:x val="2.1879892354034508E-2"/>
                  <c:y val="-6.040092175842320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FB-416E-A190-2F3F92023F22}"/>
                </c:ext>
              </c:extLst>
            </c:dLbl>
            <c:dLbl>
              <c:idx val="3"/>
              <c:layout>
                <c:manualLayout>
                  <c:x val="6.6472311623611403E-4"/>
                  <c:y val="-5.25970774275602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6FB-416E-A190-2F3F92023F22}"/>
                </c:ext>
              </c:extLst>
            </c:dLbl>
            <c:dLbl>
              <c:idx val="4"/>
              <c:layout>
                <c:manualLayout>
                  <c:x val="2.5915805960944685E-3"/>
                  <c:y val="-1.308885057736387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6FB-416E-A190-2F3F92023F22}"/>
                </c:ext>
              </c:extLst>
            </c:dLbl>
            <c:dLbl>
              <c:idx val="5"/>
              <c:layout>
                <c:manualLayout>
                  <c:x val="1.469519727606393E-3"/>
                  <c:y val="-2.329754091102895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6FB-416E-A190-2F3F92023F22}"/>
                </c:ext>
              </c:extLst>
            </c:dLbl>
            <c:dLbl>
              <c:idx val="6"/>
              <c:layout>
                <c:manualLayout>
                  <c:x val="6.9619914768739386E-3"/>
                  <c:y val="9.6506351040542848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6FB-416E-A190-2F3F92023F22}"/>
                </c:ext>
              </c:extLst>
            </c:dLbl>
            <c:dLbl>
              <c:idx val="7"/>
              <c:layout>
                <c:manualLayout>
                  <c:x val="6.5754416549705527E-2"/>
                  <c:y val="5.567843518337322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6FB-416E-A190-2F3F92023F22}"/>
                </c:ext>
              </c:extLst>
            </c:dLbl>
            <c:dLbl>
              <c:idx val="8"/>
              <c:layout>
                <c:manualLayout>
                  <c:x val="0.10648457799656018"/>
                  <c:y val="4.469427130264224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6FB-416E-A190-2F3F92023F22}"/>
                </c:ext>
              </c:extLst>
            </c:dLbl>
            <c:dLbl>
              <c:idx val="9"/>
              <c:layout>
                <c:manualLayout>
                  <c:x val="8.3214997496793813E-2"/>
                  <c:y val="7.58346460032456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86FB-416E-A190-2F3F92023F22}"/>
                </c:ext>
              </c:extLst>
            </c:dLbl>
            <c:dLbl>
              <c:idx val="10"/>
              <c:layout>
                <c:manualLayout>
                  <c:x val="4.8062589138515598E-2"/>
                  <c:y val="1.80397677597356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6FB-416E-A190-2F3F92023F22}"/>
                </c:ext>
              </c:extLst>
            </c:dLbl>
            <c:dLbl>
              <c:idx val="11"/>
              <c:layout>
                <c:manualLayout>
                  <c:x val="3.3972756809876964E-2"/>
                  <c:y val="7.83435135008441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86FB-416E-A190-2F3F92023F2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 (2)'!$B$1:$M$1</c:f>
              <c:strCache>
                <c:ptCount val="12"/>
                <c:pt idx="0">
                  <c:v>汽車保險</c:v>
                </c:pt>
                <c:pt idx="1">
                  <c:v>火災保險</c:v>
                </c:pt>
                <c:pt idx="2">
                  <c:v>貨物運輸保險</c:v>
                </c:pt>
                <c:pt idx="3">
                  <c:v>船體保險</c:v>
                </c:pt>
                <c:pt idx="4">
                  <c:v>漁船保險</c:v>
                </c:pt>
                <c:pt idx="5">
                  <c:v>航空保險</c:v>
                </c:pt>
                <c:pt idx="6">
                  <c:v>傷害保險</c:v>
                </c:pt>
                <c:pt idx="7">
                  <c:v>健康保險</c:v>
                </c:pt>
                <c:pt idx="8">
                  <c:v>工程保險</c:v>
                </c:pt>
                <c:pt idx="9">
                  <c:v>責任保險</c:v>
                </c:pt>
                <c:pt idx="10">
                  <c:v>信用保證保險</c:v>
                </c:pt>
                <c:pt idx="11">
                  <c:v>其他保險</c:v>
                </c:pt>
              </c:strCache>
            </c:strRef>
          </c:cat>
          <c:val>
            <c:numRef>
              <c:f>'Table 1 (2)'!$B$25:$M$25</c:f>
              <c:numCache>
                <c:formatCode>0.00%</c:formatCode>
                <c:ptCount val="12"/>
                <c:pt idx="0">
                  <c:v>0.53437387648041923</c:v>
                </c:pt>
                <c:pt idx="1">
                  <c:v>0.1461174519575314</c:v>
                </c:pt>
                <c:pt idx="2">
                  <c:v>2.6946697711757558E-2</c:v>
                </c:pt>
                <c:pt idx="3">
                  <c:v>7.4932346560015392E-3</c:v>
                </c:pt>
                <c:pt idx="4">
                  <c:v>5.7686568870908049E-3</c:v>
                </c:pt>
                <c:pt idx="5">
                  <c:v>3.9969161009725087E-3</c:v>
                </c:pt>
                <c:pt idx="6">
                  <c:v>0.10841653624808985</c:v>
                </c:pt>
                <c:pt idx="7">
                  <c:v>1.6729248369814601E-2</c:v>
                </c:pt>
                <c:pt idx="8">
                  <c:v>3.7956128943327727E-2</c:v>
                </c:pt>
                <c:pt idx="9">
                  <c:v>7.6320302104360874E-2</c:v>
                </c:pt>
                <c:pt idx="10">
                  <c:v>5.2675738228950119E-3</c:v>
                </c:pt>
                <c:pt idx="11">
                  <c:v>3.0613376717738876E-2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6FB-416E-A190-2F3F92023F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520936126928092"/>
          <c:y val="0.12349479483285501"/>
          <c:w val="0.14356708423100906"/>
          <c:h val="0.8419133704824498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1.695205461667626E-2"/>
          <c:y val="0.14051342390629881"/>
          <c:w val="0.81226608077156304"/>
          <c:h val="0.80497105362681032"/>
        </c:manualLayout>
      </c:layout>
      <c:pieChart>
        <c:varyColors val="1"/>
        <c:ser>
          <c:idx val="0"/>
          <c:order val="0"/>
          <c:tx>
            <c:strRef>
              <c:f>'Table 1 (2)'!$A$27</c:f>
              <c:strCache>
                <c:ptCount val="1"/>
                <c:pt idx="0">
                  <c:v>百分比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49-4A76-B0A5-824DC17ABB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49-4A76-B0A5-824DC17ABB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49-4A76-B0A5-824DC17ABB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49-4A76-B0A5-824DC17ABB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649-4A76-B0A5-824DC17ABB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649-4A76-B0A5-824DC17ABB4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 (2)'!$B$26:$G$26</c:f>
              <c:strCache>
                <c:ptCount val="6"/>
                <c:pt idx="0">
                  <c:v>汽車保險</c:v>
                </c:pt>
                <c:pt idx="1">
                  <c:v>火災保險</c:v>
                </c:pt>
                <c:pt idx="2">
                  <c:v>貨物運輸、漁船航保險</c:v>
                </c:pt>
                <c:pt idx="3">
                  <c:v>傷害傷害保險</c:v>
                </c:pt>
                <c:pt idx="4">
                  <c:v>工程、責任、信用保證保險</c:v>
                </c:pt>
                <c:pt idx="5">
                  <c:v>其他保險</c:v>
                </c:pt>
              </c:strCache>
            </c:strRef>
          </c:cat>
          <c:val>
            <c:numRef>
              <c:f>'Table 1 (2)'!$B$27:$G$27</c:f>
              <c:numCache>
                <c:formatCode>0.00%</c:formatCode>
                <c:ptCount val="6"/>
                <c:pt idx="0">
                  <c:v>0.53437387648041923</c:v>
                </c:pt>
                <c:pt idx="1">
                  <c:v>0.1461174519575314</c:v>
                </c:pt>
                <c:pt idx="2">
                  <c:v>4.4205505355822412E-2</c:v>
                </c:pt>
                <c:pt idx="3">
                  <c:v>0.12514578461790446</c:v>
                </c:pt>
                <c:pt idx="4">
                  <c:v>0.11954400487058361</c:v>
                </c:pt>
                <c:pt idx="5">
                  <c:v>3.0613376717738876E-2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649-4A76-B0A5-824DC17ABB4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817151731328999"/>
          <c:y val="0.2122762283720081"/>
          <c:w val="0.14057755359916041"/>
          <c:h val="0.6632905205539718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7304263841936944E-2"/>
          <c:y val="3.0519996455354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5166617981883804"/>
          <c:y val="0"/>
          <c:w val="0.56673438173965751"/>
          <c:h val="0.99776807506236942"/>
        </c:manualLayout>
      </c:layout>
      <c:pieChart>
        <c:varyColors val="1"/>
        <c:ser>
          <c:idx val="0"/>
          <c:order val="0"/>
          <c:tx>
            <c:strRef>
              <c:f>'Table 1'!$A$4</c:f>
              <c:strCache>
                <c:ptCount val="1"/>
                <c:pt idx="0">
                  <c:v>富邦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48-4F84-8C11-E84ED8F49B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48-4F84-8C11-E84ED8F49B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48-4F84-8C11-E84ED8F49B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48-4F84-8C11-E84ED8F49B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48-4F84-8C11-E84ED8F49B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48-4F84-8C11-E84ED8F49B1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1'!$B$1:$G$1</c:f>
              <c:strCache>
                <c:ptCount val="6"/>
                <c:pt idx="0">
                  <c:v>汽車保險</c:v>
                </c:pt>
                <c:pt idx="1">
                  <c:v>火災保險</c:v>
                </c:pt>
                <c:pt idx="2">
                  <c:v>貨物運輸、漁船航保險</c:v>
                </c:pt>
                <c:pt idx="3">
                  <c:v>傷害傷害保險</c:v>
                </c:pt>
                <c:pt idx="4">
                  <c:v>工程、責任、信用保證保險</c:v>
                </c:pt>
                <c:pt idx="5">
                  <c:v>其他保險</c:v>
                </c:pt>
              </c:strCache>
            </c:strRef>
          </c:cat>
          <c:val>
            <c:numRef>
              <c:f>'Table 1'!$B$4:$G$4</c:f>
              <c:numCache>
                <c:formatCode>_-"$"* #,##0_-;\-"$"* #,##0_-;_-"$"* "-"??_-;_-@_-</c:formatCode>
                <c:ptCount val="6"/>
                <c:pt idx="0">
                  <c:v>20191439</c:v>
                </c:pt>
                <c:pt idx="1">
                  <c:v>5588833</c:v>
                </c:pt>
                <c:pt idx="2">
                  <c:v>1756681</c:v>
                </c:pt>
                <c:pt idx="3">
                  <c:v>6867317</c:v>
                </c:pt>
                <c:pt idx="4">
                  <c:v>6440590</c:v>
                </c:pt>
                <c:pt idx="5">
                  <c:v>998213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548-4F84-8C11-E84ED8F49B1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255498877975004"/>
          <c:y val="3.3113294973062209E-2"/>
          <c:w val="0.21444344420723888"/>
          <c:h val="0.9054850381424857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2.7609731860595906E-2"/>
          <c:y val="1.5055554403008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5431034365086729"/>
          <c:y val="2.478535462054372E-2"/>
          <c:w val="0.55061124427385055"/>
          <c:h val="0.95639520237569531"/>
        </c:manualLayout>
      </c:layout>
      <c:pieChart>
        <c:varyColors val="1"/>
        <c:ser>
          <c:idx val="0"/>
          <c:order val="0"/>
          <c:tx>
            <c:strRef>
              <c:f>'Table 1'!$A$5</c:f>
              <c:strCache>
                <c:ptCount val="1"/>
                <c:pt idx="0">
                  <c:v>和泰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77-471C-AE3D-B79A10BEAB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77-471C-AE3D-B79A10BEAB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77-471C-AE3D-B79A10BEAB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77-471C-AE3D-B79A10BEABE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D77-471C-AE3D-B79A10BEABE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D77-471C-AE3D-B79A10BEABE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1'!$B$1:$G$1</c:f>
              <c:strCache>
                <c:ptCount val="6"/>
                <c:pt idx="0">
                  <c:v>汽車保險</c:v>
                </c:pt>
                <c:pt idx="1">
                  <c:v>火災保險</c:v>
                </c:pt>
                <c:pt idx="2">
                  <c:v>貨物運輸、漁船航保險</c:v>
                </c:pt>
                <c:pt idx="3">
                  <c:v>傷害傷害保險</c:v>
                </c:pt>
                <c:pt idx="4">
                  <c:v>工程、責任、信用保證保險</c:v>
                </c:pt>
                <c:pt idx="5">
                  <c:v>其他保險</c:v>
                </c:pt>
              </c:strCache>
            </c:strRef>
          </c:cat>
          <c:val>
            <c:numRef>
              <c:f>'Table 1'!$B$5:$G$5</c:f>
              <c:numCache>
                <c:formatCode>_-"$"* #,##0_-;\-"$"* #,##0_-;_-"$"* "-"??_-;_-@_-</c:formatCode>
                <c:ptCount val="6"/>
                <c:pt idx="0">
                  <c:v>4945669</c:v>
                </c:pt>
                <c:pt idx="1">
                  <c:v>1028068</c:v>
                </c:pt>
                <c:pt idx="2">
                  <c:v>158225</c:v>
                </c:pt>
                <c:pt idx="3">
                  <c:v>1221455</c:v>
                </c:pt>
                <c:pt idx="4">
                  <c:v>709004</c:v>
                </c:pt>
                <c:pt idx="5">
                  <c:v>276817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D77-471C-AE3D-B79A10BEABE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905577228625555"/>
          <c:y val="8.0771271157054916E-2"/>
          <c:w val="0.20794266070073328"/>
          <c:h val="0.919228728842945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1443912482472414E-2"/>
          <c:y val="2.9407029089513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6861584266298318"/>
          <c:y val="2.3022764425950876E-2"/>
          <c:w val="0.54866901564267034"/>
          <c:h val="0.95027224669762322"/>
        </c:manualLayout>
      </c:layout>
      <c:pieChart>
        <c:varyColors val="1"/>
        <c:ser>
          <c:idx val="0"/>
          <c:order val="0"/>
          <c:tx>
            <c:strRef>
              <c:f>'Table 1'!$A$2</c:f>
              <c:strCache>
                <c:ptCount val="1"/>
                <c:pt idx="0">
                  <c:v>台產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A2-4B8B-98E9-22F9A77517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A2-4B8B-98E9-22F9A77517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A2-4B8B-98E9-22F9A77517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A2-4B8B-98E9-22F9A77517A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0A2-4B8B-98E9-22F9A77517A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0A2-4B8B-98E9-22F9A77517A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1'!$B$1:$G$1</c:f>
              <c:strCache>
                <c:ptCount val="6"/>
                <c:pt idx="0">
                  <c:v>汽車保險</c:v>
                </c:pt>
                <c:pt idx="1">
                  <c:v>火災保險</c:v>
                </c:pt>
                <c:pt idx="2">
                  <c:v>貨物運輸、漁船航保險</c:v>
                </c:pt>
                <c:pt idx="3">
                  <c:v>傷害傷害保險</c:v>
                </c:pt>
                <c:pt idx="4">
                  <c:v>工程、責任、信用保證保險</c:v>
                </c:pt>
                <c:pt idx="5">
                  <c:v>其他保險</c:v>
                </c:pt>
              </c:strCache>
            </c:strRef>
          </c:cat>
          <c:val>
            <c:numRef>
              <c:f>'Table 1'!$B$2:$G$2</c:f>
              <c:numCache>
                <c:formatCode>_-"$"* #,##0_-;\-"$"* #,##0_-;_-"$"* "-"??_-;_-@_-</c:formatCode>
                <c:ptCount val="6"/>
                <c:pt idx="0">
                  <c:v>3323928</c:v>
                </c:pt>
                <c:pt idx="1">
                  <c:v>1584295</c:v>
                </c:pt>
                <c:pt idx="2">
                  <c:v>280828</c:v>
                </c:pt>
                <c:pt idx="3">
                  <c:v>487503</c:v>
                </c:pt>
                <c:pt idx="4">
                  <c:v>500494</c:v>
                </c:pt>
                <c:pt idx="5">
                  <c:v>49615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0A2-4B8B-98E9-22F9A77517A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3649055974866"/>
          <c:y val="1.3855351414406546E-2"/>
          <c:w val="0.22365191566132486"/>
          <c:h val="0.936224117818606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6765596544539421E-2"/>
          <c:y val="3.86436504678772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1665769540618981"/>
          <c:y val="2.9311361020241056E-2"/>
          <c:w val="0.52320473105243559"/>
          <c:h val="0.97068863897975899"/>
        </c:manualLayout>
      </c:layout>
      <c:pieChart>
        <c:varyColors val="1"/>
        <c:ser>
          <c:idx val="0"/>
          <c:order val="0"/>
          <c:tx>
            <c:strRef>
              <c:f>'Table 1'!$A$3</c:f>
              <c:strCache>
                <c:ptCount val="1"/>
                <c:pt idx="0">
                  <c:v>兆豐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FDD-463D-80B0-259F6CC2B7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FDD-463D-80B0-259F6CC2B7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FDD-463D-80B0-259F6CC2B7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FDD-463D-80B0-259F6CC2B7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FDD-463D-80B0-259F6CC2B7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FDD-463D-80B0-259F6CC2B7C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'Table 1'!$B$1:$G$1</c:f>
              <c:strCache>
                <c:ptCount val="6"/>
                <c:pt idx="0">
                  <c:v>汽車保險</c:v>
                </c:pt>
                <c:pt idx="1">
                  <c:v>火災保險</c:v>
                </c:pt>
                <c:pt idx="2">
                  <c:v>貨物運輸、漁船航保險</c:v>
                </c:pt>
                <c:pt idx="3">
                  <c:v>傷害傷害保險</c:v>
                </c:pt>
                <c:pt idx="4">
                  <c:v>工程、責任、信用保證保險</c:v>
                </c:pt>
                <c:pt idx="5">
                  <c:v>其他保險</c:v>
                </c:pt>
              </c:strCache>
            </c:strRef>
          </c:cat>
          <c:val>
            <c:numRef>
              <c:f>'Table 1'!$B$3:$G$3</c:f>
              <c:numCache>
                <c:formatCode>_-"$"* #,##0_-;\-"$"* #,##0_-;_-"$"* "-"??_-;_-@_-</c:formatCode>
                <c:ptCount val="6"/>
                <c:pt idx="0">
                  <c:v>3548532</c:v>
                </c:pt>
                <c:pt idx="1">
                  <c:v>1747542</c:v>
                </c:pt>
                <c:pt idx="2">
                  <c:v>782624</c:v>
                </c:pt>
                <c:pt idx="3">
                  <c:v>448853</c:v>
                </c:pt>
                <c:pt idx="4">
                  <c:v>716836</c:v>
                </c:pt>
                <c:pt idx="5">
                  <c:v>223376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FDD-463D-80B0-259F6CC2B7C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01303866924881"/>
          <c:y val="5.0258045258104594E-2"/>
          <c:w val="0.23737217183883613"/>
          <c:h val="0.944252426410470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37E9-FDEE-4749-90DE-2EF19702330E}" type="datetimeFigureOut">
              <a:rPr kumimoji="1" lang="zh-TW" altLang="en-US" smtClean="0"/>
              <a:t>2021/5/4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C8987-BB04-B046-845B-03D6230A60B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538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Y1 </a:t>
            </a:r>
            <a:r>
              <a:rPr kumimoji="1" lang="zh-TW" altLang="en-US" dirty="0"/>
              <a:t>（</a:t>
            </a:r>
            <a:r>
              <a:rPr kumimoji="1" lang="en-US" altLang="zh-TW" dirty="0"/>
              <a:t>&gt; 0</a:t>
            </a:r>
            <a:r>
              <a:rPr kumimoji="1" lang="zh-TW" altLang="en-US" dirty="0"/>
              <a:t>）解法 ： </a:t>
            </a:r>
            <a:endParaRPr kumimoji="1" lang="en-US" altLang="zh-TW" dirty="0"/>
          </a:p>
          <a:p>
            <a:r>
              <a:rPr kumimoji="1" lang="zh-TW" altLang="en-US" dirty="0"/>
              <a:t>把所有人加上一個固定值，不會影響績效排序，但是有可能有彼此的效率變得更接近（</a:t>
            </a:r>
            <a:r>
              <a:rPr kumimoji="1" lang="en-US" altLang="zh-TW" dirty="0"/>
              <a:t>ORA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法二：</a:t>
            </a:r>
            <a:endParaRPr kumimoji="1" lang="en-US" altLang="zh-TW" dirty="0"/>
          </a:p>
          <a:p>
            <a:r>
              <a:rPr kumimoji="1" lang="zh-TW" altLang="en-US" dirty="0"/>
              <a:t>另外跟老師要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C8987-BB04-B046-845B-03D6230A60BE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660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(</a:t>
            </a:r>
            <a:r>
              <a:rPr kumimoji="1" lang="zh-TW" altLang="en-US" dirty="0"/>
              <a:t>原始金額</a:t>
            </a:r>
            <a:r>
              <a:rPr kumimoji="1" lang="en-US" altLang="zh-TW" dirty="0"/>
              <a:t>)</a:t>
            </a:r>
            <a:r>
              <a:rPr kumimoji="1" lang="zh-TW" altLang="en-US" dirty="0"/>
              <a:t>算五個的 </a:t>
            </a:r>
            <a:r>
              <a:rPr kumimoji="1" lang="en-US" altLang="zh-TW" dirty="0"/>
              <a:t>cosine similarity</a:t>
            </a:r>
          </a:p>
          <a:p>
            <a:r>
              <a:rPr kumimoji="1" lang="zh-TW" altLang="en-US" dirty="0"/>
              <a:t>要算誰跟誰的 </a:t>
            </a:r>
            <a:r>
              <a:rPr kumimoji="1" lang="en-US" altLang="zh-TW" dirty="0"/>
              <a:t>portfolio </a:t>
            </a:r>
            <a:r>
              <a:rPr kumimoji="1" lang="zh-TW" altLang="en-US" dirty="0"/>
              <a:t>比較像（建好模型之後再做就好）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先用 </a:t>
            </a:r>
            <a:r>
              <a:rPr kumimoji="1" lang="en-US" altLang="zh-TW" dirty="0"/>
              <a:t>CRS</a:t>
            </a:r>
            <a:r>
              <a:rPr kumimoji="1" lang="zh-TW" altLang="en-US" dirty="0"/>
              <a:t>跑完再用</a:t>
            </a:r>
            <a:r>
              <a:rPr kumimoji="1" lang="en-US" altLang="zh-TW" dirty="0" err="1"/>
              <a:t>vrs</a:t>
            </a:r>
            <a:endParaRPr kumimoji="1" lang="en-US" altLang="zh-TW" dirty="0"/>
          </a:p>
          <a:p>
            <a:r>
              <a:rPr kumimoji="1" lang="zh-TW" altLang="en-US" dirty="0"/>
              <a:t>可算 </a:t>
            </a:r>
            <a:r>
              <a:rPr kumimoji="1" lang="en-US" altLang="zh-TW" dirty="0"/>
              <a:t>scale efficiency </a:t>
            </a:r>
            <a:r>
              <a:rPr kumimoji="1" lang="zh-TW" altLang="en-US" dirty="0"/>
              <a:t>（</a:t>
            </a:r>
            <a:r>
              <a:rPr kumimoji="1" lang="en-US" altLang="zh-TW" dirty="0" err="1"/>
              <a:t>crs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vrs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C8987-BB04-B046-845B-03D6230A60BE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9769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980386" y="815800"/>
            <a:ext cx="5226400" cy="5226400"/>
          </a:xfrm>
          <a:prstGeom prst="ellipse">
            <a:avLst/>
          </a:prstGeom>
          <a:noFill/>
          <a:ln w="38100">
            <a:solidFill>
              <a:srgbClr val="363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767222" y="815800"/>
            <a:ext cx="5226400" cy="5226400"/>
          </a:xfrm>
          <a:prstGeom prst="ellipse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44390" y="524107"/>
            <a:ext cx="8103220" cy="5642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DDDC74-9F48-4ED1-93BF-E0706B164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940" y="2040413"/>
            <a:ext cx="2652016" cy="791646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18" name="日期版面配置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D79-D602-47B9-8045-88D6B77CC9B7}" type="datetime1">
              <a:rPr lang="en-US" altLang="zh-TW" smtClean="0"/>
              <a:t>5/4/21</a:t>
            </a:fld>
            <a:endParaRPr 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434899" y="323385"/>
            <a:ext cx="0" cy="1851104"/>
          </a:xfrm>
          <a:prstGeom prst="line">
            <a:avLst/>
          </a:prstGeom>
          <a:ln w="25400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1769720" y="4895384"/>
            <a:ext cx="0" cy="1851104"/>
          </a:xfrm>
          <a:prstGeom prst="line">
            <a:avLst/>
          </a:prstGeom>
          <a:ln w="38100" cmpd="thickThin">
            <a:solidFill>
              <a:srgbClr val="363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19309" y="486936"/>
            <a:ext cx="4085062" cy="0"/>
          </a:xfrm>
          <a:prstGeom prst="line">
            <a:avLst/>
          </a:prstGeom>
          <a:ln w="317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7813293" y="6556919"/>
            <a:ext cx="4085062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8051184" y="6478859"/>
            <a:ext cx="3847171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5/4/21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11110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9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>
            <a:cxnSpLocks/>
          </p:cNvCxnSpPr>
          <p:nvPr/>
        </p:nvCxnSpPr>
        <p:spPr>
          <a:xfrm>
            <a:off x="3669790" y="1358802"/>
            <a:ext cx="4852421" cy="0"/>
          </a:xfrm>
          <a:prstGeom prst="line">
            <a:avLst/>
          </a:prstGeom>
          <a:ln w="317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4" t="-1824" r="67785" b="1824"/>
          <a:stretch/>
        </p:blipFill>
        <p:spPr>
          <a:xfrm>
            <a:off x="10787284" y="323385"/>
            <a:ext cx="982436" cy="895228"/>
          </a:xfrm>
          <a:prstGeom prst="rect">
            <a:avLst/>
          </a:prstGeom>
        </p:spPr>
      </p:pic>
      <p:cxnSp>
        <p:nvCxnSpPr>
          <p:cNvPr id="9" name="直線接點 8"/>
          <p:cNvCxnSpPr>
            <a:cxnSpLocks/>
          </p:cNvCxnSpPr>
          <p:nvPr/>
        </p:nvCxnSpPr>
        <p:spPr>
          <a:xfrm>
            <a:off x="9962707" y="6727039"/>
            <a:ext cx="1935648" cy="0"/>
          </a:xfrm>
          <a:prstGeom prst="line">
            <a:avLst/>
          </a:prstGeom>
          <a:ln w="1905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cxnSpLocks/>
          </p:cNvCxnSpPr>
          <p:nvPr/>
        </p:nvCxnSpPr>
        <p:spPr>
          <a:xfrm>
            <a:off x="10271051" y="6648979"/>
            <a:ext cx="1627304" cy="0"/>
          </a:xfrm>
          <a:prstGeom prst="line">
            <a:avLst/>
          </a:prstGeom>
          <a:ln w="12700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版面配置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B131-E032-413E-BD83-39EB68C33C9B}" type="datetime1">
              <a:rPr lang="en-US" altLang="zh-TW" smtClean="0"/>
              <a:t>5/4/21</a:t>
            </a:fld>
            <a:endParaRPr 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>
          <a:xfrm>
            <a:off x="10426534" y="6281222"/>
            <a:ext cx="1343185" cy="367757"/>
          </a:xfrm>
        </p:spPr>
        <p:txBody>
          <a:bodyPr/>
          <a:lstStyle/>
          <a:p>
            <a:fld id="{76176204-31A9-4A2C-966B-5871E43C81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198A75-0DF4-4C41-8CD3-8BB01889C138}"/>
              </a:ext>
            </a:extLst>
          </p:cNvPr>
          <p:cNvSpPr txBox="1"/>
          <p:nvPr userDrawn="1"/>
        </p:nvSpPr>
        <p:spPr>
          <a:xfrm>
            <a:off x="5200562" y="685938"/>
            <a:ext cx="179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b="0" dirty="0">
                <a:effectLst/>
                <a:latin typeface="+mj-lt"/>
              </a:rPr>
              <a:t>Outline</a:t>
            </a:r>
            <a:endParaRPr lang="zh-TW" altLang="en-US" sz="36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89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C0F920C-8F64-4C18-A4C7-9BDDBCF265BE}" type="datetime1">
              <a:rPr lang="en-US" altLang="zh-TW" smtClean="0"/>
              <a:t>5/4/21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76176204-31A9-4A2C-966B-5871E43C8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png"/><Relationship Id="rId18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3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9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4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10" Type="http://schemas.openxmlformats.org/officeDocument/2006/relationships/image" Target="../media/image34.png"/><Relationship Id="rId19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21" Type="http://schemas.openxmlformats.org/officeDocument/2006/relationships/image" Target="../media/image43.png"/><Relationship Id="rId7" Type="http://schemas.openxmlformats.org/officeDocument/2006/relationships/image" Target="../media/image31.png"/><Relationship Id="rId12" Type="http://schemas.openxmlformats.org/officeDocument/2006/relationships/image" Target="../media/image24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18" Type="http://schemas.openxmlformats.org/officeDocument/2006/relationships/image" Target="../media/image39.png"/><Relationship Id="rId3" Type="http://schemas.openxmlformats.org/officeDocument/2006/relationships/image" Target="../media/image27.png"/><Relationship Id="rId21" Type="http://schemas.openxmlformats.org/officeDocument/2006/relationships/image" Target="../media/image44.png"/><Relationship Id="rId7" Type="http://schemas.openxmlformats.org/officeDocument/2006/relationships/image" Target="../media/image31.png"/><Relationship Id="rId12" Type="http://schemas.openxmlformats.org/officeDocument/2006/relationships/image" Target="../media/image24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9C3D748-62A2-4402-A0DB-4DBEF474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52122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Network DEA in Insurance Industry</a:t>
            </a:r>
            <a:endParaRPr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F6200-786E-481C-A087-CF109EB7B000}"/>
              </a:ext>
            </a:extLst>
          </p:cNvPr>
          <p:cNvSpPr txBox="1"/>
          <p:nvPr/>
        </p:nvSpPr>
        <p:spPr>
          <a:xfrm>
            <a:off x="5657418" y="42354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/>
              <a:t>吳延東</a:t>
            </a:r>
          </a:p>
        </p:txBody>
      </p:sp>
    </p:spTree>
    <p:extLst>
      <p:ext uri="{BB962C8B-B14F-4D97-AF65-F5344CB8AC3E}">
        <p14:creationId xmlns:p14="http://schemas.microsoft.com/office/powerpoint/2010/main" val="209464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CE954C-3B83-4869-88EC-D0C35EE3469B}"/>
                  </a:ext>
                </a:extLst>
              </p:cNvPr>
              <p:cNvSpPr/>
              <p:nvPr/>
            </p:nvSpPr>
            <p:spPr>
              <a:xfrm>
                <a:off x="1783668" y="1607121"/>
                <a:ext cx="37165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  <a:latin typeface="+mn-ea"/>
                  </a:rPr>
                  <a:t>premium acquisition(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  <a:latin typeface="+mn-ea"/>
                  </a:rPr>
                  <a:t>)</a:t>
                </a:r>
                <a:endParaRPr lang="zh-TW" altLang="en-US" sz="2400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CE954C-3B83-4869-88EC-D0C35EE34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68" y="1607121"/>
                <a:ext cx="3716530" cy="461665"/>
              </a:xfrm>
              <a:prstGeom prst="rect">
                <a:avLst/>
              </a:prstGeom>
              <a:blipFill>
                <a:blip r:embed="rId2"/>
                <a:stretch>
                  <a:fillRect l="-1314" t="-9333" r="-1149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7D98F90-FDC3-4DCB-94C7-958FFCA5EABA}"/>
                  </a:ext>
                </a:extLst>
              </p:cNvPr>
              <p:cNvSpPr/>
              <p:nvPr/>
            </p:nvSpPr>
            <p:spPr>
              <a:xfrm>
                <a:off x="7271133" y="1607120"/>
                <a:ext cx="3194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solidFill>
                      <a:srgbClr val="E15D63"/>
                    </a:solidFill>
                    <a:latin typeface="+mn-ea"/>
                  </a:rPr>
                  <a:t>profit generation(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E15D6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 baseline="-25000" dirty="0" smtClean="0">
                        <a:solidFill>
                          <a:srgbClr val="E15D6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400" dirty="0">
                    <a:solidFill>
                      <a:srgbClr val="E15D63"/>
                    </a:solidFill>
                    <a:latin typeface="+mn-ea"/>
                  </a:rPr>
                  <a:t>)</a:t>
                </a:r>
                <a:endParaRPr lang="zh-TW" altLang="en-US" sz="2400" dirty="0">
                  <a:solidFill>
                    <a:srgbClr val="E15D63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7D98F90-FDC3-4DCB-94C7-958FFCA5E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33" y="1607120"/>
                <a:ext cx="3194336" cy="461665"/>
              </a:xfrm>
              <a:prstGeom prst="rect">
                <a:avLst/>
              </a:prstGeom>
              <a:blipFill>
                <a:blip r:embed="rId3"/>
                <a:stretch>
                  <a:fillRect l="-3053" t="-9333" b="-3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>
            <a:extLst>
              <a:ext uri="{FF2B5EF4-FFF2-40B4-BE49-F238E27FC236}">
                <a16:creationId xmlns:a16="http://schemas.microsoft.com/office/drawing/2014/main" id="{9191295B-7B48-468E-8A8F-A415C08CB64A}"/>
              </a:ext>
            </a:extLst>
          </p:cNvPr>
          <p:cNvSpPr/>
          <p:nvPr/>
        </p:nvSpPr>
        <p:spPr>
          <a:xfrm>
            <a:off x="3188020" y="2226936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6C51DFC-57D2-44F2-BE14-4ABB71E532A6}"/>
              </a:ext>
            </a:extLst>
          </p:cNvPr>
          <p:cNvSpPr/>
          <p:nvPr/>
        </p:nvSpPr>
        <p:spPr>
          <a:xfrm>
            <a:off x="7831468" y="2226936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E1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70A1BE-5EF2-4065-ABA9-861E4747FCD6}"/>
              </a:ext>
            </a:extLst>
          </p:cNvPr>
          <p:cNvSpPr/>
          <p:nvPr/>
        </p:nvSpPr>
        <p:spPr>
          <a:xfrm>
            <a:off x="1726532" y="1515112"/>
            <a:ext cx="8874128" cy="1450915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A47EF50-E39A-472E-984A-A2AC1A08E899}"/>
                  </a:ext>
                </a:extLst>
              </p:cNvPr>
              <p:cNvSpPr/>
              <p:nvPr/>
            </p:nvSpPr>
            <p:spPr>
              <a:xfrm>
                <a:off x="233484" y="2116448"/>
                <a:ext cx="2690469" cy="9600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A47EF50-E39A-472E-984A-A2AC1A08E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" y="2116448"/>
                <a:ext cx="2690469" cy="960071"/>
              </a:xfrm>
              <a:prstGeom prst="rect">
                <a:avLst/>
              </a:prstGeom>
              <a:blipFill>
                <a:blip r:embed="rId4"/>
                <a:stretch>
                  <a:fillRect l="-202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397FD1C-DA3C-4FDE-B329-EADDE0F1BF04}"/>
                  </a:ext>
                </a:extLst>
              </p:cNvPr>
              <p:cNvSpPr/>
              <p:nvPr/>
            </p:nvSpPr>
            <p:spPr>
              <a:xfrm>
                <a:off x="4359914" y="2116447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397FD1C-DA3C-4FDE-B329-EADDE0F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14" y="2116447"/>
                <a:ext cx="3207487" cy="960071"/>
              </a:xfrm>
              <a:prstGeom prst="rect">
                <a:avLst/>
              </a:prstGeom>
              <a:blipFill>
                <a:blip r:embed="rId5"/>
                <a:stretch>
                  <a:fillRect l="-170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9F9B14-4CE4-4748-A7B5-5B3BE4AA9CD3}"/>
                  </a:ext>
                </a:extLst>
              </p:cNvPr>
              <p:cNvSpPr/>
              <p:nvPr/>
            </p:nvSpPr>
            <p:spPr>
              <a:xfrm>
                <a:off x="9003362" y="2129059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19F9B14-4CE4-4748-A7B5-5B3BE4AA9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2" y="2129059"/>
                <a:ext cx="2690469" cy="960328"/>
              </a:xfrm>
              <a:prstGeom prst="rect">
                <a:avLst/>
              </a:prstGeom>
              <a:blipFill>
                <a:blip r:embed="rId6"/>
                <a:stretch>
                  <a:fillRect l="-2257" r="-67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7A3ABBB1-AE77-4F21-8E19-7368001823FA}"/>
              </a:ext>
            </a:extLst>
          </p:cNvPr>
          <p:cNvSpPr/>
          <p:nvPr/>
        </p:nvSpPr>
        <p:spPr>
          <a:xfrm>
            <a:off x="2995071" y="3918429"/>
            <a:ext cx="6008292" cy="2409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429000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2564D0F-D651-41F3-9116-1B3DCB4A2FD3}"/>
              </a:ext>
            </a:extLst>
          </p:cNvPr>
          <p:cNvSpPr/>
          <p:nvPr/>
        </p:nvSpPr>
        <p:spPr>
          <a:xfrm>
            <a:off x="6860618" y="4380615"/>
            <a:ext cx="1424763" cy="14885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F95CB9-3449-4A32-B388-B13FA1C92579}"/>
              </a:ext>
            </a:extLst>
          </p:cNvPr>
          <p:cNvSpPr/>
          <p:nvPr/>
        </p:nvSpPr>
        <p:spPr>
          <a:xfrm>
            <a:off x="3641933" y="4380615"/>
            <a:ext cx="1424763" cy="14885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/>
              <p:nvPr/>
            </p:nvSpPr>
            <p:spPr>
              <a:xfrm>
                <a:off x="1883680" y="4588835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4588835"/>
                <a:ext cx="574195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/>
              <p:nvPr/>
            </p:nvSpPr>
            <p:spPr>
              <a:xfrm>
                <a:off x="1883680" y="5250879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5250879"/>
                <a:ext cx="574195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/>
              <p:nvPr/>
            </p:nvSpPr>
            <p:spPr>
              <a:xfrm>
                <a:off x="4039163" y="4819668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4819668"/>
                <a:ext cx="63030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/>
              <p:nvPr/>
            </p:nvSpPr>
            <p:spPr>
              <a:xfrm>
                <a:off x="7271133" y="4819668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33" y="4819668"/>
                <a:ext cx="6303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/>
              <p:nvPr/>
            </p:nvSpPr>
            <p:spPr>
              <a:xfrm>
                <a:off x="5676559" y="4588835"/>
                <a:ext cx="558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4588835"/>
                <a:ext cx="558166" cy="461665"/>
              </a:xfrm>
              <a:prstGeom prst="rect">
                <a:avLst/>
              </a:prstGeom>
              <a:blipFill>
                <a:blip r:embed="rId11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/>
              <p:nvPr/>
            </p:nvSpPr>
            <p:spPr>
              <a:xfrm>
                <a:off x="5676559" y="5250879"/>
                <a:ext cx="558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5250879"/>
                <a:ext cx="558166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/>
              <p:nvPr/>
            </p:nvSpPr>
            <p:spPr>
              <a:xfrm>
                <a:off x="9540559" y="4588835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4588835"/>
                <a:ext cx="561372" cy="461665"/>
              </a:xfrm>
              <a:prstGeom prst="rect">
                <a:avLst/>
              </a:prstGeom>
              <a:blipFill>
                <a:blip r:embed="rId1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/>
              <p:nvPr/>
            </p:nvSpPr>
            <p:spPr>
              <a:xfrm>
                <a:off x="9540559" y="5250879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5250879"/>
                <a:ext cx="561372" cy="461665"/>
              </a:xfrm>
              <a:prstGeom prst="rect">
                <a:avLst/>
              </a:prstGeom>
              <a:blipFill>
                <a:blip r:embed="rId1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AFFBEF-AC3F-4329-8FED-AC39F123FC1B}"/>
              </a:ext>
            </a:extLst>
          </p:cNvPr>
          <p:cNvCxnSpPr>
            <a:cxnSpLocks/>
          </p:cNvCxnSpPr>
          <p:nvPr/>
        </p:nvCxnSpPr>
        <p:spPr>
          <a:xfrm>
            <a:off x="2457875" y="4819668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D7E819-D6BC-4709-BDB1-B63322329244}"/>
              </a:ext>
            </a:extLst>
          </p:cNvPr>
          <p:cNvCxnSpPr>
            <a:cxnSpLocks/>
          </p:cNvCxnSpPr>
          <p:nvPr/>
        </p:nvCxnSpPr>
        <p:spPr>
          <a:xfrm>
            <a:off x="2457875" y="5530868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C043A92-16E9-45FD-AFA5-A4DCD9493018}"/>
              </a:ext>
            </a:extLst>
          </p:cNvPr>
          <p:cNvCxnSpPr>
            <a:cxnSpLocks/>
          </p:cNvCxnSpPr>
          <p:nvPr/>
        </p:nvCxnSpPr>
        <p:spPr>
          <a:xfrm>
            <a:off x="8488166" y="4819668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2D842F8-CFD8-4184-AB9E-E723FE6AB9C8}"/>
              </a:ext>
            </a:extLst>
          </p:cNvPr>
          <p:cNvCxnSpPr>
            <a:cxnSpLocks/>
          </p:cNvCxnSpPr>
          <p:nvPr/>
        </p:nvCxnSpPr>
        <p:spPr>
          <a:xfrm>
            <a:off x="8488166" y="5530868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375DDD-D5D3-4932-ACB2-B7DB626BEF5C}"/>
              </a:ext>
            </a:extLst>
          </p:cNvPr>
          <p:cNvCxnSpPr>
            <a:cxnSpLocks/>
          </p:cNvCxnSpPr>
          <p:nvPr/>
        </p:nvCxnSpPr>
        <p:spPr>
          <a:xfrm>
            <a:off x="6214431" y="4819668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1FAA4E-FBB9-455A-A3FA-80C9CE168A69}"/>
              </a:ext>
            </a:extLst>
          </p:cNvPr>
          <p:cNvCxnSpPr>
            <a:cxnSpLocks/>
          </p:cNvCxnSpPr>
          <p:nvPr/>
        </p:nvCxnSpPr>
        <p:spPr>
          <a:xfrm>
            <a:off x="6214431" y="5530868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1A4AE5A-9D3F-4191-81B5-F554583A1E48}"/>
              </a:ext>
            </a:extLst>
          </p:cNvPr>
          <p:cNvCxnSpPr>
            <a:cxnSpLocks/>
          </p:cNvCxnSpPr>
          <p:nvPr/>
        </p:nvCxnSpPr>
        <p:spPr>
          <a:xfrm>
            <a:off x="5066696" y="4819668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2479CA8-CD95-447A-9C42-792E5336E147}"/>
              </a:ext>
            </a:extLst>
          </p:cNvPr>
          <p:cNvCxnSpPr>
            <a:cxnSpLocks/>
          </p:cNvCxnSpPr>
          <p:nvPr/>
        </p:nvCxnSpPr>
        <p:spPr>
          <a:xfrm>
            <a:off x="5066696" y="5530868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138E1241-8541-43AB-836B-708D6DE4CB43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model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b="1" dirty="0">
                <a:latin typeface="+mn-ea"/>
              </a:rPr>
              <a:t>(according to </a:t>
            </a:r>
            <a:r>
              <a:rPr lang="en-US" altLang="zh-TW" b="1" i="1" dirty="0">
                <a:latin typeface="+mn-ea"/>
              </a:rPr>
              <a:t>Hwang and Kao 2008</a:t>
            </a:r>
            <a:r>
              <a:rPr lang="en-US" altLang="zh-TW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3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D98F81-FCEB-45EE-B6FE-52F81129BACD}"/>
              </a:ext>
            </a:extLst>
          </p:cNvPr>
          <p:cNvSpPr/>
          <p:nvPr/>
        </p:nvSpPr>
        <p:spPr>
          <a:xfrm>
            <a:off x="4876800" y="3336613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2B1D8-3CE1-4A34-919B-CF33A76F345D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45BABA9-E71D-4229-AECD-4793EE6F09D1}"/>
              </a:ext>
            </a:extLst>
          </p:cNvPr>
          <p:cNvSpPr/>
          <p:nvPr/>
        </p:nvSpPr>
        <p:spPr>
          <a:xfrm rot="5400000">
            <a:off x="4885734" y="4079450"/>
            <a:ext cx="1091462" cy="245336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0000FF"/>
          </a:solidFill>
          <a:ln w="22225">
            <a:solidFill>
              <a:srgbClr val="00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340AB1-8F36-47B5-A2DE-C142831B21AF}"/>
              </a:ext>
            </a:extLst>
          </p:cNvPr>
          <p:cNvSpPr txBox="1"/>
          <p:nvPr/>
        </p:nvSpPr>
        <p:spPr>
          <a:xfrm>
            <a:off x="5656824" y="3775933"/>
            <a:ext cx="1830988" cy="646331"/>
          </a:xfrm>
          <a:prstGeom prst="rect">
            <a:avLst/>
          </a:prstGeom>
          <a:solidFill>
            <a:schemeClr val="bg1">
              <a:alpha val="76000"/>
            </a:schemeClr>
          </a:solidFill>
          <a:ln w="158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保險業務會影響再保分保業務</a:t>
            </a:r>
          </a:p>
        </p:txBody>
      </p:sp>
    </p:spTree>
    <p:extLst>
      <p:ext uri="{BB962C8B-B14F-4D97-AF65-F5344CB8AC3E}">
        <p14:creationId xmlns:p14="http://schemas.microsoft.com/office/powerpoint/2010/main" val="327390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D98F81-FCEB-45EE-B6FE-52F81129BACD}"/>
              </a:ext>
            </a:extLst>
          </p:cNvPr>
          <p:cNvSpPr/>
          <p:nvPr/>
        </p:nvSpPr>
        <p:spPr>
          <a:xfrm>
            <a:off x="4876800" y="3336613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2B1D8-3CE1-4A34-919B-CF33A76F345D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DD6DE1-20E8-4722-9789-6A05D5634BE2}"/>
              </a:ext>
            </a:extLst>
          </p:cNvPr>
          <p:cNvSpPr/>
          <p:nvPr/>
        </p:nvSpPr>
        <p:spPr>
          <a:xfrm>
            <a:off x="8043334" y="3567248"/>
            <a:ext cx="1109330" cy="319775"/>
          </a:xfrm>
          <a:prstGeom prst="rect">
            <a:avLst/>
          </a:prstGeom>
          <a:noFill/>
          <a:ln w="38100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45BABA9-E71D-4229-AECD-4793EE6F09D1}"/>
              </a:ext>
            </a:extLst>
          </p:cNvPr>
          <p:cNvSpPr/>
          <p:nvPr/>
        </p:nvSpPr>
        <p:spPr>
          <a:xfrm rot="5400000">
            <a:off x="4885734" y="4079450"/>
            <a:ext cx="1091462" cy="245336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0000FF"/>
          </a:solidFill>
          <a:ln w="22225">
            <a:solidFill>
              <a:srgbClr val="00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57FA8F6-A299-4467-A815-BA43A7EA26F8}"/>
              </a:ext>
            </a:extLst>
          </p:cNvPr>
          <p:cNvSpPr/>
          <p:nvPr/>
        </p:nvSpPr>
        <p:spPr>
          <a:xfrm rot="7720220">
            <a:off x="6460734" y="4499949"/>
            <a:ext cx="1945502" cy="411128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FF0000"/>
          </a:solidFill>
          <a:ln w="22225">
            <a:solidFill>
              <a:srgbClr val="9C1D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1340AB1-8F36-47B5-A2DE-C142831B21AF}"/>
              </a:ext>
            </a:extLst>
          </p:cNvPr>
          <p:cNvSpPr txBox="1"/>
          <p:nvPr/>
        </p:nvSpPr>
        <p:spPr>
          <a:xfrm>
            <a:off x="5656824" y="3775933"/>
            <a:ext cx="1830988" cy="646331"/>
          </a:xfrm>
          <a:prstGeom prst="rect">
            <a:avLst/>
          </a:prstGeom>
          <a:solidFill>
            <a:schemeClr val="bg1">
              <a:alpha val="76000"/>
            </a:schemeClr>
          </a:solidFill>
          <a:ln w="158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</a:rPr>
              <a:t>保險業務會影響再保分保業務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C478B-22DD-4B30-9CD8-E91FA1598346}"/>
              </a:ext>
            </a:extLst>
          </p:cNvPr>
          <p:cNvSpPr txBox="1"/>
          <p:nvPr/>
        </p:nvSpPr>
        <p:spPr>
          <a:xfrm>
            <a:off x="7758918" y="4536609"/>
            <a:ext cx="1433809" cy="646331"/>
          </a:xfrm>
          <a:prstGeom prst="rect">
            <a:avLst/>
          </a:prstGeom>
          <a:solidFill>
            <a:srgbClr val="E57177">
              <a:alpha val="7000"/>
            </a:srgbClr>
          </a:solidFill>
          <a:ln w="15875">
            <a:solidFill>
              <a:srgbClr val="9C1D2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9C1D22"/>
                </a:solidFill>
              </a:rPr>
              <a:t>理賠與投資同時進行</a:t>
            </a:r>
          </a:p>
        </p:txBody>
      </p:sp>
    </p:spTree>
    <p:extLst>
      <p:ext uri="{BB962C8B-B14F-4D97-AF65-F5344CB8AC3E}">
        <p14:creationId xmlns:p14="http://schemas.microsoft.com/office/powerpoint/2010/main" val="37010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Revised network DEA model</a:t>
            </a:r>
            <a:endParaRPr lang="en-US" altLang="zh-TW" b="1" dirty="0">
              <a:latin typeface="+mn-ea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2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3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4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5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群組 53">
            <a:extLst>
              <a:ext uri="{FF2B5EF4-FFF2-40B4-BE49-F238E27FC236}">
                <a16:creationId xmlns:a16="http://schemas.microsoft.com/office/drawing/2014/main" id="{22963657-8BFB-4AFE-AC37-D31E5449D479}"/>
              </a:ext>
            </a:extLst>
          </p:cNvPr>
          <p:cNvGrpSpPr/>
          <p:nvPr/>
        </p:nvGrpSpPr>
        <p:grpSpPr>
          <a:xfrm>
            <a:off x="1883680" y="3918429"/>
            <a:ext cx="8218251" cy="2409915"/>
            <a:chOff x="1883680" y="3918429"/>
            <a:chExt cx="8218251" cy="240991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ABBB1-AE77-4F21-8E19-7368001823FA}"/>
                </a:ext>
              </a:extLst>
            </p:cNvPr>
            <p:cNvSpPr/>
            <p:nvPr/>
          </p:nvSpPr>
          <p:spPr>
            <a:xfrm>
              <a:off x="2995071" y="3918429"/>
              <a:ext cx="6008292" cy="2409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564D0F-D651-41F3-9116-1B3DCB4A2FD3}"/>
                </a:ext>
              </a:extLst>
            </p:cNvPr>
            <p:cNvSpPr/>
            <p:nvPr/>
          </p:nvSpPr>
          <p:spPr>
            <a:xfrm>
              <a:off x="6962010" y="4154733"/>
              <a:ext cx="1424763" cy="1940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5F95CB9-3449-4A32-B388-B13FA1C92579}"/>
                </a:ext>
              </a:extLst>
            </p:cNvPr>
            <p:cNvSpPr/>
            <p:nvPr/>
          </p:nvSpPr>
          <p:spPr>
            <a:xfrm>
              <a:off x="3641933" y="4154733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/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41DE3C9-51FE-4A6A-AD0F-6C2DCA032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4216301"/>
                  <a:ext cx="5741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/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10795F9-6674-46E5-BB77-C0D4EA8CB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61" y="5798152"/>
                  <a:ext cx="519693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/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F29D96A-AE9B-4934-80F4-D5CC6F360E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4116357"/>
                  <a:ext cx="63030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/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F134345-FB13-43DD-99C3-19DC3677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240" y="4819668"/>
                  <a:ext cx="63030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/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975C8CC-AE19-4DBA-A90F-8FF8F4DF33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431" y="4454828"/>
                  <a:ext cx="508473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/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58329127-1B1A-4B6A-8120-CA77F5A96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5570164"/>
                  <a:ext cx="55816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/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0F02549-CEE6-4F63-B22E-D60027E8C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4216301"/>
                  <a:ext cx="561372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/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0CB3F09-A537-477A-897B-0AA7217FA8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559" y="5570164"/>
                  <a:ext cx="561372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9AFFBEF-AC3F-4329-8FED-AC39F123F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CD7E819-D6BC-4709-BDB1-B63322329244}"/>
                </a:ext>
              </a:extLst>
            </p:cNvPr>
            <p:cNvCxnSpPr>
              <a:cxnSpLocks/>
            </p:cNvCxnSpPr>
            <p:nvPr/>
          </p:nvCxnSpPr>
          <p:spPr>
            <a:xfrm>
              <a:off x="2457875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C043A92-16E9-45FD-AFA5-A4DCD949301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4447134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2D842F8-CFD8-4184-AB9E-E723FE6AB9C8}"/>
                </a:ext>
              </a:extLst>
            </p:cNvPr>
            <p:cNvCxnSpPr>
              <a:cxnSpLocks/>
            </p:cNvCxnSpPr>
            <p:nvPr/>
          </p:nvCxnSpPr>
          <p:spPr>
            <a:xfrm>
              <a:off x="8488166" y="5850153"/>
              <a:ext cx="1030392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06375DDD-D5D3-4932-ACB2-B7DB626BE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485" y="4637200"/>
              <a:ext cx="1380496" cy="86096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3C1FAA4E-FBB9-455A-A3FA-80C9CE168A69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71A4AE5A-9D3F-4191-81B5-F554583A1E4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2479CA8-CD95-447A-9C42-792E5336E147}"/>
                </a:ext>
              </a:extLst>
            </p:cNvPr>
            <p:cNvCxnSpPr>
              <a:cxnSpLocks/>
            </p:cNvCxnSpPr>
            <p:nvPr/>
          </p:nvCxnSpPr>
          <p:spPr>
            <a:xfrm>
              <a:off x="5066696" y="5850153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DDAD37C-1374-42FF-BB52-3FDD32575C4E}"/>
                </a:ext>
              </a:extLst>
            </p:cNvPr>
            <p:cNvSpPr/>
            <p:nvPr/>
          </p:nvSpPr>
          <p:spPr>
            <a:xfrm>
              <a:off x="3641933" y="5574918"/>
              <a:ext cx="1424763" cy="523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/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3F510714-FF18-4EC0-8E7B-3F8356FD86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163" y="5536542"/>
                  <a:ext cx="63030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E7A4AE35-2E15-442C-A289-5B1C421DC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7875" y="4529667"/>
              <a:ext cx="1030392" cy="132048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99BC27E7-E730-4F04-A486-16E0F52BB68C}"/>
                </a:ext>
              </a:extLst>
            </p:cNvPr>
            <p:cNvCxnSpPr>
              <a:cxnSpLocks/>
            </p:cNvCxnSpPr>
            <p:nvPr/>
          </p:nvCxnSpPr>
          <p:spPr>
            <a:xfrm>
              <a:off x="6214431" y="4447134"/>
              <a:ext cx="646187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/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EF15EC3-2D59-4E42-A314-9E36F7930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680" y="5570164"/>
                  <a:ext cx="57419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/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732C602-9BC0-461E-9390-3C61A5360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576" y="4954109"/>
                  <a:ext cx="519694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/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3062AF4-623A-491E-9E9A-5FEEC56E1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9" y="4216301"/>
                  <a:ext cx="558166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/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sz="16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600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EB52CF-5351-4BBA-A5A8-5978F03D1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948" y="4987607"/>
                  <a:ext cx="50847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913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Hwang and 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Multi-output network DEA model in Non-life Insurance Industry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資料取得</a:t>
            </a:r>
            <a:endParaRPr lang="en-US" altLang="zh-TW" sz="2800" dirty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29025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6" y="724065"/>
            <a:ext cx="9912627" cy="716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+mn-ea"/>
              </a:rPr>
              <a:t>Multi-output network DEA model in Non-life Insurance Industry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3ABBB1-AE77-4F21-8E19-7368001823FA}"/>
              </a:ext>
            </a:extLst>
          </p:cNvPr>
          <p:cNvSpPr/>
          <p:nvPr/>
        </p:nvSpPr>
        <p:spPr>
          <a:xfrm>
            <a:off x="2995071" y="3918429"/>
            <a:ext cx="6008292" cy="2409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2564D0F-D651-41F3-9116-1B3DCB4A2FD3}"/>
              </a:ext>
            </a:extLst>
          </p:cNvPr>
          <p:cNvSpPr/>
          <p:nvPr/>
        </p:nvSpPr>
        <p:spPr>
          <a:xfrm>
            <a:off x="6962010" y="4154733"/>
            <a:ext cx="1424763" cy="1940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F95CB9-3449-4A32-B388-B13FA1C92579}"/>
              </a:ext>
            </a:extLst>
          </p:cNvPr>
          <p:cNvSpPr/>
          <p:nvPr/>
        </p:nvSpPr>
        <p:spPr>
          <a:xfrm>
            <a:off x="3641933" y="4154733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/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/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/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/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/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/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/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/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AFFBEF-AC3F-4329-8FED-AC39F123FC1B}"/>
              </a:ext>
            </a:extLst>
          </p:cNvPr>
          <p:cNvCxnSpPr>
            <a:cxnSpLocks/>
          </p:cNvCxnSpPr>
          <p:nvPr/>
        </p:nvCxnSpPr>
        <p:spPr>
          <a:xfrm>
            <a:off x="2457875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D7E819-D6BC-4709-BDB1-B63322329244}"/>
              </a:ext>
            </a:extLst>
          </p:cNvPr>
          <p:cNvCxnSpPr>
            <a:cxnSpLocks/>
          </p:cNvCxnSpPr>
          <p:nvPr/>
        </p:nvCxnSpPr>
        <p:spPr>
          <a:xfrm>
            <a:off x="2457875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C043A92-16E9-45FD-AFA5-A4DCD9493018}"/>
              </a:ext>
            </a:extLst>
          </p:cNvPr>
          <p:cNvCxnSpPr>
            <a:cxnSpLocks/>
          </p:cNvCxnSpPr>
          <p:nvPr/>
        </p:nvCxnSpPr>
        <p:spPr>
          <a:xfrm>
            <a:off x="8488166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2D842F8-CFD8-4184-AB9E-E723FE6AB9C8}"/>
              </a:ext>
            </a:extLst>
          </p:cNvPr>
          <p:cNvCxnSpPr>
            <a:cxnSpLocks/>
          </p:cNvCxnSpPr>
          <p:nvPr/>
        </p:nvCxnSpPr>
        <p:spPr>
          <a:xfrm>
            <a:off x="8488166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375DDD-D5D3-4932-ACB2-B7DB626BEF5C}"/>
              </a:ext>
            </a:extLst>
          </p:cNvPr>
          <p:cNvCxnSpPr>
            <a:cxnSpLocks/>
          </p:cNvCxnSpPr>
          <p:nvPr/>
        </p:nvCxnSpPr>
        <p:spPr>
          <a:xfrm flipH="1">
            <a:off x="4413485" y="4637200"/>
            <a:ext cx="1380496" cy="860965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1FAA4E-FBB9-455A-A3FA-80C9CE168A69}"/>
              </a:ext>
            </a:extLst>
          </p:cNvPr>
          <p:cNvCxnSpPr>
            <a:cxnSpLocks/>
          </p:cNvCxnSpPr>
          <p:nvPr/>
        </p:nvCxnSpPr>
        <p:spPr>
          <a:xfrm>
            <a:off x="6214431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1A4AE5A-9D3F-4191-81B5-F554583A1E48}"/>
              </a:ext>
            </a:extLst>
          </p:cNvPr>
          <p:cNvCxnSpPr>
            <a:cxnSpLocks/>
          </p:cNvCxnSpPr>
          <p:nvPr/>
        </p:nvCxnSpPr>
        <p:spPr>
          <a:xfrm>
            <a:off x="5066696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2479CA8-CD95-447A-9C42-792E5336E147}"/>
              </a:ext>
            </a:extLst>
          </p:cNvPr>
          <p:cNvCxnSpPr>
            <a:cxnSpLocks/>
          </p:cNvCxnSpPr>
          <p:nvPr/>
        </p:nvCxnSpPr>
        <p:spPr>
          <a:xfrm>
            <a:off x="5066696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DAD37C-1374-42FF-BB52-3FDD32575C4E}"/>
              </a:ext>
            </a:extLst>
          </p:cNvPr>
          <p:cNvSpPr/>
          <p:nvPr/>
        </p:nvSpPr>
        <p:spPr>
          <a:xfrm>
            <a:off x="3641933" y="5574918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/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7A4AE35-2E15-442C-A289-5B1C421DCE21}"/>
              </a:ext>
            </a:extLst>
          </p:cNvPr>
          <p:cNvCxnSpPr>
            <a:cxnSpLocks/>
          </p:cNvCxnSpPr>
          <p:nvPr/>
        </p:nvCxnSpPr>
        <p:spPr>
          <a:xfrm flipV="1">
            <a:off x="2457875" y="4529667"/>
            <a:ext cx="1030392" cy="1320486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9BC27E7-E730-4F04-A486-16E0F52BB68C}"/>
              </a:ext>
            </a:extLst>
          </p:cNvPr>
          <p:cNvCxnSpPr>
            <a:cxnSpLocks/>
          </p:cNvCxnSpPr>
          <p:nvPr/>
        </p:nvCxnSpPr>
        <p:spPr>
          <a:xfrm>
            <a:off x="6214431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solidFill>
                      <a:srgbClr val="9C1D22"/>
                    </a:solidFill>
                  </a:rPr>
                  <a:t>:</a:t>
                </a:r>
                <a:r>
                  <a:rPr lang="zh-TW" altLang="en-US" sz="2000" b="1" dirty="0">
                    <a:solidFill>
                      <a:srgbClr val="9C1D22"/>
                    </a:solidFill>
                  </a:rPr>
                  <a:t> </a:t>
                </a:r>
                <a:r>
                  <a:rPr lang="en-US" altLang="zh-TW" sz="2000" b="1" dirty="0">
                    <a:solidFill>
                      <a:srgbClr val="9C1D22"/>
                    </a:solidFill>
                  </a:rPr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8325751-DD2B-456A-8954-8CA2E4C2B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11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12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13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14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/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  <a:blipFill>
                <a:blip r:embed="rId1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/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3062AF4-623A-491E-9E9A-5FEEC56E19D3}"/>
                  </a:ext>
                </a:extLst>
              </p:cNvPr>
              <p:cNvSpPr/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TW" sz="2400" b="1" i="1" baseline="-25000" dirty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>
                  <a:solidFill>
                    <a:srgbClr val="9C1D22"/>
                  </a:solidFill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3062AF4-623A-491E-9E9A-5FEEC56E1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/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8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6" y="724065"/>
            <a:ext cx="9912627" cy="716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+mn-ea"/>
              </a:rPr>
              <a:t>Multi-output network DEA model in Non-life Insurance Industry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3ABBB1-AE77-4F21-8E19-7368001823FA}"/>
              </a:ext>
            </a:extLst>
          </p:cNvPr>
          <p:cNvSpPr/>
          <p:nvPr/>
        </p:nvSpPr>
        <p:spPr>
          <a:xfrm>
            <a:off x="2995071" y="3918429"/>
            <a:ext cx="6008292" cy="2409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2564D0F-D651-41F3-9116-1B3DCB4A2FD3}"/>
              </a:ext>
            </a:extLst>
          </p:cNvPr>
          <p:cNvSpPr/>
          <p:nvPr/>
        </p:nvSpPr>
        <p:spPr>
          <a:xfrm>
            <a:off x="6962010" y="4154733"/>
            <a:ext cx="1424763" cy="1940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F95CB9-3449-4A32-B388-B13FA1C92579}"/>
              </a:ext>
            </a:extLst>
          </p:cNvPr>
          <p:cNvSpPr/>
          <p:nvPr/>
        </p:nvSpPr>
        <p:spPr>
          <a:xfrm>
            <a:off x="3641933" y="4154733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/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/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/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/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/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/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/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/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AFFBEF-AC3F-4329-8FED-AC39F123FC1B}"/>
              </a:ext>
            </a:extLst>
          </p:cNvPr>
          <p:cNvCxnSpPr>
            <a:cxnSpLocks/>
          </p:cNvCxnSpPr>
          <p:nvPr/>
        </p:nvCxnSpPr>
        <p:spPr>
          <a:xfrm>
            <a:off x="2457875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D7E819-D6BC-4709-BDB1-B63322329244}"/>
              </a:ext>
            </a:extLst>
          </p:cNvPr>
          <p:cNvCxnSpPr>
            <a:cxnSpLocks/>
          </p:cNvCxnSpPr>
          <p:nvPr/>
        </p:nvCxnSpPr>
        <p:spPr>
          <a:xfrm>
            <a:off x="2457875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C043A92-16E9-45FD-AFA5-A4DCD9493018}"/>
              </a:ext>
            </a:extLst>
          </p:cNvPr>
          <p:cNvCxnSpPr>
            <a:cxnSpLocks/>
          </p:cNvCxnSpPr>
          <p:nvPr/>
        </p:nvCxnSpPr>
        <p:spPr>
          <a:xfrm>
            <a:off x="8488166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2D842F8-CFD8-4184-AB9E-E723FE6AB9C8}"/>
              </a:ext>
            </a:extLst>
          </p:cNvPr>
          <p:cNvCxnSpPr>
            <a:cxnSpLocks/>
          </p:cNvCxnSpPr>
          <p:nvPr/>
        </p:nvCxnSpPr>
        <p:spPr>
          <a:xfrm>
            <a:off x="8488166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375DDD-D5D3-4932-ACB2-B7DB626BEF5C}"/>
              </a:ext>
            </a:extLst>
          </p:cNvPr>
          <p:cNvCxnSpPr>
            <a:cxnSpLocks/>
          </p:cNvCxnSpPr>
          <p:nvPr/>
        </p:nvCxnSpPr>
        <p:spPr>
          <a:xfrm flipH="1">
            <a:off x="4413485" y="4637200"/>
            <a:ext cx="1380496" cy="860965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1FAA4E-FBB9-455A-A3FA-80C9CE168A69}"/>
              </a:ext>
            </a:extLst>
          </p:cNvPr>
          <p:cNvCxnSpPr>
            <a:cxnSpLocks/>
          </p:cNvCxnSpPr>
          <p:nvPr/>
        </p:nvCxnSpPr>
        <p:spPr>
          <a:xfrm>
            <a:off x="6214431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1A4AE5A-9D3F-4191-81B5-F554583A1E48}"/>
              </a:ext>
            </a:extLst>
          </p:cNvPr>
          <p:cNvCxnSpPr>
            <a:cxnSpLocks/>
          </p:cNvCxnSpPr>
          <p:nvPr/>
        </p:nvCxnSpPr>
        <p:spPr>
          <a:xfrm>
            <a:off x="5066696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2479CA8-CD95-447A-9C42-792E5336E147}"/>
              </a:ext>
            </a:extLst>
          </p:cNvPr>
          <p:cNvCxnSpPr>
            <a:cxnSpLocks/>
          </p:cNvCxnSpPr>
          <p:nvPr/>
        </p:nvCxnSpPr>
        <p:spPr>
          <a:xfrm>
            <a:off x="5066696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DAD37C-1374-42FF-BB52-3FDD32575C4E}"/>
              </a:ext>
            </a:extLst>
          </p:cNvPr>
          <p:cNvSpPr/>
          <p:nvPr/>
        </p:nvSpPr>
        <p:spPr>
          <a:xfrm>
            <a:off x="3641933" y="5574918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/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7A4AE35-2E15-442C-A289-5B1C421DCE21}"/>
              </a:ext>
            </a:extLst>
          </p:cNvPr>
          <p:cNvCxnSpPr>
            <a:cxnSpLocks/>
          </p:cNvCxnSpPr>
          <p:nvPr/>
        </p:nvCxnSpPr>
        <p:spPr>
          <a:xfrm flipV="1">
            <a:off x="2457875" y="4529667"/>
            <a:ext cx="1030392" cy="1320486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9BC27E7-E730-4F04-A486-16E0F52BB68C}"/>
              </a:ext>
            </a:extLst>
          </p:cNvPr>
          <p:cNvCxnSpPr>
            <a:cxnSpLocks/>
          </p:cNvCxnSpPr>
          <p:nvPr/>
        </p:nvCxnSpPr>
        <p:spPr>
          <a:xfrm>
            <a:off x="6214431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11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12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13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/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  <a:blipFill>
                <a:blip r:embed="rId1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/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/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108246E-AD6D-478B-8D8A-B94BB632F624}"/>
                  </a:ext>
                </a:extLst>
              </p:cNvPr>
              <p:cNvSpPr/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TW" sz="2400" b="1" i="1" baseline="-25000" dirty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>
                  <a:solidFill>
                    <a:srgbClr val="9C1D22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108246E-AD6D-478B-8D8A-B94BB632F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AFD6B3A-B833-49CB-A581-2D1E521250E6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solidFill>
                      <a:srgbClr val="9C1D22"/>
                    </a:solidFill>
                  </a:rPr>
                  <a:t>:</a:t>
                </a:r>
                <a:r>
                  <a:rPr lang="zh-TW" altLang="en-US" sz="2000" b="1" dirty="0">
                    <a:solidFill>
                      <a:srgbClr val="9C1D22"/>
                    </a:solidFill>
                  </a:rPr>
                  <a:t> </a:t>
                </a:r>
                <a:r>
                  <a:rPr lang="en-US" altLang="zh-TW" sz="2000" b="1" dirty="0">
                    <a:solidFill>
                      <a:srgbClr val="9C1D22"/>
                    </a:solidFill>
                  </a:rPr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AFD6B3A-B833-49CB-A581-2D1E5212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18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>
            <a:extLst>
              <a:ext uri="{FF2B5EF4-FFF2-40B4-BE49-F238E27FC236}">
                <a16:creationId xmlns:a16="http://schemas.microsoft.com/office/drawing/2014/main" id="{B36DA071-353C-4F66-ADA7-19AD47670994}"/>
              </a:ext>
            </a:extLst>
          </p:cNvPr>
          <p:cNvSpPr/>
          <p:nvPr/>
        </p:nvSpPr>
        <p:spPr>
          <a:xfrm>
            <a:off x="611306" y="2072885"/>
            <a:ext cx="11105248" cy="4405974"/>
          </a:xfrm>
          <a:prstGeom prst="rect">
            <a:avLst/>
          </a:prstGeom>
          <a:solidFill>
            <a:schemeClr val="bg1">
              <a:alpha val="93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1BA26FF-7B6E-4CB0-8E6E-305C072A47D2}"/>
              </a:ext>
            </a:extLst>
          </p:cNvPr>
          <p:cNvSpPr/>
          <p:nvPr/>
        </p:nvSpPr>
        <p:spPr>
          <a:xfrm>
            <a:off x="3574844" y="2417713"/>
            <a:ext cx="2117475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汽車保險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火災保險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貨物運輸保險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船體保險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漁船保險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航空保險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A13F7B3-4705-4004-A917-A6D5FAC75582}"/>
              </a:ext>
            </a:extLst>
          </p:cNvPr>
          <p:cNvSpPr/>
          <p:nvPr/>
        </p:nvSpPr>
        <p:spPr>
          <a:xfrm>
            <a:off x="5772382" y="2393335"/>
            <a:ext cx="2433271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傷害保險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健康保險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工程保險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責任保險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信用保證保險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其他保險</a:t>
            </a:r>
            <a:r>
              <a:rPr lang="zh-TW" altLang="en-US" sz="2400" dirty="0">
                <a:latin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315586B-9DC0-4175-8735-04A95D94ABBF}"/>
                  </a:ext>
                </a:extLst>
              </p:cNvPr>
              <p:cNvSpPr txBox="1"/>
              <p:nvPr/>
            </p:nvSpPr>
            <p:spPr>
              <a:xfrm>
                <a:off x="3190548" y="1873355"/>
                <a:ext cx="2528449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solidFill>
                      <a:srgbClr val="9C1D22"/>
                    </a:solidFill>
                  </a:rPr>
                  <a:t>:</a:t>
                </a:r>
                <a:r>
                  <a:rPr lang="zh-TW" altLang="en-US" sz="2000" b="1" dirty="0">
                    <a:solidFill>
                      <a:srgbClr val="9C1D22"/>
                    </a:solidFill>
                  </a:rPr>
                  <a:t> </a:t>
                </a:r>
                <a:r>
                  <a:rPr lang="en-US" altLang="zh-TW" sz="2000" b="1" dirty="0">
                    <a:solidFill>
                      <a:srgbClr val="9C1D22"/>
                    </a:solidFill>
                  </a:rPr>
                  <a:t>Premium income </a:t>
                </a: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315586B-9DC0-4175-8735-04A95D94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48" y="1873355"/>
                <a:ext cx="2528449" cy="498663"/>
              </a:xfrm>
              <a:prstGeom prst="rect">
                <a:avLst/>
              </a:prstGeom>
              <a:blipFill>
                <a:blip r:embed="rId19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3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6" y="724065"/>
            <a:ext cx="9912627" cy="716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+mn-ea"/>
              </a:rPr>
              <a:t>Multi-output network DEA model in Non-life Insurance Industry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3ABBB1-AE77-4F21-8E19-7368001823FA}"/>
              </a:ext>
            </a:extLst>
          </p:cNvPr>
          <p:cNvSpPr/>
          <p:nvPr/>
        </p:nvSpPr>
        <p:spPr>
          <a:xfrm>
            <a:off x="2995071" y="3918429"/>
            <a:ext cx="6008292" cy="2409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2564D0F-D651-41F3-9116-1B3DCB4A2FD3}"/>
              </a:ext>
            </a:extLst>
          </p:cNvPr>
          <p:cNvSpPr/>
          <p:nvPr/>
        </p:nvSpPr>
        <p:spPr>
          <a:xfrm>
            <a:off x="6962010" y="4154733"/>
            <a:ext cx="1424763" cy="1940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F95CB9-3449-4A32-B388-B13FA1C92579}"/>
              </a:ext>
            </a:extLst>
          </p:cNvPr>
          <p:cNvSpPr/>
          <p:nvPr/>
        </p:nvSpPr>
        <p:spPr>
          <a:xfrm>
            <a:off x="3641933" y="4154733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/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/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/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/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/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/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/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/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AFFBEF-AC3F-4329-8FED-AC39F123FC1B}"/>
              </a:ext>
            </a:extLst>
          </p:cNvPr>
          <p:cNvCxnSpPr>
            <a:cxnSpLocks/>
          </p:cNvCxnSpPr>
          <p:nvPr/>
        </p:nvCxnSpPr>
        <p:spPr>
          <a:xfrm>
            <a:off x="2457875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D7E819-D6BC-4709-BDB1-B63322329244}"/>
              </a:ext>
            </a:extLst>
          </p:cNvPr>
          <p:cNvCxnSpPr>
            <a:cxnSpLocks/>
          </p:cNvCxnSpPr>
          <p:nvPr/>
        </p:nvCxnSpPr>
        <p:spPr>
          <a:xfrm>
            <a:off x="2457875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C043A92-16E9-45FD-AFA5-A4DCD9493018}"/>
              </a:ext>
            </a:extLst>
          </p:cNvPr>
          <p:cNvCxnSpPr>
            <a:cxnSpLocks/>
          </p:cNvCxnSpPr>
          <p:nvPr/>
        </p:nvCxnSpPr>
        <p:spPr>
          <a:xfrm>
            <a:off x="8488166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2D842F8-CFD8-4184-AB9E-E723FE6AB9C8}"/>
              </a:ext>
            </a:extLst>
          </p:cNvPr>
          <p:cNvCxnSpPr>
            <a:cxnSpLocks/>
          </p:cNvCxnSpPr>
          <p:nvPr/>
        </p:nvCxnSpPr>
        <p:spPr>
          <a:xfrm>
            <a:off x="8488166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375DDD-D5D3-4932-ACB2-B7DB626BEF5C}"/>
              </a:ext>
            </a:extLst>
          </p:cNvPr>
          <p:cNvCxnSpPr>
            <a:cxnSpLocks/>
          </p:cNvCxnSpPr>
          <p:nvPr/>
        </p:nvCxnSpPr>
        <p:spPr>
          <a:xfrm flipH="1">
            <a:off x="4413485" y="4637200"/>
            <a:ext cx="1380496" cy="860965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1FAA4E-FBB9-455A-A3FA-80C9CE168A69}"/>
              </a:ext>
            </a:extLst>
          </p:cNvPr>
          <p:cNvCxnSpPr>
            <a:cxnSpLocks/>
          </p:cNvCxnSpPr>
          <p:nvPr/>
        </p:nvCxnSpPr>
        <p:spPr>
          <a:xfrm>
            <a:off x="6214431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1A4AE5A-9D3F-4191-81B5-F554583A1E48}"/>
              </a:ext>
            </a:extLst>
          </p:cNvPr>
          <p:cNvCxnSpPr>
            <a:cxnSpLocks/>
          </p:cNvCxnSpPr>
          <p:nvPr/>
        </p:nvCxnSpPr>
        <p:spPr>
          <a:xfrm>
            <a:off x="5066696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2479CA8-CD95-447A-9C42-792E5336E147}"/>
              </a:ext>
            </a:extLst>
          </p:cNvPr>
          <p:cNvCxnSpPr>
            <a:cxnSpLocks/>
          </p:cNvCxnSpPr>
          <p:nvPr/>
        </p:nvCxnSpPr>
        <p:spPr>
          <a:xfrm>
            <a:off x="5066696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DAD37C-1374-42FF-BB52-3FDD32575C4E}"/>
              </a:ext>
            </a:extLst>
          </p:cNvPr>
          <p:cNvSpPr/>
          <p:nvPr/>
        </p:nvSpPr>
        <p:spPr>
          <a:xfrm>
            <a:off x="3641933" y="5574918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/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7A4AE35-2E15-442C-A289-5B1C421DCE21}"/>
              </a:ext>
            </a:extLst>
          </p:cNvPr>
          <p:cNvCxnSpPr>
            <a:cxnSpLocks/>
          </p:cNvCxnSpPr>
          <p:nvPr/>
        </p:nvCxnSpPr>
        <p:spPr>
          <a:xfrm flipV="1">
            <a:off x="2457875" y="4529667"/>
            <a:ext cx="1030392" cy="1320486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9BC27E7-E730-4F04-A486-16E0F52BB68C}"/>
              </a:ext>
            </a:extLst>
          </p:cNvPr>
          <p:cNvCxnSpPr>
            <a:cxnSpLocks/>
          </p:cNvCxnSpPr>
          <p:nvPr/>
        </p:nvCxnSpPr>
        <p:spPr>
          <a:xfrm>
            <a:off x="6214431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11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12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13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/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  <a:blipFill>
                <a:blip r:embed="rId1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/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/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108246E-AD6D-478B-8D8A-B94BB632F624}"/>
                  </a:ext>
                </a:extLst>
              </p:cNvPr>
              <p:cNvSpPr/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TW" sz="2400" b="1" i="1" baseline="-25000" dirty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>
                  <a:solidFill>
                    <a:srgbClr val="9C1D22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108246E-AD6D-478B-8D8A-B94BB632F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AFD6B3A-B833-49CB-A581-2D1E521250E6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solidFill>
                      <a:srgbClr val="9C1D22"/>
                    </a:solidFill>
                  </a:rPr>
                  <a:t>:</a:t>
                </a:r>
                <a:r>
                  <a:rPr lang="zh-TW" altLang="en-US" sz="2000" b="1" dirty="0">
                    <a:solidFill>
                      <a:srgbClr val="9C1D22"/>
                    </a:solidFill>
                  </a:rPr>
                  <a:t> </a:t>
                </a:r>
                <a:r>
                  <a:rPr lang="en-US" altLang="zh-TW" sz="2000" b="1" dirty="0">
                    <a:solidFill>
                      <a:srgbClr val="9C1D22"/>
                    </a:solidFill>
                  </a:rPr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AFD6B3A-B833-49CB-A581-2D1E5212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18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>
            <a:extLst>
              <a:ext uri="{FF2B5EF4-FFF2-40B4-BE49-F238E27FC236}">
                <a16:creationId xmlns:a16="http://schemas.microsoft.com/office/drawing/2014/main" id="{B36DA071-353C-4F66-ADA7-19AD47670994}"/>
              </a:ext>
            </a:extLst>
          </p:cNvPr>
          <p:cNvSpPr/>
          <p:nvPr/>
        </p:nvSpPr>
        <p:spPr>
          <a:xfrm>
            <a:off x="611306" y="2072885"/>
            <a:ext cx="11105248" cy="4405974"/>
          </a:xfrm>
          <a:prstGeom prst="rect">
            <a:avLst/>
          </a:prstGeom>
          <a:solidFill>
            <a:schemeClr val="bg1">
              <a:alpha val="93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1BA26FF-7B6E-4CB0-8E6E-305C072A47D2}"/>
              </a:ext>
            </a:extLst>
          </p:cNvPr>
          <p:cNvSpPr/>
          <p:nvPr/>
        </p:nvSpPr>
        <p:spPr>
          <a:xfrm>
            <a:off x="948597" y="2417713"/>
            <a:ext cx="2117475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汽車保險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火災保險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貨物運輸保險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船體保險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漁船保險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航空保險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A13F7B3-4705-4004-A917-A6D5FAC75582}"/>
              </a:ext>
            </a:extLst>
          </p:cNvPr>
          <p:cNvSpPr/>
          <p:nvPr/>
        </p:nvSpPr>
        <p:spPr>
          <a:xfrm>
            <a:off x="3146135" y="2393335"/>
            <a:ext cx="2433271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傷害保險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健康保險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工程保險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責任保險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信用保證保險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其他保險</a:t>
            </a:r>
            <a:r>
              <a:rPr lang="zh-TW" altLang="en-US" sz="2400" dirty="0">
                <a:latin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315586B-9DC0-4175-8735-04A95D94ABBF}"/>
                  </a:ext>
                </a:extLst>
              </p:cNvPr>
              <p:cNvSpPr txBox="1"/>
              <p:nvPr/>
            </p:nvSpPr>
            <p:spPr>
              <a:xfrm>
                <a:off x="1014163" y="1873355"/>
                <a:ext cx="2528449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solidFill>
                      <a:srgbClr val="9C1D22"/>
                    </a:solidFill>
                  </a:rPr>
                  <a:t>:</a:t>
                </a:r>
                <a:r>
                  <a:rPr lang="zh-TW" altLang="en-US" sz="2000" b="1" dirty="0">
                    <a:solidFill>
                      <a:srgbClr val="9C1D22"/>
                    </a:solidFill>
                  </a:rPr>
                  <a:t> </a:t>
                </a:r>
                <a:r>
                  <a:rPr lang="en-US" altLang="zh-TW" sz="2000" b="1" dirty="0">
                    <a:solidFill>
                      <a:srgbClr val="9C1D22"/>
                    </a:solidFill>
                  </a:rPr>
                  <a:t>Premium income </a:t>
                </a: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315586B-9DC0-4175-8735-04A95D94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63" y="1873355"/>
                <a:ext cx="2528449" cy="498663"/>
              </a:xfrm>
              <a:prstGeom prst="rect">
                <a:avLst/>
              </a:prstGeom>
              <a:blipFill>
                <a:blip r:embed="rId19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圖表 54">
            <a:extLst>
              <a:ext uri="{FF2B5EF4-FFF2-40B4-BE49-F238E27FC236}">
                <a16:creationId xmlns:a16="http://schemas.microsoft.com/office/drawing/2014/main" id="{73E94434-2B76-4F6E-986D-30025D44FB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640953"/>
              </p:ext>
            </p:extLst>
          </p:nvPr>
        </p:nvGraphicFramePr>
        <p:xfrm>
          <a:off x="5339927" y="69116"/>
          <a:ext cx="6789293" cy="6719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8229E44-B5DB-4783-AC04-59E78278D6A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50438" y="60668"/>
            <a:ext cx="6803726" cy="67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5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6" y="724065"/>
            <a:ext cx="9912627" cy="716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+mn-ea"/>
              </a:rPr>
              <a:t>Multi-output network DEA model in Non-life Insurance Industry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3ABBB1-AE77-4F21-8E19-7368001823FA}"/>
              </a:ext>
            </a:extLst>
          </p:cNvPr>
          <p:cNvSpPr/>
          <p:nvPr/>
        </p:nvSpPr>
        <p:spPr>
          <a:xfrm>
            <a:off x="2995071" y="3918429"/>
            <a:ext cx="6008292" cy="2409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5B82B9F-D834-4FE0-8C41-5DD444BAC121}"/>
              </a:ext>
            </a:extLst>
          </p:cNvPr>
          <p:cNvCxnSpPr>
            <a:cxnSpLocks/>
          </p:cNvCxnSpPr>
          <p:nvPr/>
        </p:nvCxnSpPr>
        <p:spPr>
          <a:xfrm>
            <a:off x="1828202" y="3730923"/>
            <a:ext cx="8772458" cy="0"/>
          </a:xfrm>
          <a:prstGeom prst="line">
            <a:avLst/>
          </a:prstGeom>
          <a:ln w="19050" cmpd="thinThick">
            <a:solidFill>
              <a:srgbClr val="9C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2564D0F-D651-41F3-9116-1B3DCB4A2FD3}"/>
              </a:ext>
            </a:extLst>
          </p:cNvPr>
          <p:cNvSpPr/>
          <p:nvPr/>
        </p:nvSpPr>
        <p:spPr>
          <a:xfrm>
            <a:off x="6962010" y="4154733"/>
            <a:ext cx="1424763" cy="1940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5F95CB9-3449-4A32-B388-B13FA1C92579}"/>
              </a:ext>
            </a:extLst>
          </p:cNvPr>
          <p:cNvSpPr/>
          <p:nvPr/>
        </p:nvSpPr>
        <p:spPr>
          <a:xfrm>
            <a:off x="3641933" y="4154733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/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41DE3C9-51FE-4A6A-AD0F-6C2DCA032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4216301"/>
                <a:ext cx="574195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/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795F9-6674-46E5-BB77-C0D4EA8C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461" y="5798152"/>
                <a:ext cx="51969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/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F29D96A-AE9B-4934-80F4-D5CC6F360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4116357"/>
                <a:ext cx="6303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/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F134345-FB13-43DD-99C3-19DC3677C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240" y="4819668"/>
                <a:ext cx="6303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/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975C8CC-AE19-4DBA-A90F-8FF8F4DF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1" y="4454828"/>
                <a:ext cx="50847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/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329127-1B1A-4B6A-8120-CA77F5A96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5570164"/>
                <a:ext cx="55816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/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0F02549-CEE6-4F63-B22E-D60027E8C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4216301"/>
                <a:ext cx="561372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/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0CB3F09-A537-477A-897B-0AA7217FA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559" y="5570164"/>
                <a:ext cx="561372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AFFBEF-AC3F-4329-8FED-AC39F123FC1B}"/>
              </a:ext>
            </a:extLst>
          </p:cNvPr>
          <p:cNvCxnSpPr>
            <a:cxnSpLocks/>
          </p:cNvCxnSpPr>
          <p:nvPr/>
        </p:nvCxnSpPr>
        <p:spPr>
          <a:xfrm>
            <a:off x="2457875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D7E819-D6BC-4709-BDB1-B63322329244}"/>
              </a:ext>
            </a:extLst>
          </p:cNvPr>
          <p:cNvCxnSpPr>
            <a:cxnSpLocks/>
          </p:cNvCxnSpPr>
          <p:nvPr/>
        </p:nvCxnSpPr>
        <p:spPr>
          <a:xfrm>
            <a:off x="2457875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C043A92-16E9-45FD-AFA5-A4DCD9493018}"/>
              </a:ext>
            </a:extLst>
          </p:cNvPr>
          <p:cNvCxnSpPr>
            <a:cxnSpLocks/>
          </p:cNvCxnSpPr>
          <p:nvPr/>
        </p:nvCxnSpPr>
        <p:spPr>
          <a:xfrm>
            <a:off x="8488166" y="4447134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2D842F8-CFD8-4184-AB9E-E723FE6AB9C8}"/>
              </a:ext>
            </a:extLst>
          </p:cNvPr>
          <p:cNvCxnSpPr>
            <a:cxnSpLocks/>
          </p:cNvCxnSpPr>
          <p:nvPr/>
        </p:nvCxnSpPr>
        <p:spPr>
          <a:xfrm>
            <a:off x="8488166" y="5850153"/>
            <a:ext cx="1030392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6375DDD-D5D3-4932-ACB2-B7DB626BEF5C}"/>
              </a:ext>
            </a:extLst>
          </p:cNvPr>
          <p:cNvCxnSpPr>
            <a:cxnSpLocks/>
          </p:cNvCxnSpPr>
          <p:nvPr/>
        </p:nvCxnSpPr>
        <p:spPr>
          <a:xfrm flipH="1">
            <a:off x="4413485" y="4637200"/>
            <a:ext cx="1380496" cy="860965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C1FAA4E-FBB9-455A-A3FA-80C9CE168A69}"/>
              </a:ext>
            </a:extLst>
          </p:cNvPr>
          <p:cNvCxnSpPr>
            <a:cxnSpLocks/>
          </p:cNvCxnSpPr>
          <p:nvPr/>
        </p:nvCxnSpPr>
        <p:spPr>
          <a:xfrm>
            <a:off x="6214431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1A4AE5A-9D3F-4191-81B5-F554583A1E48}"/>
              </a:ext>
            </a:extLst>
          </p:cNvPr>
          <p:cNvCxnSpPr>
            <a:cxnSpLocks/>
          </p:cNvCxnSpPr>
          <p:nvPr/>
        </p:nvCxnSpPr>
        <p:spPr>
          <a:xfrm>
            <a:off x="5066696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92479CA8-CD95-447A-9C42-792E5336E147}"/>
              </a:ext>
            </a:extLst>
          </p:cNvPr>
          <p:cNvCxnSpPr>
            <a:cxnSpLocks/>
          </p:cNvCxnSpPr>
          <p:nvPr/>
        </p:nvCxnSpPr>
        <p:spPr>
          <a:xfrm>
            <a:off x="5066696" y="5850153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DDAD37C-1374-42FF-BB52-3FDD32575C4E}"/>
              </a:ext>
            </a:extLst>
          </p:cNvPr>
          <p:cNvSpPr/>
          <p:nvPr/>
        </p:nvSpPr>
        <p:spPr>
          <a:xfrm>
            <a:off x="3641933" y="5574918"/>
            <a:ext cx="1424763" cy="5232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/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8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F510714-FF18-4EC0-8E7B-3F8356FD8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63" y="5536542"/>
                <a:ext cx="6303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7A4AE35-2E15-442C-A289-5B1C421DCE21}"/>
              </a:ext>
            </a:extLst>
          </p:cNvPr>
          <p:cNvCxnSpPr>
            <a:cxnSpLocks/>
          </p:cNvCxnSpPr>
          <p:nvPr/>
        </p:nvCxnSpPr>
        <p:spPr>
          <a:xfrm flipV="1">
            <a:off x="2457875" y="4529667"/>
            <a:ext cx="1030392" cy="1320486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9BC27E7-E730-4F04-A486-16E0F52BB68C}"/>
              </a:ext>
            </a:extLst>
          </p:cNvPr>
          <p:cNvCxnSpPr>
            <a:cxnSpLocks/>
          </p:cNvCxnSpPr>
          <p:nvPr/>
        </p:nvCxnSpPr>
        <p:spPr>
          <a:xfrm>
            <a:off x="6214431" y="4447134"/>
            <a:ext cx="646187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DB0770-6964-4640-AC8F-B661CA1E42ED}"/>
              </a:ext>
            </a:extLst>
          </p:cNvPr>
          <p:cNvSpPr txBox="1"/>
          <p:nvPr/>
        </p:nvSpPr>
        <p:spPr>
          <a:xfrm>
            <a:off x="535173" y="150678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Notations: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/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Underwriting profit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Investment profit</a:t>
                </a:r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857DFF66-A87E-4E60-8689-3D63AE95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649" y="2119773"/>
                <a:ext cx="2635658" cy="960328"/>
              </a:xfrm>
              <a:prstGeom prst="rect">
                <a:avLst/>
              </a:prstGeom>
              <a:blipFill>
                <a:blip r:embed="rId11"/>
                <a:stretch>
                  <a:fillRect r="-1389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/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Direct insurance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Profit generation</a:t>
                </a:r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FF0F660-4875-41EB-BE71-9D9CA641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622" y="1906212"/>
                <a:ext cx="2286203" cy="1421992"/>
              </a:xfrm>
              <a:prstGeom prst="rect">
                <a:avLst/>
              </a:prstGeom>
              <a:blipFill>
                <a:blip r:embed="rId12"/>
                <a:stretch>
                  <a:fillRect r="-2667" b="-6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/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Insurance expenses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Operation expenses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/>
                  <a:t>      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6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/>
                  <a:t>: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50% of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16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TW" sz="1600" baseline="-25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3A77BAB-0AB0-4BCD-B26A-FF7A1158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35" y="1871678"/>
                <a:ext cx="2592376" cy="1710084"/>
              </a:xfrm>
              <a:prstGeom prst="rect">
                <a:avLst/>
              </a:prstGeom>
              <a:blipFill>
                <a:blip r:embed="rId13"/>
                <a:stretch>
                  <a:fillRect r="-1412" b="-35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/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2400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EF15EC3-2D59-4E42-A314-9E36F7930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680" y="5570164"/>
                <a:ext cx="574195" cy="461665"/>
              </a:xfrm>
              <a:prstGeom prst="rect">
                <a:avLst/>
              </a:prstGeom>
              <a:blipFill>
                <a:blip r:embed="rId1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/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732C602-9BC0-461E-9390-3C61A5360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76" y="4954109"/>
                <a:ext cx="51969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/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16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1600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9EB52CF-5351-4BBA-A5A8-5978F03D1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48" y="4987607"/>
                <a:ext cx="50847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108246E-AD6D-478B-8D8A-B94BB632F624}"/>
                  </a:ext>
                </a:extLst>
              </p:cNvPr>
              <p:cNvSpPr/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TW" sz="2400" b="1" i="1" baseline="-25000" dirty="0">
                          <a:solidFill>
                            <a:srgbClr val="9C1D2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TW" altLang="en-US" sz="2400" b="1" dirty="0">
                  <a:solidFill>
                    <a:srgbClr val="9C1D22"/>
                  </a:solidFill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108246E-AD6D-478B-8D8A-B94BB632F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59" y="4216301"/>
                <a:ext cx="579005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AFD6B3A-B833-49CB-A581-2D1E521250E6}"/>
                  </a:ext>
                </a:extLst>
              </p:cNvPr>
              <p:cNvSpPr txBox="1"/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solidFill>
                      <a:srgbClr val="9C1D22"/>
                    </a:solidFill>
                  </a:rPr>
                  <a:t>:</a:t>
                </a:r>
                <a:r>
                  <a:rPr lang="zh-TW" altLang="en-US" sz="2000" b="1" dirty="0">
                    <a:solidFill>
                      <a:srgbClr val="9C1D22"/>
                    </a:solidFill>
                  </a:rPr>
                  <a:t> </a:t>
                </a:r>
                <a:r>
                  <a:rPr lang="en-US" altLang="zh-TW" sz="2000" b="1" dirty="0">
                    <a:solidFill>
                      <a:srgbClr val="9C1D22"/>
                    </a:solidFill>
                  </a:rPr>
                  <a:t>Premium income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600" dirty="0">
                    <a:solidFill>
                      <a:prstClr val="black"/>
                    </a:solidFill>
                  </a:rPr>
                  <a:t>Premiums ceded to reinsurers</a:t>
                </a:r>
                <a:endParaRPr lang="en-US" altLang="zh-TW" sz="1600" baseline="-25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TW" sz="16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1600" dirty="0">
                    <a:solidFill>
                      <a:prstClr val="black"/>
                    </a:solidFill>
                  </a:rPr>
                  <a:t>:</a:t>
                </a:r>
                <a:r>
                  <a:rPr lang="zh-TW" altLang="en-US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1600" b="0" i="0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6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1600" b="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Reinsurance premiums</a:t>
                </a: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2AFD6B3A-B833-49CB-A581-2D1E5212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10" y="1869509"/>
                <a:ext cx="3417923" cy="1698991"/>
              </a:xfrm>
              <a:prstGeom prst="rect">
                <a:avLst/>
              </a:prstGeom>
              <a:blipFill>
                <a:blip r:embed="rId18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>
            <a:extLst>
              <a:ext uri="{FF2B5EF4-FFF2-40B4-BE49-F238E27FC236}">
                <a16:creationId xmlns:a16="http://schemas.microsoft.com/office/drawing/2014/main" id="{B36DA071-353C-4F66-ADA7-19AD47670994}"/>
              </a:ext>
            </a:extLst>
          </p:cNvPr>
          <p:cNvSpPr/>
          <p:nvPr/>
        </p:nvSpPr>
        <p:spPr>
          <a:xfrm>
            <a:off x="611306" y="2072885"/>
            <a:ext cx="11105248" cy="4405974"/>
          </a:xfrm>
          <a:prstGeom prst="rect">
            <a:avLst/>
          </a:prstGeom>
          <a:solidFill>
            <a:schemeClr val="bg1">
              <a:alpha val="93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315586B-9DC0-4175-8735-04A95D94ABBF}"/>
                  </a:ext>
                </a:extLst>
              </p:cNvPr>
              <p:cNvSpPr txBox="1"/>
              <p:nvPr/>
            </p:nvSpPr>
            <p:spPr>
              <a:xfrm>
                <a:off x="1014163" y="1873355"/>
                <a:ext cx="2528449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solidFill>
                          <a:srgbClr val="9C1D2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solidFill>
                      <a:srgbClr val="9C1D22"/>
                    </a:solidFill>
                  </a:rPr>
                  <a:t>:</a:t>
                </a:r>
                <a:r>
                  <a:rPr lang="zh-TW" altLang="en-US" sz="2000" b="1" dirty="0">
                    <a:solidFill>
                      <a:srgbClr val="9C1D22"/>
                    </a:solidFill>
                  </a:rPr>
                  <a:t> </a:t>
                </a:r>
                <a:r>
                  <a:rPr lang="en-US" altLang="zh-TW" sz="2000" b="1" dirty="0">
                    <a:solidFill>
                      <a:srgbClr val="9C1D22"/>
                    </a:solidFill>
                  </a:rPr>
                  <a:t>Premium income </a:t>
                </a: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315586B-9DC0-4175-8735-04A95D94A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63" y="1873355"/>
                <a:ext cx="2528449" cy="498663"/>
              </a:xfrm>
              <a:prstGeom prst="rect">
                <a:avLst/>
              </a:prstGeom>
              <a:blipFill>
                <a:blip r:embed="rId19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447F94C7-E64B-452A-8CCD-316406FA2559}"/>
              </a:ext>
            </a:extLst>
          </p:cNvPr>
          <p:cNvGrpSpPr/>
          <p:nvPr/>
        </p:nvGrpSpPr>
        <p:grpSpPr>
          <a:xfrm>
            <a:off x="987194" y="2467544"/>
            <a:ext cx="4133659" cy="3280921"/>
            <a:chOff x="1481811" y="2521734"/>
            <a:chExt cx="4133659" cy="328092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6EE8E45-0C67-4EA4-A7F7-815215C60432}"/>
                </a:ext>
              </a:extLst>
            </p:cNvPr>
            <p:cNvSpPr/>
            <p:nvPr/>
          </p:nvSpPr>
          <p:spPr>
            <a:xfrm>
              <a:off x="1482080" y="2521734"/>
              <a:ext cx="2021017" cy="5244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853A289-8345-400C-A136-BECC3CA7BF52}"/>
                </a:ext>
              </a:extLst>
            </p:cNvPr>
            <p:cNvSpPr/>
            <p:nvPr/>
          </p:nvSpPr>
          <p:spPr>
            <a:xfrm>
              <a:off x="1482080" y="3046218"/>
              <a:ext cx="2021017" cy="5825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9570460-811D-4624-B5BD-6AE7EEC6112B}"/>
                </a:ext>
              </a:extLst>
            </p:cNvPr>
            <p:cNvSpPr/>
            <p:nvPr/>
          </p:nvSpPr>
          <p:spPr>
            <a:xfrm>
              <a:off x="1481811" y="3620820"/>
              <a:ext cx="2021017" cy="21818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80FA6A2-F40C-45BD-9DA2-2AAF29E9EEA6}"/>
                </a:ext>
              </a:extLst>
            </p:cNvPr>
            <p:cNvSpPr/>
            <p:nvPr/>
          </p:nvSpPr>
          <p:spPr>
            <a:xfrm>
              <a:off x="3503097" y="2521734"/>
              <a:ext cx="2112373" cy="10919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9656C84-9A1C-4D63-B8E0-50819478F1DA}"/>
                </a:ext>
              </a:extLst>
            </p:cNvPr>
            <p:cNvSpPr/>
            <p:nvPr/>
          </p:nvSpPr>
          <p:spPr>
            <a:xfrm>
              <a:off x="3503097" y="3617290"/>
              <a:ext cx="2112373" cy="16129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A18D390-0236-4047-A2DF-064E02BDA35A}"/>
                </a:ext>
              </a:extLst>
            </p:cNvPr>
            <p:cNvSpPr/>
            <p:nvPr/>
          </p:nvSpPr>
          <p:spPr>
            <a:xfrm>
              <a:off x="3503097" y="5232819"/>
              <a:ext cx="2112373" cy="559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3BC12A17-917F-4A0F-9798-EC2A3A5F252D}"/>
              </a:ext>
            </a:extLst>
          </p:cNvPr>
          <p:cNvSpPr/>
          <p:nvPr/>
        </p:nvSpPr>
        <p:spPr>
          <a:xfrm>
            <a:off x="948597" y="2417713"/>
            <a:ext cx="2117475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汽車保險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火災保險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貨物運輸保險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船體保險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漁船保險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航空保險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242B204-C8B0-4EEA-BBFA-7EE693747D90}"/>
              </a:ext>
            </a:extLst>
          </p:cNvPr>
          <p:cNvSpPr/>
          <p:nvPr/>
        </p:nvSpPr>
        <p:spPr>
          <a:xfrm>
            <a:off x="3146135" y="2393335"/>
            <a:ext cx="2433271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傷害保險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健康保險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工程保險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責任保險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信用保證保險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其他保險</a:t>
            </a:r>
            <a:r>
              <a:rPr lang="zh-TW" altLang="en-US" sz="2400" dirty="0">
                <a:latin typeface="+mn-ea"/>
              </a:rPr>
              <a:t> </a:t>
            </a:r>
          </a:p>
        </p:txBody>
      </p:sp>
      <p:graphicFrame>
        <p:nvGraphicFramePr>
          <p:cNvPr id="80" name="圖表 79">
            <a:extLst>
              <a:ext uri="{FF2B5EF4-FFF2-40B4-BE49-F238E27FC236}">
                <a16:creationId xmlns:a16="http://schemas.microsoft.com/office/drawing/2014/main" id="{9ADC201E-5219-4F76-AA69-26F490D3E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942063"/>
              </p:ext>
            </p:extLst>
          </p:nvPr>
        </p:nvGraphicFramePr>
        <p:xfrm>
          <a:off x="5391975" y="57148"/>
          <a:ext cx="6739773" cy="680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6B7DCAB8-8820-4E20-91C6-5CCF786C497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88174" y="49614"/>
            <a:ext cx="6748857" cy="68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Hwang and 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Multi-output network DEA model in Non-life Insurance Industry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b="1" dirty="0">
                <a:solidFill>
                  <a:srgbClr val="9C1D22"/>
                </a:solidFill>
                <a:latin typeface="+mn-ea"/>
              </a:rPr>
              <a:t>資料取得</a:t>
            </a:r>
            <a:endParaRPr lang="en-US" altLang="zh-TW" sz="2800" dirty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42644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Hwang and 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Multi-output network DEA model in Non-life Insurance Industry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資料取得</a:t>
            </a:r>
            <a:endParaRPr lang="en-US" altLang="zh-TW" sz="2800" dirty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9779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D8F5E3-A0C0-4E20-9B0D-993A6A6DBB01}"/>
              </a:ext>
            </a:extLst>
          </p:cNvPr>
          <p:cNvSpPr/>
          <p:nvPr/>
        </p:nvSpPr>
        <p:spPr>
          <a:xfrm>
            <a:off x="556439" y="1471366"/>
            <a:ext cx="37112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/>
              <a:t>https://www.tii.org.tw/tii/actuarial/actuarial1/report/result.html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A6254F-90C5-4872-9445-A18A2751E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2" r="8642" b="47836"/>
          <a:stretch/>
        </p:blipFill>
        <p:spPr>
          <a:xfrm>
            <a:off x="623590" y="1795671"/>
            <a:ext cx="3757024" cy="49921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692DA8-CA2E-408F-BDCD-2586B725E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53" t="14313" r="37009"/>
          <a:stretch/>
        </p:blipFill>
        <p:spPr>
          <a:xfrm>
            <a:off x="4554511" y="379141"/>
            <a:ext cx="7517570" cy="64086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A086FD2-CAC1-4DB4-978D-2DA69B13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11" y="835412"/>
            <a:ext cx="3986979" cy="1177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8711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資料取得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D8F5E3-A0C0-4E20-9B0D-993A6A6DBB01}"/>
              </a:ext>
            </a:extLst>
          </p:cNvPr>
          <p:cNvSpPr/>
          <p:nvPr/>
        </p:nvSpPr>
        <p:spPr>
          <a:xfrm>
            <a:off x="556439" y="1471366"/>
            <a:ext cx="37112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/>
              <a:t>https://www.tii.org.tw/tii/actuarial/actuarial1/report/result.html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A6254F-90C5-4872-9445-A18A2751E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2" r="8642" b="47836"/>
          <a:stretch/>
        </p:blipFill>
        <p:spPr>
          <a:xfrm>
            <a:off x="623590" y="1795671"/>
            <a:ext cx="3757024" cy="49921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692DA8-CA2E-408F-BDCD-2586B725E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3" t="14313" r="37009" b="18940"/>
          <a:stretch/>
        </p:blipFill>
        <p:spPr>
          <a:xfrm>
            <a:off x="4554511" y="379141"/>
            <a:ext cx="7517570" cy="49921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C3B23D-7AB2-4BD7-9774-BFDE83E894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42" t="48930" r="39303" b="5401"/>
          <a:stretch/>
        </p:blipFill>
        <p:spPr>
          <a:xfrm>
            <a:off x="4554511" y="2361059"/>
            <a:ext cx="7517570" cy="35205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D311E43-771D-4570-A291-F1595FFEB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511" y="835412"/>
            <a:ext cx="3986979" cy="11771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031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Hwang and 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Multi-output network DEA model in Non-life Insurance Industry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資料取得</a:t>
            </a:r>
            <a:endParaRPr lang="en-US" altLang="zh-TW" sz="2800" dirty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b="1" dirty="0">
                <a:solidFill>
                  <a:srgbClr val="9C1D22"/>
                </a:solidFill>
                <a:latin typeface="+mn-ea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4178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371127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+mn-ea"/>
              </a:rPr>
              <a:t>資料視覺化</a:t>
            </a:r>
            <a:endParaRPr lang="en-US" altLang="zh-TW" sz="3200" b="1" dirty="0">
              <a:latin typeface="+mn-ea"/>
            </a:endParaRPr>
          </a:p>
        </p:txBody>
      </p:sp>
      <p:graphicFrame>
        <p:nvGraphicFramePr>
          <p:cNvPr id="44" name="圖表 43">
            <a:extLst>
              <a:ext uri="{FF2B5EF4-FFF2-40B4-BE49-F238E27FC236}">
                <a16:creationId xmlns:a16="http://schemas.microsoft.com/office/drawing/2014/main" id="{957AB20B-DB25-48DD-8995-DE25E55F6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588406"/>
              </p:ext>
            </p:extLst>
          </p:nvPr>
        </p:nvGraphicFramePr>
        <p:xfrm>
          <a:off x="6214208" y="54830"/>
          <a:ext cx="5860832" cy="3328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圖表 44">
            <a:extLst>
              <a:ext uri="{FF2B5EF4-FFF2-40B4-BE49-F238E27FC236}">
                <a16:creationId xmlns:a16="http://schemas.microsoft.com/office/drawing/2014/main" id="{A42B5F7A-3E9A-466A-A1C7-916DA8334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42673"/>
              </p:ext>
            </p:extLst>
          </p:nvPr>
        </p:nvGraphicFramePr>
        <p:xfrm>
          <a:off x="6214208" y="3429000"/>
          <a:ext cx="5860832" cy="337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圖表 45">
            <a:extLst>
              <a:ext uri="{FF2B5EF4-FFF2-40B4-BE49-F238E27FC236}">
                <a16:creationId xmlns:a16="http://schemas.microsoft.com/office/drawing/2014/main" id="{A93E4DA5-6FCC-45DB-8E48-1B7019AD2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678018"/>
              </p:ext>
            </p:extLst>
          </p:nvPr>
        </p:nvGraphicFramePr>
        <p:xfrm>
          <a:off x="161783" y="62816"/>
          <a:ext cx="5934217" cy="3328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7" name="圖表 46">
            <a:extLst>
              <a:ext uri="{FF2B5EF4-FFF2-40B4-BE49-F238E27FC236}">
                <a16:creationId xmlns:a16="http://schemas.microsoft.com/office/drawing/2014/main" id="{8BDB9CDA-E14C-44B0-9ED6-DD3168C44F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309718"/>
              </p:ext>
            </p:extLst>
          </p:nvPr>
        </p:nvGraphicFramePr>
        <p:xfrm>
          <a:off x="161782" y="3429001"/>
          <a:ext cx="5934217" cy="338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674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3711272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DMU</a:t>
            </a:r>
            <a:r>
              <a:rPr lang="zh-TW" altLang="en-US" sz="3200" b="1" dirty="0">
                <a:latin typeface="+mn-ea"/>
              </a:rPr>
              <a:t> 數量問題</a:t>
            </a:r>
            <a:endParaRPr lang="en-US" altLang="zh-TW" sz="32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D8F5E3-A0C0-4E20-9B0D-993A6A6DBB01}"/>
              </a:ext>
            </a:extLst>
          </p:cNvPr>
          <p:cNvSpPr/>
          <p:nvPr/>
        </p:nvSpPr>
        <p:spPr>
          <a:xfrm>
            <a:off x="556439" y="1471366"/>
            <a:ext cx="37112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/>
              <a:t>https://www.tii.org.tw/tii/actuarial/actuarial1/report/result.html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19E0A3-AB8D-4A9F-A1C6-0363C64D3E35}"/>
              </a:ext>
            </a:extLst>
          </p:cNvPr>
          <p:cNvSpPr txBox="1"/>
          <p:nvPr/>
        </p:nvSpPr>
        <p:spPr>
          <a:xfrm>
            <a:off x="671819" y="2068796"/>
            <a:ext cx="3057247" cy="66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國內產險家數：</a:t>
            </a:r>
            <a:r>
              <a:rPr lang="en-US" altLang="zh-TW" sz="2800" dirty="0"/>
              <a:t>20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6C084C0-4575-47A8-8D9C-AEF63197D114}"/>
              </a:ext>
            </a:extLst>
          </p:cNvPr>
          <p:cNvGrpSpPr/>
          <p:nvPr/>
        </p:nvGrpSpPr>
        <p:grpSpPr>
          <a:xfrm>
            <a:off x="710416" y="3092025"/>
            <a:ext cx="4133659" cy="3280921"/>
            <a:chOff x="1481811" y="2521734"/>
            <a:chExt cx="4133659" cy="32809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63AFD7-58E2-44C0-8209-B3D90EAED661}"/>
                </a:ext>
              </a:extLst>
            </p:cNvPr>
            <p:cNvSpPr/>
            <p:nvPr/>
          </p:nvSpPr>
          <p:spPr>
            <a:xfrm>
              <a:off x="1482080" y="2521734"/>
              <a:ext cx="2021017" cy="5244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8C618A5-A4FF-4ADC-8362-DD7616D9BC9A}"/>
                </a:ext>
              </a:extLst>
            </p:cNvPr>
            <p:cNvSpPr/>
            <p:nvPr/>
          </p:nvSpPr>
          <p:spPr>
            <a:xfrm>
              <a:off x="1482080" y="3046218"/>
              <a:ext cx="2021017" cy="5825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1795A7C-4D1C-49D3-93B2-E01A67EFC85F}"/>
                </a:ext>
              </a:extLst>
            </p:cNvPr>
            <p:cNvSpPr/>
            <p:nvPr/>
          </p:nvSpPr>
          <p:spPr>
            <a:xfrm>
              <a:off x="1481811" y="3620820"/>
              <a:ext cx="2021017" cy="21818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7783278-EB7F-4D83-8F86-DC0F1AEC1B32}"/>
                </a:ext>
              </a:extLst>
            </p:cNvPr>
            <p:cNvSpPr/>
            <p:nvPr/>
          </p:nvSpPr>
          <p:spPr>
            <a:xfrm>
              <a:off x="3503097" y="2521734"/>
              <a:ext cx="2112373" cy="10919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38B0102-4B4C-4252-8ABF-E559F712B6EA}"/>
                </a:ext>
              </a:extLst>
            </p:cNvPr>
            <p:cNvSpPr/>
            <p:nvPr/>
          </p:nvSpPr>
          <p:spPr>
            <a:xfrm>
              <a:off x="3503097" y="3617290"/>
              <a:ext cx="2112373" cy="161299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BB0234-0F79-4BB2-9B2E-C26F6F971097}"/>
                </a:ext>
              </a:extLst>
            </p:cNvPr>
            <p:cNvSpPr/>
            <p:nvPr/>
          </p:nvSpPr>
          <p:spPr>
            <a:xfrm>
              <a:off x="3503097" y="5232819"/>
              <a:ext cx="2112373" cy="559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23D93F2-D5BC-44DD-A273-FCCB39085B56}"/>
              </a:ext>
            </a:extLst>
          </p:cNvPr>
          <p:cNvSpPr/>
          <p:nvPr/>
        </p:nvSpPr>
        <p:spPr>
          <a:xfrm>
            <a:off x="671819" y="3042194"/>
            <a:ext cx="2117475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汽車保險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火災保險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貨物運輸保險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船體保險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漁船保險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航空保險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D5F400-9EC5-41C2-9104-5CDFD9909825}"/>
              </a:ext>
            </a:extLst>
          </p:cNvPr>
          <p:cNvSpPr/>
          <p:nvPr/>
        </p:nvSpPr>
        <p:spPr>
          <a:xfrm>
            <a:off x="2869357" y="3017816"/>
            <a:ext cx="2115565" cy="334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傷害保險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健康保險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工程保險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責任保險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信用保證保險</a:t>
            </a:r>
            <a:r>
              <a:rPr lang="zh-TW" altLang="en-US" sz="2400" dirty="0">
                <a:latin typeface="+mn-ea"/>
              </a:rPr>
              <a:t> </a:t>
            </a:r>
            <a:endParaRPr lang="en-US" altLang="zh-TW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其他保險</a:t>
            </a:r>
            <a:r>
              <a:rPr lang="zh-TW" altLang="en-US" sz="2400" dirty="0">
                <a:latin typeface="+mn-ea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596991-48AA-458C-804E-9620956E3307}"/>
              </a:ext>
            </a:extLst>
          </p:cNvPr>
          <p:cNvSpPr/>
          <p:nvPr/>
        </p:nvSpPr>
        <p:spPr>
          <a:xfrm>
            <a:off x="6012552" y="2068797"/>
            <a:ext cx="3057247" cy="66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/>
              <a:t>國內壽險家數：</a:t>
            </a:r>
            <a:r>
              <a:rPr lang="en-US" altLang="zh-TW" sz="2800" dirty="0"/>
              <a:t>21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327E11B-3F55-4D56-9162-12109CB8FC8E}"/>
              </a:ext>
            </a:extLst>
          </p:cNvPr>
          <p:cNvGrpSpPr/>
          <p:nvPr/>
        </p:nvGrpSpPr>
        <p:grpSpPr>
          <a:xfrm>
            <a:off x="6065716" y="3092025"/>
            <a:ext cx="4042034" cy="2127425"/>
            <a:chOff x="6060780" y="3017798"/>
            <a:chExt cx="4042034" cy="212742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2456EF9-6823-4D37-A8F6-10AB48F6BAE4}"/>
                </a:ext>
              </a:extLst>
            </p:cNvPr>
            <p:cNvSpPr/>
            <p:nvPr/>
          </p:nvSpPr>
          <p:spPr>
            <a:xfrm>
              <a:off x="6060780" y="3017798"/>
              <a:ext cx="2021017" cy="5244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FB41A7-A55D-4449-BD1A-1F1EDFFF92D1}"/>
                </a:ext>
              </a:extLst>
            </p:cNvPr>
            <p:cNvSpPr/>
            <p:nvPr/>
          </p:nvSpPr>
          <p:spPr>
            <a:xfrm>
              <a:off x="6060780" y="3528186"/>
              <a:ext cx="2021017" cy="10946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4373D4C-8A42-4D18-800F-D9D8CD34FCD1}"/>
                </a:ext>
              </a:extLst>
            </p:cNvPr>
            <p:cNvSpPr/>
            <p:nvPr/>
          </p:nvSpPr>
          <p:spPr>
            <a:xfrm>
              <a:off x="6060780" y="4620739"/>
              <a:ext cx="2021017" cy="5244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F74B23-0D0E-4DFC-AFFF-293246E6CC3C}"/>
                </a:ext>
              </a:extLst>
            </p:cNvPr>
            <p:cNvSpPr/>
            <p:nvPr/>
          </p:nvSpPr>
          <p:spPr>
            <a:xfrm>
              <a:off x="8081797" y="3017798"/>
              <a:ext cx="2021017" cy="21274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6ED20CE-24D9-4638-8387-1AF7AA78E970}"/>
              </a:ext>
            </a:extLst>
          </p:cNvPr>
          <p:cNvSpPr/>
          <p:nvPr/>
        </p:nvSpPr>
        <p:spPr>
          <a:xfrm>
            <a:off x="6012552" y="3017816"/>
            <a:ext cx="2117475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個人人壽保險</a:t>
            </a: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個人傷害保險</a:t>
            </a: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個人健康保險</a:t>
            </a: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個人年金保險</a:t>
            </a:r>
            <a:endParaRPr lang="en-US" altLang="zh-TW" sz="2400" dirty="0">
              <a:latin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70D9C4-F4F1-42EE-8785-B01244D09795}"/>
              </a:ext>
            </a:extLst>
          </p:cNvPr>
          <p:cNvSpPr/>
          <p:nvPr/>
        </p:nvSpPr>
        <p:spPr>
          <a:xfrm>
            <a:off x="8118423" y="3017816"/>
            <a:ext cx="2117475" cy="2240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團體人壽保險</a:t>
            </a: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團體傷害保險</a:t>
            </a: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團體健康保險</a:t>
            </a:r>
            <a:endParaRPr lang="en-US" altLang="zh-TW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/>
                </a:solidFill>
                <a:latin typeface="+mn-ea"/>
              </a:rPr>
              <a:t>團體年金保險</a:t>
            </a:r>
            <a:endParaRPr lang="en-US" altLang="zh-TW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16F8512-1C89-42D9-9544-02C9762E97A3}"/>
                  </a:ext>
                </a:extLst>
              </p:cNvPr>
              <p:cNvSpPr txBox="1"/>
              <p:nvPr/>
            </p:nvSpPr>
            <p:spPr>
              <a:xfrm>
                <a:off x="710416" y="2589771"/>
                <a:ext cx="2385589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Premium income </a:t>
                </a: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16F8512-1C89-42D9-9544-02C9762E9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6" y="2589771"/>
                <a:ext cx="2385589" cy="498663"/>
              </a:xfrm>
              <a:prstGeom prst="rect">
                <a:avLst/>
              </a:prstGeom>
              <a:blipFill>
                <a:blip r:embed="rId2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F9FC55D-8542-40A2-A9EF-E675788F4734}"/>
                  </a:ext>
                </a:extLst>
              </p:cNvPr>
              <p:cNvSpPr txBox="1"/>
              <p:nvPr/>
            </p:nvSpPr>
            <p:spPr>
              <a:xfrm>
                <a:off x="6053626" y="2589771"/>
                <a:ext cx="2385589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: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Premium income </a:t>
                </a: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F9FC55D-8542-40A2-A9EF-E675788F4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26" y="2589771"/>
                <a:ext cx="2385589" cy="498663"/>
              </a:xfrm>
              <a:prstGeom prst="rect">
                <a:avLst/>
              </a:prstGeom>
              <a:blipFill>
                <a:blip r:embed="rId3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2A6BFF4A-9FD3-42F9-B011-ED1AC7BBF021}"/>
              </a:ext>
            </a:extLst>
          </p:cNvPr>
          <p:cNvSpPr txBox="1"/>
          <p:nvPr/>
        </p:nvSpPr>
        <p:spPr>
          <a:xfrm>
            <a:off x="6008381" y="596742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其餘參數總計：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3CCAC526-27BA-4B73-BFDD-E4168CE93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861" y="313298"/>
            <a:ext cx="5688859" cy="16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Network DEA</a:t>
            </a:r>
            <a:r>
              <a:rPr lang="zh-TW" altLang="en-US" sz="2800" b="1" dirty="0">
                <a:solidFill>
                  <a:srgbClr val="9C1D22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model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(according to </a:t>
            </a:r>
            <a:r>
              <a:rPr lang="en-US" altLang="zh-TW" sz="1600" b="1" i="1" dirty="0">
                <a:solidFill>
                  <a:srgbClr val="9C1D22"/>
                </a:solidFill>
                <a:latin typeface="+mn-ea"/>
              </a:rPr>
              <a:t>Hwang and Kao 2008</a:t>
            </a:r>
            <a:r>
              <a:rPr lang="en-US" altLang="zh-TW" sz="1600" b="1" dirty="0">
                <a:solidFill>
                  <a:srgbClr val="9C1D22"/>
                </a:solidFill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Revised network DEA model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Multi-output network DEA model in Non-life Insurance Industry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資料取得</a:t>
            </a:r>
            <a:endParaRPr lang="en-US" altLang="zh-TW" sz="2800" dirty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29049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D98F81-FCEB-45EE-B6FE-52F81129BACD}"/>
              </a:ext>
            </a:extLst>
          </p:cNvPr>
          <p:cNvSpPr/>
          <p:nvPr/>
        </p:nvSpPr>
        <p:spPr>
          <a:xfrm>
            <a:off x="4876800" y="3336613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52B1D8-3CE1-4A34-919B-CF33A76F345D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DD6DE1-20E8-4722-9789-6A05D5634BE2}"/>
              </a:ext>
            </a:extLst>
          </p:cNvPr>
          <p:cNvSpPr/>
          <p:nvPr/>
        </p:nvSpPr>
        <p:spPr>
          <a:xfrm>
            <a:off x="8043334" y="35672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D45BABA9-E71D-4229-AECD-4793EE6F09D1}"/>
              </a:ext>
            </a:extLst>
          </p:cNvPr>
          <p:cNvSpPr/>
          <p:nvPr/>
        </p:nvSpPr>
        <p:spPr>
          <a:xfrm rot="7720220">
            <a:off x="6460734" y="4499949"/>
            <a:ext cx="1945502" cy="411128"/>
          </a:xfrm>
          <a:prstGeom prst="rightArrow">
            <a:avLst>
              <a:gd name="adj1" fmla="val 19318"/>
              <a:gd name="adj2" fmla="val 86077"/>
            </a:avLst>
          </a:prstGeom>
          <a:solidFill>
            <a:srgbClr val="0000FF"/>
          </a:solidFill>
          <a:ln w="22225">
            <a:solidFill>
              <a:srgbClr val="00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6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794869-CAC1-4F36-87D1-0E4D73F17F70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model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b="1" dirty="0">
                <a:latin typeface="+mn-ea"/>
              </a:rPr>
              <a:t>(according to </a:t>
            </a:r>
            <a:r>
              <a:rPr lang="en-US" altLang="zh-TW" b="1" i="1" dirty="0">
                <a:latin typeface="+mn-ea"/>
              </a:rPr>
              <a:t>Hwang and Kao 2008</a:t>
            </a:r>
            <a:r>
              <a:rPr lang="en-US" altLang="zh-TW" b="1" dirty="0">
                <a:latin typeface="+mn-ea"/>
              </a:rPr>
              <a:t>)</a:t>
            </a:r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/>
              <p:nvPr/>
            </p:nvSpPr>
            <p:spPr>
              <a:xfrm>
                <a:off x="535173" y="1633252"/>
                <a:ext cx="11033050" cy="1795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Operation expenses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salaries of the employees and various types of costs incurred in daily operation.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Insurance expenses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expenses paid to agencies, brokers, and solicitors; and other expenses associated with marketing the service of insurance.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1633252"/>
                <a:ext cx="11033050" cy="1795748"/>
              </a:xfrm>
              <a:prstGeom prst="rect">
                <a:avLst/>
              </a:prstGeom>
              <a:blipFill>
                <a:blip r:embed="rId2"/>
                <a:stretch>
                  <a:fillRect l="-497" b="-4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535173" y="3810941"/>
                <a:ext cx="10274595" cy="959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Direct written premiums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premiums received from insured clients.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Reinsurance premiums </a:t>
                </a:r>
                <a:r>
                  <a:rPr lang="en-US" altLang="zh-TW" sz="20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TW" sz="2000" b="1" dirty="0">
                    <a:latin typeface="+mn-ea"/>
                  </a:rPr>
                  <a:t>)</a:t>
                </a:r>
                <a:r>
                  <a:rPr lang="en-US" altLang="zh-TW" dirty="0">
                    <a:latin typeface="+mn-ea"/>
                  </a:rPr>
                  <a:t>: premiums received from ceding companies.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3810941"/>
                <a:ext cx="10274595" cy="959109"/>
              </a:xfrm>
              <a:prstGeom prst="rect">
                <a:avLst/>
              </a:prstGeom>
              <a:blipFill>
                <a:blip r:embed="rId3"/>
                <a:stretch>
                  <a:fillRect l="-534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/>
              <p:nvPr/>
            </p:nvSpPr>
            <p:spPr>
              <a:xfrm>
                <a:off x="535173" y="5337115"/>
                <a:ext cx="9073116" cy="960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TW" sz="2000" b="1" dirty="0"/>
                  <a:t>)</a:t>
                </a:r>
                <a:r>
                  <a:rPr lang="en-US" altLang="zh-TW" dirty="0"/>
                  <a:t>: </a:t>
                </a:r>
                <a:r>
                  <a:rPr lang="en-US" altLang="zh-TW" dirty="0">
                    <a:latin typeface="+mn-ea"/>
                  </a:rPr>
                  <a:t>profit earned from the insurance business.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TW" sz="2000" b="1" i="1" baseline="-25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TW" sz="2000" b="1" dirty="0"/>
                  <a:t>)</a:t>
                </a:r>
                <a:r>
                  <a:rPr lang="en-US" altLang="zh-TW" dirty="0"/>
                  <a:t>: </a:t>
                </a:r>
                <a:r>
                  <a:rPr lang="en-US" altLang="zh-TW" dirty="0">
                    <a:latin typeface="+mn-ea"/>
                  </a:rPr>
                  <a:t>profit earned from the investment portfolio.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3" y="5337115"/>
                <a:ext cx="9073116" cy="960328"/>
              </a:xfrm>
              <a:prstGeom prst="rect">
                <a:avLst/>
              </a:prstGeom>
              <a:blipFill>
                <a:blip r:embed="rId4"/>
                <a:stretch>
                  <a:fillRect l="-605" b="-10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/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Operation expenses (</a:t>
                </a:r>
                <a14:m>
                  <m:oMath xmlns:m="http://schemas.openxmlformats.org/officeDocument/2006/math">
                    <m:r>
                      <a:rPr lang="en-US" altLang="zh-TW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Insurance expenses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0AB757-517A-41E3-B583-E21B02F6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" y="3579010"/>
                <a:ext cx="2690469" cy="960071"/>
              </a:xfrm>
              <a:prstGeom prst="rect">
                <a:avLst/>
              </a:prstGeom>
              <a:blipFill>
                <a:blip r:embed="rId2"/>
                <a:stretch>
                  <a:fillRect l="-202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/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Direct written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Reinsurance premiums </a:t>
                </a:r>
                <a:r>
                  <a:rPr lang="en-US" altLang="zh-TW" sz="20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>
                    <a:latin typeface="+mn-ea"/>
                  </a:rPr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F350B5-527D-4F81-A159-3D914368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914" y="3579009"/>
                <a:ext cx="3207487" cy="960071"/>
              </a:xfrm>
              <a:prstGeom prst="rect">
                <a:avLst/>
              </a:prstGeom>
              <a:blipFill>
                <a:blip r:embed="rId3"/>
                <a:stretch>
                  <a:fillRect l="-1705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/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Underwriting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/>
                  <a:t>Investment profit (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000" dirty="0"/>
                  <a:t>)</a:t>
                </a:r>
                <a:endParaRPr lang="zh-TW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8A05158-0BD2-4616-A253-FFD925515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362" y="3591621"/>
                <a:ext cx="2690469" cy="960328"/>
              </a:xfrm>
              <a:prstGeom prst="rect">
                <a:avLst/>
              </a:prstGeom>
              <a:blipFill>
                <a:blip r:embed="rId4"/>
                <a:stretch>
                  <a:fillRect l="-2257" r="-677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8CE954C-3B83-4869-88EC-D0C35EE3469B}"/>
              </a:ext>
            </a:extLst>
          </p:cNvPr>
          <p:cNvSpPr/>
          <p:nvPr/>
        </p:nvSpPr>
        <p:spPr>
          <a:xfrm>
            <a:off x="2094017" y="2874949"/>
            <a:ext cx="3246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+mn-ea"/>
              </a:rPr>
              <a:t>premium acquisition</a:t>
            </a:r>
            <a:endParaRPr lang="zh-TW" altLang="en-US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98F90-FDC3-4DCB-94C7-958FFCA5EABA}"/>
              </a:ext>
            </a:extLst>
          </p:cNvPr>
          <p:cNvSpPr/>
          <p:nvPr/>
        </p:nvSpPr>
        <p:spPr>
          <a:xfrm>
            <a:off x="7271133" y="2874948"/>
            <a:ext cx="2633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E15D63"/>
                </a:solidFill>
                <a:latin typeface="+mn-ea"/>
              </a:rPr>
              <a:t>profit generation</a:t>
            </a:r>
            <a:endParaRPr lang="zh-TW" altLang="en-US" sz="2400" dirty="0">
              <a:solidFill>
                <a:srgbClr val="E15D63"/>
              </a:solidFill>
              <a:latin typeface="+mn-ea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191295B-7B48-468E-8A8F-A415C08CB64A}"/>
              </a:ext>
            </a:extLst>
          </p:cNvPr>
          <p:cNvSpPr/>
          <p:nvPr/>
        </p:nvSpPr>
        <p:spPr>
          <a:xfrm>
            <a:off x="3188020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B6C51DFC-57D2-44F2-BE14-4ABB71E532A6}"/>
              </a:ext>
            </a:extLst>
          </p:cNvPr>
          <p:cNvSpPr/>
          <p:nvPr/>
        </p:nvSpPr>
        <p:spPr>
          <a:xfrm>
            <a:off x="7831468" y="3689498"/>
            <a:ext cx="907827" cy="739092"/>
          </a:xfrm>
          <a:prstGeom prst="rightArrow">
            <a:avLst>
              <a:gd name="adj1" fmla="val 38492"/>
              <a:gd name="adj2" fmla="val 43562"/>
            </a:avLst>
          </a:prstGeom>
          <a:solidFill>
            <a:srgbClr val="E15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E4C3F6-C559-4F22-8B87-BF595645365D}"/>
              </a:ext>
            </a:extLst>
          </p:cNvPr>
          <p:cNvSpPr/>
          <p:nvPr/>
        </p:nvSpPr>
        <p:spPr>
          <a:xfrm>
            <a:off x="513907" y="529648"/>
            <a:ext cx="8626550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b="1" dirty="0">
                <a:latin typeface="+mn-ea"/>
              </a:rPr>
              <a:t>Network DEA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sz="3200" b="1" dirty="0">
                <a:latin typeface="+mn-ea"/>
              </a:rPr>
              <a:t>model</a:t>
            </a:r>
            <a:r>
              <a:rPr lang="zh-TW" altLang="en-US" sz="3200" b="1" dirty="0">
                <a:latin typeface="+mn-ea"/>
              </a:rPr>
              <a:t> </a:t>
            </a:r>
            <a:r>
              <a:rPr lang="en-US" altLang="zh-TW" b="1" dirty="0">
                <a:latin typeface="+mn-ea"/>
              </a:rPr>
              <a:t>(according to </a:t>
            </a:r>
            <a:r>
              <a:rPr lang="en-US" altLang="zh-TW" b="1" i="1" dirty="0">
                <a:latin typeface="+mn-ea"/>
              </a:rPr>
              <a:t>Hwang and Kao 2008</a:t>
            </a:r>
            <a:r>
              <a:rPr lang="en-US" altLang="zh-TW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9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94894F-5459-4F0D-B300-659C0867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副標題 1">
            <a:extLst>
              <a:ext uri="{FF2B5EF4-FFF2-40B4-BE49-F238E27FC236}">
                <a16:creationId xmlns:a16="http://schemas.microsoft.com/office/drawing/2014/main" id="{ECD67D10-FDC1-45F7-90A5-73E17534E182}"/>
              </a:ext>
            </a:extLst>
          </p:cNvPr>
          <p:cNvSpPr txBox="1">
            <a:spLocks/>
          </p:cNvSpPr>
          <p:nvPr/>
        </p:nvSpPr>
        <p:spPr>
          <a:xfrm>
            <a:off x="535173" y="689215"/>
            <a:ext cx="4164420" cy="29239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/>
              <a:t>Network DEA in Insurance Industry</a:t>
            </a:r>
            <a:endParaRPr lang="zh-TW" altLang="en-US" sz="1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F6CAF0-8B02-476C-BD79-2E9DA0E3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31" y="958479"/>
            <a:ext cx="9998020" cy="552038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82ADC7A-1ACE-4F05-979E-05276D2B2B0F}"/>
              </a:ext>
            </a:extLst>
          </p:cNvPr>
          <p:cNvSpPr/>
          <p:nvPr/>
        </p:nvSpPr>
        <p:spPr>
          <a:xfrm>
            <a:off x="7695353" y="4732774"/>
            <a:ext cx="2633285" cy="461665"/>
          </a:xfrm>
          <a:prstGeom prst="rect">
            <a:avLst/>
          </a:prstGeom>
          <a:solidFill>
            <a:srgbClr val="E15D63">
              <a:alpha val="6000"/>
            </a:srgbClr>
          </a:solidFill>
          <a:ln>
            <a:solidFill>
              <a:srgbClr val="E57177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E15D63"/>
                </a:solidFill>
                <a:latin typeface="+mn-ea"/>
              </a:rPr>
              <a:t>profit generation</a:t>
            </a:r>
            <a:endParaRPr lang="zh-TW" altLang="en-US" sz="2400" dirty="0">
              <a:solidFill>
                <a:srgbClr val="E15D63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F45944-E3B3-4BC5-A0C8-3F64E3D82963}"/>
              </a:ext>
            </a:extLst>
          </p:cNvPr>
          <p:cNvSpPr/>
          <p:nvPr/>
        </p:nvSpPr>
        <p:spPr>
          <a:xfrm>
            <a:off x="3172048" y="3336613"/>
            <a:ext cx="2814082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6595A8-3C07-4359-97E1-1ED1B46EFB6C}"/>
              </a:ext>
            </a:extLst>
          </p:cNvPr>
          <p:cNvSpPr/>
          <p:nvPr/>
        </p:nvSpPr>
        <p:spPr>
          <a:xfrm>
            <a:off x="4682658" y="2147777"/>
            <a:ext cx="2923951" cy="3886745"/>
          </a:xfrm>
          <a:prstGeom prst="rect">
            <a:avLst/>
          </a:prstGeom>
          <a:noFill/>
          <a:ln w="38100">
            <a:solidFill>
              <a:srgbClr val="E1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6E6841-DFC0-4BDC-A003-AAB702E60C4B}"/>
              </a:ext>
            </a:extLst>
          </p:cNvPr>
          <p:cNvSpPr/>
          <p:nvPr/>
        </p:nvSpPr>
        <p:spPr>
          <a:xfrm>
            <a:off x="4792134" y="3779205"/>
            <a:ext cx="1752599" cy="83099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  <a:latin typeface="+mn-ea"/>
              </a:rPr>
              <a:t>premium acquisition</a:t>
            </a:r>
            <a:endParaRPr lang="zh-TW" altLang="en-US" sz="2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053166-377D-48A5-9F75-CA43670C06DA}"/>
              </a:ext>
            </a:extLst>
          </p:cNvPr>
          <p:cNvSpPr/>
          <p:nvPr/>
        </p:nvSpPr>
        <p:spPr>
          <a:xfrm>
            <a:off x="4876800" y="4747848"/>
            <a:ext cx="1109330" cy="3197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BC0D41-8A8B-4AA5-B5F8-CBB914B6295E}"/>
              </a:ext>
            </a:extLst>
          </p:cNvPr>
          <p:cNvSpPr/>
          <p:nvPr/>
        </p:nvSpPr>
        <p:spPr>
          <a:xfrm>
            <a:off x="7924800" y="2023533"/>
            <a:ext cx="3615827" cy="2586669"/>
          </a:xfrm>
          <a:prstGeom prst="rect">
            <a:avLst/>
          </a:prstGeom>
          <a:noFill/>
          <a:ln w="38100">
            <a:solidFill>
              <a:srgbClr val="E15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7CBF36-FF5B-4AD5-B51C-514F5D89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6204-31A9-4A2C-966B-5871E43C816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480CC3-855D-4B63-9393-F5C2D4D68F12}"/>
              </a:ext>
            </a:extLst>
          </p:cNvPr>
          <p:cNvSpPr txBox="1"/>
          <p:nvPr/>
        </p:nvSpPr>
        <p:spPr>
          <a:xfrm>
            <a:off x="2668609" y="1623801"/>
            <a:ext cx="8166168" cy="481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Network DEA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model</a:t>
            </a:r>
            <a:r>
              <a:rPr lang="en-US" altLang="zh-TW" sz="1600" dirty="0">
                <a:latin typeface="+mn-ea"/>
              </a:rPr>
              <a:t>(according to </a:t>
            </a:r>
            <a:r>
              <a:rPr lang="en-US" altLang="zh-TW" sz="1600" i="1" dirty="0">
                <a:latin typeface="+mn-ea"/>
              </a:rPr>
              <a:t>Hwang and Kao 2008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b="1" dirty="0">
                <a:solidFill>
                  <a:srgbClr val="9C1D22"/>
                </a:solidFill>
                <a:latin typeface="+mn-ea"/>
              </a:rPr>
              <a:t>Revised network DEA model</a:t>
            </a:r>
            <a:endParaRPr lang="en-US" altLang="zh-TW" sz="2800" dirty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sz="2800" dirty="0">
                <a:latin typeface="+mn-ea"/>
              </a:rPr>
              <a:t>Multi-output network DEA model in Non-life Insurance Industry</a:t>
            </a: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資料取得</a:t>
            </a:r>
            <a:endParaRPr lang="en-US" altLang="zh-TW" sz="2800" dirty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sz="2800" dirty="0">
                <a:latin typeface="+mn-ea"/>
              </a:rPr>
              <a:t>資料視覺化</a:t>
            </a:r>
          </a:p>
        </p:txBody>
      </p:sp>
    </p:spTree>
    <p:extLst>
      <p:ext uri="{BB962C8B-B14F-4D97-AF65-F5344CB8AC3E}">
        <p14:creationId xmlns:p14="http://schemas.microsoft.com/office/powerpoint/2010/main" val="35239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po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軟正黑">
      <a:majorFont>
        <a:latin typeface="Century Gothic"/>
        <a:ea typeface="Microsoft JhengHei"/>
        <a:cs typeface=""/>
      </a:majorFont>
      <a:minorFont>
        <a:latin typeface="Times New Roman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ab" id="{7AF1F9A7-A0AE-45FA-9CA5-0848F78B29DF}" vid="{8C886E89-3EA3-4838-80F4-D7B8E36C917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polab</Template>
  <TotalTime>5407</TotalTime>
  <Words>1417</Words>
  <Application>Microsoft Macintosh PowerPoint</Application>
  <PresentationFormat>寬螢幕</PresentationFormat>
  <Paragraphs>351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Microsoft JhengHei</vt:lpstr>
      <vt:lpstr>Arial</vt:lpstr>
      <vt:lpstr>Calibri</vt:lpstr>
      <vt:lpstr>Cambria Math</vt:lpstr>
      <vt:lpstr>Century Gothic</vt:lpstr>
      <vt:lpstr>Times New Roman</vt:lpstr>
      <vt:lpstr>polab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吳延東</cp:lastModifiedBy>
  <cp:revision>46</cp:revision>
  <dcterms:created xsi:type="dcterms:W3CDTF">2021-04-25T03:52:03Z</dcterms:created>
  <dcterms:modified xsi:type="dcterms:W3CDTF">2021-05-05T04:14:21Z</dcterms:modified>
</cp:coreProperties>
</file>