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84" r:id="rId4"/>
    <p:sldId id="304" r:id="rId5"/>
    <p:sldId id="305" r:id="rId6"/>
    <p:sldId id="285" r:id="rId7"/>
    <p:sldId id="288" r:id="rId8"/>
    <p:sldId id="302" r:id="rId9"/>
    <p:sldId id="303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FF"/>
    <a:srgbClr val="9C1D22"/>
    <a:srgbClr val="E57177"/>
    <a:srgbClr val="0000FF"/>
    <a:srgbClr val="00FF99"/>
    <a:srgbClr val="00EA8B"/>
    <a:srgbClr val="E15D63"/>
    <a:srgbClr val="00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37E9-FDEE-4749-90DE-2EF19702330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8987-BB04-B046-845B-03D6230A60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538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980386" y="815800"/>
            <a:ext cx="5226400" cy="5226400"/>
          </a:xfrm>
          <a:prstGeom prst="ellipse">
            <a:avLst/>
          </a:prstGeom>
          <a:noFill/>
          <a:ln w="38100">
            <a:solidFill>
              <a:srgbClr val="363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767222" y="815800"/>
            <a:ext cx="5226400" cy="5226400"/>
          </a:xfrm>
          <a:prstGeom prst="ellipse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44390" y="524107"/>
            <a:ext cx="8103220" cy="564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DDDC74-9F48-4ED1-93BF-E0706B164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40" y="2040413"/>
            <a:ext cx="2652016" cy="791646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18" name="日期版面配置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D79-D602-47B9-8045-88D6B77CC9B7}" type="datetime1">
              <a:rPr lang="en-US" altLang="zh-TW" smtClean="0"/>
              <a:t>5/18/21</a:t>
            </a:fld>
            <a:endParaRPr 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434899" y="323385"/>
            <a:ext cx="0" cy="1851104"/>
          </a:xfrm>
          <a:prstGeom prst="line">
            <a:avLst/>
          </a:prstGeom>
          <a:ln w="25400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769720" y="4895384"/>
            <a:ext cx="0" cy="1851104"/>
          </a:xfrm>
          <a:prstGeom prst="line">
            <a:avLst/>
          </a:prstGeom>
          <a:ln w="38100" cmpd="thickThin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19309" y="486936"/>
            <a:ext cx="4085062" cy="0"/>
          </a:xfrm>
          <a:prstGeom prst="line">
            <a:avLst/>
          </a:prstGeom>
          <a:ln w="317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7813293" y="6556919"/>
            <a:ext cx="4085062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51184" y="6478859"/>
            <a:ext cx="3847171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5/18/21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11110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>
            <a:cxnSpLocks/>
          </p:cNvCxnSpPr>
          <p:nvPr/>
        </p:nvCxnSpPr>
        <p:spPr>
          <a:xfrm>
            <a:off x="3669790" y="1358802"/>
            <a:ext cx="4852421" cy="0"/>
          </a:xfrm>
          <a:prstGeom prst="line">
            <a:avLst/>
          </a:prstGeom>
          <a:ln w="317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>
            <a:cxnSpLocks/>
          </p:cNvCxnSpPr>
          <p:nvPr/>
        </p:nvCxnSpPr>
        <p:spPr>
          <a:xfrm>
            <a:off x="9962707" y="6727039"/>
            <a:ext cx="1935648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cxnSpLocks/>
          </p:cNvCxnSpPr>
          <p:nvPr/>
        </p:nvCxnSpPr>
        <p:spPr>
          <a:xfrm>
            <a:off x="10271051" y="6648979"/>
            <a:ext cx="1627304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5/18/21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28122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198A75-0DF4-4C41-8CD3-8BB01889C138}"/>
              </a:ext>
            </a:extLst>
          </p:cNvPr>
          <p:cNvSpPr txBox="1"/>
          <p:nvPr userDrawn="1"/>
        </p:nvSpPr>
        <p:spPr>
          <a:xfrm>
            <a:off x="5200562" y="685938"/>
            <a:ext cx="179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0" dirty="0">
                <a:effectLst/>
                <a:latin typeface="+mj-lt"/>
              </a:rPr>
              <a:t>Outline</a:t>
            </a:r>
            <a:endParaRPr lang="zh-TW" altLang="en-US" sz="36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589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C0F920C-8F64-4C18-A4C7-9BDDBCF265BE}" type="datetime1">
              <a:rPr lang="en-US" altLang="zh-TW" smtClean="0"/>
              <a:t>5/18/21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E9C3D748-62A2-4402-A0DB-4DBEF474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52122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Network DEA in Insurance Industry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F6200-786E-481C-A087-CF109EB7B000}"/>
              </a:ext>
            </a:extLst>
          </p:cNvPr>
          <p:cNvSpPr txBox="1"/>
          <p:nvPr/>
        </p:nvSpPr>
        <p:spPr>
          <a:xfrm>
            <a:off x="5657418" y="42354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吳延東</a:t>
            </a:r>
          </a:p>
        </p:txBody>
      </p:sp>
    </p:spTree>
    <p:extLst>
      <p:ext uri="{BB962C8B-B14F-4D97-AF65-F5344CB8AC3E}">
        <p14:creationId xmlns:p14="http://schemas.microsoft.com/office/powerpoint/2010/main" val="209464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CAF0-8B02-476C-BD79-2E9DA0E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1" y="958479"/>
            <a:ext cx="9998020" cy="55203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D98F81-FCEB-45EE-B6FE-52F81129BACD}"/>
              </a:ext>
            </a:extLst>
          </p:cNvPr>
          <p:cNvSpPr/>
          <p:nvPr/>
        </p:nvSpPr>
        <p:spPr>
          <a:xfrm>
            <a:off x="4876800" y="3336613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52B1D8-3CE1-4A34-919B-CF33A76F345D}"/>
              </a:ext>
            </a:extLst>
          </p:cNvPr>
          <p:cNvSpPr/>
          <p:nvPr/>
        </p:nvSpPr>
        <p:spPr>
          <a:xfrm>
            <a:off x="4876800" y="4747848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DD6DE1-20E8-4722-9789-6A05D5634BE2}"/>
              </a:ext>
            </a:extLst>
          </p:cNvPr>
          <p:cNvSpPr/>
          <p:nvPr/>
        </p:nvSpPr>
        <p:spPr>
          <a:xfrm>
            <a:off x="8043334" y="3567248"/>
            <a:ext cx="1109330" cy="319775"/>
          </a:xfrm>
          <a:prstGeom prst="rect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45BABA9-E71D-4229-AECD-4793EE6F09D1}"/>
              </a:ext>
            </a:extLst>
          </p:cNvPr>
          <p:cNvSpPr/>
          <p:nvPr/>
        </p:nvSpPr>
        <p:spPr>
          <a:xfrm rot="5400000">
            <a:off x="4885734" y="4079450"/>
            <a:ext cx="1091462" cy="245336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0000FF"/>
          </a:solidFill>
          <a:ln w="22225">
            <a:solidFill>
              <a:srgbClr val="00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57FA8F6-A299-4467-A815-BA43A7EA26F8}"/>
              </a:ext>
            </a:extLst>
          </p:cNvPr>
          <p:cNvSpPr/>
          <p:nvPr/>
        </p:nvSpPr>
        <p:spPr>
          <a:xfrm rot="7720220">
            <a:off x="6460734" y="4499949"/>
            <a:ext cx="1945502" cy="411128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FF0000"/>
          </a:solidFill>
          <a:ln w="22225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340AB1-8F36-47B5-A2DE-C142831B21AF}"/>
              </a:ext>
            </a:extLst>
          </p:cNvPr>
          <p:cNvSpPr txBox="1"/>
          <p:nvPr/>
        </p:nvSpPr>
        <p:spPr>
          <a:xfrm>
            <a:off x="5656824" y="3775933"/>
            <a:ext cx="1830988" cy="646331"/>
          </a:xfrm>
          <a:prstGeom prst="rect">
            <a:avLst/>
          </a:prstGeom>
          <a:solidFill>
            <a:schemeClr val="bg1">
              <a:alpha val="76000"/>
            </a:schemeClr>
          </a:solidFill>
          <a:ln w="158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</a:rPr>
              <a:t>保險業務會影響再保分保業務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C478B-22DD-4B30-9CD8-E91FA1598346}"/>
              </a:ext>
            </a:extLst>
          </p:cNvPr>
          <p:cNvSpPr txBox="1"/>
          <p:nvPr/>
        </p:nvSpPr>
        <p:spPr>
          <a:xfrm>
            <a:off x="7758918" y="4536609"/>
            <a:ext cx="1433809" cy="646331"/>
          </a:xfrm>
          <a:prstGeom prst="rect">
            <a:avLst/>
          </a:prstGeom>
          <a:solidFill>
            <a:srgbClr val="E57177">
              <a:alpha val="7000"/>
            </a:srgbClr>
          </a:solidFill>
          <a:ln w="15875">
            <a:solidFill>
              <a:srgbClr val="9C1D2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9C1D22"/>
                </a:solidFill>
              </a:rPr>
              <a:t>理賠與投資同時進行</a:t>
            </a:r>
          </a:p>
        </p:txBody>
      </p:sp>
    </p:spTree>
    <p:extLst>
      <p:ext uri="{BB962C8B-B14F-4D97-AF65-F5344CB8AC3E}">
        <p14:creationId xmlns:p14="http://schemas.microsoft.com/office/powerpoint/2010/main" val="37010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153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Network DEA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model</a:t>
            </a:r>
            <a:r>
              <a:rPr lang="en-US" altLang="zh-TW" sz="1600" dirty="0">
                <a:latin typeface="+mn-ea"/>
              </a:rPr>
              <a:t>(according to </a:t>
            </a:r>
            <a:r>
              <a:rPr lang="en-US" altLang="zh-TW" sz="1600" i="1" dirty="0">
                <a:latin typeface="+mn-ea"/>
              </a:rPr>
              <a:t>Kao 2008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Revised network DEA model</a:t>
            </a:r>
          </a:p>
        </p:txBody>
      </p:sp>
    </p:spTree>
    <p:extLst>
      <p:ext uri="{BB962C8B-B14F-4D97-AF65-F5344CB8AC3E}">
        <p14:creationId xmlns:p14="http://schemas.microsoft.com/office/powerpoint/2010/main" val="39779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153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Network DEA</a:t>
            </a:r>
            <a:r>
              <a:rPr lang="zh-TW" altLang="en-US" sz="2800" b="1" dirty="0">
                <a:solidFill>
                  <a:srgbClr val="9C1D22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model</a:t>
            </a:r>
            <a:r>
              <a:rPr lang="en-US" altLang="zh-TW" sz="1600" b="1" dirty="0">
                <a:solidFill>
                  <a:srgbClr val="9C1D22"/>
                </a:solidFill>
                <a:latin typeface="+mn-ea"/>
              </a:rPr>
              <a:t>(according to </a:t>
            </a:r>
            <a:r>
              <a:rPr lang="en-US" altLang="zh-TW" sz="1600" b="1" i="1" dirty="0">
                <a:solidFill>
                  <a:srgbClr val="9C1D22"/>
                </a:solidFill>
                <a:latin typeface="+mn-ea"/>
              </a:rPr>
              <a:t>Kao 2008</a:t>
            </a:r>
            <a:r>
              <a:rPr lang="en-US" altLang="zh-TW" sz="1600" b="1" dirty="0">
                <a:solidFill>
                  <a:srgbClr val="9C1D22"/>
                </a:solidFill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Revised network DEA model</a:t>
            </a:r>
          </a:p>
        </p:txBody>
      </p:sp>
    </p:spTree>
    <p:extLst>
      <p:ext uri="{BB962C8B-B14F-4D97-AF65-F5344CB8AC3E}">
        <p14:creationId xmlns:p14="http://schemas.microsoft.com/office/powerpoint/2010/main" val="29049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Network DEA model</a:t>
            </a:r>
            <a:r>
              <a:rPr lang="en-US" altLang="zh-TW" b="1" dirty="0">
                <a:latin typeface="+mn-ea"/>
              </a:rPr>
              <a:t>(according to Kao 2008)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B445E6-DF7B-CD4D-AE54-31657118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645" y="4405415"/>
            <a:ext cx="5668055" cy="282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BECCB0-0DE9-704E-B2A5-D77313886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67" y="1694148"/>
            <a:ext cx="8148576" cy="37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Network DEA model</a:t>
            </a:r>
            <a:r>
              <a:rPr lang="en-US" altLang="zh-TW" b="1" dirty="0">
                <a:latin typeface="+mn-ea"/>
              </a:rPr>
              <a:t>(according to Kao 2008)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B445E6-DF7B-CD4D-AE54-316571187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4"/>
          <a:stretch/>
        </p:blipFill>
        <p:spPr bwMode="auto">
          <a:xfrm>
            <a:off x="662761" y="1614406"/>
            <a:ext cx="4164421" cy="18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A351D9-F6F1-1244-BA30-B40224FC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77" y="1392627"/>
            <a:ext cx="5854262" cy="2136629"/>
          </a:xfrm>
          <a:prstGeom prst="rect">
            <a:avLst/>
          </a:prstGeom>
        </p:spPr>
      </p:pic>
      <p:sp>
        <p:nvSpPr>
          <p:cNvPr id="7" name="向右箭號 6">
            <a:extLst>
              <a:ext uri="{FF2B5EF4-FFF2-40B4-BE49-F238E27FC236}">
                <a16:creationId xmlns:a16="http://schemas.microsoft.com/office/drawing/2014/main" id="{34FEB127-FC4C-CD42-9147-EC74CFEE3947}"/>
              </a:ext>
            </a:extLst>
          </p:cNvPr>
          <p:cNvSpPr/>
          <p:nvPr/>
        </p:nvSpPr>
        <p:spPr>
          <a:xfrm>
            <a:off x="4892378" y="2317817"/>
            <a:ext cx="782599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1444FEF-81D1-B745-9EC3-79E77FE8A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5" y="3631213"/>
            <a:ext cx="6299200" cy="17653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71E31BB-D6AA-1942-8A1B-AB7DAB197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5" y="5410703"/>
            <a:ext cx="7518400" cy="5461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79F844-6D3C-9243-AFF9-DC54D234A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5" y="5970993"/>
            <a:ext cx="8262723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15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Network DEA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model</a:t>
            </a:r>
            <a:r>
              <a:rPr lang="en-US" altLang="zh-TW" sz="1600" dirty="0">
                <a:latin typeface="+mn-ea"/>
              </a:rPr>
              <a:t>(according to </a:t>
            </a:r>
            <a:r>
              <a:rPr lang="en-US" altLang="zh-TW" sz="1600" i="1" dirty="0">
                <a:latin typeface="+mn-ea"/>
              </a:rPr>
              <a:t>Kao 2008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Revised network DEA model</a:t>
            </a:r>
            <a:endParaRPr lang="en-US" altLang="zh-TW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39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5B82B9F-D834-4FE0-8C41-5DD444BAC121}"/>
              </a:ext>
            </a:extLst>
          </p:cNvPr>
          <p:cNvCxnSpPr>
            <a:cxnSpLocks/>
          </p:cNvCxnSpPr>
          <p:nvPr/>
        </p:nvCxnSpPr>
        <p:spPr>
          <a:xfrm>
            <a:off x="1828202" y="3730923"/>
            <a:ext cx="8772458" cy="0"/>
          </a:xfrm>
          <a:prstGeom prst="line">
            <a:avLst/>
          </a:prstGeom>
          <a:ln w="190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DB0770-6964-4640-AC8F-B661CA1E42ED}"/>
              </a:ext>
            </a:extLst>
          </p:cNvPr>
          <p:cNvSpPr txBox="1"/>
          <p:nvPr/>
        </p:nvSpPr>
        <p:spPr>
          <a:xfrm>
            <a:off x="535173" y="15067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Notations: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/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Premium income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Premiums ceded to reinsurers</a:t>
                </a:r>
                <a:endParaRPr lang="en-US" altLang="zh-TW" sz="1600" baseline="-25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1600" b="0" i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premiums</a:t>
                </a: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blipFill>
                <a:blip r:embed="rId2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/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Underwriting profit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Investment profit</a:t>
                </a: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blipFill>
                <a:blip r:embed="rId3"/>
                <a:stretch>
                  <a:fillRect r="-1389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/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Direct insurance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Profit generation</a:t>
                </a: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blipFill>
                <a:blip r:embed="rId4"/>
                <a:stretch>
                  <a:fillRect r="-2667" b="-6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/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Insurance expenses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Operation expenses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blipFill>
                <a:blip r:embed="rId5"/>
                <a:stretch>
                  <a:fillRect r="-1412" b="-3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群組 53">
            <a:extLst>
              <a:ext uri="{FF2B5EF4-FFF2-40B4-BE49-F238E27FC236}">
                <a16:creationId xmlns:a16="http://schemas.microsoft.com/office/drawing/2014/main" id="{22963657-8BFB-4AFE-AC37-D31E5449D479}"/>
              </a:ext>
            </a:extLst>
          </p:cNvPr>
          <p:cNvGrpSpPr/>
          <p:nvPr/>
        </p:nvGrpSpPr>
        <p:grpSpPr>
          <a:xfrm>
            <a:off x="1883680" y="7344791"/>
            <a:ext cx="8218251" cy="2409915"/>
            <a:chOff x="1883680" y="3918429"/>
            <a:chExt cx="8218251" cy="240991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3ABBB1-AE77-4F21-8E19-7368001823FA}"/>
                </a:ext>
              </a:extLst>
            </p:cNvPr>
            <p:cNvSpPr/>
            <p:nvPr/>
          </p:nvSpPr>
          <p:spPr>
            <a:xfrm>
              <a:off x="2995071" y="3918429"/>
              <a:ext cx="6008292" cy="2409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564D0F-D651-41F3-9116-1B3DCB4A2FD3}"/>
                </a:ext>
              </a:extLst>
            </p:cNvPr>
            <p:cNvSpPr/>
            <p:nvPr/>
          </p:nvSpPr>
          <p:spPr>
            <a:xfrm>
              <a:off x="6962010" y="4154733"/>
              <a:ext cx="1424763" cy="1940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5F95CB9-3449-4A32-B388-B13FA1C92579}"/>
                </a:ext>
              </a:extLst>
            </p:cNvPr>
            <p:cNvSpPr/>
            <p:nvPr/>
          </p:nvSpPr>
          <p:spPr>
            <a:xfrm>
              <a:off x="3641933" y="4154733"/>
              <a:ext cx="1424763" cy="523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41DE3C9-51FE-4A6A-AD0F-6C2DCA0324D5}"/>
                    </a:ext>
                  </a:extLst>
                </p:cNvPr>
                <p:cNvSpPr/>
                <p:nvPr/>
              </p:nvSpPr>
              <p:spPr>
                <a:xfrm>
                  <a:off x="1883680" y="4216301"/>
                  <a:ext cx="574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41DE3C9-51FE-4A6A-AD0F-6C2DCA032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680" y="4216301"/>
                  <a:ext cx="57419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10795F9-6674-46E5-BB77-C0D4EA8CB207}"/>
                    </a:ext>
                  </a:extLst>
                </p:cNvPr>
                <p:cNvSpPr/>
                <p:nvPr/>
              </p:nvSpPr>
              <p:spPr>
                <a:xfrm>
                  <a:off x="2557461" y="5798152"/>
                  <a:ext cx="5196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10795F9-6674-46E5-BB77-C0D4EA8C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461" y="5798152"/>
                  <a:ext cx="519693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F29D96A-AE9B-4934-80F4-D5CC6F360EBF}"/>
                    </a:ext>
                  </a:extLst>
                </p:cNvPr>
                <p:cNvSpPr/>
                <p:nvPr/>
              </p:nvSpPr>
              <p:spPr>
                <a:xfrm>
                  <a:off x="4039163" y="4116357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F29D96A-AE9B-4934-80F4-D5CC6F360E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163" y="4116357"/>
                  <a:ext cx="63030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F134345-FB13-43DD-99C3-19DC3677C45E}"/>
                    </a:ext>
                  </a:extLst>
                </p:cNvPr>
                <p:cNvSpPr/>
                <p:nvPr/>
              </p:nvSpPr>
              <p:spPr>
                <a:xfrm>
                  <a:off x="7359240" y="4819668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F134345-FB13-43DD-99C3-19DC3677C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0" y="4819668"/>
                  <a:ext cx="63030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975C8CC-AE19-4DBA-A90F-8FF8F4DF33C7}"/>
                    </a:ext>
                  </a:extLst>
                </p:cNvPr>
                <p:cNvSpPr/>
                <p:nvPr/>
              </p:nvSpPr>
              <p:spPr>
                <a:xfrm>
                  <a:off x="6214431" y="4454828"/>
                  <a:ext cx="50847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16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975C8CC-AE19-4DBA-A90F-8FF8F4DF3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431" y="4454828"/>
                  <a:ext cx="50847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8329127-1B1A-4B6A-8120-CA77F5A96997}"/>
                    </a:ext>
                  </a:extLst>
                </p:cNvPr>
                <p:cNvSpPr/>
                <p:nvPr/>
              </p:nvSpPr>
              <p:spPr>
                <a:xfrm>
                  <a:off x="5676559" y="5570164"/>
                  <a:ext cx="558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8329127-1B1A-4B6A-8120-CA77F5A96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9" y="5570164"/>
                  <a:ext cx="558166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0F02549-CEE6-4F63-B22E-D60027E8C38A}"/>
                    </a:ext>
                  </a:extLst>
                </p:cNvPr>
                <p:cNvSpPr/>
                <p:nvPr/>
              </p:nvSpPr>
              <p:spPr>
                <a:xfrm>
                  <a:off x="9540559" y="4216301"/>
                  <a:ext cx="5613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0F02549-CEE6-4F63-B22E-D60027E8C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559" y="4216301"/>
                  <a:ext cx="561372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0CB3F09-A537-477A-897B-0AA7217FA89F}"/>
                    </a:ext>
                  </a:extLst>
                </p:cNvPr>
                <p:cNvSpPr/>
                <p:nvPr/>
              </p:nvSpPr>
              <p:spPr>
                <a:xfrm>
                  <a:off x="9540559" y="5570164"/>
                  <a:ext cx="5613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0CB3F09-A537-477A-897B-0AA7217FA8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559" y="5570164"/>
                  <a:ext cx="561372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9AFFBEF-AC3F-4329-8FED-AC39F123F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57875" y="4447134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CD7E819-D6BC-4709-BDB1-B63322329244}"/>
                </a:ext>
              </a:extLst>
            </p:cNvPr>
            <p:cNvCxnSpPr>
              <a:cxnSpLocks/>
            </p:cNvCxnSpPr>
            <p:nvPr/>
          </p:nvCxnSpPr>
          <p:spPr>
            <a:xfrm>
              <a:off x="2457875" y="5850153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C043A92-16E9-45FD-AFA5-A4DCD949301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166" y="4447134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2D842F8-CFD8-4184-AB9E-E723FE6AB9C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166" y="5850153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6375DDD-D5D3-4932-ACB2-B7DB626B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485" y="4637200"/>
              <a:ext cx="1380496" cy="860965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3C1FAA4E-FBB9-455A-A3FA-80C9CE168A69}"/>
                </a:ext>
              </a:extLst>
            </p:cNvPr>
            <p:cNvCxnSpPr>
              <a:cxnSpLocks/>
            </p:cNvCxnSpPr>
            <p:nvPr/>
          </p:nvCxnSpPr>
          <p:spPr>
            <a:xfrm>
              <a:off x="6214431" y="5850153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71A4AE5A-9D3F-4191-81B5-F554583A1E4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696" y="4447134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2479CA8-CD95-447A-9C42-792E5336E147}"/>
                </a:ext>
              </a:extLst>
            </p:cNvPr>
            <p:cNvCxnSpPr>
              <a:cxnSpLocks/>
            </p:cNvCxnSpPr>
            <p:nvPr/>
          </p:nvCxnSpPr>
          <p:spPr>
            <a:xfrm>
              <a:off x="5066696" y="5850153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DDAD37C-1374-42FF-BB52-3FDD32575C4E}"/>
                </a:ext>
              </a:extLst>
            </p:cNvPr>
            <p:cNvSpPr/>
            <p:nvPr/>
          </p:nvSpPr>
          <p:spPr>
            <a:xfrm>
              <a:off x="3641933" y="5574918"/>
              <a:ext cx="1424763" cy="523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F510714-FF18-4EC0-8E7B-3F8356FD869C}"/>
                    </a:ext>
                  </a:extLst>
                </p:cNvPr>
                <p:cNvSpPr/>
                <p:nvPr/>
              </p:nvSpPr>
              <p:spPr>
                <a:xfrm>
                  <a:off x="4039163" y="5536542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F510714-FF18-4EC0-8E7B-3F8356FD86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163" y="5536542"/>
                  <a:ext cx="630301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E7A4AE35-2E15-442C-A289-5B1C421DC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7875" y="4529667"/>
              <a:ext cx="1030392" cy="13204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99BC27E7-E730-4F04-A486-16E0F52BB68C}"/>
                </a:ext>
              </a:extLst>
            </p:cNvPr>
            <p:cNvCxnSpPr>
              <a:cxnSpLocks/>
            </p:cNvCxnSpPr>
            <p:nvPr/>
          </p:nvCxnSpPr>
          <p:spPr>
            <a:xfrm>
              <a:off x="6214431" y="4447134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EF15EC3-2D59-4E42-A314-9E36F79302AF}"/>
                    </a:ext>
                  </a:extLst>
                </p:cNvPr>
                <p:cNvSpPr/>
                <p:nvPr/>
              </p:nvSpPr>
              <p:spPr>
                <a:xfrm>
                  <a:off x="1883680" y="5570164"/>
                  <a:ext cx="574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EF15EC3-2D59-4E42-A314-9E36F7930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680" y="5570164"/>
                  <a:ext cx="574195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732C602-9BC0-461E-9390-3C61A5360A98}"/>
                    </a:ext>
                  </a:extLst>
                </p:cNvPr>
                <p:cNvSpPr/>
                <p:nvPr/>
              </p:nvSpPr>
              <p:spPr>
                <a:xfrm>
                  <a:off x="2471576" y="4954109"/>
                  <a:ext cx="5196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732C602-9BC0-461E-9390-3C61A5360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76" y="4954109"/>
                  <a:ext cx="519694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3062AF4-623A-491E-9E9A-5FEEC56E19D3}"/>
                    </a:ext>
                  </a:extLst>
                </p:cNvPr>
                <p:cNvSpPr/>
                <p:nvPr/>
              </p:nvSpPr>
              <p:spPr>
                <a:xfrm>
                  <a:off x="5676559" y="4216301"/>
                  <a:ext cx="558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3062AF4-623A-491E-9E9A-5FEEC56E1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9" y="4216301"/>
                  <a:ext cx="558166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EB52CF-5351-4BBA-A5A8-5978F03D199C}"/>
                    </a:ext>
                  </a:extLst>
                </p:cNvPr>
                <p:cNvSpPr/>
                <p:nvPr/>
              </p:nvSpPr>
              <p:spPr>
                <a:xfrm>
                  <a:off x="5083948" y="4987607"/>
                  <a:ext cx="50847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16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EB52CF-5351-4BBA-A5A8-5978F03D19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948" y="4987607"/>
                  <a:ext cx="508473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29CCD684-8A43-464A-84A7-9B1FA6A1D4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200" y="3935592"/>
            <a:ext cx="8229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C0EC245-09D9-604A-A067-DC95E892B5C6}"/>
              </a:ext>
            </a:extLst>
          </p:cNvPr>
          <p:cNvGrpSpPr/>
          <p:nvPr/>
        </p:nvGrpSpPr>
        <p:grpSpPr>
          <a:xfrm>
            <a:off x="2848391" y="3483954"/>
            <a:ext cx="7281435" cy="3204545"/>
            <a:chOff x="3720000" y="3725291"/>
            <a:chExt cx="7281435" cy="32045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D5D77C9-212A-3449-B0CD-EA8C07559A27}"/>
                    </a:ext>
                  </a:extLst>
                </p:cNvPr>
                <p:cNvSpPr/>
                <p:nvPr/>
              </p:nvSpPr>
              <p:spPr>
                <a:xfrm>
                  <a:off x="3720000" y="3725291"/>
                  <a:ext cx="2919967" cy="940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altLang="zh-TW" sz="2400" baseline="-25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TW" sz="2400" dirty="0"/>
                    <a:t> 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400" dirty="0"/>
                    <a:t> </a:t>
                  </a:r>
                </a:p>
              </p:txBody>
            </p:sp>
          </mc:Choice>
          <mc:Fallback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D5D77C9-212A-3449-B0CD-EA8C0755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000" y="3725291"/>
                  <a:ext cx="2919967" cy="940770"/>
                </a:xfrm>
                <a:prstGeom prst="rect">
                  <a:avLst/>
                </a:prstGeom>
                <a:blipFill>
                  <a:blip r:embed="rId2"/>
                  <a:stretch>
                    <a:fillRect l="-433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E49C144-0FCD-4544-AD07-109F3C023D20}"/>
                    </a:ext>
                  </a:extLst>
                </p:cNvPr>
                <p:cNvSpPr/>
                <p:nvPr/>
              </p:nvSpPr>
              <p:spPr>
                <a:xfrm>
                  <a:off x="4613243" y="4059245"/>
                  <a:ext cx="253146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E49C144-0FCD-4544-AD07-109F3C023D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243" y="4059245"/>
                  <a:ext cx="2531462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654B9CD-7BB6-B54A-A743-70565DF07EF0}"/>
                    </a:ext>
                  </a:extLst>
                </p:cNvPr>
                <p:cNvSpPr/>
                <p:nvPr/>
              </p:nvSpPr>
              <p:spPr>
                <a:xfrm>
                  <a:off x="4606607" y="4441178"/>
                  <a:ext cx="639482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654B9CD-7BB6-B54A-A743-70565DF07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607" y="4441178"/>
                  <a:ext cx="6394828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DE49F81-5A65-B644-9817-E0EE9BC3AFA8}"/>
                    </a:ext>
                  </a:extLst>
                </p:cNvPr>
                <p:cNvSpPr/>
                <p:nvPr/>
              </p:nvSpPr>
              <p:spPr>
                <a:xfrm>
                  <a:off x="4613304" y="4909399"/>
                  <a:ext cx="531645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DE49F81-5A65-B644-9817-E0EE9BC3A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304" y="4909399"/>
                  <a:ext cx="5316455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45A7031-0165-7543-A21B-8B83CB1F14DA}"/>
                    </a:ext>
                  </a:extLst>
                </p:cNvPr>
                <p:cNvSpPr/>
                <p:nvPr/>
              </p:nvSpPr>
              <p:spPr>
                <a:xfrm>
                  <a:off x="4613304" y="5406720"/>
                  <a:ext cx="550240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45A7031-0165-7543-A21B-8B83CB1F14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304" y="5406720"/>
                  <a:ext cx="5502404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58A926F-8389-844C-9B17-755573919A23}"/>
                    </a:ext>
                  </a:extLst>
                </p:cNvPr>
                <p:cNvSpPr/>
                <p:nvPr/>
              </p:nvSpPr>
              <p:spPr>
                <a:xfrm>
                  <a:off x="4602733" y="5873451"/>
                  <a:ext cx="6397457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58A926F-8389-844C-9B17-755573919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33" y="5873451"/>
                  <a:ext cx="6397457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3D893E9-7E09-CC44-8C08-82D5CFC1841E}"/>
                    </a:ext>
                  </a:extLst>
                </p:cNvPr>
                <p:cNvSpPr/>
                <p:nvPr/>
              </p:nvSpPr>
              <p:spPr>
                <a:xfrm>
                  <a:off x="4613243" y="6283505"/>
                  <a:ext cx="319305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3D893E9-7E09-CC44-8C08-82D5CFC18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243" y="6283505"/>
                  <a:ext cx="3193054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997DEC0-8625-C247-8E2B-D580509850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6861" y="1496878"/>
            <a:ext cx="6009827" cy="1780690"/>
          </a:xfrm>
          <a:prstGeom prst="rect">
            <a:avLst/>
          </a:prstGeom>
        </p:spPr>
      </p:pic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F3E47DA-8B15-0B47-BF24-BB6FED88B958}"/>
              </a:ext>
            </a:extLst>
          </p:cNvPr>
          <p:cNvCxnSpPr>
            <a:cxnSpLocks/>
          </p:cNvCxnSpPr>
          <p:nvPr/>
        </p:nvCxnSpPr>
        <p:spPr>
          <a:xfrm>
            <a:off x="1828202" y="3405102"/>
            <a:ext cx="8772458" cy="0"/>
          </a:xfrm>
          <a:prstGeom prst="line">
            <a:avLst/>
          </a:prstGeom>
          <a:ln w="1270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19C53AA-EEDF-D847-B678-FC29DED150E4}"/>
                  </a:ext>
                </a:extLst>
              </p:cNvPr>
              <p:cNvSpPr/>
              <p:nvPr/>
            </p:nvSpPr>
            <p:spPr>
              <a:xfrm>
                <a:off x="173189" y="3420503"/>
                <a:ext cx="2643672" cy="879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的權重</a:t>
                </a:r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19C53AA-EEDF-D847-B678-FC29DED15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9" y="3420503"/>
                <a:ext cx="2643672" cy="879151"/>
              </a:xfrm>
              <a:prstGeom prst="rect">
                <a:avLst/>
              </a:prstGeom>
              <a:blipFill>
                <a:blip r:embed="rId10"/>
                <a:stretch>
                  <a:fillRect r="-95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479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54B9CD-7BB6-B54A-A743-70565DF07EF0}"/>
                  </a:ext>
                </a:extLst>
              </p:cNvPr>
              <p:cNvSpPr/>
              <p:nvPr/>
            </p:nvSpPr>
            <p:spPr>
              <a:xfrm>
                <a:off x="3296291" y="4950598"/>
                <a:ext cx="5599418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 err="1"/>
                  <a:t>E</a:t>
                </a:r>
                <a:r>
                  <a:rPr lang="en-US" altLang="zh-TW" sz="2800" baseline="30000" dirty="0" err="1"/>
                  <a:t>I</a:t>
                </a:r>
                <a:r>
                  <a:rPr lang="en-US" altLang="zh-TW" sz="2800" baseline="-25000" dirty="0" err="1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54B9CD-7BB6-B54A-A743-70565DF07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950598"/>
                <a:ext cx="5599418" cy="661207"/>
              </a:xfrm>
              <a:prstGeom prst="rect">
                <a:avLst/>
              </a:prstGeom>
              <a:blipFill>
                <a:blip r:embed="rId2"/>
                <a:stretch>
                  <a:fillRect l="-2262" b="-24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6997DEC0-8625-C247-8E2B-D5805098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61" y="1496878"/>
            <a:ext cx="6009827" cy="178069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F3E47DA-8B15-0B47-BF24-BB6FED88B958}"/>
              </a:ext>
            </a:extLst>
          </p:cNvPr>
          <p:cNvCxnSpPr>
            <a:cxnSpLocks/>
          </p:cNvCxnSpPr>
          <p:nvPr/>
        </p:nvCxnSpPr>
        <p:spPr>
          <a:xfrm>
            <a:off x="1828202" y="3405102"/>
            <a:ext cx="8772458" cy="0"/>
          </a:xfrm>
          <a:prstGeom prst="line">
            <a:avLst/>
          </a:prstGeom>
          <a:ln w="1270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01AE9FD-7AAA-E54D-A254-855CE3529972}"/>
                  </a:ext>
                </a:extLst>
              </p:cNvPr>
              <p:cNvSpPr/>
              <p:nvPr/>
            </p:nvSpPr>
            <p:spPr>
              <a:xfrm>
                <a:off x="2318829" y="5511610"/>
                <a:ext cx="6686382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E</a:t>
                </a:r>
                <a:r>
                  <a:rPr lang="en-US" altLang="zh-TW" sz="2800" baseline="30000" dirty="0"/>
                  <a:t>(3)</a:t>
                </a:r>
                <a:r>
                  <a:rPr lang="en-US" altLang="zh-TW" sz="2800" baseline="-25000" dirty="0"/>
                  <a:t>k </a:t>
                </a:r>
                <a:r>
                  <a:rPr lang="en-US" altLang="zh-TW" sz="2800" dirty="0"/>
                  <a:t>= </a:t>
                </a:r>
                <a:r>
                  <a:rPr lang="en-US" altLang="zh-TW" sz="2800" dirty="0" err="1"/>
                  <a:t>E</a:t>
                </a:r>
                <a:r>
                  <a:rPr lang="en-US" altLang="zh-TW" sz="2800" baseline="30000" dirty="0" err="1"/>
                  <a:t>II</a:t>
                </a:r>
                <a:r>
                  <a:rPr lang="en-US" altLang="zh-TW" sz="2800" baseline="-25000" dirty="0" err="1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800" i="1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sz="28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800" i="1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TW" sz="28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01AE9FD-7AAA-E54D-A254-855CE3529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29" y="5511610"/>
                <a:ext cx="6686382" cy="661207"/>
              </a:xfrm>
              <a:prstGeom prst="rect">
                <a:avLst/>
              </a:prstGeom>
              <a:blipFill>
                <a:blip r:embed="rId4"/>
                <a:stretch>
                  <a:fillRect l="-1898" b="-24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5B8D19B-8792-0E47-8898-84F79A730B64}"/>
                  </a:ext>
                </a:extLst>
              </p:cNvPr>
              <p:cNvSpPr/>
              <p:nvPr/>
            </p:nvSpPr>
            <p:spPr>
              <a:xfrm>
                <a:off x="3296291" y="3688880"/>
                <a:ext cx="4572662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E</a:t>
                </a:r>
                <a:r>
                  <a:rPr lang="en-US" altLang="zh-TW" sz="2800" baseline="30000" dirty="0"/>
                  <a:t>(1)</a:t>
                </a:r>
                <a:r>
                  <a:rPr lang="en-US" altLang="zh-TW" sz="2800" baseline="-25000" dirty="0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5B8D19B-8792-0E47-8898-84F79A730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3688880"/>
                <a:ext cx="4572662" cy="661207"/>
              </a:xfrm>
              <a:prstGeom prst="rect">
                <a:avLst/>
              </a:prstGeom>
              <a:blipFill>
                <a:blip r:embed="rId5"/>
                <a:stretch>
                  <a:fillRect l="-2770" b="-26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B87411-81C2-D048-A4EF-F77448AB285A}"/>
                  </a:ext>
                </a:extLst>
              </p:cNvPr>
              <p:cNvSpPr/>
              <p:nvPr/>
            </p:nvSpPr>
            <p:spPr>
              <a:xfrm>
                <a:off x="3296291" y="4226899"/>
                <a:ext cx="4922117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E</a:t>
                </a:r>
                <a:r>
                  <a:rPr lang="en-US" altLang="zh-TW" sz="2800" baseline="30000" dirty="0"/>
                  <a:t>(2)</a:t>
                </a:r>
                <a:r>
                  <a:rPr lang="en-US" altLang="zh-TW" sz="2800" baseline="-25000" dirty="0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B87411-81C2-D048-A4EF-F77448AB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226899"/>
                <a:ext cx="4922117" cy="661207"/>
              </a:xfrm>
              <a:prstGeom prst="rect">
                <a:avLst/>
              </a:prstGeom>
              <a:blipFill>
                <a:blip r:embed="rId6"/>
                <a:stretch>
                  <a:fillRect l="-2571" b="-26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3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po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正黑">
      <a:majorFont>
        <a:latin typeface="Century Gothic"/>
        <a:ea typeface="Microsoft JhengHei"/>
        <a:cs typeface=""/>
      </a:majorFont>
      <a:minorFont>
        <a:latin typeface="Times New Roman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ab" id="{7AF1F9A7-A0AE-45FA-9CA5-0848F78B29DF}" vid="{8C886E89-3EA3-4838-80F4-D7B8E36C917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polab</Template>
  <TotalTime>8221</TotalTime>
  <Words>359</Words>
  <Application>Microsoft Macintosh PowerPoint</Application>
  <PresentationFormat>寬螢幕</PresentationFormat>
  <Paragraphs>71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</vt:lpstr>
      <vt:lpstr>Arial</vt:lpstr>
      <vt:lpstr>Calibri</vt:lpstr>
      <vt:lpstr>Cambria Math</vt:lpstr>
      <vt:lpstr>Century Gothic</vt:lpstr>
      <vt:lpstr>Times New Roman</vt:lpstr>
      <vt:lpstr>polab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吳延東</cp:lastModifiedBy>
  <cp:revision>58</cp:revision>
  <dcterms:created xsi:type="dcterms:W3CDTF">2021-04-25T03:52:03Z</dcterms:created>
  <dcterms:modified xsi:type="dcterms:W3CDTF">2021-05-20T08:15:37Z</dcterms:modified>
</cp:coreProperties>
</file>