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322" r:id="rId4"/>
    <p:sldId id="311" r:id="rId5"/>
    <p:sldId id="312" r:id="rId6"/>
    <p:sldId id="316" r:id="rId7"/>
    <p:sldId id="325" r:id="rId8"/>
    <p:sldId id="328" r:id="rId9"/>
    <p:sldId id="326" r:id="rId10"/>
    <p:sldId id="317" r:id="rId11"/>
    <p:sldId id="329" r:id="rId12"/>
    <p:sldId id="330" r:id="rId13"/>
    <p:sldId id="327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FF"/>
    <a:srgbClr val="9C1D22"/>
    <a:srgbClr val="E57177"/>
    <a:srgbClr val="0000FF"/>
    <a:srgbClr val="00FF99"/>
    <a:srgbClr val="00EA8B"/>
    <a:srgbClr val="E15D63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>
        <p:scale>
          <a:sx n="121" d="100"/>
          <a:sy n="121" d="100"/>
        </p:scale>
        <p:origin x="4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37E9-FDEE-4749-90DE-2EF19702330E}" type="datetimeFigureOut">
              <a:rPr kumimoji="1" lang="zh-TW" altLang="en-US" smtClean="0"/>
              <a:t>2021/5/27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8987-BB04-B046-845B-03D6230A60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5/27/21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in Insurance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6622617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Non-related network DEA model</a:t>
            </a:r>
            <a:endParaRPr lang="en-US" altLang="zh-TW" b="1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壽險</a:t>
            </a:r>
            <a:endParaRPr kumimoji="1" lang="en-US" altLang="zh-TW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產險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295E21-8255-6E47-947C-157A54D97535}"/>
              </a:ext>
            </a:extLst>
          </p:cNvPr>
          <p:cNvSpPr txBox="1"/>
          <p:nvPr/>
        </p:nvSpPr>
        <p:spPr>
          <a:xfrm>
            <a:off x="6987303" y="103282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601047D-707B-B941-BC7D-10B3917DF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65" y="2297588"/>
            <a:ext cx="4668301" cy="408576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0A9123-DBCE-7747-991E-FB1A8BF19663}"/>
              </a:ext>
            </a:extLst>
          </p:cNvPr>
          <p:cNvSpPr txBox="1"/>
          <p:nvPr/>
        </p:nvSpPr>
        <p:spPr>
          <a:xfrm>
            <a:off x="9422733" y="1833670"/>
            <a:ext cx="1003801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分子 ≥ </a:t>
            </a:r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4CBCDD4-A7AA-F94F-AB10-3C5EFEE9C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8" y="2276569"/>
            <a:ext cx="4719768" cy="418127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AAF33DE-39C0-9E47-83C3-1F3D2192E892}"/>
              </a:ext>
            </a:extLst>
          </p:cNvPr>
          <p:cNvSpPr txBox="1"/>
          <p:nvPr/>
        </p:nvSpPr>
        <p:spPr>
          <a:xfrm>
            <a:off x="4776660" y="1833670"/>
            <a:ext cx="1148712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一般 </a:t>
            </a:r>
            <a:r>
              <a:rPr kumimoji="1" lang="en-US" altLang="zh-TW" dirty="0"/>
              <a:t>VRS</a:t>
            </a:r>
            <a:endParaRPr kumimoji="1"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274D1A-C954-AD44-8871-F1EF294848B9}"/>
              </a:ext>
            </a:extLst>
          </p:cNvPr>
          <p:cNvSpPr/>
          <p:nvPr/>
        </p:nvSpPr>
        <p:spPr>
          <a:xfrm>
            <a:off x="9059832" y="3279228"/>
            <a:ext cx="3132168" cy="25224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9713DF-A6D0-E64E-9D66-92C8D5CDAB6D}"/>
              </a:ext>
            </a:extLst>
          </p:cNvPr>
          <p:cNvSpPr/>
          <p:nvPr/>
        </p:nvSpPr>
        <p:spPr>
          <a:xfrm>
            <a:off x="4359288" y="3279228"/>
            <a:ext cx="3132168" cy="25224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A806AC-7C09-224A-AC18-DFBB1F90167A}"/>
              </a:ext>
            </a:extLst>
          </p:cNvPr>
          <p:cNvSpPr/>
          <p:nvPr/>
        </p:nvSpPr>
        <p:spPr>
          <a:xfrm>
            <a:off x="9059832" y="3710152"/>
            <a:ext cx="1587147" cy="781943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905B2C-6AF6-8744-A0A4-73D2F542CD4F}"/>
              </a:ext>
            </a:extLst>
          </p:cNvPr>
          <p:cNvSpPr/>
          <p:nvPr/>
        </p:nvSpPr>
        <p:spPr>
          <a:xfrm>
            <a:off x="4359288" y="3731172"/>
            <a:ext cx="1587147" cy="788043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D328208-5683-C54E-9E53-A19EE9F15B22}"/>
              </a:ext>
            </a:extLst>
          </p:cNvPr>
          <p:cNvSpPr txBox="1"/>
          <p:nvPr/>
        </p:nvSpPr>
        <p:spPr>
          <a:xfrm>
            <a:off x="-6878" y="3699408"/>
            <a:ext cx="2908168" cy="87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加入限制式：分子 ≥ </a:t>
            </a:r>
            <a:r>
              <a:rPr kumimoji="1" lang="en-US" altLang="zh-TW" dirty="0"/>
              <a:t>0 </a:t>
            </a:r>
            <a:r>
              <a:rPr kumimoji="1" lang="zh-TW" altLang="en-US" dirty="0"/>
              <a:t>後：</a:t>
            </a:r>
            <a:endParaRPr kumimoji="1" lang="en-US" altLang="zh-TW" b="1" dirty="0"/>
          </a:p>
          <a:p>
            <a:pPr>
              <a:lnSpc>
                <a:spcPct val="150000"/>
              </a:lnSpc>
            </a:pPr>
            <a:r>
              <a:rPr kumimoji="1" lang="zh-TW" altLang="en-US" b="1" dirty="0"/>
              <a:t>差異：部分效率值下修</a:t>
            </a:r>
          </a:p>
        </p:txBody>
      </p:sp>
    </p:spTree>
    <p:extLst>
      <p:ext uri="{BB962C8B-B14F-4D97-AF65-F5344CB8AC3E}">
        <p14:creationId xmlns:p14="http://schemas.microsoft.com/office/powerpoint/2010/main" val="27631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壽險</a:t>
            </a:r>
            <a:endParaRPr kumimoji="1" lang="en-US" altLang="zh-TW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產險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67C569-A2CA-8645-88F2-66E1BDDB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7" y="1614405"/>
            <a:ext cx="7819773" cy="51942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F9979C9-7ED4-AA40-AD92-5E3A13C0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861" y="3657270"/>
            <a:ext cx="5138089" cy="315136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5CA554-B7D6-1D44-8281-EFF952E1B1F3}"/>
              </a:ext>
            </a:extLst>
          </p:cNvPr>
          <p:cNvSpPr txBox="1"/>
          <p:nvPr/>
        </p:nvSpPr>
        <p:spPr>
          <a:xfrm>
            <a:off x="1832553" y="23713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整體排名不變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768FC9-F76B-FA49-9A99-1589B2C23C04}"/>
              </a:ext>
            </a:extLst>
          </p:cNvPr>
          <p:cNvSpPr txBox="1"/>
          <p:nvPr/>
        </p:nvSpPr>
        <p:spPr>
          <a:xfrm>
            <a:off x="8050923" y="124507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加入分子 ≥ </a:t>
            </a:r>
            <a:r>
              <a:rPr kumimoji="1" lang="en-US" altLang="zh-TW" dirty="0"/>
              <a:t>0 </a:t>
            </a:r>
            <a:r>
              <a:rPr kumimoji="1" lang="zh-TW" altLang="en-US" dirty="0"/>
              <a:t>後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E70F4F-C424-C74D-81F2-A3D58238341F}"/>
              </a:ext>
            </a:extLst>
          </p:cNvPr>
          <p:cNvSpPr txBox="1"/>
          <p:nvPr/>
        </p:nvSpPr>
        <p:spPr>
          <a:xfrm>
            <a:off x="1635406" y="334838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原始 </a:t>
            </a:r>
            <a:r>
              <a:rPr kumimoji="1" lang="en-US" altLang="zh-TW" dirty="0"/>
              <a:t>network DEA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B9DBF9-4AC1-CD4D-9C2D-45EB1539335A}"/>
              </a:ext>
            </a:extLst>
          </p:cNvPr>
          <p:cNvSpPr txBox="1"/>
          <p:nvPr/>
        </p:nvSpPr>
        <p:spPr>
          <a:xfrm>
            <a:off x="535173" y="630910"/>
            <a:ext cx="393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/>
              <a:t>與初始的 </a:t>
            </a:r>
            <a:r>
              <a:rPr kumimoji="1" lang="en-US" altLang="zh-TW" sz="2000" b="1" dirty="0"/>
              <a:t>relational</a:t>
            </a:r>
            <a:r>
              <a:rPr kumimoji="1" lang="zh-TW" altLang="en-US" sz="2000" b="1" dirty="0"/>
              <a:t> </a:t>
            </a:r>
            <a:r>
              <a:rPr kumimoji="1" lang="en-US" altLang="zh-TW" sz="2000" b="1" dirty="0"/>
              <a:t>network DEA </a:t>
            </a:r>
            <a:r>
              <a:rPr kumimoji="1" lang="zh-TW" altLang="en-US" sz="2000" b="1" dirty="0"/>
              <a:t>比較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0A2B0D-5617-944F-8D96-29F7D976F2C7}"/>
              </a:ext>
            </a:extLst>
          </p:cNvPr>
          <p:cNvSpPr txBox="1"/>
          <p:nvPr/>
        </p:nvSpPr>
        <p:spPr>
          <a:xfrm>
            <a:off x="1038602" y="93727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8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壽險</a:t>
            </a:r>
            <a:endParaRPr kumimoji="1" lang="en-US" altLang="zh-TW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產險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F9979C9-7ED4-AA40-AD92-5E3A13C0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1" y="3110052"/>
            <a:ext cx="6110787" cy="374794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5CA554-B7D6-1D44-8281-EFF952E1B1F3}"/>
              </a:ext>
            </a:extLst>
          </p:cNvPr>
          <p:cNvSpPr txBox="1"/>
          <p:nvPr/>
        </p:nvSpPr>
        <p:spPr>
          <a:xfrm>
            <a:off x="1552376" y="1431030"/>
            <a:ext cx="4859022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 dirty="0"/>
              <a:t>轉為 </a:t>
            </a:r>
            <a:r>
              <a:rPr kumimoji="1" lang="en-US" altLang="zh-TW" b="1" dirty="0"/>
              <a:t>non-relational </a:t>
            </a:r>
            <a:r>
              <a:rPr kumimoji="1" lang="zh-TW" altLang="en-US" b="1" dirty="0"/>
              <a:t>後，</a:t>
            </a:r>
            <a:endParaRPr kumimoji="1" lang="en-US" altLang="zh-TW" b="1" dirty="0"/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1"/>
                </a:solidFill>
              </a:rPr>
              <a:t>大部分 </a:t>
            </a:r>
            <a:r>
              <a:rPr kumimoji="1" lang="en-US" altLang="zh-TW" b="1" dirty="0">
                <a:solidFill>
                  <a:schemeClr val="accent1"/>
                </a:solidFill>
              </a:rPr>
              <a:t>DMU </a:t>
            </a:r>
            <a:r>
              <a:rPr kumimoji="1" lang="zh-TW" altLang="en-US" b="1" dirty="0">
                <a:solidFill>
                  <a:schemeClr val="accent1"/>
                </a:solidFill>
              </a:rPr>
              <a:t>效率值上升，</a:t>
            </a:r>
            <a:endParaRPr kumimoji="1" lang="en-US" altLang="zh-TW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2"/>
                </a:solidFill>
              </a:rPr>
              <a:t>如有運用各流程整合的效率反而失去領先地位</a:t>
            </a:r>
            <a:r>
              <a:rPr kumimoji="1" lang="en-US" altLang="zh-TW" b="1" dirty="0">
                <a:solidFill>
                  <a:schemeClr val="accent2"/>
                </a:solidFill>
              </a:rPr>
              <a:t> </a:t>
            </a:r>
            <a:endParaRPr kumimoji="1"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E70F4F-C424-C74D-81F2-A3D58238341F}"/>
              </a:ext>
            </a:extLst>
          </p:cNvPr>
          <p:cNvSpPr txBox="1"/>
          <p:nvPr/>
        </p:nvSpPr>
        <p:spPr>
          <a:xfrm>
            <a:off x="2195329" y="274072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原始 </a:t>
            </a:r>
            <a:r>
              <a:rPr kumimoji="1" lang="en-US" altLang="zh-TW" dirty="0"/>
              <a:t>network DEA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B9DBF9-4AC1-CD4D-9C2D-45EB1539335A}"/>
              </a:ext>
            </a:extLst>
          </p:cNvPr>
          <p:cNvSpPr txBox="1"/>
          <p:nvPr/>
        </p:nvSpPr>
        <p:spPr>
          <a:xfrm>
            <a:off x="535173" y="630910"/>
            <a:ext cx="393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/>
              <a:t>與初始的 </a:t>
            </a:r>
            <a:r>
              <a:rPr kumimoji="1" lang="en-US" altLang="zh-TW" sz="2000" b="1" dirty="0"/>
              <a:t>relational</a:t>
            </a:r>
            <a:r>
              <a:rPr kumimoji="1" lang="zh-TW" altLang="en-US" sz="2000" b="1" dirty="0"/>
              <a:t> </a:t>
            </a:r>
            <a:r>
              <a:rPr kumimoji="1" lang="en-US" altLang="zh-TW" sz="2000" b="1" dirty="0"/>
              <a:t>network DEA </a:t>
            </a:r>
            <a:r>
              <a:rPr kumimoji="1" lang="zh-TW" altLang="en-US" sz="2000" b="1" dirty="0"/>
              <a:t>比較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0A2B0D-5617-944F-8D96-29F7D976F2C7}"/>
              </a:ext>
            </a:extLst>
          </p:cNvPr>
          <p:cNvSpPr txBox="1"/>
          <p:nvPr/>
        </p:nvSpPr>
        <p:spPr>
          <a:xfrm>
            <a:off x="1038602" y="93727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9BC1F-B725-B942-88DE-870159FD0060}"/>
              </a:ext>
            </a:extLst>
          </p:cNvPr>
          <p:cNvSpPr txBox="1"/>
          <p:nvPr/>
        </p:nvSpPr>
        <p:spPr>
          <a:xfrm>
            <a:off x="7944227" y="901131"/>
            <a:ext cx="2905604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一般（</a:t>
            </a:r>
            <a:r>
              <a:rPr kumimoji="1" lang="en-US" altLang="zh-TW" dirty="0"/>
              <a:t>non-relational</a:t>
            </a:r>
            <a:r>
              <a:rPr kumimoji="1" lang="zh-TW" altLang="en-US" dirty="0"/>
              <a:t>） </a:t>
            </a:r>
            <a:r>
              <a:rPr kumimoji="1" lang="en-US" altLang="zh-TW" dirty="0"/>
              <a:t>VRS</a:t>
            </a:r>
            <a:endParaRPr kumimoji="1"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A65A04-D0ED-A245-AD06-11F15BA4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80" y="1400701"/>
            <a:ext cx="5815468" cy="515195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8E5752F-0564-6548-B508-DBB54710318D}"/>
              </a:ext>
            </a:extLst>
          </p:cNvPr>
          <p:cNvSpPr/>
          <p:nvPr/>
        </p:nvSpPr>
        <p:spPr>
          <a:xfrm>
            <a:off x="7303096" y="2616923"/>
            <a:ext cx="2905604" cy="1503131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0093FE-885E-6D44-A13B-385E5C3B7396}"/>
              </a:ext>
            </a:extLst>
          </p:cNvPr>
          <p:cNvSpPr/>
          <p:nvPr/>
        </p:nvSpPr>
        <p:spPr>
          <a:xfrm>
            <a:off x="777768" y="3997698"/>
            <a:ext cx="1253331" cy="904630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6F1D09-53F6-4645-8642-345E230AD2A8}"/>
              </a:ext>
            </a:extLst>
          </p:cNvPr>
          <p:cNvSpPr/>
          <p:nvPr/>
        </p:nvSpPr>
        <p:spPr>
          <a:xfrm>
            <a:off x="777768" y="3766470"/>
            <a:ext cx="1253331" cy="231228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1527A9-890D-B940-BAA9-5A5DBCECDF87}"/>
              </a:ext>
            </a:extLst>
          </p:cNvPr>
          <p:cNvSpPr/>
          <p:nvPr/>
        </p:nvSpPr>
        <p:spPr>
          <a:xfrm>
            <a:off x="7304688" y="2305531"/>
            <a:ext cx="2904012" cy="311391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ADD9CA-535F-E341-A889-B86552CB8958}"/>
              </a:ext>
            </a:extLst>
          </p:cNvPr>
          <p:cNvSpPr/>
          <p:nvPr/>
        </p:nvSpPr>
        <p:spPr>
          <a:xfrm>
            <a:off x="10208700" y="2932386"/>
            <a:ext cx="973616" cy="1187668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C3B811-5AE0-DC42-8521-DFB1AAC197FA}"/>
              </a:ext>
            </a:extLst>
          </p:cNvPr>
          <p:cNvSpPr/>
          <p:nvPr/>
        </p:nvSpPr>
        <p:spPr>
          <a:xfrm>
            <a:off x="2052119" y="4228926"/>
            <a:ext cx="559075" cy="673402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EA6E54-C941-A94E-8CC5-E191A172E870}"/>
              </a:ext>
            </a:extLst>
          </p:cNvPr>
          <p:cNvSpPr/>
          <p:nvPr/>
        </p:nvSpPr>
        <p:spPr>
          <a:xfrm>
            <a:off x="2611192" y="3997698"/>
            <a:ext cx="580562" cy="904630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AC8692-A1F7-E041-860A-CE0843FD295B}"/>
              </a:ext>
            </a:extLst>
          </p:cNvPr>
          <p:cNvSpPr/>
          <p:nvPr/>
        </p:nvSpPr>
        <p:spPr>
          <a:xfrm>
            <a:off x="11182316" y="2616923"/>
            <a:ext cx="897226" cy="1503131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1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壽險</a:t>
            </a:r>
            <a:endParaRPr kumimoji="1" lang="en-US" altLang="zh-TW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產險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295E21-8255-6E47-947C-157A54D97535}"/>
              </a:ext>
            </a:extLst>
          </p:cNvPr>
          <p:cNvSpPr txBox="1"/>
          <p:nvPr/>
        </p:nvSpPr>
        <p:spPr>
          <a:xfrm>
            <a:off x="6106651" y="102198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67C569-A2CA-8645-88F2-66E1BDDB7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6"/>
          <a:stretch/>
        </p:blipFill>
        <p:spPr>
          <a:xfrm>
            <a:off x="1154182" y="3155948"/>
            <a:ext cx="2926401" cy="37300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5CA554-B7D6-1D44-8281-EFF952E1B1F3}"/>
              </a:ext>
            </a:extLst>
          </p:cNvPr>
          <p:cNvSpPr txBox="1"/>
          <p:nvPr/>
        </p:nvSpPr>
        <p:spPr>
          <a:xfrm>
            <a:off x="2617381" y="17688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富邦分數暴跌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53E2CEE-0BA3-1941-89DF-2005E25690B4}"/>
              </a:ext>
            </a:extLst>
          </p:cNvPr>
          <p:cNvSpPr txBox="1"/>
          <p:nvPr/>
        </p:nvSpPr>
        <p:spPr>
          <a:xfrm>
            <a:off x="2313452" y="27866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after</a:t>
            </a:r>
            <a:endParaRPr kumimoji="1"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D1F471E-012E-4244-95DB-E0CB7BB08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01" y="791303"/>
            <a:ext cx="5671606" cy="601003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EEFF49-E7FA-D643-B225-E2081F4A91C4}"/>
              </a:ext>
            </a:extLst>
          </p:cNvPr>
          <p:cNvSpPr txBox="1"/>
          <p:nvPr/>
        </p:nvSpPr>
        <p:spPr>
          <a:xfrm>
            <a:off x="8378804" y="370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獨立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7B461-6AC0-574E-83F7-4C43ECE926F4}"/>
              </a:ext>
            </a:extLst>
          </p:cNvPr>
          <p:cNvSpPr/>
          <p:nvPr/>
        </p:nvSpPr>
        <p:spPr>
          <a:xfrm>
            <a:off x="1856297" y="3812418"/>
            <a:ext cx="1139151" cy="234065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DDD16-41CB-1B4A-AF85-C8D07A8AC287}"/>
              </a:ext>
            </a:extLst>
          </p:cNvPr>
          <p:cNvSpPr/>
          <p:nvPr/>
        </p:nvSpPr>
        <p:spPr>
          <a:xfrm>
            <a:off x="6720017" y="1891503"/>
            <a:ext cx="2224286" cy="315669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86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7FA8F6-A299-4467-A815-BA43A7EA26F8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FF0000"/>
          </a:solidFill>
          <a:ln w="22225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C478B-22DD-4B30-9CD8-E91FA1598346}"/>
              </a:ext>
            </a:extLst>
          </p:cNvPr>
          <p:cNvSpPr txBox="1"/>
          <p:nvPr/>
        </p:nvSpPr>
        <p:spPr>
          <a:xfrm>
            <a:off x="7758918" y="4536609"/>
            <a:ext cx="1433809" cy="646331"/>
          </a:xfrm>
          <a:prstGeom prst="rect">
            <a:avLst/>
          </a:prstGeom>
          <a:solidFill>
            <a:srgbClr val="E57177">
              <a:alpha val="7000"/>
            </a:srgbClr>
          </a:solidFill>
          <a:ln w="15875">
            <a:solidFill>
              <a:srgbClr val="9C1D2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C1D22"/>
                </a:solidFill>
              </a:rPr>
              <a:t>理賠與投資同時進行</a:t>
            </a:r>
          </a:p>
        </p:txBody>
      </p:sp>
    </p:spTree>
    <p:extLst>
      <p:ext uri="{BB962C8B-B14F-4D97-AF65-F5344CB8AC3E}">
        <p14:creationId xmlns:p14="http://schemas.microsoft.com/office/powerpoint/2010/main" val="370106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D0CC2CA-B40A-1A43-9F06-2DAA449F4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1310"/>
              </p:ext>
            </p:extLst>
          </p:nvPr>
        </p:nvGraphicFramePr>
        <p:xfrm>
          <a:off x="2888218" y="2501710"/>
          <a:ext cx="6252030" cy="185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10">
                  <a:extLst>
                    <a:ext uri="{9D8B030D-6E8A-4147-A177-3AD203B41FA5}">
                      <a16:colId xmlns:a16="http://schemas.microsoft.com/office/drawing/2014/main" val="3891344711"/>
                    </a:ext>
                  </a:extLst>
                </a:gridCol>
                <a:gridCol w="2084010">
                  <a:extLst>
                    <a:ext uri="{9D8B030D-6E8A-4147-A177-3AD203B41FA5}">
                      <a16:colId xmlns:a16="http://schemas.microsoft.com/office/drawing/2014/main" val="191531837"/>
                    </a:ext>
                  </a:extLst>
                </a:gridCol>
                <a:gridCol w="2084010">
                  <a:extLst>
                    <a:ext uri="{9D8B030D-6E8A-4147-A177-3AD203B41FA5}">
                      <a16:colId xmlns:a16="http://schemas.microsoft.com/office/drawing/2014/main" val="3402159964"/>
                    </a:ext>
                  </a:extLst>
                </a:gridCol>
              </a:tblGrid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產險、壽險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Z1 no split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Z1 split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123083"/>
                  </a:ext>
                </a:extLst>
              </a:tr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做這個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49671"/>
                  </a:ext>
                </a:extLst>
              </a:tr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VRS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時間（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112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9C2D033-D5D2-644E-BA4C-DCD34FA88133}"/>
              </a:ext>
            </a:extLst>
          </p:cNvPr>
          <p:cNvSpPr txBox="1"/>
          <p:nvPr/>
        </p:nvSpPr>
        <p:spPr>
          <a:xfrm>
            <a:off x="5108027" y="5265683"/>
            <a:ext cx="40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更正：先看 </a:t>
            </a:r>
            <a:r>
              <a:rPr kumimoji="1" lang="en-US" altLang="zh-TW" b="1" dirty="0"/>
              <a:t>network DEA VRS </a:t>
            </a:r>
            <a:r>
              <a:rPr kumimoji="1" lang="zh-TW" altLang="en-US" b="1" dirty="0"/>
              <a:t>的論文</a:t>
            </a:r>
          </a:p>
        </p:txBody>
      </p:sp>
    </p:spTree>
    <p:extLst>
      <p:ext uri="{BB962C8B-B14F-4D97-AF65-F5344CB8AC3E}">
        <p14:creationId xmlns:p14="http://schemas.microsoft.com/office/powerpoint/2010/main" val="35239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D0CC2CA-B40A-1A43-9F06-2DAA449F4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46324"/>
              </p:ext>
            </p:extLst>
          </p:nvPr>
        </p:nvGraphicFramePr>
        <p:xfrm>
          <a:off x="2888218" y="2501710"/>
          <a:ext cx="6252030" cy="185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10">
                  <a:extLst>
                    <a:ext uri="{9D8B030D-6E8A-4147-A177-3AD203B41FA5}">
                      <a16:colId xmlns:a16="http://schemas.microsoft.com/office/drawing/2014/main" val="3891344711"/>
                    </a:ext>
                  </a:extLst>
                </a:gridCol>
                <a:gridCol w="2084010">
                  <a:extLst>
                    <a:ext uri="{9D8B030D-6E8A-4147-A177-3AD203B41FA5}">
                      <a16:colId xmlns:a16="http://schemas.microsoft.com/office/drawing/2014/main" val="191531837"/>
                    </a:ext>
                  </a:extLst>
                </a:gridCol>
                <a:gridCol w="2084010">
                  <a:extLst>
                    <a:ext uri="{9D8B030D-6E8A-4147-A177-3AD203B41FA5}">
                      <a16:colId xmlns:a16="http://schemas.microsoft.com/office/drawing/2014/main" val="3402159964"/>
                    </a:ext>
                  </a:extLst>
                </a:gridCol>
              </a:tblGrid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產險、壽險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1"/>
                          </a:solidFill>
                        </a:rPr>
                        <a:t>Z1 no split</a:t>
                      </a:r>
                      <a:endParaRPr lang="zh-TW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Z1 split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123083"/>
                  </a:ext>
                </a:extLst>
              </a:tr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9671"/>
                  </a:ext>
                </a:extLst>
              </a:tr>
              <a:tr h="618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1"/>
                          </a:solidFill>
                        </a:rPr>
                        <a:t>VRS</a:t>
                      </a:r>
                      <a:endParaRPr lang="zh-TW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時間（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1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3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4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5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22963657-8BFB-4AFE-AC37-D31E5449D479}"/>
              </a:ext>
            </a:extLst>
          </p:cNvPr>
          <p:cNvGrpSpPr/>
          <p:nvPr/>
        </p:nvGrpSpPr>
        <p:grpSpPr>
          <a:xfrm>
            <a:off x="1883680" y="7344791"/>
            <a:ext cx="8218251" cy="2409915"/>
            <a:chOff x="1883680" y="3918429"/>
            <a:chExt cx="8218251" cy="24099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BBB1-AE77-4F21-8E19-7368001823FA}"/>
                </a:ext>
              </a:extLst>
            </p:cNvPr>
            <p:cNvSpPr/>
            <p:nvPr/>
          </p:nvSpPr>
          <p:spPr>
            <a:xfrm>
              <a:off x="2995071" y="3918429"/>
              <a:ext cx="6008292" cy="2409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564D0F-D651-41F3-9116-1B3DCB4A2FD3}"/>
                </a:ext>
              </a:extLst>
            </p:cNvPr>
            <p:cNvSpPr/>
            <p:nvPr/>
          </p:nvSpPr>
          <p:spPr>
            <a:xfrm>
              <a:off x="6962010" y="4154733"/>
              <a:ext cx="1424763" cy="1940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F95CB9-3449-4A32-B388-B13FA1C92579}"/>
                </a:ext>
              </a:extLst>
            </p:cNvPr>
            <p:cNvSpPr/>
            <p:nvPr/>
          </p:nvSpPr>
          <p:spPr>
            <a:xfrm>
              <a:off x="3641933" y="4154733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/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/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/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/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/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/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/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/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9AFFBEF-AC3F-4329-8FED-AC39F12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CD7E819-D6BC-4709-BDB1-B6332232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C043A92-16E9-45FD-AFA5-A4DCD949301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2D842F8-CFD8-4184-AB9E-E723FE6AB9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375DDD-D5D3-4932-ACB2-B7DB626B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485" y="4637200"/>
              <a:ext cx="1380496" cy="86096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C1FAA4E-FBB9-455A-A3FA-80C9CE168A69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1A4AE5A-9D3F-4191-81B5-F554583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2479CA8-CD95-447A-9C42-792E5336E14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AD37C-1374-42FF-BB52-3FDD32575C4E}"/>
                </a:ext>
              </a:extLst>
            </p:cNvPr>
            <p:cNvSpPr/>
            <p:nvPr/>
          </p:nvSpPr>
          <p:spPr>
            <a:xfrm>
              <a:off x="3641933" y="5574918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/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7A4AE35-2E15-442C-A289-5B1C421DC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875" y="4529667"/>
              <a:ext cx="1030392" cy="13204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9BC27E7-E730-4F04-A486-16E0F52B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/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/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/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/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9CCD684-8A43-464A-84A7-9B1FA6A1D4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3935592"/>
            <a:ext cx="8229600" cy="2438400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7E8FBE06-1B20-3A45-A2DB-FF344E3AD521}"/>
              </a:ext>
            </a:extLst>
          </p:cNvPr>
          <p:cNvSpPr txBox="1"/>
          <p:nvPr/>
        </p:nvSpPr>
        <p:spPr>
          <a:xfrm>
            <a:off x="6106651" y="102198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0EC245-09D9-604A-A067-DC95E892B5C6}"/>
              </a:ext>
            </a:extLst>
          </p:cNvPr>
          <p:cNvGrpSpPr/>
          <p:nvPr/>
        </p:nvGrpSpPr>
        <p:grpSpPr>
          <a:xfrm>
            <a:off x="2038297" y="3483415"/>
            <a:ext cx="9806864" cy="3273126"/>
            <a:chOff x="3336161" y="3724752"/>
            <a:chExt cx="9806864" cy="3273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/>
                <p:nvPr/>
              </p:nvSpPr>
              <p:spPr>
                <a:xfrm>
                  <a:off x="3336161" y="3724752"/>
                  <a:ext cx="1098830" cy="9492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ax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      </m:t>
                        </m:r>
                      </m:oMath>
                    </m:oMathPara>
                  </a14:m>
                  <a:endParaRPr lang="en-US" altLang="zh-TW" sz="2400" baseline="-25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dirty="0"/>
                    <a:t>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400" i="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400" dirty="0"/>
                    <a:t> </a:t>
                  </a: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161" y="3724752"/>
                  <a:ext cx="1098830" cy="949299"/>
                </a:xfrm>
                <a:prstGeom prst="rect">
                  <a:avLst/>
                </a:prstGeom>
                <a:blipFill>
                  <a:blip r:embed="rId2"/>
                  <a:stretch>
                    <a:fillRect l="-1136" r="-7955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/>
                <p:nvPr/>
              </p:nvSpPr>
              <p:spPr>
                <a:xfrm>
                  <a:off x="4602733" y="4080265"/>
                  <a:ext cx="253146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33" y="4080265"/>
                  <a:ext cx="253146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/>
                <p:nvPr/>
              </p:nvSpPr>
              <p:spPr>
                <a:xfrm>
                  <a:off x="4554057" y="4483218"/>
                  <a:ext cx="70446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057" y="4483218"/>
                  <a:ext cx="7044621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/>
                <p:nvPr/>
              </p:nvSpPr>
              <p:spPr>
                <a:xfrm>
                  <a:off x="4602794" y="4930419"/>
                  <a:ext cx="6064929" cy="6561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94" y="4930419"/>
                  <a:ext cx="6064929" cy="65614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/>
                <p:nvPr/>
              </p:nvSpPr>
              <p:spPr>
                <a:xfrm>
                  <a:off x="4602794" y="5427740"/>
                  <a:ext cx="7005957" cy="6572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2400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zh-TW" altLang="en-US" sz="2400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94" y="5427740"/>
                  <a:ext cx="7005957" cy="657296"/>
                </a:xfrm>
                <a:prstGeom prst="rect">
                  <a:avLst/>
                </a:prstGeom>
                <a:blipFill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/>
                <p:nvPr/>
              </p:nvSpPr>
              <p:spPr>
                <a:xfrm>
                  <a:off x="4592223" y="5894471"/>
                  <a:ext cx="8550802" cy="6572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0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2400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TW" sz="24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2400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zh-TW" altLang="en-US" sz="2400" i="0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223" y="5894471"/>
                  <a:ext cx="8550802" cy="657296"/>
                </a:xfrm>
                <a:prstGeom prst="rect">
                  <a:avLst/>
                </a:prstGeom>
                <a:blipFill>
                  <a:blip r:embed="rId7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/>
                <p:nvPr/>
              </p:nvSpPr>
              <p:spPr>
                <a:xfrm>
                  <a:off x="4651646" y="6351547"/>
                  <a:ext cx="319305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400" i="0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zh-TW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646" y="6351547"/>
                  <a:ext cx="319305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/>
              <p:nvPr/>
            </p:nvSpPr>
            <p:spPr>
              <a:xfrm>
                <a:off x="43736" y="4470390"/>
                <a:ext cx="2643672" cy="879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的權重</a:t>
                </a:r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" y="4470390"/>
                <a:ext cx="2643672" cy="879151"/>
              </a:xfrm>
              <a:prstGeom prst="rect">
                <a:avLst/>
              </a:prstGeom>
              <a:blipFill>
                <a:blip r:embed="rId10"/>
                <a:stretch>
                  <a:fillRect r="-1435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3BFFD5F0-7B7A-BA46-9601-CDF130D48026}"/>
              </a:ext>
            </a:extLst>
          </p:cNvPr>
          <p:cNvSpPr txBox="1"/>
          <p:nvPr/>
        </p:nvSpPr>
        <p:spPr>
          <a:xfrm>
            <a:off x="6106651" y="102198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F4FA4A3-D7E0-954A-95D0-DE879808ABE5}"/>
                  </a:ext>
                </a:extLst>
              </p:cNvPr>
              <p:cNvSpPr/>
              <p:nvPr/>
            </p:nvSpPr>
            <p:spPr>
              <a:xfrm>
                <a:off x="263118" y="5344336"/>
                <a:ext cx="2117759" cy="923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b="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Multiplier variables</a:t>
                </a: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F4FA4A3-D7E0-954A-95D0-DE879808A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8" y="5344336"/>
                <a:ext cx="2117759" cy="923266"/>
              </a:xfrm>
              <a:prstGeom prst="rect">
                <a:avLst/>
              </a:prstGeom>
              <a:blipFill>
                <a:blip r:embed="rId11"/>
                <a:stretch>
                  <a:fillRect l="-1786" r="-1786" b="-5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28EEB5-D702-F84D-BCE6-16A41A5B8451}"/>
                  </a:ext>
                </a:extLst>
              </p:cNvPr>
              <p:cNvSpPr/>
              <p:nvPr/>
            </p:nvSpPr>
            <p:spPr>
              <a:xfrm>
                <a:off x="3315379" y="3498218"/>
                <a:ext cx="2640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2400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28EEB5-D702-F84D-BCE6-16A41A5B8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79" y="3498218"/>
                <a:ext cx="2640018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5C3C05-3D49-1340-A097-846A60D63FAE}"/>
              </a:ext>
            </a:extLst>
          </p:cNvPr>
          <p:cNvSpPr txBox="1"/>
          <p:nvPr/>
        </p:nvSpPr>
        <p:spPr>
          <a:xfrm>
            <a:off x="2805578" y="4888212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u="sng" dirty="0">
                <a:latin typeface="+mj-lt"/>
              </a:rPr>
              <a:t>p1</a:t>
            </a:r>
            <a:endParaRPr kumimoji="1" lang="zh-TW" altLang="en-US" b="1" u="sng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A77CF8-AE14-6444-BD70-744429EA0A68}"/>
              </a:ext>
            </a:extLst>
          </p:cNvPr>
          <p:cNvSpPr txBox="1"/>
          <p:nvPr/>
        </p:nvSpPr>
        <p:spPr>
          <a:xfrm>
            <a:off x="2807180" y="5413729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u="sng" dirty="0">
                <a:latin typeface="+mj-lt"/>
              </a:rPr>
              <a:t>p2</a:t>
            </a:r>
            <a:endParaRPr kumimoji="1" lang="zh-TW" altLang="en-US" b="1" u="sng" dirty="0">
              <a:latin typeface="+mj-lt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501D1F-B0E8-9F44-B81B-042AB52B7C3B}"/>
              </a:ext>
            </a:extLst>
          </p:cNvPr>
          <p:cNvSpPr txBox="1"/>
          <p:nvPr/>
        </p:nvSpPr>
        <p:spPr>
          <a:xfrm>
            <a:off x="2807180" y="588669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u="sng" dirty="0">
                <a:latin typeface="+mj-lt"/>
              </a:rPr>
              <a:t>p3</a:t>
            </a:r>
            <a:endParaRPr kumimoji="1" lang="zh-TW" altLang="en-US" b="1" u="sng" dirty="0">
              <a:latin typeface="+mj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4865D93-BFA6-7F40-B399-122851F46EBA}"/>
              </a:ext>
            </a:extLst>
          </p:cNvPr>
          <p:cNvSpPr txBox="1"/>
          <p:nvPr/>
        </p:nvSpPr>
        <p:spPr>
          <a:xfrm>
            <a:off x="2774958" y="44346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b="1" u="sng" dirty="0">
                <a:latin typeface="+mj-lt"/>
              </a:rPr>
              <a:t>sys</a:t>
            </a:r>
            <a:endParaRPr kumimoji="1" lang="zh-TW" altLang="en-US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95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壽險</a:t>
            </a:r>
            <a:endParaRPr kumimoji="1" lang="en-US" altLang="zh-TW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產險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151052-0149-B54D-81AE-5C0D08DF9B4C}"/>
              </a:ext>
            </a:extLst>
          </p:cNvPr>
          <p:cNvSpPr txBox="1"/>
          <p:nvPr/>
        </p:nvSpPr>
        <p:spPr>
          <a:xfrm>
            <a:off x="8944983" y="1311880"/>
            <a:ext cx="1003801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分子 ≥ </a:t>
            </a:r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6E9BFF5-885E-864A-A681-812EE84947D1}"/>
              </a:ext>
            </a:extLst>
          </p:cNvPr>
          <p:cNvSpPr txBox="1"/>
          <p:nvPr/>
        </p:nvSpPr>
        <p:spPr>
          <a:xfrm>
            <a:off x="368" y="4957933"/>
            <a:ext cx="3806940" cy="152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dirty="0"/>
              <a:t>加入限制式：分子 ≥ </a:t>
            </a:r>
            <a:r>
              <a:rPr kumimoji="1" lang="en-US" altLang="zh-TW" sz="1600" dirty="0"/>
              <a:t>0 </a:t>
            </a:r>
            <a:r>
              <a:rPr kumimoji="1" lang="zh-TW" altLang="en-US" sz="1600" dirty="0"/>
              <a:t>後：</a:t>
            </a:r>
            <a:endParaRPr kumimoji="1" lang="en-US" altLang="zh-TW" sz="1600" dirty="0"/>
          </a:p>
          <a:p>
            <a:pPr>
              <a:lnSpc>
                <a:spcPct val="150000"/>
              </a:lnSpc>
            </a:pPr>
            <a:r>
              <a:rPr kumimoji="1" lang="zh-TW" altLang="en-US" sz="1600" b="1" dirty="0">
                <a:solidFill>
                  <a:schemeClr val="accent1"/>
                </a:solidFill>
              </a:rPr>
              <a:t>國泰分數暴跌，部分分 </a:t>
            </a:r>
            <a:r>
              <a:rPr kumimoji="1" lang="en-US" altLang="zh-TW" sz="1600" b="1" dirty="0">
                <a:solidFill>
                  <a:schemeClr val="accent1"/>
                </a:solidFill>
              </a:rPr>
              <a:t>process</a:t>
            </a:r>
            <a:r>
              <a:rPr kumimoji="1" lang="zh-TW" altLang="en-US" sz="1600" b="1" dirty="0">
                <a:solidFill>
                  <a:schemeClr val="accent1"/>
                </a:solidFill>
              </a:rPr>
              <a:t> 排名下跌</a:t>
            </a:r>
            <a:endParaRPr kumimoji="1" lang="en-US" altLang="zh-TW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b="1" dirty="0">
                <a:solidFill>
                  <a:srgbClr val="FFC000"/>
                </a:solidFill>
              </a:rPr>
              <a:t>系統效率值部分 </a:t>
            </a:r>
            <a:r>
              <a:rPr kumimoji="1" lang="en-US" altLang="zh-TW" sz="1600" b="1" dirty="0">
                <a:solidFill>
                  <a:srgbClr val="FFC000"/>
                </a:solidFill>
              </a:rPr>
              <a:t>DMU </a:t>
            </a:r>
            <a:r>
              <a:rPr kumimoji="1" lang="zh-TW" altLang="en-US" sz="1600" b="1" dirty="0">
                <a:solidFill>
                  <a:srgbClr val="FFC000"/>
                </a:solidFill>
              </a:rPr>
              <a:t>下跌</a:t>
            </a:r>
            <a:endParaRPr kumimoji="1" lang="en-US" altLang="zh-TW" sz="16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b="1" dirty="0"/>
              <a:t>差異：部分效率下跌</a:t>
            </a:r>
            <a:endParaRPr kumimoji="1" lang="en-US" altLang="zh-TW" sz="1600" b="1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43888175-D0D2-A342-A621-72F6A7DF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92" y="1760652"/>
            <a:ext cx="3995158" cy="510639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34DB161-A9EC-0847-A66C-52AF4E0A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20" y="1769698"/>
            <a:ext cx="4016932" cy="5097348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B6F82A75-3191-C244-8D66-9A5AF33DBF62}"/>
              </a:ext>
            </a:extLst>
          </p:cNvPr>
          <p:cNvSpPr txBox="1"/>
          <p:nvPr/>
        </p:nvSpPr>
        <p:spPr>
          <a:xfrm>
            <a:off x="4808191" y="1351600"/>
            <a:ext cx="1148712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一般 </a:t>
            </a:r>
            <a:r>
              <a:rPr kumimoji="1" lang="en-US" altLang="zh-TW" dirty="0"/>
              <a:t>VRS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160383-67C9-0644-97DC-6ACF37AE68BC}"/>
              </a:ext>
            </a:extLst>
          </p:cNvPr>
          <p:cNvSpPr/>
          <p:nvPr/>
        </p:nvSpPr>
        <p:spPr>
          <a:xfrm>
            <a:off x="9427878" y="2563152"/>
            <a:ext cx="2709887" cy="23244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5388E3-E52E-B248-96E4-B8CDF03F3313}"/>
              </a:ext>
            </a:extLst>
          </p:cNvPr>
          <p:cNvSpPr/>
          <p:nvPr/>
        </p:nvSpPr>
        <p:spPr>
          <a:xfrm>
            <a:off x="6017385" y="1760652"/>
            <a:ext cx="671593" cy="232449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148D0F-4B7F-E843-BB4A-4928F5303006}"/>
              </a:ext>
            </a:extLst>
          </p:cNvPr>
          <p:cNvSpPr/>
          <p:nvPr/>
        </p:nvSpPr>
        <p:spPr>
          <a:xfrm>
            <a:off x="5345793" y="2563152"/>
            <a:ext cx="2663820" cy="23244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C2F578-4BC0-7444-A36D-3EE9A3DC8936}"/>
              </a:ext>
            </a:extLst>
          </p:cNvPr>
          <p:cNvSpPr/>
          <p:nvPr/>
        </p:nvSpPr>
        <p:spPr>
          <a:xfrm>
            <a:off x="5345793" y="3220510"/>
            <a:ext cx="1343185" cy="385416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60E341-3920-284A-B508-EB69E056379F}"/>
              </a:ext>
            </a:extLst>
          </p:cNvPr>
          <p:cNvSpPr/>
          <p:nvPr/>
        </p:nvSpPr>
        <p:spPr>
          <a:xfrm>
            <a:off x="9431904" y="3220510"/>
            <a:ext cx="1343185" cy="385416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B5D7D07-ECAB-D944-AE40-E394495E36C2}"/>
              </a:ext>
            </a:extLst>
          </p:cNvPr>
          <p:cNvSpPr txBox="1"/>
          <p:nvPr/>
        </p:nvSpPr>
        <p:spPr>
          <a:xfrm>
            <a:off x="5970244" y="147759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2"/>
                </a:solidFill>
              </a:rPr>
              <a:t>Z1_split</a:t>
            </a:r>
            <a:endParaRPr kumimoji="1"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2592E19-FF39-B345-95F1-98904A544C09}"/>
              </a:ext>
            </a:extLst>
          </p:cNvPr>
          <p:cNvSpPr/>
          <p:nvPr/>
        </p:nvSpPr>
        <p:spPr>
          <a:xfrm>
            <a:off x="10071965" y="1760652"/>
            <a:ext cx="671593" cy="232449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4B76FDA-03BE-404F-B975-FFCD5E009BD7}"/>
              </a:ext>
            </a:extLst>
          </p:cNvPr>
          <p:cNvSpPr txBox="1"/>
          <p:nvPr/>
        </p:nvSpPr>
        <p:spPr>
          <a:xfrm>
            <a:off x="10024824" y="147759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2"/>
                </a:solidFill>
              </a:rPr>
              <a:t>Z1_split</a:t>
            </a:r>
            <a:endParaRPr kumimoji="1"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744433E-7CED-9D40-A224-22CB0DE2201E}"/>
              </a:ext>
            </a:extLst>
          </p:cNvPr>
          <p:cNvSpPr txBox="1"/>
          <p:nvPr/>
        </p:nvSpPr>
        <p:spPr>
          <a:xfrm>
            <a:off x="-2798" y="2786713"/>
            <a:ext cx="3127779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>
                <a:solidFill>
                  <a:schemeClr val="accent2"/>
                </a:solidFill>
              </a:rPr>
              <a:t>Z1_split </a:t>
            </a:r>
            <a:r>
              <a:rPr kumimoji="1" lang="zh-TW" altLang="en-US" b="1" dirty="0">
                <a:solidFill>
                  <a:schemeClr val="accent2"/>
                </a:solidFill>
              </a:rPr>
              <a:t>與原始限制式差異：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52735C0-C6D6-EE45-A2DD-09F050FC8FA7}"/>
              </a:ext>
            </a:extLst>
          </p:cNvPr>
          <p:cNvSpPr txBox="1"/>
          <p:nvPr/>
        </p:nvSpPr>
        <p:spPr>
          <a:xfrm>
            <a:off x="-24061" y="3935271"/>
            <a:ext cx="1075936" cy="458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Z1_split: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0B6AC56-33CB-D947-9BCF-CB34CF01CACC}"/>
                  </a:ext>
                </a:extLst>
              </p:cNvPr>
              <p:cNvSpPr/>
              <p:nvPr/>
            </p:nvSpPr>
            <p:spPr>
              <a:xfrm>
                <a:off x="752906" y="3969820"/>
                <a:ext cx="3028613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00" b="1" i="0" baseline="-250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400" b="1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00" b="1" i="0" baseline="-250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1400" b="1" i="0" baseline="-250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sz="1400" i="1" baseline="-2500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1400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altLang="zh-TW" sz="1400" i="1" baseline="-25000" dirty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zh-TW" altLang="en-US" sz="14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m:rPr>
                          <m:sty m:val="p"/>
                        </m:rPr>
                        <a:rPr lang="en-US" altLang="zh-TW" sz="1400" i="1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sz="1400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1400" dirty="0"/>
              </a:p>
            </p:txBody>
          </p:sp>
        </mc:Choice>
        <mc:Fallback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0B6AC56-33CB-D947-9BCF-CB34CF01C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6" y="3969820"/>
                <a:ext cx="3028613" cy="744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8969540-C7B8-E345-AF4C-B0E6EB38FFCC}"/>
                  </a:ext>
                </a:extLst>
              </p:cNvPr>
              <p:cNvSpPr/>
              <p:nvPr/>
            </p:nvSpPr>
            <p:spPr>
              <a:xfrm>
                <a:off x="1045781" y="3282351"/>
                <a:ext cx="2735236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400" b="1" i="0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sty m:val="p"/>
                        </m:rPr>
                        <a:rPr lang="en-US" altLang="zh-TW" sz="1400" i="0" dirty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TW" sz="1400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sz="1400" i="0" baseline="-250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TW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14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sz="14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altLang="zh-TW" sz="1400" i="0" baseline="-25000" dirty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zh-TW" altLang="en-US" sz="1400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m:rPr>
                          <m:sty m:val="p"/>
                        </m:rPr>
                        <a:rPr lang="en-US" altLang="zh-TW" sz="1400" i="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sz="1400" i="0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1400" dirty="0"/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8969540-C7B8-E345-AF4C-B0E6EB38F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81" y="3282351"/>
                <a:ext cx="2735236" cy="74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FDB5123C-7876-7441-9CE6-FD93AEE05B37}"/>
              </a:ext>
            </a:extLst>
          </p:cNvPr>
          <p:cNvSpPr/>
          <p:nvPr/>
        </p:nvSpPr>
        <p:spPr>
          <a:xfrm>
            <a:off x="-24061" y="3299060"/>
            <a:ext cx="877163" cy="457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原始：</a:t>
            </a:r>
            <a:endParaRPr kumimoji="1" lang="en-US" altLang="zh-TW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8FB17A-232A-5B47-A41D-4F5045A6697E}"/>
              </a:ext>
            </a:extLst>
          </p:cNvPr>
          <p:cNvSpPr/>
          <p:nvPr/>
        </p:nvSpPr>
        <p:spPr>
          <a:xfrm>
            <a:off x="4699594" y="2563152"/>
            <a:ext cx="646200" cy="232448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77E1F5B-092F-D845-8DF0-2D1B210745F8}"/>
              </a:ext>
            </a:extLst>
          </p:cNvPr>
          <p:cNvSpPr/>
          <p:nvPr/>
        </p:nvSpPr>
        <p:spPr>
          <a:xfrm>
            <a:off x="8777608" y="2563152"/>
            <a:ext cx="646200" cy="232448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D29A44-1EF0-8D49-B883-B4B9F72B0767}"/>
              </a:ext>
            </a:extLst>
          </p:cNvPr>
          <p:cNvSpPr/>
          <p:nvPr/>
        </p:nvSpPr>
        <p:spPr>
          <a:xfrm>
            <a:off x="4699594" y="4213276"/>
            <a:ext cx="646200" cy="232448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64858BF-6375-EC41-86B8-7C0A8AAFB6A7}"/>
              </a:ext>
            </a:extLst>
          </p:cNvPr>
          <p:cNvSpPr/>
          <p:nvPr/>
        </p:nvSpPr>
        <p:spPr>
          <a:xfrm>
            <a:off x="8777608" y="4171235"/>
            <a:ext cx="646200" cy="232448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6B7F060-FFC9-E142-BF2C-251AC8F8CF88}"/>
              </a:ext>
            </a:extLst>
          </p:cNvPr>
          <p:cNvSpPr/>
          <p:nvPr/>
        </p:nvSpPr>
        <p:spPr>
          <a:xfrm>
            <a:off x="8777608" y="6010545"/>
            <a:ext cx="646200" cy="468314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5FF1504-4F90-CC47-8B14-36669D87E08B}"/>
              </a:ext>
            </a:extLst>
          </p:cNvPr>
          <p:cNvSpPr/>
          <p:nvPr/>
        </p:nvSpPr>
        <p:spPr>
          <a:xfrm>
            <a:off x="4699594" y="6031565"/>
            <a:ext cx="646200" cy="447294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433A762-D050-7447-8B93-450364C32FAC}"/>
              </a:ext>
            </a:extLst>
          </p:cNvPr>
          <p:cNvSpPr/>
          <p:nvPr/>
        </p:nvSpPr>
        <p:spPr>
          <a:xfrm>
            <a:off x="513907" y="529648"/>
            <a:ext cx="6622617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Non-related network DEA model</a:t>
            </a:r>
            <a:endParaRPr lang="en-US" altLang="zh-TW" b="1" dirty="0">
              <a:latin typeface="+mn-ea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910FCB-F755-E24F-AC41-BEFCB6D0F731}"/>
              </a:ext>
            </a:extLst>
          </p:cNvPr>
          <p:cNvSpPr txBox="1"/>
          <p:nvPr/>
        </p:nvSpPr>
        <p:spPr>
          <a:xfrm>
            <a:off x="6987303" y="103282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7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A21341-F6CE-E34E-923B-F621295689CF}"/>
              </a:ext>
            </a:extLst>
          </p:cNvPr>
          <p:cNvSpPr txBox="1"/>
          <p:nvPr/>
        </p:nvSpPr>
        <p:spPr>
          <a:xfrm>
            <a:off x="6106651" y="10219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(CRS)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壽險</a:t>
            </a:r>
            <a:endParaRPr kumimoji="1" lang="en-US" altLang="zh-TW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產險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5305E8D-A4EC-0844-994D-7137F94A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4" y="2768191"/>
            <a:ext cx="4601789" cy="405172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C8965F-0472-1842-9931-F0F28D4155DA}"/>
              </a:ext>
            </a:extLst>
          </p:cNvPr>
          <p:cNvSpPr/>
          <p:nvPr/>
        </p:nvSpPr>
        <p:spPr>
          <a:xfrm>
            <a:off x="1836949" y="3762822"/>
            <a:ext cx="929761" cy="146403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BB91ED-512F-5F46-8675-3BE873F7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98" y="491638"/>
            <a:ext cx="4174483" cy="636636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2CF53AA-71EE-DF46-83C4-B3B74CA1B829}"/>
              </a:ext>
            </a:extLst>
          </p:cNvPr>
          <p:cNvSpPr/>
          <p:nvPr/>
        </p:nvSpPr>
        <p:spPr>
          <a:xfrm>
            <a:off x="8450317" y="1549446"/>
            <a:ext cx="2445502" cy="195271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7FFDF2B-C511-3D4D-A09F-72A036F5AFF0}"/>
              </a:ext>
            </a:extLst>
          </p:cNvPr>
          <p:cNvSpPr/>
          <p:nvPr/>
        </p:nvSpPr>
        <p:spPr>
          <a:xfrm>
            <a:off x="1836950" y="3448555"/>
            <a:ext cx="1308751" cy="165076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16B28F-FBB4-644B-8C6B-E23698F8E209}"/>
              </a:ext>
            </a:extLst>
          </p:cNvPr>
          <p:cNvSpPr/>
          <p:nvPr/>
        </p:nvSpPr>
        <p:spPr>
          <a:xfrm>
            <a:off x="9238593" y="4045533"/>
            <a:ext cx="861848" cy="26355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312B71D-FE7F-564E-8B96-D91FF36E6F16}"/>
              </a:ext>
            </a:extLst>
          </p:cNvPr>
          <p:cNvSpPr/>
          <p:nvPr/>
        </p:nvSpPr>
        <p:spPr>
          <a:xfrm>
            <a:off x="2259724" y="5038851"/>
            <a:ext cx="506986" cy="18372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0F93E2-5790-7F46-A4CE-FD0D75D0C097}"/>
              </a:ext>
            </a:extLst>
          </p:cNvPr>
          <p:cNvSpPr txBox="1"/>
          <p:nvPr/>
        </p:nvSpPr>
        <p:spPr>
          <a:xfrm>
            <a:off x="2617383" y="1573043"/>
            <a:ext cx="3243196" cy="87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1"/>
                </a:solidFill>
              </a:rPr>
              <a:t>部分結果相近</a:t>
            </a:r>
            <a:endParaRPr kumimoji="1" lang="en-US" altLang="zh-TW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rgbClr val="FFC000"/>
                </a:solidFill>
              </a:rPr>
              <a:t>P3 </a:t>
            </a:r>
            <a:r>
              <a:rPr kumimoji="1" lang="zh-TW" altLang="en-US" b="1" dirty="0">
                <a:solidFill>
                  <a:srgbClr val="FFC000"/>
                </a:solidFill>
              </a:rPr>
              <a:t>沒那麼有效率的 </a:t>
            </a:r>
            <a:r>
              <a:rPr kumimoji="1" lang="en-US" altLang="zh-TW" b="1" dirty="0">
                <a:solidFill>
                  <a:srgbClr val="FFC000"/>
                </a:solidFill>
              </a:rPr>
              <a:t>DMU </a:t>
            </a:r>
            <a:r>
              <a:rPr kumimoji="1" lang="zh-TW" altLang="en-US" b="1" dirty="0">
                <a:solidFill>
                  <a:srgbClr val="FFC000"/>
                </a:solidFill>
              </a:rPr>
              <a:t>上升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925C18-F5CA-7741-B564-FAB9E80B4ACF}"/>
              </a:ext>
            </a:extLst>
          </p:cNvPr>
          <p:cNvSpPr/>
          <p:nvPr/>
        </p:nvSpPr>
        <p:spPr>
          <a:xfrm>
            <a:off x="10089537" y="3798844"/>
            <a:ext cx="861848" cy="26355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4F9870-F582-BF44-9F2B-F19C9A78CD80}"/>
              </a:ext>
            </a:extLst>
          </p:cNvPr>
          <p:cNvSpPr/>
          <p:nvPr/>
        </p:nvSpPr>
        <p:spPr>
          <a:xfrm>
            <a:off x="10089537" y="4303340"/>
            <a:ext cx="861848" cy="26355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A81E-8B52-124E-9136-A8B67811552A}"/>
              </a:ext>
            </a:extLst>
          </p:cNvPr>
          <p:cNvSpPr/>
          <p:nvPr/>
        </p:nvSpPr>
        <p:spPr>
          <a:xfrm>
            <a:off x="2750405" y="5207953"/>
            <a:ext cx="395296" cy="14278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E9DC80-7945-9042-87F8-F121850FAED0}"/>
              </a:ext>
            </a:extLst>
          </p:cNvPr>
          <p:cNvSpPr/>
          <p:nvPr/>
        </p:nvSpPr>
        <p:spPr>
          <a:xfrm>
            <a:off x="2750405" y="4882132"/>
            <a:ext cx="395296" cy="142787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E46DDBE-3B5A-2747-A1EB-DBCBD3584768}"/>
              </a:ext>
            </a:extLst>
          </p:cNvPr>
          <p:cNvSpPr/>
          <p:nvPr/>
        </p:nvSpPr>
        <p:spPr>
          <a:xfrm>
            <a:off x="2750405" y="6174905"/>
            <a:ext cx="395296" cy="303954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EF3EB6-5E93-494C-8050-DC5DA6BDA2C0}"/>
              </a:ext>
            </a:extLst>
          </p:cNvPr>
          <p:cNvSpPr/>
          <p:nvPr/>
        </p:nvSpPr>
        <p:spPr>
          <a:xfrm>
            <a:off x="10089537" y="5794658"/>
            <a:ext cx="861848" cy="563133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15759E5-F95B-9145-998B-710DF5ECDF3F}"/>
              </a:ext>
            </a:extLst>
          </p:cNvPr>
          <p:cNvSpPr/>
          <p:nvPr/>
        </p:nvSpPr>
        <p:spPr>
          <a:xfrm>
            <a:off x="8450317" y="2017187"/>
            <a:ext cx="1658786" cy="25650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BF184E-4AE7-F344-A14E-7C9CCF2AEFD5}"/>
              </a:ext>
            </a:extLst>
          </p:cNvPr>
          <p:cNvSpPr/>
          <p:nvPr/>
        </p:nvSpPr>
        <p:spPr>
          <a:xfrm>
            <a:off x="1836949" y="4078133"/>
            <a:ext cx="929761" cy="146403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6859B4B-CCA0-7242-A236-BDFE22C720E0}"/>
              </a:ext>
            </a:extLst>
          </p:cNvPr>
          <p:cNvSpPr/>
          <p:nvPr/>
        </p:nvSpPr>
        <p:spPr>
          <a:xfrm>
            <a:off x="8450317" y="2511173"/>
            <a:ext cx="1658786" cy="256508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2CF2F09-3CF9-0743-9644-3AAE5E5CD577}"/>
              </a:ext>
            </a:extLst>
          </p:cNvPr>
          <p:cNvSpPr txBox="1"/>
          <p:nvPr/>
        </p:nvSpPr>
        <p:spPr>
          <a:xfrm>
            <a:off x="2933560" y="24607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after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D52316-1792-284E-A79B-3C0A44F75E26}"/>
              </a:ext>
            </a:extLst>
          </p:cNvPr>
          <p:cNvSpPr txBox="1"/>
          <p:nvPr/>
        </p:nvSpPr>
        <p:spPr>
          <a:xfrm>
            <a:off x="8630642" y="81684"/>
            <a:ext cx="1003801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分子 ≥ </a:t>
            </a:r>
            <a:r>
              <a:rPr kumimoji="1" lang="en-US" altLang="zh-TW" dirty="0"/>
              <a:t>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9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A21341-F6CE-E34E-923B-F621295689CF}"/>
              </a:ext>
            </a:extLst>
          </p:cNvPr>
          <p:cNvSpPr txBox="1"/>
          <p:nvPr/>
        </p:nvSpPr>
        <p:spPr>
          <a:xfrm>
            <a:off x="6106651" y="10219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(CRS)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壽險</a:t>
            </a:r>
            <a:endParaRPr kumimoji="1" lang="en-US" altLang="zh-TW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產險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35E390-485F-A442-A4B3-96602C10C60F}"/>
              </a:ext>
            </a:extLst>
          </p:cNvPr>
          <p:cNvSpPr/>
          <p:nvPr/>
        </p:nvSpPr>
        <p:spPr>
          <a:xfrm>
            <a:off x="5318234" y="2186152"/>
            <a:ext cx="872358" cy="2627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5305E8D-A4EC-0844-994D-7137F94A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4" y="491638"/>
            <a:ext cx="7189076" cy="632974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EEE372-E719-E942-9BC7-20F0F73D4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27" y="2804891"/>
            <a:ext cx="5538951" cy="40424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151052-0149-B54D-81AE-5C0D08DF9B4C}"/>
              </a:ext>
            </a:extLst>
          </p:cNvPr>
          <p:cNvSpPr txBox="1"/>
          <p:nvPr/>
        </p:nvSpPr>
        <p:spPr>
          <a:xfrm>
            <a:off x="8166537" y="12230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加入分子 ≥ </a:t>
            </a:r>
            <a:r>
              <a:rPr kumimoji="1" lang="en-US" altLang="zh-TW" dirty="0"/>
              <a:t>0 </a:t>
            </a:r>
            <a:r>
              <a:rPr kumimoji="1" lang="zh-TW" altLang="en-US" dirty="0"/>
              <a:t>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88854B-3400-E14D-9071-97B9797F5221}"/>
              </a:ext>
            </a:extLst>
          </p:cNvPr>
          <p:cNvSpPr/>
          <p:nvPr/>
        </p:nvSpPr>
        <p:spPr>
          <a:xfrm>
            <a:off x="900835" y="3412122"/>
            <a:ext cx="4102089" cy="203437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C8965F-0472-1842-9931-F0F28D4155DA}"/>
              </a:ext>
            </a:extLst>
          </p:cNvPr>
          <p:cNvSpPr/>
          <p:nvPr/>
        </p:nvSpPr>
        <p:spPr>
          <a:xfrm>
            <a:off x="6513359" y="2032604"/>
            <a:ext cx="1452505" cy="262757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6E9BFF5-885E-864A-A681-812EE84947D1}"/>
              </a:ext>
            </a:extLst>
          </p:cNvPr>
          <p:cNvSpPr txBox="1"/>
          <p:nvPr/>
        </p:nvSpPr>
        <p:spPr>
          <a:xfrm>
            <a:off x="2208590" y="1596510"/>
            <a:ext cx="2262158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1"/>
                </a:solidFill>
              </a:rPr>
              <a:t>國泰、南山分數暴跌</a:t>
            </a:r>
            <a:endParaRPr kumimoji="1" lang="en-US" altLang="zh-TW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2"/>
                </a:solidFill>
              </a:rPr>
              <a:t>富邦分數不合理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280542-3A6A-8E45-9C82-528B9C4E7B5D}"/>
              </a:ext>
            </a:extLst>
          </p:cNvPr>
          <p:cNvSpPr/>
          <p:nvPr/>
        </p:nvSpPr>
        <p:spPr>
          <a:xfrm>
            <a:off x="900835" y="4100597"/>
            <a:ext cx="1054090" cy="203437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AA5F9B-2A3B-4B40-9B8E-E1676F4E844A}"/>
              </a:ext>
            </a:extLst>
          </p:cNvPr>
          <p:cNvSpPr/>
          <p:nvPr/>
        </p:nvSpPr>
        <p:spPr>
          <a:xfrm>
            <a:off x="6513359" y="2529012"/>
            <a:ext cx="1452505" cy="256267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B892D4-721E-0746-8734-ED99B52776D8}"/>
              </a:ext>
            </a:extLst>
          </p:cNvPr>
          <p:cNvSpPr/>
          <p:nvPr/>
        </p:nvSpPr>
        <p:spPr>
          <a:xfrm>
            <a:off x="900836" y="3744547"/>
            <a:ext cx="1054090" cy="203437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8B7C06-697C-F246-919D-3AABF9FE063E}"/>
              </a:ext>
            </a:extLst>
          </p:cNvPr>
          <p:cNvSpPr/>
          <p:nvPr/>
        </p:nvSpPr>
        <p:spPr>
          <a:xfrm>
            <a:off x="6513359" y="1516266"/>
            <a:ext cx="5678641" cy="244386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229F35-079D-CC4D-96CC-84527CE8316A}"/>
              </a:ext>
            </a:extLst>
          </p:cNvPr>
          <p:cNvSpPr txBox="1"/>
          <p:nvPr/>
        </p:nvSpPr>
        <p:spPr>
          <a:xfrm>
            <a:off x="1856123" y="245657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原始 </a:t>
            </a:r>
            <a:r>
              <a:rPr kumimoji="1" lang="en-US" altLang="zh-TW" dirty="0"/>
              <a:t>network DEA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468D40-D866-1C4A-A464-54998B8563F8}"/>
              </a:ext>
            </a:extLst>
          </p:cNvPr>
          <p:cNvSpPr txBox="1"/>
          <p:nvPr/>
        </p:nvSpPr>
        <p:spPr>
          <a:xfrm>
            <a:off x="535173" y="630910"/>
            <a:ext cx="393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/>
              <a:t>與初始的 </a:t>
            </a:r>
            <a:r>
              <a:rPr kumimoji="1" lang="en-US" altLang="zh-TW" sz="2000" b="1" dirty="0"/>
              <a:t>relational</a:t>
            </a:r>
            <a:r>
              <a:rPr kumimoji="1" lang="zh-TW" altLang="en-US" sz="2000" b="1" dirty="0"/>
              <a:t> </a:t>
            </a:r>
            <a:r>
              <a:rPr kumimoji="1" lang="en-US" altLang="zh-TW" sz="2000" b="1" dirty="0"/>
              <a:t>network DEA </a:t>
            </a:r>
            <a:r>
              <a:rPr kumimoji="1" lang="zh-TW" altLang="en-US" sz="2000" b="1" dirty="0"/>
              <a:t>比較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BEB425-9DEA-4548-B8E9-68E7E3E8B024}"/>
              </a:ext>
            </a:extLst>
          </p:cNvPr>
          <p:cNvSpPr txBox="1"/>
          <p:nvPr/>
        </p:nvSpPr>
        <p:spPr>
          <a:xfrm>
            <a:off x="1038602" y="93727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14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FC13A-BBEF-A448-80FF-4B1058EDC686}"/>
              </a:ext>
            </a:extLst>
          </p:cNvPr>
          <p:cNvSpPr txBox="1"/>
          <p:nvPr/>
        </p:nvSpPr>
        <p:spPr>
          <a:xfrm>
            <a:off x="535173" y="1506786"/>
            <a:ext cx="934871" cy="1288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b="1" dirty="0"/>
              <a:t>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壽險</a:t>
            </a:r>
            <a:endParaRPr kumimoji="1" lang="en-US" altLang="zh-TW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產險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BEEE372-E719-E942-9BC7-20F0F73D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1" y="2804891"/>
            <a:ext cx="5538951" cy="40424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BF72CE-FBE0-2646-8DAB-D1E8A704FE18}"/>
              </a:ext>
            </a:extLst>
          </p:cNvPr>
          <p:cNvSpPr txBox="1"/>
          <p:nvPr/>
        </p:nvSpPr>
        <p:spPr>
          <a:xfrm>
            <a:off x="2371130" y="24355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原始 </a:t>
            </a:r>
            <a:r>
              <a:rPr kumimoji="1" lang="en-US" altLang="zh-TW" dirty="0"/>
              <a:t>network DEA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88854B-3400-E14D-9071-97B9797F5221}"/>
              </a:ext>
            </a:extLst>
          </p:cNvPr>
          <p:cNvSpPr/>
          <p:nvPr/>
        </p:nvSpPr>
        <p:spPr>
          <a:xfrm>
            <a:off x="1859144" y="3412122"/>
            <a:ext cx="1054089" cy="203437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280542-3A6A-8E45-9C82-528B9C4E7B5D}"/>
              </a:ext>
            </a:extLst>
          </p:cNvPr>
          <p:cNvSpPr/>
          <p:nvPr/>
        </p:nvSpPr>
        <p:spPr>
          <a:xfrm>
            <a:off x="1859143" y="4100598"/>
            <a:ext cx="1054090" cy="182196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B892D4-721E-0746-8734-ED99B52776D8}"/>
              </a:ext>
            </a:extLst>
          </p:cNvPr>
          <p:cNvSpPr/>
          <p:nvPr/>
        </p:nvSpPr>
        <p:spPr>
          <a:xfrm>
            <a:off x="1859144" y="3744547"/>
            <a:ext cx="1054090" cy="203437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E9D7460-BA51-F14E-9764-55962F0202F5}"/>
              </a:ext>
            </a:extLst>
          </p:cNvPr>
          <p:cNvSpPr txBox="1"/>
          <p:nvPr/>
        </p:nvSpPr>
        <p:spPr>
          <a:xfrm>
            <a:off x="7849634" y="99432"/>
            <a:ext cx="2905604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dirty="0"/>
              <a:t>一般（</a:t>
            </a:r>
            <a:r>
              <a:rPr kumimoji="1" lang="en-US" altLang="zh-TW" dirty="0"/>
              <a:t>non-relational</a:t>
            </a:r>
            <a:r>
              <a:rPr kumimoji="1" lang="zh-TW" altLang="en-US" dirty="0"/>
              <a:t>） </a:t>
            </a:r>
            <a:r>
              <a:rPr kumimoji="1" lang="en-US" altLang="zh-TW" dirty="0"/>
              <a:t>VRS</a:t>
            </a:r>
            <a:endParaRPr kumimoji="1" lang="zh-TW" altLang="en-US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42C49CD6-C144-1044-9232-2CEC2A4D7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6" y="557250"/>
            <a:ext cx="4951830" cy="6283701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7DAB4EA6-89CD-1A47-95CD-E33E87E97CB5}"/>
              </a:ext>
            </a:extLst>
          </p:cNvPr>
          <p:cNvSpPr txBox="1"/>
          <p:nvPr/>
        </p:nvSpPr>
        <p:spPr>
          <a:xfrm>
            <a:off x="535173" y="630910"/>
            <a:ext cx="393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/>
              <a:t>與初始的 </a:t>
            </a:r>
            <a:r>
              <a:rPr kumimoji="1" lang="en-US" altLang="zh-TW" sz="2000" b="1" dirty="0"/>
              <a:t>relational</a:t>
            </a:r>
            <a:r>
              <a:rPr kumimoji="1" lang="zh-TW" altLang="en-US" sz="2000" b="1" dirty="0"/>
              <a:t> </a:t>
            </a:r>
            <a:r>
              <a:rPr kumimoji="1" lang="en-US" altLang="zh-TW" sz="2000" b="1" dirty="0"/>
              <a:t>network DEA </a:t>
            </a:r>
            <a:r>
              <a:rPr kumimoji="1" lang="zh-TW" altLang="en-US" sz="2000" b="1" dirty="0"/>
              <a:t>比較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8B362E-49BC-8347-BFCC-F93729D77514}"/>
              </a:ext>
            </a:extLst>
          </p:cNvPr>
          <p:cNvSpPr/>
          <p:nvPr/>
        </p:nvSpPr>
        <p:spPr>
          <a:xfrm>
            <a:off x="8144330" y="1551791"/>
            <a:ext cx="2450098" cy="287519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34F91F-4AD6-6440-8D6C-75B8A88672D8}"/>
              </a:ext>
            </a:extLst>
          </p:cNvPr>
          <p:cNvSpPr/>
          <p:nvPr/>
        </p:nvSpPr>
        <p:spPr>
          <a:xfrm>
            <a:off x="8144330" y="2066797"/>
            <a:ext cx="2450098" cy="287519"/>
          </a:xfrm>
          <a:prstGeom prst="rect">
            <a:avLst/>
          </a:prstGeom>
          <a:solidFill>
            <a:schemeClr val="accent1">
              <a:alpha val="19952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D569D8-10AE-D641-B212-A60373772EAF}"/>
              </a:ext>
            </a:extLst>
          </p:cNvPr>
          <p:cNvSpPr/>
          <p:nvPr/>
        </p:nvSpPr>
        <p:spPr>
          <a:xfrm>
            <a:off x="8144329" y="2608129"/>
            <a:ext cx="2450098" cy="225722"/>
          </a:xfrm>
          <a:prstGeom prst="rect">
            <a:avLst/>
          </a:prstGeom>
          <a:solidFill>
            <a:schemeClr val="accent2">
              <a:alpha val="19952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9FECFE-3839-2A49-A636-0E123DCF02C8}"/>
              </a:ext>
            </a:extLst>
          </p:cNvPr>
          <p:cNvSpPr txBox="1"/>
          <p:nvPr/>
        </p:nvSpPr>
        <p:spPr>
          <a:xfrm>
            <a:off x="2371129" y="1173928"/>
            <a:ext cx="3798854" cy="12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/>
              <a:t>差異不大，主要差異在 </a:t>
            </a:r>
            <a:r>
              <a:rPr kumimoji="1" lang="en-US" altLang="zh-TW" b="1" dirty="0">
                <a:solidFill>
                  <a:srgbClr val="FFC000"/>
                </a:solidFill>
              </a:rPr>
              <a:t>p3 </a:t>
            </a:r>
            <a:r>
              <a:rPr kumimoji="1" lang="zh-TW" altLang="en-US" b="1" dirty="0">
                <a:solidFill>
                  <a:srgbClr val="FFC000"/>
                </a:solidFill>
              </a:rPr>
              <a:t>上升，推測是網路 </a:t>
            </a:r>
            <a:r>
              <a:rPr kumimoji="1" lang="en-US" altLang="zh-TW" b="1" dirty="0">
                <a:solidFill>
                  <a:srgbClr val="FFC000"/>
                </a:solidFill>
              </a:rPr>
              <a:t>DEA </a:t>
            </a:r>
            <a:r>
              <a:rPr kumimoji="1" lang="zh-TW" altLang="en-US" b="1" dirty="0">
                <a:solidFill>
                  <a:srgbClr val="FFC000"/>
                </a:solidFill>
              </a:rPr>
              <a:t>的性質導致</a:t>
            </a:r>
            <a:endParaRPr kumimoji="1" lang="en-US" altLang="zh-TW" b="1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b="1" dirty="0">
                <a:solidFill>
                  <a:schemeClr val="accent2"/>
                </a:solidFill>
              </a:rPr>
              <a:t>富邦 </a:t>
            </a:r>
            <a:r>
              <a:rPr kumimoji="1" lang="en-US" altLang="zh-TW" b="1" dirty="0">
                <a:solidFill>
                  <a:schemeClr val="accent2"/>
                </a:solidFill>
              </a:rPr>
              <a:t>p2 </a:t>
            </a:r>
            <a:r>
              <a:rPr kumimoji="1" lang="zh-TW" altLang="en-US" b="1" dirty="0">
                <a:solidFill>
                  <a:schemeClr val="accent2"/>
                </a:solidFill>
              </a:rPr>
              <a:t>結果較相近</a:t>
            </a:r>
            <a:endParaRPr kumimoji="1" lang="zh-TW" altLang="en-US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174179-81BC-6646-96D3-6FC484FE2335}"/>
              </a:ext>
            </a:extLst>
          </p:cNvPr>
          <p:cNvSpPr/>
          <p:nvPr/>
        </p:nvSpPr>
        <p:spPr>
          <a:xfrm>
            <a:off x="10594427" y="1839310"/>
            <a:ext cx="851338" cy="253813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E2F26D-02A9-644F-9A4D-C5056C0371BF}"/>
              </a:ext>
            </a:extLst>
          </p:cNvPr>
          <p:cNvSpPr/>
          <p:nvPr/>
        </p:nvSpPr>
        <p:spPr>
          <a:xfrm>
            <a:off x="10594427" y="2585544"/>
            <a:ext cx="851338" cy="253813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399D26-4E4E-9D40-BDC1-46A401156B57}"/>
              </a:ext>
            </a:extLst>
          </p:cNvPr>
          <p:cNvSpPr/>
          <p:nvPr/>
        </p:nvSpPr>
        <p:spPr>
          <a:xfrm>
            <a:off x="10594427" y="3090041"/>
            <a:ext cx="851338" cy="253813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1E0137-E930-A845-9EEC-C878B54E0F58}"/>
              </a:ext>
            </a:extLst>
          </p:cNvPr>
          <p:cNvSpPr/>
          <p:nvPr/>
        </p:nvSpPr>
        <p:spPr>
          <a:xfrm>
            <a:off x="10594427" y="3815255"/>
            <a:ext cx="851338" cy="253813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9E15952-3E1B-784E-B5E1-F268803BA770}"/>
              </a:ext>
            </a:extLst>
          </p:cNvPr>
          <p:cNvSpPr/>
          <p:nvPr/>
        </p:nvSpPr>
        <p:spPr>
          <a:xfrm>
            <a:off x="2900854" y="3615558"/>
            <a:ext cx="462456" cy="152615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89A0A8-D7B7-E048-B6A6-FF81E0DD8ABE}"/>
              </a:ext>
            </a:extLst>
          </p:cNvPr>
          <p:cNvSpPr/>
          <p:nvPr/>
        </p:nvSpPr>
        <p:spPr>
          <a:xfrm>
            <a:off x="2900854" y="4109544"/>
            <a:ext cx="462456" cy="152615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522E84E-8C73-F548-A8B7-6B3C0E364AE4}"/>
              </a:ext>
            </a:extLst>
          </p:cNvPr>
          <p:cNvSpPr/>
          <p:nvPr/>
        </p:nvSpPr>
        <p:spPr>
          <a:xfrm>
            <a:off x="2900854" y="4414344"/>
            <a:ext cx="462456" cy="152615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4A0548-C9F6-DD4C-94B9-35E463FF1A1E}"/>
              </a:ext>
            </a:extLst>
          </p:cNvPr>
          <p:cNvSpPr/>
          <p:nvPr/>
        </p:nvSpPr>
        <p:spPr>
          <a:xfrm>
            <a:off x="2900854" y="4887309"/>
            <a:ext cx="462456" cy="152615"/>
          </a:xfrm>
          <a:prstGeom prst="rect">
            <a:avLst/>
          </a:prstGeom>
          <a:solidFill>
            <a:srgbClr val="FFC000">
              <a:alpha val="19952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F5F1F40-E740-374C-A29E-7D21C3B94400}"/>
              </a:ext>
            </a:extLst>
          </p:cNvPr>
          <p:cNvSpPr txBox="1"/>
          <p:nvPr/>
        </p:nvSpPr>
        <p:spPr>
          <a:xfrm>
            <a:off x="1038602" y="93727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(VRS input-oriented)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A15D1-B8BB-7842-B1B8-112A7CD3DF5B}"/>
              </a:ext>
            </a:extLst>
          </p:cNvPr>
          <p:cNvSpPr txBox="1"/>
          <p:nvPr/>
        </p:nvSpPr>
        <p:spPr>
          <a:xfrm>
            <a:off x="425637" y="125894"/>
            <a:ext cx="29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i="1" dirty="0"/>
              <a:t>左右的 </a:t>
            </a:r>
            <a:r>
              <a:rPr kumimoji="1" lang="en-US" altLang="zh-TW" i="1" dirty="0"/>
              <a:t>correlation coefficient</a:t>
            </a:r>
            <a:endParaRPr kumimoji="1" lang="zh-TW" altLang="en-US" i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CF7CF-16E8-6A49-A08C-DCF794547395}"/>
              </a:ext>
            </a:extLst>
          </p:cNvPr>
          <p:cNvSpPr txBox="1"/>
          <p:nvPr/>
        </p:nvSpPr>
        <p:spPr>
          <a:xfrm>
            <a:off x="3603950" y="13125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i="1" dirty="0"/>
              <a:t>先切入 </a:t>
            </a:r>
            <a:r>
              <a:rPr kumimoji="1" lang="en-US" altLang="zh-TW" b="1" i="1" dirty="0"/>
              <a:t>return to scope</a:t>
            </a:r>
            <a:endParaRPr kumimoji="1"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413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自訂 2">
      <a:dk1>
        <a:srgbClr val="0F0F0F"/>
      </a:dk1>
      <a:lt1>
        <a:srgbClr val="FFFFFF"/>
      </a:lt1>
      <a:dk2>
        <a:srgbClr val="04617B"/>
      </a:dk2>
      <a:lt2>
        <a:srgbClr val="DBF5F9"/>
      </a:lt2>
      <a:accent1>
        <a:srgbClr val="FF2600"/>
      </a:accent1>
      <a:accent2>
        <a:srgbClr val="0432FF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18281</TotalTime>
  <Words>666</Words>
  <Application>Microsoft Macintosh PowerPoint</Application>
  <PresentationFormat>寬螢幕</PresentationFormat>
  <Paragraphs>169</Paragraphs>
  <Slides>14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</vt:lpstr>
      <vt:lpstr>Arial</vt:lpstr>
      <vt:lpstr>Calibri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100</cp:revision>
  <dcterms:created xsi:type="dcterms:W3CDTF">2021-04-25T03:52:03Z</dcterms:created>
  <dcterms:modified xsi:type="dcterms:W3CDTF">2021-06-03T05:22:43Z</dcterms:modified>
</cp:coreProperties>
</file>