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78" r:id="rId6"/>
    <p:sldId id="263" r:id="rId7"/>
    <p:sldId id="267" r:id="rId8"/>
    <p:sldId id="271" r:id="rId9"/>
    <p:sldId id="262" r:id="rId10"/>
    <p:sldId id="268" r:id="rId11"/>
    <p:sldId id="269" r:id="rId12"/>
    <p:sldId id="264" r:id="rId13"/>
    <p:sldId id="265" r:id="rId14"/>
    <p:sldId id="266" r:id="rId15"/>
    <p:sldId id="270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15D63"/>
    <a:srgbClr val="9C1D22"/>
    <a:srgbClr val="E57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80386" y="815800"/>
            <a:ext cx="5226400" cy="5226400"/>
          </a:xfrm>
          <a:prstGeom prst="ellipse">
            <a:avLst/>
          </a:prstGeom>
          <a:noFill/>
          <a:ln w="38100">
            <a:solidFill>
              <a:srgbClr val="36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767222" y="815800"/>
            <a:ext cx="5226400" cy="5226400"/>
          </a:xfrm>
          <a:prstGeom prst="ellipse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44390" y="524107"/>
            <a:ext cx="8103220" cy="564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DDDC74-9F48-4ED1-93BF-E0706B164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40" y="2040413"/>
            <a:ext cx="2652016" cy="79164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D79-D602-47B9-8045-88D6B77CC9B7}" type="datetime1">
              <a:rPr lang="en-US" altLang="zh-TW" smtClean="0"/>
              <a:t>4/26/2021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34899" y="323385"/>
            <a:ext cx="0" cy="1851104"/>
          </a:xfrm>
          <a:prstGeom prst="line">
            <a:avLst/>
          </a:prstGeom>
          <a:ln w="25400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769720" y="4895384"/>
            <a:ext cx="0" cy="1851104"/>
          </a:xfrm>
          <a:prstGeom prst="line">
            <a:avLst/>
          </a:prstGeom>
          <a:ln w="38100" cmpd="thickThin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19309" y="486936"/>
            <a:ext cx="4085062" cy="0"/>
          </a:xfrm>
          <a:prstGeom prst="line">
            <a:avLst/>
          </a:prstGeom>
          <a:ln w="317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7813293" y="6556919"/>
            <a:ext cx="4085062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51184" y="6478859"/>
            <a:ext cx="3847171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4/26/2021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11110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>
            <a:cxnSpLocks/>
          </p:cNvCxnSpPr>
          <p:nvPr/>
        </p:nvCxnSpPr>
        <p:spPr>
          <a:xfrm>
            <a:off x="3669790" y="1358802"/>
            <a:ext cx="4852421" cy="0"/>
          </a:xfrm>
          <a:prstGeom prst="line">
            <a:avLst/>
          </a:prstGeom>
          <a:ln w="317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>
            <a:cxnSpLocks/>
          </p:cNvCxnSpPr>
          <p:nvPr/>
        </p:nvCxnSpPr>
        <p:spPr>
          <a:xfrm>
            <a:off x="9962707" y="6727039"/>
            <a:ext cx="1935648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10271051" y="6648979"/>
            <a:ext cx="1627304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4/26/2021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28122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198A75-0DF4-4C41-8CD3-8BB01889C138}"/>
              </a:ext>
            </a:extLst>
          </p:cNvPr>
          <p:cNvSpPr txBox="1"/>
          <p:nvPr userDrawn="1"/>
        </p:nvSpPr>
        <p:spPr>
          <a:xfrm>
            <a:off x="5200562" y="685938"/>
            <a:ext cx="179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0" dirty="0">
                <a:effectLst/>
                <a:latin typeface="+mj-lt"/>
              </a:rPr>
              <a:t>Outline</a:t>
            </a:r>
            <a:endParaRPr lang="zh-TW" altLang="en-US" sz="36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8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C0F920C-8F64-4C18-A4C7-9BDDBCF265BE}" type="datetime1">
              <a:rPr lang="en-US" altLang="zh-TW" smtClean="0"/>
              <a:t>4/26/2021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9C3D748-62A2-4402-A0DB-4DBEF474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52122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Network DEA </a:t>
            </a:r>
            <a:r>
              <a:rPr lang="en-US" altLang="zh-TW" sz="2800"/>
              <a:t>in I</a:t>
            </a:r>
            <a:r>
              <a:rPr lang="en-US" altLang="zh-TW" sz="2800" dirty="0"/>
              <a:t>nsurance Industry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F6200-786E-481C-A087-CF109EB7B000}"/>
              </a:ext>
            </a:extLst>
          </p:cNvPr>
          <p:cNvSpPr txBox="1"/>
          <p:nvPr/>
        </p:nvSpPr>
        <p:spPr>
          <a:xfrm>
            <a:off x="5657418" y="4235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吳延東</a:t>
            </a:r>
          </a:p>
        </p:txBody>
      </p:sp>
    </p:spTree>
    <p:extLst>
      <p:ext uri="{BB962C8B-B14F-4D97-AF65-F5344CB8AC3E}">
        <p14:creationId xmlns:p14="http://schemas.microsoft.com/office/powerpoint/2010/main" val="20946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D53880-3B55-41A2-A9C9-4E2C5934FE33}"/>
              </a:ext>
            </a:extLst>
          </p:cNvPr>
          <p:cNvSpPr txBox="1"/>
          <p:nvPr/>
        </p:nvSpPr>
        <p:spPr>
          <a:xfrm>
            <a:off x="523943" y="1666669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人壽保險公司年報：</a:t>
            </a:r>
            <a:r>
              <a:rPr lang="zh-TW" altLang="en-US" sz="2800" b="1" dirty="0"/>
              <a:t>綜合損益表</a:t>
            </a:r>
            <a:endParaRPr lang="zh-TW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275518-8BEE-419C-A3B6-F0CBA56DAB75}"/>
                  </a:ext>
                </a:extLst>
              </p:cNvPr>
              <p:cNvSpPr/>
              <p:nvPr/>
            </p:nvSpPr>
            <p:spPr>
              <a:xfrm>
                <a:off x="535173" y="3694787"/>
                <a:ext cx="2690469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275518-8BEE-419C-A3B6-F0CBA56DA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3694787"/>
                <a:ext cx="2690469" cy="960071"/>
              </a:xfrm>
              <a:prstGeom prst="rect">
                <a:avLst/>
              </a:prstGeom>
              <a:blipFill>
                <a:blip r:embed="rId2"/>
                <a:stretch>
                  <a:fillRect l="-225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16FAAA7E-6558-4AF7-B487-E9EB5E300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82" b="-1"/>
          <a:stretch/>
        </p:blipFill>
        <p:spPr>
          <a:xfrm>
            <a:off x="5573621" y="406479"/>
            <a:ext cx="5318084" cy="5733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0D68FB-0F2D-45D9-8D8E-5CC5E5C52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621" y="1926408"/>
            <a:ext cx="5394221" cy="45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6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D53880-3B55-41A2-A9C9-4E2C5934FE33}"/>
              </a:ext>
            </a:extLst>
          </p:cNvPr>
          <p:cNvSpPr txBox="1"/>
          <p:nvPr/>
        </p:nvSpPr>
        <p:spPr>
          <a:xfrm>
            <a:off x="523943" y="1666669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人壽保險公司年報：</a:t>
            </a:r>
            <a:r>
              <a:rPr lang="zh-TW" altLang="en-US" sz="2800" b="1" dirty="0"/>
              <a:t>綜合損益表</a:t>
            </a:r>
            <a:endParaRPr lang="zh-TW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275518-8BEE-419C-A3B6-F0CBA56DAB75}"/>
                  </a:ext>
                </a:extLst>
              </p:cNvPr>
              <p:cNvSpPr/>
              <p:nvPr/>
            </p:nvSpPr>
            <p:spPr>
              <a:xfrm>
                <a:off x="535173" y="3694787"/>
                <a:ext cx="2690469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275518-8BEE-419C-A3B6-F0CBA56DA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3694787"/>
                <a:ext cx="2690469" cy="960071"/>
              </a:xfrm>
              <a:prstGeom prst="rect">
                <a:avLst/>
              </a:prstGeom>
              <a:blipFill>
                <a:blip r:embed="rId2"/>
                <a:stretch>
                  <a:fillRect l="-225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16FAAA7E-6558-4AF7-B487-E9EB5E300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82" b="-1"/>
          <a:stretch/>
        </p:blipFill>
        <p:spPr>
          <a:xfrm>
            <a:off x="5573621" y="406479"/>
            <a:ext cx="5318084" cy="5733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0D68FB-0F2D-45D9-8D8E-5CC5E5C52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621" y="1926408"/>
            <a:ext cx="5394221" cy="45911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B333F49-628F-4BB0-85C8-F1680BA5FC39}"/>
              </a:ext>
            </a:extLst>
          </p:cNvPr>
          <p:cNvSpPr/>
          <p:nvPr/>
        </p:nvSpPr>
        <p:spPr>
          <a:xfrm>
            <a:off x="535173" y="3698793"/>
            <a:ext cx="2690469" cy="476029"/>
          </a:xfrm>
          <a:prstGeom prst="rect">
            <a:avLst/>
          </a:prstGeom>
          <a:noFill/>
          <a:ln w="38100">
            <a:solidFill>
              <a:srgbClr val="E1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320E4B-4095-4A64-8127-057067E2895E}"/>
              </a:ext>
            </a:extLst>
          </p:cNvPr>
          <p:cNvSpPr/>
          <p:nvPr/>
        </p:nvSpPr>
        <p:spPr>
          <a:xfrm>
            <a:off x="6096000" y="5613992"/>
            <a:ext cx="4795706" cy="754912"/>
          </a:xfrm>
          <a:prstGeom prst="rect">
            <a:avLst/>
          </a:prstGeom>
          <a:noFill/>
          <a:ln w="25400">
            <a:solidFill>
              <a:srgbClr val="E1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43341B-6A18-4F6C-9DC1-E0DC1DE32CF4}"/>
              </a:ext>
            </a:extLst>
          </p:cNvPr>
          <p:cNvSpPr/>
          <p:nvPr/>
        </p:nvSpPr>
        <p:spPr>
          <a:xfrm>
            <a:off x="535173" y="4226215"/>
            <a:ext cx="2690469" cy="4286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4D5CB4-714D-464D-A9B8-97AF93B8DC90}"/>
              </a:ext>
            </a:extLst>
          </p:cNvPr>
          <p:cNvSpPr/>
          <p:nvPr/>
        </p:nvSpPr>
        <p:spPr>
          <a:xfrm>
            <a:off x="6095997" y="3806456"/>
            <a:ext cx="4795707" cy="176500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11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D53880-3B55-41A2-A9C9-4E2C5934FE33}"/>
              </a:ext>
            </a:extLst>
          </p:cNvPr>
          <p:cNvSpPr txBox="1"/>
          <p:nvPr/>
        </p:nvSpPr>
        <p:spPr>
          <a:xfrm>
            <a:off x="523943" y="1666669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人壽保險公司年報：</a:t>
            </a:r>
            <a:r>
              <a:rPr lang="zh-TW" altLang="en-US" sz="2800" b="1" dirty="0"/>
              <a:t>綜合損益表</a:t>
            </a:r>
            <a:endParaRPr lang="zh-TW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070186-50FD-4CD1-A05E-203E7008493C}"/>
                  </a:ext>
                </a:extLst>
              </p:cNvPr>
              <p:cNvSpPr/>
              <p:nvPr/>
            </p:nvSpPr>
            <p:spPr>
              <a:xfrm>
                <a:off x="535173" y="4484739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070186-50FD-4CD1-A05E-203E7008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4484739"/>
                <a:ext cx="2690469" cy="960328"/>
              </a:xfrm>
              <a:prstGeom prst="rect">
                <a:avLst/>
              </a:prstGeom>
              <a:blipFill>
                <a:blip r:embed="rId2"/>
                <a:stretch>
                  <a:fillRect l="-2257" r="-677" b="-10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EF31BACE-7F27-4B8B-B22E-02850724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98" y="0"/>
            <a:ext cx="534650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24F5F2-3780-4741-96C6-5022EE735641}"/>
                  </a:ext>
                </a:extLst>
              </p:cNvPr>
              <p:cNvSpPr/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24F5F2-3780-4741-96C6-5022EE735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blipFill>
                <a:blip r:embed="rId4"/>
                <a:stretch>
                  <a:fillRect l="-1894" b="-10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2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blipFill>
                <a:blip r:embed="rId2"/>
                <a:stretch>
                  <a:fillRect l="-1894" b="-10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D53880-3B55-41A2-A9C9-4E2C5934FE33}"/>
              </a:ext>
            </a:extLst>
          </p:cNvPr>
          <p:cNvSpPr txBox="1"/>
          <p:nvPr/>
        </p:nvSpPr>
        <p:spPr>
          <a:xfrm>
            <a:off x="523943" y="1666669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人壽保險公司年報：</a:t>
            </a:r>
            <a:r>
              <a:rPr lang="zh-TW" altLang="en-US" sz="2800" b="1" dirty="0"/>
              <a:t>綜合損益表</a:t>
            </a:r>
            <a:endParaRPr lang="zh-TW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070186-50FD-4CD1-A05E-203E7008493C}"/>
                  </a:ext>
                </a:extLst>
              </p:cNvPr>
              <p:cNvSpPr/>
              <p:nvPr/>
            </p:nvSpPr>
            <p:spPr>
              <a:xfrm>
                <a:off x="535173" y="4484739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070186-50FD-4CD1-A05E-203E7008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4484739"/>
                <a:ext cx="2690469" cy="960328"/>
              </a:xfrm>
              <a:prstGeom prst="rect">
                <a:avLst/>
              </a:prstGeom>
              <a:blipFill>
                <a:blip r:embed="rId3"/>
                <a:stretch>
                  <a:fillRect l="-2257" r="-677" b="-10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EF31BACE-7F27-4B8B-B22E-02850724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198" y="0"/>
            <a:ext cx="5346507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0E19F0-3866-4E5B-A627-E9DFEABC6834}"/>
              </a:ext>
            </a:extLst>
          </p:cNvPr>
          <p:cNvSpPr/>
          <p:nvPr/>
        </p:nvSpPr>
        <p:spPr>
          <a:xfrm>
            <a:off x="535173" y="2952970"/>
            <a:ext cx="3207487" cy="476029"/>
          </a:xfrm>
          <a:prstGeom prst="rect">
            <a:avLst/>
          </a:prstGeom>
          <a:noFill/>
          <a:ln w="38100">
            <a:solidFill>
              <a:srgbClr val="E1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EECF74-489E-4C15-AA78-4911A778342E}"/>
              </a:ext>
            </a:extLst>
          </p:cNvPr>
          <p:cNvSpPr/>
          <p:nvPr/>
        </p:nvSpPr>
        <p:spPr>
          <a:xfrm>
            <a:off x="6422065" y="529648"/>
            <a:ext cx="4469640" cy="1628342"/>
          </a:xfrm>
          <a:prstGeom prst="rect">
            <a:avLst/>
          </a:prstGeom>
          <a:noFill/>
          <a:ln w="25400">
            <a:solidFill>
              <a:srgbClr val="E1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1B8C82-35EE-4D2C-B7AB-86857B3AFF2E}"/>
              </a:ext>
            </a:extLst>
          </p:cNvPr>
          <p:cNvSpPr/>
          <p:nvPr/>
        </p:nvSpPr>
        <p:spPr>
          <a:xfrm>
            <a:off x="535173" y="3473766"/>
            <a:ext cx="3207487" cy="4286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56B122-70D9-47C0-82BC-87B2D72431E9}"/>
              </a:ext>
            </a:extLst>
          </p:cNvPr>
          <p:cNvSpPr/>
          <p:nvPr/>
        </p:nvSpPr>
        <p:spPr>
          <a:xfrm>
            <a:off x="6422065" y="2189889"/>
            <a:ext cx="4469640" cy="13864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18EBE5-EB13-4969-8740-1F2F71727D7F}"/>
              </a:ext>
            </a:extLst>
          </p:cNvPr>
          <p:cNvSpPr/>
          <p:nvPr/>
        </p:nvSpPr>
        <p:spPr>
          <a:xfrm>
            <a:off x="535173" y="5019279"/>
            <a:ext cx="2690469" cy="4286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C4474-1B1F-41A2-8C09-603586866C5B}"/>
              </a:ext>
            </a:extLst>
          </p:cNvPr>
          <p:cNvSpPr/>
          <p:nvPr/>
        </p:nvSpPr>
        <p:spPr>
          <a:xfrm>
            <a:off x="6422065" y="2519916"/>
            <a:ext cx="4469640" cy="430618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73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blipFill>
                <a:blip r:embed="rId2"/>
                <a:stretch>
                  <a:fillRect l="-1894" b="-10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D53880-3B55-41A2-A9C9-4E2C5934FE33}"/>
              </a:ext>
            </a:extLst>
          </p:cNvPr>
          <p:cNvSpPr txBox="1"/>
          <p:nvPr/>
        </p:nvSpPr>
        <p:spPr>
          <a:xfrm>
            <a:off x="523943" y="1666669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人壽保險公司年報：</a:t>
            </a:r>
            <a:r>
              <a:rPr lang="zh-TW" altLang="en-US" sz="2800" b="1" dirty="0"/>
              <a:t>綜合損益表</a:t>
            </a:r>
            <a:endParaRPr lang="zh-TW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070186-50FD-4CD1-A05E-203E7008493C}"/>
                  </a:ext>
                </a:extLst>
              </p:cNvPr>
              <p:cNvSpPr/>
              <p:nvPr/>
            </p:nvSpPr>
            <p:spPr>
              <a:xfrm>
                <a:off x="535173" y="4484739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070186-50FD-4CD1-A05E-203E7008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4484739"/>
                <a:ext cx="2690469" cy="960328"/>
              </a:xfrm>
              <a:prstGeom prst="rect">
                <a:avLst/>
              </a:prstGeom>
              <a:blipFill>
                <a:blip r:embed="rId3"/>
                <a:stretch>
                  <a:fillRect l="-2257" r="-677" b="-10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EF31BACE-7F27-4B8B-B22E-02850724D9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533"/>
          <a:stretch/>
        </p:blipFill>
        <p:spPr>
          <a:xfrm>
            <a:off x="5545198" y="0"/>
            <a:ext cx="5346507" cy="21579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918EBE5-EB13-4969-8740-1F2F71727D7F}"/>
              </a:ext>
            </a:extLst>
          </p:cNvPr>
          <p:cNvSpPr/>
          <p:nvPr/>
        </p:nvSpPr>
        <p:spPr>
          <a:xfrm>
            <a:off x="535173" y="4506005"/>
            <a:ext cx="2690469" cy="428643"/>
          </a:xfrm>
          <a:prstGeom prst="rect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F47DEB-5869-4202-B737-9B74329F1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040"/>
          <a:stretch/>
        </p:blipFill>
        <p:spPr>
          <a:xfrm>
            <a:off x="5573621" y="2842571"/>
            <a:ext cx="5318084" cy="14638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2B06C6D-59FD-44B0-8BB2-69CC52DBD1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651"/>
          <a:stretch/>
        </p:blipFill>
        <p:spPr>
          <a:xfrm>
            <a:off x="5573621" y="4135343"/>
            <a:ext cx="5318084" cy="159860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75E17B5-3A9E-49E9-ACE9-568A5661236E}"/>
              </a:ext>
            </a:extLst>
          </p:cNvPr>
          <p:cNvSpPr/>
          <p:nvPr/>
        </p:nvSpPr>
        <p:spPr>
          <a:xfrm>
            <a:off x="6422065" y="529648"/>
            <a:ext cx="4469640" cy="1628342"/>
          </a:xfrm>
          <a:prstGeom prst="rect">
            <a:avLst/>
          </a:prstGeom>
          <a:noFill/>
          <a:ln w="254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391504-59A0-4A42-8F6F-B8C6286707B2}"/>
              </a:ext>
            </a:extLst>
          </p:cNvPr>
          <p:cNvSpPr/>
          <p:nvPr/>
        </p:nvSpPr>
        <p:spPr>
          <a:xfrm>
            <a:off x="6422065" y="3044621"/>
            <a:ext cx="4469640" cy="918025"/>
          </a:xfrm>
          <a:prstGeom prst="rect">
            <a:avLst/>
          </a:prstGeom>
          <a:noFill/>
          <a:ln w="254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26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560534" y="2052087"/>
            <a:ext cx="8828635" cy="289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>
                <a:latin typeface="+mn-ea"/>
              </a:rPr>
              <a:t>Network DEA</a:t>
            </a:r>
            <a:r>
              <a:rPr lang="zh-TW" altLang="en-US" sz="3200" dirty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model</a:t>
            </a:r>
            <a:r>
              <a:rPr lang="zh-TW" altLang="en-US" sz="3200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(according to </a:t>
            </a:r>
            <a:r>
              <a:rPr lang="en-US" altLang="zh-TW" i="1" dirty="0">
                <a:latin typeface="+mn-ea"/>
              </a:rPr>
              <a:t>Hwang and Kao 2008</a:t>
            </a:r>
            <a:r>
              <a:rPr lang="en-US" altLang="zh-TW" dirty="0">
                <a:latin typeface="+mn-ea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資料取得</a:t>
            </a:r>
            <a:endParaRPr lang="en-US" altLang="zh-TW" sz="3200" dirty="0">
              <a:latin typeface="+mn-ea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b="1" dirty="0">
                <a:solidFill>
                  <a:srgbClr val="9C1D22"/>
                </a:solidFill>
                <a:latin typeface="+mn-ea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5416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2942338"/>
                <a:ext cx="3207487" cy="960071"/>
              </a:xfrm>
              <a:prstGeom prst="rect">
                <a:avLst/>
              </a:prstGeom>
              <a:blipFill>
                <a:blip r:embed="rId2"/>
                <a:stretch>
                  <a:fillRect l="-1894" b="-100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D53880-3B55-41A2-A9C9-4E2C5934FE33}"/>
              </a:ext>
            </a:extLst>
          </p:cNvPr>
          <p:cNvSpPr txBox="1"/>
          <p:nvPr/>
        </p:nvSpPr>
        <p:spPr>
          <a:xfrm>
            <a:off x="523943" y="217672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再保佣金</a:t>
            </a:r>
            <a:r>
              <a:rPr lang="zh-TW" altLang="en-US" sz="2000" dirty="0"/>
              <a:t>收入占比</a:t>
            </a:r>
            <a:r>
              <a:rPr lang="zh-TW" altLang="en-US" sz="3200" b="1" dirty="0"/>
              <a:t>極低</a:t>
            </a:r>
            <a:endParaRPr lang="zh-TW" altLang="en-US" sz="2000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F31BACE-7F27-4B8B-B22E-02850724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98" y="0"/>
            <a:ext cx="534650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C1B8C82-35EE-4D2C-B7AB-86857B3AFF2E}"/>
              </a:ext>
            </a:extLst>
          </p:cNvPr>
          <p:cNvSpPr/>
          <p:nvPr/>
        </p:nvSpPr>
        <p:spPr>
          <a:xfrm>
            <a:off x="535173" y="3473766"/>
            <a:ext cx="3207487" cy="4286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56B122-70D9-47C0-82BC-87B2D72431E9}"/>
              </a:ext>
            </a:extLst>
          </p:cNvPr>
          <p:cNvSpPr/>
          <p:nvPr/>
        </p:nvSpPr>
        <p:spPr>
          <a:xfrm>
            <a:off x="6422065" y="2189889"/>
            <a:ext cx="4469640" cy="13864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4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/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blipFill>
                <a:blip r:embed="rId2"/>
                <a:stretch>
                  <a:fillRect l="-202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blipFill>
                <a:blip r:embed="rId3"/>
                <a:stretch>
                  <a:fillRect l="-170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/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blipFill>
                <a:blip r:embed="rId4"/>
                <a:stretch>
                  <a:fillRect l="-2257" r="-67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8CE954C-3B83-4869-88EC-D0C35EE3469B}"/>
              </a:ext>
            </a:extLst>
          </p:cNvPr>
          <p:cNvSpPr/>
          <p:nvPr/>
        </p:nvSpPr>
        <p:spPr>
          <a:xfrm>
            <a:off x="2094017" y="2874949"/>
            <a:ext cx="324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+mn-ea"/>
              </a:rPr>
              <a:t>premium acquisition</a:t>
            </a:r>
            <a:endParaRPr lang="zh-TW" altLang="en-US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98F90-FDC3-4DCB-94C7-958FFCA5EABA}"/>
              </a:ext>
            </a:extLst>
          </p:cNvPr>
          <p:cNvSpPr/>
          <p:nvPr/>
        </p:nvSpPr>
        <p:spPr>
          <a:xfrm>
            <a:off x="7271133" y="2874948"/>
            <a:ext cx="2633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E15D63"/>
                </a:solidFill>
                <a:latin typeface="+mn-ea"/>
              </a:rPr>
              <a:t>profit generation</a:t>
            </a:r>
            <a:endParaRPr lang="zh-TW" altLang="en-US" sz="2400" dirty="0">
              <a:solidFill>
                <a:srgbClr val="E15D63"/>
              </a:solidFill>
              <a:latin typeface="+mn-ea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191295B-7B48-468E-8A8F-A415C08CB64A}"/>
              </a:ext>
            </a:extLst>
          </p:cNvPr>
          <p:cNvSpPr/>
          <p:nvPr/>
        </p:nvSpPr>
        <p:spPr>
          <a:xfrm>
            <a:off x="3188020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6C51DFC-57D2-44F2-BE14-4ABB71E532A6}"/>
              </a:ext>
            </a:extLst>
          </p:cNvPr>
          <p:cNvSpPr/>
          <p:nvPr/>
        </p:nvSpPr>
        <p:spPr>
          <a:xfrm>
            <a:off x="7831468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E1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04FC0C-EAC7-421B-B8AD-685789A385B4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b="1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9FAF5C-3B34-48B3-889A-E1FB9D160FC3}"/>
              </a:ext>
            </a:extLst>
          </p:cNvPr>
          <p:cNvSpPr txBox="1"/>
          <p:nvPr/>
        </p:nvSpPr>
        <p:spPr>
          <a:xfrm>
            <a:off x="523943" y="217672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再保佣金</a:t>
            </a:r>
            <a:r>
              <a:rPr lang="zh-TW" altLang="en-US" sz="2000" dirty="0"/>
              <a:t>收入占比</a:t>
            </a:r>
            <a:r>
              <a:rPr lang="zh-TW" altLang="en-US" sz="3200" b="1" dirty="0"/>
              <a:t>極低</a:t>
            </a:r>
            <a:endParaRPr lang="zh-TW" altLang="en-US" sz="20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D6740B-09BA-423A-8CF2-2B3EA80ADAC4}"/>
              </a:ext>
            </a:extLst>
          </p:cNvPr>
          <p:cNvSpPr/>
          <p:nvPr/>
        </p:nvSpPr>
        <p:spPr>
          <a:xfrm>
            <a:off x="4359913" y="4110437"/>
            <a:ext cx="3207487" cy="428643"/>
          </a:xfrm>
          <a:prstGeom prst="rect">
            <a:avLst/>
          </a:prstGeom>
          <a:solidFill>
            <a:srgbClr val="0000FF">
              <a:alpha val="7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7FA2C7-722D-46FB-BF0E-7A1A09F57E76}"/>
              </a:ext>
            </a:extLst>
          </p:cNvPr>
          <p:cNvSpPr txBox="1"/>
          <p:nvPr/>
        </p:nvSpPr>
        <p:spPr>
          <a:xfrm>
            <a:off x="4460680" y="467039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/>
              <a:t>是否可拿掉再保險佣金？</a:t>
            </a:r>
          </a:p>
        </p:txBody>
      </p:sp>
    </p:spTree>
    <p:extLst>
      <p:ext uri="{BB962C8B-B14F-4D97-AF65-F5344CB8AC3E}">
        <p14:creationId xmlns:p14="http://schemas.microsoft.com/office/powerpoint/2010/main" val="42705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4EAE9C-950D-40DB-A6B9-A18FD500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EB36FB-BDB3-49F9-893B-0A20097F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12" y="997686"/>
            <a:ext cx="9799674" cy="5481173"/>
          </a:xfrm>
          <a:prstGeom prst="rect">
            <a:avLst/>
          </a:prstGeom>
        </p:spPr>
      </p:pic>
      <p:sp>
        <p:nvSpPr>
          <p:cNvPr id="4" name="副標題 1">
            <a:extLst>
              <a:ext uri="{FF2B5EF4-FFF2-40B4-BE49-F238E27FC236}">
                <a16:creationId xmlns:a16="http://schemas.microsoft.com/office/drawing/2014/main" id="{0275A943-146F-4BA9-9C16-6EB8C3E24AC5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B9CC71-6381-4D32-AB7F-95B9EF34579A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FF2CDE-2E1A-4867-8048-07CA61C01096}"/>
              </a:ext>
            </a:extLst>
          </p:cNvPr>
          <p:cNvSpPr/>
          <p:nvPr/>
        </p:nvSpPr>
        <p:spPr>
          <a:xfrm>
            <a:off x="8026401" y="2175933"/>
            <a:ext cx="1404678" cy="43029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BC7189-68A4-4574-8901-5C5EF54ABD44}"/>
              </a:ext>
            </a:extLst>
          </p:cNvPr>
          <p:cNvSpPr txBox="1"/>
          <p:nvPr/>
        </p:nvSpPr>
        <p:spPr>
          <a:xfrm>
            <a:off x="128530" y="230643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負債準備佔成本比重高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C8CF71-C118-4372-8973-74E4453BD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51"/>
          <a:stretch/>
        </p:blipFill>
        <p:spPr>
          <a:xfrm>
            <a:off x="128530" y="3558140"/>
            <a:ext cx="7658630" cy="2302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471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/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blipFill>
                <a:blip r:embed="rId2"/>
                <a:stretch>
                  <a:fillRect l="-202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blipFill>
                <a:blip r:embed="rId3"/>
                <a:stretch>
                  <a:fillRect l="-170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/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blipFill>
                <a:blip r:embed="rId4"/>
                <a:stretch>
                  <a:fillRect l="-2257" r="-67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8CE954C-3B83-4869-88EC-D0C35EE3469B}"/>
              </a:ext>
            </a:extLst>
          </p:cNvPr>
          <p:cNvSpPr/>
          <p:nvPr/>
        </p:nvSpPr>
        <p:spPr>
          <a:xfrm>
            <a:off x="2094017" y="2874949"/>
            <a:ext cx="324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+mn-ea"/>
              </a:rPr>
              <a:t>premium acquisition</a:t>
            </a:r>
            <a:endParaRPr lang="zh-TW" altLang="en-US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98F90-FDC3-4DCB-94C7-958FFCA5EABA}"/>
              </a:ext>
            </a:extLst>
          </p:cNvPr>
          <p:cNvSpPr/>
          <p:nvPr/>
        </p:nvSpPr>
        <p:spPr>
          <a:xfrm>
            <a:off x="7271133" y="2874948"/>
            <a:ext cx="2633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E15D63"/>
                </a:solidFill>
                <a:latin typeface="+mn-ea"/>
              </a:rPr>
              <a:t>profit generation</a:t>
            </a:r>
            <a:endParaRPr lang="zh-TW" altLang="en-US" sz="2400" dirty="0">
              <a:solidFill>
                <a:srgbClr val="E15D63"/>
              </a:solidFill>
              <a:latin typeface="+mn-ea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191295B-7B48-468E-8A8F-A415C08CB64A}"/>
              </a:ext>
            </a:extLst>
          </p:cNvPr>
          <p:cNvSpPr/>
          <p:nvPr/>
        </p:nvSpPr>
        <p:spPr>
          <a:xfrm>
            <a:off x="3188020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6C51DFC-57D2-44F2-BE14-4ABB71E532A6}"/>
              </a:ext>
            </a:extLst>
          </p:cNvPr>
          <p:cNvSpPr/>
          <p:nvPr/>
        </p:nvSpPr>
        <p:spPr>
          <a:xfrm>
            <a:off x="7831468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E1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04FC0C-EAC7-421B-B8AD-685789A385B4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b="1" dirty="0"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7FA2C7-722D-46FB-BF0E-7A1A09F57E76}"/>
              </a:ext>
            </a:extLst>
          </p:cNvPr>
          <p:cNvSpPr txBox="1"/>
          <p:nvPr/>
        </p:nvSpPr>
        <p:spPr>
          <a:xfrm>
            <a:off x="233484" y="521149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/>
              <a:t>是否可加入負債準備？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756BAB8-8B6E-431B-A41D-66E0616888D1}"/>
              </a:ext>
            </a:extLst>
          </p:cNvPr>
          <p:cNvSpPr txBox="1"/>
          <p:nvPr/>
        </p:nvSpPr>
        <p:spPr>
          <a:xfrm>
            <a:off x="128530" y="230643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負債準備佔成本比重高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7F6CC76-E609-496D-9346-17882CDC6047}"/>
                  </a:ext>
                </a:extLst>
              </p:cNvPr>
              <p:cNvSpPr/>
              <p:nvPr/>
            </p:nvSpPr>
            <p:spPr>
              <a:xfrm>
                <a:off x="233484" y="4613509"/>
                <a:ext cx="2690469" cy="498663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provision(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7F6CC76-E609-496D-9346-17882CDC6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" y="4613509"/>
                <a:ext cx="2690469" cy="498663"/>
              </a:xfrm>
              <a:prstGeom prst="rect">
                <a:avLst/>
              </a:prstGeom>
              <a:blipFill>
                <a:blip r:embed="rId5"/>
                <a:stretch>
                  <a:fillRect l="-2022" b="-17647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560534" y="2052087"/>
            <a:ext cx="8828635" cy="289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>
                <a:latin typeface="+mn-ea"/>
              </a:rPr>
              <a:t>Network DEA</a:t>
            </a:r>
            <a:r>
              <a:rPr lang="zh-TW" altLang="en-US" sz="3200" dirty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model</a:t>
            </a:r>
            <a:r>
              <a:rPr lang="zh-TW" altLang="en-US" sz="3200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(according to </a:t>
            </a:r>
            <a:r>
              <a:rPr lang="en-US" altLang="zh-TW" i="1" dirty="0">
                <a:latin typeface="+mn-ea"/>
              </a:rPr>
              <a:t>Hwang and Kao 2008</a:t>
            </a:r>
            <a:r>
              <a:rPr lang="en-US" altLang="zh-TW" dirty="0">
                <a:latin typeface="+mn-ea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資料取得</a:t>
            </a:r>
            <a:endParaRPr lang="en-US" altLang="zh-TW" sz="3200" dirty="0">
              <a:latin typeface="+mn-ea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779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A2812C-3F06-4914-A98B-2697B074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73FB31-2EB6-4093-B0B8-54C5E22D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56" y="893135"/>
            <a:ext cx="10054303" cy="5585724"/>
          </a:xfrm>
          <a:prstGeom prst="rect">
            <a:avLst/>
          </a:prstGeom>
        </p:spPr>
      </p:pic>
      <p:sp>
        <p:nvSpPr>
          <p:cNvPr id="4" name="副標題 1">
            <a:extLst>
              <a:ext uri="{FF2B5EF4-FFF2-40B4-BE49-F238E27FC236}">
                <a16:creationId xmlns:a16="http://schemas.microsoft.com/office/drawing/2014/main" id="{B6FA3AD2-92E7-465A-9117-50541F642FEA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50F4BE-DDAE-4D58-ABCF-B7BE32A2A2A0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問題</a:t>
            </a:r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1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560534" y="2052087"/>
            <a:ext cx="8828635" cy="289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b="1" dirty="0">
                <a:solidFill>
                  <a:srgbClr val="9C1D22"/>
                </a:solidFill>
                <a:latin typeface="+mn-ea"/>
              </a:rPr>
              <a:t>Network DEA</a:t>
            </a:r>
            <a:r>
              <a:rPr lang="zh-TW" altLang="en-US" sz="3200" b="1" dirty="0">
                <a:solidFill>
                  <a:srgbClr val="9C1D22"/>
                </a:solidFill>
                <a:latin typeface="+mn-ea"/>
              </a:rPr>
              <a:t> </a:t>
            </a:r>
            <a:r>
              <a:rPr lang="en-US" altLang="zh-TW" sz="3200" b="1" dirty="0">
                <a:solidFill>
                  <a:srgbClr val="9C1D22"/>
                </a:solidFill>
                <a:latin typeface="+mn-ea"/>
              </a:rPr>
              <a:t>model</a:t>
            </a:r>
            <a:r>
              <a:rPr lang="zh-TW" altLang="en-US" sz="3200" b="1" dirty="0">
                <a:solidFill>
                  <a:srgbClr val="9C1D22"/>
                </a:solidFill>
                <a:latin typeface="+mn-ea"/>
              </a:rPr>
              <a:t> </a:t>
            </a:r>
            <a:r>
              <a:rPr lang="en-US" altLang="zh-TW" b="1" dirty="0">
                <a:solidFill>
                  <a:srgbClr val="9C1D22"/>
                </a:solidFill>
                <a:latin typeface="+mn-ea"/>
              </a:rPr>
              <a:t>(according to </a:t>
            </a:r>
            <a:r>
              <a:rPr lang="en-US" altLang="zh-TW" b="1" i="1" dirty="0">
                <a:solidFill>
                  <a:srgbClr val="9C1D22"/>
                </a:solidFill>
                <a:latin typeface="+mn-ea"/>
              </a:rPr>
              <a:t>Hwang and Kao 2008</a:t>
            </a:r>
            <a:r>
              <a:rPr lang="en-US" altLang="zh-TW" b="1" dirty="0">
                <a:solidFill>
                  <a:srgbClr val="9C1D22"/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資料取得</a:t>
            </a:r>
            <a:endParaRPr lang="en-US" altLang="zh-TW" sz="3200" dirty="0">
              <a:latin typeface="+mn-ea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11355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model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b="1" dirty="0">
                <a:latin typeface="+mn-ea"/>
              </a:rPr>
              <a:t>(according to </a:t>
            </a:r>
            <a:r>
              <a:rPr lang="en-US" altLang="zh-TW" b="1" i="1" dirty="0">
                <a:latin typeface="+mn-ea"/>
              </a:rPr>
              <a:t>Hwang and Kao 2008</a:t>
            </a:r>
            <a:r>
              <a:rPr lang="en-US" altLang="zh-TW" b="1" dirty="0">
                <a:latin typeface="+mn-ea"/>
              </a:rPr>
              <a:t>)</a:t>
            </a: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/>
              <p:nvPr/>
            </p:nvSpPr>
            <p:spPr>
              <a:xfrm>
                <a:off x="535173" y="1633252"/>
                <a:ext cx="11033050" cy="1795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Operation expenses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salaries of the employees and various types of costs incurred in daily operation.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Insurance expenses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expenses paid to agencies, brokers, and solicitors; and other expenses associated with marketing the service of insurance.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1633252"/>
                <a:ext cx="11033050" cy="1795748"/>
              </a:xfrm>
              <a:prstGeom prst="rect">
                <a:avLst/>
              </a:prstGeom>
              <a:blipFill>
                <a:blip r:embed="rId2"/>
                <a:stretch>
                  <a:fillRect l="-497" b="-4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535173" y="3810941"/>
                <a:ext cx="10274595" cy="959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Direct written premiums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premiums received from insured clients.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Reinsurance premiums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premiums received from ceding companies.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3810941"/>
                <a:ext cx="10274595" cy="959109"/>
              </a:xfrm>
              <a:prstGeom prst="rect">
                <a:avLst/>
              </a:prstGeom>
              <a:blipFill>
                <a:blip r:embed="rId3"/>
                <a:stretch>
                  <a:fillRect l="-534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/>
              <p:nvPr/>
            </p:nvSpPr>
            <p:spPr>
              <a:xfrm>
                <a:off x="535173" y="5337115"/>
                <a:ext cx="9073116" cy="96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/>
                  <a:t>)</a:t>
                </a:r>
                <a:r>
                  <a:rPr lang="en-US" altLang="zh-TW" dirty="0"/>
                  <a:t>: </a:t>
                </a:r>
                <a:r>
                  <a:rPr lang="en-US" altLang="zh-TW" dirty="0">
                    <a:latin typeface="+mn-ea"/>
                  </a:rPr>
                  <a:t>profit earned from the insurance business.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TW" sz="2000" b="1" dirty="0"/>
                  <a:t>)</a:t>
                </a:r>
                <a:r>
                  <a:rPr lang="en-US" altLang="zh-TW" dirty="0"/>
                  <a:t>: </a:t>
                </a:r>
                <a:r>
                  <a:rPr lang="en-US" altLang="zh-TW" dirty="0">
                    <a:latin typeface="+mn-ea"/>
                  </a:rPr>
                  <a:t>profit earned from the investment portfolio.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5337115"/>
                <a:ext cx="9073116" cy="960328"/>
              </a:xfrm>
              <a:prstGeom prst="rect">
                <a:avLst/>
              </a:prstGeom>
              <a:blipFill>
                <a:blip r:embed="rId4"/>
                <a:stretch>
                  <a:fillRect l="-605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/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blipFill>
                <a:blip r:embed="rId2"/>
                <a:stretch>
                  <a:fillRect l="-202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blipFill>
                <a:blip r:embed="rId3"/>
                <a:stretch>
                  <a:fillRect l="-170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/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blipFill>
                <a:blip r:embed="rId4"/>
                <a:stretch>
                  <a:fillRect l="-2257" r="-67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8CE954C-3B83-4869-88EC-D0C35EE3469B}"/>
              </a:ext>
            </a:extLst>
          </p:cNvPr>
          <p:cNvSpPr/>
          <p:nvPr/>
        </p:nvSpPr>
        <p:spPr>
          <a:xfrm>
            <a:off x="2094017" y="2874949"/>
            <a:ext cx="324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+mn-ea"/>
              </a:rPr>
              <a:t>premium acquisition</a:t>
            </a:r>
            <a:endParaRPr lang="zh-TW" altLang="en-US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98F90-FDC3-4DCB-94C7-958FFCA5EABA}"/>
              </a:ext>
            </a:extLst>
          </p:cNvPr>
          <p:cNvSpPr/>
          <p:nvPr/>
        </p:nvSpPr>
        <p:spPr>
          <a:xfrm>
            <a:off x="7271133" y="2874948"/>
            <a:ext cx="2633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E15D63"/>
                </a:solidFill>
                <a:latin typeface="+mn-ea"/>
              </a:rPr>
              <a:t>profit generation</a:t>
            </a:r>
            <a:endParaRPr lang="zh-TW" altLang="en-US" sz="2400" dirty="0">
              <a:solidFill>
                <a:srgbClr val="E15D63"/>
              </a:solidFill>
              <a:latin typeface="+mn-ea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191295B-7B48-468E-8A8F-A415C08CB64A}"/>
              </a:ext>
            </a:extLst>
          </p:cNvPr>
          <p:cNvSpPr/>
          <p:nvPr/>
        </p:nvSpPr>
        <p:spPr>
          <a:xfrm>
            <a:off x="3188020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6C51DFC-57D2-44F2-BE14-4ABB71E532A6}"/>
              </a:ext>
            </a:extLst>
          </p:cNvPr>
          <p:cNvSpPr/>
          <p:nvPr/>
        </p:nvSpPr>
        <p:spPr>
          <a:xfrm>
            <a:off x="7831468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E1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model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b="1" dirty="0">
                <a:latin typeface="+mn-ea"/>
              </a:rPr>
              <a:t>(according to </a:t>
            </a:r>
            <a:r>
              <a:rPr lang="en-US" altLang="zh-TW" b="1" i="1" dirty="0">
                <a:latin typeface="+mn-ea"/>
              </a:rPr>
              <a:t>Hwang and Kao 2008</a:t>
            </a:r>
            <a:r>
              <a:rPr lang="en-US" altLang="zh-TW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9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560534" y="2052087"/>
            <a:ext cx="8828635" cy="289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>
                <a:latin typeface="+mn-ea"/>
              </a:rPr>
              <a:t>Network DEA</a:t>
            </a:r>
            <a:r>
              <a:rPr lang="zh-TW" altLang="en-US" sz="3200" dirty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model</a:t>
            </a:r>
            <a:r>
              <a:rPr lang="zh-TW" altLang="en-US" sz="3200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(according to </a:t>
            </a:r>
            <a:r>
              <a:rPr lang="en-US" altLang="zh-TW" i="1" dirty="0">
                <a:latin typeface="+mn-ea"/>
              </a:rPr>
              <a:t>Hwang and Kao 2008</a:t>
            </a:r>
            <a:r>
              <a:rPr lang="en-US" altLang="zh-TW" dirty="0">
                <a:latin typeface="+mn-ea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b="1" dirty="0">
                <a:solidFill>
                  <a:srgbClr val="9C1D22"/>
                </a:solidFill>
                <a:latin typeface="+mn-ea"/>
              </a:rPr>
              <a:t>資料取得</a:t>
            </a:r>
            <a:endParaRPr lang="en-US" altLang="zh-TW" sz="3200" b="1" dirty="0">
              <a:solidFill>
                <a:srgbClr val="9C1D22"/>
              </a:solidFill>
              <a:latin typeface="+mn-ea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6894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82ADC7A-1ACE-4F05-979E-05276D2B2B0F}"/>
              </a:ext>
            </a:extLst>
          </p:cNvPr>
          <p:cNvSpPr/>
          <p:nvPr/>
        </p:nvSpPr>
        <p:spPr>
          <a:xfrm>
            <a:off x="4885871" y="5998748"/>
            <a:ext cx="2633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E15D63"/>
                </a:solidFill>
                <a:latin typeface="+mn-ea"/>
              </a:rPr>
              <a:t>profit generation</a:t>
            </a:r>
            <a:endParaRPr lang="zh-TW" altLang="en-US" sz="2400" dirty="0">
              <a:solidFill>
                <a:srgbClr val="E15D63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F45944-E3B3-4BC5-A0C8-3F64E3D82963}"/>
              </a:ext>
            </a:extLst>
          </p:cNvPr>
          <p:cNvSpPr/>
          <p:nvPr/>
        </p:nvSpPr>
        <p:spPr>
          <a:xfrm>
            <a:off x="3172048" y="3336613"/>
            <a:ext cx="2814082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6595A8-3C07-4359-97E1-1ED1B46EFB6C}"/>
              </a:ext>
            </a:extLst>
          </p:cNvPr>
          <p:cNvSpPr/>
          <p:nvPr/>
        </p:nvSpPr>
        <p:spPr>
          <a:xfrm>
            <a:off x="4699592" y="2147777"/>
            <a:ext cx="2923952" cy="3886745"/>
          </a:xfrm>
          <a:prstGeom prst="rect">
            <a:avLst/>
          </a:prstGeom>
          <a:noFill/>
          <a:ln w="38100">
            <a:solidFill>
              <a:srgbClr val="E1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E6841-DFC0-4BDC-A003-AAB702E60C4B}"/>
              </a:ext>
            </a:extLst>
          </p:cNvPr>
          <p:cNvSpPr/>
          <p:nvPr/>
        </p:nvSpPr>
        <p:spPr>
          <a:xfrm>
            <a:off x="2955663" y="3656388"/>
            <a:ext cx="324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+mn-ea"/>
              </a:rPr>
              <a:t>premium acquisition</a:t>
            </a:r>
            <a:endParaRPr lang="zh-TW" altLang="en-US" sz="24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7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/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blipFill>
                <a:blip r:embed="rId2"/>
                <a:stretch>
                  <a:fillRect l="-202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blipFill>
                <a:blip r:embed="rId3"/>
                <a:stretch>
                  <a:fillRect l="-170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/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blipFill>
                <a:blip r:embed="rId4"/>
                <a:stretch>
                  <a:fillRect l="-2257" r="-67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8CE954C-3B83-4869-88EC-D0C35EE3469B}"/>
              </a:ext>
            </a:extLst>
          </p:cNvPr>
          <p:cNvSpPr/>
          <p:nvPr/>
        </p:nvSpPr>
        <p:spPr>
          <a:xfrm>
            <a:off x="2094017" y="2874949"/>
            <a:ext cx="324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+mn-ea"/>
              </a:rPr>
              <a:t>premium acquisition</a:t>
            </a:r>
            <a:endParaRPr lang="zh-TW" altLang="en-US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98F90-FDC3-4DCB-94C7-958FFCA5EABA}"/>
              </a:ext>
            </a:extLst>
          </p:cNvPr>
          <p:cNvSpPr/>
          <p:nvPr/>
        </p:nvSpPr>
        <p:spPr>
          <a:xfrm>
            <a:off x="7271133" y="2874948"/>
            <a:ext cx="2633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E15D63"/>
                </a:solidFill>
                <a:latin typeface="+mn-ea"/>
              </a:rPr>
              <a:t>profit generation</a:t>
            </a:r>
            <a:endParaRPr lang="zh-TW" altLang="en-US" sz="2400" dirty="0">
              <a:solidFill>
                <a:srgbClr val="E15D63"/>
              </a:solidFill>
              <a:latin typeface="+mn-ea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191295B-7B48-468E-8A8F-A415C08CB64A}"/>
              </a:ext>
            </a:extLst>
          </p:cNvPr>
          <p:cNvSpPr/>
          <p:nvPr/>
        </p:nvSpPr>
        <p:spPr>
          <a:xfrm>
            <a:off x="3188020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6C51DFC-57D2-44F2-BE14-4ABB71E532A6}"/>
              </a:ext>
            </a:extLst>
          </p:cNvPr>
          <p:cNvSpPr/>
          <p:nvPr/>
        </p:nvSpPr>
        <p:spPr>
          <a:xfrm>
            <a:off x="7831468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E1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04FC0C-EAC7-421B-B8AD-685789A385B4}"/>
              </a:ext>
            </a:extLst>
          </p:cNvPr>
          <p:cNvSpPr/>
          <p:nvPr/>
        </p:nvSpPr>
        <p:spPr>
          <a:xfrm>
            <a:off x="513907" y="529648"/>
            <a:ext cx="201664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48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po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">
      <a:majorFont>
        <a:latin typeface="Century Gothic"/>
        <a:ea typeface="Microsoft JhengHei"/>
        <a:cs typeface=""/>
      </a:majorFont>
      <a:minorFont>
        <a:latin typeface="Times New Roman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b" id="{7AF1F9A7-A0AE-45FA-9CA5-0848F78B29DF}" vid="{8C886E89-3EA3-4838-80F4-D7B8E36C91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polab</Template>
  <TotalTime>143</TotalTime>
  <Words>650</Words>
  <Application>Microsoft Office PowerPoint</Application>
  <PresentationFormat>寬螢幕</PresentationFormat>
  <Paragraphs>131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Microsoft JhengHei</vt:lpstr>
      <vt:lpstr>Arial</vt:lpstr>
      <vt:lpstr>Cambria Math</vt:lpstr>
      <vt:lpstr>Century Gothic</vt:lpstr>
      <vt:lpstr>Times New Roman</vt:lpstr>
      <vt:lpstr>polab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吳延東</cp:lastModifiedBy>
  <cp:revision>19</cp:revision>
  <dcterms:created xsi:type="dcterms:W3CDTF">2021-04-25T03:52:03Z</dcterms:created>
  <dcterms:modified xsi:type="dcterms:W3CDTF">2021-04-26T11:38:29Z</dcterms:modified>
</cp:coreProperties>
</file>