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87" r:id="rId4"/>
    <p:sldId id="288" r:id="rId5"/>
    <p:sldId id="257" r:id="rId6"/>
    <p:sldId id="259" r:id="rId7"/>
    <p:sldId id="260" r:id="rId8"/>
    <p:sldId id="289" r:id="rId9"/>
    <p:sldId id="264" r:id="rId10"/>
    <p:sldId id="265" r:id="rId11"/>
    <p:sldId id="267" r:id="rId12"/>
    <p:sldId id="268" r:id="rId13"/>
    <p:sldId id="269" r:id="rId14"/>
    <p:sldId id="291" r:id="rId15"/>
    <p:sldId id="293" r:id="rId16"/>
    <p:sldId id="271" r:id="rId17"/>
    <p:sldId id="272" r:id="rId18"/>
    <p:sldId id="273" r:id="rId19"/>
    <p:sldId id="274" r:id="rId20"/>
    <p:sldId id="294" r:id="rId21"/>
    <p:sldId id="275" r:id="rId22"/>
    <p:sldId id="281" r:id="rId23"/>
    <p:sldId id="295" r:id="rId24"/>
    <p:sldId id="296" r:id="rId25"/>
    <p:sldId id="282" r:id="rId26"/>
    <p:sldId id="298" r:id="rId27"/>
    <p:sldId id="299" r:id="rId28"/>
    <p:sldId id="276" r:id="rId29"/>
    <p:sldId id="277" r:id="rId30"/>
    <p:sldId id="278" r:id="rId31"/>
    <p:sldId id="300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2430A-383C-4B18-9C19-4230A3317CB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B605FF-DE50-4BF4-82B8-5114AD09230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288497-B8F8-4015-9C5E-C791132B8FD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B39AA-97AE-446E-8ED4-63F5F1B56A0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8B8B07-F68D-45D0-86C3-E3029F430DE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41E911-D284-4824-A979-F5906D9B9DA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D111A3-F1CE-45FA-98CC-4867DC7C45A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1AF860-5EF1-48D9-937E-A65EC0680C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15FF8-E20E-4849-8200-A48C6906E64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00259-8DD1-490F-894B-C18E266F18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956EA-89FD-421F-8E8C-94137C7A85F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4" Type="http://schemas.openxmlformats.org/officeDocument/2006/relationships/audio" Target="../media/audio10.wav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8.wav"/><Relationship Id="rId3" Type="http://schemas.openxmlformats.org/officeDocument/2006/relationships/audio" Target="../media/audio4.wav"/><Relationship Id="rId7" Type="http://schemas.openxmlformats.org/officeDocument/2006/relationships/audio" Target="../media/audio7.wav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audio" Target="../media/audio6.wav"/><Relationship Id="rId11" Type="http://schemas.openxmlformats.org/officeDocument/2006/relationships/oleObject" Target="../embeddings/oleObject3.bin"/><Relationship Id="rId5" Type="http://schemas.openxmlformats.org/officeDocument/2006/relationships/audio" Target="../media/audio5.wav"/><Relationship Id="rId10" Type="http://schemas.openxmlformats.org/officeDocument/2006/relationships/oleObject" Target="../embeddings/oleObject2.bin"/><Relationship Id="rId4" Type="http://schemas.openxmlformats.org/officeDocument/2006/relationships/audio" Target="../media/audio2.wav"/><Relationship Id="rId9" Type="http://schemas.openxmlformats.org/officeDocument/2006/relationships/audio" Target="../media/audio9.wav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audio8.wav"/><Relationship Id="rId3" Type="http://schemas.openxmlformats.org/officeDocument/2006/relationships/audio" Target="../media/audio4.wav"/><Relationship Id="rId7" Type="http://schemas.openxmlformats.org/officeDocument/2006/relationships/audio" Target="../media/audio2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audio" Target="../media/audio9.wav"/><Relationship Id="rId5" Type="http://schemas.openxmlformats.org/officeDocument/2006/relationships/audio" Target="../media/audio5.wav"/><Relationship Id="rId4" Type="http://schemas.openxmlformats.org/officeDocument/2006/relationships/audio" Target="../media/audio6.wav"/><Relationship Id="rId9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13317" name="Text Box 2"/>
          <p:cNvSpPr txBox="1">
            <a:spLocks noChangeArrowheads="1"/>
          </p:cNvSpPr>
          <p:nvPr/>
        </p:nvSpPr>
        <p:spPr bwMode="auto">
          <a:xfrm>
            <a:off x="5658502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§4.6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树的应用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1472" y="642918"/>
            <a:ext cx="2714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堆的意义与定义</a:t>
            </a:r>
            <a:endParaRPr lang="en-US" altLang="zh-CN" sz="20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1000100" y="285728"/>
            <a:ext cx="4410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sym typeface="Wingdings" pitchFamily="2" charset="2"/>
              </a:rPr>
              <a:t>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堆（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Heap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）</a:t>
            </a:r>
            <a:r>
              <a:rPr lang="zh-CN" altLang="en-US" sz="2400" b="1" dirty="0" smtClean="0"/>
              <a:t>及其操作</a:t>
            </a:r>
            <a:endParaRPr lang="zh-CN" altLang="en-US" sz="2400" b="1" dirty="0"/>
          </a:p>
        </p:txBody>
      </p:sp>
      <p:sp>
        <p:nvSpPr>
          <p:cNvPr id="8" name="AutoShape 88" descr="再生纸"/>
          <p:cNvSpPr>
            <a:spLocks noChangeArrowheads="1"/>
          </p:cNvSpPr>
          <p:nvPr/>
        </p:nvSpPr>
        <p:spPr bwMode="auto">
          <a:xfrm>
            <a:off x="500034" y="1071546"/>
            <a:ext cx="8286808" cy="1214446"/>
          </a:xfrm>
          <a:prstGeom prst="roundRect">
            <a:avLst>
              <a:gd name="adj" fmla="val 1090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定义</a:t>
            </a:r>
            <a:r>
              <a:rPr lang="en-US" altLang="zh-CN" sz="2000" b="1" dirty="0" smtClean="0"/>
              <a:t>】</a:t>
            </a:r>
            <a:r>
              <a:rPr lang="zh-CN" altLang="en-US" sz="2000" b="1" dirty="0" smtClean="0"/>
              <a:t> “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优先队列</a:t>
            </a:r>
            <a:r>
              <a:rPr lang="zh-CN" altLang="en-US" sz="2000" b="1" dirty="0" smtClean="0"/>
              <a:t>” （</a:t>
            </a:r>
            <a:r>
              <a:rPr lang="en-US" sz="2000" b="1" dirty="0" smtClean="0"/>
              <a:t>Priority Queue</a:t>
            </a:r>
            <a:r>
              <a:rPr lang="zh-CN" altLang="en-US" sz="2000" b="1" dirty="0" smtClean="0"/>
              <a:t>）是特殊的“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队列”</a:t>
            </a:r>
            <a:r>
              <a:rPr lang="zh-CN" altLang="en-US" sz="2000" b="1" dirty="0" smtClean="0"/>
              <a:t>，从堆中取出元素的顺序是依照元素的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优先权（关键字）</a:t>
            </a:r>
            <a:r>
              <a:rPr lang="zh-CN" altLang="en-US" sz="2000" b="1" dirty="0" smtClean="0"/>
              <a:t>大小，而不是元素进入队列的先后顺序。采用完全二叉树存储的优先队列 称为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堆</a:t>
            </a:r>
            <a:r>
              <a:rPr lang="zh-CN" altLang="en-US" sz="2000" b="1" dirty="0" smtClean="0"/>
              <a:t>（</a:t>
            </a:r>
            <a:r>
              <a:rPr lang="en-US" sz="2000" b="1" dirty="0" smtClean="0"/>
              <a:t>Heap</a:t>
            </a:r>
            <a:r>
              <a:rPr lang="zh-CN" altLang="en-US" sz="2000" b="1" dirty="0" smtClean="0"/>
              <a:t>）。</a:t>
            </a:r>
            <a:endParaRPr lang="zh-CN" altLang="en-US" sz="2000" b="1" dirty="0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571472" y="2285992"/>
            <a:ext cx="814393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zh-CN" altLang="en-US" sz="2000" b="1" dirty="0" smtClean="0">
                <a:solidFill>
                  <a:schemeClr val="accent1"/>
                </a:solidFill>
                <a:sym typeface="Wingdings" pitchFamily="2" charset="2"/>
              </a:rPr>
              <a:t>类型名称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/>
                <a:ea typeface="宋体" pitchFamily="2" charset="-122"/>
                <a:cs typeface="Times New Roman" pitchFamily="18" charset="0"/>
              </a:rPr>
              <a:t>最大堆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ourier"/>
                <a:cs typeface="Times New Roman" pitchFamily="18" charset="0"/>
              </a:rPr>
              <a:t>MaxHeap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Times New Roman" pitchFamily="18" charset="0"/>
              </a:rPr>
              <a:t>）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zh-CN" altLang="en-US" sz="2000" b="1" dirty="0" smtClean="0">
                <a:solidFill>
                  <a:schemeClr val="accent1"/>
                </a:solidFill>
                <a:sym typeface="Wingdings" pitchFamily="2" charset="2"/>
              </a:rPr>
              <a:t>数据对象集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：一个有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N&gt;0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个元素的最大堆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是一棵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完全二叉树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，每个结点上的元素值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不小于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其子结点元素的值。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zh-CN" altLang="en-US" sz="2000" b="1" dirty="0" smtClean="0">
                <a:solidFill>
                  <a:schemeClr val="accent1"/>
                </a:solidFill>
                <a:sym typeface="Wingdings" pitchFamily="2" charset="2"/>
              </a:rPr>
              <a:t>操作集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Times New Roman" pitchFamily="18" charset="0"/>
              </a:rPr>
              <a:t>：对于任意最多有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ourier"/>
                <a:cs typeface="Times New Roman" pitchFamily="18" charset="0"/>
              </a:rPr>
              <a:t>MaxSize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Times New Roman" pitchFamily="18" charset="0"/>
              </a:rPr>
              <a:t>个元素的最大堆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ourier"/>
                <a:cs typeface="Times New Roman" pitchFamily="18" charset="0"/>
              </a:rPr>
              <a:t>H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Times New Roman" pitchFamily="18" charset="0"/>
                <a:sym typeface="Symbol" pitchFamily="18" charset="2"/>
              </a:rPr>
              <a:t>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ourier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ourier"/>
                <a:cs typeface="Times New Roman" pitchFamily="18" charset="0"/>
              </a:rPr>
              <a:t>MaxHeap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Times New Roman" pitchFamily="18" charset="0"/>
                <a:sym typeface="Symbol" pitchFamily="18" charset="2"/>
              </a:rPr>
              <a:t>元素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X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Times New Roman" pitchFamily="18" charset="0"/>
                <a:sym typeface="Symbol" pitchFamily="18" charset="2"/>
              </a:rPr>
              <a:t>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ourier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ourier"/>
                <a:cs typeface="Times New Roman" pitchFamily="18" charset="0"/>
              </a:rPr>
              <a:t>ElementType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Times New Roman" pitchFamily="18" charset="0"/>
                <a:sym typeface="Symbol" pitchFamily="18" charset="2"/>
              </a:rPr>
              <a:t>，主要操作有：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en-US" altLang="zh-CN" sz="2000" b="1" dirty="0" err="1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MaxHeap</a:t>
            </a:r>
            <a:r>
              <a:rPr lang="en-US" altLang="zh-CN" sz="2000" b="1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Create</a:t>
            </a:r>
            <a:r>
              <a:rPr lang="en-US" altLang="zh-CN" sz="2000" b="1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(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int</a:t>
            </a:r>
            <a:r>
              <a:rPr lang="en-US" altLang="zh-CN" sz="2000" b="1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MaxSize</a:t>
            </a:r>
            <a:r>
              <a:rPr lang="en-US" altLang="zh-CN" sz="2000" b="1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 )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：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创建空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的最大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堆</a:t>
            </a:r>
            <a:r>
              <a:rPr lang="zh-CN" altLang="en-US" sz="2000" b="1" dirty="0" smtClean="0"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，其最大长度为</a:t>
            </a:r>
            <a:r>
              <a:rPr lang="en-US" altLang="zh-CN" sz="2000" b="1" dirty="0" err="1" smtClean="0">
                <a:latin typeface="Calibri" pitchFamily="34" charset="0"/>
                <a:ea typeface="Courier"/>
                <a:cs typeface="宋体" pitchFamily="2" charset="-122"/>
                <a:sym typeface="Symbol" pitchFamily="18" charset="2"/>
              </a:rPr>
              <a:t>MaxSize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。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en-US" altLang="zh-CN" sz="2000" b="1" dirty="0" err="1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bool</a:t>
            </a:r>
            <a:r>
              <a:rPr lang="en-US" altLang="zh-CN" sz="2000" b="1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IsFull</a:t>
            </a:r>
            <a:r>
              <a:rPr lang="en-US" altLang="zh-CN" sz="2000" b="1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(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MaxHeap</a:t>
            </a:r>
            <a:r>
              <a:rPr lang="en-US" altLang="zh-CN" sz="2000" b="1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 H )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：判断最大堆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ourier"/>
                <a:cs typeface="宋体" pitchFamily="2" charset="-122"/>
                <a:sym typeface="Symbol" pitchFamily="18" charset="2"/>
              </a:rPr>
              <a:t>H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是否已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满，若是返回</a:t>
            </a:r>
            <a:r>
              <a:rPr lang="en-US" altLang="zh-CN" sz="2000" b="1" dirty="0" smtClean="0">
                <a:latin typeface="Calibri" pitchFamily="34" charset="0"/>
                <a:ea typeface="Courier"/>
                <a:cs typeface="宋体" pitchFamily="2" charset="-122"/>
                <a:sym typeface="Symbol" pitchFamily="18" charset="2"/>
              </a:rPr>
              <a:t>true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，否则返回</a:t>
            </a:r>
            <a:r>
              <a:rPr lang="en-US" altLang="zh-CN" sz="2000" b="1" dirty="0" smtClean="0">
                <a:latin typeface="Calibri" pitchFamily="34" charset="0"/>
                <a:ea typeface="Courier"/>
                <a:cs typeface="宋体" pitchFamily="2" charset="-122"/>
                <a:sym typeface="Symbol" pitchFamily="18" charset="2"/>
              </a:rPr>
              <a:t>false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。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en-US" altLang="zh-CN" sz="2000" b="1" dirty="0" err="1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bool</a:t>
            </a:r>
            <a:r>
              <a:rPr lang="en-US" altLang="zh-CN" sz="2000" b="1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 Insert</a:t>
            </a:r>
            <a:r>
              <a:rPr lang="en-US" altLang="zh-CN" sz="2000" b="1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(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MaxHeap</a:t>
            </a:r>
            <a:r>
              <a:rPr lang="en-US" altLang="zh-CN" sz="2000" b="1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 H,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ElementType</a:t>
            </a:r>
            <a:r>
              <a:rPr lang="en-US" altLang="zh-CN" sz="2000" b="1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 b="1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)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：将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元素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ourier"/>
                <a:cs typeface="宋体" pitchFamily="2" charset="-122"/>
                <a:sym typeface="Symbol" pitchFamily="18" charset="2"/>
              </a:rPr>
              <a:t>X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插入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最大堆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ourier"/>
                <a:cs typeface="宋体" pitchFamily="2" charset="-122"/>
                <a:sym typeface="Symbol" pitchFamily="18" charset="2"/>
              </a:rPr>
              <a:t>H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。若堆已满，返回</a:t>
            </a:r>
            <a:r>
              <a:rPr lang="en-US" altLang="zh-CN" sz="2000" b="1" dirty="0" smtClean="0">
                <a:latin typeface="Calibri" pitchFamily="34" charset="0"/>
                <a:ea typeface="Courier"/>
                <a:cs typeface="宋体" pitchFamily="2" charset="-122"/>
                <a:sym typeface="Symbol" pitchFamily="18" charset="2"/>
              </a:rPr>
              <a:t>false</a:t>
            </a:r>
            <a:r>
              <a:rPr lang="zh-CN" altLang="en-US" sz="2000" b="1" dirty="0" smtClean="0"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；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否则将</a:t>
            </a:r>
            <a:r>
              <a:rPr lang="en-US" altLang="zh-CN" sz="2000" b="1" dirty="0" smtClean="0">
                <a:latin typeface="Calibri" pitchFamily="34" charset="0"/>
                <a:ea typeface="Courier"/>
                <a:cs typeface="宋体" pitchFamily="2" charset="-122"/>
                <a:sym typeface="Symbol" pitchFamily="18" charset="2"/>
              </a:rPr>
              <a:t>X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插入到堆</a:t>
            </a:r>
            <a:r>
              <a:rPr lang="en-US" altLang="zh-CN" sz="2000" b="1" dirty="0" smtClean="0">
                <a:latin typeface="Calibri" pitchFamily="34" charset="0"/>
                <a:ea typeface="Courier"/>
                <a:cs typeface="宋体" pitchFamily="2" charset="-122"/>
                <a:sym typeface="Symbol" pitchFamily="18" charset="2"/>
              </a:rPr>
              <a:t>H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并返回</a:t>
            </a:r>
            <a:r>
              <a:rPr lang="en-US" altLang="zh-CN" sz="2000" b="1" dirty="0" smtClean="0">
                <a:latin typeface="Calibri" pitchFamily="34" charset="0"/>
                <a:ea typeface="Courier"/>
                <a:cs typeface="宋体" pitchFamily="2" charset="-122"/>
                <a:sym typeface="Symbol" pitchFamily="18" charset="2"/>
              </a:rPr>
              <a:t>true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。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lang="en-US" altLang="zh-CN" sz="2000" b="1" dirty="0" err="1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bool</a:t>
            </a:r>
            <a:r>
              <a:rPr lang="en-US" altLang="zh-CN" sz="2000" b="1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IsEmpty</a:t>
            </a:r>
            <a:r>
              <a:rPr lang="en-US" altLang="zh-CN" sz="2000" b="1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(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MaxHeap</a:t>
            </a:r>
            <a:r>
              <a:rPr lang="en-US" altLang="zh-CN" sz="2000" b="1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 H )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：判断最大堆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ourier"/>
                <a:cs typeface="宋体" pitchFamily="2" charset="-122"/>
                <a:sym typeface="Symbol" pitchFamily="18" charset="2"/>
              </a:rPr>
              <a:t>H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是否为</a:t>
            </a:r>
            <a:r>
              <a:rPr lang="zh-CN" altLang="en-US" sz="2000" b="1" dirty="0" smtClean="0"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空，若是返回</a:t>
            </a:r>
            <a:r>
              <a:rPr lang="en-US" altLang="zh-CN" sz="2000" b="1" dirty="0" smtClean="0">
                <a:latin typeface="Calibri" pitchFamily="34" charset="0"/>
                <a:ea typeface="Courier"/>
                <a:cs typeface="宋体" pitchFamily="2" charset="-122"/>
                <a:sym typeface="Symbol" pitchFamily="18" charset="2"/>
              </a:rPr>
              <a:t>true</a:t>
            </a:r>
            <a:r>
              <a:rPr lang="zh-CN" altLang="en-US" sz="2000" b="1" dirty="0" smtClean="0"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，否则返回</a:t>
            </a:r>
            <a:r>
              <a:rPr lang="en-US" altLang="zh-CN" sz="2000" b="1" dirty="0" smtClean="0">
                <a:latin typeface="Calibri" pitchFamily="34" charset="0"/>
                <a:ea typeface="Courier"/>
                <a:cs typeface="宋体" pitchFamily="2" charset="-122"/>
                <a:sym typeface="Symbol" pitchFamily="18" charset="2"/>
              </a:rPr>
              <a:t>false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。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en-US" altLang="zh-CN" sz="2000" b="1" dirty="0" err="1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ElementType</a:t>
            </a:r>
            <a:r>
              <a:rPr lang="en-US" altLang="zh-CN" sz="2000" b="1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DeleteMax</a:t>
            </a:r>
            <a:r>
              <a:rPr lang="en-US" altLang="zh-CN" sz="2000" b="1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(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MaxHeap</a:t>
            </a:r>
            <a:r>
              <a:rPr lang="en-US" altLang="zh-CN" sz="2000" b="1" dirty="0" smtClean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 H )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：删除并返回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ourier"/>
                <a:cs typeface="宋体" pitchFamily="2" charset="-122"/>
                <a:sym typeface="Symbol" pitchFamily="18" charset="2"/>
              </a:rPr>
              <a:t>H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中最大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元素。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765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2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42910" y="214314"/>
          <a:ext cx="8143932" cy="6357958"/>
        </p:xfrm>
        <a:graphic>
          <a:graphicData uri="http://schemas.openxmlformats.org/drawingml/2006/table">
            <a:tbl>
              <a:tblPr/>
              <a:tblGrid>
                <a:gridCol w="8143932"/>
              </a:tblGrid>
              <a:tr h="63579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ElementType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DeleteMax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MaxHeap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H 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{ /* 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从最大堆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中取出键值为最大的元素，并删除一个结点 *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Parent, Child;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ElementType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MaxItem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, X;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if (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IsEmpty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(H) ) {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printf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("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最大堆已为空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");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return ERROR;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}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MaxItem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= H-&gt;Data[1]; /* 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取出根结点存放的最大值 *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/* 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用最大堆中最后一个元素从根结点开始向上过滤下层结点 *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X = H-&gt;Data[H-&gt;Size--]; /* 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注意当前堆的规模要减小 *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for( Parent=1; Parent*2&lt;=H-&gt;Size; Parent=Child ) {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Child = Parent * 2;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   if( (Child!=H-&gt;Size) &amp;&amp;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       (H-&gt;Data[Child]&lt;H-&gt;Data[Child+1]) 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        Child++;  /* Child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指向左右子结点的较大者 *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   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if( X &gt;= H-&gt;Data[Child] ) break; /* 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找到了合适位置 *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else  /* 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下滤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X */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800" b="1" kern="100" baseline="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H-&gt;Data[Parent] = H-&gt;Data[Child];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}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H-&gt;Data[Parent] = X;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return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MaxItem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 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Courier New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072066" y="571480"/>
            <a:ext cx="3124200" cy="1524000"/>
          </a:xfrm>
          <a:prstGeom prst="wedgeEllipseCallout">
            <a:avLst>
              <a:gd name="adj1" fmla="val -105784"/>
              <a:gd name="adj2" fmla="val 165588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 dirty="0" smtClean="0"/>
              <a:t>是否可以增加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 smtClean="0"/>
              <a:t>一个哨兵而不用该判断</a:t>
            </a:r>
            <a:r>
              <a:rPr lang="en-US" altLang="zh-CN" sz="2000" b="1" dirty="0" smtClean="0"/>
              <a:t>?</a:t>
            </a:r>
            <a:endParaRPr lang="en-US" altLang="zh-CN" sz="2000" b="1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000628" y="3143248"/>
            <a:ext cx="2895600" cy="714372"/>
          </a:xfrm>
          <a:prstGeom prst="wedgeEllipseCallout">
            <a:avLst>
              <a:gd name="adj1" fmla="val -64081"/>
              <a:gd name="adj2" fmla="val 236827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b="1" i="1" dirty="0" smtClean="0"/>
              <a:t>新元素向下渗透</a:t>
            </a:r>
            <a:endParaRPr lang="en-US" altLang="zh-CN" b="1" i="1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786446" y="1928802"/>
            <a:ext cx="2895600" cy="919170"/>
          </a:xfrm>
          <a:prstGeom prst="wedgeEllipseCallout">
            <a:avLst>
              <a:gd name="adj1" fmla="val -133500"/>
              <a:gd name="adj2" fmla="val 160648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 dirty="0" smtClean="0"/>
              <a:t>不用该条件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 smtClean="0"/>
              <a:t>将会怎样</a:t>
            </a:r>
            <a:r>
              <a:rPr lang="en-US" altLang="zh-CN" sz="2000" b="1" dirty="0" smtClean="0"/>
              <a:t>?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xmlns="" val="143847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7" grpId="0" animBg="1" autoUpdateAnimBg="0"/>
      <p:bldP spid="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14414" y="428604"/>
            <a:ext cx="26068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sym typeface="Wingdings" pitchFamily="2" charset="2"/>
              </a:rPr>
              <a:t> 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en-US" sz="2400" b="1" dirty="0" smtClean="0"/>
              <a:t>最大</a:t>
            </a:r>
            <a:r>
              <a:rPr lang="zh-CN" altLang="en-US" sz="2400" b="1" dirty="0"/>
              <a:t>堆的建立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§4.6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树的应用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857224" y="3000372"/>
            <a:ext cx="72866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可以通过最大堆的插入操作，将</a:t>
            </a:r>
            <a:r>
              <a:rPr kumimoji="0" lang="en-US" altLang="zh-CN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个元素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一个个相继插入到一个初始为空的堆中去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，其时间代价最大为</a:t>
            </a:r>
            <a:r>
              <a:rPr kumimoji="0" lang="en-US" altLang="zh-CN" sz="20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O(N </a:t>
            </a:r>
            <a:r>
              <a:rPr kumimoji="0" lang="en-US" altLang="zh-CN" sz="2000" b="1" i="1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logN</a:t>
            </a:r>
            <a:r>
              <a:rPr kumimoji="0" lang="en-US" altLang="zh-CN" sz="20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9" name="AutoShape 88" descr="再生纸"/>
          <p:cNvSpPr>
            <a:spLocks noChangeArrowheads="1"/>
          </p:cNvSpPr>
          <p:nvPr/>
        </p:nvSpPr>
        <p:spPr bwMode="auto">
          <a:xfrm>
            <a:off x="500034" y="1214422"/>
            <a:ext cx="8286808" cy="1214446"/>
          </a:xfrm>
          <a:prstGeom prst="roundRect">
            <a:avLst>
              <a:gd name="adj" fmla="val 1090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zh-CN" altLang="en-US" sz="2400" b="1" dirty="0" smtClean="0"/>
              <a:t>    “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建立最大堆</a:t>
            </a:r>
            <a:r>
              <a:rPr lang="zh-CN" altLang="en-US" sz="2400" b="1" dirty="0" smtClean="0"/>
              <a:t>”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是指如何将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已经存在的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个元素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按最大堆的要求存放在一个一维数组中。</a:t>
            </a:r>
            <a:endParaRPr lang="zh-CN" altLang="en-US" sz="2400" b="1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57224" y="3857628"/>
            <a:ext cx="72866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线性时间复杂度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下建立最大堆。具体分两步进行：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 indent="2667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第一步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，将</a:t>
            </a:r>
            <a:r>
              <a:rPr kumimoji="0" lang="en-US" altLang="zh-CN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个元素按输入顺序存入二叉树中，这一步只要求满足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完全二叉树的结构特性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，而不管其有序性。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4348" y="4929198"/>
            <a:ext cx="7786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第二步</a:t>
            </a:r>
            <a:r>
              <a:rPr lang="zh-CN" altLang="en-US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，调整各结点元素，以满足最大堆的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有序特性</a:t>
            </a:r>
            <a:r>
              <a:rPr lang="zh-CN" altLang="en-US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r>
              <a:rPr lang="zh-CN" altLang="en-US" sz="2000" b="1" dirty="0" smtClean="0">
                <a:latin typeface="Arial" pitchFamily="34" charset="0"/>
                <a:ea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52612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to="1.2" calcmode="lin" valueType="num">
                                      <p:cBhvr override="childStyle"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5" grpId="0"/>
      <p:bldP spid="9" grpId="0" animBg="1"/>
      <p:bldP spid="10" grpId="0"/>
      <p:bldP spid="11" grpId="0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§4.6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树的应用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grpSp>
        <p:nvGrpSpPr>
          <p:cNvPr id="97282" name="Group 2"/>
          <p:cNvGrpSpPr>
            <a:grpSpLocks/>
          </p:cNvGrpSpPr>
          <p:nvPr/>
        </p:nvGrpSpPr>
        <p:grpSpPr bwMode="auto">
          <a:xfrm>
            <a:off x="1176334" y="1784851"/>
            <a:ext cx="4500594" cy="2643206"/>
            <a:chOff x="6232" y="3941"/>
            <a:chExt cx="3584" cy="2060"/>
          </a:xfrm>
        </p:grpSpPr>
        <p:sp>
          <p:nvSpPr>
            <p:cNvPr id="97283" name="Line 3"/>
            <p:cNvSpPr>
              <a:spLocks noChangeShapeType="1"/>
            </p:cNvSpPr>
            <p:nvPr/>
          </p:nvSpPr>
          <p:spPr bwMode="auto">
            <a:xfrm flipH="1">
              <a:off x="7279" y="4231"/>
              <a:ext cx="675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284" name="Oval 4"/>
            <p:cNvSpPr>
              <a:spLocks noChangeArrowheads="1"/>
            </p:cNvSpPr>
            <p:nvPr/>
          </p:nvSpPr>
          <p:spPr bwMode="auto">
            <a:xfrm>
              <a:off x="7928" y="3941"/>
              <a:ext cx="374" cy="37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285" name="Oval 5"/>
            <p:cNvSpPr>
              <a:spLocks noChangeArrowheads="1"/>
            </p:cNvSpPr>
            <p:nvPr/>
          </p:nvSpPr>
          <p:spPr bwMode="auto">
            <a:xfrm>
              <a:off x="6923" y="4476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286" name="Text Box 6"/>
            <p:cNvSpPr txBox="1">
              <a:spLocks noChangeArrowheads="1"/>
            </p:cNvSpPr>
            <p:nvPr/>
          </p:nvSpPr>
          <p:spPr bwMode="auto">
            <a:xfrm>
              <a:off x="6998" y="4554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66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287" name="Oval 7"/>
            <p:cNvSpPr>
              <a:spLocks noChangeArrowheads="1"/>
            </p:cNvSpPr>
            <p:nvPr/>
          </p:nvSpPr>
          <p:spPr bwMode="auto">
            <a:xfrm>
              <a:off x="6472" y="4998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288" name="Text Box 8"/>
            <p:cNvSpPr txBox="1">
              <a:spLocks noChangeArrowheads="1"/>
            </p:cNvSpPr>
            <p:nvPr/>
          </p:nvSpPr>
          <p:spPr bwMode="auto">
            <a:xfrm>
              <a:off x="6562" y="5061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83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289" name="Line 9"/>
            <p:cNvSpPr>
              <a:spLocks noChangeShapeType="1"/>
            </p:cNvSpPr>
            <p:nvPr/>
          </p:nvSpPr>
          <p:spPr bwMode="auto">
            <a:xfrm flipH="1">
              <a:off x="6772" y="4821"/>
              <a:ext cx="238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290" name="Text Box 10"/>
            <p:cNvSpPr txBox="1">
              <a:spLocks noChangeArrowheads="1"/>
            </p:cNvSpPr>
            <p:nvPr/>
          </p:nvSpPr>
          <p:spPr bwMode="auto">
            <a:xfrm>
              <a:off x="8000" y="4019"/>
              <a:ext cx="227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</a:rPr>
                <a:t>79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291" name="Oval 11"/>
            <p:cNvSpPr>
              <a:spLocks noChangeArrowheads="1"/>
            </p:cNvSpPr>
            <p:nvPr/>
          </p:nvSpPr>
          <p:spPr bwMode="auto">
            <a:xfrm>
              <a:off x="6232" y="5627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292" name="Text Box 12"/>
            <p:cNvSpPr txBox="1">
              <a:spLocks noChangeArrowheads="1"/>
            </p:cNvSpPr>
            <p:nvPr/>
          </p:nvSpPr>
          <p:spPr bwMode="auto">
            <a:xfrm>
              <a:off x="6322" y="5690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55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293" name="Oval 13"/>
            <p:cNvSpPr>
              <a:spLocks noChangeArrowheads="1"/>
            </p:cNvSpPr>
            <p:nvPr/>
          </p:nvSpPr>
          <p:spPr bwMode="auto">
            <a:xfrm>
              <a:off x="6758" y="5612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294" name="Text Box 14"/>
            <p:cNvSpPr txBox="1">
              <a:spLocks noChangeArrowheads="1"/>
            </p:cNvSpPr>
            <p:nvPr/>
          </p:nvSpPr>
          <p:spPr bwMode="auto">
            <a:xfrm>
              <a:off x="6863" y="5675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91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295" name="Line 15"/>
            <p:cNvSpPr>
              <a:spLocks noChangeShapeType="1"/>
            </p:cNvSpPr>
            <p:nvPr/>
          </p:nvSpPr>
          <p:spPr bwMode="auto">
            <a:xfrm flipH="1">
              <a:off x="6487" y="5360"/>
              <a:ext cx="1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296" name="Line 16"/>
            <p:cNvSpPr>
              <a:spLocks noChangeShapeType="1"/>
            </p:cNvSpPr>
            <p:nvPr/>
          </p:nvSpPr>
          <p:spPr bwMode="auto">
            <a:xfrm>
              <a:off x="6727" y="5360"/>
              <a:ext cx="1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297" name="Oval 17"/>
            <p:cNvSpPr>
              <a:spLocks noChangeArrowheads="1"/>
            </p:cNvSpPr>
            <p:nvPr/>
          </p:nvSpPr>
          <p:spPr bwMode="auto">
            <a:xfrm>
              <a:off x="7431" y="4997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298" name="Text Box 18"/>
            <p:cNvSpPr txBox="1">
              <a:spLocks noChangeArrowheads="1"/>
            </p:cNvSpPr>
            <p:nvPr/>
          </p:nvSpPr>
          <p:spPr bwMode="auto">
            <a:xfrm>
              <a:off x="7521" y="5060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30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299" name="Oval 19"/>
            <p:cNvSpPr>
              <a:spLocks noChangeArrowheads="1"/>
            </p:cNvSpPr>
            <p:nvPr/>
          </p:nvSpPr>
          <p:spPr bwMode="auto">
            <a:xfrm>
              <a:off x="7191" y="5626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00" name="Text Box 20"/>
            <p:cNvSpPr txBox="1">
              <a:spLocks noChangeArrowheads="1"/>
            </p:cNvSpPr>
            <p:nvPr/>
          </p:nvSpPr>
          <p:spPr bwMode="auto">
            <a:xfrm>
              <a:off x="7281" y="5704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72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301" name="Oval 21"/>
            <p:cNvSpPr>
              <a:spLocks noChangeArrowheads="1"/>
            </p:cNvSpPr>
            <p:nvPr/>
          </p:nvSpPr>
          <p:spPr bwMode="auto">
            <a:xfrm>
              <a:off x="7717" y="5611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02" name="Text Box 22"/>
            <p:cNvSpPr txBox="1">
              <a:spLocks noChangeArrowheads="1"/>
            </p:cNvSpPr>
            <p:nvPr/>
          </p:nvSpPr>
          <p:spPr bwMode="auto">
            <a:xfrm>
              <a:off x="7807" y="5689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49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303" name="Line 23"/>
            <p:cNvSpPr>
              <a:spLocks noChangeShapeType="1"/>
            </p:cNvSpPr>
            <p:nvPr/>
          </p:nvSpPr>
          <p:spPr bwMode="auto">
            <a:xfrm flipH="1">
              <a:off x="7446" y="5359"/>
              <a:ext cx="1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04" name="Line 24"/>
            <p:cNvSpPr>
              <a:spLocks noChangeShapeType="1"/>
            </p:cNvSpPr>
            <p:nvPr/>
          </p:nvSpPr>
          <p:spPr bwMode="auto">
            <a:xfrm>
              <a:off x="7686" y="5359"/>
              <a:ext cx="1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05" name="Line 25"/>
            <p:cNvSpPr>
              <a:spLocks noChangeShapeType="1"/>
            </p:cNvSpPr>
            <p:nvPr/>
          </p:nvSpPr>
          <p:spPr bwMode="auto">
            <a:xfrm>
              <a:off x="7252" y="4816"/>
              <a:ext cx="238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06" name="Oval 26"/>
            <p:cNvSpPr>
              <a:spLocks noChangeArrowheads="1"/>
            </p:cNvSpPr>
            <p:nvPr/>
          </p:nvSpPr>
          <p:spPr bwMode="auto">
            <a:xfrm>
              <a:off x="8934" y="4456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07" name="Text Box 27"/>
            <p:cNvSpPr txBox="1">
              <a:spLocks noChangeArrowheads="1"/>
            </p:cNvSpPr>
            <p:nvPr/>
          </p:nvSpPr>
          <p:spPr bwMode="auto">
            <a:xfrm>
              <a:off x="9009" y="4534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43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308" name="Oval 28"/>
            <p:cNvSpPr>
              <a:spLocks noChangeArrowheads="1"/>
            </p:cNvSpPr>
            <p:nvPr/>
          </p:nvSpPr>
          <p:spPr bwMode="auto">
            <a:xfrm>
              <a:off x="8483" y="4978"/>
              <a:ext cx="374" cy="374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09" name="Text Box 29"/>
            <p:cNvSpPr txBox="1">
              <a:spLocks noChangeArrowheads="1"/>
            </p:cNvSpPr>
            <p:nvPr/>
          </p:nvSpPr>
          <p:spPr bwMode="auto">
            <a:xfrm>
              <a:off x="8588" y="5056"/>
              <a:ext cx="227" cy="207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87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310" name="Line 30"/>
            <p:cNvSpPr>
              <a:spLocks noChangeShapeType="1"/>
            </p:cNvSpPr>
            <p:nvPr/>
          </p:nvSpPr>
          <p:spPr bwMode="auto">
            <a:xfrm flipH="1">
              <a:off x="8783" y="4801"/>
              <a:ext cx="238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11" name="Oval 31"/>
            <p:cNvSpPr>
              <a:spLocks noChangeArrowheads="1"/>
            </p:cNvSpPr>
            <p:nvPr/>
          </p:nvSpPr>
          <p:spPr bwMode="auto">
            <a:xfrm>
              <a:off x="8243" y="5607"/>
              <a:ext cx="374" cy="374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12" name="Text Box 32"/>
            <p:cNvSpPr txBox="1">
              <a:spLocks noChangeArrowheads="1"/>
            </p:cNvSpPr>
            <p:nvPr/>
          </p:nvSpPr>
          <p:spPr bwMode="auto">
            <a:xfrm>
              <a:off x="8333" y="5682"/>
              <a:ext cx="227" cy="207"/>
            </a:xfrm>
            <a:prstGeom prst="rect">
              <a:avLst/>
            </a:prstGeom>
            <a:solidFill>
              <a:srgbClr val="96969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9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313" name="Line 33"/>
            <p:cNvSpPr>
              <a:spLocks noChangeShapeType="1"/>
            </p:cNvSpPr>
            <p:nvPr/>
          </p:nvSpPr>
          <p:spPr bwMode="auto">
            <a:xfrm flipH="1">
              <a:off x="8498" y="5340"/>
              <a:ext cx="1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14" name="Oval 34"/>
            <p:cNvSpPr>
              <a:spLocks noChangeArrowheads="1"/>
            </p:cNvSpPr>
            <p:nvPr/>
          </p:nvSpPr>
          <p:spPr bwMode="auto">
            <a:xfrm>
              <a:off x="9442" y="4977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15" name="Text Box 35"/>
            <p:cNvSpPr txBox="1">
              <a:spLocks noChangeArrowheads="1"/>
            </p:cNvSpPr>
            <p:nvPr/>
          </p:nvSpPr>
          <p:spPr bwMode="auto">
            <a:xfrm>
              <a:off x="9547" y="5055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38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316" name="Line 36"/>
            <p:cNvSpPr>
              <a:spLocks noChangeShapeType="1"/>
            </p:cNvSpPr>
            <p:nvPr/>
          </p:nvSpPr>
          <p:spPr bwMode="auto">
            <a:xfrm>
              <a:off x="9263" y="4796"/>
              <a:ext cx="238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17" name="Line 37"/>
            <p:cNvSpPr>
              <a:spLocks noChangeShapeType="1"/>
            </p:cNvSpPr>
            <p:nvPr/>
          </p:nvSpPr>
          <p:spPr bwMode="auto">
            <a:xfrm>
              <a:off x="8272" y="4234"/>
              <a:ext cx="675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</p:grpSp>
      <p:grpSp>
        <p:nvGrpSpPr>
          <p:cNvPr id="97333" name="Group 53"/>
          <p:cNvGrpSpPr>
            <a:grpSpLocks/>
          </p:cNvGrpSpPr>
          <p:nvPr/>
        </p:nvGrpSpPr>
        <p:grpSpPr bwMode="auto">
          <a:xfrm>
            <a:off x="1176334" y="1784851"/>
            <a:ext cx="4500594" cy="2643206"/>
            <a:chOff x="1980" y="3936"/>
            <a:chExt cx="3584" cy="2060"/>
          </a:xfrm>
        </p:grpSpPr>
        <p:sp>
          <p:nvSpPr>
            <p:cNvPr id="97334" name="Line 54"/>
            <p:cNvSpPr>
              <a:spLocks noChangeShapeType="1"/>
            </p:cNvSpPr>
            <p:nvPr/>
          </p:nvSpPr>
          <p:spPr bwMode="auto">
            <a:xfrm flipH="1">
              <a:off x="3027" y="4226"/>
              <a:ext cx="675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35" name="Oval 55"/>
            <p:cNvSpPr>
              <a:spLocks noChangeArrowheads="1"/>
            </p:cNvSpPr>
            <p:nvPr/>
          </p:nvSpPr>
          <p:spPr bwMode="auto">
            <a:xfrm>
              <a:off x="3676" y="3936"/>
              <a:ext cx="374" cy="37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36" name="Oval 56"/>
            <p:cNvSpPr>
              <a:spLocks noChangeArrowheads="1"/>
            </p:cNvSpPr>
            <p:nvPr/>
          </p:nvSpPr>
          <p:spPr bwMode="auto">
            <a:xfrm>
              <a:off x="2671" y="4471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37" name="Text Box 57"/>
            <p:cNvSpPr txBox="1">
              <a:spLocks noChangeArrowheads="1"/>
            </p:cNvSpPr>
            <p:nvPr/>
          </p:nvSpPr>
          <p:spPr bwMode="auto">
            <a:xfrm>
              <a:off x="2746" y="4549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66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338" name="Oval 58"/>
            <p:cNvSpPr>
              <a:spLocks noChangeArrowheads="1"/>
            </p:cNvSpPr>
            <p:nvPr/>
          </p:nvSpPr>
          <p:spPr bwMode="auto">
            <a:xfrm>
              <a:off x="2220" y="4993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39" name="Text Box 59"/>
            <p:cNvSpPr txBox="1">
              <a:spLocks noChangeArrowheads="1"/>
            </p:cNvSpPr>
            <p:nvPr/>
          </p:nvSpPr>
          <p:spPr bwMode="auto">
            <a:xfrm>
              <a:off x="2310" y="5056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83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340" name="Line 60"/>
            <p:cNvSpPr>
              <a:spLocks noChangeShapeType="1"/>
            </p:cNvSpPr>
            <p:nvPr/>
          </p:nvSpPr>
          <p:spPr bwMode="auto">
            <a:xfrm flipH="1">
              <a:off x="2520" y="4816"/>
              <a:ext cx="238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41" name="Text Box 61"/>
            <p:cNvSpPr txBox="1">
              <a:spLocks noChangeArrowheads="1"/>
            </p:cNvSpPr>
            <p:nvPr/>
          </p:nvSpPr>
          <p:spPr bwMode="auto">
            <a:xfrm>
              <a:off x="3748" y="4014"/>
              <a:ext cx="227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</a:rPr>
                <a:t>79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342" name="Oval 62"/>
            <p:cNvSpPr>
              <a:spLocks noChangeArrowheads="1"/>
            </p:cNvSpPr>
            <p:nvPr/>
          </p:nvSpPr>
          <p:spPr bwMode="auto">
            <a:xfrm>
              <a:off x="1980" y="5622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43" name="Text Box 63"/>
            <p:cNvSpPr txBox="1">
              <a:spLocks noChangeArrowheads="1"/>
            </p:cNvSpPr>
            <p:nvPr/>
          </p:nvSpPr>
          <p:spPr bwMode="auto">
            <a:xfrm>
              <a:off x="2070" y="5685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55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344" name="Oval 64"/>
            <p:cNvSpPr>
              <a:spLocks noChangeArrowheads="1"/>
            </p:cNvSpPr>
            <p:nvPr/>
          </p:nvSpPr>
          <p:spPr bwMode="auto">
            <a:xfrm>
              <a:off x="2506" y="5607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45" name="Text Box 65"/>
            <p:cNvSpPr txBox="1">
              <a:spLocks noChangeArrowheads="1"/>
            </p:cNvSpPr>
            <p:nvPr/>
          </p:nvSpPr>
          <p:spPr bwMode="auto">
            <a:xfrm>
              <a:off x="2611" y="5670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91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346" name="Line 66"/>
            <p:cNvSpPr>
              <a:spLocks noChangeShapeType="1"/>
            </p:cNvSpPr>
            <p:nvPr/>
          </p:nvSpPr>
          <p:spPr bwMode="auto">
            <a:xfrm flipH="1">
              <a:off x="2235" y="5355"/>
              <a:ext cx="1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47" name="Line 67"/>
            <p:cNvSpPr>
              <a:spLocks noChangeShapeType="1"/>
            </p:cNvSpPr>
            <p:nvPr/>
          </p:nvSpPr>
          <p:spPr bwMode="auto">
            <a:xfrm>
              <a:off x="2475" y="5355"/>
              <a:ext cx="1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48" name="Oval 68"/>
            <p:cNvSpPr>
              <a:spLocks noChangeArrowheads="1"/>
            </p:cNvSpPr>
            <p:nvPr/>
          </p:nvSpPr>
          <p:spPr bwMode="auto">
            <a:xfrm>
              <a:off x="3179" y="4992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49" name="Text Box 69"/>
            <p:cNvSpPr txBox="1">
              <a:spLocks noChangeArrowheads="1"/>
            </p:cNvSpPr>
            <p:nvPr/>
          </p:nvSpPr>
          <p:spPr bwMode="auto">
            <a:xfrm>
              <a:off x="3269" y="5055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30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350" name="Oval 70"/>
            <p:cNvSpPr>
              <a:spLocks noChangeArrowheads="1"/>
            </p:cNvSpPr>
            <p:nvPr/>
          </p:nvSpPr>
          <p:spPr bwMode="auto">
            <a:xfrm>
              <a:off x="2939" y="5621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51" name="Text Box 71"/>
            <p:cNvSpPr txBox="1">
              <a:spLocks noChangeArrowheads="1"/>
            </p:cNvSpPr>
            <p:nvPr/>
          </p:nvSpPr>
          <p:spPr bwMode="auto">
            <a:xfrm>
              <a:off x="3029" y="5699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72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352" name="Oval 72"/>
            <p:cNvSpPr>
              <a:spLocks noChangeArrowheads="1"/>
            </p:cNvSpPr>
            <p:nvPr/>
          </p:nvSpPr>
          <p:spPr bwMode="auto">
            <a:xfrm>
              <a:off x="3465" y="5606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53" name="Text Box 73"/>
            <p:cNvSpPr txBox="1">
              <a:spLocks noChangeArrowheads="1"/>
            </p:cNvSpPr>
            <p:nvPr/>
          </p:nvSpPr>
          <p:spPr bwMode="auto">
            <a:xfrm>
              <a:off x="3555" y="5684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49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354" name="Line 74"/>
            <p:cNvSpPr>
              <a:spLocks noChangeShapeType="1"/>
            </p:cNvSpPr>
            <p:nvPr/>
          </p:nvSpPr>
          <p:spPr bwMode="auto">
            <a:xfrm flipH="1">
              <a:off x="3194" y="5354"/>
              <a:ext cx="1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55" name="Line 75"/>
            <p:cNvSpPr>
              <a:spLocks noChangeShapeType="1"/>
            </p:cNvSpPr>
            <p:nvPr/>
          </p:nvSpPr>
          <p:spPr bwMode="auto">
            <a:xfrm>
              <a:off x="3434" y="5354"/>
              <a:ext cx="1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56" name="Line 76"/>
            <p:cNvSpPr>
              <a:spLocks noChangeShapeType="1"/>
            </p:cNvSpPr>
            <p:nvPr/>
          </p:nvSpPr>
          <p:spPr bwMode="auto">
            <a:xfrm>
              <a:off x="3000" y="4811"/>
              <a:ext cx="238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57" name="Oval 77"/>
            <p:cNvSpPr>
              <a:spLocks noChangeArrowheads="1"/>
            </p:cNvSpPr>
            <p:nvPr/>
          </p:nvSpPr>
          <p:spPr bwMode="auto">
            <a:xfrm>
              <a:off x="4682" y="4451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58" name="Text Box 78"/>
            <p:cNvSpPr txBox="1">
              <a:spLocks noChangeArrowheads="1"/>
            </p:cNvSpPr>
            <p:nvPr/>
          </p:nvSpPr>
          <p:spPr bwMode="auto">
            <a:xfrm>
              <a:off x="4757" y="4529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43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359" name="Oval 79"/>
            <p:cNvSpPr>
              <a:spLocks noChangeArrowheads="1"/>
            </p:cNvSpPr>
            <p:nvPr/>
          </p:nvSpPr>
          <p:spPr bwMode="auto">
            <a:xfrm>
              <a:off x="4231" y="4973"/>
              <a:ext cx="374" cy="37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60" name="Text Box 80"/>
            <p:cNvSpPr txBox="1">
              <a:spLocks noChangeArrowheads="1"/>
            </p:cNvSpPr>
            <p:nvPr/>
          </p:nvSpPr>
          <p:spPr bwMode="auto">
            <a:xfrm>
              <a:off x="4336" y="5051"/>
              <a:ext cx="227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87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361" name="Line 81"/>
            <p:cNvSpPr>
              <a:spLocks noChangeShapeType="1"/>
            </p:cNvSpPr>
            <p:nvPr/>
          </p:nvSpPr>
          <p:spPr bwMode="auto">
            <a:xfrm flipH="1">
              <a:off x="4531" y="4796"/>
              <a:ext cx="238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62" name="Oval 82"/>
            <p:cNvSpPr>
              <a:spLocks noChangeArrowheads="1"/>
            </p:cNvSpPr>
            <p:nvPr/>
          </p:nvSpPr>
          <p:spPr bwMode="auto">
            <a:xfrm>
              <a:off x="3991" y="5602"/>
              <a:ext cx="374" cy="37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63" name="Text Box 83"/>
            <p:cNvSpPr txBox="1">
              <a:spLocks noChangeArrowheads="1"/>
            </p:cNvSpPr>
            <p:nvPr/>
          </p:nvSpPr>
          <p:spPr bwMode="auto">
            <a:xfrm>
              <a:off x="4081" y="5677"/>
              <a:ext cx="227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9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364" name="Line 84"/>
            <p:cNvSpPr>
              <a:spLocks noChangeShapeType="1"/>
            </p:cNvSpPr>
            <p:nvPr/>
          </p:nvSpPr>
          <p:spPr bwMode="auto">
            <a:xfrm flipH="1">
              <a:off x="4246" y="5335"/>
              <a:ext cx="1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65" name="Oval 85"/>
            <p:cNvSpPr>
              <a:spLocks noChangeArrowheads="1"/>
            </p:cNvSpPr>
            <p:nvPr/>
          </p:nvSpPr>
          <p:spPr bwMode="auto">
            <a:xfrm>
              <a:off x="5190" y="4972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66" name="Text Box 86"/>
            <p:cNvSpPr txBox="1">
              <a:spLocks noChangeArrowheads="1"/>
            </p:cNvSpPr>
            <p:nvPr/>
          </p:nvSpPr>
          <p:spPr bwMode="auto">
            <a:xfrm>
              <a:off x="5295" y="5050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38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367" name="Line 87"/>
            <p:cNvSpPr>
              <a:spLocks noChangeShapeType="1"/>
            </p:cNvSpPr>
            <p:nvPr/>
          </p:nvSpPr>
          <p:spPr bwMode="auto">
            <a:xfrm>
              <a:off x="5011" y="4791"/>
              <a:ext cx="238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7368" name="Line 88"/>
            <p:cNvSpPr>
              <a:spLocks noChangeShapeType="1"/>
            </p:cNvSpPr>
            <p:nvPr/>
          </p:nvSpPr>
          <p:spPr bwMode="auto">
            <a:xfrm>
              <a:off x="4020" y="4229"/>
              <a:ext cx="675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1176334" y="1784851"/>
            <a:ext cx="4500594" cy="2643206"/>
            <a:chOff x="0" y="3714752"/>
            <a:chExt cx="4500594" cy="2643206"/>
          </a:xfrm>
        </p:grpSpPr>
        <p:grpSp>
          <p:nvGrpSpPr>
            <p:cNvPr id="97437" name="Group 157"/>
            <p:cNvGrpSpPr>
              <a:grpSpLocks/>
            </p:cNvGrpSpPr>
            <p:nvPr/>
          </p:nvGrpSpPr>
          <p:grpSpPr bwMode="auto">
            <a:xfrm>
              <a:off x="0" y="3714752"/>
              <a:ext cx="4500594" cy="2643206"/>
              <a:chOff x="2103" y="7056"/>
              <a:chExt cx="3584" cy="2060"/>
            </a:xfrm>
          </p:grpSpPr>
          <p:sp>
            <p:nvSpPr>
              <p:cNvPr id="97438" name="Line 158"/>
              <p:cNvSpPr>
                <a:spLocks noChangeShapeType="1"/>
              </p:cNvSpPr>
              <p:nvPr/>
            </p:nvSpPr>
            <p:spPr bwMode="auto">
              <a:xfrm flipH="1">
                <a:off x="3150" y="7346"/>
                <a:ext cx="675" cy="3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39" name="Oval 159"/>
              <p:cNvSpPr>
                <a:spLocks noChangeArrowheads="1"/>
              </p:cNvSpPr>
              <p:nvPr/>
            </p:nvSpPr>
            <p:spPr bwMode="auto">
              <a:xfrm>
                <a:off x="3799" y="7056"/>
                <a:ext cx="374" cy="37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40" name="Oval 160"/>
              <p:cNvSpPr>
                <a:spLocks noChangeArrowheads="1"/>
              </p:cNvSpPr>
              <p:nvPr/>
            </p:nvSpPr>
            <p:spPr bwMode="auto">
              <a:xfrm>
                <a:off x="2794" y="7591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41" name="Text Box 161"/>
              <p:cNvSpPr txBox="1">
                <a:spLocks noChangeArrowheads="1"/>
              </p:cNvSpPr>
              <p:nvPr/>
            </p:nvSpPr>
            <p:spPr bwMode="auto">
              <a:xfrm>
                <a:off x="2869" y="7669"/>
                <a:ext cx="227" cy="20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66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7442" name="Oval 162"/>
              <p:cNvSpPr>
                <a:spLocks noChangeArrowheads="1"/>
              </p:cNvSpPr>
              <p:nvPr/>
            </p:nvSpPr>
            <p:spPr bwMode="auto">
              <a:xfrm>
                <a:off x="2343" y="8113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43" name="Text Box 163"/>
              <p:cNvSpPr txBox="1">
                <a:spLocks noChangeArrowheads="1"/>
              </p:cNvSpPr>
              <p:nvPr/>
            </p:nvSpPr>
            <p:spPr bwMode="auto">
              <a:xfrm>
                <a:off x="2445" y="8191"/>
                <a:ext cx="227" cy="20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83</a:t>
                </a:r>
                <a:endParaRPr kumimoji="0" lang="zh-CN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7444" name="Line 164"/>
              <p:cNvSpPr>
                <a:spLocks noChangeShapeType="1"/>
              </p:cNvSpPr>
              <p:nvPr/>
            </p:nvSpPr>
            <p:spPr bwMode="auto">
              <a:xfrm flipH="1">
                <a:off x="2643" y="7936"/>
                <a:ext cx="238" cy="2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45" name="Text Box 165"/>
              <p:cNvSpPr txBox="1">
                <a:spLocks noChangeArrowheads="1"/>
              </p:cNvSpPr>
              <p:nvPr/>
            </p:nvSpPr>
            <p:spPr bwMode="auto">
              <a:xfrm>
                <a:off x="3871" y="7134"/>
                <a:ext cx="227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宋体" pitchFamily="2" charset="-122"/>
                  </a:rPr>
                  <a:t>79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7446" name="Oval 166"/>
              <p:cNvSpPr>
                <a:spLocks noChangeArrowheads="1"/>
              </p:cNvSpPr>
              <p:nvPr/>
            </p:nvSpPr>
            <p:spPr bwMode="auto">
              <a:xfrm>
                <a:off x="2103" y="8742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47" name="Text Box 167"/>
              <p:cNvSpPr txBox="1">
                <a:spLocks noChangeArrowheads="1"/>
              </p:cNvSpPr>
              <p:nvPr/>
            </p:nvSpPr>
            <p:spPr bwMode="auto">
              <a:xfrm>
                <a:off x="2193" y="8805"/>
                <a:ext cx="227" cy="20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55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7448" name="Oval 168"/>
              <p:cNvSpPr>
                <a:spLocks noChangeArrowheads="1"/>
              </p:cNvSpPr>
              <p:nvPr/>
            </p:nvSpPr>
            <p:spPr bwMode="auto">
              <a:xfrm>
                <a:off x="2629" y="8727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49" name="Text Box 169"/>
              <p:cNvSpPr txBox="1">
                <a:spLocks noChangeArrowheads="1"/>
              </p:cNvSpPr>
              <p:nvPr/>
            </p:nvSpPr>
            <p:spPr bwMode="auto">
              <a:xfrm>
                <a:off x="2734" y="8790"/>
                <a:ext cx="227" cy="20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91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7450" name="Line 170"/>
              <p:cNvSpPr>
                <a:spLocks noChangeShapeType="1"/>
              </p:cNvSpPr>
              <p:nvPr/>
            </p:nvSpPr>
            <p:spPr bwMode="auto">
              <a:xfrm flipH="1">
                <a:off x="2358" y="8475"/>
                <a:ext cx="1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51" name="Line 171"/>
              <p:cNvSpPr>
                <a:spLocks noChangeShapeType="1"/>
              </p:cNvSpPr>
              <p:nvPr/>
            </p:nvSpPr>
            <p:spPr bwMode="auto">
              <a:xfrm>
                <a:off x="2598" y="8475"/>
                <a:ext cx="1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52" name="Oval 172"/>
              <p:cNvSpPr>
                <a:spLocks noChangeArrowheads="1"/>
              </p:cNvSpPr>
              <p:nvPr/>
            </p:nvSpPr>
            <p:spPr bwMode="auto">
              <a:xfrm>
                <a:off x="3302" y="8112"/>
                <a:ext cx="374" cy="374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53" name="Text Box 173"/>
              <p:cNvSpPr txBox="1">
                <a:spLocks noChangeArrowheads="1"/>
              </p:cNvSpPr>
              <p:nvPr/>
            </p:nvSpPr>
            <p:spPr bwMode="auto">
              <a:xfrm>
                <a:off x="3392" y="8175"/>
                <a:ext cx="227" cy="207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ea typeface="宋体" pitchFamily="2" charset="-122"/>
                  </a:rPr>
                  <a:t>30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7454" name="Oval 174"/>
              <p:cNvSpPr>
                <a:spLocks noChangeArrowheads="1"/>
              </p:cNvSpPr>
              <p:nvPr/>
            </p:nvSpPr>
            <p:spPr bwMode="auto">
              <a:xfrm>
                <a:off x="3062" y="8741"/>
                <a:ext cx="374" cy="374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55" name="Text Box 175"/>
              <p:cNvSpPr txBox="1">
                <a:spLocks noChangeArrowheads="1"/>
              </p:cNvSpPr>
              <p:nvPr/>
            </p:nvSpPr>
            <p:spPr bwMode="auto">
              <a:xfrm>
                <a:off x="3152" y="8804"/>
                <a:ext cx="227" cy="207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ea typeface="宋体" pitchFamily="2" charset="-122"/>
                  </a:rPr>
                  <a:t>72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7456" name="Oval 176"/>
              <p:cNvSpPr>
                <a:spLocks noChangeArrowheads="1"/>
              </p:cNvSpPr>
              <p:nvPr/>
            </p:nvSpPr>
            <p:spPr bwMode="auto">
              <a:xfrm>
                <a:off x="3588" y="8726"/>
                <a:ext cx="374" cy="374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57" name="Text Box 177"/>
              <p:cNvSpPr txBox="1">
                <a:spLocks noChangeArrowheads="1"/>
              </p:cNvSpPr>
              <p:nvPr/>
            </p:nvSpPr>
            <p:spPr bwMode="auto">
              <a:xfrm>
                <a:off x="3678" y="8804"/>
                <a:ext cx="227" cy="207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49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7458" name="Line 178"/>
              <p:cNvSpPr>
                <a:spLocks noChangeShapeType="1"/>
              </p:cNvSpPr>
              <p:nvPr/>
            </p:nvSpPr>
            <p:spPr bwMode="auto">
              <a:xfrm flipH="1">
                <a:off x="3317" y="8474"/>
                <a:ext cx="1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59" name="Line 179"/>
              <p:cNvSpPr>
                <a:spLocks noChangeShapeType="1"/>
              </p:cNvSpPr>
              <p:nvPr/>
            </p:nvSpPr>
            <p:spPr bwMode="auto">
              <a:xfrm>
                <a:off x="3557" y="8474"/>
                <a:ext cx="1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60" name="Line 180"/>
              <p:cNvSpPr>
                <a:spLocks noChangeShapeType="1"/>
              </p:cNvSpPr>
              <p:nvPr/>
            </p:nvSpPr>
            <p:spPr bwMode="auto">
              <a:xfrm>
                <a:off x="3123" y="7931"/>
                <a:ext cx="238" cy="2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61" name="Oval 181"/>
              <p:cNvSpPr>
                <a:spLocks noChangeArrowheads="1"/>
              </p:cNvSpPr>
              <p:nvPr/>
            </p:nvSpPr>
            <p:spPr bwMode="auto">
              <a:xfrm>
                <a:off x="4805" y="7571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62" name="Text Box 182"/>
              <p:cNvSpPr txBox="1">
                <a:spLocks noChangeArrowheads="1"/>
              </p:cNvSpPr>
              <p:nvPr/>
            </p:nvSpPr>
            <p:spPr bwMode="auto">
              <a:xfrm>
                <a:off x="4880" y="7649"/>
                <a:ext cx="227" cy="20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43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7463" name="Oval 183"/>
              <p:cNvSpPr>
                <a:spLocks noChangeArrowheads="1"/>
              </p:cNvSpPr>
              <p:nvPr/>
            </p:nvSpPr>
            <p:spPr bwMode="auto">
              <a:xfrm>
                <a:off x="4354" y="8093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64" name="Text Box 184"/>
              <p:cNvSpPr txBox="1">
                <a:spLocks noChangeArrowheads="1"/>
              </p:cNvSpPr>
              <p:nvPr/>
            </p:nvSpPr>
            <p:spPr bwMode="auto">
              <a:xfrm>
                <a:off x="4459" y="8171"/>
                <a:ext cx="227" cy="20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87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7465" name="Line 185"/>
              <p:cNvSpPr>
                <a:spLocks noChangeShapeType="1"/>
              </p:cNvSpPr>
              <p:nvPr/>
            </p:nvSpPr>
            <p:spPr bwMode="auto">
              <a:xfrm flipH="1">
                <a:off x="4654" y="7916"/>
                <a:ext cx="238" cy="2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66" name="Oval 186"/>
              <p:cNvSpPr>
                <a:spLocks noChangeArrowheads="1"/>
              </p:cNvSpPr>
              <p:nvPr/>
            </p:nvSpPr>
            <p:spPr bwMode="auto">
              <a:xfrm>
                <a:off x="4114" y="8722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67" name="Text Box 187"/>
              <p:cNvSpPr txBox="1">
                <a:spLocks noChangeArrowheads="1"/>
              </p:cNvSpPr>
              <p:nvPr/>
            </p:nvSpPr>
            <p:spPr bwMode="auto">
              <a:xfrm>
                <a:off x="4204" y="8800"/>
                <a:ext cx="227" cy="20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9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7468" name="Line 188"/>
              <p:cNvSpPr>
                <a:spLocks noChangeShapeType="1"/>
              </p:cNvSpPr>
              <p:nvPr/>
            </p:nvSpPr>
            <p:spPr bwMode="auto">
              <a:xfrm flipH="1">
                <a:off x="4369" y="8455"/>
                <a:ext cx="1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69" name="Oval 189"/>
              <p:cNvSpPr>
                <a:spLocks noChangeArrowheads="1"/>
              </p:cNvSpPr>
              <p:nvPr/>
            </p:nvSpPr>
            <p:spPr bwMode="auto">
              <a:xfrm>
                <a:off x="5313" y="8092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70" name="Text Box 190"/>
              <p:cNvSpPr txBox="1">
                <a:spLocks noChangeArrowheads="1"/>
              </p:cNvSpPr>
              <p:nvPr/>
            </p:nvSpPr>
            <p:spPr bwMode="auto">
              <a:xfrm>
                <a:off x="5418" y="8170"/>
                <a:ext cx="227" cy="20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38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7471" name="Line 191"/>
              <p:cNvSpPr>
                <a:spLocks noChangeShapeType="1"/>
              </p:cNvSpPr>
              <p:nvPr/>
            </p:nvSpPr>
            <p:spPr bwMode="auto">
              <a:xfrm>
                <a:off x="5134" y="7911"/>
                <a:ext cx="238" cy="2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72" name="Line 192"/>
              <p:cNvSpPr>
                <a:spLocks noChangeShapeType="1"/>
              </p:cNvSpPr>
              <p:nvPr/>
            </p:nvSpPr>
            <p:spPr bwMode="auto">
              <a:xfrm>
                <a:off x="4143" y="7349"/>
                <a:ext cx="675" cy="3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</p:grpSp>
        <p:cxnSp>
          <p:nvCxnSpPr>
            <p:cNvPr id="153" name="直接箭头连接符 152"/>
            <p:cNvCxnSpPr/>
            <p:nvPr/>
          </p:nvCxnSpPr>
          <p:spPr bwMode="auto">
            <a:xfrm rot="5400000" flipH="1" flipV="1">
              <a:off x="1223312" y="5581038"/>
              <a:ext cx="405358" cy="14835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ysDot"/>
              <a:round/>
              <a:headEnd type="arrow"/>
              <a:tailEnd type="arrow"/>
            </a:ln>
            <a:effectLst/>
          </p:spPr>
        </p:cxnSp>
      </p:grpSp>
      <p:grpSp>
        <p:nvGrpSpPr>
          <p:cNvPr id="159" name="组合 158"/>
          <p:cNvGrpSpPr/>
          <p:nvPr/>
        </p:nvGrpSpPr>
        <p:grpSpPr>
          <a:xfrm>
            <a:off x="1176334" y="1784851"/>
            <a:ext cx="4500594" cy="2643206"/>
            <a:chOff x="4643406" y="2857496"/>
            <a:chExt cx="4500594" cy="2643206"/>
          </a:xfrm>
        </p:grpSpPr>
        <p:grpSp>
          <p:nvGrpSpPr>
            <p:cNvPr id="97385" name="Group 105"/>
            <p:cNvGrpSpPr>
              <a:grpSpLocks/>
            </p:cNvGrpSpPr>
            <p:nvPr/>
          </p:nvGrpSpPr>
          <p:grpSpPr bwMode="auto">
            <a:xfrm>
              <a:off x="4643406" y="2857496"/>
              <a:ext cx="4500594" cy="2643206"/>
              <a:chOff x="6361" y="7056"/>
              <a:chExt cx="3584" cy="2060"/>
            </a:xfrm>
          </p:grpSpPr>
          <p:sp>
            <p:nvSpPr>
              <p:cNvPr id="97386" name="Line 106"/>
              <p:cNvSpPr>
                <a:spLocks noChangeShapeType="1"/>
              </p:cNvSpPr>
              <p:nvPr/>
            </p:nvSpPr>
            <p:spPr bwMode="auto">
              <a:xfrm flipH="1">
                <a:off x="7408" y="7346"/>
                <a:ext cx="675" cy="3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387" name="Oval 107"/>
              <p:cNvSpPr>
                <a:spLocks noChangeArrowheads="1"/>
              </p:cNvSpPr>
              <p:nvPr/>
            </p:nvSpPr>
            <p:spPr bwMode="auto">
              <a:xfrm>
                <a:off x="8057" y="7056"/>
                <a:ext cx="374" cy="37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388" name="Oval 108"/>
              <p:cNvSpPr>
                <a:spLocks noChangeArrowheads="1"/>
              </p:cNvSpPr>
              <p:nvPr/>
            </p:nvSpPr>
            <p:spPr bwMode="auto">
              <a:xfrm>
                <a:off x="7052" y="7591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389" name="Text Box 109"/>
              <p:cNvSpPr txBox="1">
                <a:spLocks noChangeArrowheads="1"/>
              </p:cNvSpPr>
              <p:nvPr/>
            </p:nvSpPr>
            <p:spPr bwMode="auto">
              <a:xfrm>
                <a:off x="7127" y="7669"/>
                <a:ext cx="227" cy="20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66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7390" name="Oval 110"/>
              <p:cNvSpPr>
                <a:spLocks noChangeArrowheads="1"/>
              </p:cNvSpPr>
              <p:nvPr/>
            </p:nvSpPr>
            <p:spPr bwMode="auto">
              <a:xfrm>
                <a:off x="6601" y="8113"/>
                <a:ext cx="374" cy="374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391" name="Text Box 111"/>
              <p:cNvSpPr txBox="1">
                <a:spLocks noChangeArrowheads="1"/>
              </p:cNvSpPr>
              <p:nvPr/>
            </p:nvSpPr>
            <p:spPr bwMode="auto">
              <a:xfrm>
                <a:off x="6691" y="8176"/>
                <a:ext cx="227" cy="207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ea typeface="宋体" pitchFamily="2" charset="-122"/>
                  </a:rPr>
                  <a:t>83</a:t>
                </a:r>
                <a:endParaRPr kumimoji="0" lang="zh-CN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7392" name="Line 112"/>
              <p:cNvSpPr>
                <a:spLocks noChangeShapeType="1"/>
              </p:cNvSpPr>
              <p:nvPr/>
            </p:nvSpPr>
            <p:spPr bwMode="auto">
              <a:xfrm flipH="1">
                <a:off x="6901" y="7936"/>
                <a:ext cx="238" cy="2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393" name="Text Box 113"/>
              <p:cNvSpPr txBox="1">
                <a:spLocks noChangeArrowheads="1"/>
              </p:cNvSpPr>
              <p:nvPr/>
            </p:nvSpPr>
            <p:spPr bwMode="auto">
              <a:xfrm>
                <a:off x="8129" y="7134"/>
                <a:ext cx="227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宋体" pitchFamily="2" charset="-122"/>
                  </a:rPr>
                  <a:t>79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7394" name="Oval 114"/>
              <p:cNvSpPr>
                <a:spLocks noChangeArrowheads="1"/>
              </p:cNvSpPr>
              <p:nvPr/>
            </p:nvSpPr>
            <p:spPr bwMode="auto">
              <a:xfrm>
                <a:off x="6361" y="8742"/>
                <a:ext cx="374" cy="374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395" name="Text Box 115"/>
              <p:cNvSpPr txBox="1">
                <a:spLocks noChangeArrowheads="1"/>
              </p:cNvSpPr>
              <p:nvPr/>
            </p:nvSpPr>
            <p:spPr bwMode="auto">
              <a:xfrm>
                <a:off x="6451" y="8805"/>
                <a:ext cx="227" cy="207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55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7396" name="Oval 116"/>
              <p:cNvSpPr>
                <a:spLocks noChangeArrowheads="1"/>
              </p:cNvSpPr>
              <p:nvPr/>
            </p:nvSpPr>
            <p:spPr bwMode="auto">
              <a:xfrm>
                <a:off x="6887" y="8727"/>
                <a:ext cx="374" cy="374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397" name="Text Box 117"/>
              <p:cNvSpPr txBox="1">
                <a:spLocks noChangeArrowheads="1"/>
              </p:cNvSpPr>
              <p:nvPr/>
            </p:nvSpPr>
            <p:spPr bwMode="auto">
              <a:xfrm>
                <a:off x="6992" y="8790"/>
                <a:ext cx="227" cy="207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ea typeface="宋体" pitchFamily="2" charset="-122"/>
                  </a:rPr>
                  <a:t>91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7398" name="Line 118"/>
              <p:cNvSpPr>
                <a:spLocks noChangeShapeType="1"/>
              </p:cNvSpPr>
              <p:nvPr/>
            </p:nvSpPr>
            <p:spPr bwMode="auto">
              <a:xfrm flipH="1">
                <a:off x="6616" y="8475"/>
                <a:ext cx="1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399" name="Line 119"/>
              <p:cNvSpPr>
                <a:spLocks noChangeShapeType="1"/>
              </p:cNvSpPr>
              <p:nvPr/>
            </p:nvSpPr>
            <p:spPr bwMode="auto">
              <a:xfrm>
                <a:off x="6856" y="8475"/>
                <a:ext cx="1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00" name="Oval 120"/>
              <p:cNvSpPr>
                <a:spLocks noChangeArrowheads="1"/>
              </p:cNvSpPr>
              <p:nvPr/>
            </p:nvSpPr>
            <p:spPr bwMode="auto">
              <a:xfrm>
                <a:off x="7560" y="8112"/>
                <a:ext cx="374" cy="37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01" name="Text Box 121"/>
              <p:cNvSpPr txBox="1">
                <a:spLocks noChangeArrowheads="1"/>
              </p:cNvSpPr>
              <p:nvPr/>
            </p:nvSpPr>
            <p:spPr bwMode="auto">
              <a:xfrm>
                <a:off x="7650" y="8175"/>
                <a:ext cx="227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72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7402" name="Oval 122"/>
              <p:cNvSpPr>
                <a:spLocks noChangeArrowheads="1"/>
              </p:cNvSpPr>
              <p:nvPr/>
            </p:nvSpPr>
            <p:spPr bwMode="auto">
              <a:xfrm>
                <a:off x="7320" y="8741"/>
                <a:ext cx="374" cy="37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03" name="Text Box 123"/>
              <p:cNvSpPr txBox="1">
                <a:spLocks noChangeArrowheads="1"/>
              </p:cNvSpPr>
              <p:nvPr/>
            </p:nvSpPr>
            <p:spPr bwMode="auto">
              <a:xfrm>
                <a:off x="7410" y="8819"/>
                <a:ext cx="227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30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7404" name="Oval 124"/>
              <p:cNvSpPr>
                <a:spLocks noChangeArrowheads="1"/>
              </p:cNvSpPr>
              <p:nvPr/>
            </p:nvSpPr>
            <p:spPr bwMode="auto">
              <a:xfrm>
                <a:off x="7846" y="8726"/>
                <a:ext cx="374" cy="37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05" name="Text Box 125"/>
              <p:cNvSpPr txBox="1">
                <a:spLocks noChangeArrowheads="1"/>
              </p:cNvSpPr>
              <p:nvPr/>
            </p:nvSpPr>
            <p:spPr bwMode="auto">
              <a:xfrm>
                <a:off x="7936" y="8804"/>
                <a:ext cx="227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49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7406" name="Line 126"/>
              <p:cNvSpPr>
                <a:spLocks noChangeShapeType="1"/>
              </p:cNvSpPr>
              <p:nvPr/>
            </p:nvSpPr>
            <p:spPr bwMode="auto">
              <a:xfrm flipH="1">
                <a:off x="7575" y="8474"/>
                <a:ext cx="1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07" name="Line 127"/>
              <p:cNvSpPr>
                <a:spLocks noChangeShapeType="1"/>
              </p:cNvSpPr>
              <p:nvPr/>
            </p:nvSpPr>
            <p:spPr bwMode="auto">
              <a:xfrm>
                <a:off x="7815" y="8474"/>
                <a:ext cx="1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08" name="Line 128"/>
              <p:cNvSpPr>
                <a:spLocks noChangeShapeType="1"/>
              </p:cNvSpPr>
              <p:nvPr/>
            </p:nvSpPr>
            <p:spPr bwMode="auto">
              <a:xfrm>
                <a:off x="7381" y="7931"/>
                <a:ext cx="238" cy="2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09" name="Oval 129"/>
              <p:cNvSpPr>
                <a:spLocks noChangeArrowheads="1"/>
              </p:cNvSpPr>
              <p:nvPr/>
            </p:nvSpPr>
            <p:spPr bwMode="auto">
              <a:xfrm>
                <a:off x="9063" y="7571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10" name="Text Box 130"/>
              <p:cNvSpPr txBox="1">
                <a:spLocks noChangeArrowheads="1"/>
              </p:cNvSpPr>
              <p:nvPr/>
            </p:nvSpPr>
            <p:spPr bwMode="auto">
              <a:xfrm>
                <a:off x="9138" y="7649"/>
                <a:ext cx="227" cy="20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43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7411" name="Oval 131"/>
              <p:cNvSpPr>
                <a:spLocks noChangeArrowheads="1"/>
              </p:cNvSpPr>
              <p:nvPr/>
            </p:nvSpPr>
            <p:spPr bwMode="auto">
              <a:xfrm>
                <a:off x="8612" y="8093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12" name="Text Box 132"/>
              <p:cNvSpPr txBox="1">
                <a:spLocks noChangeArrowheads="1"/>
              </p:cNvSpPr>
              <p:nvPr/>
            </p:nvSpPr>
            <p:spPr bwMode="auto">
              <a:xfrm>
                <a:off x="8717" y="8171"/>
                <a:ext cx="227" cy="20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87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7413" name="Line 133"/>
              <p:cNvSpPr>
                <a:spLocks noChangeShapeType="1"/>
              </p:cNvSpPr>
              <p:nvPr/>
            </p:nvSpPr>
            <p:spPr bwMode="auto">
              <a:xfrm flipH="1">
                <a:off x="8912" y="7916"/>
                <a:ext cx="238" cy="2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14" name="Oval 134"/>
              <p:cNvSpPr>
                <a:spLocks noChangeArrowheads="1"/>
              </p:cNvSpPr>
              <p:nvPr/>
            </p:nvSpPr>
            <p:spPr bwMode="auto">
              <a:xfrm>
                <a:off x="8372" y="8722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15" name="Text Box 135"/>
              <p:cNvSpPr txBox="1">
                <a:spLocks noChangeArrowheads="1"/>
              </p:cNvSpPr>
              <p:nvPr/>
            </p:nvSpPr>
            <p:spPr bwMode="auto">
              <a:xfrm>
                <a:off x="8462" y="8800"/>
                <a:ext cx="227" cy="20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9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7416" name="Line 136"/>
              <p:cNvSpPr>
                <a:spLocks noChangeShapeType="1"/>
              </p:cNvSpPr>
              <p:nvPr/>
            </p:nvSpPr>
            <p:spPr bwMode="auto">
              <a:xfrm flipH="1">
                <a:off x="8627" y="8455"/>
                <a:ext cx="1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17" name="Oval 137"/>
              <p:cNvSpPr>
                <a:spLocks noChangeArrowheads="1"/>
              </p:cNvSpPr>
              <p:nvPr/>
            </p:nvSpPr>
            <p:spPr bwMode="auto">
              <a:xfrm>
                <a:off x="9571" y="8092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18" name="Text Box 138"/>
              <p:cNvSpPr txBox="1">
                <a:spLocks noChangeArrowheads="1"/>
              </p:cNvSpPr>
              <p:nvPr/>
            </p:nvSpPr>
            <p:spPr bwMode="auto">
              <a:xfrm>
                <a:off x="9676" y="8170"/>
                <a:ext cx="227" cy="20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38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7419" name="Line 139"/>
              <p:cNvSpPr>
                <a:spLocks noChangeShapeType="1"/>
              </p:cNvSpPr>
              <p:nvPr/>
            </p:nvSpPr>
            <p:spPr bwMode="auto">
              <a:xfrm>
                <a:off x="9392" y="7911"/>
                <a:ext cx="238" cy="2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420" name="Line 140"/>
              <p:cNvSpPr>
                <a:spLocks noChangeShapeType="1"/>
              </p:cNvSpPr>
              <p:nvPr/>
            </p:nvSpPr>
            <p:spPr bwMode="auto">
              <a:xfrm>
                <a:off x="8401" y="7349"/>
                <a:ext cx="675" cy="3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</p:grpSp>
        <p:cxnSp>
          <p:nvCxnSpPr>
            <p:cNvPr id="157" name="直接箭头连接符 156"/>
            <p:cNvCxnSpPr/>
            <p:nvPr/>
          </p:nvCxnSpPr>
          <p:spPr bwMode="auto">
            <a:xfrm rot="16200000" flipV="1">
              <a:off x="5298015" y="4703249"/>
              <a:ext cx="405358" cy="1428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ysDot"/>
              <a:round/>
              <a:headEnd type="arrow"/>
              <a:tailEnd type="arrow"/>
            </a:ln>
            <a:effectLst/>
          </p:spPr>
        </p:cxnSp>
      </p:grpSp>
      <p:grpSp>
        <p:nvGrpSpPr>
          <p:cNvPr id="199" name="组合 198"/>
          <p:cNvGrpSpPr/>
          <p:nvPr/>
        </p:nvGrpSpPr>
        <p:grpSpPr>
          <a:xfrm>
            <a:off x="3992833" y="1427661"/>
            <a:ext cx="4293943" cy="2143140"/>
            <a:chOff x="3173657" y="428604"/>
            <a:chExt cx="4293943" cy="2143140"/>
          </a:xfrm>
        </p:grpSpPr>
        <p:sp>
          <p:nvSpPr>
            <p:cNvPr id="196" name="Oval 77"/>
            <p:cNvSpPr>
              <a:spLocks noChangeArrowheads="1"/>
            </p:cNvSpPr>
            <p:nvPr/>
          </p:nvSpPr>
          <p:spPr bwMode="auto">
            <a:xfrm>
              <a:off x="3173657" y="2091861"/>
              <a:ext cx="469649" cy="4798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98" name="AutoShape 4"/>
            <p:cNvSpPr>
              <a:spLocks noChangeArrowheads="1"/>
            </p:cNvSpPr>
            <p:nvPr/>
          </p:nvSpPr>
          <p:spPr bwMode="auto">
            <a:xfrm>
              <a:off x="4572000" y="428604"/>
              <a:ext cx="2895600" cy="714372"/>
            </a:xfrm>
            <a:prstGeom prst="wedgeEllipseCallout">
              <a:avLst>
                <a:gd name="adj1" fmla="val -82699"/>
                <a:gd name="adj2" fmla="val 207492"/>
              </a:avLst>
            </a:prstGeom>
            <a:gradFill rotWithShape="0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189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zh-CN" altLang="en-US" b="1" i="1" dirty="0" smtClean="0"/>
                <a:t>当前考虑结点</a:t>
              </a:r>
              <a:endParaRPr lang="en-US" altLang="zh-CN" b="1" i="1" dirty="0"/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2676532" y="1499099"/>
            <a:ext cx="4293943" cy="2143140"/>
            <a:chOff x="3173657" y="428604"/>
            <a:chExt cx="4293943" cy="2143140"/>
          </a:xfrm>
        </p:grpSpPr>
        <p:sp>
          <p:nvSpPr>
            <p:cNvPr id="201" name="Oval 77"/>
            <p:cNvSpPr>
              <a:spLocks noChangeArrowheads="1"/>
            </p:cNvSpPr>
            <p:nvPr/>
          </p:nvSpPr>
          <p:spPr bwMode="auto">
            <a:xfrm>
              <a:off x="3173657" y="2091861"/>
              <a:ext cx="469649" cy="4798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202" name="AutoShape 4"/>
            <p:cNvSpPr>
              <a:spLocks noChangeArrowheads="1"/>
            </p:cNvSpPr>
            <p:nvPr/>
          </p:nvSpPr>
          <p:spPr bwMode="auto">
            <a:xfrm>
              <a:off x="4572000" y="428604"/>
              <a:ext cx="2895600" cy="714372"/>
            </a:xfrm>
            <a:prstGeom prst="wedgeEllipseCallout">
              <a:avLst>
                <a:gd name="adj1" fmla="val -82699"/>
                <a:gd name="adj2" fmla="val 207492"/>
              </a:avLst>
            </a:prstGeom>
            <a:gradFill rotWithShape="0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189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zh-CN" altLang="en-US" b="1" i="1" dirty="0" smtClean="0"/>
                <a:t>当前考虑结点</a:t>
              </a:r>
              <a:endParaRPr lang="en-US" altLang="zh-CN" b="1" i="1" dirty="0"/>
            </a:p>
          </p:txBody>
        </p:sp>
      </p:grpSp>
      <p:grpSp>
        <p:nvGrpSpPr>
          <p:cNvPr id="249" name="组合 248"/>
          <p:cNvGrpSpPr/>
          <p:nvPr/>
        </p:nvGrpSpPr>
        <p:grpSpPr>
          <a:xfrm>
            <a:off x="1142976" y="1785926"/>
            <a:ext cx="4500631" cy="2644281"/>
            <a:chOff x="-32" y="3643314"/>
            <a:chExt cx="4500631" cy="2644281"/>
          </a:xfrm>
        </p:grpSpPr>
        <p:sp>
          <p:nvSpPr>
            <p:cNvPr id="206" name="Line 106"/>
            <p:cNvSpPr>
              <a:spLocks noChangeShapeType="1"/>
            </p:cNvSpPr>
            <p:nvPr/>
          </p:nvSpPr>
          <p:spPr bwMode="auto">
            <a:xfrm flipH="1">
              <a:off x="1314770" y="4015416"/>
              <a:ext cx="847629" cy="4580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207" name="Oval 107"/>
            <p:cNvSpPr>
              <a:spLocks noChangeArrowheads="1"/>
            </p:cNvSpPr>
            <p:nvPr/>
          </p:nvSpPr>
          <p:spPr bwMode="auto">
            <a:xfrm>
              <a:off x="2129749" y="3643314"/>
              <a:ext cx="469649" cy="4798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208" name="Oval 108"/>
            <p:cNvSpPr>
              <a:spLocks noChangeArrowheads="1"/>
            </p:cNvSpPr>
            <p:nvPr/>
          </p:nvSpPr>
          <p:spPr bwMode="auto">
            <a:xfrm>
              <a:off x="867724" y="4329778"/>
              <a:ext cx="469649" cy="4798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209" name="Text Box 109"/>
            <p:cNvSpPr txBox="1">
              <a:spLocks noChangeArrowheads="1"/>
            </p:cNvSpPr>
            <p:nvPr/>
          </p:nvSpPr>
          <p:spPr bwMode="auto">
            <a:xfrm>
              <a:off x="961905" y="4429860"/>
              <a:ext cx="285054" cy="2656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66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" name="Line 112"/>
            <p:cNvSpPr>
              <a:spLocks noChangeShapeType="1"/>
            </p:cNvSpPr>
            <p:nvPr/>
          </p:nvSpPr>
          <p:spPr bwMode="auto">
            <a:xfrm flipH="1">
              <a:off x="678106" y="4772451"/>
              <a:ext cx="298868" cy="2758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213" name="Text Box 113"/>
            <p:cNvSpPr txBox="1">
              <a:spLocks noChangeArrowheads="1"/>
            </p:cNvSpPr>
            <p:nvPr/>
          </p:nvSpPr>
          <p:spPr bwMode="auto">
            <a:xfrm>
              <a:off x="2220163" y="3743397"/>
              <a:ext cx="285054" cy="265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</a:rPr>
                <a:t>79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20" name="Oval 120"/>
            <p:cNvSpPr>
              <a:spLocks noChangeArrowheads="1"/>
            </p:cNvSpPr>
            <p:nvPr/>
          </p:nvSpPr>
          <p:spPr bwMode="auto">
            <a:xfrm>
              <a:off x="1505643" y="4998278"/>
              <a:ext cx="469649" cy="4798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221" name="Text Box 121"/>
            <p:cNvSpPr txBox="1">
              <a:spLocks noChangeArrowheads="1"/>
            </p:cNvSpPr>
            <p:nvPr/>
          </p:nvSpPr>
          <p:spPr bwMode="auto">
            <a:xfrm>
              <a:off x="1618660" y="5079114"/>
              <a:ext cx="285054" cy="265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72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22" name="Oval 122"/>
            <p:cNvSpPr>
              <a:spLocks noChangeArrowheads="1"/>
            </p:cNvSpPr>
            <p:nvPr/>
          </p:nvSpPr>
          <p:spPr bwMode="auto">
            <a:xfrm>
              <a:off x="1204264" y="5805354"/>
              <a:ext cx="469649" cy="4798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223" name="Text Box 123"/>
            <p:cNvSpPr txBox="1">
              <a:spLocks noChangeArrowheads="1"/>
            </p:cNvSpPr>
            <p:nvPr/>
          </p:nvSpPr>
          <p:spPr bwMode="auto">
            <a:xfrm>
              <a:off x="1317281" y="5905436"/>
              <a:ext cx="285054" cy="265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30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24" name="Oval 124"/>
            <p:cNvSpPr>
              <a:spLocks noChangeArrowheads="1"/>
            </p:cNvSpPr>
            <p:nvPr/>
          </p:nvSpPr>
          <p:spPr bwMode="auto">
            <a:xfrm>
              <a:off x="1864787" y="5786107"/>
              <a:ext cx="469649" cy="4798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225" name="Text Box 125"/>
            <p:cNvSpPr txBox="1">
              <a:spLocks noChangeArrowheads="1"/>
            </p:cNvSpPr>
            <p:nvPr/>
          </p:nvSpPr>
          <p:spPr bwMode="auto">
            <a:xfrm>
              <a:off x="1977804" y="5886190"/>
              <a:ext cx="285054" cy="265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49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26" name="Line 126"/>
            <p:cNvSpPr>
              <a:spLocks noChangeShapeType="1"/>
            </p:cNvSpPr>
            <p:nvPr/>
          </p:nvSpPr>
          <p:spPr bwMode="auto">
            <a:xfrm flipH="1">
              <a:off x="1524479" y="5462764"/>
              <a:ext cx="141899" cy="3490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227" name="Line 127"/>
            <p:cNvSpPr>
              <a:spLocks noChangeShapeType="1"/>
            </p:cNvSpPr>
            <p:nvPr/>
          </p:nvSpPr>
          <p:spPr bwMode="auto">
            <a:xfrm>
              <a:off x="1825859" y="5462764"/>
              <a:ext cx="141899" cy="3490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228" name="Line 128"/>
            <p:cNvSpPr>
              <a:spLocks noChangeShapeType="1"/>
            </p:cNvSpPr>
            <p:nvPr/>
          </p:nvSpPr>
          <p:spPr bwMode="auto">
            <a:xfrm>
              <a:off x="1280865" y="4766035"/>
              <a:ext cx="298868" cy="2758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229" name="Oval 129"/>
            <p:cNvSpPr>
              <a:spLocks noChangeArrowheads="1"/>
            </p:cNvSpPr>
            <p:nvPr/>
          </p:nvSpPr>
          <p:spPr bwMode="auto">
            <a:xfrm>
              <a:off x="3393030" y="4304115"/>
              <a:ext cx="469649" cy="4798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230" name="Text Box 130"/>
            <p:cNvSpPr txBox="1">
              <a:spLocks noChangeArrowheads="1"/>
            </p:cNvSpPr>
            <p:nvPr/>
          </p:nvSpPr>
          <p:spPr bwMode="auto">
            <a:xfrm>
              <a:off x="3487211" y="4404198"/>
              <a:ext cx="285054" cy="2656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43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1" name="Oval 131"/>
            <p:cNvSpPr>
              <a:spLocks noChangeArrowheads="1"/>
            </p:cNvSpPr>
            <p:nvPr/>
          </p:nvSpPr>
          <p:spPr bwMode="auto">
            <a:xfrm>
              <a:off x="2826689" y="4973899"/>
              <a:ext cx="469649" cy="4798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232" name="Text Box 132"/>
            <p:cNvSpPr txBox="1">
              <a:spLocks noChangeArrowheads="1"/>
            </p:cNvSpPr>
            <p:nvPr/>
          </p:nvSpPr>
          <p:spPr bwMode="auto">
            <a:xfrm>
              <a:off x="2958542" y="5073981"/>
              <a:ext cx="285054" cy="2656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87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3" name="Line 133"/>
            <p:cNvSpPr>
              <a:spLocks noChangeShapeType="1"/>
            </p:cNvSpPr>
            <p:nvPr/>
          </p:nvSpPr>
          <p:spPr bwMode="auto">
            <a:xfrm flipH="1">
              <a:off x="3203413" y="4746788"/>
              <a:ext cx="298868" cy="2758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234" name="Oval 134"/>
            <p:cNvSpPr>
              <a:spLocks noChangeArrowheads="1"/>
            </p:cNvSpPr>
            <p:nvPr/>
          </p:nvSpPr>
          <p:spPr bwMode="auto">
            <a:xfrm>
              <a:off x="2525310" y="5780975"/>
              <a:ext cx="469649" cy="4798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235" name="Text Box 135"/>
            <p:cNvSpPr txBox="1">
              <a:spLocks noChangeArrowheads="1"/>
            </p:cNvSpPr>
            <p:nvPr/>
          </p:nvSpPr>
          <p:spPr bwMode="auto">
            <a:xfrm>
              <a:off x="2638327" y="5881057"/>
              <a:ext cx="285054" cy="2656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9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6" name="Line 136"/>
            <p:cNvSpPr>
              <a:spLocks noChangeShapeType="1"/>
            </p:cNvSpPr>
            <p:nvPr/>
          </p:nvSpPr>
          <p:spPr bwMode="auto">
            <a:xfrm flipH="1">
              <a:off x="2845525" y="5438384"/>
              <a:ext cx="141899" cy="3490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237" name="Oval 137"/>
            <p:cNvSpPr>
              <a:spLocks noChangeArrowheads="1"/>
            </p:cNvSpPr>
            <p:nvPr/>
          </p:nvSpPr>
          <p:spPr bwMode="auto">
            <a:xfrm>
              <a:off x="4030950" y="4972616"/>
              <a:ext cx="469649" cy="4798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238" name="Text Box 138"/>
            <p:cNvSpPr txBox="1">
              <a:spLocks noChangeArrowheads="1"/>
            </p:cNvSpPr>
            <p:nvPr/>
          </p:nvSpPr>
          <p:spPr bwMode="auto">
            <a:xfrm>
              <a:off x="4162803" y="5072698"/>
              <a:ext cx="285054" cy="2656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38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9" name="Line 139"/>
            <p:cNvSpPr>
              <a:spLocks noChangeShapeType="1"/>
            </p:cNvSpPr>
            <p:nvPr/>
          </p:nvSpPr>
          <p:spPr bwMode="auto">
            <a:xfrm>
              <a:off x="3806171" y="4740373"/>
              <a:ext cx="298868" cy="2758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240" name="Line 140"/>
            <p:cNvSpPr>
              <a:spLocks noChangeShapeType="1"/>
            </p:cNvSpPr>
            <p:nvPr/>
          </p:nvSpPr>
          <p:spPr bwMode="auto">
            <a:xfrm>
              <a:off x="2561726" y="4019265"/>
              <a:ext cx="847629" cy="4580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241" name="Oval 7"/>
            <p:cNvSpPr>
              <a:spLocks noChangeArrowheads="1"/>
            </p:cNvSpPr>
            <p:nvPr/>
          </p:nvSpPr>
          <p:spPr bwMode="auto">
            <a:xfrm>
              <a:off x="301347" y="5000636"/>
              <a:ext cx="469649" cy="4798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242" name="Text Box 8"/>
            <p:cNvSpPr txBox="1">
              <a:spLocks noChangeArrowheads="1"/>
            </p:cNvSpPr>
            <p:nvPr/>
          </p:nvSpPr>
          <p:spPr bwMode="auto">
            <a:xfrm>
              <a:off x="414364" y="5081472"/>
              <a:ext cx="285054" cy="2656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83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43" name="Oval 11"/>
            <p:cNvSpPr>
              <a:spLocks noChangeArrowheads="1"/>
            </p:cNvSpPr>
            <p:nvPr/>
          </p:nvSpPr>
          <p:spPr bwMode="auto">
            <a:xfrm>
              <a:off x="-32" y="5807712"/>
              <a:ext cx="469649" cy="4798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244" name="Text Box 12"/>
            <p:cNvSpPr txBox="1">
              <a:spLocks noChangeArrowheads="1"/>
            </p:cNvSpPr>
            <p:nvPr/>
          </p:nvSpPr>
          <p:spPr bwMode="auto">
            <a:xfrm>
              <a:off x="112985" y="5888548"/>
              <a:ext cx="285054" cy="2656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55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45" name="Oval 13"/>
            <p:cNvSpPr>
              <a:spLocks noChangeArrowheads="1"/>
            </p:cNvSpPr>
            <p:nvPr/>
          </p:nvSpPr>
          <p:spPr bwMode="auto">
            <a:xfrm>
              <a:off x="660490" y="5788465"/>
              <a:ext cx="469649" cy="4798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246" name="Text Box 14"/>
            <p:cNvSpPr txBox="1">
              <a:spLocks noChangeArrowheads="1"/>
            </p:cNvSpPr>
            <p:nvPr/>
          </p:nvSpPr>
          <p:spPr bwMode="auto">
            <a:xfrm>
              <a:off x="792344" y="5869301"/>
              <a:ext cx="285054" cy="2656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91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47" name="Line 15"/>
            <p:cNvSpPr>
              <a:spLocks noChangeShapeType="1"/>
            </p:cNvSpPr>
            <p:nvPr/>
          </p:nvSpPr>
          <p:spPr bwMode="auto">
            <a:xfrm flipH="1">
              <a:off x="320183" y="5465122"/>
              <a:ext cx="141899" cy="3490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248" name="Line 16"/>
            <p:cNvSpPr>
              <a:spLocks noChangeShapeType="1"/>
            </p:cNvSpPr>
            <p:nvPr/>
          </p:nvSpPr>
          <p:spPr bwMode="auto">
            <a:xfrm>
              <a:off x="621562" y="5465122"/>
              <a:ext cx="141899" cy="3490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</p:grpSp>
      <p:grpSp>
        <p:nvGrpSpPr>
          <p:cNvPr id="250" name="组合 249"/>
          <p:cNvGrpSpPr/>
          <p:nvPr/>
        </p:nvGrpSpPr>
        <p:grpSpPr>
          <a:xfrm>
            <a:off x="1462086" y="1856289"/>
            <a:ext cx="5786478" cy="1785950"/>
            <a:chOff x="3173657" y="785794"/>
            <a:chExt cx="5786478" cy="1785950"/>
          </a:xfrm>
        </p:grpSpPr>
        <p:sp>
          <p:nvSpPr>
            <p:cNvPr id="251" name="Oval 77"/>
            <p:cNvSpPr>
              <a:spLocks noChangeArrowheads="1"/>
            </p:cNvSpPr>
            <p:nvPr/>
          </p:nvSpPr>
          <p:spPr bwMode="auto">
            <a:xfrm>
              <a:off x="3173657" y="2091861"/>
              <a:ext cx="469649" cy="4798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252" name="AutoShape 4"/>
            <p:cNvSpPr>
              <a:spLocks noChangeArrowheads="1"/>
            </p:cNvSpPr>
            <p:nvPr/>
          </p:nvSpPr>
          <p:spPr bwMode="auto">
            <a:xfrm>
              <a:off x="5531111" y="785794"/>
              <a:ext cx="3429024" cy="571504"/>
            </a:xfrm>
            <a:prstGeom prst="wedgeEllipseCallout">
              <a:avLst>
                <a:gd name="adj1" fmla="val -106228"/>
                <a:gd name="adj2" fmla="val 198080"/>
              </a:avLst>
            </a:prstGeom>
            <a:gradFill rotWithShape="0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189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zh-CN" altLang="en-US" b="1" i="1" dirty="0" smtClean="0"/>
                <a:t>当前考虑结点</a:t>
              </a:r>
              <a:endParaRPr lang="en-US" altLang="zh-CN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65250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97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785918" y="1520357"/>
            <a:ext cx="6715172" cy="3123089"/>
            <a:chOff x="1785918" y="1520357"/>
            <a:chExt cx="6715172" cy="3123089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1785918" y="2000240"/>
              <a:ext cx="4500594" cy="2643206"/>
              <a:chOff x="2039" y="10176"/>
              <a:chExt cx="3584" cy="2060"/>
            </a:xfrm>
          </p:grpSpPr>
          <p:sp>
            <p:nvSpPr>
              <p:cNvPr id="3" name="Line 3"/>
              <p:cNvSpPr>
                <a:spLocks noChangeShapeType="1"/>
              </p:cNvSpPr>
              <p:nvPr/>
            </p:nvSpPr>
            <p:spPr bwMode="auto">
              <a:xfrm flipH="1">
                <a:off x="3086" y="10466"/>
                <a:ext cx="675" cy="3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4" name="Oval 4"/>
              <p:cNvSpPr>
                <a:spLocks noChangeArrowheads="1"/>
              </p:cNvSpPr>
              <p:nvPr/>
            </p:nvSpPr>
            <p:spPr bwMode="auto">
              <a:xfrm>
                <a:off x="3735" y="10176"/>
                <a:ext cx="374" cy="37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5" name="Oval 5"/>
              <p:cNvSpPr>
                <a:spLocks noChangeArrowheads="1"/>
              </p:cNvSpPr>
              <p:nvPr/>
            </p:nvSpPr>
            <p:spPr bwMode="auto">
              <a:xfrm>
                <a:off x="2730" y="10711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2805" y="10789"/>
                <a:ext cx="227" cy="20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66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2279" y="11233"/>
                <a:ext cx="374" cy="37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>
                <a:off x="2384" y="11281"/>
                <a:ext cx="227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91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 flipH="1">
                <a:off x="2579" y="11056"/>
                <a:ext cx="238" cy="2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3807" y="10254"/>
                <a:ext cx="227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宋体" pitchFamily="2" charset="-122"/>
                  </a:rPr>
                  <a:t>79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2039" y="11862"/>
                <a:ext cx="374" cy="37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2" name="Text Box 12"/>
              <p:cNvSpPr txBox="1">
                <a:spLocks noChangeArrowheads="1"/>
              </p:cNvSpPr>
              <p:nvPr/>
            </p:nvSpPr>
            <p:spPr bwMode="auto">
              <a:xfrm>
                <a:off x="2129" y="11925"/>
                <a:ext cx="227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55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3" name="Oval 13"/>
              <p:cNvSpPr>
                <a:spLocks noChangeArrowheads="1"/>
              </p:cNvSpPr>
              <p:nvPr/>
            </p:nvSpPr>
            <p:spPr bwMode="auto">
              <a:xfrm>
                <a:off x="2565" y="11847"/>
                <a:ext cx="374" cy="37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4" name="Text Box 14"/>
              <p:cNvSpPr txBox="1">
                <a:spLocks noChangeArrowheads="1"/>
              </p:cNvSpPr>
              <p:nvPr/>
            </p:nvSpPr>
            <p:spPr bwMode="auto">
              <a:xfrm>
                <a:off x="2655" y="11910"/>
                <a:ext cx="227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83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 flipH="1">
                <a:off x="2294" y="11595"/>
                <a:ext cx="1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>
                <a:off x="2534" y="11595"/>
                <a:ext cx="1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7" name="Oval 17"/>
              <p:cNvSpPr>
                <a:spLocks noChangeArrowheads="1"/>
              </p:cNvSpPr>
              <p:nvPr/>
            </p:nvSpPr>
            <p:spPr bwMode="auto">
              <a:xfrm>
                <a:off x="3238" y="11232"/>
                <a:ext cx="374" cy="37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auto">
              <a:xfrm>
                <a:off x="3328" y="11295"/>
                <a:ext cx="227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72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9" name="Oval 19"/>
              <p:cNvSpPr>
                <a:spLocks noChangeArrowheads="1"/>
              </p:cNvSpPr>
              <p:nvPr/>
            </p:nvSpPr>
            <p:spPr bwMode="auto">
              <a:xfrm>
                <a:off x="2998" y="11861"/>
                <a:ext cx="374" cy="37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20" name="Text Box 20"/>
              <p:cNvSpPr txBox="1">
                <a:spLocks noChangeArrowheads="1"/>
              </p:cNvSpPr>
              <p:nvPr/>
            </p:nvSpPr>
            <p:spPr bwMode="auto">
              <a:xfrm>
                <a:off x="3088" y="11939"/>
                <a:ext cx="227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30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1" name="Oval 21"/>
              <p:cNvSpPr>
                <a:spLocks noChangeArrowheads="1"/>
              </p:cNvSpPr>
              <p:nvPr/>
            </p:nvSpPr>
            <p:spPr bwMode="auto">
              <a:xfrm>
                <a:off x="3524" y="11846"/>
                <a:ext cx="374" cy="37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22" name="Text Box 22"/>
              <p:cNvSpPr txBox="1">
                <a:spLocks noChangeArrowheads="1"/>
              </p:cNvSpPr>
              <p:nvPr/>
            </p:nvSpPr>
            <p:spPr bwMode="auto">
              <a:xfrm>
                <a:off x="3614" y="11924"/>
                <a:ext cx="227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49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 flipH="1">
                <a:off x="3253" y="11594"/>
                <a:ext cx="1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24" name="Line 24"/>
              <p:cNvSpPr>
                <a:spLocks noChangeShapeType="1"/>
              </p:cNvSpPr>
              <p:nvPr/>
            </p:nvSpPr>
            <p:spPr bwMode="auto">
              <a:xfrm>
                <a:off x="3493" y="11594"/>
                <a:ext cx="1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3059" y="11051"/>
                <a:ext cx="238" cy="2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26" name="Oval 26"/>
              <p:cNvSpPr>
                <a:spLocks noChangeArrowheads="1"/>
              </p:cNvSpPr>
              <p:nvPr/>
            </p:nvSpPr>
            <p:spPr bwMode="auto">
              <a:xfrm>
                <a:off x="4741" y="10691"/>
                <a:ext cx="374" cy="374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27" name="Text Box 27"/>
              <p:cNvSpPr txBox="1">
                <a:spLocks noChangeArrowheads="1"/>
              </p:cNvSpPr>
              <p:nvPr/>
            </p:nvSpPr>
            <p:spPr bwMode="auto">
              <a:xfrm>
                <a:off x="4816" y="10769"/>
                <a:ext cx="227" cy="207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ea typeface="宋体" pitchFamily="2" charset="-122"/>
                  </a:rPr>
                  <a:t>43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8" name="Oval 28"/>
              <p:cNvSpPr>
                <a:spLocks noChangeArrowheads="1"/>
              </p:cNvSpPr>
              <p:nvPr/>
            </p:nvSpPr>
            <p:spPr bwMode="auto">
              <a:xfrm>
                <a:off x="4290" y="11213"/>
                <a:ext cx="374" cy="374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29" name="Text Box 29"/>
              <p:cNvSpPr txBox="1">
                <a:spLocks noChangeArrowheads="1"/>
              </p:cNvSpPr>
              <p:nvPr/>
            </p:nvSpPr>
            <p:spPr bwMode="auto">
              <a:xfrm>
                <a:off x="4395" y="11291"/>
                <a:ext cx="227" cy="207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ea typeface="宋体" pitchFamily="2" charset="-122"/>
                  </a:rPr>
                  <a:t>87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0" name="Line 30"/>
              <p:cNvSpPr>
                <a:spLocks noChangeShapeType="1"/>
              </p:cNvSpPr>
              <p:nvPr/>
            </p:nvSpPr>
            <p:spPr bwMode="auto">
              <a:xfrm flipH="1">
                <a:off x="4590" y="11036"/>
                <a:ext cx="238" cy="2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31" name="Oval 31"/>
              <p:cNvSpPr>
                <a:spLocks noChangeArrowheads="1"/>
              </p:cNvSpPr>
              <p:nvPr/>
            </p:nvSpPr>
            <p:spPr bwMode="auto">
              <a:xfrm>
                <a:off x="4050" y="11842"/>
                <a:ext cx="374" cy="374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32" name="Text Box 32"/>
              <p:cNvSpPr txBox="1">
                <a:spLocks noChangeArrowheads="1"/>
              </p:cNvSpPr>
              <p:nvPr/>
            </p:nvSpPr>
            <p:spPr bwMode="auto">
              <a:xfrm>
                <a:off x="4140" y="11920"/>
                <a:ext cx="227" cy="207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9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3" name="Line 33"/>
              <p:cNvSpPr>
                <a:spLocks noChangeShapeType="1"/>
              </p:cNvSpPr>
              <p:nvPr/>
            </p:nvSpPr>
            <p:spPr bwMode="auto">
              <a:xfrm flipH="1">
                <a:off x="4305" y="11575"/>
                <a:ext cx="1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34" name="Oval 34"/>
              <p:cNvSpPr>
                <a:spLocks noChangeArrowheads="1"/>
              </p:cNvSpPr>
              <p:nvPr/>
            </p:nvSpPr>
            <p:spPr bwMode="auto">
              <a:xfrm>
                <a:off x="5249" y="11212"/>
                <a:ext cx="374" cy="374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35" name="Text Box 35"/>
              <p:cNvSpPr txBox="1">
                <a:spLocks noChangeArrowheads="1"/>
              </p:cNvSpPr>
              <p:nvPr/>
            </p:nvSpPr>
            <p:spPr bwMode="auto">
              <a:xfrm>
                <a:off x="5354" y="11290"/>
                <a:ext cx="227" cy="207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38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6" name="Line 36"/>
              <p:cNvSpPr>
                <a:spLocks noChangeShapeType="1"/>
              </p:cNvSpPr>
              <p:nvPr/>
            </p:nvSpPr>
            <p:spPr bwMode="auto">
              <a:xfrm>
                <a:off x="5070" y="11031"/>
                <a:ext cx="238" cy="2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37" name="Line 37"/>
              <p:cNvSpPr>
                <a:spLocks noChangeShapeType="1"/>
              </p:cNvSpPr>
              <p:nvPr/>
            </p:nvSpPr>
            <p:spPr bwMode="auto">
              <a:xfrm>
                <a:off x="4079" y="10469"/>
                <a:ext cx="675" cy="3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</p:grpSp>
        <p:sp>
          <p:nvSpPr>
            <p:cNvPr id="41" name="AutoShape 4"/>
            <p:cNvSpPr>
              <a:spLocks noChangeArrowheads="1"/>
            </p:cNvSpPr>
            <p:nvPr/>
          </p:nvSpPr>
          <p:spPr bwMode="auto">
            <a:xfrm>
              <a:off x="5605491" y="1520357"/>
              <a:ext cx="2895599" cy="714372"/>
            </a:xfrm>
            <a:prstGeom prst="wedgeEllipseCallout">
              <a:avLst>
                <a:gd name="adj1" fmla="val -49262"/>
                <a:gd name="adj2" fmla="val 124668"/>
              </a:avLst>
            </a:prstGeom>
            <a:gradFill rotWithShape="0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189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zh-CN" altLang="en-US" b="1" i="1" dirty="0" smtClean="0"/>
                <a:t>当前考虑结点</a:t>
              </a:r>
              <a:endParaRPr lang="en-US" altLang="zh-CN" b="1" i="1" dirty="0"/>
            </a:p>
          </p:txBody>
        </p:sp>
        <p:cxnSp>
          <p:nvCxnSpPr>
            <p:cNvPr id="42" name="直接箭头连接符 41"/>
            <p:cNvCxnSpPr/>
            <p:nvPr/>
          </p:nvCxnSpPr>
          <p:spPr bwMode="auto">
            <a:xfrm flipV="1">
              <a:off x="4786314" y="2928934"/>
              <a:ext cx="357190" cy="33392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ysDot"/>
              <a:round/>
              <a:headEnd type="arrow"/>
              <a:tailEnd type="arrow"/>
            </a:ln>
            <a:effectLst/>
          </p:spPr>
        </p:cxnSp>
      </p:grp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§4.6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堆的建立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42910" y="1285860"/>
            <a:ext cx="5643602" cy="3357586"/>
            <a:chOff x="1142976" y="1142984"/>
            <a:chExt cx="5643602" cy="3357586"/>
          </a:xfrm>
        </p:grpSpPr>
        <p:grpSp>
          <p:nvGrpSpPr>
            <p:cNvPr id="48" name="Group 54"/>
            <p:cNvGrpSpPr>
              <a:grpSpLocks/>
            </p:cNvGrpSpPr>
            <p:nvPr/>
          </p:nvGrpSpPr>
          <p:grpSpPr bwMode="auto">
            <a:xfrm>
              <a:off x="2285987" y="1857364"/>
              <a:ext cx="4500596" cy="2643206"/>
              <a:chOff x="6316" y="10205"/>
              <a:chExt cx="3584" cy="2060"/>
            </a:xfrm>
          </p:grpSpPr>
          <p:sp>
            <p:nvSpPr>
              <p:cNvPr id="52" name="Line 55"/>
              <p:cNvSpPr>
                <a:spLocks noChangeShapeType="1"/>
              </p:cNvSpPr>
              <p:nvPr/>
            </p:nvSpPr>
            <p:spPr bwMode="auto">
              <a:xfrm flipH="1">
                <a:off x="7363" y="10495"/>
                <a:ext cx="675" cy="3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53" name="Oval 56"/>
              <p:cNvSpPr>
                <a:spLocks noChangeArrowheads="1"/>
              </p:cNvSpPr>
              <p:nvPr/>
            </p:nvSpPr>
            <p:spPr bwMode="auto">
              <a:xfrm>
                <a:off x="8012" y="10205"/>
                <a:ext cx="374" cy="37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54" name="Oval 57"/>
              <p:cNvSpPr>
                <a:spLocks noChangeArrowheads="1"/>
              </p:cNvSpPr>
              <p:nvPr/>
            </p:nvSpPr>
            <p:spPr bwMode="auto">
              <a:xfrm>
                <a:off x="7007" y="10740"/>
                <a:ext cx="374" cy="374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55" name="Text Box 58"/>
              <p:cNvSpPr txBox="1">
                <a:spLocks noChangeArrowheads="1"/>
              </p:cNvSpPr>
              <p:nvPr/>
            </p:nvSpPr>
            <p:spPr bwMode="auto">
              <a:xfrm>
                <a:off x="7082" y="10818"/>
                <a:ext cx="227" cy="207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ea typeface="宋体" pitchFamily="2" charset="-122"/>
                  </a:rPr>
                  <a:t>66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6" name="Oval 59"/>
              <p:cNvSpPr>
                <a:spLocks noChangeArrowheads="1"/>
              </p:cNvSpPr>
              <p:nvPr/>
            </p:nvSpPr>
            <p:spPr bwMode="auto">
              <a:xfrm>
                <a:off x="6556" y="11262"/>
                <a:ext cx="374" cy="374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57" name="Text Box 60"/>
              <p:cNvSpPr txBox="1">
                <a:spLocks noChangeArrowheads="1"/>
              </p:cNvSpPr>
              <p:nvPr/>
            </p:nvSpPr>
            <p:spPr bwMode="auto">
              <a:xfrm>
                <a:off x="6661" y="11310"/>
                <a:ext cx="227" cy="207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ea typeface="宋体" pitchFamily="2" charset="-122"/>
                  </a:rPr>
                  <a:t>91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8" name="Line 61"/>
              <p:cNvSpPr>
                <a:spLocks noChangeShapeType="1"/>
              </p:cNvSpPr>
              <p:nvPr/>
            </p:nvSpPr>
            <p:spPr bwMode="auto">
              <a:xfrm flipH="1">
                <a:off x="6856" y="11085"/>
                <a:ext cx="238" cy="2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59" name="Text Box 62"/>
              <p:cNvSpPr txBox="1">
                <a:spLocks noChangeArrowheads="1"/>
              </p:cNvSpPr>
              <p:nvPr/>
            </p:nvSpPr>
            <p:spPr bwMode="auto">
              <a:xfrm>
                <a:off x="8084" y="10283"/>
                <a:ext cx="227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宋体" pitchFamily="2" charset="-122"/>
                  </a:rPr>
                  <a:t>79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60" name="Oval 63"/>
              <p:cNvSpPr>
                <a:spLocks noChangeArrowheads="1"/>
              </p:cNvSpPr>
              <p:nvPr/>
            </p:nvSpPr>
            <p:spPr bwMode="auto">
              <a:xfrm>
                <a:off x="6316" y="11891"/>
                <a:ext cx="374" cy="374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61" name="Text Box 64"/>
              <p:cNvSpPr txBox="1">
                <a:spLocks noChangeArrowheads="1"/>
              </p:cNvSpPr>
              <p:nvPr/>
            </p:nvSpPr>
            <p:spPr bwMode="auto">
              <a:xfrm>
                <a:off x="6406" y="11954"/>
                <a:ext cx="227" cy="207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55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62" name="Oval 65"/>
              <p:cNvSpPr>
                <a:spLocks noChangeArrowheads="1"/>
              </p:cNvSpPr>
              <p:nvPr/>
            </p:nvSpPr>
            <p:spPr bwMode="auto">
              <a:xfrm>
                <a:off x="6842" y="11876"/>
                <a:ext cx="374" cy="374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63" name="Text Box 66"/>
              <p:cNvSpPr txBox="1">
                <a:spLocks noChangeArrowheads="1"/>
              </p:cNvSpPr>
              <p:nvPr/>
            </p:nvSpPr>
            <p:spPr bwMode="auto">
              <a:xfrm>
                <a:off x="6932" y="11939"/>
                <a:ext cx="227" cy="207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ea typeface="宋体" pitchFamily="2" charset="-122"/>
                  </a:rPr>
                  <a:t>83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64" name="Line 67"/>
              <p:cNvSpPr>
                <a:spLocks noChangeShapeType="1"/>
              </p:cNvSpPr>
              <p:nvPr/>
            </p:nvSpPr>
            <p:spPr bwMode="auto">
              <a:xfrm flipH="1">
                <a:off x="6571" y="11624"/>
                <a:ext cx="1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65" name="Line 68"/>
              <p:cNvSpPr>
                <a:spLocks noChangeShapeType="1"/>
              </p:cNvSpPr>
              <p:nvPr/>
            </p:nvSpPr>
            <p:spPr bwMode="auto">
              <a:xfrm>
                <a:off x="6811" y="11624"/>
                <a:ext cx="1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66" name="Oval 69"/>
              <p:cNvSpPr>
                <a:spLocks noChangeArrowheads="1"/>
              </p:cNvSpPr>
              <p:nvPr/>
            </p:nvSpPr>
            <p:spPr bwMode="auto">
              <a:xfrm>
                <a:off x="7515" y="11261"/>
                <a:ext cx="374" cy="374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67" name="Text Box 70"/>
              <p:cNvSpPr txBox="1">
                <a:spLocks noChangeArrowheads="1"/>
              </p:cNvSpPr>
              <p:nvPr/>
            </p:nvSpPr>
            <p:spPr bwMode="auto">
              <a:xfrm>
                <a:off x="7605" y="11324"/>
                <a:ext cx="227" cy="207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72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68" name="Oval 71"/>
              <p:cNvSpPr>
                <a:spLocks noChangeArrowheads="1"/>
              </p:cNvSpPr>
              <p:nvPr/>
            </p:nvSpPr>
            <p:spPr bwMode="auto">
              <a:xfrm>
                <a:off x="7275" y="11890"/>
                <a:ext cx="374" cy="37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69" name="Text Box 72"/>
              <p:cNvSpPr txBox="1">
                <a:spLocks noChangeArrowheads="1"/>
              </p:cNvSpPr>
              <p:nvPr/>
            </p:nvSpPr>
            <p:spPr bwMode="auto">
              <a:xfrm>
                <a:off x="7365" y="11968"/>
                <a:ext cx="227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30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70" name="Oval 73"/>
              <p:cNvSpPr>
                <a:spLocks noChangeArrowheads="1"/>
              </p:cNvSpPr>
              <p:nvPr/>
            </p:nvSpPr>
            <p:spPr bwMode="auto">
              <a:xfrm>
                <a:off x="7801" y="11875"/>
                <a:ext cx="374" cy="37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71" name="Text Box 74"/>
              <p:cNvSpPr txBox="1">
                <a:spLocks noChangeArrowheads="1"/>
              </p:cNvSpPr>
              <p:nvPr/>
            </p:nvSpPr>
            <p:spPr bwMode="auto">
              <a:xfrm>
                <a:off x="7891" y="11953"/>
                <a:ext cx="227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49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72" name="Line 75"/>
              <p:cNvSpPr>
                <a:spLocks noChangeShapeType="1"/>
              </p:cNvSpPr>
              <p:nvPr/>
            </p:nvSpPr>
            <p:spPr bwMode="auto">
              <a:xfrm flipH="1">
                <a:off x="7530" y="11623"/>
                <a:ext cx="1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73" name="Line 76"/>
              <p:cNvSpPr>
                <a:spLocks noChangeShapeType="1"/>
              </p:cNvSpPr>
              <p:nvPr/>
            </p:nvSpPr>
            <p:spPr bwMode="auto">
              <a:xfrm>
                <a:off x="7770" y="11623"/>
                <a:ext cx="1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74" name="Line 77"/>
              <p:cNvSpPr>
                <a:spLocks noChangeShapeType="1"/>
              </p:cNvSpPr>
              <p:nvPr/>
            </p:nvSpPr>
            <p:spPr bwMode="auto">
              <a:xfrm>
                <a:off x="7336" y="11080"/>
                <a:ext cx="238" cy="2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75" name="Oval 78"/>
              <p:cNvSpPr>
                <a:spLocks noChangeArrowheads="1"/>
              </p:cNvSpPr>
              <p:nvPr/>
            </p:nvSpPr>
            <p:spPr bwMode="auto">
              <a:xfrm>
                <a:off x="9018" y="10720"/>
                <a:ext cx="374" cy="37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76" name="Text Box 79"/>
              <p:cNvSpPr txBox="1">
                <a:spLocks noChangeArrowheads="1"/>
              </p:cNvSpPr>
              <p:nvPr/>
            </p:nvSpPr>
            <p:spPr bwMode="auto">
              <a:xfrm>
                <a:off x="9093" y="10798"/>
                <a:ext cx="227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87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77" name="Oval 80"/>
              <p:cNvSpPr>
                <a:spLocks noChangeArrowheads="1"/>
              </p:cNvSpPr>
              <p:nvPr/>
            </p:nvSpPr>
            <p:spPr bwMode="auto">
              <a:xfrm>
                <a:off x="8567" y="11242"/>
                <a:ext cx="374" cy="37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78" name="Text Box 81"/>
              <p:cNvSpPr txBox="1">
                <a:spLocks noChangeArrowheads="1"/>
              </p:cNvSpPr>
              <p:nvPr/>
            </p:nvSpPr>
            <p:spPr bwMode="auto">
              <a:xfrm>
                <a:off x="8672" y="11320"/>
                <a:ext cx="227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43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79" name="Line 82"/>
              <p:cNvSpPr>
                <a:spLocks noChangeShapeType="1"/>
              </p:cNvSpPr>
              <p:nvPr/>
            </p:nvSpPr>
            <p:spPr bwMode="auto">
              <a:xfrm flipH="1">
                <a:off x="8867" y="11065"/>
                <a:ext cx="238" cy="2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80" name="Oval 83"/>
              <p:cNvSpPr>
                <a:spLocks noChangeArrowheads="1"/>
              </p:cNvSpPr>
              <p:nvPr/>
            </p:nvSpPr>
            <p:spPr bwMode="auto">
              <a:xfrm>
                <a:off x="8327" y="11871"/>
                <a:ext cx="374" cy="37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81" name="Text Box 84"/>
              <p:cNvSpPr txBox="1">
                <a:spLocks noChangeArrowheads="1"/>
              </p:cNvSpPr>
              <p:nvPr/>
            </p:nvSpPr>
            <p:spPr bwMode="auto">
              <a:xfrm>
                <a:off x="8417" y="11949"/>
                <a:ext cx="227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9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2" name="Line 85"/>
              <p:cNvSpPr>
                <a:spLocks noChangeShapeType="1"/>
              </p:cNvSpPr>
              <p:nvPr/>
            </p:nvSpPr>
            <p:spPr bwMode="auto">
              <a:xfrm flipH="1">
                <a:off x="8582" y="11604"/>
                <a:ext cx="1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83" name="Oval 86"/>
              <p:cNvSpPr>
                <a:spLocks noChangeArrowheads="1"/>
              </p:cNvSpPr>
              <p:nvPr/>
            </p:nvSpPr>
            <p:spPr bwMode="auto">
              <a:xfrm>
                <a:off x="9526" y="11241"/>
                <a:ext cx="374" cy="37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84" name="Text Box 87"/>
              <p:cNvSpPr txBox="1">
                <a:spLocks noChangeArrowheads="1"/>
              </p:cNvSpPr>
              <p:nvPr/>
            </p:nvSpPr>
            <p:spPr bwMode="auto">
              <a:xfrm>
                <a:off x="9631" y="11319"/>
                <a:ext cx="227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38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5" name="Line 88"/>
              <p:cNvSpPr>
                <a:spLocks noChangeShapeType="1"/>
              </p:cNvSpPr>
              <p:nvPr/>
            </p:nvSpPr>
            <p:spPr bwMode="auto">
              <a:xfrm>
                <a:off x="9347" y="11060"/>
                <a:ext cx="238" cy="2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86" name="Line 89"/>
              <p:cNvSpPr>
                <a:spLocks noChangeShapeType="1"/>
              </p:cNvSpPr>
              <p:nvPr/>
            </p:nvSpPr>
            <p:spPr bwMode="auto">
              <a:xfrm>
                <a:off x="8356" y="10498"/>
                <a:ext cx="675" cy="3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</p:grpSp>
        <p:sp>
          <p:nvSpPr>
            <p:cNvPr id="49" name="AutoShape 4"/>
            <p:cNvSpPr>
              <a:spLocks noChangeArrowheads="1"/>
            </p:cNvSpPr>
            <p:nvPr/>
          </p:nvSpPr>
          <p:spPr bwMode="auto">
            <a:xfrm>
              <a:off x="1142976" y="1142984"/>
              <a:ext cx="2895599" cy="714372"/>
            </a:xfrm>
            <a:prstGeom prst="wedgeEllipseCallout">
              <a:avLst>
                <a:gd name="adj1" fmla="val 23184"/>
                <a:gd name="adj2" fmla="val 151021"/>
              </a:avLst>
            </a:prstGeom>
            <a:gradFill rotWithShape="0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189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zh-CN" altLang="en-US" b="1" i="1" dirty="0" smtClean="0"/>
                <a:t>当前考虑结点</a:t>
              </a:r>
              <a:endParaRPr lang="en-US" altLang="zh-CN" b="1" i="1" dirty="0"/>
            </a:p>
          </p:txBody>
        </p:sp>
        <p:cxnSp>
          <p:nvCxnSpPr>
            <p:cNvPr id="50" name="直接箭头连接符 49"/>
            <p:cNvCxnSpPr/>
            <p:nvPr/>
          </p:nvCxnSpPr>
          <p:spPr bwMode="auto">
            <a:xfrm flipV="1">
              <a:off x="2786050" y="2857496"/>
              <a:ext cx="357190" cy="33392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ysDot"/>
              <a:round/>
              <a:headEnd type="arrow"/>
              <a:tailEnd type="arrow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 rot="16200000" flipV="1">
              <a:off x="2940561" y="3703117"/>
              <a:ext cx="405358" cy="1428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ysDot"/>
              <a:round/>
              <a:headEnd type="arrow"/>
              <a:tailEnd type="arrow"/>
            </a:ln>
            <a:effectLst/>
          </p:spPr>
        </p:cxnSp>
      </p:grpSp>
      <p:grpSp>
        <p:nvGrpSpPr>
          <p:cNvPr id="87" name="组合 86"/>
          <p:cNvGrpSpPr/>
          <p:nvPr/>
        </p:nvGrpSpPr>
        <p:grpSpPr>
          <a:xfrm>
            <a:off x="1785918" y="928670"/>
            <a:ext cx="5467367" cy="3714776"/>
            <a:chOff x="2000232" y="785794"/>
            <a:chExt cx="5467367" cy="3714776"/>
          </a:xfrm>
        </p:grpSpPr>
        <p:grpSp>
          <p:nvGrpSpPr>
            <p:cNvPr id="88" name="Group 159"/>
            <p:cNvGrpSpPr>
              <a:grpSpLocks/>
            </p:cNvGrpSpPr>
            <p:nvPr/>
          </p:nvGrpSpPr>
          <p:grpSpPr bwMode="auto">
            <a:xfrm>
              <a:off x="2000231" y="1857364"/>
              <a:ext cx="4500596" cy="2643206"/>
              <a:chOff x="2099" y="13311"/>
              <a:chExt cx="3584" cy="2060"/>
            </a:xfrm>
          </p:grpSpPr>
          <p:sp>
            <p:nvSpPr>
              <p:cNvPr id="92" name="Line 160"/>
              <p:cNvSpPr>
                <a:spLocks noChangeShapeType="1"/>
              </p:cNvSpPr>
              <p:nvPr/>
            </p:nvSpPr>
            <p:spPr bwMode="auto">
              <a:xfrm flipH="1">
                <a:off x="3146" y="13601"/>
                <a:ext cx="675" cy="3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3" name="Oval 161"/>
              <p:cNvSpPr>
                <a:spLocks noChangeArrowheads="1"/>
              </p:cNvSpPr>
              <p:nvPr/>
            </p:nvSpPr>
            <p:spPr bwMode="auto">
              <a:xfrm>
                <a:off x="3795" y="13311"/>
                <a:ext cx="374" cy="374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4" name="Oval 162"/>
              <p:cNvSpPr>
                <a:spLocks noChangeArrowheads="1"/>
              </p:cNvSpPr>
              <p:nvPr/>
            </p:nvSpPr>
            <p:spPr bwMode="auto">
              <a:xfrm>
                <a:off x="2790" y="13846"/>
                <a:ext cx="374" cy="374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5" name="Text Box 163"/>
              <p:cNvSpPr txBox="1">
                <a:spLocks noChangeArrowheads="1"/>
              </p:cNvSpPr>
              <p:nvPr/>
            </p:nvSpPr>
            <p:spPr bwMode="auto">
              <a:xfrm>
                <a:off x="2895" y="13924"/>
                <a:ext cx="227" cy="207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ea typeface="宋体" pitchFamily="2" charset="-122"/>
                  </a:rPr>
                  <a:t>91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6" name="Oval 164"/>
              <p:cNvSpPr>
                <a:spLocks noChangeArrowheads="1"/>
              </p:cNvSpPr>
              <p:nvPr/>
            </p:nvSpPr>
            <p:spPr bwMode="auto">
              <a:xfrm>
                <a:off x="2339" y="14368"/>
                <a:ext cx="374" cy="374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7" name="Text Box 165"/>
              <p:cNvSpPr txBox="1">
                <a:spLocks noChangeArrowheads="1"/>
              </p:cNvSpPr>
              <p:nvPr/>
            </p:nvSpPr>
            <p:spPr bwMode="auto">
              <a:xfrm>
                <a:off x="2444" y="14416"/>
                <a:ext cx="227" cy="207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ea typeface="宋体" pitchFamily="2" charset="-122"/>
                  </a:rPr>
                  <a:t>83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8" name="Line 166"/>
              <p:cNvSpPr>
                <a:spLocks noChangeShapeType="1"/>
              </p:cNvSpPr>
              <p:nvPr/>
            </p:nvSpPr>
            <p:spPr bwMode="auto">
              <a:xfrm flipH="1">
                <a:off x="2639" y="14191"/>
                <a:ext cx="238" cy="2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99" name="Text Box 167"/>
              <p:cNvSpPr txBox="1">
                <a:spLocks noChangeArrowheads="1"/>
              </p:cNvSpPr>
              <p:nvPr/>
            </p:nvSpPr>
            <p:spPr bwMode="auto">
              <a:xfrm>
                <a:off x="3867" y="13389"/>
                <a:ext cx="227" cy="207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ea typeface="宋体" pitchFamily="2" charset="-122"/>
                  </a:rPr>
                  <a:t>79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0" name="Oval 168"/>
              <p:cNvSpPr>
                <a:spLocks noChangeArrowheads="1"/>
              </p:cNvSpPr>
              <p:nvPr/>
            </p:nvSpPr>
            <p:spPr bwMode="auto">
              <a:xfrm>
                <a:off x="2099" y="14997"/>
                <a:ext cx="374" cy="3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01" name="Text Box 169"/>
              <p:cNvSpPr txBox="1">
                <a:spLocks noChangeArrowheads="1"/>
              </p:cNvSpPr>
              <p:nvPr/>
            </p:nvSpPr>
            <p:spPr bwMode="auto">
              <a:xfrm>
                <a:off x="2189" y="15060"/>
                <a:ext cx="227" cy="207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55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2" name="Oval 170"/>
              <p:cNvSpPr>
                <a:spLocks noChangeArrowheads="1"/>
              </p:cNvSpPr>
              <p:nvPr/>
            </p:nvSpPr>
            <p:spPr bwMode="auto">
              <a:xfrm>
                <a:off x="2625" y="14982"/>
                <a:ext cx="374" cy="3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03" name="Text Box 171"/>
              <p:cNvSpPr txBox="1">
                <a:spLocks noChangeArrowheads="1"/>
              </p:cNvSpPr>
              <p:nvPr/>
            </p:nvSpPr>
            <p:spPr bwMode="auto">
              <a:xfrm>
                <a:off x="2715" y="15045"/>
                <a:ext cx="227" cy="207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66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4" name="Line 172"/>
              <p:cNvSpPr>
                <a:spLocks noChangeShapeType="1"/>
              </p:cNvSpPr>
              <p:nvPr/>
            </p:nvSpPr>
            <p:spPr bwMode="auto">
              <a:xfrm flipH="1">
                <a:off x="2354" y="14730"/>
                <a:ext cx="1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05" name="Line 173"/>
              <p:cNvSpPr>
                <a:spLocks noChangeShapeType="1"/>
              </p:cNvSpPr>
              <p:nvPr/>
            </p:nvSpPr>
            <p:spPr bwMode="auto">
              <a:xfrm>
                <a:off x="2594" y="14730"/>
                <a:ext cx="1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06" name="Oval 174"/>
              <p:cNvSpPr>
                <a:spLocks noChangeArrowheads="1"/>
              </p:cNvSpPr>
              <p:nvPr/>
            </p:nvSpPr>
            <p:spPr bwMode="auto">
              <a:xfrm>
                <a:off x="3298" y="14367"/>
                <a:ext cx="374" cy="374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07" name="Text Box 175"/>
              <p:cNvSpPr txBox="1">
                <a:spLocks noChangeArrowheads="1"/>
              </p:cNvSpPr>
              <p:nvPr/>
            </p:nvSpPr>
            <p:spPr bwMode="auto">
              <a:xfrm>
                <a:off x="3388" y="14430"/>
                <a:ext cx="227" cy="207"/>
              </a:xfrm>
              <a:prstGeom prst="rect">
                <a:avLst/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72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8" name="Oval 176"/>
              <p:cNvSpPr>
                <a:spLocks noChangeArrowheads="1"/>
              </p:cNvSpPr>
              <p:nvPr/>
            </p:nvSpPr>
            <p:spPr bwMode="auto">
              <a:xfrm>
                <a:off x="3058" y="14996"/>
                <a:ext cx="374" cy="37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09" name="Text Box 177"/>
              <p:cNvSpPr txBox="1">
                <a:spLocks noChangeArrowheads="1"/>
              </p:cNvSpPr>
              <p:nvPr/>
            </p:nvSpPr>
            <p:spPr bwMode="auto">
              <a:xfrm>
                <a:off x="3148" y="15074"/>
                <a:ext cx="227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30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10" name="Oval 178"/>
              <p:cNvSpPr>
                <a:spLocks noChangeArrowheads="1"/>
              </p:cNvSpPr>
              <p:nvPr/>
            </p:nvSpPr>
            <p:spPr bwMode="auto">
              <a:xfrm>
                <a:off x="3584" y="14981"/>
                <a:ext cx="374" cy="37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11" name="Text Box 179"/>
              <p:cNvSpPr txBox="1">
                <a:spLocks noChangeArrowheads="1"/>
              </p:cNvSpPr>
              <p:nvPr/>
            </p:nvSpPr>
            <p:spPr bwMode="auto">
              <a:xfrm>
                <a:off x="3674" y="15059"/>
                <a:ext cx="227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49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12" name="Line 180"/>
              <p:cNvSpPr>
                <a:spLocks noChangeShapeType="1"/>
              </p:cNvSpPr>
              <p:nvPr/>
            </p:nvSpPr>
            <p:spPr bwMode="auto">
              <a:xfrm flipH="1">
                <a:off x="3313" y="14729"/>
                <a:ext cx="1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13" name="Line 181"/>
              <p:cNvSpPr>
                <a:spLocks noChangeShapeType="1"/>
              </p:cNvSpPr>
              <p:nvPr/>
            </p:nvSpPr>
            <p:spPr bwMode="auto">
              <a:xfrm>
                <a:off x="3553" y="14729"/>
                <a:ext cx="1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14" name="Line 182"/>
              <p:cNvSpPr>
                <a:spLocks noChangeShapeType="1"/>
              </p:cNvSpPr>
              <p:nvPr/>
            </p:nvSpPr>
            <p:spPr bwMode="auto">
              <a:xfrm>
                <a:off x="3119" y="14186"/>
                <a:ext cx="238" cy="2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15" name="Oval 183"/>
              <p:cNvSpPr>
                <a:spLocks noChangeArrowheads="1"/>
              </p:cNvSpPr>
              <p:nvPr/>
            </p:nvSpPr>
            <p:spPr bwMode="auto">
              <a:xfrm>
                <a:off x="4801" y="13826"/>
                <a:ext cx="374" cy="374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16" name="Text Box 184"/>
              <p:cNvSpPr txBox="1">
                <a:spLocks noChangeArrowheads="1"/>
              </p:cNvSpPr>
              <p:nvPr/>
            </p:nvSpPr>
            <p:spPr bwMode="auto">
              <a:xfrm>
                <a:off x="4876" y="13904"/>
                <a:ext cx="227" cy="207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87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17" name="Oval 185"/>
              <p:cNvSpPr>
                <a:spLocks noChangeArrowheads="1"/>
              </p:cNvSpPr>
              <p:nvPr/>
            </p:nvSpPr>
            <p:spPr bwMode="auto">
              <a:xfrm>
                <a:off x="4350" y="14348"/>
                <a:ext cx="374" cy="37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18" name="Text Box 186"/>
              <p:cNvSpPr txBox="1">
                <a:spLocks noChangeArrowheads="1"/>
              </p:cNvSpPr>
              <p:nvPr/>
            </p:nvSpPr>
            <p:spPr bwMode="auto">
              <a:xfrm>
                <a:off x="4455" y="14426"/>
                <a:ext cx="227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43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19" name="Line 187"/>
              <p:cNvSpPr>
                <a:spLocks noChangeShapeType="1"/>
              </p:cNvSpPr>
              <p:nvPr/>
            </p:nvSpPr>
            <p:spPr bwMode="auto">
              <a:xfrm flipH="1">
                <a:off x="4650" y="14171"/>
                <a:ext cx="238" cy="2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20" name="Oval 188"/>
              <p:cNvSpPr>
                <a:spLocks noChangeArrowheads="1"/>
              </p:cNvSpPr>
              <p:nvPr/>
            </p:nvSpPr>
            <p:spPr bwMode="auto">
              <a:xfrm>
                <a:off x="4110" y="14977"/>
                <a:ext cx="374" cy="37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21" name="Text Box 189"/>
              <p:cNvSpPr txBox="1">
                <a:spLocks noChangeArrowheads="1"/>
              </p:cNvSpPr>
              <p:nvPr/>
            </p:nvSpPr>
            <p:spPr bwMode="auto">
              <a:xfrm>
                <a:off x="4200" y="15055"/>
                <a:ext cx="227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9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22" name="Line 190"/>
              <p:cNvSpPr>
                <a:spLocks noChangeShapeType="1"/>
              </p:cNvSpPr>
              <p:nvPr/>
            </p:nvSpPr>
            <p:spPr bwMode="auto">
              <a:xfrm flipH="1">
                <a:off x="4365" y="14710"/>
                <a:ext cx="1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23" name="Oval 191"/>
              <p:cNvSpPr>
                <a:spLocks noChangeArrowheads="1"/>
              </p:cNvSpPr>
              <p:nvPr/>
            </p:nvSpPr>
            <p:spPr bwMode="auto">
              <a:xfrm>
                <a:off x="5309" y="14347"/>
                <a:ext cx="374" cy="37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24" name="Text Box 192"/>
              <p:cNvSpPr txBox="1">
                <a:spLocks noChangeArrowheads="1"/>
              </p:cNvSpPr>
              <p:nvPr/>
            </p:nvSpPr>
            <p:spPr bwMode="auto">
              <a:xfrm>
                <a:off x="5414" y="14425"/>
                <a:ext cx="227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38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25" name="Line 193"/>
              <p:cNvSpPr>
                <a:spLocks noChangeShapeType="1"/>
              </p:cNvSpPr>
              <p:nvPr/>
            </p:nvSpPr>
            <p:spPr bwMode="auto">
              <a:xfrm>
                <a:off x="5130" y="14166"/>
                <a:ext cx="238" cy="2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26" name="Line 194"/>
              <p:cNvSpPr>
                <a:spLocks noChangeShapeType="1"/>
              </p:cNvSpPr>
              <p:nvPr/>
            </p:nvSpPr>
            <p:spPr bwMode="auto">
              <a:xfrm>
                <a:off x="4139" y="13604"/>
                <a:ext cx="675" cy="3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</p:grpSp>
        <p:sp>
          <p:nvSpPr>
            <p:cNvPr id="89" name="AutoShape 4"/>
            <p:cNvSpPr>
              <a:spLocks noChangeArrowheads="1"/>
            </p:cNvSpPr>
            <p:nvPr/>
          </p:nvSpPr>
          <p:spPr bwMode="auto">
            <a:xfrm>
              <a:off x="4572000" y="785794"/>
              <a:ext cx="2895599" cy="714372"/>
            </a:xfrm>
            <a:prstGeom prst="wedgeEllipseCallout">
              <a:avLst>
                <a:gd name="adj1" fmla="val -49262"/>
                <a:gd name="adj2" fmla="val 124668"/>
              </a:avLst>
            </a:prstGeom>
            <a:gradFill rotWithShape="0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189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zh-CN" altLang="en-US" b="1" i="1" dirty="0" smtClean="0"/>
                <a:t>当前考虑结点</a:t>
              </a:r>
              <a:endParaRPr lang="en-US" altLang="zh-CN" b="1" i="1" dirty="0"/>
            </a:p>
          </p:txBody>
        </p:sp>
        <p:cxnSp>
          <p:nvCxnSpPr>
            <p:cNvPr id="90" name="直接箭头连接符 89"/>
            <p:cNvCxnSpPr/>
            <p:nvPr/>
          </p:nvCxnSpPr>
          <p:spPr bwMode="auto">
            <a:xfrm flipV="1">
              <a:off x="2571736" y="2880766"/>
              <a:ext cx="357190" cy="33392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ysDot"/>
              <a:round/>
              <a:headEnd type="arrow"/>
              <a:tailEnd type="arrow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 flipV="1">
              <a:off x="3214678" y="2120576"/>
              <a:ext cx="915299" cy="45116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ysDot"/>
              <a:round/>
              <a:headEnd type="arrow"/>
              <a:tailEnd type="arrow"/>
            </a:ln>
            <a:effectLst/>
          </p:spPr>
        </p:cxnSp>
      </p:grpSp>
      <p:grpSp>
        <p:nvGrpSpPr>
          <p:cNvPr id="127" name="Group 108"/>
          <p:cNvGrpSpPr>
            <a:grpSpLocks/>
          </p:cNvGrpSpPr>
          <p:nvPr/>
        </p:nvGrpSpPr>
        <p:grpSpPr bwMode="auto">
          <a:xfrm>
            <a:off x="1785918" y="2000240"/>
            <a:ext cx="4517046" cy="2643206"/>
            <a:chOff x="6376" y="13324"/>
            <a:chExt cx="3584" cy="2060"/>
          </a:xfrm>
        </p:grpSpPr>
        <p:sp>
          <p:nvSpPr>
            <p:cNvPr id="128" name="Line 109"/>
            <p:cNvSpPr>
              <a:spLocks noChangeShapeType="1"/>
            </p:cNvSpPr>
            <p:nvPr/>
          </p:nvSpPr>
          <p:spPr bwMode="auto">
            <a:xfrm flipH="1">
              <a:off x="7423" y="13614"/>
              <a:ext cx="675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9" name="Oval 110"/>
            <p:cNvSpPr>
              <a:spLocks noChangeArrowheads="1"/>
            </p:cNvSpPr>
            <p:nvPr/>
          </p:nvSpPr>
          <p:spPr bwMode="auto">
            <a:xfrm>
              <a:off x="8072" y="13324"/>
              <a:ext cx="374" cy="37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30" name="Oval 111"/>
            <p:cNvSpPr>
              <a:spLocks noChangeArrowheads="1"/>
            </p:cNvSpPr>
            <p:nvPr/>
          </p:nvSpPr>
          <p:spPr bwMode="auto">
            <a:xfrm>
              <a:off x="7067" y="13859"/>
              <a:ext cx="374" cy="37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31" name="Text Box 112"/>
            <p:cNvSpPr txBox="1">
              <a:spLocks noChangeArrowheads="1"/>
            </p:cNvSpPr>
            <p:nvPr/>
          </p:nvSpPr>
          <p:spPr bwMode="auto">
            <a:xfrm>
              <a:off x="7172" y="13937"/>
              <a:ext cx="227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</a:rPr>
                <a:t>83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2" name="Oval 113"/>
            <p:cNvSpPr>
              <a:spLocks noChangeArrowheads="1"/>
            </p:cNvSpPr>
            <p:nvPr/>
          </p:nvSpPr>
          <p:spPr bwMode="auto">
            <a:xfrm>
              <a:off x="6616" y="14381"/>
              <a:ext cx="374" cy="37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33" name="Text Box 114"/>
            <p:cNvSpPr txBox="1">
              <a:spLocks noChangeArrowheads="1"/>
            </p:cNvSpPr>
            <p:nvPr/>
          </p:nvSpPr>
          <p:spPr bwMode="auto">
            <a:xfrm>
              <a:off x="6721" y="14429"/>
              <a:ext cx="227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</a:rPr>
                <a:t>79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4" name="Line 115"/>
            <p:cNvSpPr>
              <a:spLocks noChangeShapeType="1"/>
            </p:cNvSpPr>
            <p:nvPr/>
          </p:nvSpPr>
          <p:spPr bwMode="auto">
            <a:xfrm flipH="1">
              <a:off x="6916" y="14204"/>
              <a:ext cx="238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35" name="Text Box 116"/>
            <p:cNvSpPr txBox="1">
              <a:spLocks noChangeArrowheads="1"/>
            </p:cNvSpPr>
            <p:nvPr/>
          </p:nvSpPr>
          <p:spPr bwMode="auto">
            <a:xfrm>
              <a:off x="8144" y="13402"/>
              <a:ext cx="227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</a:rPr>
                <a:t>91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6" name="Oval 117"/>
            <p:cNvSpPr>
              <a:spLocks noChangeArrowheads="1"/>
            </p:cNvSpPr>
            <p:nvPr/>
          </p:nvSpPr>
          <p:spPr bwMode="auto">
            <a:xfrm>
              <a:off x="6376" y="15010"/>
              <a:ext cx="374" cy="37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37" name="Text Box 118"/>
            <p:cNvSpPr txBox="1">
              <a:spLocks noChangeArrowheads="1"/>
            </p:cNvSpPr>
            <p:nvPr/>
          </p:nvSpPr>
          <p:spPr bwMode="auto">
            <a:xfrm>
              <a:off x="6466" y="15073"/>
              <a:ext cx="227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55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8" name="Oval 119"/>
            <p:cNvSpPr>
              <a:spLocks noChangeArrowheads="1"/>
            </p:cNvSpPr>
            <p:nvPr/>
          </p:nvSpPr>
          <p:spPr bwMode="auto">
            <a:xfrm>
              <a:off x="6902" y="14995"/>
              <a:ext cx="374" cy="37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39" name="Text Box 120"/>
            <p:cNvSpPr txBox="1">
              <a:spLocks noChangeArrowheads="1"/>
            </p:cNvSpPr>
            <p:nvPr/>
          </p:nvSpPr>
          <p:spPr bwMode="auto">
            <a:xfrm>
              <a:off x="6992" y="15058"/>
              <a:ext cx="227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66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0" name="Line 121"/>
            <p:cNvSpPr>
              <a:spLocks noChangeShapeType="1"/>
            </p:cNvSpPr>
            <p:nvPr/>
          </p:nvSpPr>
          <p:spPr bwMode="auto">
            <a:xfrm flipH="1">
              <a:off x="6631" y="14743"/>
              <a:ext cx="1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41" name="Line 122"/>
            <p:cNvSpPr>
              <a:spLocks noChangeShapeType="1"/>
            </p:cNvSpPr>
            <p:nvPr/>
          </p:nvSpPr>
          <p:spPr bwMode="auto">
            <a:xfrm>
              <a:off x="6871" y="14743"/>
              <a:ext cx="1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42" name="Oval 123"/>
            <p:cNvSpPr>
              <a:spLocks noChangeArrowheads="1"/>
            </p:cNvSpPr>
            <p:nvPr/>
          </p:nvSpPr>
          <p:spPr bwMode="auto">
            <a:xfrm>
              <a:off x="7575" y="14380"/>
              <a:ext cx="374" cy="37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43" name="Text Box 124"/>
            <p:cNvSpPr txBox="1">
              <a:spLocks noChangeArrowheads="1"/>
            </p:cNvSpPr>
            <p:nvPr/>
          </p:nvSpPr>
          <p:spPr bwMode="auto">
            <a:xfrm>
              <a:off x="7665" y="14443"/>
              <a:ext cx="227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72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4" name="Oval 125"/>
            <p:cNvSpPr>
              <a:spLocks noChangeArrowheads="1"/>
            </p:cNvSpPr>
            <p:nvPr/>
          </p:nvSpPr>
          <p:spPr bwMode="auto">
            <a:xfrm>
              <a:off x="7335" y="15009"/>
              <a:ext cx="374" cy="37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45" name="Text Box 126"/>
            <p:cNvSpPr txBox="1">
              <a:spLocks noChangeArrowheads="1"/>
            </p:cNvSpPr>
            <p:nvPr/>
          </p:nvSpPr>
          <p:spPr bwMode="auto">
            <a:xfrm>
              <a:off x="7425" y="15087"/>
              <a:ext cx="227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30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6" name="Oval 127"/>
            <p:cNvSpPr>
              <a:spLocks noChangeArrowheads="1"/>
            </p:cNvSpPr>
            <p:nvPr/>
          </p:nvSpPr>
          <p:spPr bwMode="auto">
            <a:xfrm>
              <a:off x="7861" y="14994"/>
              <a:ext cx="374" cy="37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47" name="Text Box 128"/>
            <p:cNvSpPr txBox="1">
              <a:spLocks noChangeArrowheads="1"/>
            </p:cNvSpPr>
            <p:nvPr/>
          </p:nvSpPr>
          <p:spPr bwMode="auto">
            <a:xfrm>
              <a:off x="7951" y="15072"/>
              <a:ext cx="227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49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8" name="Line 129"/>
            <p:cNvSpPr>
              <a:spLocks noChangeShapeType="1"/>
            </p:cNvSpPr>
            <p:nvPr/>
          </p:nvSpPr>
          <p:spPr bwMode="auto">
            <a:xfrm flipH="1">
              <a:off x="7590" y="14742"/>
              <a:ext cx="1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49" name="Line 130"/>
            <p:cNvSpPr>
              <a:spLocks noChangeShapeType="1"/>
            </p:cNvSpPr>
            <p:nvPr/>
          </p:nvSpPr>
          <p:spPr bwMode="auto">
            <a:xfrm>
              <a:off x="7830" y="14742"/>
              <a:ext cx="1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50" name="Line 131"/>
            <p:cNvSpPr>
              <a:spLocks noChangeShapeType="1"/>
            </p:cNvSpPr>
            <p:nvPr/>
          </p:nvSpPr>
          <p:spPr bwMode="auto">
            <a:xfrm>
              <a:off x="7396" y="14199"/>
              <a:ext cx="238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51" name="Oval 132"/>
            <p:cNvSpPr>
              <a:spLocks noChangeArrowheads="1"/>
            </p:cNvSpPr>
            <p:nvPr/>
          </p:nvSpPr>
          <p:spPr bwMode="auto">
            <a:xfrm>
              <a:off x="9078" y="13839"/>
              <a:ext cx="374" cy="37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52" name="Text Box 133"/>
            <p:cNvSpPr txBox="1">
              <a:spLocks noChangeArrowheads="1"/>
            </p:cNvSpPr>
            <p:nvPr/>
          </p:nvSpPr>
          <p:spPr bwMode="auto">
            <a:xfrm>
              <a:off x="9153" y="13917"/>
              <a:ext cx="227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87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3" name="Oval 134"/>
            <p:cNvSpPr>
              <a:spLocks noChangeArrowheads="1"/>
            </p:cNvSpPr>
            <p:nvPr/>
          </p:nvSpPr>
          <p:spPr bwMode="auto">
            <a:xfrm>
              <a:off x="8627" y="14361"/>
              <a:ext cx="374" cy="37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54" name="Text Box 135"/>
            <p:cNvSpPr txBox="1">
              <a:spLocks noChangeArrowheads="1"/>
            </p:cNvSpPr>
            <p:nvPr/>
          </p:nvSpPr>
          <p:spPr bwMode="auto">
            <a:xfrm>
              <a:off x="8732" y="14439"/>
              <a:ext cx="227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43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5" name="Line 136"/>
            <p:cNvSpPr>
              <a:spLocks noChangeShapeType="1"/>
            </p:cNvSpPr>
            <p:nvPr/>
          </p:nvSpPr>
          <p:spPr bwMode="auto">
            <a:xfrm flipH="1">
              <a:off x="8927" y="14184"/>
              <a:ext cx="238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56" name="Oval 137"/>
            <p:cNvSpPr>
              <a:spLocks noChangeArrowheads="1"/>
            </p:cNvSpPr>
            <p:nvPr/>
          </p:nvSpPr>
          <p:spPr bwMode="auto">
            <a:xfrm>
              <a:off x="8387" y="14990"/>
              <a:ext cx="374" cy="37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57" name="Text Box 138"/>
            <p:cNvSpPr txBox="1">
              <a:spLocks noChangeArrowheads="1"/>
            </p:cNvSpPr>
            <p:nvPr/>
          </p:nvSpPr>
          <p:spPr bwMode="auto">
            <a:xfrm>
              <a:off x="8477" y="15068"/>
              <a:ext cx="227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9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8" name="Line 139"/>
            <p:cNvSpPr>
              <a:spLocks noChangeShapeType="1"/>
            </p:cNvSpPr>
            <p:nvPr/>
          </p:nvSpPr>
          <p:spPr bwMode="auto">
            <a:xfrm flipH="1">
              <a:off x="8642" y="14723"/>
              <a:ext cx="1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59" name="Oval 140"/>
            <p:cNvSpPr>
              <a:spLocks noChangeArrowheads="1"/>
            </p:cNvSpPr>
            <p:nvPr/>
          </p:nvSpPr>
          <p:spPr bwMode="auto">
            <a:xfrm>
              <a:off x="9586" y="14360"/>
              <a:ext cx="374" cy="37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60" name="Text Box 141"/>
            <p:cNvSpPr txBox="1">
              <a:spLocks noChangeArrowheads="1"/>
            </p:cNvSpPr>
            <p:nvPr/>
          </p:nvSpPr>
          <p:spPr bwMode="auto">
            <a:xfrm>
              <a:off x="9691" y="14438"/>
              <a:ext cx="227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38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1" name="Line 142"/>
            <p:cNvSpPr>
              <a:spLocks noChangeShapeType="1"/>
            </p:cNvSpPr>
            <p:nvPr/>
          </p:nvSpPr>
          <p:spPr bwMode="auto">
            <a:xfrm>
              <a:off x="9407" y="14179"/>
              <a:ext cx="238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62" name="Line 143"/>
            <p:cNvSpPr>
              <a:spLocks noChangeShapeType="1"/>
            </p:cNvSpPr>
            <p:nvPr/>
          </p:nvSpPr>
          <p:spPr bwMode="auto">
            <a:xfrm>
              <a:off x="8416" y="13617"/>
              <a:ext cx="675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08"/>
          <p:cNvGrpSpPr>
            <a:grpSpLocks/>
          </p:cNvGrpSpPr>
          <p:nvPr/>
        </p:nvGrpSpPr>
        <p:grpSpPr bwMode="auto">
          <a:xfrm>
            <a:off x="857224" y="642918"/>
            <a:ext cx="4517046" cy="2643206"/>
            <a:chOff x="6376" y="13324"/>
            <a:chExt cx="3584" cy="2060"/>
          </a:xfrm>
        </p:grpSpPr>
        <p:sp>
          <p:nvSpPr>
            <p:cNvPr id="46" name="Line 109"/>
            <p:cNvSpPr>
              <a:spLocks noChangeShapeType="1"/>
            </p:cNvSpPr>
            <p:nvPr/>
          </p:nvSpPr>
          <p:spPr bwMode="auto">
            <a:xfrm flipH="1">
              <a:off x="7423" y="13614"/>
              <a:ext cx="675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47" name="Oval 110"/>
            <p:cNvSpPr>
              <a:spLocks noChangeArrowheads="1"/>
            </p:cNvSpPr>
            <p:nvPr/>
          </p:nvSpPr>
          <p:spPr bwMode="auto">
            <a:xfrm>
              <a:off x="8072" y="13324"/>
              <a:ext cx="374" cy="37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48" name="Oval 111"/>
            <p:cNvSpPr>
              <a:spLocks noChangeArrowheads="1"/>
            </p:cNvSpPr>
            <p:nvPr/>
          </p:nvSpPr>
          <p:spPr bwMode="auto">
            <a:xfrm>
              <a:off x="7067" y="13859"/>
              <a:ext cx="374" cy="37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49" name="Text Box 112"/>
            <p:cNvSpPr txBox="1">
              <a:spLocks noChangeArrowheads="1"/>
            </p:cNvSpPr>
            <p:nvPr/>
          </p:nvSpPr>
          <p:spPr bwMode="auto">
            <a:xfrm>
              <a:off x="7172" y="13937"/>
              <a:ext cx="227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</a:rPr>
                <a:t>83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0" name="Oval 113"/>
            <p:cNvSpPr>
              <a:spLocks noChangeArrowheads="1"/>
            </p:cNvSpPr>
            <p:nvPr/>
          </p:nvSpPr>
          <p:spPr bwMode="auto">
            <a:xfrm>
              <a:off x="6616" y="14381"/>
              <a:ext cx="374" cy="37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51" name="Text Box 114"/>
            <p:cNvSpPr txBox="1">
              <a:spLocks noChangeArrowheads="1"/>
            </p:cNvSpPr>
            <p:nvPr/>
          </p:nvSpPr>
          <p:spPr bwMode="auto">
            <a:xfrm>
              <a:off x="6721" y="14429"/>
              <a:ext cx="227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</a:rPr>
                <a:t>79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2" name="Line 115"/>
            <p:cNvSpPr>
              <a:spLocks noChangeShapeType="1"/>
            </p:cNvSpPr>
            <p:nvPr/>
          </p:nvSpPr>
          <p:spPr bwMode="auto">
            <a:xfrm flipH="1">
              <a:off x="6916" y="14204"/>
              <a:ext cx="238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53" name="Text Box 116"/>
            <p:cNvSpPr txBox="1">
              <a:spLocks noChangeArrowheads="1"/>
            </p:cNvSpPr>
            <p:nvPr/>
          </p:nvSpPr>
          <p:spPr bwMode="auto">
            <a:xfrm>
              <a:off x="8144" y="13402"/>
              <a:ext cx="227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</a:rPr>
                <a:t>91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4" name="Oval 117"/>
            <p:cNvSpPr>
              <a:spLocks noChangeArrowheads="1"/>
            </p:cNvSpPr>
            <p:nvPr/>
          </p:nvSpPr>
          <p:spPr bwMode="auto">
            <a:xfrm>
              <a:off x="6376" y="15010"/>
              <a:ext cx="374" cy="374"/>
            </a:xfrm>
            <a:prstGeom prst="ellipse">
              <a:avLst/>
            </a:prstGeom>
            <a:solidFill>
              <a:schemeClr val="tx2">
                <a:alpha val="4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55" name="Text Box 118"/>
            <p:cNvSpPr txBox="1">
              <a:spLocks noChangeArrowheads="1"/>
            </p:cNvSpPr>
            <p:nvPr/>
          </p:nvSpPr>
          <p:spPr bwMode="auto">
            <a:xfrm>
              <a:off x="6466" y="15073"/>
              <a:ext cx="227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55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6" name="Oval 119"/>
            <p:cNvSpPr>
              <a:spLocks noChangeArrowheads="1"/>
            </p:cNvSpPr>
            <p:nvPr/>
          </p:nvSpPr>
          <p:spPr bwMode="auto">
            <a:xfrm>
              <a:off x="6902" y="14995"/>
              <a:ext cx="374" cy="374"/>
            </a:xfrm>
            <a:prstGeom prst="ellipse">
              <a:avLst/>
            </a:prstGeom>
            <a:solidFill>
              <a:schemeClr val="tx2">
                <a:alpha val="4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57" name="Text Box 120"/>
            <p:cNvSpPr txBox="1">
              <a:spLocks noChangeArrowheads="1"/>
            </p:cNvSpPr>
            <p:nvPr/>
          </p:nvSpPr>
          <p:spPr bwMode="auto">
            <a:xfrm>
              <a:off x="6992" y="15058"/>
              <a:ext cx="227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66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8" name="Line 121"/>
            <p:cNvSpPr>
              <a:spLocks noChangeShapeType="1"/>
            </p:cNvSpPr>
            <p:nvPr/>
          </p:nvSpPr>
          <p:spPr bwMode="auto">
            <a:xfrm flipH="1">
              <a:off x="6631" y="14743"/>
              <a:ext cx="1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59" name="Line 122"/>
            <p:cNvSpPr>
              <a:spLocks noChangeShapeType="1"/>
            </p:cNvSpPr>
            <p:nvPr/>
          </p:nvSpPr>
          <p:spPr bwMode="auto">
            <a:xfrm>
              <a:off x="6871" y="14743"/>
              <a:ext cx="1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60" name="Oval 123"/>
            <p:cNvSpPr>
              <a:spLocks noChangeArrowheads="1"/>
            </p:cNvSpPr>
            <p:nvPr/>
          </p:nvSpPr>
          <p:spPr bwMode="auto">
            <a:xfrm>
              <a:off x="7575" y="14380"/>
              <a:ext cx="374" cy="37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61" name="Text Box 124"/>
            <p:cNvSpPr txBox="1">
              <a:spLocks noChangeArrowheads="1"/>
            </p:cNvSpPr>
            <p:nvPr/>
          </p:nvSpPr>
          <p:spPr bwMode="auto">
            <a:xfrm>
              <a:off x="7665" y="14443"/>
              <a:ext cx="227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72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2" name="Oval 125"/>
            <p:cNvSpPr>
              <a:spLocks noChangeArrowheads="1"/>
            </p:cNvSpPr>
            <p:nvPr/>
          </p:nvSpPr>
          <p:spPr bwMode="auto">
            <a:xfrm>
              <a:off x="7335" y="15009"/>
              <a:ext cx="374" cy="374"/>
            </a:xfrm>
            <a:prstGeom prst="ellipse">
              <a:avLst/>
            </a:prstGeom>
            <a:solidFill>
              <a:schemeClr val="tx2">
                <a:alpha val="4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63" name="Text Box 126"/>
            <p:cNvSpPr txBox="1">
              <a:spLocks noChangeArrowheads="1"/>
            </p:cNvSpPr>
            <p:nvPr/>
          </p:nvSpPr>
          <p:spPr bwMode="auto">
            <a:xfrm>
              <a:off x="7425" y="15087"/>
              <a:ext cx="227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30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4" name="Oval 127"/>
            <p:cNvSpPr>
              <a:spLocks noChangeArrowheads="1"/>
            </p:cNvSpPr>
            <p:nvPr/>
          </p:nvSpPr>
          <p:spPr bwMode="auto">
            <a:xfrm>
              <a:off x="7861" y="14994"/>
              <a:ext cx="374" cy="374"/>
            </a:xfrm>
            <a:prstGeom prst="ellipse">
              <a:avLst/>
            </a:prstGeom>
            <a:solidFill>
              <a:schemeClr val="tx2">
                <a:alpha val="44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65" name="Text Box 128"/>
            <p:cNvSpPr txBox="1">
              <a:spLocks noChangeArrowheads="1"/>
            </p:cNvSpPr>
            <p:nvPr/>
          </p:nvSpPr>
          <p:spPr bwMode="auto">
            <a:xfrm>
              <a:off x="7951" y="15072"/>
              <a:ext cx="227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49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" name="Line 129"/>
            <p:cNvSpPr>
              <a:spLocks noChangeShapeType="1"/>
            </p:cNvSpPr>
            <p:nvPr/>
          </p:nvSpPr>
          <p:spPr bwMode="auto">
            <a:xfrm flipH="1">
              <a:off x="7590" y="14742"/>
              <a:ext cx="1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67" name="Line 130"/>
            <p:cNvSpPr>
              <a:spLocks noChangeShapeType="1"/>
            </p:cNvSpPr>
            <p:nvPr/>
          </p:nvSpPr>
          <p:spPr bwMode="auto">
            <a:xfrm>
              <a:off x="7830" y="14742"/>
              <a:ext cx="1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68" name="Line 131"/>
            <p:cNvSpPr>
              <a:spLocks noChangeShapeType="1"/>
            </p:cNvSpPr>
            <p:nvPr/>
          </p:nvSpPr>
          <p:spPr bwMode="auto">
            <a:xfrm>
              <a:off x="7396" y="14199"/>
              <a:ext cx="238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69" name="Oval 132"/>
            <p:cNvSpPr>
              <a:spLocks noChangeArrowheads="1"/>
            </p:cNvSpPr>
            <p:nvPr/>
          </p:nvSpPr>
          <p:spPr bwMode="auto">
            <a:xfrm>
              <a:off x="9078" y="13839"/>
              <a:ext cx="374" cy="37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70" name="Text Box 133"/>
            <p:cNvSpPr txBox="1">
              <a:spLocks noChangeArrowheads="1"/>
            </p:cNvSpPr>
            <p:nvPr/>
          </p:nvSpPr>
          <p:spPr bwMode="auto">
            <a:xfrm>
              <a:off x="9153" y="13917"/>
              <a:ext cx="227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87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1" name="Oval 134"/>
            <p:cNvSpPr>
              <a:spLocks noChangeArrowheads="1"/>
            </p:cNvSpPr>
            <p:nvPr/>
          </p:nvSpPr>
          <p:spPr bwMode="auto">
            <a:xfrm>
              <a:off x="8627" y="14361"/>
              <a:ext cx="374" cy="37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72" name="Text Box 135"/>
            <p:cNvSpPr txBox="1">
              <a:spLocks noChangeArrowheads="1"/>
            </p:cNvSpPr>
            <p:nvPr/>
          </p:nvSpPr>
          <p:spPr bwMode="auto">
            <a:xfrm>
              <a:off x="8732" y="14439"/>
              <a:ext cx="227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43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" name="Line 136"/>
            <p:cNvSpPr>
              <a:spLocks noChangeShapeType="1"/>
            </p:cNvSpPr>
            <p:nvPr/>
          </p:nvSpPr>
          <p:spPr bwMode="auto">
            <a:xfrm flipH="1">
              <a:off x="8927" y="14184"/>
              <a:ext cx="238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74" name="Oval 137"/>
            <p:cNvSpPr>
              <a:spLocks noChangeArrowheads="1"/>
            </p:cNvSpPr>
            <p:nvPr/>
          </p:nvSpPr>
          <p:spPr bwMode="auto">
            <a:xfrm>
              <a:off x="8387" y="14990"/>
              <a:ext cx="374" cy="374"/>
            </a:xfrm>
            <a:prstGeom prst="ellipse">
              <a:avLst/>
            </a:prstGeom>
            <a:solidFill>
              <a:schemeClr val="tx2">
                <a:alpha val="44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75" name="Text Box 138"/>
            <p:cNvSpPr txBox="1">
              <a:spLocks noChangeArrowheads="1"/>
            </p:cNvSpPr>
            <p:nvPr/>
          </p:nvSpPr>
          <p:spPr bwMode="auto">
            <a:xfrm>
              <a:off x="8477" y="15068"/>
              <a:ext cx="227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9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6" name="Line 139"/>
            <p:cNvSpPr>
              <a:spLocks noChangeShapeType="1"/>
            </p:cNvSpPr>
            <p:nvPr/>
          </p:nvSpPr>
          <p:spPr bwMode="auto">
            <a:xfrm flipH="1">
              <a:off x="8642" y="14723"/>
              <a:ext cx="1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77" name="Oval 140"/>
            <p:cNvSpPr>
              <a:spLocks noChangeArrowheads="1"/>
            </p:cNvSpPr>
            <p:nvPr/>
          </p:nvSpPr>
          <p:spPr bwMode="auto">
            <a:xfrm>
              <a:off x="9586" y="14360"/>
              <a:ext cx="374" cy="374"/>
            </a:xfrm>
            <a:prstGeom prst="ellipse">
              <a:avLst/>
            </a:prstGeom>
            <a:solidFill>
              <a:schemeClr val="tx2">
                <a:alpha val="4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78" name="Text Box 141"/>
            <p:cNvSpPr txBox="1">
              <a:spLocks noChangeArrowheads="1"/>
            </p:cNvSpPr>
            <p:nvPr/>
          </p:nvSpPr>
          <p:spPr bwMode="auto">
            <a:xfrm>
              <a:off x="9691" y="14438"/>
              <a:ext cx="227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38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9" name="Line 142"/>
            <p:cNvSpPr>
              <a:spLocks noChangeShapeType="1"/>
            </p:cNvSpPr>
            <p:nvPr/>
          </p:nvSpPr>
          <p:spPr bwMode="auto">
            <a:xfrm>
              <a:off x="9407" y="14179"/>
              <a:ext cx="238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80" name="Line 143"/>
            <p:cNvSpPr>
              <a:spLocks noChangeShapeType="1"/>
            </p:cNvSpPr>
            <p:nvPr/>
          </p:nvSpPr>
          <p:spPr bwMode="auto">
            <a:xfrm>
              <a:off x="8416" y="13617"/>
              <a:ext cx="675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</p:grpSp>
      <p:sp>
        <p:nvSpPr>
          <p:cNvPr id="81" name="矩形 80"/>
          <p:cNvSpPr/>
          <p:nvPr/>
        </p:nvSpPr>
        <p:spPr>
          <a:xfrm>
            <a:off x="5072066" y="714356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 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线性时间复杂度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T(n)=O(n)</a:t>
            </a:r>
            <a:endParaRPr lang="zh-CN" altLang="en-US" sz="2000" dirty="0"/>
          </a:p>
        </p:txBody>
      </p:sp>
      <p:sp>
        <p:nvSpPr>
          <p:cNvPr id="82" name="矩形 81"/>
          <p:cNvSpPr/>
          <p:nvPr/>
        </p:nvSpPr>
        <p:spPr>
          <a:xfrm>
            <a:off x="5929322" y="1357298"/>
            <a:ext cx="295786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ym typeface="Wingdings" pitchFamily="2" charset="2"/>
              </a:rPr>
              <a:t>结点数      最多交换次数</a:t>
            </a:r>
            <a:endParaRPr lang="en-US" altLang="zh-CN" sz="2000" b="1" dirty="0" smtClean="0">
              <a:sym typeface="Wingdings" pitchFamily="2" charset="2"/>
            </a:endParaRPr>
          </a:p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    n/4                1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    n/8                2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    n/16              3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     ……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    n/2</a:t>
            </a:r>
            <a:r>
              <a:rPr lang="en-US" altLang="zh-CN" sz="2000" b="1" baseline="30000" dirty="0" smtClean="0">
                <a:solidFill>
                  <a:srgbClr val="0000FF"/>
                </a:solidFill>
                <a:sym typeface="Wingdings" pitchFamily="2" charset="2"/>
              </a:rPr>
              <a:t>k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=1       log</a:t>
            </a:r>
            <a:r>
              <a:rPr lang="en-US" altLang="zh-CN" sz="2000" b="1" baseline="-25000" dirty="0" smtClean="0">
                <a:solidFill>
                  <a:srgbClr val="0000FF"/>
                </a:solidFill>
                <a:sym typeface="Wingdings" pitchFamily="2" charset="2"/>
              </a:rPr>
              <a:t>2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n-1 (k-1)</a:t>
            </a:r>
            <a:endParaRPr lang="zh-CN" altLang="en-US" sz="2000" dirty="0"/>
          </a:p>
        </p:txBody>
      </p:sp>
      <p:graphicFrame>
        <p:nvGraphicFramePr>
          <p:cNvPr id="83" name="对象 82"/>
          <p:cNvGraphicFramePr>
            <a:graphicFrameLocks noChangeAspect="1"/>
          </p:cNvGraphicFramePr>
          <p:nvPr/>
        </p:nvGraphicFramePr>
        <p:xfrm>
          <a:off x="679450" y="3714750"/>
          <a:ext cx="8107363" cy="2286000"/>
        </p:xfrm>
        <a:graphic>
          <a:graphicData uri="http://schemas.openxmlformats.org/presentationml/2006/ole">
            <p:oleObj spid="_x0000_s105474" name="公式" r:id="rId3" imgW="4203360" imgH="1218960" progId="Equation.3">
              <p:embed/>
            </p:oleObj>
          </a:graphicData>
        </a:graphic>
      </p:graphicFrame>
      <p:sp>
        <p:nvSpPr>
          <p:cNvPr id="8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85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§4.6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建堆的时间复杂性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71472" y="333396"/>
          <a:ext cx="8072494" cy="6096000"/>
        </p:xfrm>
        <a:graphic>
          <a:graphicData uri="http://schemas.openxmlformats.org/drawingml/2006/table">
            <a:tbl>
              <a:tblPr/>
              <a:tblGrid>
                <a:gridCol w="8072494"/>
              </a:tblGrid>
              <a:tr h="49663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 </a:t>
                      </a:r>
                      <a:r>
                        <a:rPr lang="en-US" sz="16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PercDown</a:t>
                      </a: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 </a:t>
                      </a:r>
                      <a:r>
                        <a:rPr lang="en-US" sz="16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MaxHeap</a:t>
                      </a: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H, </a:t>
                      </a:r>
                      <a:r>
                        <a:rPr lang="en-US" sz="16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p 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{ /* </a:t>
                      </a:r>
                      <a:r>
                        <a:rPr lang="zh-CN" alt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下滤：将</a:t>
                      </a: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</a:t>
                      </a:r>
                      <a:r>
                        <a:rPr lang="zh-CN" alt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中以</a:t>
                      </a: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H-&gt;Data[p]</a:t>
                      </a:r>
                      <a:r>
                        <a:rPr lang="zh-CN" alt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为根的子堆调整为最大堆 *</a:t>
                      </a:r>
                      <a:r>
                        <a:rPr lang="en-US" altLang="zh-CN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6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Parent, Child;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6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ElementType</a:t>
                      </a: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X;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X = H-&gt;Data[p]; /* </a:t>
                      </a:r>
                      <a:r>
                        <a:rPr lang="zh-CN" alt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取出根结点存放的值 *</a:t>
                      </a:r>
                      <a:r>
                        <a:rPr lang="en-US" altLang="zh-CN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for( Parent=p; Parent*2&lt;=H-&gt;Size; Parent=Child ) {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   </a:t>
                      </a: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Child = Parent * 2;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   if( (Child!=H-&gt;Size) &amp;&amp;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       (H-&gt;Data[Child]&lt;H-&gt;Data[Child+1]) 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        Child++;  /* Child</a:t>
                      </a:r>
                      <a:r>
                        <a:rPr lang="zh-CN" alt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指向左右子结点的较大者 *</a:t>
                      </a:r>
                      <a:r>
                        <a:rPr lang="en-US" altLang="zh-CN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   </a:t>
                      </a: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if( X &gt;= H-&gt;Data[Child] ) break; /* </a:t>
                      </a:r>
                      <a:r>
                        <a:rPr lang="zh-CN" alt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找到了合适位置 *</a:t>
                      </a:r>
                      <a:r>
                        <a:rPr lang="en-US" altLang="zh-CN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   </a:t>
                      </a: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else  /* </a:t>
                      </a:r>
                      <a:r>
                        <a:rPr lang="zh-CN" alt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下滤</a:t>
                      </a: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X */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H-&gt;Data[Parent] = H-&gt;Data[Child];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}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H-&gt;Data[Parent] = X;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1600" b="1" kern="100" dirty="0" smtClean="0">
                        <a:solidFill>
                          <a:schemeClr val="tx1"/>
                        </a:solidFill>
                        <a:latin typeface="Courier New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 </a:t>
                      </a:r>
                      <a:r>
                        <a:rPr lang="en-US" sz="16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BuildHeap</a:t>
                      </a: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 </a:t>
                      </a:r>
                      <a:r>
                        <a:rPr lang="en-US" sz="16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MaxHeap</a:t>
                      </a: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H 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{ /* </a:t>
                      </a:r>
                      <a:r>
                        <a:rPr lang="zh-CN" alt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调整</a:t>
                      </a: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H-&gt;Data[]</a:t>
                      </a:r>
                      <a:r>
                        <a:rPr lang="zh-CN" alt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中的元素，使满足最大堆的有序性  *</a:t>
                      </a:r>
                      <a:r>
                        <a:rPr lang="en-US" altLang="zh-CN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/* </a:t>
                      </a:r>
                      <a:r>
                        <a:rPr lang="zh-CN" alt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这里假设所有</a:t>
                      </a: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H-&gt;Size</a:t>
                      </a:r>
                      <a:r>
                        <a:rPr lang="zh-CN" alt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个元素已经存在</a:t>
                      </a: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H-&gt;Data[]</a:t>
                      </a:r>
                      <a:r>
                        <a:rPr lang="zh-CN" alt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中 *</a:t>
                      </a:r>
                      <a:r>
                        <a:rPr lang="en-US" altLang="zh-CN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6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/* </a:t>
                      </a:r>
                      <a:r>
                        <a:rPr lang="zh-CN" alt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从最后一个结点的父节点开始，到根结点</a:t>
                      </a:r>
                      <a:r>
                        <a:rPr lang="en-US" altLang="zh-CN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1 */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for( </a:t>
                      </a:r>
                      <a:r>
                        <a:rPr lang="en-US" sz="16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= H-&gt;Size/2; </a:t>
                      </a:r>
                      <a:r>
                        <a:rPr lang="en-US" sz="16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&gt;0; </a:t>
                      </a:r>
                      <a:r>
                        <a:rPr lang="en-US" sz="16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-- 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PercDown</a:t>
                      </a: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 H, </a:t>
                      </a:r>
                      <a:r>
                        <a:rPr lang="en-US" sz="16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);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600" b="1" kern="100" dirty="0">
                        <a:solidFill>
                          <a:schemeClr val="tx1"/>
                        </a:solidFill>
                        <a:latin typeface="Courier New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293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0100" y="500042"/>
            <a:ext cx="4246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sym typeface="Wingdings" pitchFamily="2" charset="2"/>
              </a:rPr>
              <a:t> </a:t>
            </a:r>
            <a:r>
              <a:rPr lang="zh-CN" altLang="zh-CN" sz="2400" b="1" dirty="0" smtClean="0"/>
              <a:t>哈夫曼</a:t>
            </a:r>
            <a:r>
              <a:rPr lang="zh-CN" altLang="zh-CN" sz="2400" b="1" dirty="0"/>
              <a:t>树（</a:t>
            </a:r>
            <a:r>
              <a:rPr lang="en-US" altLang="zh-CN" sz="2400" b="1" dirty="0"/>
              <a:t>Huffman Tree</a:t>
            </a:r>
            <a:r>
              <a:rPr lang="zh-CN" altLang="zh-CN" sz="2400" b="1" dirty="0"/>
              <a:t>）</a:t>
            </a:r>
            <a:endParaRPr lang="zh-CN" altLang="en-US" sz="2400" b="1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§4.6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树的应用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348" y="1071546"/>
            <a:ext cx="72237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 </a:t>
            </a:r>
            <a:r>
              <a:rPr lang="zh-CN" altLang="en-US" sz="2000" b="1" dirty="0" smtClean="0"/>
              <a:t>问题提出</a:t>
            </a:r>
            <a:r>
              <a:rPr lang="en-US" altLang="zh-CN" sz="2000" b="1" dirty="0" smtClean="0"/>
              <a:t>:</a:t>
            </a:r>
          </a:p>
          <a:p>
            <a:r>
              <a:rPr lang="en-US" altLang="zh-CN" sz="2000" b="1" dirty="0" smtClean="0"/>
              <a:t>[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4.9] </a:t>
            </a:r>
            <a:r>
              <a:rPr lang="zh-CN" altLang="en-US" sz="2000" b="1" dirty="0" smtClean="0"/>
              <a:t>写</a:t>
            </a:r>
            <a:r>
              <a:rPr lang="zh-CN" altLang="en-US" sz="2000" b="1" dirty="0"/>
              <a:t>一个程序将百分制的考试成绩转换成五分制的成绩。</a:t>
            </a:r>
          </a:p>
        </p:txBody>
      </p:sp>
      <p:sp>
        <p:nvSpPr>
          <p:cNvPr id="7" name="矩形 6"/>
          <p:cNvSpPr/>
          <p:nvPr/>
        </p:nvSpPr>
        <p:spPr>
          <a:xfrm>
            <a:off x="142844" y="1928802"/>
            <a:ext cx="61436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6"/>
            <a:r>
              <a:rPr lang="en-US" altLang="zh-CN" sz="2000" b="1" dirty="0" smtClean="0">
                <a:solidFill>
                  <a:srgbClr val="0000FF"/>
                </a:solidFill>
              </a:rPr>
              <a:t>if</a:t>
            </a:r>
            <a:r>
              <a:rPr lang="en-US" altLang="zh-CN" sz="2000" b="1" dirty="0" smtClean="0"/>
              <a:t>( score &lt; 60 )  grade =1</a:t>
            </a:r>
            <a:r>
              <a:rPr lang="en-US" altLang="zh-CN" sz="2000" b="1" dirty="0"/>
              <a:t>;</a:t>
            </a:r>
          </a:p>
          <a:p>
            <a:pPr lvl="6"/>
            <a:r>
              <a:rPr lang="en-US" altLang="zh-CN" sz="2000" b="1" dirty="0" smtClean="0">
                <a:solidFill>
                  <a:srgbClr val="0000FF"/>
                </a:solidFill>
              </a:rPr>
              <a:t>else</a:t>
            </a:r>
            <a:r>
              <a:rPr lang="en-US" altLang="zh-CN" sz="2000" b="1" dirty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if</a:t>
            </a:r>
            <a:r>
              <a:rPr lang="en-US" altLang="zh-CN" sz="2000" b="1" dirty="0" smtClean="0"/>
              <a:t>( score &lt; 70 ) grade =</a:t>
            </a:r>
            <a:r>
              <a:rPr lang="en-US" altLang="zh-CN" sz="2000" b="1" dirty="0"/>
              <a:t>2;</a:t>
            </a:r>
          </a:p>
          <a:p>
            <a:pPr lvl="6"/>
            <a:r>
              <a:rPr lang="en-US" altLang="zh-CN" sz="2000" b="1" dirty="0" smtClean="0">
                <a:solidFill>
                  <a:srgbClr val="0000FF"/>
                </a:solidFill>
              </a:rPr>
              <a:t>else</a:t>
            </a:r>
            <a:r>
              <a:rPr lang="en-US" altLang="zh-CN" sz="2000" b="1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if</a:t>
            </a:r>
            <a:r>
              <a:rPr lang="en-US" altLang="zh-CN" sz="2000" b="1" dirty="0" smtClean="0"/>
              <a:t>( score &lt; 80 ) grade =</a:t>
            </a:r>
            <a:r>
              <a:rPr lang="en-US" altLang="zh-CN" sz="2000" b="1" dirty="0"/>
              <a:t>3;</a:t>
            </a:r>
          </a:p>
          <a:p>
            <a:pPr lvl="6"/>
            <a:r>
              <a:rPr lang="en-US" altLang="zh-CN" sz="2000" b="1" dirty="0" smtClean="0">
                <a:solidFill>
                  <a:srgbClr val="0000FF"/>
                </a:solidFill>
              </a:rPr>
              <a:t>else</a:t>
            </a:r>
            <a:r>
              <a:rPr lang="en-US" altLang="zh-CN" sz="2000" b="1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if</a:t>
            </a:r>
            <a:r>
              <a:rPr lang="en-US" altLang="zh-CN" sz="2000" b="1" dirty="0" smtClean="0"/>
              <a:t>( score &lt; 90 ) grade =</a:t>
            </a:r>
            <a:r>
              <a:rPr lang="en-US" altLang="zh-CN" sz="2000" b="1" dirty="0"/>
              <a:t>4;</a:t>
            </a:r>
          </a:p>
          <a:p>
            <a:pPr lvl="6"/>
            <a:r>
              <a:rPr lang="en-US" altLang="zh-CN" sz="2000" b="1" dirty="0" smtClean="0">
                <a:solidFill>
                  <a:srgbClr val="0000FF"/>
                </a:solidFill>
              </a:rPr>
              <a:t>else</a:t>
            </a:r>
            <a:r>
              <a:rPr lang="en-US" altLang="zh-CN" sz="2000" b="1" dirty="0" smtClean="0"/>
              <a:t> grade =</a:t>
            </a:r>
            <a:r>
              <a:rPr lang="en-US" altLang="zh-CN" sz="2000" b="1" dirty="0"/>
              <a:t>5;</a:t>
            </a:r>
          </a:p>
        </p:txBody>
      </p:sp>
      <p:grpSp>
        <p:nvGrpSpPr>
          <p:cNvPr id="110593" name="Group 1"/>
          <p:cNvGrpSpPr>
            <a:grpSpLocks/>
          </p:cNvGrpSpPr>
          <p:nvPr/>
        </p:nvGrpSpPr>
        <p:grpSpPr bwMode="auto">
          <a:xfrm>
            <a:off x="2214546" y="4078818"/>
            <a:ext cx="5786478" cy="1921950"/>
            <a:chOff x="3025" y="10828"/>
            <a:chExt cx="4600" cy="1767"/>
          </a:xfrm>
        </p:grpSpPr>
        <p:sp>
          <p:nvSpPr>
            <p:cNvPr id="110594" name="AutoShape 2"/>
            <p:cNvSpPr>
              <a:spLocks noChangeArrowheads="1"/>
            </p:cNvSpPr>
            <p:nvPr/>
          </p:nvSpPr>
          <p:spPr bwMode="auto">
            <a:xfrm>
              <a:off x="4575" y="11200"/>
              <a:ext cx="930" cy="327"/>
            </a:xfrm>
            <a:prstGeom prst="flowChartPrepa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10595" name="Text Box 3"/>
            <p:cNvSpPr txBox="1">
              <a:spLocks noChangeArrowheads="1"/>
            </p:cNvSpPr>
            <p:nvPr/>
          </p:nvSpPr>
          <p:spPr bwMode="auto">
            <a:xfrm>
              <a:off x="4685" y="11203"/>
              <a:ext cx="77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score&lt;70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0596" name="Text Box 4"/>
            <p:cNvSpPr txBox="1">
              <a:spLocks noChangeArrowheads="1"/>
            </p:cNvSpPr>
            <p:nvPr/>
          </p:nvSpPr>
          <p:spPr bwMode="auto">
            <a:xfrm>
              <a:off x="3650" y="11575"/>
              <a:ext cx="795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grade=2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10597" name="AutoShape 5"/>
            <p:cNvCxnSpPr>
              <a:cxnSpLocks noChangeShapeType="1"/>
            </p:cNvCxnSpPr>
            <p:nvPr/>
          </p:nvCxnSpPr>
          <p:spPr bwMode="auto">
            <a:xfrm>
              <a:off x="4875" y="10995"/>
              <a:ext cx="150" cy="1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10598" name="AutoShape 6"/>
            <p:cNvSpPr>
              <a:spLocks noChangeArrowheads="1"/>
            </p:cNvSpPr>
            <p:nvPr/>
          </p:nvSpPr>
          <p:spPr bwMode="auto">
            <a:xfrm>
              <a:off x="3960" y="10828"/>
              <a:ext cx="930" cy="327"/>
            </a:xfrm>
            <a:prstGeom prst="flowChartPrepa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10599" name="Text Box 7"/>
            <p:cNvSpPr txBox="1">
              <a:spLocks noChangeArrowheads="1"/>
            </p:cNvSpPr>
            <p:nvPr/>
          </p:nvSpPr>
          <p:spPr bwMode="auto">
            <a:xfrm>
              <a:off x="4070" y="10831"/>
              <a:ext cx="77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score&lt;60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0600" name="Text Box 8"/>
            <p:cNvSpPr txBox="1">
              <a:spLocks noChangeArrowheads="1"/>
            </p:cNvSpPr>
            <p:nvPr/>
          </p:nvSpPr>
          <p:spPr bwMode="auto">
            <a:xfrm>
              <a:off x="3025" y="11192"/>
              <a:ext cx="795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grade=1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0601" name="AutoShape 9"/>
            <p:cNvSpPr>
              <a:spLocks noChangeArrowheads="1"/>
            </p:cNvSpPr>
            <p:nvPr/>
          </p:nvSpPr>
          <p:spPr bwMode="auto">
            <a:xfrm>
              <a:off x="5745" y="11973"/>
              <a:ext cx="930" cy="327"/>
            </a:xfrm>
            <a:prstGeom prst="flowChartPrepa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10602" name="Text Box 10"/>
            <p:cNvSpPr txBox="1">
              <a:spLocks noChangeArrowheads="1"/>
            </p:cNvSpPr>
            <p:nvPr/>
          </p:nvSpPr>
          <p:spPr bwMode="auto">
            <a:xfrm>
              <a:off x="5855" y="11976"/>
              <a:ext cx="77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score&lt;90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0603" name="Text Box 11"/>
            <p:cNvSpPr txBox="1">
              <a:spLocks noChangeArrowheads="1"/>
            </p:cNvSpPr>
            <p:nvPr/>
          </p:nvSpPr>
          <p:spPr bwMode="auto">
            <a:xfrm>
              <a:off x="4820" y="12340"/>
              <a:ext cx="795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grade=4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0604" name="AutoShape 12"/>
            <p:cNvSpPr>
              <a:spLocks noChangeArrowheads="1"/>
            </p:cNvSpPr>
            <p:nvPr/>
          </p:nvSpPr>
          <p:spPr bwMode="auto">
            <a:xfrm>
              <a:off x="5160" y="11586"/>
              <a:ext cx="930" cy="327"/>
            </a:xfrm>
            <a:prstGeom prst="flowChartPrepa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10605" name="Text Box 13"/>
            <p:cNvSpPr txBox="1">
              <a:spLocks noChangeArrowheads="1"/>
            </p:cNvSpPr>
            <p:nvPr/>
          </p:nvSpPr>
          <p:spPr bwMode="auto">
            <a:xfrm>
              <a:off x="5270" y="11589"/>
              <a:ext cx="77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score&lt;80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0606" name="Text Box 14"/>
            <p:cNvSpPr txBox="1">
              <a:spLocks noChangeArrowheads="1"/>
            </p:cNvSpPr>
            <p:nvPr/>
          </p:nvSpPr>
          <p:spPr bwMode="auto">
            <a:xfrm>
              <a:off x="4210" y="11962"/>
              <a:ext cx="795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grade=3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10607" name="AutoShape 15"/>
            <p:cNvCxnSpPr>
              <a:cxnSpLocks noChangeShapeType="1"/>
            </p:cNvCxnSpPr>
            <p:nvPr/>
          </p:nvCxnSpPr>
          <p:spPr bwMode="auto">
            <a:xfrm flipH="1">
              <a:off x="3815" y="10983"/>
              <a:ext cx="150" cy="1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0608" name="AutoShape 16"/>
            <p:cNvCxnSpPr>
              <a:cxnSpLocks noChangeShapeType="1"/>
            </p:cNvCxnSpPr>
            <p:nvPr/>
          </p:nvCxnSpPr>
          <p:spPr bwMode="auto">
            <a:xfrm flipH="1">
              <a:off x="4425" y="11367"/>
              <a:ext cx="150" cy="1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0609" name="AutoShape 17"/>
            <p:cNvCxnSpPr>
              <a:cxnSpLocks noChangeShapeType="1"/>
            </p:cNvCxnSpPr>
            <p:nvPr/>
          </p:nvCxnSpPr>
          <p:spPr bwMode="auto">
            <a:xfrm>
              <a:off x="5490" y="11364"/>
              <a:ext cx="150" cy="1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0610" name="AutoShape 18"/>
            <p:cNvCxnSpPr>
              <a:cxnSpLocks noChangeShapeType="1"/>
            </p:cNvCxnSpPr>
            <p:nvPr/>
          </p:nvCxnSpPr>
          <p:spPr bwMode="auto">
            <a:xfrm flipH="1">
              <a:off x="4995" y="11755"/>
              <a:ext cx="150" cy="1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0611" name="AutoShape 19"/>
            <p:cNvCxnSpPr>
              <a:cxnSpLocks noChangeShapeType="1"/>
            </p:cNvCxnSpPr>
            <p:nvPr/>
          </p:nvCxnSpPr>
          <p:spPr bwMode="auto">
            <a:xfrm>
              <a:off x="6090" y="11755"/>
              <a:ext cx="150" cy="1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0612" name="AutoShape 20"/>
            <p:cNvCxnSpPr>
              <a:cxnSpLocks noChangeShapeType="1"/>
            </p:cNvCxnSpPr>
            <p:nvPr/>
          </p:nvCxnSpPr>
          <p:spPr bwMode="auto">
            <a:xfrm flipH="1">
              <a:off x="5595" y="12137"/>
              <a:ext cx="150" cy="1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0613" name="AutoShape 21"/>
            <p:cNvCxnSpPr>
              <a:cxnSpLocks noChangeShapeType="1"/>
            </p:cNvCxnSpPr>
            <p:nvPr/>
          </p:nvCxnSpPr>
          <p:spPr bwMode="auto">
            <a:xfrm>
              <a:off x="6675" y="12137"/>
              <a:ext cx="150" cy="1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10614" name="Text Box 22"/>
            <p:cNvSpPr txBox="1">
              <a:spLocks noChangeArrowheads="1"/>
            </p:cNvSpPr>
            <p:nvPr/>
          </p:nvSpPr>
          <p:spPr bwMode="auto">
            <a:xfrm>
              <a:off x="6830" y="12327"/>
              <a:ext cx="795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grade=5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0615" name="Text Box 23"/>
            <p:cNvSpPr txBox="1">
              <a:spLocks noChangeArrowheads="1"/>
            </p:cNvSpPr>
            <p:nvPr/>
          </p:nvSpPr>
          <p:spPr bwMode="auto">
            <a:xfrm>
              <a:off x="3625" y="10836"/>
              <a:ext cx="31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yes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0616" name="Text Box 24"/>
            <p:cNvSpPr txBox="1">
              <a:spLocks noChangeArrowheads="1"/>
            </p:cNvSpPr>
            <p:nvPr/>
          </p:nvSpPr>
          <p:spPr bwMode="auto">
            <a:xfrm>
              <a:off x="4245" y="11200"/>
              <a:ext cx="31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yes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0617" name="Text Box 25"/>
            <p:cNvSpPr txBox="1">
              <a:spLocks noChangeArrowheads="1"/>
            </p:cNvSpPr>
            <p:nvPr/>
          </p:nvSpPr>
          <p:spPr bwMode="auto">
            <a:xfrm>
              <a:off x="4830" y="11575"/>
              <a:ext cx="31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yes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0618" name="Text Box 26"/>
            <p:cNvSpPr txBox="1">
              <a:spLocks noChangeArrowheads="1"/>
            </p:cNvSpPr>
            <p:nvPr/>
          </p:nvSpPr>
          <p:spPr bwMode="auto">
            <a:xfrm>
              <a:off x="5415" y="11977"/>
              <a:ext cx="31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yes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0619" name="Text Box 27"/>
            <p:cNvSpPr txBox="1">
              <a:spLocks noChangeArrowheads="1"/>
            </p:cNvSpPr>
            <p:nvPr/>
          </p:nvSpPr>
          <p:spPr bwMode="auto">
            <a:xfrm>
              <a:off x="6735" y="11977"/>
              <a:ext cx="31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no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0620" name="Text Box 28"/>
            <p:cNvSpPr txBox="1">
              <a:spLocks noChangeArrowheads="1"/>
            </p:cNvSpPr>
            <p:nvPr/>
          </p:nvSpPr>
          <p:spPr bwMode="auto">
            <a:xfrm>
              <a:off x="6165" y="11589"/>
              <a:ext cx="31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no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0621" name="Text Box 29"/>
            <p:cNvSpPr txBox="1">
              <a:spLocks noChangeArrowheads="1"/>
            </p:cNvSpPr>
            <p:nvPr/>
          </p:nvSpPr>
          <p:spPr bwMode="auto">
            <a:xfrm>
              <a:off x="5550" y="11203"/>
              <a:ext cx="31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no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0622" name="Text Box 30"/>
            <p:cNvSpPr txBox="1">
              <a:spLocks noChangeArrowheads="1"/>
            </p:cNvSpPr>
            <p:nvPr/>
          </p:nvSpPr>
          <p:spPr bwMode="auto">
            <a:xfrm>
              <a:off x="4950" y="10836"/>
              <a:ext cx="31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no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714348" y="3571876"/>
            <a:ext cx="13756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 </a:t>
            </a:r>
            <a:r>
              <a:rPr lang="zh-CN" altLang="en-US" sz="2000" b="1" dirty="0" smtClean="0">
                <a:sym typeface="Wingdings" pitchFamily="2" charset="2"/>
              </a:rPr>
              <a:t>判定树</a:t>
            </a:r>
            <a:r>
              <a:rPr lang="en-US" altLang="zh-CN" sz="2000" b="1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xmlns="" val="316207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1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§4.6.2  </a:t>
            </a:r>
            <a:r>
              <a:rPr kumimoji="1" lang="zh-CN" altLang="zh-CN" dirty="0" smtClean="0">
                <a:solidFill>
                  <a:srgbClr val="000000"/>
                </a:solidFill>
                <a:sym typeface="Webdings" pitchFamily="18" charset="2"/>
              </a:rPr>
              <a:t>哈夫曼树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571480"/>
            <a:ext cx="4177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/>
              <a:t>如果考虑学生成绩的分布的概率：</a:t>
            </a:r>
            <a:endParaRPr lang="zh-CN" altLang="en-US" sz="2000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785918" y="1214422"/>
          <a:ext cx="5143536" cy="714380"/>
        </p:xfrm>
        <a:graphic>
          <a:graphicData uri="http://schemas.openxmlformats.org/drawingml/2006/table">
            <a:tbl>
              <a:tblPr/>
              <a:tblGrid>
                <a:gridCol w="857009"/>
                <a:gridCol w="857009"/>
                <a:gridCol w="857009"/>
                <a:gridCol w="857009"/>
                <a:gridCol w="857750"/>
                <a:gridCol w="857750"/>
              </a:tblGrid>
              <a:tr h="35719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Calibri"/>
                          <a:ea typeface="宋体"/>
                          <a:cs typeface="Times New Roman"/>
                        </a:rPr>
                        <a:t>分数段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/>
                          <a:ea typeface="宋体"/>
                          <a:cs typeface="Times New Roman"/>
                        </a:rPr>
                        <a:t>0-59</a:t>
                      </a:r>
                      <a:endParaRPr lang="zh-CN" sz="18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宋体"/>
                          <a:ea typeface="宋体"/>
                          <a:cs typeface="Times New Roman"/>
                        </a:rPr>
                        <a:t>60-69</a:t>
                      </a:r>
                      <a:endParaRPr lang="zh-CN" sz="18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/>
                          <a:ea typeface="宋体"/>
                          <a:cs typeface="Times New Roman"/>
                        </a:rPr>
                        <a:t>70-79</a:t>
                      </a:r>
                      <a:endParaRPr lang="zh-CN" sz="18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/>
                          <a:ea typeface="宋体"/>
                          <a:cs typeface="Times New Roman"/>
                        </a:rPr>
                        <a:t>80-89</a:t>
                      </a:r>
                      <a:endParaRPr lang="zh-CN" sz="18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/>
                          <a:ea typeface="宋体"/>
                          <a:cs typeface="Times New Roman"/>
                        </a:rPr>
                        <a:t>90-100</a:t>
                      </a:r>
                      <a:endParaRPr lang="zh-CN" sz="18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Calibri"/>
                          <a:ea typeface="宋体"/>
                          <a:cs typeface="Times New Roman"/>
                        </a:rPr>
                        <a:t>比例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/>
                          <a:ea typeface="宋体"/>
                          <a:cs typeface="Times New Roman"/>
                        </a:rPr>
                        <a:t>0.05</a:t>
                      </a:r>
                      <a:endParaRPr lang="zh-CN" sz="18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/>
                          <a:ea typeface="宋体"/>
                          <a:cs typeface="Times New Roman"/>
                        </a:rPr>
                        <a:t>0.15</a:t>
                      </a:r>
                      <a:endParaRPr lang="zh-CN" sz="18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/>
                          <a:ea typeface="宋体"/>
                          <a:cs typeface="Times New Roman"/>
                        </a:rPr>
                        <a:t>0.40</a:t>
                      </a:r>
                      <a:endParaRPr lang="zh-CN" sz="18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宋体"/>
                          <a:ea typeface="宋体"/>
                          <a:cs typeface="Times New Roman"/>
                        </a:rPr>
                        <a:t>0.30</a:t>
                      </a:r>
                      <a:endParaRPr lang="zh-CN" sz="18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宋体"/>
                          <a:ea typeface="宋体"/>
                          <a:cs typeface="Times New Roman"/>
                        </a:rPr>
                        <a:t>0.10</a:t>
                      </a:r>
                      <a:endParaRPr lang="zh-CN" sz="18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432" name="Group 24"/>
          <p:cNvGrpSpPr>
            <a:grpSpLocks/>
          </p:cNvGrpSpPr>
          <p:nvPr/>
        </p:nvGrpSpPr>
        <p:grpSpPr bwMode="auto">
          <a:xfrm>
            <a:off x="1357290" y="3357562"/>
            <a:ext cx="6643734" cy="1620395"/>
            <a:chOff x="2760" y="13867"/>
            <a:chExt cx="5470" cy="1429"/>
          </a:xfrm>
        </p:grpSpPr>
        <p:sp>
          <p:nvSpPr>
            <p:cNvPr id="17433" name="AutoShape 25"/>
            <p:cNvSpPr>
              <a:spLocks noChangeArrowheads="1"/>
            </p:cNvSpPr>
            <p:nvPr/>
          </p:nvSpPr>
          <p:spPr bwMode="auto">
            <a:xfrm>
              <a:off x="4425" y="14253"/>
              <a:ext cx="930" cy="327"/>
            </a:xfrm>
            <a:prstGeom prst="flowChartPrepa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7434" name="Text Box 26"/>
            <p:cNvSpPr txBox="1">
              <a:spLocks noChangeArrowheads="1"/>
            </p:cNvSpPr>
            <p:nvPr/>
          </p:nvSpPr>
          <p:spPr bwMode="auto">
            <a:xfrm>
              <a:off x="4535" y="14256"/>
              <a:ext cx="77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score&lt;70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435" name="Text Box 27"/>
            <p:cNvSpPr txBox="1">
              <a:spLocks noChangeArrowheads="1"/>
            </p:cNvSpPr>
            <p:nvPr/>
          </p:nvSpPr>
          <p:spPr bwMode="auto">
            <a:xfrm>
              <a:off x="3685" y="15037"/>
              <a:ext cx="795" cy="2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grade=2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436" name="AutoShape 28"/>
            <p:cNvSpPr>
              <a:spLocks noChangeArrowheads="1"/>
            </p:cNvSpPr>
            <p:nvPr/>
          </p:nvSpPr>
          <p:spPr bwMode="auto">
            <a:xfrm>
              <a:off x="3155" y="14592"/>
              <a:ext cx="930" cy="327"/>
            </a:xfrm>
            <a:prstGeom prst="flowChartPrepa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7437" name="Text Box 29"/>
            <p:cNvSpPr txBox="1">
              <a:spLocks noChangeArrowheads="1"/>
            </p:cNvSpPr>
            <p:nvPr/>
          </p:nvSpPr>
          <p:spPr bwMode="auto">
            <a:xfrm>
              <a:off x="3265" y="14595"/>
              <a:ext cx="77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score&lt;60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438" name="Text Box 30"/>
            <p:cNvSpPr txBox="1">
              <a:spLocks noChangeArrowheads="1"/>
            </p:cNvSpPr>
            <p:nvPr/>
          </p:nvSpPr>
          <p:spPr bwMode="auto">
            <a:xfrm>
              <a:off x="2760" y="15052"/>
              <a:ext cx="795" cy="2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grade=1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439" name="AutoShape 31"/>
            <p:cNvSpPr>
              <a:spLocks noChangeArrowheads="1"/>
            </p:cNvSpPr>
            <p:nvPr/>
          </p:nvSpPr>
          <p:spPr bwMode="auto">
            <a:xfrm>
              <a:off x="6875" y="14265"/>
              <a:ext cx="930" cy="327"/>
            </a:xfrm>
            <a:prstGeom prst="flowChartPrepa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7440" name="Text Box 32"/>
            <p:cNvSpPr txBox="1">
              <a:spLocks noChangeArrowheads="1"/>
            </p:cNvSpPr>
            <p:nvPr/>
          </p:nvSpPr>
          <p:spPr bwMode="auto">
            <a:xfrm>
              <a:off x="6985" y="14253"/>
              <a:ext cx="77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score&lt;90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441" name="Text Box 33"/>
            <p:cNvSpPr txBox="1">
              <a:spLocks noChangeArrowheads="1"/>
            </p:cNvSpPr>
            <p:nvPr/>
          </p:nvSpPr>
          <p:spPr bwMode="auto">
            <a:xfrm>
              <a:off x="6485" y="14699"/>
              <a:ext cx="795" cy="2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grade=4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442" name="AutoShape 34"/>
            <p:cNvSpPr>
              <a:spLocks noChangeArrowheads="1"/>
            </p:cNvSpPr>
            <p:nvPr/>
          </p:nvSpPr>
          <p:spPr bwMode="auto">
            <a:xfrm>
              <a:off x="5665" y="13922"/>
              <a:ext cx="930" cy="327"/>
            </a:xfrm>
            <a:prstGeom prst="flowChartPrepa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7443" name="Text Box 35"/>
            <p:cNvSpPr txBox="1">
              <a:spLocks noChangeArrowheads="1"/>
            </p:cNvSpPr>
            <p:nvPr/>
          </p:nvSpPr>
          <p:spPr bwMode="auto">
            <a:xfrm>
              <a:off x="5775" y="13925"/>
              <a:ext cx="77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score&lt;80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444" name="Text Box 36"/>
            <p:cNvSpPr txBox="1">
              <a:spLocks noChangeArrowheads="1"/>
            </p:cNvSpPr>
            <p:nvPr/>
          </p:nvSpPr>
          <p:spPr bwMode="auto">
            <a:xfrm>
              <a:off x="4980" y="14714"/>
              <a:ext cx="795" cy="2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grade=3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7445" name="AutoShape 37"/>
            <p:cNvCxnSpPr>
              <a:cxnSpLocks noChangeShapeType="1"/>
            </p:cNvCxnSpPr>
            <p:nvPr/>
          </p:nvCxnSpPr>
          <p:spPr bwMode="auto">
            <a:xfrm>
              <a:off x="6875" y="14429"/>
              <a:ext cx="0" cy="2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7446" name="Text Box 38"/>
            <p:cNvSpPr txBox="1">
              <a:spLocks noChangeArrowheads="1"/>
            </p:cNvSpPr>
            <p:nvPr/>
          </p:nvSpPr>
          <p:spPr bwMode="auto">
            <a:xfrm>
              <a:off x="7435" y="14704"/>
              <a:ext cx="795" cy="2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grade=5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447" name="Text Box 39"/>
            <p:cNvSpPr txBox="1">
              <a:spLocks noChangeArrowheads="1"/>
            </p:cNvSpPr>
            <p:nvPr/>
          </p:nvSpPr>
          <p:spPr bwMode="auto">
            <a:xfrm>
              <a:off x="2820" y="14612"/>
              <a:ext cx="31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yes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448" name="Text Box 40"/>
            <p:cNvSpPr txBox="1">
              <a:spLocks noChangeArrowheads="1"/>
            </p:cNvSpPr>
            <p:nvPr/>
          </p:nvSpPr>
          <p:spPr bwMode="auto">
            <a:xfrm>
              <a:off x="4080" y="14192"/>
              <a:ext cx="31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yes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449" name="Text Box 41"/>
            <p:cNvSpPr txBox="1">
              <a:spLocks noChangeArrowheads="1"/>
            </p:cNvSpPr>
            <p:nvPr/>
          </p:nvSpPr>
          <p:spPr bwMode="auto">
            <a:xfrm>
              <a:off x="5340" y="13867"/>
              <a:ext cx="31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yes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450" name="Text Box 42"/>
            <p:cNvSpPr txBox="1">
              <a:spLocks noChangeArrowheads="1"/>
            </p:cNvSpPr>
            <p:nvPr/>
          </p:nvSpPr>
          <p:spPr bwMode="auto">
            <a:xfrm>
              <a:off x="6530" y="14265"/>
              <a:ext cx="31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yes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451" name="Text Box 43"/>
            <p:cNvSpPr txBox="1">
              <a:spLocks noChangeArrowheads="1"/>
            </p:cNvSpPr>
            <p:nvPr/>
          </p:nvSpPr>
          <p:spPr bwMode="auto">
            <a:xfrm>
              <a:off x="7865" y="14269"/>
              <a:ext cx="31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no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452" name="Text Box 44"/>
            <p:cNvSpPr txBox="1">
              <a:spLocks noChangeArrowheads="1"/>
            </p:cNvSpPr>
            <p:nvPr/>
          </p:nvSpPr>
          <p:spPr bwMode="auto">
            <a:xfrm>
              <a:off x="6680" y="13881"/>
              <a:ext cx="31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no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453" name="Text Box 45"/>
            <p:cNvSpPr txBox="1">
              <a:spLocks noChangeArrowheads="1"/>
            </p:cNvSpPr>
            <p:nvPr/>
          </p:nvSpPr>
          <p:spPr bwMode="auto">
            <a:xfrm>
              <a:off x="4130" y="14622"/>
              <a:ext cx="31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no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7454" name="AutoShape 46"/>
            <p:cNvCxnSpPr>
              <a:cxnSpLocks noChangeShapeType="1"/>
            </p:cNvCxnSpPr>
            <p:nvPr/>
          </p:nvCxnSpPr>
          <p:spPr bwMode="auto">
            <a:xfrm flipH="1">
              <a:off x="4890" y="14095"/>
              <a:ext cx="775" cy="1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7455" name="Text Box 47"/>
            <p:cNvSpPr txBox="1">
              <a:spLocks noChangeArrowheads="1"/>
            </p:cNvSpPr>
            <p:nvPr/>
          </p:nvSpPr>
          <p:spPr bwMode="auto">
            <a:xfrm>
              <a:off x="5400" y="14284"/>
              <a:ext cx="31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no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7456" name="AutoShape 48"/>
            <p:cNvCxnSpPr>
              <a:cxnSpLocks noChangeShapeType="1"/>
            </p:cNvCxnSpPr>
            <p:nvPr/>
          </p:nvCxnSpPr>
          <p:spPr bwMode="auto">
            <a:xfrm>
              <a:off x="7805" y="14425"/>
              <a:ext cx="0" cy="2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457" name="AutoShape 49"/>
            <p:cNvCxnSpPr>
              <a:cxnSpLocks noChangeShapeType="1"/>
            </p:cNvCxnSpPr>
            <p:nvPr/>
          </p:nvCxnSpPr>
          <p:spPr bwMode="auto">
            <a:xfrm>
              <a:off x="5355" y="14432"/>
              <a:ext cx="0" cy="2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458" name="AutoShape 50"/>
            <p:cNvCxnSpPr>
              <a:cxnSpLocks noChangeShapeType="1"/>
            </p:cNvCxnSpPr>
            <p:nvPr/>
          </p:nvCxnSpPr>
          <p:spPr bwMode="auto">
            <a:xfrm>
              <a:off x="6570" y="14092"/>
              <a:ext cx="775" cy="1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459" name="AutoShape 51"/>
            <p:cNvCxnSpPr>
              <a:cxnSpLocks noChangeShapeType="1"/>
            </p:cNvCxnSpPr>
            <p:nvPr/>
          </p:nvCxnSpPr>
          <p:spPr bwMode="auto">
            <a:xfrm flipH="1">
              <a:off x="3635" y="14425"/>
              <a:ext cx="775" cy="1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460" name="AutoShape 52"/>
            <p:cNvCxnSpPr>
              <a:cxnSpLocks noChangeShapeType="1"/>
            </p:cNvCxnSpPr>
            <p:nvPr/>
          </p:nvCxnSpPr>
          <p:spPr bwMode="auto">
            <a:xfrm>
              <a:off x="4085" y="14779"/>
              <a:ext cx="0" cy="2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461" name="AutoShape 53"/>
            <p:cNvCxnSpPr>
              <a:cxnSpLocks noChangeShapeType="1"/>
            </p:cNvCxnSpPr>
            <p:nvPr/>
          </p:nvCxnSpPr>
          <p:spPr bwMode="auto">
            <a:xfrm>
              <a:off x="3155" y="14764"/>
              <a:ext cx="0" cy="2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40" name="矩形 39"/>
          <p:cNvSpPr/>
          <p:nvPr/>
        </p:nvSpPr>
        <p:spPr>
          <a:xfrm>
            <a:off x="642910" y="2643182"/>
            <a:ext cx="4177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>
                <a:sym typeface="Wingdings" pitchFamily="2" charset="2"/>
              </a:rPr>
              <a:t>修改判定树</a:t>
            </a:r>
            <a:r>
              <a:rPr lang="zh-CN" altLang="en-US" sz="2000" b="1" dirty="0" smtClean="0"/>
              <a:t>：</a:t>
            </a:r>
            <a:endParaRPr lang="zh-CN" altLang="en-US" sz="2000" b="1" dirty="0"/>
          </a:p>
        </p:txBody>
      </p:sp>
      <p:sp>
        <p:nvSpPr>
          <p:cNvPr id="42" name="矩形 41"/>
          <p:cNvSpPr/>
          <p:nvPr/>
        </p:nvSpPr>
        <p:spPr>
          <a:xfrm>
            <a:off x="642910" y="2071678"/>
            <a:ext cx="6500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>
                <a:sym typeface="Wingdings" pitchFamily="2" charset="2"/>
              </a:rPr>
              <a:t>查找效率：</a:t>
            </a:r>
            <a:r>
              <a:rPr lang="en-US" altLang="zh-CN" sz="2000" b="1" dirty="0" smtClean="0">
                <a:sym typeface="Wingdings" pitchFamily="2" charset="2"/>
              </a:rPr>
              <a:t>0.05×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1</a:t>
            </a:r>
            <a:r>
              <a:rPr lang="en-US" altLang="zh-CN" sz="2000" b="1" dirty="0" smtClean="0">
                <a:sym typeface="Wingdings" pitchFamily="2" charset="2"/>
              </a:rPr>
              <a:t>+0.15 ×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2</a:t>
            </a:r>
            <a:r>
              <a:rPr lang="en-US" altLang="zh-CN" sz="2000" b="1" dirty="0" smtClean="0">
                <a:sym typeface="Wingdings" pitchFamily="2" charset="2"/>
              </a:rPr>
              <a:t>+0.4×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3</a:t>
            </a:r>
            <a:r>
              <a:rPr lang="en-US" altLang="zh-CN" sz="2000" b="1" dirty="0" smtClean="0">
                <a:sym typeface="Wingdings" pitchFamily="2" charset="2"/>
              </a:rPr>
              <a:t>+0.3 ×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4</a:t>
            </a:r>
            <a:r>
              <a:rPr lang="en-US" altLang="zh-CN" sz="2000" b="1" dirty="0" smtClean="0">
                <a:sym typeface="Wingdings" pitchFamily="2" charset="2"/>
              </a:rPr>
              <a:t>+0.1×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4</a:t>
            </a:r>
            <a:endParaRPr lang="zh-CN" altLang="en-US" sz="2000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42910" y="5429264"/>
            <a:ext cx="65722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>
                <a:sym typeface="Wingdings" pitchFamily="2" charset="2"/>
              </a:rPr>
              <a:t>查找效率：</a:t>
            </a:r>
            <a:r>
              <a:rPr lang="en-US" altLang="zh-CN" sz="2000" b="1" dirty="0" smtClean="0">
                <a:sym typeface="Wingdings" pitchFamily="2" charset="2"/>
              </a:rPr>
              <a:t>0.05×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3</a:t>
            </a:r>
            <a:r>
              <a:rPr lang="en-US" altLang="zh-CN" sz="2000" b="1" dirty="0" smtClean="0">
                <a:sym typeface="Wingdings" pitchFamily="2" charset="2"/>
              </a:rPr>
              <a:t>+0.15 ×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3</a:t>
            </a:r>
            <a:r>
              <a:rPr lang="en-US" altLang="zh-CN" sz="2000" b="1" dirty="0" smtClean="0">
                <a:sym typeface="Wingdings" pitchFamily="2" charset="2"/>
              </a:rPr>
              <a:t>+0.4×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2</a:t>
            </a:r>
            <a:r>
              <a:rPr lang="en-US" altLang="zh-CN" sz="2000" b="1" dirty="0" smtClean="0">
                <a:sym typeface="Wingdings" pitchFamily="2" charset="2"/>
              </a:rPr>
              <a:t>+0.3 ×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2</a:t>
            </a:r>
            <a:r>
              <a:rPr lang="en-US" altLang="zh-CN" sz="2000" b="1" dirty="0" smtClean="0">
                <a:sym typeface="Wingdings" pitchFamily="2" charset="2"/>
              </a:rPr>
              <a:t>+0.1×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2</a:t>
            </a:r>
            <a:endParaRPr lang="zh-CN" altLang="en-US" sz="2000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72330" y="1986969"/>
            <a:ext cx="12394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ym typeface="Wingdings" pitchFamily="2" charset="2"/>
              </a:rPr>
              <a:t>= </a:t>
            </a:r>
            <a:r>
              <a:rPr lang="en-US" altLang="zh-CN" sz="3200" b="1" dirty="0" smtClean="0">
                <a:solidFill>
                  <a:srgbClr val="FF0000"/>
                </a:solidFill>
                <a:sym typeface="Wingdings" pitchFamily="2" charset="2"/>
              </a:rPr>
              <a:t>3.15</a:t>
            </a:r>
            <a:endParaRPr lang="zh-CN" altLang="en-US" sz="3200" b="1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072330" y="5273117"/>
            <a:ext cx="949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ym typeface="Wingdings" pitchFamily="2" charset="2"/>
              </a:rPr>
              <a:t>= </a:t>
            </a:r>
            <a:r>
              <a:rPr lang="en-US" altLang="zh-CN" sz="3200" b="1" dirty="0" smtClean="0">
                <a:solidFill>
                  <a:srgbClr val="FF0000"/>
                </a:solidFill>
                <a:sym typeface="Wingdings" pitchFamily="2" charset="2"/>
              </a:rPr>
              <a:t>2.2</a:t>
            </a:r>
            <a:endParaRPr lang="zh-CN" altLang="en-US" sz="3200" b="1" dirty="0" smtClean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1472" y="3143248"/>
            <a:ext cx="65722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6"/>
            <a:r>
              <a:rPr lang="en-US" altLang="zh-CN" sz="2000" b="1" dirty="0" smtClean="0">
                <a:solidFill>
                  <a:srgbClr val="0000FF"/>
                </a:solidFill>
              </a:rPr>
              <a:t>if</a:t>
            </a:r>
            <a:r>
              <a:rPr lang="en-US" altLang="zh-CN" sz="2000" b="1" dirty="0" smtClean="0"/>
              <a:t>( score &lt; 80 )  </a:t>
            </a:r>
            <a:endParaRPr lang="en-US" altLang="zh-CN" sz="2000" b="1" dirty="0"/>
          </a:p>
          <a:p>
            <a:pPr lvl="6"/>
            <a:r>
              <a:rPr lang="en-US" altLang="zh-CN" sz="2000" b="1" dirty="0" smtClean="0">
                <a:solidFill>
                  <a:srgbClr val="0000FF"/>
                </a:solidFill>
              </a:rPr>
              <a:t>{     </a:t>
            </a:r>
            <a:r>
              <a:rPr lang="en-US" altLang="zh-CN" sz="2000" b="1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if</a:t>
            </a:r>
            <a:r>
              <a:rPr lang="en-US" altLang="zh-CN" sz="2000" b="1" dirty="0" smtClean="0"/>
              <a:t>( score &lt; 70 )</a:t>
            </a:r>
          </a:p>
          <a:p>
            <a:pPr lvl="6"/>
            <a:r>
              <a:rPr lang="en-US" altLang="zh-CN" sz="2000" b="1" dirty="0" smtClean="0"/>
              <a:t>            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if</a:t>
            </a:r>
            <a:r>
              <a:rPr lang="en-US" altLang="zh-CN" sz="2000" b="1" dirty="0" smtClean="0"/>
              <a:t>( score &lt; 60 ) grade =1;</a:t>
            </a:r>
          </a:p>
          <a:p>
            <a:pPr lvl="6"/>
            <a:r>
              <a:rPr lang="en-US" altLang="zh-CN" sz="2000" b="1" dirty="0" smtClean="0"/>
              <a:t>            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else</a:t>
            </a:r>
            <a:r>
              <a:rPr lang="en-US" altLang="zh-CN" sz="2000" b="1" dirty="0" smtClean="0"/>
              <a:t> grade = 2;</a:t>
            </a:r>
            <a:endParaRPr lang="en-US" altLang="zh-CN" sz="2000" b="1" dirty="0"/>
          </a:p>
          <a:p>
            <a:pPr lvl="6"/>
            <a:r>
              <a:rPr lang="en-US" altLang="zh-CN" sz="2000" b="1" dirty="0" smtClean="0">
                <a:solidFill>
                  <a:srgbClr val="0000FF"/>
                </a:solidFill>
              </a:rPr>
              <a:t>}else</a:t>
            </a:r>
            <a:r>
              <a:rPr lang="en-US" altLang="zh-CN" sz="2000" b="1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if</a:t>
            </a:r>
            <a:r>
              <a:rPr lang="en-US" altLang="zh-CN" sz="2000" b="1" dirty="0" smtClean="0"/>
              <a:t>( score &lt; 90 ) grade =4;</a:t>
            </a:r>
            <a:endParaRPr lang="en-US" altLang="zh-CN" sz="2000" b="1" dirty="0"/>
          </a:p>
          <a:p>
            <a:pPr lvl="6"/>
            <a:r>
              <a:rPr lang="en-US" altLang="zh-CN" sz="2000" b="1" dirty="0" smtClean="0">
                <a:solidFill>
                  <a:srgbClr val="0000FF"/>
                </a:solidFill>
              </a:rPr>
              <a:t>else</a:t>
            </a:r>
            <a:r>
              <a:rPr lang="en-US" altLang="zh-CN" sz="2000" b="1" dirty="0" smtClean="0"/>
              <a:t> grade =</a:t>
            </a:r>
            <a:r>
              <a:rPr lang="en-US" altLang="zh-CN" sz="2000" b="1" dirty="0"/>
              <a:t>5;</a:t>
            </a:r>
          </a:p>
        </p:txBody>
      </p:sp>
    </p:spTree>
    <p:extLst>
      <p:ext uri="{BB962C8B-B14F-4D97-AF65-F5344CB8AC3E}">
        <p14:creationId xmlns:p14="http://schemas.microsoft.com/office/powerpoint/2010/main" xmlns="" val="50320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3" grpId="0"/>
      <p:bldP spid="44" grpId="0"/>
      <p:bldP spid="45" grpId="0"/>
      <p:bldP spid="46" grpId="0"/>
      <p:bldP spid="4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5786" y="500042"/>
            <a:ext cx="2701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sym typeface="Wingdings" pitchFamily="2" charset="2"/>
              </a:rPr>
              <a:t> </a:t>
            </a:r>
            <a:r>
              <a:rPr lang="zh-CN" altLang="en-US" sz="2400" b="1" dirty="0" smtClean="0"/>
              <a:t>哈夫曼</a:t>
            </a:r>
            <a:r>
              <a:rPr lang="zh-CN" altLang="en-US" sz="2400" b="1" dirty="0"/>
              <a:t>树的定义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10" name="AutoShape 88" descr="再生纸"/>
          <p:cNvSpPr>
            <a:spLocks noChangeArrowheads="1"/>
          </p:cNvSpPr>
          <p:nvPr/>
        </p:nvSpPr>
        <p:spPr bwMode="auto">
          <a:xfrm>
            <a:off x="642910" y="1071546"/>
            <a:ext cx="7715304" cy="2357454"/>
          </a:xfrm>
          <a:prstGeom prst="roundRect">
            <a:avLst>
              <a:gd name="adj" fmla="val 10903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定义</a:t>
            </a:r>
            <a:r>
              <a:rPr lang="en-US" altLang="zh-CN" sz="2000" b="1" dirty="0" smtClean="0"/>
              <a:t>】</a:t>
            </a:r>
            <a:r>
              <a:rPr lang="zh-CN" altLang="en-US" sz="2000" b="1" dirty="0" smtClean="0"/>
              <a:t>设一棵二叉树有</a:t>
            </a:r>
            <a:r>
              <a:rPr lang="en-US" sz="2000" b="1" i="1" dirty="0" smtClean="0">
                <a:solidFill>
                  <a:srgbClr val="0000FF"/>
                </a:solidFill>
              </a:rPr>
              <a:t>n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个叶子结点</a:t>
            </a:r>
            <a:r>
              <a:rPr lang="zh-CN" altLang="en-US" sz="2000" b="1" dirty="0" smtClean="0"/>
              <a:t>，每个叶子结点带有权值</a:t>
            </a:r>
            <a:r>
              <a:rPr lang="en-US" sz="2000" b="1" dirty="0" smtClean="0"/>
              <a:t> </a:t>
            </a:r>
            <a:r>
              <a:rPr lang="en-US" altLang="zh-CN" sz="2000" b="1" i="1" dirty="0" smtClean="0"/>
              <a:t>w</a:t>
            </a:r>
            <a:r>
              <a:rPr lang="en-US" altLang="zh-CN" sz="2000" b="1" i="1" baseline="-25000" dirty="0" smtClean="0"/>
              <a:t>k</a:t>
            </a:r>
            <a:r>
              <a:rPr lang="zh-CN" altLang="en-US" sz="2000" b="1" dirty="0" smtClean="0"/>
              <a:t>，从根结点到每个叶子结点的长度为</a:t>
            </a:r>
            <a:r>
              <a:rPr lang="en-US" sz="2000" b="1" dirty="0" smtClean="0"/>
              <a:t> </a:t>
            </a:r>
            <a:r>
              <a:rPr lang="en-US" sz="2000" b="1" i="1" dirty="0" err="1" smtClean="0"/>
              <a:t>l</a:t>
            </a:r>
            <a:r>
              <a:rPr lang="en-US" sz="2000" b="1" i="1" baseline="-25000" dirty="0" err="1" smtClean="0"/>
              <a:t>k</a:t>
            </a:r>
            <a:r>
              <a:rPr lang="zh-CN" altLang="en-US" sz="2000" b="1" dirty="0" smtClean="0"/>
              <a:t>，则每个叶子结点的带权路径长度之和就是这棵树的“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带权路径长度</a:t>
            </a:r>
            <a:r>
              <a:rPr lang="zh-CN" altLang="en-US" sz="2000" b="1" dirty="0" smtClean="0"/>
              <a:t>（</a:t>
            </a:r>
            <a:r>
              <a:rPr lang="en-US" sz="2000" b="1" dirty="0" smtClean="0"/>
              <a:t>Weighted Path 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Length</a:t>
            </a:r>
            <a:r>
              <a:rPr lang="zh-CN" altLang="en-US" sz="2000" b="1" dirty="0" smtClean="0"/>
              <a:t>，简称</a:t>
            </a:r>
            <a:r>
              <a:rPr lang="en-US" sz="2000" b="1" dirty="0" smtClean="0">
                <a:solidFill>
                  <a:srgbClr val="0000FF"/>
                </a:solidFill>
              </a:rPr>
              <a:t>WPL</a:t>
            </a:r>
            <a:r>
              <a:rPr lang="zh-CN" altLang="en-US" sz="2000" b="1" dirty="0" smtClean="0"/>
              <a:t>）”，即为：                           </a:t>
            </a:r>
            <a:r>
              <a:rPr lang="en-US" sz="2000" b="1" dirty="0" smtClean="0"/>
              <a:t> 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500562" y="2571744"/>
          <a:ext cx="1554827" cy="714380"/>
        </p:xfrm>
        <a:graphic>
          <a:graphicData uri="http://schemas.openxmlformats.org/presentationml/2006/ole">
            <p:oleObj spid="_x0000_s114689" name="公式" r:id="rId4" imgW="939600" imgH="431640" progId="Equation.3">
              <p:embed/>
            </p:oleObj>
          </a:graphicData>
        </a:graphic>
      </p:graphicFrame>
      <p:sp>
        <p:nvSpPr>
          <p:cNvPr id="12" name="AutoShape 88" descr="再生纸"/>
          <p:cNvSpPr>
            <a:spLocks noChangeArrowheads="1"/>
          </p:cNvSpPr>
          <p:nvPr/>
        </p:nvSpPr>
        <p:spPr bwMode="auto">
          <a:xfrm>
            <a:off x="642910" y="3929066"/>
            <a:ext cx="7715304" cy="1643074"/>
          </a:xfrm>
          <a:prstGeom prst="roundRect">
            <a:avLst>
              <a:gd name="adj" fmla="val 10903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定义</a:t>
            </a:r>
            <a:r>
              <a:rPr lang="en-US" altLang="zh-CN" sz="2000" b="1" dirty="0" smtClean="0"/>
              <a:t>】</a:t>
            </a:r>
            <a:r>
              <a:rPr lang="zh-CN" altLang="en-US" sz="2000" b="1" dirty="0" smtClean="0"/>
              <a:t>假设有</a:t>
            </a:r>
            <a:r>
              <a:rPr lang="en-US" sz="2000" b="1" i="1" dirty="0" smtClean="0"/>
              <a:t>n</a:t>
            </a:r>
            <a:r>
              <a:rPr lang="zh-CN" altLang="en-US" sz="2000" b="1" dirty="0" smtClean="0"/>
              <a:t>个权值</a:t>
            </a:r>
            <a:r>
              <a:rPr lang="en-US" altLang="zh-CN" sz="2000" b="1" dirty="0" smtClean="0"/>
              <a:t>{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w</a:t>
            </a:r>
            <a:r>
              <a:rPr lang="en-US" altLang="zh-CN" sz="2000" b="1" i="1" baseline="-25000" dirty="0" smtClean="0">
                <a:solidFill>
                  <a:srgbClr val="0000FF"/>
                </a:solidFill>
              </a:rPr>
              <a:t>1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,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w</a:t>
            </a:r>
            <a:r>
              <a:rPr lang="en-US" altLang="zh-CN" sz="2000" b="1" i="1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, …… , </a:t>
            </a:r>
            <a:r>
              <a:rPr lang="en-US" altLang="zh-CN" sz="2000" b="1" i="1" dirty="0" err="1" smtClean="0">
                <a:solidFill>
                  <a:srgbClr val="0000FF"/>
                </a:solidFill>
              </a:rPr>
              <a:t>w</a:t>
            </a:r>
            <a:r>
              <a:rPr lang="en-US" altLang="zh-CN" sz="2000" b="1" i="1" baseline="-25000" dirty="0" err="1" smtClean="0">
                <a:solidFill>
                  <a:srgbClr val="0000FF"/>
                </a:solidFill>
              </a:rPr>
              <a:t>n</a:t>
            </a:r>
            <a:r>
              <a:rPr lang="en-US" altLang="zh-CN" sz="2000" b="1" dirty="0" smtClean="0"/>
              <a:t>}</a:t>
            </a:r>
            <a:r>
              <a:rPr lang="en-US" sz="2000" b="1" dirty="0" smtClean="0"/>
              <a:t> </a:t>
            </a:r>
            <a:r>
              <a:rPr lang="zh-CN" altLang="en-US" sz="2000" b="1" dirty="0" smtClean="0"/>
              <a:t>，构造有</a:t>
            </a:r>
            <a:r>
              <a:rPr lang="en-US" sz="2000" b="1" i="1" dirty="0" smtClean="0">
                <a:solidFill>
                  <a:srgbClr val="0000FF"/>
                </a:solidFill>
              </a:rPr>
              <a:t>n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个叶子</a:t>
            </a:r>
            <a:r>
              <a:rPr lang="zh-CN" altLang="en-US" sz="2000" b="1" dirty="0" smtClean="0"/>
              <a:t>的二叉树，每个叶子的权值是</a:t>
            </a:r>
            <a:r>
              <a:rPr lang="en-US" sz="2000" b="1" i="1" dirty="0" smtClean="0"/>
              <a:t>n</a:t>
            </a:r>
            <a:r>
              <a:rPr lang="zh-CN" altLang="en-US" sz="2000" b="1" dirty="0" smtClean="0"/>
              <a:t>个权值之一。这样的二叉树也许可以构造多个，其中必有一个（或几个）是带权路径长度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WPL</a:t>
            </a:r>
            <a:r>
              <a:rPr lang="zh-CN" altLang="en-US" sz="2000" b="1" dirty="0" smtClean="0"/>
              <a:t>最小的。达到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WPL</a:t>
            </a:r>
            <a:r>
              <a:rPr lang="zh-CN" altLang="en-US" sz="2000" b="1" dirty="0" smtClean="0"/>
              <a:t>最小的二叉树就称为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最优二叉树</a:t>
            </a:r>
            <a:r>
              <a:rPr lang="zh-CN" altLang="en-US" sz="2000" b="1" dirty="0" smtClean="0"/>
              <a:t>或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哈夫曼树</a:t>
            </a:r>
            <a:r>
              <a:rPr lang="zh-CN" altLang="en-US" sz="2000" b="1" dirty="0" smtClean="0"/>
              <a:t>。   </a:t>
            </a:r>
            <a:endParaRPr lang="zh-CN" altLang="en-US" sz="2000" b="1" dirty="0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565847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§4.6.2  </a:t>
            </a:r>
            <a:r>
              <a:rPr kumimoji="1" lang="zh-CN" altLang="zh-CN" dirty="0" smtClean="0">
                <a:solidFill>
                  <a:srgbClr val="000000"/>
                </a:solidFill>
                <a:sym typeface="Webdings" pitchFamily="18" charset="2"/>
              </a:rPr>
              <a:t>哈夫曼树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792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57224" y="571480"/>
            <a:ext cx="73581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〖</a:t>
            </a:r>
            <a:r>
              <a:rPr lang="zh-CN" altLang="en-US" sz="2000" b="1" dirty="0" smtClean="0"/>
              <a:t>例</a:t>
            </a:r>
            <a:r>
              <a:rPr lang="en-US" altLang="zh-CN" sz="2000" b="1" dirty="0" smtClean="0"/>
              <a:t>〗</a:t>
            </a:r>
            <a:r>
              <a:rPr lang="zh-CN" altLang="en-US" sz="2000" b="1" dirty="0" smtClean="0"/>
              <a:t>有五个叶子结点，它们的权值为</a:t>
            </a:r>
            <a:r>
              <a:rPr lang="en-US" sz="2000" b="1" dirty="0" smtClean="0"/>
              <a:t>{1,2,3,4,5}</a:t>
            </a:r>
            <a:r>
              <a:rPr lang="zh-CN" altLang="en-US" sz="2000" b="1" dirty="0" smtClean="0"/>
              <a:t>，用此权值序列可以构造出形状不同的多个二叉树。</a:t>
            </a:r>
            <a:endParaRPr lang="zh-CN" altLang="en-US" sz="2000" b="1" dirty="0"/>
          </a:p>
        </p:txBody>
      </p:sp>
      <p:grpSp>
        <p:nvGrpSpPr>
          <p:cNvPr id="124948" name="Group 20"/>
          <p:cNvGrpSpPr>
            <a:grpSpLocks/>
          </p:cNvGrpSpPr>
          <p:nvPr/>
        </p:nvGrpSpPr>
        <p:grpSpPr bwMode="auto">
          <a:xfrm>
            <a:off x="6286512" y="1928802"/>
            <a:ext cx="2280021" cy="1922275"/>
            <a:chOff x="5135" y="7831"/>
            <a:chExt cx="1966" cy="1669"/>
          </a:xfrm>
        </p:grpSpPr>
        <p:sp>
          <p:nvSpPr>
            <p:cNvPr id="124949" name="Oval 21"/>
            <p:cNvSpPr>
              <a:spLocks noChangeArrowheads="1"/>
            </p:cNvSpPr>
            <p:nvPr/>
          </p:nvSpPr>
          <p:spPr bwMode="auto">
            <a:xfrm>
              <a:off x="6178" y="7831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50" name="Line 22"/>
            <p:cNvSpPr>
              <a:spLocks noChangeShapeType="1"/>
            </p:cNvSpPr>
            <p:nvPr/>
          </p:nvSpPr>
          <p:spPr bwMode="auto">
            <a:xfrm flipH="1">
              <a:off x="5976" y="8084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51" name="Line 23"/>
            <p:cNvSpPr>
              <a:spLocks noChangeShapeType="1"/>
            </p:cNvSpPr>
            <p:nvPr/>
          </p:nvSpPr>
          <p:spPr bwMode="auto">
            <a:xfrm flipH="1">
              <a:off x="5533" y="8477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52" name="Line 24"/>
            <p:cNvSpPr>
              <a:spLocks noChangeShapeType="1"/>
            </p:cNvSpPr>
            <p:nvPr/>
          </p:nvSpPr>
          <p:spPr bwMode="auto">
            <a:xfrm>
              <a:off x="6450" y="8079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53" name="Line 25"/>
            <p:cNvSpPr>
              <a:spLocks noChangeShapeType="1"/>
            </p:cNvSpPr>
            <p:nvPr/>
          </p:nvSpPr>
          <p:spPr bwMode="auto">
            <a:xfrm>
              <a:off x="5967" y="8475"/>
              <a:ext cx="21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54" name="Line 26"/>
            <p:cNvSpPr>
              <a:spLocks noChangeShapeType="1"/>
            </p:cNvSpPr>
            <p:nvPr/>
          </p:nvSpPr>
          <p:spPr bwMode="auto">
            <a:xfrm flipH="1">
              <a:off x="6607" y="8503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55" name="Line 27"/>
            <p:cNvSpPr>
              <a:spLocks noChangeShapeType="1"/>
            </p:cNvSpPr>
            <p:nvPr/>
          </p:nvSpPr>
          <p:spPr bwMode="auto">
            <a:xfrm>
              <a:off x="6856" y="8502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56" name="Oval 28"/>
            <p:cNvSpPr>
              <a:spLocks noChangeArrowheads="1"/>
            </p:cNvSpPr>
            <p:nvPr/>
          </p:nvSpPr>
          <p:spPr bwMode="auto">
            <a:xfrm>
              <a:off x="5727" y="8207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57" name="Oval 29"/>
            <p:cNvSpPr>
              <a:spLocks noChangeArrowheads="1"/>
            </p:cNvSpPr>
            <p:nvPr/>
          </p:nvSpPr>
          <p:spPr bwMode="auto">
            <a:xfrm>
              <a:off x="5278" y="8597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58" name="Oval 30"/>
            <p:cNvSpPr>
              <a:spLocks noChangeArrowheads="1"/>
            </p:cNvSpPr>
            <p:nvPr/>
          </p:nvSpPr>
          <p:spPr bwMode="auto">
            <a:xfrm>
              <a:off x="6631" y="8219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59" name="Text Box 31"/>
            <p:cNvSpPr txBox="1">
              <a:spLocks noChangeArrowheads="1"/>
            </p:cNvSpPr>
            <p:nvPr/>
          </p:nvSpPr>
          <p:spPr bwMode="auto">
            <a:xfrm>
              <a:off x="5135" y="9197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1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4960" name="Text Box 32"/>
            <p:cNvSpPr txBox="1">
              <a:spLocks noChangeArrowheads="1"/>
            </p:cNvSpPr>
            <p:nvPr/>
          </p:nvSpPr>
          <p:spPr bwMode="auto">
            <a:xfrm>
              <a:off x="5488" y="9196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2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4961" name="Text Box 33"/>
            <p:cNvSpPr txBox="1">
              <a:spLocks noChangeArrowheads="1"/>
            </p:cNvSpPr>
            <p:nvPr/>
          </p:nvSpPr>
          <p:spPr bwMode="auto">
            <a:xfrm>
              <a:off x="6504" y="8836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4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4962" name="Text Box 34"/>
            <p:cNvSpPr txBox="1">
              <a:spLocks noChangeArrowheads="1"/>
            </p:cNvSpPr>
            <p:nvPr/>
          </p:nvSpPr>
          <p:spPr bwMode="auto">
            <a:xfrm>
              <a:off x="6855" y="8835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5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4963" name="Text Box 35"/>
            <p:cNvSpPr txBox="1">
              <a:spLocks noChangeArrowheads="1"/>
            </p:cNvSpPr>
            <p:nvPr/>
          </p:nvSpPr>
          <p:spPr bwMode="auto">
            <a:xfrm>
              <a:off x="6027" y="8836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4964" name="Line 36"/>
            <p:cNvSpPr>
              <a:spLocks noChangeShapeType="1"/>
            </p:cNvSpPr>
            <p:nvPr/>
          </p:nvSpPr>
          <p:spPr bwMode="auto">
            <a:xfrm flipH="1">
              <a:off x="5263" y="8865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65" name="Line 37"/>
            <p:cNvSpPr>
              <a:spLocks noChangeShapeType="1"/>
            </p:cNvSpPr>
            <p:nvPr/>
          </p:nvSpPr>
          <p:spPr bwMode="auto">
            <a:xfrm>
              <a:off x="5512" y="8864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</p:grpSp>
      <p:grpSp>
        <p:nvGrpSpPr>
          <p:cNvPr id="124966" name="Group 38"/>
          <p:cNvGrpSpPr>
            <a:grpSpLocks/>
          </p:cNvGrpSpPr>
          <p:nvPr/>
        </p:nvGrpSpPr>
        <p:grpSpPr bwMode="auto">
          <a:xfrm>
            <a:off x="3428992" y="1714488"/>
            <a:ext cx="2317732" cy="2357454"/>
            <a:chOff x="7721" y="7471"/>
            <a:chExt cx="1996" cy="2044"/>
          </a:xfrm>
        </p:grpSpPr>
        <p:sp>
          <p:nvSpPr>
            <p:cNvPr id="124967" name="Oval 39"/>
            <p:cNvSpPr>
              <a:spLocks noChangeArrowheads="1"/>
            </p:cNvSpPr>
            <p:nvPr/>
          </p:nvSpPr>
          <p:spPr bwMode="auto">
            <a:xfrm>
              <a:off x="9244" y="7471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68" name="Line 40"/>
            <p:cNvSpPr>
              <a:spLocks noChangeShapeType="1"/>
            </p:cNvSpPr>
            <p:nvPr/>
          </p:nvSpPr>
          <p:spPr bwMode="auto">
            <a:xfrm flipH="1">
              <a:off x="9042" y="7724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69" name="Line 41"/>
            <p:cNvSpPr>
              <a:spLocks noChangeShapeType="1"/>
            </p:cNvSpPr>
            <p:nvPr/>
          </p:nvSpPr>
          <p:spPr bwMode="auto">
            <a:xfrm flipH="1">
              <a:off x="8599" y="8117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70" name="Line 42"/>
            <p:cNvSpPr>
              <a:spLocks noChangeShapeType="1"/>
            </p:cNvSpPr>
            <p:nvPr/>
          </p:nvSpPr>
          <p:spPr bwMode="auto">
            <a:xfrm>
              <a:off x="9472" y="7737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71" name="Oval 43"/>
            <p:cNvSpPr>
              <a:spLocks noChangeArrowheads="1"/>
            </p:cNvSpPr>
            <p:nvPr/>
          </p:nvSpPr>
          <p:spPr bwMode="auto">
            <a:xfrm>
              <a:off x="8793" y="7847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72" name="Oval 44"/>
            <p:cNvSpPr>
              <a:spLocks noChangeArrowheads="1"/>
            </p:cNvSpPr>
            <p:nvPr/>
          </p:nvSpPr>
          <p:spPr bwMode="auto">
            <a:xfrm>
              <a:off x="8344" y="8237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73" name="Text Box 45"/>
            <p:cNvSpPr txBox="1">
              <a:spLocks noChangeArrowheads="1"/>
            </p:cNvSpPr>
            <p:nvPr/>
          </p:nvSpPr>
          <p:spPr bwMode="auto">
            <a:xfrm>
              <a:off x="7721" y="9212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5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4974" name="Text Box 46"/>
            <p:cNvSpPr txBox="1">
              <a:spLocks noChangeArrowheads="1"/>
            </p:cNvSpPr>
            <p:nvPr/>
          </p:nvSpPr>
          <p:spPr bwMode="auto">
            <a:xfrm>
              <a:off x="8074" y="9211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4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4975" name="Text Box 47"/>
            <p:cNvSpPr txBox="1">
              <a:spLocks noChangeArrowheads="1"/>
            </p:cNvSpPr>
            <p:nvPr/>
          </p:nvSpPr>
          <p:spPr bwMode="auto">
            <a:xfrm>
              <a:off x="9471" y="8070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1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4976" name="Text Box 48"/>
            <p:cNvSpPr txBox="1">
              <a:spLocks noChangeArrowheads="1"/>
            </p:cNvSpPr>
            <p:nvPr/>
          </p:nvSpPr>
          <p:spPr bwMode="auto">
            <a:xfrm>
              <a:off x="9033" y="8446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2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4977" name="Line 49"/>
            <p:cNvSpPr>
              <a:spLocks noChangeShapeType="1"/>
            </p:cNvSpPr>
            <p:nvPr/>
          </p:nvSpPr>
          <p:spPr bwMode="auto">
            <a:xfrm flipH="1">
              <a:off x="7849" y="8880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78" name="Line 50"/>
            <p:cNvSpPr>
              <a:spLocks noChangeShapeType="1"/>
            </p:cNvSpPr>
            <p:nvPr/>
          </p:nvSpPr>
          <p:spPr bwMode="auto">
            <a:xfrm>
              <a:off x="8098" y="8879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79" name="Line 51"/>
            <p:cNvSpPr>
              <a:spLocks noChangeShapeType="1"/>
            </p:cNvSpPr>
            <p:nvPr/>
          </p:nvSpPr>
          <p:spPr bwMode="auto">
            <a:xfrm flipH="1">
              <a:off x="8140" y="8473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80" name="Oval 52"/>
            <p:cNvSpPr>
              <a:spLocks noChangeArrowheads="1"/>
            </p:cNvSpPr>
            <p:nvPr/>
          </p:nvSpPr>
          <p:spPr bwMode="auto">
            <a:xfrm>
              <a:off x="7885" y="8593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81" name="Line 53"/>
            <p:cNvSpPr>
              <a:spLocks noChangeShapeType="1"/>
            </p:cNvSpPr>
            <p:nvPr/>
          </p:nvSpPr>
          <p:spPr bwMode="auto">
            <a:xfrm>
              <a:off x="8539" y="8518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82" name="Text Box 54"/>
            <p:cNvSpPr txBox="1">
              <a:spLocks noChangeArrowheads="1"/>
            </p:cNvSpPr>
            <p:nvPr/>
          </p:nvSpPr>
          <p:spPr bwMode="auto">
            <a:xfrm>
              <a:off x="8538" y="8851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4983" name="Line 55"/>
            <p:cNvSpPr>
              <a:spLocks noChangeShapeType="1"/>
            </p:cNvSpPr>
            <p:nvPr/>
          </p:nvSpPr>
          <p:spPr bwMode="auto">
            <a:xfrm>
              <a:off x="9027" y="8113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</p:grpSp>
      <p:sp>
        <p:nvSpPr>
          <p:cNvPr id="124984" name="Rectangle 56"/>
          <p:cNvSpPr>
            <a:spLocks noChangeArrowheads="1"/>
          </p:cNvSpPr>
          <p:nvPr/>
        </p:nvSpPr>
        <p:spPr bwMode="auto">
          <a:xfrm>
            <a:off x="1857356" y="5058803"/>
            <a:ext cx="60007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WPL</a:t>
            </a:r>
            <a:r>
              <a:rPr kumimoji="0" lang="en-US" altLang="zh-CN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5×1</a:t>
            </a:r>
            <a:r>
              <a:rPr lang="zh-CN" altLang="en-US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＋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4×2</a:t>
            </a:r>
            <a:r>
              <a:rPr lang="zh-CN" altLang="en-US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＋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3×3</a:t>
            </a:r>
            <a:r>
              <a:rPr lang="zh-CN" altLang="en-US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＋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2×4</a:t>
            </a:r>
            <a:r>
              <a:rPr lang="zh-CN" altLang="en-US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＋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1×4</a:t>
            </a:r>
            <a:r>
              <a:rPr lang="zh-CN" altLang="en-US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34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59" name="Group 38"/>
          <p:cNvGrpSpPr>
            <a:grpSpLocks/>
          </p:cNvGrpSpPr>
          <p:nvPr/>
        </p:nvGrpSpPr>
        <p:grpSpPr bwMode="auto">
          <a:xfrm>
            <a:off x="857224" y="1643050"/>
            <a:ext cx="2317732" cy="2357454"/>
            <a:chOff x="7721" y="7471"/>
            <a:chExt cx="1996" cy="2044"/>
          </a:xfrm>
        </p:grpSpPr>
        <p:sp>
          <p:nvSpPr>
            <p:cNvPr id="60" name="Oval 39"/>
            <p:cNvSpPr>
              <a:spLocks noChangeArrowheads="1"/>
            </p:cNvSpPr>
            <p:nvPr/>
          </p:nvSpPr>
          <p:spPr bwMode="auto">
            <a:xfrm>
              <a:off x="9244" y="7471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61" name="Line 40"/>
            <p:cNvSpPr>
              <a:spLocks noChangeShapeType="1"/>
            </p:cNvSpPr>
            <p:nvPr/>
          </p:nvSpPr>
          <p:spPr bwMode="auto">
            <a:xfrm flipH="1">
              <a:off x="9042" y="7724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62" name="Line 41"/>
            <p:cNvSpPr>
              <a:spLocks noChangeShapeType="1"/>
            </p:cNvSpPr>
            <p:nvPr/>
          </p:nvSpPr>
          <p:spPr bwMode="auto">
            <a:xfrm flipH="1">
              <a:off x="8599" y="8117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63" name="Line 42"/>
            <p:cNvSpPr>
              <a:spLocks noChangeShapeType="1"/>
            </p:cNvSpPr>
            <p:nvPr/>
          </p:nvSpPr>
          <p:spPr bwMode="auto">
            <a:xfrm>
              <a:off x="9472" y="7737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8793" y="7847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65" name="Oval 44"/>
            <p:cNvSpPr>
              <a:spLocks noChangeArrowheads="1"/>
            </p:cNvSpPr>
            <p:nvPr/>
          </p:nvSpPr>
          <p:spPr bwMode="auto">
            <a:xfrm>
              <a:off x="8344" y="8237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66" name="Text Box 45"/>
            <p:cNvSpPr txBox="1">
              <a:spLocks noChangeArrowheads="1"/>
            </p:cNvSpPr>
            <p:nvPr/>
          </p:nvSpPr>
          <p:spPr bwMode="auto">
            <a:xfrm>
              <a:off x="7721" y="9212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1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7" name="Text Box 46"/>
            <p:cNvSpPr txBox="1">
              <a:spLocks noChangeArrowheads="1"/>
            </p:cNvSpPr>
            <p:nvPr/>
          </p:nvSpPr>
          <p:spPr bwMode="auto">
            <a:xfrm>
              <a:off x="8074" y="9211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2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8" name="Text Box 47"/>
            <p:cNvSpPr txBox="1">
              <a:spLocks noChangeArrowheads="1"/>
            </p:cNvSpPr>
            <p:nvPr/>
          </p:nvSpPr>
          <p:spPr bwMode="auto">
            <a:xfrm>
              <a:off x="9471" y="8070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5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9" name="Text Box 48"/>
            <p:cNvSpPr txBox="1">
              <a:spLocks noChangeArrowheads="1"/>
            </p:cNvSpPr>
            <p:nvPr/>
          </p:nvSpPr>
          <p:spPr bwMode="auto">
            <a:xfrm>
              <a:off x="9033" y="8446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4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 flipH="1">
              <a:off x="7849" y="8880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71" name="Line 50"/>
            <p:cNvSpPr>
              <a:spLocks noChangeShapeType="1"/>
            </p:cNvSpPr>
            <p:nvPr/>
          </p:nvSpPr>
          <p:spPr bwMode="auto">
            <a:xfrm>
              <a:off x="8098" y="8879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72" name="Line 51"/>
            <p:cNvSpPr>
              <a:spLocks noChangeShapeType="1"/>
            </p:cNvSpPr>
            <p:nvPr/>
          </p:nvSpPr>
          <p:spPr bwMode="auto">
            <a:xfrm flipH="1">
              <a:off x="8140" y="8473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73" name="Oval 52"/>
            <p:cNvSpPr>
              <a:spLocks noChangeArrowheads="1"/>
            </p:cNvSpPr>
            <p:nvPr/>
          </p:nvSpPr>
          <p:spPr bwMode="auto">
            <a:xfrm>
              <a:off x="7885" y="8593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74" name="Line 53"/>
            <p:cNvSpPr>
              <a:spLocks noChangeShapeType="1"/>
            </p:cNvSpPr>
            <p:nvPr/>
          </p:nvSpPr>
          <p:spPr bwMode="auto">
            <a:xfrm>
              <a:off x="8539" y="8518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75" name="Text Box 54"/>
            <p:cNvSpPr txBox="1">
              <a:spLocks noChangeArrowheads="1"/>
            </p:cNvSpPr>
            <p:nvPr/>
          </p:nvSpPr>
          <p:spPr bwMode="auto">
            <a:xfrm>
              <a:off x="8538" y="8851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6" name="Line 55"/>
            <p:cNvSpPr>
              <a:spLocks noChangeShapeType="1"/>
            </p:cNvSpPr>
            <p:nvPr/>
          </p:nvSpPr>
          <p:spPr bwMode="auto">
            <a:xfrm>
              <a:off x="9027" y="8113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</p:grpSp>
      <p:sp>
        <p:nvSpPr>
          <p:cNvPr id="77" name="矩形 76"/>
          <p:cNvSpPr/>
          <p:nvPr/>
        </p:nvSpPr>
        <p:spPr>
          <a:xfrm>
            <a:off x="2500298" y="5072074"/>
            <a:ext cx="50006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WPL 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1×3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＋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2×3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＋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3×2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＋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4×2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＋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5×2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33</a:t>
            </a:r>
            <a:endParaRPr lang="en-US" altLang="zh-CN" sz="3200" b="1" dirty="0" smtClean="0">
              <a:solidFill>
                <a:srgbClr val="0000FF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500298" y="5072074"/>
            <a:ext cx="52864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WPL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1×1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＋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2×2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＋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3×3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＋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4×4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＋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5×4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50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79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80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§4.6.2  </a:t>
            </a:r>
            <a:r>
              <a:rPr kumimoji="1" lang="zh-CN" altLang="zh-CN" dirty="0" smtClean="0">
                <a:solidFill>
                  <a:srgbClr val="000000"/>
                </a:solidFill>
                <a:sym typeface="Webdings" pitchFamily="18" charset="2"/>
              </a:rPr>
              <a:t>哈夫曼树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81" name="Rectangle 56"/>
          <p:cNvSpPr>
            <a:spLocks noChangeArrowheads="1"/>
          </p:cNvSpPr>
          <p:nvPr/>
        </p:nvSpPr>
        <p:spPr bwMode="auto">
          <a:xfrm>
            <a:off x="857224" y="4143380"/>
            <a:ext cx="16430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WPL</a:t>
            </a:r>
            <a:r>
              <a:rPr kumimoji="0" lang="en-US" altLang="zh-CN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34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2" name="Rectangle 56"/>
          <p:cNvSpPr>
            <a:spLocks noChangeArrowheads="1"/>
          </p:cNvSpPr>
          <p:nvPr/>
        </p:nvSpPr>
        <p:spPr bwMode="auto">
          <a:xfrm>
            <a:off x="3571868" y="4143380"/>
            <a:ext cx="16430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WPL</a:t>
            </a:r>
            <a:r>
              <a:rPr kumimoji="0" lang="en-US" altLang="zh-CN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50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Rectangle 56"/>
          <p:cNvSpPr>
            <a:spLocks noChangeArrowheads="1"/>
          </p:cNvSpPr>
          <p:nvPr/>
        </p:nvSpPr>
        <p:spPr bwMode="auto">
          <a:xfrm>
            <a:off x="6643702" y="4071942"/>
            <a:ext cx="16430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WPL</a:t>
            </a:r>
            <a:r>
              <a:rPr kumimoji="0" lang="en-US" altLang="zh-CN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33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24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84" grpId="0"/>
      <p:bldP spid="124984" grpId="1"/>
      <p:bldP spid="77" grpId="0"/>
      <p:bldP spid="77" grpId="1"/>
      <p:bldP spid="78" grpId="0"/>
      <p:bldP spid="78" grpId="1"/>
      <p:bldP spid="81" grpId="0"/>
      <p:bldP spid="82" grpId="0"/>
      <p:bldP spid="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885750"/>
            <a:ext cx="1676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1"/>
                </a:solidFill>
                <a:sym typeface="Wingdings" pitchFamily="2" charset="2"/>
              </a:rPr>
              <a:t>  </a:t>
            </a:r>
            <a:r>
              <a:rPr lang="zh-CN" altLang="en-US" sz="2000" b="1" dirty="0" smtClean="0">
                <a:solidFill>
                  <a:schemeClr val="accent1"/>
                </a:solidFill>
                <a:sym typeface="Wingdings" pitchFamily="2" charset="2"/>
              </a:rPr>
              <a:t>数组</a:t>
            </a:r>
            <a:r>
              <a:rPr lang="en-US" altLang="zh-CN" sz="2000" b="1" dirty="0" smtClean="0">
                <a:solidFill>
                  <a:schemeClr val="accent1"/>
                </a:solidFill>
                <a:latin typeface="Arial" pitchFamily="34" charset="0"/>
                <a:sym typeface="Wingdings" pitchFamily="2" charset="2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Arial" pitchFamily="34" charset="0"/>
                <a:sym typeface="Wingdings" pitchFamily="2" charset="2"/>
              </a:rPr>
              <a:t>: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295400" y="1198891"/>
            <a:ext cx="670560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latin typeface="Arial" pitchFamily="34" charset="0"/>
              </a:rPr>
              <a:t>插入</a:t>
            </a:r>
            <a:r>
              <a:rPr lang="en-US" altLang="zh-CN" sz="2000" b="1" dirty="0" smtClean="0">
                <a:latin typeface="Arial" pitchFamily="34" charset="0"/>
              </a:rPr>
              <a:t> </a:t>
            </a:r>
            <a:r>
              <a:rPr lang="en-US" altLang="zh-CN" sz="2000" b="1" dirty="0">
                <a:latin typeface="Arial" pitchFamily="34" charset="0"/>
              </a:rPr>
              <a:t>— </a:t>
            </a:r>
            <a:r>
              <a:rPr lang="zh-CN" altLang="en-US" sz="2000" b="1" dirty="0" smtClean="0">
                <a:latin typeface="Arial" pitchFamily="34" charset="0"/>
              </a:rPr>
              <a:t>元素总是插入尾部</a:t>
            </a:r>
            <a:r>
              <a:rPr lang="en-US" altLang="zh-CN" sz="2000" b="1" dirty="0" smtClean="0">
                <a:latin typeface="Arial" pitchFamily="34" charset="0"/>
              </a:rPr>
              <a:t>                         ~  </a:t>
            </a:r>
            <a:r>
              <a:rPr lang="en-US" altLang="zh-CN" sz="2000" b="1" dirty="0">
                <a:sym typeface="Symbol" pitchFamily="18" charset="2"/>
              </a:rPr>
              <a:t> ( 1 )</a:t>
            </a:r>
          </a:p>
          <a:p>
            <a:r>
              <a:rPr lang="zh-CN" altLang="en-US" sz="2000" b="1" dirty="0" smtClean="0">
                <a:solidFill>
                  <a:srgbClr val="0000FF"/>
                </a:solidFill>
                <a:latin typeface="Arial" pitchFamily="34" charset="0"/>
              </a:rPr>
              <a:t>删除</a:t>
            </a:r>
            <a:r>
              <a:rPr lang="en-US" altLang="zh-CN" sz="2000" b="1" dirty="0" smtClean="0">
                <a:latin typeface="Arial" pitchFamily="34" charset="0"/>
              </a:rPr>
              <a:t> </a:t>
            </a:r>
            <a:r>
              <a:rPr lang="en-US" altLang="zh-CN" sz="2000" b="1" dirty="0">
                <a:latin typeface="Arial" pitchFamily="34" charset="0"/>
              </a:rPr>
              <a:t>— </a:t>
            </a:r>
            <a:r>
              <a:rPr lang="zh-CN" altLang="en-US" sz="2000" b="1" dirty="0" smtClean="0">
                <a:latin typeface="Arial" pitchFamily="34" charset="0"/>
              </a:rPr>
              <a:t>查找最大（或最小）关键字</a:t>
            </a:r>
            <a:r>
              <a:rPr lang="en-US" altLang="zh-CN" sz="2000" b="1" dirty="0" smtClean="0">
                <a:latin typeface="Arial" pitchFamily="34" charset="0"/>
              </a:rPr>
              <a:t>           ~  </a:t>
            </a:r>
            <a:r>
              <a:rPr lang="en-US" altLang="zh-CN" sz="2000" b="1" dirty="0">
                <a:sym typeface="Symbol" pitchFamily="18" charset="2"/>
              </a:rPr>
              <a:t> ( </a:t>
            </a:r>
            <a:r>
              <a:rPr lang="en-US" altLang="zh-CN" sz="2000" b="1" i="1" dirty="0">
                <a:sym typeface="Symbol" pitchFamily="18" charset="2"/>
              </a:rPr>
              <a:t>n</a:t>
            </a:r>
            <a:r>
              <a:rPr lang="en-US" altLang="zh-CN" sz="2000" b="1" dirty="0">
                <a:sym typeface="Symbol" pitchFamily="18" charset="2"/>
              </a:rPr>
              <a:t> )</a:t>
            </a:r>
          </a:p>
          <a:p>
            <a:r>
              <a:rPr lang="en-US" altLang="zh-CN" sz="2000" b="1" dirty="0">
                <a:latin typeface="Arial" pitchFamily="34" charset="0"/>
                <a:sym typeface="Symbol" pitchFamily="18" charset="2"/>
              </a:rPr>
              <a:t>              </a:t>
            </a:r>
            <a:r>
              <a:rPr lang="en-US" altLang="zh-CN" sz="2000" b="1" dirty="0" smtClean="0">
                <a:latin typeface="Arial" pitchFamily="34" charset="0"/>
                <a:sym typeface="Symbol" pitchFamily="18" charset="2"/>
              </a:rPr>
              <a:t>     </a:t>
            </a:r>
            <a:r>
              <a:rPr lang="zh-CN" altLang="en-US" sz="2000" b="1" dirty="0" smtClean="0">
                <a:latin typeface="Arial" pitchFamily="34" charset="0"/>
                <a:sym typeface="Symbol" pitchFamily="18" charset="2"/>
              </a:rPr>
              <a:t>从数组中删去需要移动元素</a:t>
            </a:r>
            <a:r>
              <a:rPr lang="en-US" altLang="zh-CN" sz="2000" b="1" dirty="0" smtClean="0">
                <a:latin typeface="Arial" pitchFamily="34" charset="0"/>
                <a:sym typeface="Symbol" pitchFamily="18" charset="2"/>
              </a:rPr>
              <a:t>     </a:t>
            </a:r>
            <a:r>
              <a:rPr lang="en-US" altLang="zh-CN" sz="2000" b="1" dirty="0" smtClean="0">
                <a:latin typeface="Arial" pitchFamily="34" charset="0"/>
              </a:rPr>
              <a:t>~  </a:t>
            </a:r>
            <a:r>
              <a:rPr lang="en-US" altLang="zh-CN" sz="2000" b="1" dirty="0">
                <a:sym typeface="Symbol" pitchFamily="18" charset="2"/>
              </a:rPr>
              <a:t>O( </a:t>
            </a:r>
            <a:r>
              <a:rPr lang="en-US" altLang="zh-CN" sz="2000" b="1" i="1" dirty="0">
                <a:sym typeface="Symbol" pitchFamily="18" charset="2"/>
              </a:rPr>
              <a:t>n</a:t>
            </a:r>
            <a:r>
              <a:rPr lang="en-US" altLang="zh-CN" sz="2000" b="1" dirty="0">
                <a:sym typeface="Symbol" pitchFamily="18" charset="2"/>
              </a:rPr>
              <a:t> 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57200" y="2100196"/>
            <a:ext cx="21336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1"/>
                </a:solidFill>
                <a:sym typeface="Wingdings" pitchFamily="2" charset="2"/>
              </a:rPr>
              <a:t>  </a:t>
            </a:r>
            <a:r>
              <a:rPr lang="zh-CN" altLang="en-US" sz="2000" b="1" dirty="0" smtClean="0">
                <a:solidFill>
                  <a:schemeClr val="accent1"/>
                </a:solidFill>
                <a:sym typeface="Wingdings" pitchFamily="2" charset="2"/>
              </a:rPr>
              <a:t>链表</a:t>
            </a:r>
            <a:r>
              <a:rPr lang="en-US" altLang="zh-CN" sz="2000" b="1" dirty="0" smtClean="0">
                <a:solidFill>
                  <a:schemeClr val="accent1"/>
                </a:solidFill>
                <a:latin typeface="Arial" pitchFamily="34" charset="0"/>
                <a:sym typeface="Wingdings" pitchFamily="2" charset="2"/>
              </a:rPr>
              <a:t>: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295400" y="2484775"/>
            <a:ext cx="649131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latin typeface="Arial" pitchFamily="34" charset="0"/>
              </a:rPr>
              <a:t>插入 </a:t>
            </a:r>
            <a:r>
              <a:rPr lang="en-US" altLang="zh-CN" sz="2000" b="1" dirty="0" smtClean="0">
                <a:latin typeface="Arial" pitchFamily="34" charset="0"/>
              </a:rPr>
              <a:t>— </a:t>
            </a:r>
            <a:r>
              <a:rPr lang="zh-CN" altLang="en-US" sz="2000" b="1" dirty="0" smtClean="0">
                <a:latin typeface="Arial" pitchFamily="34" charset="0"/>
              </a:rPr>
              <a:t>元素总是插入链表的头部</a:t>
            </a:r>
            <a:r>
              <a:rPr lang="en-US" altLang="zh-CN" sz="2000" b="1" dirty="0" smtClean="0">
                <a:latin typeface="Arial" pitchFamily="34" charset="0"/>
              </a:rPr>
              <a:t>           ~  </a:t>
            </a:r>
            <a:r>
              <a:rPr lang="en-US" altLang="zh-CN" sz="2000" b="1" dirty="0">
                <a:sym typeface="Symbol" pitchFamily="18" charset="2"/>
              </a:rPr>
              <a:t> ( 1 )</a:t>
            </a:r>
          </a:p>
          <a:p>
            <a:r>
              <a:rPr lang="zh-CN" altLang="en-US" sz="2000" b="1" dirty="0" smtClean="0">
                <a:solidFill>
                  <a:srgbClr val="0000FF"/>
                </a:solidFill>
                <a:latin typeface="Arial" pitchFamily="34" charset="0"/>
              </a:rPr>
              <a:t>删除 </a:t>
            </a:r>
            <a:r>
              <a:rPr lang="en-US" altLang="zh-CN" sz="2000" b="1" dirty="0" smtClean="0">
                <a:latin typeface="Arial" pitchFamily="34" charset="0"/>
              </a:rPr>
              <a:t>— </a:t>
            </a:r>
            <a:r>
              <a:rPr lang="zh-CN" altLang="en-US" sz="2000" b="1" dirty="0" smtClean="0">
                <a:latin typeface="Arial" pitchFamily="34" charset="0"/>
              </a:rPr>
              <a:t>查找最大（或最小）关键字</a:t>
            </a:r>
            <a:r>
              <a:rPr lang="en-US" altLang="zh-CN" sz="2000" b="1" dirty="0" smtClean="0">
                <a:latin typeface="Arial" pitchFamily="34" charset="0"/>
              </a:rPr>
              <a:t>        ~  </a:t>
            </a:r>
            <a:r>
              <a:rPr lang="en-US" altLang="zh-CN" sz="2000" b="1" dirty="0">
                <a:sym typeface="Symbol" pitchFamily="18" charset="2"/>
              </a:rPr>
              <a:t> ( </a:t>
            </a:r>
            <a:r>
              <a:rPr lang="en-US" altLang="zh-CN" sz="2000" b="1" i="1" dirty="0">
                <a:sym typeface="Symbol" pitchFamily="18" charset="2"/>
              </a:rPr>
              <a:t>n</a:t>
            </a:r>
            <a:r>
              <a:rPr lang="en-US" altLang="zh-CN" sz="2000" b="1" dirty="0">
                <a:sym typeface="Symbol" pitchFamily="18" charset="2"/>
              </a:rPr>
              <a:t> )</a:t>
            </a:r>
          </a:p>
          <a:p>
            <a:r>
              <a:rPr lang="en-US" altLang="zh-CN" sz="2000" b="1" dirty="0">
                <a:latin typeface="Arial" pitchFamily="34" charset="0"/>
                <a:sym typeface="Symbol" pitchFamily="18" charset="2"/>
              </a:rPr>
              <a:t>                    </a:t>
            </a:r>
            <a:r>
              <a:rPr lang="en-US" altLang="zh-CN" sz="2000" b="1" dirty="0" smtClean="0">
                <a:latin typeface="Arial" pitchFamily="34" charset="0"/>
                <a:sym typeface="Symbol" pitchFamily="18" charset="2"/>
              </a:rPr>
              <a:t>  </a:t>
            </a:r>
            <a:r>
              <a:rPr lang="zh-CN" altLang="en-US" sz="2000" b="1" dirty="0" smtClean="0">
                <a:latin typeface="Arial" pitchFamily="34" charset="0"/>
                <a:sym typeface="Symbol" pitchFamily="18" charset="2"/>
              </a:rPr>
              <a:t>删去结点                            </a:t>
            </a:r>
            <a:r>
              <a:rPr lang="en-US" altLang="zh-CN" sz="2000" b="1" dirty="0" smtClean="0">
                <a:latin typeface="Arial" pitchFamily="34" charset="0"/>
              </a:rPr>
              <a:t>~ </a:t>
            </a:r>
            <a:r>
              <a:rPr lang="en-US" altLang="zh-CN" sz="2000" b="1" dirty="0">
                <a:sym typeface="Symbol" pitchFamily="18" charset="2"/>
              </a:rPr>
              <a:t>( 1 )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57200" y="3457518"/>
            <a:ext cx="26670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1"/>
                </a:solidFill>
                <a:sym typeface="Wingdings" pitchFamily="2" charset="2"/>
              </a:rPr>
              <a:t>  </a:t>
            </a:r>
            <a:r>
              <a:rPr lang="zh-CN" altLang="en-US" sz="2000" b="1" dirty="0" smtClean="0">
                <a:solidFill>
                  <a:schemeClr val="accent1"/>
                </a:solidFill>
                <a:sym typeface="Wingdings" pitchFamily="2" charset="2"/>
              </a:rPr>
              <a:t>有序数组</a:t>
            </a:r>
            <a:r>
              <a:rPr lang="en-US" altLang="zh-CN" sz="2000" b="1" dirty="0" smtClean="0">
                <a:solidFill>
                  <a:schemeClr val="accent1"/>
                </a:solidFill>
                <a:latin typeface="Arial" pitchFamily="34" charset="0"/>
                <a:sym typeface="Wingdings" pitchFamily="2" charset="2"/>
              </a:rPr>
              <a:t>: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295400" y="3770659"/>
            <a:ext cx="739140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Arial" pitchFamily="34" charset="0"/>
              </a:rPr>
              <a:t>插入  </a:t>
            </a:r>
            <a:r>
              <a:rPr lang="en-US" altLang="zh-CN" sz="2000" b="1" dirty="0" smtClean="0">
                <a:latin typeface="Arial" pitchFamily="34" charset="0"/>
              </a:rPr>
              <a:t>—  </a:t>
            </a:r>
            <a:r>
              <a:rPr lang="zh-CN" altLang="en-US" sz="2000" b="1" dirty="0" smtClean="0">
                <a:latin typeface="Arial" pitchFamily="34" charset="0"/>
              </a:rPr>
              <a:t>找到合适的位置                     </a:t>
            </a:r>
            <a:r>
              <a:rPr lang="en-US" altLang="zh-CN" sz="2000" b="1" dirty="0" smtClean="0">
                <a:latin typeface="Arial" pitchFamily="34" charset="0"/>
              </a:rPr>
              <a:t>~  </a:t>
            </a:r>
            <a:r>
              <a:rPr lang="en-US" altLang="zh-CN" b="1" dirty="0">
                <a:sym typeface="Symbol" pitchFamily="18" charset="2"/>
              </a:rPr>
              <a:t>O( </a:t>
            </a:r>
            <a:r>
              <a:rPr lang="en-US" altLang="zh-CN" b="1" i="1" dirty="0">
                <a:sym typeface="Symbol" pitchFamily="18" charset="2"/>
              </a:rPr>
              <a:t>n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dirty="0" smtClean="0">
                <a:sym typeface="Symbol" pitchFamily="18" charset="2"/>
              </a:rPr>
              <a:t>) </a:t>
            </a:r>
            <a:r>
              <a:rPr lang="zh-CN" altLang="en-US" b="1" dirty="0" smtClean="0">
                <a:sym typeface="Symbol" pitchFamily="18" charset="2"/>
              </a:rPr>
              <a:t>或 </a:t>
            </a:r>
            <a:r>
              <a:rPr lang="en-US" altLang="zh-CN" b="1" dirty="0" smtClean="0">
                <a:sym typeface="Symbol" pitchFamily="18" charset="2"/>
              </a:rPr>
              <a:t>O(log</a:t>
            </a:r>
            <a:r>
              <a:rPr lang="en-US" altLang="zh-CN" b="1" baseline="-25000" dirty="0" smtClean="0">
                <a:sym typeface="Symbol" pitchFamily="18" charset="2"/>
              </a:rPr>
              <a:t>2</a:t>
            </a:r>
            <a:r>
              <a:rPr lang="en-US" altLang="zh-CN" b="1" dirty="0" smtClean="0">
                <a:sym typeface="Symbol" pitchFamily="18" charset="2"/>
              </a:rPr>
              <a:t> </a:t>
            </a:r>
            <a:r>
              <a:rPr lang="en-US" altLang="zh-CN" b="1" i="1" dirty="0" smtClean="0">
                <a:sym typeface="Symbol" pitchFamily="18" charset="2"/>
              </a:rPr>
              <a:t>n</a:t>
            </a:r>
            <a:r>
              <a:rPr lang="en-US" altLang="zh-CN" b="1" dirty="0" smtClean="0">
                <a:sym typeface="Symbol" pitchFamily="18" charset="2"/>
              </a:rPr>
              <a:t> )</a:t>
            </a:r>
            <a:endParaRPr lang="en-US" altLang="zh-CN" b="1" dirty="0">
              <a:sym typeface="Symbol" pitchFamily="18" charset="2"/>
            </a:endParaRPr>
          </a:p>
          <a:p>
            <a:r>
              <a:rPr lang="en-US" altLang="zh-CN" sz="2000" b="1" dirty="0">
                <a:latin typeface="Arial" pitchFamily="34" charset="0"/>
                <a:sym typeface="Symbol" pitchFamily="18" charset="2"/>
              </a:rPr>
              <a:t>                     </a:t>
            </a:r>
            <a:r>
              <a:rPr lang="en-US" altLang="zh-CN" sz="2000" b="1" dirty="0" smtClean="0">
                <a:latin typeface="Arial" pitchFamily="34" charset="0"/>
                <a:sym typeface="Symbol" pitchFamily="18" charset="2"/>
              </a:rPr>
              <a:t> </a:t>
            </a:r>
            <a:r>
              <a:rPr lang="zh-CN" altLang="en-US" sz="2000" b="1" dirty="0" smtClean="0">
                <a:latin typeface="Arial" pitchFamily="34" charset="0"/>
                <a:sym typeface="Symbol" pitchFamily="18" charset="2"/>
              </a:rPr>
              <a:t>移动元素并插入              </a:t>
            </a:r>
            <a:r>
              <a:rPr lang="en-US" altLang="zh-CN" sz="2000" b="1" dirty="0" smtClean="0">
                <a:latin typeface="Arial" pitchFamily="34" charset="0"/>
              </a:rPr>
              <a:t>~  </a:t>
            </a:r>
            <a:r>
              <a:rPr lang="en-US" altLang="zh-CN" b="1" dirty="0">
                <a:sym typeface="Symbol" pitchFamily="18" charset="2"/>
              </a:rPr>
              <a:t>O( </a:t>
            </a:r>
            <a:r>
              <a:rPr lang="en-US" altLang="zh-CN" b="1" i="1" dirty="0">
                <a:sym typeface="Symbol" pitchFamily="18" charset="2"/>
              </a:rPr>
              <a:t>n</a:t>
            </a:r>
            <a:r>
              <a:rPr lang="en-US" altLang="zh-CN" b="1" dirty="0">
                <a:sym typeface="Symbol" pitchFamily="18" charset="2"/>
              </a:rPr>
              <a:t> )</a:t>
            </a:r>
          </a:p>
          <a:p>
            <a:r>
              <a:rPr lang="zh-CN" altLang="en-US" sz="2000" b="1" dirty="0" smtClean="0">
                <a:solidFill>
                  <a:srgbClr val="0000FF"/>
                </a:solidFill>
                <a:latin typeface="Arial" pitchFamily="34" charset="0"/>
              </a:rPr>
              <a:t>删除  </a:t>
            </a:r>
            <a:r>
              <a:rPr lang="en-US" altLang="zh-CN" sz="2000" b="1" dirty="0" smtClean="0">
                <a:latin typeface="Arial" pitchFamily="34" charset="0"/>
              </a:rPr>
              <a:t>—  </a:t>
            </a:r>
            <a:r>
              <a:rPr lang="zh-CN" altLang="en-US" sz="2000" b="1" dirty="0" smtClean="0">
                <a:latin typeface="Arial" pitchFamily="34" charset="0"/>
              </a:rPr>
              <a:t>删去最后一个元素                  </a:t>
            </a:r>
            <a:r>
              <a:rPr lang="en-US" altLang="zh-CN" sz="2000" b="1" dirty="0" smtClean="0">
                <a:latin typeface="Arial" pitchFamily="34" charset="0"/>
              </a:rPr>
              <a:t>~ </a:t>
            </a:r>
            <a:r>
              <a:rPr lang="en-US" altLang="zh-CN" b="1" dirty="0">
                <a:sym typeface="Symbol" pitchFamily="18" charset="2"/>
              </a:rPr>
              <a:t>( 1 )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57200" y="4870430"/>
            <a:ext cx="3200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1"/>
                </a:solidFill>
                <a:sym typeface="Wingdings" pitchFamily="2" charset="2"/>
              </a:rPr>
              <a:t>  </a:t>
            </a:r>
            <a:r>
              <a:rPr lang="zh-CN" altLang="en-US" sz="2000" b="1" dirty="0" smtClean="0">
                <a:solidFill>
                  <a:schemeClr val="accent1"/>
                </a:solidFill>
                <a:sym typeface="Wingdings" pitchFamily="2" charset="2"/>
              </a:rPr>
              <a:t>有序链表</a:t>
            </a:r>
            <a:r>
              <a:rPr lang="en-US" altLang="zh-CN" sz="2000" b="1" dirty="0" smtClean="0">
                <a:solidFill>
                  <a:schemeClr val="accent1"/>
                </a:solidFill>
                <a:latin typeface="Arial" pitchFamily="34" charset="0"/>
                <a:sym typeface="Wingdings" pitchFamily="2" charset="2"/>
              </a:rPr>
              <a:t>: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295400" y="5251430"/>
            <a:ext cx="739140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Arial" pitchFamily="34" charset="0"/>
              </a:rPr>
              <a:t>插入 </a:t>
            </a:r>
            <a:r>
              <a:rPr lang="en-US" altLang="zh-CN" sz="2000" b="1" dirty="0" smtClean="0">
                <a:latin typeface="Arial" pitchFamily="34" charset="0"/>
              </a:rPr>
              <a:t>—  </a:t>
            </a:r>
            <a:r>
              <a:rPr lang="zh-CN" altLang="en-US" sz="2000" b="1" dirty="0" smtClean="0">
                <a:latin typeface="Arial" pitchFamily="34" charset="0"/>
              </a:rPr>
              <a:t>找到合适的位置                  </a:t>
            </a:r>
            <a:r>
              <a:rPr lang="en-US" altLang="zh-CN" sz="2000" b="1" dirty="0" smtClean="0">
                <a:latin typeface="Arial" pitchFamily="34" charset="0"/>
              </a:rPr>
              <a:t>~  </a:t>
            </a:r>
            <a:r>
              <a:rPr lang="en-US" altLang="zh-CN" b="1" dirty="0">
                <a:sym typeface="Symbol" pitchFamily="18" charset="2"/>
              </a:rPr>
              <a:t>O( </a:t>
            </a:r>
            <a:r>
              <a:rPr lang="en-US" altLang="zh-CN" b="1" i="1" dirty="0">
                <a:sym typeface="Symbol" pitchFamily="18" charset="2"/>
              </a:rPr>
              <a:t>n</a:t>
            </a:r>
            <a:r>
              <a:rPr lang="en-US" altLang="zh-CN" b="1" dirty="0">
                <a:sym typeface="Symbol" pitchFamily="18" charset="2"/>
              </a:rPr>
              <a:t> )</a:t>
            </a:r>
          </a:p>
          <a:p>
            <a:r>
              <a:rPr lang="en-US" altLang="zh-CN" sz="2000" b="1" dirty="0">
                <a:latin typeface="Arial" pitchFamily="34" charset="0"/>
                <a:sym typeface="Symbol" pitchFamily="18" charset="2"/>
              </a:rPr>
              <a:t>                     </a:t>
            </a:r>
            <a:r>
              <a:rPr lang="zh-CN" altLang="en-US" sz="2000" b="1" dirty="0" smtClean="0">
                <a:latin typeface="Arial" pitchFamily="34" charset="0"/>
                <a:sym typeface="Symbol" pitchFamily="18" charset="2"/>
              </a:rPr>
              <a:t>插入元素                      </a:t>
            </a:r>
            <a:r>
              <a:rPr lang="en-US" altLang="zh-CN" sz="2000" b="1" dirty="0" smtClean="0">
                <a:latin typeface="Arial" pitchFamily="34" charset="0"/>
              </a:rPr>
              <a:t>~ </a:t>
            </a:r>
            <a:r>
              <a:rPr lang="en-US" altLang="zh-CN" b="1" dirty="0">
                <a:sym typeface="Symbol" pitchFamily="18" charset="2"/>
              </a:rPr>
              <a:t>( 1 )</a:t>
            </a:r>
          </a:p>
          <a:p>
            <a:r>
              <a:rPr lang="zh-CN" altLang="en-US" sz="2000" b="1" dirty="0" smtClean="0">
                <a:solidFill>
                  <a:srgbClr val="0000FF"/>
                </a:solidFill>
                <a:latin typeface="Arial" pitchFamily="34" charset="0"/>
              </a:rPr>
              <a:t>删除 </a:t>
            </a:r>
            <a:r>
              <a:rPr lang="en-US" altLang="zh-CN" sz="2000" b="1" dirty="0" smtClean="0">
                <a:latin typeface="Arial" pitchFamily="34" charset="0"/>
              </a:rPr>
              <a:t>—  </a:t>
            </a:r>
            <a:r>
              <a:rPr lang="zh-CN" altLang="en-US" sz="2000" b="1" dirty="0" smtClean="0">
                <a:latin typeface="Arial" pitchFamily="34" charset="0"/>
              </a:rPr>
              <a:t>删除首元素或最后元素       </a:t>
            </a:r>
            <a:r>
              <a:rPr lang="en-US" altLang="zh-CN" sz="2000" b="1" dirty="0" smtClean="0">
                <a:latin typeface="Arial" pitchFamily="34" charset="0"/>
              </a:rPr>
              <a:t>~ </a:t>
            </a:r>
            <a:r>
              <a:rPr lang="en-US" altLang="zh-CN" b="1" dirty="0">
                <a:sym typeface="Symbol" pitchFamily="18" charset="2"/>
              </a:rPr>
              <a:t>( 1 )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658502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§4.6.1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堆及其操作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0034" y="467005"/>
            <a:ext cx="5286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sym typeface="Wingdings" pitchFamily="2" charset="2"/>
              </a:rPr>
              <a:t></a:t>
            </a:r>
            <a:r>
              <a:rPr lang="en-US" altLang="zh-CN" sz="2400" b="1" dirty="0" smtClean="0"/>
              <a:t>  </a:t>
            </a:r>
            <a:r>
              <a:rPr lang="zh-CN" altLang="en-US" sz="2400" b="1" dirty="0" smtClean="0"/>
              <a:t>若采用数组或链表实现优先队列 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85786" y="642918"/>
            <a:ext cx="2701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sym typeface="Wingdings" pitchFamily="2" charset="2"/>
              </a:rPr>
              <a:t> </a:t>
            </a:r>
            <a:r>
              <a:rPr lang="zh-CN" altLang="en-US" sz="2400" b="1" dirty="0" smtClean="0"/>
              <a:t>哈夫曼</a:t>
            </a:r>
            <a:r>
              <a:rPr lang="zh-CN" altLang="en-US" sz="2400" b="1" dirty="0"/>
              <a:t>树的构造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824787" y="2214554"/>
            <a:ext cx="746949" cy="334964"/>
            <a:chOff x="1857356" y="1571612"/>
            <a:chExt cx="746949" cy="334964"/>
          </a:xfrm>
        </p:grpSpPr>
        <p:sp>
          <p:nvSpPr>
            <p:cNvPr id="113666" name="Text Box 2"/>
            <p:cNvSpPr txBox="1">
              <a:spLocks noChangeArrowheads="1"/>
            </p:cNvSpPr>
            <p:nvPr/>
          </p:nvSpPr>
          <p:spPr bwMode="auto">
            <a:xfrm>
              <a:off x="1857356" y="1572714"/>
              <a:ext cx="266690" cy="3338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1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3667" name="Text Box 3"/>
            <p:cNvSpPr txBox="1">
              <a:spLocks noChangeArrowheads="1"/>
            </p:cNvSpPr>
            <p:nvPr/>
          </p:nvSpPr>
          <p:spPr bwMode="auto">
            <a:xfrm>
              <a:off x="2337615" y="1571612"/>
              <a:ext cx="266690" cy="3338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2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2752940" y="2215656"/>
            <a:ext cx="266690" cy="333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3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198508" y="2214554"/>
            <a:ext cx="724182" cy="334964"/>
            <a:chOff x="3269946" y="1571612"/>
            <a:chExt cx="724182" cy="334964"/>
          </a:xfrm>
        </p:grpSpPr>
        <p:sp>
          <p:nvSpPr>
            <p:cNvPr id="113669" name="Text Box 5"/>
            <p:cNvSpPr txBox="1">
              <a:spLocks noChangeArrowheads="1"/>
            </p:cNvSpPr>
            <p:nvPr/>
          </p:nvSpPr>
          <p:spPr bwMode="auto">
            <a:xfrm>
              <a:off x="3269946" y="1571612"/>
              <a:ext cx="266690" cy="3338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4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3670" name="Text Box 6"/>
            <p:cNvSpPr txBox="1">
              <a:spLocks noChangeArrowheads="1"/>
            </p:cNvSpPr>
            <p:nvPr/>
          </p:nvSpPr>
          <p:spPr bwMode="auto">
            <a:xfrm>
              <a:off x="3727438" y="1572714"/>
              <a:ext cx="266690" cy="3338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5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357554" y="2261300"/>
            <a:ext cx="357190" cy="596196"/>
            <a:chOff x="7445202" y="3018791"/>
            <a:chExt cx="357190" cy="596196"/>
          </a:xfrm>
        </p:grpSpPr>
        <p:sp>
          <p:nvSpPr>
            <p:cNvPr id="113673" name="Text Box 9"/>
            <p:cNvSpPr txBox="1">
              <a:spLocks noChangeArrowheads="1"/>
            </p:cNvSpPr>
            <p:nvPr/>
          </p:nvSpPr>
          <p:spPr bwMode="auto">
            <a:xfrm>
              <a:off x="7492598" y="3028470"/>
              <a:ext cx="264985" cy="2932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</a:t>
              </a: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rgbClr val="595959"/>
                  </a:solidFill>
                  <a:effectLst/>
                  <a:latin typeface="Calibri" pitchFamily="34" charset="0"/>
                  <a:ea typeface="宋体" pitchFamily="2" charset="-122"/>
                </a:rPr>
                <a:t>9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3676" name="Oval 12"/>
            <p:cNvSpPr>
              <a:spLocks noChangeArrowheads="1"/>
            </p:cNvSpPr>
            <p:nvPr/>
          </p:nvSpPr>
          <p:spPr bwMode="auto">
            <a:xfrm>
              <a:off x="7461360" y="3018791"/>
              <a:ext cx="323152" cy="29035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13677" name="Line 13"/>
            <p:cNvSpPr>
              <a:spLocks noChangeShapeType="1"/>
            </p:cNvSpPr>
            <p:nvPr/>
          </p:nvSpPr>
          <p:spPr bwMode="auto">
            <a:xfrm flipH="1">
              <a:off x="7445202" y="3292693"/>
              <a:ext cx="102332" cy="322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13678" name="Line 14"/>
            <p:cNvSpPr>
              <a:spLocks noChangeShapeType="1"/>
            </p:cNvSpPr>
            <p:nvPr/>
          </p:nvSpPr>
          <p:spPr bwMode="auto">
            <a:xfrm>
              <a:off x="7713419" y="3291725"/>
              <a:ext cx="88973" cy="323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428860" y="2214554"/>
            <a:ext cx="370549" cy="592324"/>
            <a:chOff x="6516678" y="3021695"/>
            <a:chExt cx="370549" cy="592324"/>
          </a:xfrm>
        </p:grpSpPr>
        <p:sp>
          <p:nvSpPr>
            <p:cNvPr id="113679" name="Text Box 15"/>
            <p:cNvSpPr txBox="1">
              <a:spLocks noChangeArrowheads="1"/>
            </p:cNvSpPr>
            <p:nvPr/>
          </p:nvSpPr>
          <p:spPr bwMode="auto">
            <a:xfrm>
              <a:off x="6560842" y="3033309"/>
              <a:ext cx="300532" cy="2932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</a:t>
              </a: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rgbClr val="595959"/>
                  </a:solidFill>
                  <a:effectLst/>
                  <a:latin typeface="Calibri" pitchFamily="34" charset="0"/>
                  <a:ea typeface="宋体" pitchFamily="2" charset="-122"/>
                </a:rPr>
                <a:t>6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3687" name="Line 23"/>
            <p:cNvSpPr>
              <a:spLocks noChangeShapeType="1"/>
            </p:cNvSpPr>
            <p:nvPr/>
          </p:nvSpPr>
          <p:spPr bwMode="auto">
            <a:xfrm flipH="1">
              <a:off x="6516678" y="3291725"/>
              <a:ext cx="102332" cy="322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13688" name="Line 24"/>
            <p:cNvSpPr>
              <a:spLocks noChangeShapeType="1"/>
            </p:cNvSpPr>
            <p:nvPr/>
          </p:nvSpPr>
          <p:spPr bwMode="auto">
            <a:xfrm>
              <a:off x="6784895" y="3290757"/>
              <a:ext cx="102332" cy="322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13689" name="Oval 25"/>
            <p:cNvSpPr>
              <a:spLocks noChangeArrowheads="1"/>
            </p:cNvSpPr>
            <p:nvPr/>
          </p:nvSpPr>
          <p:spPr bwMode="auto">
            <a:xfrm>
              <a:off x="6538222" y="3021695"/>
              <a:ext cx="323152" cy="29035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428860" y="1714488"/>
            <a:ext cx="1071571" cy="571504"/>
            <a:chOff x="6623706" y="2638426"/>
            <a:chExt cx="1071571" cy="571504"/>
          </a:xfrm>
        </p:grpSpPr>
        <p:sp>
          <p:nvSpPr>
            <p:cNvPr id="113672" name="Text Box 8"/>
            <p:cNvSpPr txBox="1">
              <a:spLocks noChangeArrowheads="1"/>
            </p:cNvSpPr>
            <p:nvPr/>
          </p:nvSpPr>
          <p:spPr bwMode="auto">
            <a:xfrm>
              <a:off x="6964783" y="2638426"/>
              <a:ext cx="300532" cy="2932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</a:t>
              </a: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rgbClr val="595959"/>
                  </a:solidFill>
                  <a:effectLst/>
                  <a:latin typeface="Calibri" pitchFamily="34" charset="0"/>
                  <a:ea typeface="宋体" pitchFamily="2" charset="-122"/>
                </a:rPr>
                <a:t>15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3690" name="Oval 26"/>
            <p:cNvSpPr>
              <a:spLocks noChangeArrowheads="1"/>
            </p:cNvSpPr>
            <p:nvPr/>
          </p:nvSpPr>
          <p:spPr bwMode="auto">
            <a:xfrm>
              <a:off x="6984172" y="2638426"/>
              <a:ext cx="323152" cy="29035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13691" name="Line 27"/>
            <p:cNvSpPr>
              <a:spLocks noChangeShapeType="1"/>
            </p:cNvSpPr>
            <p:nvPr/>
          </p:nvSpPr>
          <p:spPr bwMode="auto">
            <a:xfrm flipH="1">
              <a:off x="6623706" y="2883292"/>
              <a:ext cx="394935" cy="3266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13692" name="Line 28"/>
            <p:cNvSpPr>
              <a:spLocks noChangeShapeType="1"/>
            </p:cNvSpPr>
            <p:nvPr/>
          </p:nvSpPr>
          <p:spPr bwMode="auto">
            <a:xfrm>
              <a:off x="7277163" y="2878452"/>
              <a:ext cx="418114" cy="331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000232" y="2786058"/>
            <a:ext cx="746949" cy="906468"/>
            <a:chOff x="4357686" y="2285992"/>
            <a:chExt cx="746949" cy="906468"/>
          </a:xfrm>
        </p:grpSpPr>
        <p:grpSp>
          <p:nvGrpSpPr>
            <p:cNvPr id="37" name="组合 36"/>
            <p:cNvGrpSpPr/>
            <p:nvPr/>
          </p:nvGrpSpPr>
          <p:grpSpPr>
            <a:xfrm>
              <a:off x="4572000" y="2285992"/>
              <a:ext cx="370548" cy="586517"/>
              <a:chOff x="6280777" y="3614019"/>
              <a:chExt cx="370548" cy="586517"/>
            </a:xfrm>
          </p:grpSpPr>
          <p:sp>
            <p:nvSpPr>
              <p:cNvPr id="113680" name="Text Box 16"/>
              <p:cNvSpPr txBox="1">
                <a:spLocks noChangeArrowheads="1"/>
              </p:cNvSpPr>
              <p:nvPr/>
            </p:nvSpPr>
            <p:spPr bwMode="auto">
              <a:xfrm>
                <a:off x="6328173" y="3614019"/>
                <a:ext cx="264985" cy="29325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 </a:t>
                </a: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595959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3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13683" name="Oval 19"/>
              <p:cNvSpPr>
                <a:spLocks noChangeArrowheads="1"/>
              </p:cNvSpPr>
              <p:nvPr/>
            </p:nvSpPr>
            <p:spPr bwMode="auto">
              <a:xfrm>
                <a:off x="6296935" y="3618858"/>
                <a:ext cx="323152" cy="290355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13684" name="Line 20"/>
              <p:cNvSpPr>
                <a:spLocks noChangeShapeType="1"/>
              </p:cNvSpPr>
              <p:nvPr/>
            </p:nvSpPr>
            <p:spPr bwMode="auto">
              <a:xfrm flipH="1">
                <a:off x="6280777" y="3878242"/>
                <a:ext cx="102332" cy="3222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13685" name="Line 21"/>
              <p:cNvSpPr>
                <a:spLocks noChangeShapeType="1"/>
              </p:cNvSpPr>
              <p:nvPr/>
            </p:nvSpPr>
            <p:spPr bwMode="auto">
              <a:xfrm>
                <a:off x="6548993" y="3877274"/>
                <a:ext cx="102332" cy="3222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4357686" y="2857496"/>
              <a:ext cx="746949" cy="334964"/>
              <a:chOff x="1857356" y="1571612"/>
              <a:chExt cx="746949" cy="334964"/>
            </a:xfrm>
          </p:grpSpPr>
          <p:sp>
            <p:nvSpPr>
              <p:cNvPr id="39" name="Text Box 2"/>
              <p:cNvSpPr txBox="1">
                <a:spLocks noChangeArrowheads="1"/>
              </p:cNvSpPr>
              <p:nvPr/>
            </p:nvSpPr>
            <p:spPr bwMode="auto">
              <a:xfrm>
                <a:off x="1857356" y="1572714"/>
                <a:ext cx="266690" cy="33386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 1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0" name="Text Box 3"/>
              <p:cNvSpPr txBox="1">
                <a:spLocks noChangeArrowheads="1"/>
              </p:cNvSpPr>
              <p:nvPr/>
            </p:nvSpPr>
            <p:spPr bwMode="auto">
              <a:xfrm>
                <a:off x="2337615" y="1571612"/>
                <a:ext cx="266690" cy="33386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 2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2000232" y="2285992"/>
            <a:ext cx="370548" cy="586517"/>
            <a:chOff x="6280777" y="3614019"/>
            <a:chExt cx="370548" cy="586517"/>
          </a:xfrm>
        </p:grpSpPr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6328173" y="3614019"/>
              <a:ext cx="264985" cy="2932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</a:t>
              </a: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rgbClr val="595959"/>
                  </a:solidFill>
                  <a:effectLst/>
                  <a:latin typeface="Calibri" pitchFamily="34" charset="0"/>
                  <a:ea typeface="宋体" pitchFamily="2" charset="-122"/>
                </a:rPr>
                <a:t>3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3" name="Oval 19"/>
            <p:cNvSpPr>
              <a:spLocks noChangeArrowheads="1"/>
            </p:cNvSpPr>
            <p:nvPr/>
          </p:nvSpPr>
          <p:spPr bwMode="auto">
            <a:xfrm>
              <a:off x="6296935" y="3618858"/>
              <a:ext cx="323152" cy="29035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 flipH="1">
              <a:off x="6280777" y="3878242"/>
              <a:ext cx="102332" cy="322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6548993" y="3877274"/>
              <a:ext cx="102332" cy="322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</p:grp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2714612" y="2786058"/>
            <a:ext cx="266690" cy="333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3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000496" y="2285992"/>
            <a:ext cx="981070" cy="1477972"/>
            <a:chOff x="6215074" y="3000372"/>
            <a:chExt cx="981070" cy="1477972"/>
          </a:xfrm>
        </p:grpSpPr>
        <p:grpSp>
          <p:nvGrpSpPr>
            <p:cNvPr id="51" name="组合 50"/>
            <p:cNvGrpSpPr/>
            <p:nvPr/>
          </p:nvGrpSpPr>
          <p:grpSpPr>
            <a:xfrm>
              <a:off x="6643702" y="3000372"/>
              <a:ext cx="370549" cy="592324"/>
              <a:chOff x="6516678" y="3021695"/>
              <a:chExt cx="370549" cy="592324"/>
            </a:xfrm>
          </p:grpSpPr>
          <p:sp>
            <p:nvSpPr>
              <p:cNvPr id="52" name="Text Box 15"/>
              <p:cNvSpPr txBox="1">
                <a:spLocks noChangeArrowheads="1"/>
              </p:cNvSpPr>
              <p:nvPr/>
            </p:nvSpPr>
            <p:spPr bwMode="auto">
              <a:xfrm>
                <a:off x="6560842" y="3033309"/>
                <a:ext cx="300532" cy="29325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 </a:t>
                </a: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595959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6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3" name="Line 23"/>
              <p:cNvSpPr>
                <a:spLocks noChangeShapeType="1"/>
              </p:cNvSpPr>
              <p:nvPr/>
            </p:nvSpPr>
            <p:spPr bwMode="auto">
              <a:xfrm flipH="1">
                <a:off x="6516678" y="3291725"/>
                <a:ext cx="102332" cy="3222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54" name="Line 24"/>
              <p:cNvSpPr>
                <a:spLocks noChangeShapeType="1"/>
              </p:cNvSpPr>
              <p:nvPr/>
            </p:nvSpPr>
            <p:spPr bwMode="auto">
              <a:xfrm>
                <a:off x="6784895" y="3290757"/>
                <a:ext cx="102332" cy="3222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55" name="Oval 25"/>
              <p:cNvSpPr>
                <a:spLocks noChangeArrowheads="1"/>
              </p:cNvSpPr>
              <p:nvPr/>
            </p:nvSpPr>
            <p:spPr bwMode="auto">
              <a:xfrm>
                <a:off x="6538222" y="3021695"/>
                <a:ext cx="323152" cy="290355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6215074" y="3571876"/>
              <a:ext cx="746949" cy="906468"/>
              <a:chOff x="4357686" y="2285992"/>
              <a:chExt cx="746949" cy="906468"/>
            </a:xfrm>
          </p:grpSpPr>
          <p:grpSp>
            <p:nvGrpSpPr>
              <p:cNvPr id="57" name="组合 36"/>
              <p:cNvGrpSpPr/>
              <p:nvPr/>
            </p:nvGrpSpPr>
            <p:grpSpPr>
              <a:xfrm>
                <a:off x="4572000" y="2285992"/>
                <a:ext cx="370548" cy="586517"/>
                <a:chOff x="6280777" y="3614019"/>
                <a:chExt cx="370548" cy="586517"/>
              </a:xfrm>
            </p:grpSpPr>
            <p:sp>
              <p:nvSpPr>
                <p:cNvPr id="6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328173" y="3614019"/>
                  <a:ext cx="264985" cy="29325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</a:rPr>
                    <a:t> </a:t>
                  </a:r>
                  <a:r>
                    <a:rPr kumimoji="0" lang="en-US" altLang="zh-CN" b="1" i="0" u="none" strike="noStrike" cap="none" normalizeH="0" baseline="0" smtClean="0">
                      <a:ln>
                        <a:noFill/>
                      </a:ln>
                      <a:solidFill>
                        <a:srgbClr val="595959"/>
                      </a:solidFill>
                      <a:effectLst/>
                      <a:latin typeface="Calibri" pitchFamily="34" charset="0"/>
                      <a:ea typeface="宋体" pitchFamily="2" charset="-122"/>
                    </a:rPr>
                    <a:t>3</a:t>
                  </a:r>
                  <a:endParaRPr kumimoji="0" lang="zh-CN" altLang="zh-CN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2" name="Oval 19"/>
                <p:cNvSpPr>
                  <a:spLocks noChangeArrowheads="1"/>
                </p:cNvSpPr>
                <p:nvPr/>
              </p:nvSpPr>
              <p:spPr bwMode="auto">
                <a:xfrm>
                  <a:off x="6296935" y="3618858"/>
                  <a:ext cx="323152" cy="290355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b="1"/>
                </a:p>
              </p:txBody>
            </p:sp>
            <p:sp>
              <p:nvSpPr>
                <p:cNvPr id="63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6280777" y="3878242"/>
                  <a:ext cx="102332" cy="32229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b="1"/>
                </a:p>
              </p:txBody>
            </p:sp>
            <p:sp>
              <p:nvSpPr>
                <p:cNvPr id="64" name="Line 21"/>
                <p:cNvSpPr>
                  <a:spLocks noChangeShapeType="1"/>
                </p:cNvSpPr>
                <p:nvPr/>
              </p:nvSpPr>
              <p:spPr bwMode="auto">
                <a:xfrm>
                  <a:off x="6548993" y="3877274"/>
                  <a:ext cx="102332" cy="32229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58" name="组合 37"/>
              <p:cNvGrpSpPr/>
              <p:nvPr/>
            </p:nvGrpSpPr>
            <p:grpSpPr>
              <a:xfrm>
                <a:off x="4357686" y="2857496"/>
                <a:ext cx="746949" cy="334964"/>
                <a:chOff x="1857356" y="1571612"/>
                <a:chExt cx="746949" cy="334964"/>
              </a:xfrm>
            </p:grpSpPr>
            <p:sp>
              <p:nvSpPr>
                <p:cNvPr id="59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857356" y="1572714"/>
                  <a:ext cx="266690" cy="3338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</a:rPr>
                    <a:t> 1</a:t>
                  </a:r>
                  <a:endParaRPr kumimoji="0" lang="zh-CN" altLang="zh-CN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337615" y="1571612"/>
                  <a:ext cx="266690" cy="3338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</a:rPr>
                    <a:t> 2</a:t>
                  </a:r>
                  <a:endParaRPr kumimoji="0" lang="zh-CN" altLang="zh-CN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65" name="Text Box 4"/>
            <p:cNvSpPr txBox="1">
              <a:spLocks noChangeArrowheads="1"/>
            </p:cNvSpPr>
            <p:nvPr/>
          </p:nvSpPr>
          <p:spPr bwMode="auto">
            <a:xfrm>
              <a:off x="6929454" y="3571876"/>
              <a:ext cx="266690" cy="3338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3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1285852" y="4500570"/>
            <a:ext cx="4621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sym typeface="Wingdings" pitchFamily="2" charset="2"/>
              </a:rPr>
              <a:t> 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en-US" sz="2000" b="1" dirty="0" smtClean="0"/>
              <a:t>每次把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权值最小的两棵</a:t>
            </a:r>
            <a:r>
              <a:rPr lang="zh-CN" altLang="en-US" sz="2000" b="1" dirty="0" smtClean="0"/>
              <a:t>二叉树合并</a:t>
            </a:r>
            <a:endParaRPr lang="zh-CN" altLang="en-US" sz="2000" b="1" dirty="0"/>
          </a:p>
        </p:txBody>
      </p:sp>
      <p:sp>
        <p:nvSpPr>
          <p:cNvPr id="68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§4.6.2  </a:t>
            </a:r>
            <a:r>
              <a:rPr kumimoji="1" lang="zh-CN" altLang="zh-CN" dirty="0" smtClean="0">
                <a:solidFill>
                  <a:srgbClr val="000000"/>
                </a:solidFill>
                <a:sym typeface="Webdings" pitchFamily="18" charset="2"/>
              </a:rPr>
              <a:t>哈夫曼树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400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-1.66667E-6 0.09445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0035 0.08912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-0.23525 -0.00393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animBg="1"/>
      <p:bldP spid="113668" grpId="1" animBg="1"/>
      <p:bldP spid="47" grpId="0" animBg="1"/>
      <p:bldP spid="4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57158" y="285728"/>
          <a:ext cx="8501122" cy="6035040"/>
        </p:xfrm>
        <a:graphic>
          <a:graphicData uri="http://schemas.openxmlformats.org/drawingml/2006/table">
            <a:tbl>
              <a:tblPr/>
              <a:tblGrid>
                <a:gridCol w="8501122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typedef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struct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HTNode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*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HuffmanTree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; /* 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哈夫曼树类型 *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struct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HTNode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{ /* 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哈夫曼树结点定义 *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Weight;         </a:t>
                      </a:r>
                      <a:endParaRPr lang="en-US" altLang="zh-CN" sz="1800" b="1" kern="100" dirty="0" smtClean="0">
                        <a:solidFill>
                          <a:schemeClr val="tx1"/>
                        </a:solidFill>
                        <a:latin typeface="Courier New"/>
                        <a:ea typeface="+mn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HuffmanTree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Left, Right;</a:t>
                      </a:r>
                      <a:endParaRPr lang="en-US" altLang="zh-CN" sz="1800" b="1" kern="100" dirty="0" smtClean="0">
                        <a:solidFill>
                          <a:schemeClr val="tx1"/>
                        </a:solidFill>
                        <a:latin typeface="Courier New"/>
                        <a:ea typeface="+mn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};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800" b="1" kern="100" dirty="0" smtClean="0">
                        <a:solidFill>
                          <a:schemeClr val="tx1"/>
                        </a:solidFill>
                        <a:latin typeface="Courier New"/>
                        <a:ea typeface="+mn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HuffmanTree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Huffman(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MinHeap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H 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{ /* 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这里最小堆的元素类型为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HuffmanTree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*/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/* 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假设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H-&gt;Size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个权值已经存在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H-&gt;Data[]-&gt;Weight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里 *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, N;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HuffmanTree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T;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BuildHeap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(H); /* 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将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H-&gt;Data[]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按权值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Weight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调整为最小堆 *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 = H-&gt;Size;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for (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=1;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&lt;N;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++ ) { /* 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做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H-&gt;Size-1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次合并 *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 = (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HuffmanTree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malloc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sizeof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struct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HTNode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)); </a:t>
                      </a:r>
                      <a:endParaRPr lang="en-US" altLang="zh-CN" sz="1800" b="1" kern="100" dirty="0" smtClean="0">
                        <a:solidFill>
                          <a:schemeClr val="tx1"/>
                        </a:solidFill>
                        <a:latin typeface="Courier New"/>
                        <a:ea typeface="+mn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T-&gt;Left =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DeleteMin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(H);</a:t>
                      </a:r>
                      <a:endParaRPr lang="en-US" altLang="zh-CN" sz="1800" b="1" kern="100" dirty="0" smtClean="0">
                        <a:solidFill>
                          <a:schemeClr val="tx1"/>
                        </a:solidFill>
                        <a:latin typeface="Courier New"/>
                        <a:ea typeface="+mn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T-&gt;Right =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DeleteMin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(H); </a:t>
                      </a:r>
                      <a:endParaRPr lang="en-US" altLang="zh-CN" sz="1800" b="1" kern="100" dirty="0" smtClean="0">
                        <a:solidFill>
                          <a:schemeClr val="tx1"/>
                        </a:solidFill>
                        <a:latin typeface="Courier New"/>
                        <a:ea typeface="+mn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T-&gt;Weight = T-&gt;Left-&gt;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Weight+T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-&gt;Right-&gt;Weight; </a:t>
                      </a:r>
                      <a:endParaRPr lang="en-US" altLang="zh-CN" sz="1800" b="1" kern="100" dirty="0" smtClean="0">
                        <a:solidFill>
                          <a:schemeClr val="tx1"/>
                        </a:solidFill>
                        <a:latin typeface="Courier New"/>
                        <a:ea typeface="+mn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Insert( H, T ); /* 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将新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插入最小堆 *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baseline="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}	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return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DeleteMin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(H);</a:t>
                      </a:r>
                      <a:endParaRPr lang="en-US" altLang="zh-CN" sz="1800" b="1" kern="100" dirty="0" smtClean="0">
                        <a:solidFill>
                          <a:schemeClr val="tx1"/>
                        </a:solidFill>
                        <a:latin typeface="Courier New"/>
                        <a:ea typeface="+mn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}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857752" y="5681979"/>
            <a:ext cx="3400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整体复杂度为</a:t>
            </a:r>
            <a:r>
              <a:rPr lang="en-US" sz="2400" b="1" dirty="0" smtClean="0">
                <a:solidFill>
                  <a:srgbClr val="0000FF"/>
                </a:solidFill>
              </a:rPr>
              <a:t>O(N </a:t>
            </a:r>
            <a:r>
              <a:rPr lang="en-US" sz="2400" b="1" dirty="0" err="1" smtClean="0">
                <a:solidFill>
                  <a:srgbClr val="0000FF"/>
                </a:solidFill>
              </a:rPr>
              <a:t>logN</a:t>
            </a:r>
            <a:r>
              <a:rPr lang="en-US" sz="2400" b="1" dirty="0" smtClean="0">
                <a:solidFill>
                  <a:srgbClr val="0000FF"/>
                </a:solidFill>
              </a:rPr>
              <a:t>)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856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1472" y="642918"/>
            <a:ext cx="2880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sym typeface="Wingdings" pitchFamily="2" charset="2"/>
              </a:rPr>
              <a:t> </a:t>
            </a:r>
            <a:r>
              <a:rPr lang="en-US" altLang="zh-CN" sz="2400" b="1" dirty="0" smtClean="0">
                <a:sym typeface="Wingdings" pitchFamily="2" charset="2"/>
              </a:rPr>
              <a:t> </a:t>
            </a:r>
            <a:r>
              <a:rPr lang="zh-CN" altLang="en-US" sz="2400" b="1" dirty="0" smtClean="0">
                <a:sym typeface="Wingdings" pitchFamily="2" charset="2"/>
              </a:rPr>
              <a:t>哈夫曼树的特点</a:t>
            </a:r>
            <a:r>
              <a:rPr lang="en-US" altLang="zh-CN" sz="2400" b="1" dirty="0" smtClean="0"/>
              <a:t>:</a:t>
            </a:r>
          </a:p>
        </p:txBody>
      </p:sp>
      <p:sp>
        <p:nvSpPr>
          <p:cNvPr id="4" name="矩形 3"/>
          <p:cNvSpPr/>
          <p:nvPr/>
        </p:nvSpPr>
        <p:spPr>
          <a:xfrm>
            <a:off x="1071538" y="1071546"/>
            <a:ext cx="2943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sym typeface="Wingdings" pitchFamily="2" charset="2"/>
              </a:rPr>
              <a:t> 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en-US" sz="2000" b="1" dirty="0" smtClean="0"/>
              <a:t>没有度为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的结点；</a:t>
            </a:r>
            <a:endParaRPr lang="zh-CN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1071538" y="2071678"/>
            <a:ext cx="74606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sym typeface="Wingdings" pitchFamily="2" charset="2"/>
              </a:rPr>
              <a:t> 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en-US" sz="2000" b="1" dirty="0" smtClean="0">
                <a:sym typeface="Wingdings" pitchFamily="2" charset="2"/>
              </a:rPr>
              <a:t>哈夫曼树的任意非叶节点的</a:t>
            </a:r>
            <a:r>
              <a:rPr lang="zh-CN" altLang="en-US" sz="2000" b="1" dirty="0" smtClean="0">
                <a:solidFill>
                  <a:srgbClr val="0000FF"/>
                </a:solidFill>
                <a:sym typeface="Wingdings" pitchFamily="2" charset="2"/>
              </a:rPr>
              <a:t>左右子树交换</a:t>
            </a:r>
            <a:r>
              <a:rPr lang="zh-CN" altLang="en-US" sz="2000" b="1" dirty="0" smtClean="0">
                <a:sym typeface="Wingdings" pitchFamily="2" charset="2"/>
              </a:rPr>
              <a:t>后仍是哈夫曼树</a:t>
            </a:r>
            <a:r>
              <a:rPr lang="zh-CN" altLang="en-US" sz="2000" b="1" dirty="0" smtClean="0"/>
              <a:t>；</a:t>
            </a:r>
            <a:endParaRPr lang="zh-CN" altLang="en-US" sz="2000" b="1" dirty="0"/>
          </a:p>
        </p:txBody>
      </p:sp>
      <p:sp>
        <p:nvSpPr>
          <p:cNvPr id="7" name="矩形 6"/>
          <p:cNvSpPr/>
          <p:nvPr/>
        </p:nvSpPr>
        <p:spPr>
          <a:xfrm>
            <a:off x="1071538" y="1571612"/>
            <a:ext cx="5506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sym typeface="Wingdings" pitchFamily="2" charset="2"/>
              </a:rPr>
              <a:t> 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个叶子结点的</a:t>
            </a:r>
            <a:r>
              <a:rPr lang="zh-CN" altLang="en-US" sz="2000" b="1" dirty="0" smtClean="0">
                <a:sym typeface="Wingdings" pitchFamily="2" charset="2"/>
              </a:rPr>
              <a:t>哈夫曼树共有</a:t>
            </a:r>
            <a:r>
              <a:rPr lang="en-US" altLang="zh-CN" sz="2000" b="1" dirty="0" smtClean="0">
                <a:sym typeface="Wingdings" pitchFamily="2" charset="2"/>
              </a:rPr>
              <a:t>2n-1</a:t>
            </a:r>
            <a:r>
              <a:rPr lang="zh-CN" altLang="en-US" sz="2000" b="1" dirty="0" smtClean="0">
                <a:sym typeface="Wingdings" pitchFamily="2" charset="2"/>
              </a:rPr>
              <a:t>个结点</a:t>
            </a:r>
            <a:r>
              <a:rPr lang="zh-CN" altLang="en-US" sz="2000" b="1" dirty="0" smtClean="0"/>
              <a:t>；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1084163" y="4000504"/>
            <a:ext cx="7202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sym typeface="Wingdings" pitchFamily="2" charset="2"/>
              </a:rPr>
              <a:t> 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en-US" sz="2000" b="1" dirty="0" smtClean="0">
                <a:sym typeface="Wingdings" pitchFamily="2" charset="2"/>
              </a:rPr>
              <a:t>也就是说，与一棵哈夫曼树同构的二叉树都是哈夫曼树</a:t>
            </a:r>
            <a:r>
              <a:rPr lang="zh-CN" altLang="en-US" sz="2000" b="1" dirty="0" smtClean="0"/>
              <a:t>；</a:t>
            </a:r>
            <a:endParaRPr lang="zh-CN" altLang="en-US" sz="2000" b="1" dirty="0"/>
          </a:p>
        </p:txBody>
      </p:sp>
      <p:sp>
        <p:nvSpPr>
          <p:cNvPr id="9" name="矩形 8"/>
          <p:cNvSpPr/>
          <p:nvPr/>
        </p:nvSpPr>
        <p:spPr>
          <a:xfrm>
            <a:off x="1071538" y="4494922"/>
            <a:ext cx="721520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sym typeface="Wingdings" pitchFamily="2" charset="2"/>
              </a:rPr>
              <a:t> 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en-US" sz="2000" b="1" dirty="0" smtClean="0">
                <a:sym typeface="Wingdings" pitchFamily="2" charset="2"/>
              </a:rPr>
              <a:t>对同一组</a:t>
            </a:r>
            <a:r>
              <a:rPr lang="zh-CN" altLang="en-US" sz="2000" b="1" dirty="0" smtClean="0"/>
              <a:t>权值</a:t>
            </a:r>
            <a:r>
              <a:rPr lang="en-US" altLang="zh-CN" sz="2000" b="1" dirty="0" smtClean="0"/>
              <a:t>{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w</a:t>
            </a:r>
            <a:r>
              <a:rPr lang="en-US" altLang="zh-CN" sz="2000" b="1" i="1" baseline="-25000" dirty="0" smtClean="0">
                <a:solidFill>
                  <a:srgbClr val="0000FF"/>
                </a:solidFill>
              </a:rPr>
              <a:t>1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,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w</a:t>
            </a:r>
            <a:r>
              <a:rPr lang="en-US" altLang="zh-CN" sz="2000" b="1" i="1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, …… , </a:t>
            </a:r>
            <a:r>
              <a:rPr lang="en-US" altLang="zh-CN" sz="2000" b="1" i="1" dirty="0" err="1" smtClean="0">
                <a:solidFill>
                  <a:srgbClr val="0000FF"/>
                </a:solidFill>
              </a:rPr>
              <a:t>w</a:t>
            </a:r>
            <a:r>
              <a:rPr lang="en-US" altLang="zh-CN" sz="2000" b="1" i="1" baseline="-25000" dirty="0" err="1" smtClean="0">
                <a:solidFill>
                  <a:srgbClr val="0000FF"/>
                </a:solidFill>
              </a:rPr>
              <a:t>n</a:t>
            </a:r>
            <a:r>
              <a:rPr lang="en-US" altLang="zh-CN" sz="2000" b="1" dirty="0" smtClean="0"/>
              <a:t>}</a:t>
            </a:r>
            <a:r>
              <a:rPr lang="zh-CN" altLang="en-US" sz="2000" b="1" dirty="0" smtClean="0"/>
              <a:t>，</a:t>
            </a:r>
            <a:r>
              <a:rPr lang="zh-CN" altLang="en-US" sz="2000" b="1" dirty="0" smtClean="0">
                <a:sym typeface="Wingdings" pitchFamily="2" charset="2"/>
              </a:rPr>
              <a:t>是否存在</a:t>
            </a:r>
            <a:r>
              <a:rPr lang="zh-CN" altLang="en-US" sz="2000" b="1" dirty="0" smtClean="0">
                <a:solidFill>
                  <a:srgbClr val="0000FF"/>
                </a:solidFill>
                <a:sym typeface="Wingdings" pitchFamily="2" charset="2"/>
              </a:rPr>
              <a:t>不同构的两棵哈夫曼树</a:t>
            </a:r>
            <a:r>
              <a:rPr lang="zh-CN" altLang="en-US" sz="2000" b="1" dirty="0" smtClean="0">
                <a:sym typeface="Wingdings" pitchFamily="2" charset="2"/>
              </a:rPr>
              <a:t>呢？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11" name="AutoShape 88" descr="再生纸"/>
          <p:cNvSpPr>
            <a:spLocks noChangeArrowheads="1"/>
          </p:cNvSpPr>
          <p:nvPr/>
        </p:nvSpPr>
        <p:spPr bwMode="auto">
          <a:xfrm>
            <a:off x="714348" y="2786058"/>
            <a:ext cx="7715304" cy="1071570"/>
          </a:xfrm>
          <a:prstGeom prst="roundRect">
            <a:avLst>
              <a:gd name="adj" fmla="val 1090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定义</a:t>
            </a:r>
            <a:r>
              <a:rPr lang="en-US" altLang="zh-CN" sz="2000" b="1" dirty="0" smtClean="0"/>
              <a:t>】</a:t>
            </a:r>
            <a:r>
              <a:rPr lang="zh-CN" altLang="en-US" sz="2000" b="1" dirty="0" smtClean="0">
                <a:sym typeface="Wingdings" pitchFamily="2" charset="2"/>
              </a:rPr>
              <a:t>在不考虑结点权值的情况下，如果二叉树</a:t>
            </a:r>
            <a:r>
              <a:rPr lang="en-US" altLang="zh-CN" sz="2000" b="1" dirty="0" smtClean="0">
                <a:sym typeface="Wingdings" pitchFamily="2" charset="2"/>
              </a:rPr>
              <a:t>A</a:t>
            </a:r>
            <a:r>
              <a:rPr lang="zh-CN" altLang="en-US" sz="2000" b="1" dirty="0" smtClean="0">
                <a:sym typeface="Wingdings" pitchFamily="2" charset="2"/>
              </a:rPr>
              <a:t>通过任意结点的</a:t>
            </a:r>
            <a:r>
              <a:rPr lang="zh-CN" altLang="en-US" sz="2000" b="1" dirty="0" smtClean="0">
                <a:solidFill>
                  <a:srgbClr val="0000FF"/>
                </a:solidFill>
                <a:sym typeface="Wingdings" pitchFamily="2" charset="2"/>
              </a:rPr>
              <a:t>左右子树交换，</a:t>
            </a:r>
            <a:r>
              <a:rPr lang="zh-CN" altLang="en-US" sz="2000" b="1" dirty="0" smtClean="0"/>
              <a:t>可以变成二叉树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，那么就称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A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和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B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是同构的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sp>
        <p:nvSpPr>
          <p:cNvPr id="12" name="矩形 11"/>
          <p:cNvSpPr/>
          <p:nvPr/>
        </p:nvSpPr>
        <p:spPr>
          <a:xfrm>
            <a:off x="4643438" y="5214950"/>
            <a:ext cx="13149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sym typeface="Wingdings" pitchFamily="2" charset="2"/>
              </a:rPr>
              <a:t>Yes</a:t>
            </a:r>
            <a:r>
              <a:rPr lang="zh-CN" altLang="en-US" sz="3600" b="1" dirty="0" smtClean="0">
                <a:solidFill>
                  <a:srgbClr val="0000FF"/>
                </a:solidFill>
                <a:sym typeface="Wingdings" pitchFamily="2" charset="2"/>
              </a:rPr>
              <a:t>！</a:t>
            </a:r>
            <a:endParaRPr lang="zh-CN" altLang="en-US" sz="3600" dirty="0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§4.6.2  </a:t>
            </a:r>
            <a:r>
              <a:rPr lang="zh-CN" altLang="zh-CN" dirty="0" smtClean="0"/>
              <a:t>哈夫曼树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1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7224" y="928670"/>
            <a:ext cx="63579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>
                <a:sym typeface="Wingdings" pitchFamily="2" charset="2"/>
              </a:rPr>
              <a:t>对一组</a:t>
            </a:r>
            <a:r>
              <a:rPr lang="zh-CN" altLang="en-US" sz="2000" b="1" dirty="0" smtClean="0"/>
              <a:t>权值</a:t>
            </a:r>
            <a:r>
              <a:rPr lang="en-US" altLang="zh-CN" sz="2000" b="1" dirty="0" smtClean="0"/>
              <a:t>{ 1, 2 , 3, 3 }</a:t>
            </a:r>
            <a:r>
              <a:rPr lang="zh-CN" altLang="en-US" sz="2000" b="1" dirty="0" smtClean="0"/>
              <a:t>，</a:t>
            </a:r>
            <a:r>
              <a:rPr lang="zh-CN" altLang="en-US" sz="2000" b="1" dirty="0" smtClean="0">
                <a:solidFill>
                  <a:srgbClr val="0000FF"/>
                </a:solidFill>
                <a:sym typeface="Wingdings" pitchFamily="2" charset="2"/>
              </a:rPr>
              <a:t>不同构</a:t>
            </a:r>
            <a:r>
              <a:rPr lang="zh-CN" altLang="en-US" sz="2000" b="1" dirty="0" smtClean="0">
                <a:sym typeface="Wingdings" pitchFamily="2" charset="2"/>
              </a:rPr>
              <a:t>的两棵哈夫曼树</a:t>
            </a:r>
            <a:r>
              <a:rPr lang="zh-CN" altLang="en-US" sz="2000" b="1" dirty="0" smtClean="0"/>
              <a:t>：</a:t>
            </a:r>
            <a:endParaRPr lang="zh-CN" altLang="en-US" sz="2000" b="1" dirty="0"/>
          </a:p>
        </p:txBody>
      </p:sp>
      <p:grpSp>
        <p:nvGrpSpPr>
          <p:cNvPr id="51" name="组合 50"/>
          <p:cNvGrpSpPr/>
          <p:nvPr/>
        </p:nvGrpSpPr>
        <p:grpSpPr>
          <a:xfrm>
            <a:off x="5786446" y="2028758"/>
            <a:ext cx="1637079" cy="1540099"/>
            <a:chOff x="5929322" y="1928802"/>
            <a:chExt cx="1637079" cy="1540099"/>
          </a:xfrm>
        </p:grpSpPr>
        <p:sp>
          <p:nvSpPr>
            <p:cNvPr id="4" name="Oval 21"/>
            <p:cNvSpPr>
              <a:spLocks noChangeArrowheads="1"/>
            </p:cNvSpPr>
            <p:nvPr/>
          </p:nvSpPr>
          <p:spPr bwMode="auto">
            <a:xfrm>
              <a:off x="6495974" y="1928802"/>
              <a:ext cx="347918" cy="3455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5" name="Line 22"/>
            <p:cNvSpPr>
              <a:spLocks noChangeShapeType="1"/>
            </p:cNvSpPr>
            <p:nvPr/>
          </p:nvSpPr>
          <p:spPr bwMode="auto">
            <a:xfrm flipH="1">
              <a:off x="6261709" y="2220195"/>
              <a:ext cx="271376" cy="1992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7" name="Line 24"/>
            <p:cNvSpPr>
              <a:spLocks noChangeShapeType="1"/>
            </p:cNvSpPr>
            <p:nvPr/>
          </p:nvSpPr>
          <p:spPr bwMode="auto">
            <a:xfrm>
              <a:off x="6811419" y="2214437"/>
              <a:ext cx="271376" cy="1992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" name="Line 26"/>
            <p:cNvSpPr>
              <a:spLocks noChangeShapeType="1"/>
            </p:cNvSpPr>
            <p:nvPr/>
          </p:nvSpPr>
          <p:spPr bwMode="auto">
            <a:xfrm flipH="1">
              <a:off x="6993496" y="2702780"/>
              <a:ext cx="110174" cy="3835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0" name="Line 27"/>
            <p:cNvSpPr>
              <a:spLocks noChangeShapeType="1"/>
            </p:cNvSpPr>
            <p:nvPr/>
          </p:nvSpPr>
          <p:spPr bwMode="auto">
            <a:xfrm>
              <a:off x="7282268" y="2701628"/>
              <a:ext cx="110174" cy="3835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" name="Oval 29"/>
            <p:cNvSpPr>
              <a:spLocks noChangeArrowheads="1"/>
            </p:cNvSpPr>
            <p:nvPr/>
          </p:nvSpPr>
          <p:spPr bwMode="auto">
            <a:xfrm>
              <a:off x="6095163" y="2428868"/>
              <a:ext cx="347918" cy="3455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3" name="Oval 30"/>
            <p:cNvSpPr>
              <a:spLocks noChangeArrowheads="1"/>
            </p:cNvSpPr>
            <p:nvPr/>
          </p:nvSpPr>
          <p:spPr bwMode="auto">
            <a:xfrm>
              <a:off x="7021330" y="2375682"/>
              <a:ext cx="347918" cy="3455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4" name="Text Box 31"/>
            <p:cNvSpPr txBox="1">
              <a:spLocks noChangeArrowheads="1"/>
            </p:cNvSpPr>
            <p:nvPr/>
          </p:nvSpPr>
          <p:spPr bwMode="auto">
            <a:xfrm>
              <a:off x="5929322" y="3119920"/>
              <a:ext cx="285293" cy="3489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1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6338705" y="3118768"/>
              <a:ext cx="285293" cy="3489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2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6874045" y="3086313"/>
              <a:ext cx="285293" cy="3489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" name="Text Box 34"/>
            <p:cNvSpPr txBox="1">
              <a:spLocks noChangeArrowheads="1"/>
            </p:cNvSpPr>
            <p:nvPr/>
          </p:nvSpPr>
          <p:spPr bwMode="auto">
            <a:xfrm>
              <a:off x="7281108" y="3085162"/>
              <a:ext cx="285293" cy="3489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" name="Line 36"/>
            <p:cNvSpPr>
              <a:spLocks noChangeShapeType="1"/>
            </p:cNvSpPr>
            <p:nvPr/>
          </p:nvSpPr>
          <p:spPr bwMode="auto">
            <a:xfrm flipH="1">
              <a:off x="6077767" y="2737538"/>
              <a:ext cx="110174" cy="3835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20" name="Line 37"/>
            <p:cNvSpPr>
              <a:spLocks noChangeShapeType="1"/>
            </p:cNvSpPr>
            <p:nvPr/>
          </p:nvSpPr>
          <p:spPr bwMode="auto">
            <a:xfrm>
              <a:off x="6366539" y="2736386"/>
              <a:ext cx="110174" cy="3835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</p:grpSp>
      <p:sp>
        <p:nvSpPr>
          <p:cNvPr id="39" name="Rectangle 56"/>
          <p:cNvSpPr>
            <a:spLocks noChangeArrowheads="1"/>
          </p:cNvSpPr>
          <p:nvPr/>
        </p:nvSpPr>
        <p:spPr bwMode="auto">
          <a:xfrm>
            <a:off x="1643042" y="4100460"/>
            <a:ext cx="16430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WPL</a:t>
            </a:r>
            <a:r>
              <a:rPr kumimoji="0" lang="en-US" altLang="zh-CN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18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" name="Rectangle 56"/>
          <p:cNvSpPr>
            <a:spLocks noChangeArrowheads="1"/>
          </p:cNvSpPr>
          <p:nvPr/>
        </p:nvSpPr>
        <p:spPr bwMode="auto">
          <a:xfrm>
            <a:off x="5715008" y="4171898"/>
            <a:ext cx="16430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WPL</a:t>
            </a:r>
            <a:r>
              <a:rPr kumimoji="0" lang="en-US" altLang="zh-CN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18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714939" y="1814444"/>
            <a:ext cx="1928367" cy="1923793"/>
            <a:chOff x="1857815" y="1714488"/>
            <a:chExt cx="1928367" cy="1923793"/>
          </a:xfrm>
        </p:grpSpPr>
        <p:sp>
          <p:nvSpPr>
            <p:cNvPr id="24" name="Line 41"/>
            <p:cNvSpPr>
              <a:spLocks noChangeShapeType="1"/>
            </p:cNvSpPr>
            <p:nvPr/>
          </p:nvSpPr>
          <p:spPr bwMode="auto">
            <a:xfrm flipH="1">
              <a:off x="2877338" y="2025893"/>
              <a:ext cx="271718" cy="1995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26" name="Oval 43"/>
            <p:cNvSpPr>
              <a:spLocks noChangeArrowheads="1"/>
            </p:cNvSpPr>
            <p:nvPr/>
          </p:nvSpPr>
          <p:spPr bwMode="auto">
            <a:xfrm>
              <a:off x="3102609" y="1714488"/>
              <a:ext cx="348357" cy="346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27" name="Oval 44"/>
            <p:cNvSpPr>
              <a:spLocks noChangeArrowheads="1"/>
            </p:cNvSpPr>
            <p:nvPr/>
          </p:nvSpPr>
          <p:spPr bwMode="auto">
            <a:xfrm>
              <a:off x="2581235" y="2164296"/>
              <a:ext cx="348357" cy="346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28" name="Text Box 45"/>
            <p:cNvSpPr txBox="1">
              <a:spLocks noChangeArrowheads="1"/>
            </p:cNvSpPr>
            <p:nvPr/>
          </p:nvSpPr>
          <p:spPr bwMode="auto">
            <a:xfrm>
              <a:off x="1857815" y="3288815"/>
              <a:ext cx="285652" cy="3494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1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2267714" y="3287662"/>
              <a:ext cx="285652" cy="3494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2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 flipH="1">
              <a:off x="2006447" y="2905902"/>
              <a:ext cx="110313" cy="3840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33" name="Line 50"/>
            <p:cNvSpPr>
              <a:spLocks noChangeShapeType="1"/>
            </p:cNvSpPr>
            <p:nvPr/>
          </p:nvSpPr>
          <p:spPr bwMode="auto">
            <a:xfrm>
              <a:off x="2295583" y="2904748"/>
              <a:ext cx="110313" cy="3840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34" name="Line 51"/>
            <p:cNvSpPr>
              <a:spLocks noChangeShapeType="1"/>
            </p:cNvSpPr>
            <p:nvPr/>
          </p:nvSpPr>
          <p:spPr bwMode="auto">
            <a:xfrm flipH="1">
              <a:off x="2344353" y="2436487"/>
              <a:ext cx="271718" cy="1995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35" name="Oval 52"/>
            <p:cNvSpPr>
              <a:spLocks noChangeArrowheads="1"/>
            </p:cNvSpPr>
            <p:nvPr/>
          </p:nvSpPr>
          <p:spPr bwMode="auto">
            <a:xfrm>
              <a:off x="2048250" y="2574889"/>
              <a:ext cx="348357" cy="346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36" name="Line 53"/>
            <p:cNvSpPr>
              <a:spLocks noChangeShapeType="1"/>
            </p:cNvSpPr>
            <p:nvPr/>
          </p:nvSpPr>
          <p:spPr bwMode="auto">
            <a:xfrm>
              <a:off x="2807667" y="2488388"/>
              <a:ext cx="110313" cy="3840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37" name="Text Box 54"/>
            <p:cNvSpPr txBox="1">
              <a:spLocks noChangeArrowheads="1"/>
            </p:cNvSpPr>
            <p:nvPr/>
          </p:nvSpPr>
          <p:spPr bwMode="auto">
            <a:xfrm>
              <a:off x="2806506" y="2872454"/>
              <a:ext cx="285652" cy="3494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8" name="Line 55"/>
            <p:cNvSpPr>
              <a:spLocks noChangeShapeType="1"/>
            </p:cNvSpPr>
            <p:nvPr/>
          </p:nvSpPr>
          <p:spPr bwMode="auto">
            <a:xfrm>
              <a:off x="3374327" y="2021280"/>
              <a:ext cx="269438" cy="2596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49" name="Text Box 35"/>
            <p:cNvSpPr txBox="1">
              <a:spLocks noChangeArrowheads="1"/>
            </p:cNvSpPr>
            <p:nvPr/>
          </p:nvSpPr>
          <p:spPr bwMode="auto">
            <a:xfrm>
              <a:off x="3500889" y="2280959"/>
              <a:ext cx="285293" cy="3489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§4.6.2  </a:t>
            </a:r>
            <a:r>
              <a:rPr kumimoji="1" lang="zh-CN" altLang="zh-CN" dirty="0" smtClean="0">
                <a:solidFill>
                  <a:srgbClr val="000000"/>
                </a:solidFill>
                <a:sym typeface="Webdings" pitchFamily="18" charset="2"/>
              </a:rPr>
              <a:t>哈夫曼树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4348" y="500042"/>
            <a:ext cx="2082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rgbClr val="0000FF"/>
                </a:solidFill>
                <a:sym typeface="Wingdings" pitchFamily="2" charset="2"/>
              </a:rPr>
              <a:t> </a:t>
            </a:r>
            <a:r>
              <a:rPr lang="zh-CN" altLang="zh-CN" sz="2400" b="1" dirty="0" smtClean="0"/>
              <a:t>哈夫曼</a:t>
            </a:r>
            <a:r>
              <a:rPr lang="zh-CN" altLang="zh-CN" sz="2400" b="1" dirty="0"/>
              <a:t>编码</a:t>
            </a:r>
          </a:p>
        </p:txBody>
      </p:sp>
      <p:sp>
        <p:nvSpPr>
          <p:cNvPr id="5" name="矩形 4"/>
          <p:cNvSpPr/>
          <p:nvPr/>
        </p:nvSpPr>
        <p:spPr>
          <a:xfrm>
            <a:off x="857224" y="1071546"/>
            <a:ext cx="7206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sym typeface="Wingdings" pitchFamily="2" charset="2"/>
              </a:rPr>
              <a:t>  </a:t>
            </a:r>
            <a:r>
              <a:rPr lang="zh-CN" altLang="en-US" sz="2000" b="1" dirty="0" smtClean="0"/>
              <a:t>给定</a:t>
            </a:r>
            <a:r>
              <a:rPr lang="zh-CN" altLang="en-US" sz="2000" b="1" dirty="0"/>
              <a:t>一段字符串，如何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对字符</a:t>
            </a:r>
            <a:r>
              <a:rPr lang="zh-CN" altLang="en-US" sz="2000" b="1" dirty="0">
                <a:solidFill>
                  <a:srgbClr val="0000FF"/>
                </a:solidFill>
              </a:rPr>
              <a:t>进行编码</a:t>
            </a:r>
            <a:r>
              <a:rPr lang="zh-CN" altLang="en-US" sz="2000" b="1" dirty="0" smtClean="0"/>
              <a:t>，可以使得</a:t>
            </a:r>
            <a:r>
              <a:rPr lang="zh-CN" altLang="en-US" sz="2000" b="1" dirty="0"/>
              <a:t>该字符串的编码</a:t>
            </a:r>
            <a:r>
              <a:rPr lang="zh-CN" altLang="en-US" sz="2000" b="1" dirty="0">
                <a:solidFill>
                  <a:srgbClr val="0000FF"/>
                </a:solidFill>
              </a:rPr>
              <a:t>存储空间最少</a:t>
            </a:r>
            <a:r>
              <a:rPr lang="zh-CN" altLang="en-US" sz="2000" b="1" dirty="0" smtClean="0"/>
              <a:t>？</a:t>
            </a:r>
            <a:endParaRPr lang="zh-CN" altLang="en-US" sz="2000" b="1" dirty="0"/>
          </a:p>
        </p:txBody>
      </p:sp>
      <p:sp>
        <p:nvSpPr>
          <p:cNvPr id="6" name="矩形 5"/>
          <p:cNvSpPr/>
          <p:nvPr/>
        </p:nvSpPr>
        <p:spPr>
          <a:xfrm>
            <a:off x="857224" y="2428868"/>
            <a:ext cx="7143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[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4.10] </a:t>
            </a:r>
            <a:r>
              <a:rPr lang="zh-CN" altLang="en-US" sz="2000" b="1" dirty="0"/>
              <a:t>假设有一段文本，包含</a:t>
            </a:r>
            <a:r>
              <a:rPr lang="en-US" altLang="zh-CN" sz="2000" b="1" dirty="0"/>
              <a:t>58</a:t>
            </a:r>
            <a:r>
              <a:rPr lang="zh-CN" altLang="en-US" sz="2000" b="1" dirty="0"/>
              <a:t>个字符。经过统计，发现其中只有</a:t>
            </a:r>
            <a:r>
              <a:rPr lang="en-US" altLang="zh-CN" sz="2000" b="1" dirty="0"/>
              <a:t>7</a:t>
            </a:r>
            <a:r>
              <a:rPr lang="zh-CN" altLang="en-US" sz="2000" b="1" dirty="0"/>
              <a:t>个字符是互不相同的，它们是：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e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i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s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t</a:t>
            </a:r>
            <a:r>
              <a:rPr lang="zh-CN" altLang="en-US" sz="2000" b="1" dirty="0"/>
              <a:t>，空格（</a:t>
            </a:r>
            <a:r>
              <a:rPr lang="en-US" altLang="zh-CN" sz="2000" b="1" dirty="0" err="1"/>
              <a:t>sp</a:t>
            </a:r>
            <a:r>
              <a:rPr lang="zh-CN" altLang="en-US" sz="2000" b="1" dirty="0"/>
              <a:t>），换行（</a:t>
            </a:r>
            <a:r>
              <a:rPr lang="en-US" altLang="zh-CN" sz="2000" b="1" dirty="0" err="1"/>
              <a:t>nl</a:t>
            </a:r>
            <a:r>
              <a:rPr lang="zh-CN" altLang="en-US" sz="2000" b="1" dirty="0"/>
              <a:t>）。</a:t>
            </a:r>
          </a:p>
        </p:txBody>
      </p:sp>
      <p:sp>
        <p:nvSpPr>
          <p:cNvPr id="7" name="矩形 6"/>
          <p:cNvSpPr/>
          <p:nvPr/>
        </p:nvSpPr>
        <p:spPr>
          <a:xfrm>
            <a:off x="857224" y="3786190"/>
            <a:ext cx="75724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分析</a:t>
            </a:r>
            <a:r>
              <a:rPr lang="en-US" altLang="zh-CN" sz="2000" b="1" dirty="0" smtClean="0"/>
              <a:t>】</a:t>
            </a:r>
            <a:r>
              <a:rPr lang="zh-CN" altLang="en-US" sz="2000" b="1" dirty="0" smtClean="0"/>
              <a:t>如果用等长</a:t>
            </a:r>
            <a:r>
              <a:rPr lang="en-US" altLang="zh-CN" sz="2000" b="1" dirty="0" smtClean="0"/>
              <a:t>ASCII</a:t>
            </a:r>
            <a:r>
              <a:rPr lang="zh-CN" altLang="en-US" sz="2000" b="1" dirty="0" smtClean="0"/>
              <a:t>编码：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58 ×8 = 464</a:t>
            </a:r>
            <a:r>
              <a:rPr lang="zh-CN" altLang="en-US" sz="2000" b="1" dirty="0" smtClean="0"/>
              <a:t>位；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如果用等长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位编码：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58 ×3 = 174</a:t>
            </a:r>
            <a:r>
              <a:rPr lang="zh-CN" altLang="en-US" sz="2000" b="1" dirty="0" smtClean="0"/>
              <a:t>位；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如果出现</a:t>
            </a:r>
            <a:r>
              <a:rPr lang="zh-CN" altLang="en-US" sz="2000" b="1" dirty="0"/>
              <a:t>频率高的</a:t>
            </a:r>
            <a:r>
              <a:rPr lang="zh-CN" altLang="en-US" sz="2000" b="1" dirty="0" smtClean="0"/>
              <a:t>字符用的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编码</a:t>
            </a:r>
            <a:r>
              <a:rPr lang="zh-CN" altLang="en-US" sz="2000" b="1" dirty="0">
                <a:solidFill>
                  <a:srgbClr val="0000FF"/>
                </a:solidFill>
              </a:rPr>
              <a:t>短些</a:t>
            </a:r>
            <a:r>
              <a:rPr lang="zh-CN" altLang="en-US" sz="2000" b="1" dirty="0"/>
              <a:t>，出现频率低的字符</a:t>
            </a:r>
            <a:r>
              <a:rPr lang="zh-CN" altLang="en-US" sz="2000" b="1" dirty="0" smtClean="0"/>
              <a:t>则可以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编码长些；</a:t>
            </a:r>
            <a:r>
              <a:rPr lang="zh-CN" altLang="en-US" sz="2000" b="1" dirty="0" smtClean="0"/>
              <a:t>以期得到总的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编码长度最短。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7224" y="1785926"/>
            <a:ext cx="5160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b="1" dirty="0" smtClean="0"/>
              <a:t>最优解决方案是 “</a:t>
            </a:r>
            <a:r>
              <a:rPr lang="zh-CN" altLang="en-US" b="1" dirty="0" smtClean="0">
                <a:solidFill>
                  <a:srgbClr val="0000FF"/>
                </a:solidFill>
              </a:rPr>
              <a:t>哈夫曼</a:t>
            </a:r>
            <a:r>
              <a:rPr lang="en-US" altLang="zh-CN" b="1" dirty="0" smtClean="0">
                <a:solidFill>
                  <a:srgbClr val="0000FF"/>
                </a:solidFill>
              </a:rPr>
              <a:t>(Huffman)</a:t>
            </a:r>
            <a:r>
              <a:rPr lang="zh-CN" altLang="en-US" b="1" dirty="0" smtClean="0">
                <a:solidFill>
                  <a:srgbClr val="0000FF"/>
                </a:solidFill>
              </a:rPr>
              <a:t>编码</a:t>
            </a:r>
            <a:r>
              <a:rPr lang="zh-CN" altLang="en-US" b="1" dirty="0" smtClean="0"/>
              <a:t>” 。</a:t>
            </a:r>
            <a:endParaRPr lang="zh-CN" altLang="en-US" b="1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§4.6.2  </a:t>
            </a:r>
            <a:r>
              <a:rPr kumimoji="1" lang="zh-CN" altLang="zh-CN" dirty="0" smtClean="0">
                <a:solidFill>
                  <a:srgbClr val="000000"/>
                </a:solidFill>
                <a:sym typeface="Webdings" pitchFamily="18" charset="2"/>
              </a:rPr>
              <a:t>哈夫曼树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051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5867400" y="2971800"/>
            <a:ext cx="1911350" cy="1768475"/>
            <a:chOff x="3312" y="2112"/>
            <a:chExt cx="1204" cy="1114"/>
          </a:xfrm>
        </p:grpSpPr>
        <p:sp>
          <p:nvSpPr>
            <p:cNvPr id="3099" name="Oval 37"/>
            <p:cNvSpPr>
              <a:spLocks noChangeArrowheads="1"/>
            </p:cNvSpPr>
            <p:nvPr/>
          </p:nvSpPr>
          <p:spPr bwMode="auto">
            <a:xfrm>
              <a:off x="3888" y="249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82800" anchor="ctr"/>
            <a:lstStyle/>
            <a:p>
              <a:pPr algn="ctr"/>
              <a:endParaRPr lang="zh-CN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00" name="Line 38"/>
            <p:cNvSpPr>
              <a:spLocks noChangeShapeType="1"/>
            </p:cNvSpPr>
            <p:nvPr/>
          </p:nvSpPr>
          <p:spPr bwMode="auto">
            <a:xfrm flipH="1">
              <a:off x="3744" y="2736"/>
              <a:ext cx="24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Line 39"/>
            <p:cNvSpPr>
              <a:spLocks noChangeShapeType="1"/>
            </p:cNvSpPr>
            <p:nvPr/>
          </p:nvSpPr>
          <p:spPr bwMode="auto">
            <a:xfrm>
              <a:off x="4032" y="2736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Oval 40"/>
            <p:cNvSpPr>
              <a:spLocks noChangeArrowheads="1"/>
            </p:cNvSpPr>
            <p:nvPr/>
          </p:nvSpPr>
          <p:spPr bwMode="auto">
            <a:xfrm>
              <a:off x="4128" y="283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82800" anchor="ctr"/>
            <a:lstStyle/>
            <a:p>
              <a:pPr algn="ctr"/>
              <a:endParaRPr lang="zh-CN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03" name="Line 41"/>
            <p:cNvSpPr>
              <a:spLocks noChangeShapeType="1"/>
            </p:cNvSpPr>
            <p:nvPr/>
          </p:nvSpPr>
          <p:spPr bwMode="auto">
            <a:xfrm flipH="1">
              <a:off x="4080" y="3072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Line 42"/>
            <p:cNvSpPr>
              <a:spLocks noChangeShapeType="1"/>
            </p:cNvSpPr>
            <p:nvPr/>
          </p:nvSpPr>
          <p:spPr bwMode="auto">
            <a:xfrm>
              <a:off x="4272" y="3072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Oval 43"/>
            <p:cNvSpPr>
              <a:spLocks noChangeArrowheads="1"/>
            </p:cNvSpPr>
            <p:nvPr/>
          </p:nvSpPr>
          <p:spPr bwMode="auto">
            <a:xfrm>
              <a:off x="3696" y="211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82800" anchor="ctr"/>
            <a:lstStyle/>
            <a:p>
              <a:pPr algn="ctr"/>
              <a:endParaRPr lang="zh-CN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06" name="Line 44"/>
            <p:cNvSpPr>
              <a:spLocks noChangeShapeType="1"/>
            </p:cNvSpPr>
            <p:nvPr/>
          </p:nvSpPr>
          <p:spPr bwMode="auto">
            <a:xfrm flipH="1">
              <a:off x="3312" y="2352"/>
              <a:ext cx="48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Line 45"/>
            <p:cNvSpPr>
              <a:spLocks noChangeShapeType="1"/>
            </p:cNvSpPr>
            <p:nvPr/>
          </p:nvSpPr>
          <p:spPr bwMode="auto">
            <a:xfrm>
              <a:off x="3840" y="2352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Rectangle 46"/>
            <p:cNvSpPr>
              <a:spLocks noChangeArrowheads="1"/>
            </p:cNvSpPr>
            <p:nvPr/>
          </p:nvSpPr>
          <p:spPr bwMode="auto">
            <a:xfrm>
              <a:off x="3360" y="2640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109" name="Rectangle 47"/>
            <p:cNvSpPr>
              <a:spLocks noChangeArrowheads="1"/>
            </p:cNvSpPr>
            <p:nvPr/>
          </p:nvSpPr>
          <p:spPr bwMode="auto">
            <a:xfrm>
              <a:off x="3696" y="2832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110" name="Rectangle 48"/>
            <p:cNvSpPr>
              <a:spLocks noChangeArrowheads="1"/>
            </p:cNvSpPr>
            <p:nvPr/>
          </p:nvSpPr>
          <p:spPr bwMode="auto">
            <a:xfrm>
              <a:off x="3984" y="297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111" name="Rectangle 49"/>
            <p:cNvSpPr>
              <a:spLocks noChangeArrowheads="1"/>
            </p:cNvSpPr>
            <p:nvPr/>
          </p:nvSpPr>
          <p:spPr bwMode="auto">
            <a:xfrm>
              <a:off x="3884" y="225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3112" name="Rectangle 50"/>
            <p:cNvSpPr>
              <a:spLocks noChangeArrowheads="1"/>
            </p:cNvSpPr>
            <p:nvPr/>
          </p:nvSpPr>
          <p:spPr bwMode="auto">
            <a:xfrm>
              <a:off x="4076" y="2630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3113" name="Rectangle 51"/>
            <p:cNvSpPr>
              <a:spLocks noChangeArrowheads="1"/>
            </p:cNvSpPr>
            <p:nvPr/>
          </p:nvSpPr>
          <p:spPr bwMode="auto">
            <a:xfrm>
              <a:off x="4320" y="297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371600" y="1371600"/>
            <a:ext cx="1600200" cy="1006475"/>
            <a:chOff x="864" y="576"/>
            <a:chExt cx="1008" cy="634"/>
          </a:xfrm>
        </p:grpSpPr>
        <p:sp>
          <p:nvSpPr>
            <p:cNvPr id="3118" name="Text Box 25"/>
            <p:cNvSpPr txBox="1">
              <a:spLocks noChangeArrowheads="1"/>
            </p:cNvSpPr>
            <p:nvPr/>
          </p:nvSpPr>
          <p:spPr bwMode="auto">
            <a:xfrm>
              <a:off x="1296" y="576"/>
              <a:ext cx="24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3119" name="Text Box 26"/>
            <p:cNvSpPr txBox="1">
              <a:spLocks noChangeArrowheads="1"/>
            </p:cNvSpPr>
            <p:nvPr/>
          </p:nvSpPr>
          <p:spPr bwMode="auto">
            <a:xfrm>
              <a:off x="1632" y="960"/>
              <a:ext cx="24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3120" name="Text Box 27"/>
            <p:cNvSpPr txBox="1">
              <a:spLocks noChangeArrowheads="1"/>
            </p:cNvSpPr>
            <p:nvPr/>
          </p:nvSpPr>
          <p:spPr bwMode="auto">
            <a:xfrm>
              <a:off x="864" y="960"/>
              <a:ext cx="24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2362200"/>
            <a:ext cx="2209800" cy="381000"/>
            <a:chOff x="864" y="1104"/>
            <a:chExt cx="1392" cy="240"/>
          </a:xfrm>
        </p:grpSpPr>
        <p:sp>
          <p:nvSpPr>
            <p:cNvPr id="3133" name="Oval 4"/>
            <p:cNvSpPr>
              <a:spLocks noChangeArrowheads="1"/>
            </p:cNvSpPr>
            <p:nvPr/>
          </p:nvSpPr>
          <p:spPr bwMode="auto">
            <a:xfrm>
              <a:off x="864" y="1104"/>
              <a:ext cx="240" cy="240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134" name="Oval 5"/>
            <p:cNvSpPr>
              <a:spLocks noChangeArrowheads="1"/>
            </p:cNvSpPr>
            <p:nvPr/>
          </p:nvSpPr>
          <p:spPr bwMode="auto">
            <a:xfrm>
              <a:off x="1632" y="1104"/>
              <a:ext cx="240" cy="240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3135" name="Oval 6"/>
            <p:cNvSpPr>
              <a:spLocks noChangeArrowheads="1"/>
            </p:cNvSpPr>
            <p:nvPr/>
          </p:nvSpPr>
          <p:spPr bwMode="auto">
            <a:xfrm>
              <a:off x="1248" y="1104"/>
              <a:ext cx="240" cy="24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u</a:t>
              </a:r>
            </a:p>
          </p:txBody>
        </p:sp>
        <p:sp>
          <p:nvSpPr>
            <p:cNvPr id="3136" name="Oval 7"/>
            <p:cNvSpPr>
              <a:spLocks noChangeArrowheads="1"/>
            </p:cNvSpPr>
            <p:nvPr/>
          </p:nvSpPr>
          <p:spPr bwMode="auto">
            <a:xfrm>
              <a:off x="2016" y="1104"/>
              <a:ext cx="240" cy="240"/>
            </a:xfrm>
            <a:prstGeom prst="ellipse">
              <a:avLst/>
            </a:prstGeom>
            <a:solidFill>
              <a:srgbClr val="9900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z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990600" y="1752600"/>
            <a:ext cx="1752600" cy="609600"/>
            <a:chOff x="1008" y="720"/>
            <a:chExt cx="1104" cy="384"/>
          </a:xfrm>
        </p:grpSpPr>
        <p:sp>
          <p:nvSpPr>
            <p:cNvPr id="3127" name="Oval 9"/>
            <p:cNvSpPr>
              <a:spLocks noChangeArrowheads="1"/>
            </p:cNvSpPr>
            <p:nvPr/>
          </p:nvSpPr>
          <p:spPr bwMode="auto">
            <a:xfrm>
              <a:off x="1056" y="7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82800" anchor="ctr"/>
            <a:lstStyle/>
            <a:p>
              <a:pPr algn="ctr"/>
              <a:endParaRPr lang="zh-CN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28" name="Line 10"/>
            <p:cNvSpPr>
              <a:spLocks noChangeShapeType="1"/>
            </p:cNvSpPr>
            <p:nvPr/>
          </p:nvSpPr>
          <p:spPr bwMode="auto">
            <a:xfrm flipH="1">
              <a:off x="1008" y="960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Line 11"/>
            <p:cNvSpPr>
              <a:spLocks noChangeShapeType="1"/>
            </p:cNvSpPr>
            <p:nvPr/>
          </p:nvSpPr>
          <p:spPr bwMode="auto">
            <a:xfrm>
              <a:off x="1200" y="960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Oval 12"/>
            <p:cNvSpPr>
              <a:spLocks noChangeArrowheads="1"/>
            </p:cNvSpPr>
            <p:nvPr/>
          </p:nvSpPr>
          <p:spPr bwMode="auto">
            <a:xfrm>
              <a:off x="1824" y="7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82800" anchor="ctr"/>
            <a:lstStyle/>
            <a:p>
              <a:pPr algn="ctr"/>
              <a:endParaRPr lang="zh-CN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31" name="Line 13"/>
            <p:cNvSpPr>
              <a:spLocks noChangeShapeType="1"/>
            </p:cNvSpPr>
            <p:nvPr/>
          </p:nvSpPr>
          <p:spPr bwMode="auto">
            <a:xfrm flipH="1">
              <a:off x="1776" y="960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Line 14"/>
            <p:cNvSpPr>
              <a:spLocks noChangeShapeType="1"/>
            </p:cNvSpPr>
            <p:nvPr/>
          </p:nvSpPr>
          <p:spPr bwMode="auto">
            <a:xfrm>
              <a:off x="1968" y="960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371600" y="1143000"/>
            <a:ext cx="990600" cy="685800"/>
            <a:chOff x="1248" y="336"/>
            <a:chExt cx="624" cy="432"/>
          </a:xfrm>
        </p:grpSpPr>
        <p:sp>
          <p:nvSpPr>
            <p:cNvPr id="3124" name="Oval 16"/>
            <p:cNvSpPr>
              <a:spLocks noChangeArrowheads="1"/>
            </p:cNvSpPr>
            <p:nvPr/>
          </p:nvSpPr>
          <p:spPr bwMode="auto">
            <a:xfrm>
              <a:off x="1440" y="33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82800" anchor="ctr"/>
            <a:lstStyle/>
            <a:p>
              <a:pPr algn="ctr"/>
              <a:endParaRPr lang="zh-CN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25" name="Line 17"/>
            <p:cNvSpPr>
              <a:spLocks noChangeShapeType="1"/>
            </p:cNvSpPr>
            <p:nvPr/>
          </p:nvSpPr>
          <p:spPr bwMode="auto">
            <a:xfrm flipH="1">
              <a:off x="1248" y="576"/>
              <a:ext cx="28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6" name="Line 18"/>
            <p:cNvSpPr>
              <a:spLocks noChangeShapeType="1"/>
            </p:cNvSpPr>
            <p:nvPr/>
          </p:nvSpPr>
          <p:spPr bwMode="auto">
            <a:xfrm>
              <a:off x="1584" y="576"/>
              <a:ext cx="28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838200" y="1371600"/>
            <a:ext cx="1600200" cy="1006475"/>
            <a:chOff x="528" y="576"/>
            <a:chExt cx="1008" cy="634"/>
          </a:xfrm>
        </p:grpSpPr>
        <p:sp>
          <p:nvSpPr>
            <p:cNvPr id="3121" name="Text Box 21"/>
            <p:cNvSpPr txBox="1">
              <a:spLocks noChangeArrowheads="1"/>
            </p:cNvSpPr>
            <p:nvPr/>
          </p:nvSpPr>
          <p:spPr bwMode="auto">
            <a:xfrm>
              <a:off x="864" y="576"/>
              <a:ext cx="24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122" name="Text Box 22"/>
            <p:cNvSpPr txBox="1">
              <a:spLocks noChangeArrowheads="1"/>
            </p:cNvSpPr>
            <p:nvPr/>
          </p:nvSpPr>
          <p:spPr bwMode="auto">
            <a:xfrm>
              <a:off x="528" y="960"/>
              <a:ext cx="24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123" name="Text Box 23"/>
            <p:cNvSpPr txBox="1">
              <a:spLocks noChangeArrowheads="1"/>
            </p:cNvSpPr>
            <p:nvPr/>
          </p:nvSpPr>
          <p:spPr bwMode="auto">
            <a:xfrm>
              <a:off x="1296" y="960"/>
              <a:ext cx="24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110644" name="Rectangle 52"/>
          <p:cNvSpPr>
            <a:spLocks noChangeArrowheads="1"/>
          </p:cNvSpPr>
          <p:nvPr/>
        </p:nvSpPr>
        <p:spPr bwMode="auto">
          <a:xfrm>
            <a:off x="496888" y="2971800"/>
            <a:ext cx="4227512" cy="70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 dirty="0"/>
              <a:t>Cost 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chemeClr val="hlink"/>
                </a:solidFill>
              </a:rPr>
              <a:t> </a:t>
            </a:r>
            <a:r>
              <a:rPr lang="en-US" altLang="zh-CN" sz="2000" b="1" i="1" dirty="0" err="1">
                <a:solidFill>
                  <a:schemeClr val="hlink"/>
                </a:solidFill>
              </a:rPr>
              <a:t>aaa</a:t>
            </a:r>
            <a:r>
              <a:rPr lang="en-US" altLang="zh-CN" sz="2000" b="1" i="1" dirty="0" err="1">
                <a:solidFill>
                  <a:srgbClr val="008000"/>
                </a:solidFill>
              </a:rPr>
              <a:t>x</a:t>
            </a:r>
            <a:r>
              <a:rPr lang="en-US" altLang="zh-CN" sz="2000" b="1" i="1" dirty="0" err="1">
                <a:solidFill>
                  <a:srgbClr val="FF3300"/>
                </a:solidFill>
              </a:rPr>
              <a:t>u</a:t>
            </a:r>
            <a:r>
              <a:rPr lang="en-US" altLang="zh-CN" sz="2000" b="1" i="1" dirty="0" err="1">
                <a:solidFill>
                  <a:schemeClr val="hlink"/>
                </a:solidFill>
              </a:rPr>
              <a:t>a</a:t>
            </a:r>
            <a:r>
              <a:rPr lang="en-US" altLang="zh-CN" sz="2000" b="1" i="1" dirty="0" err="1">
                <a:solidFill>
                  <a:srgbClr val="008000"/>
                </a:solidFill>
              </a:rPr>
              <a:t>x</a:t>
            </a:r>
            <a:r>
              <a:rPr lang="en-US" altLang="zh-CN" sz="2000" b="1" i="1" dirty="0" err="1">
                <a:solidFill>
                  <a:srgbClr val="990099"/>
                </a:solidFill>
              </a:rPr>
              <a:t>z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Wingdings" pitchFamily="2" charset="2"/>
              </a:rPr>
              <a:t>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chemeClr val="hlink"/>
                </a:solidFill>
              </a:rPr>
              <a:t>000</a:t>
            </a:r>
            <a:r>
              <a:rPr lang="en-US" altLang="zh-CN" sz="2000" b="1" dirty="0">
                <a:solidFill>
                  <a:srgbClr val="008000"/>
                </a:solidFill>
              </a:rPr>
              <a:t>10</a:t>
            </a:r>
            <a:r>
              <a:rPr lang="en-US" altLang="zh-CN" sz="2000" b="1" dirty="0">
                <a:solidFill>
                  <a:srgbClr val="FF3300"/>
                </a:solidFill>
              </a:rPr>
              <a:t>110</a:t>
            </a:r>
            <a:r>
              <a:rPr lang="en-US" altLang="zh-CN" sz="2000" b="1" dirty="0">
                <a:solidFill>
                  <a:schemeClr val="hlink"/>
                </a:solidFill>
              </a:rPr>
              <a:t>0</a:t>
            </a:r>
            <a:r>
              <a:rPr lang="en-US" altLang="zh-CN" sz="2000" b="1" dirty="0">
                <a:solidFill>
                  <a:srgbClr val="008000"/>
                </a:solidFill>
              </a:rPr>
              <a:t>10</a:t>
            </a:r>
            <a:r>
              <a:rPr lang="en-US" altLang="zh-CN" sz="2000" b="1" dirty="0">
                <a:solidFill>
                  <a:srgbClr val="990099"/>
                </a:solidFill>
              </a:rPr>
              <a:t>111 </a:t>
            </a:r>
            <a:r>
              <a:rPr lang="en-US" altLang="zh-CN" sz="2000" b="1" dirty="0"/>
              <a:t>) </a:t>
            </a:r>
          </a:p>
          <a:p>
            <a:r>
              <a:rPr lang="en-US" altLang="zh-CN" sz="2000" b="1" dirty="0"/>
              <a:t>= </a:t>
            </a:r>
            <a:r>
              <a:rPr lang="en-US" altLang="zh-CN" sz="2000" b="1" dirty="0">
                <a:solidFill>
                  <a:schemeClr val="hlink"/>
                </a:solidFill>
              </a:rPr>
              <a:t>1</a:t>
            </a:r>
            <a:r>
              <a:rPr lang="en-US" altLang="zh-CN" sz="2000" b="1" dirty="0">
                <a:solidFill>
                  <a:schemeClr val="hlink"/>
                </a:solidFill>
                <a:sym typeface="Symbol" pitchFamily="18" charset="2"/>
              </a:rPr>
              <a:t>4</a:t>
            </a:r>
            <a:r>
              <a:rPr lang="en-US" altLang="zh-CN" sz="2000" b="1" dirty="0">
                <a:sym typeface="Symbol" pitchFamily="18" charset="2"/>
              </a:rPr>
              <a:t> + </a:t>
            </a:r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1</a:t>
            </a:r>
            <a:r>
              <a:rPr lang="en-US" altLang="zh-CN" sz="2000" b="1" dirty="0">
                <a:sym typeface="Symbol" pitchFamily="18" charset="2"/>
              </a:rPr>
              <a:t> + </a:t>
            </a:r>
            <a:r>
              <a:rPr lang="en-US" altLang="zh-CN" sz="2000" b="1" dirty="0">
                <a:solidFill>
                  <a:srgbClr val="009900"/>
                </a:solidFill>
              </a:rPr>
              <a:t>2</a:t>
            </a:r>
            <a:r>
              <a:rPr lang="en-US" altLang="zh-CN" sz="2000" b="1" dirty="0">
                <a:solidFill>
                  <a:srgbClr val="009900"/>
                </a:solidFill>
                <a:sym typeface="Symbol" pitchFamily="18" charset="2"/>
              </a:rPr>
              <a:t>2</a:t>
            </a:r>
            <a:r>
              <a:rPr lang="en-US" altLang="zh-CN" sz="2000" b="1" dirty="0">
                <a:sym typeface="Symbol" pitchFamily="18" charset="2"/>
              </a:rPr>
              <a:t> + </a:t>
            </a:r>
            <a:r>
              <a:rPr lang="en-US" altLang="zh-CN" sz="2000" b="1" dirty="0">
                <a:solidFill>
                  <a:srgbClr val="990099"/>
                </a:solidFill>
              </a:rPr>
              <a:t>3</a:t>
            </a:r>
            <a:r>
              <a:rPr lang="en-US" altLang="zh-CN" sz="2000" b="1" dirty="0">
                <a:solidFill>
                  <a:srgbClr val="990099"/>
                </a:solidFill>
                <a:sym typeface="Symbol" pitchFamily="18" charset="2"/>
              </a:rPr>
              <a:t>1</a:t>
            </a:r>
            <a:r>
              <a:rPr lang="en-US" altLang="zh-CN" sz="2000" b="1" dirty="0">
                <a:sym typeface="Symbol" pitchFamily="18" charset="2"/>
              </a:rPr>
              <a:t> = 14</a:t>
            </a:r>
          </a:p>
        </p:txBody>
      </p:sp>
      <p:sp>
        <p:nvSpPr>
          <p:cNvPr id="110621" name="Rectangle 29"/>
          <p:cNvSpPr>
            <a:spLocks noChangeArrowheads="1"/>
          </p:cNvSpPr>
          <p:nvPr/>
        </p:nvSpPr>
        <p:spPr bwMode="auto">
          <a:xfrm>
            <a:off x="4114800" y="1371600"/>
            <a:ext cx="4481513" cy="70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 dirty="0"/>
              <a:t>Cost 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chemeClr val="hlink"/>
                </a:solidFill>
              </a:rPr>
              <a:t> </a:t>
            </a:r>
            <a:r>
              <a:rPr lang="en-US" altLang="zh-CN" sz="2000" b="1" i="1" dirty="0" err="1">
                <a:solidFill>
                  <a:schemeClr val="hlink"/>
                </a:solidFill>
              </a:rPr>
              <a:t>aaa</a:t>
            </a:r>
            <a:r>
              <a:rPr lang="en-US" altLang="zh-CN" sz="2000" b="1" i="1" dirty="0" err="1">
                <a:solidFill>
                  <a:srgbClr val="008000"/>
                </a:solidFill>
              </a:rPr>
              <a:t>x</a:t>
            </a:r>
            <a:r>
              <a:rPr lang="en-US" altLang="zh-CN" sz="2000" b="1" i="1" dirty="0" err="1">
                <a:solidFill>
                  <a:srgbClr val="FF3300"/>
                </a:solidFill>
              </a:rPr>
              <a:t>u</a:t>
            </a:r>
            <a:r>
              <a:rPr lang="en-US" altLang="zh-CN" sz="2000" b="1" i="1" dirty="0" err="1">
                <a:solidFill>
                  <a:schemeClr val="hlink"/>
                </a:solidFill>
              </a:rPr>
              <a:t>a</a:t>
            </a:r>
            <a:r>
              <a:rPr lang="en-US" altLang="zh-CN" sz="2000" b="1" i="1" dirty="0" err="1">
                <a:solidFill>
                  <a:srgbClr val="008000"/>
                </a:solidFill>
              </a:rPr>
              <a:t>x</a:t>
            </a:r>
            <a:r>
              <a:rPr lang="en-US" altLang="zh-CN" sz="2000" b="1" i="1" dirty="0" err="1">
                <a:solidFill>
                  <a:srgbClr val="990099"/>
                </a:solidFill>
              </a:rPr>
              <a:t>z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Wingdings" pitchFamily="2" charset="2"/>
              </a:rPr>
              <a:t>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chemeClr val="hlink"/>
                </a:solidFill>
              </a:rPr>
              <a:t>000000</a:t>
            </a:r>
            <a:r>
              <a:rPr lang="en-US" altLang="zh-CN" sz="2000" b="1" dirty="0">
                <a:solidFill>
                  <a:srgbClr val="008000"/>
                </a:solidFill>
              </a:rPr>
              <a:t>10</a:t>
            </a:r>
            <a:r>
              <a:rPr lang="en-US" altLang="zh-CN" sz="2000" b="1" dirty="0">
                <a:solidFill>
                  <a:srgbClr val="FF3300"/>
                </a:solidFill>
              </a:rPr>
              <a:t>01</a:t>
            </a:r>
            <a:r>
              <a:rPr lang="en-US" altLang="zh-CN" sz="2000" b="1" dirty="0">
                <a:solidFill>
                  <a:schemeClr val="hlink"/>
                </a:solidFill>
              </a:rPr>
              <a:t>00</a:t>
            </a:r>
            <a:r>
              <a:rPr lang="en-US" altLang="zh-CN" sz="2000" b="1" dirty="0">
                <a:solidFill>
                  <a:srgbClr val="008000"/>
                </a:solidFill>
              </a:rPr>
              <a:t>10</a:t>
            </a:r>
            <a:r>
              <a:rPr lang="en-US" altLang="zh-CN" sz="2000" b="1" dirty="0">
                <a:solidFill>
                  <a:srgbClr val="990099"/>
                </a:solidFill>
              </a:rPr>
              <a:t>11 </a:t>
            </a:r>
            <a:r>
              <a:rPr lang="en-US" altLang="zh-CN" sz="2000" b="1" dirty="0"/>
              <a:t>) </a:t>
            </a:r>
          </a:p>
          <a:p>
            <a:r>
              <a:rPr lang="en-US" altLang="zh-CN" sz="2000" b="1" dirty="0"/>
              <a:t>= </a:t>
            </a:r>
            <a:r>
              <a:rPr lang="en-US" altLang="zh-CN" sz="2000" b="1" dirty="0">
                <a:solidFill>
                  <a:schemeClr val="hlink"/>
                </a:solidFill>
              </a:rPr>
              <a:t>2</a:t>
            </a:r>
            <a:r>
              <a:rPr lang="en-US" altLang="zh-CN" sz="2000" b="1" dirty="0">
                <a:solidFill>
                  <a:schemeClr val="hlink"/>
                </a:solidFill>
                <a:sym typeface="Symbol" pitchFamily="18" charset="2"/>
              </a:rPr>
              <a:t>4</a:t>
            </a:r>
            <a:r>
              <a:rPr lang="en-US" altLang="zh-CN" sz="2000" b="1" dirty="0">
                <a:sym typeface="Symbol" pitchFamily="18" charset="2"/>
              </a:rPr>
              <a:t> + 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1</a:t>
            </a:r>
            <a:r>
              <a:rPr lang="en-US" altLang="zh-CN" sz="2000" b="1" dirty="0">
                <a:sym typeface="Symbol" pitchFamily="18" charset="2"/>
              </a:rPr>
              <a:t> + </a:t>
            </a:r>
            <a:r>
              <a:rPr lang="en-US" altLang="zh-CN" sz="2000" b="1" dirty="0">
                <a:solidFill>
                  <a:srgbClr val="009900"/>
                </a:solidFill>
              </a:rPr>
              <a:t>2</a:t>
            </a:r>
            <a:r>
              <a:rPr lang="en-US" altLang="zh-CN" sz="2000" b="1" dirty="0">
                <a:solidFill>
                  <a:srgbClr val="009900"/>
                </a:solidFill>
                <a:sym typeface="Symbol" pitchFamily="18" charset="2"/>
              </a:rPr>
              <a:t>2</a:t>
            </a:r>
            <a:r>
              <a:rPr lang="en-US" altLang="zh-CN" sz="2000" b="1" dirty="0">
                <a:sym typeface="Symbol" pitchFamily="18" charset="2"/>
              </a:rPr>
              <a:t> + </a:t>
            </a:r>
            <a:r>
              <a:rPr lang="en-US" altLang="zh-CN" sz="2000" b="1" dirty="0">
                <a:solidFill>
                  <a:srgbClr val="990099"/>
                </a:solidFill>
              </a:rPr>
              <a:t>2</a:t>
            </a:r>
            <a:r>
              <a:rPr lang="en-US" altLang="zh-CN" sz="2000" b="1" dirty="0">
                <a:solidFill>
                  <a:srgbClr val="990099"/>
                </a:solidFill>
                <a:sym typeface="Symbol" pitchFamily="18" charset="2"/>
              </a:rPr>
              <a:t>1</a:t>
            </a:r>
            <a:r>
              <a:rPr lang="en-US" altLang="zh-CN" sz="2000" b="1" dirty="0">
                <a:sym typeface="Symbol" pitchFamily="18" charset="2"/>
              </a:rPr>
              <a:t> = 16</a:t>
            </a:r>
          </a:p>
        </p:txBody>
      </p:sp>
      <p:sp>
        <p:nvSpPr>
          <p:cNvPr id="110620" name="Text Box 28"/>
          <p:cNvSpPr txBox="1">
            <a:spLocks noChangeArrowheads="1"/>
          </p:cNvSpPr>
          <p:nvPr/>
        </p:nvSpPr>
        <p:spPr bwMode="auto">
          <a:xfrm>
            <a:off x="4114800" y="381000"/>
            <a:ext cx="4267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90513" indent="-290513"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sym typeface="Wingdings" pitchFamily="2" charset="2"/>
              </a:rPr>
              <a:t></a:t>
            </a:r>
            <a:r>
              <a:rPr lang="en-US" altLang="zh-CN" sz="2000" b="1" dirty="0"/>
              <a:t>  </a:t>
            </a:r>
            <a:r>
              <a:rPr lang="zh-CN" altLang="en-US" sz="2000" b="1" dirty="0" smtClean="0"/>
              <a:t>如果字符</a:t>
            </a:r>
            <a:r>
              <a:rPr lang="en-US" altLang="zh-CN" sz="2000" b="1" i="1" dirty="0" err="1" smtClean="0"/>
              <a:t>C</a:t>
            </a:r>
            <a:r>
              <a:rPr lang="en-US" altLang="zh-CN" sz="2000" b="1" i="1" baseline="-25000" dirty="0" err="1" smtClean="0"/>
              <a:t>i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在深度</a:t>
            </a:r>
            <a:r>
              <a:rPr lang="en-US" altLang="zh-CN" sz="2000" b="1" i="1" dirty="0" err="1" smtClean="0"/>
              <a:t>d</a:t>
            </a:r>
            <a:r>
              <a:rPr lang="en-US" altLang="zh-CN" sz="2000" b="1" i="1" baseline="-25000" dirty="0" err="1" smtClean="0"/>
              <a:t>i</a:t>
            </a:r>
            <a:r>
              <a:rPr lang="zh-CN" altLang="en-US" sz="2000" b="1" dirty="0" smtClean="0"/>
              <a:t>的地方并且出现的频率是</a:t>
            </a:r>
            <a:r>
              <a:rPr lang="en-US" altLang="zh-CN" sz="2000" b="1" dirty="0" smtClean="0"/>
              <a:t>  </a:t>
            </a:r>
            <a:r>
              <a:rPr lang="en-US" altLang="zh-CN" sz="2000" b="1" i="1" dirty="0" err="1"/>
              <a:t>f</a:t>
            </a:r>
            <a:r>
              <a:rPr lang="en-US" altLang="zh-CN" sz="2000" b="1" i="1" baseline="-25000" dirty="0" err="1"/>
              <a:t>i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, </a:t>
            </a:r>
            <a:r>
              <a:rPr lang="zh-CN" altLang="en-US" sz="2000" b="1" dirty="0" smtClean="0"/>
              <a:t>那么编码总长</a:t>
            </a:r>
            <a:r>
              <a:rPr lang="en-US" altLang="zh-CN" sz="2000" b="1" dirty="0" smtClean="0">
                <a:solidFill>
                  <a:schemeClr val="hlink"/>
                </a:solidFill>
              </a:rPr>
              <a:t>cost</a:t>
            </a:r>
            <a:r>
              <a:rPr lang="en-US" altLang="zh-CN" sz="2000" b="1" dirty="0" smtClean="0"/>
              <a:t>  </a:t>
            </a:r>
            <a:r>
              <a:rPr lang="en-US" altLang="zh-CN" sz="2000" b="1" dirty="0"/>
              <a:t>= </a:t>
            </a:r>
            <a:r>
              <a:rPr lang="en-US" altLang="zh-CN" sz="2000" b="1" dirty="0">
                <a:solidFill>
                  <a:schemeClr val="hlink"/>
                </a:solidFill>
                <a:sym typeface="Symbol" pitchFamily="18" charset="2"/>
              </a:rPr>
              <a:t> </a:t>
            </a:r>
            <a:r>
              <a:rPr lang="en-US" altLang="zh-CN" sz="2000" b="1" i="1" dirty="0" err="1">
                <a:solidFill>
                  <a:schemeClr val="hlink"/>
                </a:solidFill>
              </a:rPr>
              <a:t>d</a:t>
            </a:r>
            <a:r>
              <a:rPr lang="en-US" altLang="zh-CN" sz="2000" b="1" i="1" baseline="-25000" dirty="0" err="1">
                <a:solidFill>
                  <a:schemeClr val="hlink"/>
                </a:solidFill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</a:rPr>
              <a:t> </a:t>
            </a:r>
            <a:r>
              <a:rPr lang="en-US" altLang="zh-CN" sz="2000" b="1" i="1" dirty="0" err="1">
                <a:solidFill>
                  <a:schemeClr val="hlink"/>
                </a:solidFill>
              </a:rPr>
              <a:t>f</a:t>
            </a:r>
            <a:r>
              <a:rPr lang="en-US" altLang="zh-CN" sz="2000" b="1" i="1" baseline="-25000" dirty="0" err="1">
                <a:solidFill>
                  <a:schemeClr val="hlink"/>
                </a:solidFill>
              </a:rPr>
              <a:t>i</a:t>
            </a:r>
            <a:r>
              <a:rPr lang="en-US" altLang="zh-CN" sz="2000" b="1" dirty="0"/>
              <a:t> .</a:t>
            </a:r>
          </a:p>
        </p:txBody>
      </p: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5638800" y="4724400"/>
            <a:ext cx="2209800" cy="381000"/>
            <a:chOff x="3168" y="3216"/>
            <a:chExt cx="1392" cy="240"/>
          </a:xfrm>
        </p:grpSpPr>
        <p:sp>
          <p:nvSpPr>
            <p:cNvPr id="3114" name="Oval 32"/>
            <p:cNvSpPr>
              <a:spLocks noChangeArrowheads="1"/>
            </p:cNvSpPr>
            <p:nvPr/>
          </p:nvSpPr>
          <p:spPr bwMode="auto">
            <a:xfrm>
              <a:off x="3168" y="3216"/>
              <a:ext cx="240" cy="240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115" name="Oval 33"/>
            <p:cNvSpPr>
              <a:spLocks noChangeArrowheads="1"/>
            </p:cNvSpPr>
            <p:nvPr/>
          </p:nvSpPr>
          <p:spPr bwMode="auto">
            <a:xfrm>
              <a:off x="3936" y="3216"/>
              <a:ext cx="240" cy="24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 dirty="0">
                  <a:solidFill>
                    <a:schemeClr val="bg1"/>
                  </a:solidFill>
                </a:rPr>
                <a:t>u</a:t>
              </a:r>
            </a:p>
          </p:txBody>
        </p:sp>
        <p:sp>
          <p:nvSpPr>
            <p:cNvPr id="3116" name="Oval 34"/>
            <p:cNvSpPr>
              <a:spLocks noChangeArrowheads="1"/>
            </p:cNvSpPr>
            <p:nvPr/>
          </p:nvSpPr>
          <p:spPr bwMode="auto">
            <a:xfrm>
              <a:off x="3552" y="3216"/>
              <a:ext cx="240" cy="240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3117" name="Oval 35"/>
            <p:cNvSpPr>
              <a:spLocks noChangeArrowheads="1"/>
            </p:cNvSpPr>
            <p:nvPr/>
          </p:nvSpPr>
          <p:spPr bwMode="auto">
            <a:xfrm>
              <a:off x="4320" y="3216"/>
              <a:ext cx="240" cy="240"/>
            </a:xfrm>
            <a:prstGeom prst="ellipse">
              <a:avLst/>
            </a:prstGeom>
            <a:solidFill>
              <a:srgbClr val="9900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z</a:t>
              </a:r>
            </a:p>
          </p:txBody>
        </p:sp>
      </p:grpSp>
      <p:sp>
        <p:nvSpPr>
          <p:cNvPr id="110646" name="AutoShape 54"/>
          <p:cNvSpPr>
            <a:spLocks noChangeArrowheads="1"/>
          </p:cNvSpPr>
          <p:nvPr/>
        </p:nvSpPr>
        <p:spPr bwMode="auto">
          <a:xfrm>
            <a:off x="609600" y="2438400"/>
            <a:ext cx="5562600" cy="2057400"/>
          </a:xfrm>
          <a:prstGeom prst="cloudCallout">
            <a:avLst>
              <a:gd name="adj1" fmla="val -44380"/>
              <a:gd name="adj2" fmla="val 89352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18900000" scaled="1"/>
          </a:gradFill>
          <a:ln w="9525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/>
              <a:t>              </a:t>
            </a:r>
            <a:r>
              <a:rPr lang="zh-CN" altLang="en-US" sz="2000" b="1" dirty="0" smtClean="0"/>
              <a:t>答案是 </a:t>
            </a:r>
            <a:r>
              <a:rPr lang="en-US" altLang="zh-CN" sz="2000" b="1" i="1" dirty="0" err="1" smtClean="0">
                <a:solidFill>
                  <a:schemeClr val="hlink"/>
                </a:solidFill>
              </a:rPr>
              <a:t>aaa</a:t>
            </a:r>
            <a:r>
              <a:rPr lang="en-US" altLang="zh-CN" sz="2000" b="1" i="1" dirty="0" err="1" smtClean="0">
                <a:solidFill>
                  <a:srgbClr val="008000"/>
                </a:solidFill>
              </a:rPr>
              <a:t>x</a:t>
            </a:r>
            <a:r>
              <a:rPr lang="en-US" altLang="zh-CN" sz="2000" b="1" i="1" dirty="0" err="1" smtClean="0">
                <a:solidFill>
                  <a:srgbClr val="FF3300"/>
                </a:solidFill>
              </a:rPr>
              <a:t>u</a:t>
            </a:r>
            <a:r>
              <a:rPr lang="en-US" altLang="zh-CN" sz="2000" b="1" i="1" dirty="0" err="1" smtClean="0">
                <a:solidFill>
                  <a:schemeClr val="hlink"/>
                </a:solidFill>
              </a:rPr>
              <a:t>a</a:t>
            </a:r>
            <a:r>
              <a:rPr lang="en-US" altLang="zh-CN" sz="2000" b="1" i="1" dirty="0" err="1" smtClean="0">
                <a:solidFill>
                  <a:srgbClr val="008000"/>
                </a:solidFill>
              </a:rPr>
              <a:t>x</a:t>
            </a:r>
            <a:r>
              <a:rPr lang="en-US" altLang="zh-CN" sz="2000" b="1" i="1" dirty="0" err="1" smtClean="0">
                <a:solidFill>
                  <a:srgbClr val="990099"/>
                </a:solidFill>
              </a:rPr>
              <a:t>z</a:t>
            </a:r>
            <a:r>
              <a:rPr lang="en-US" altLang="zh-CN" sz="2000" b="1" i="1" dirty="0" smtClean="0">
                <a:solidFill>
                  <a:srgbClr val="990099"/>
                </a:solidFill>
              </a:rPr>
              <a:t> 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编码</a:t>
            </a:r>
            <a:endParaRPr lang="en-US" altLang="zh-CN" sz="2000" b="1" dirty="0"/>
          </a:p>
          <a:p>
            <a:pPr algn="ctr"/>
            <a:r>
              <a:rPr lang="en-US" altLang="zh-CN" sz="2000" b="1" i="1" dirty="0">
                <a:solidFill>
                  <a:schemeClr val="accent2"/>
                </a:solidFill>
              </a:rPr>
              <a:t>           </a:t>
            </a:r>
            <a:r>
              <a:rPr lang="en-US" altLang="zh-CN" sz="2000" b="1" i="1" dirty="0">
                <a:solidFill>
                  <a:schemeClr val="hlink"/>
                </a:solidFill>
              </a:rPr>
              <a:t>a</a:t>
            </a:r>
            <a:r>
              <a:rPr lang="en-US" altLang="zh-CN" sz="2000" b="1" dirty="0">
                <a:solidFill>
                  <a:schemeClr val="hlink"/>
                </a:solidFill>
              </a:rPr>
              <a:t> = 0</a:t>
            </a:r>
            <a:r>
              <a:rPr lang="en-US" altLang="zh-CN" sz="2000" b="1" dirty="0"/>
              <a:t>, </a:t>
            </a:r>
            <a:r>
              <a:rPr lang="en-US" altLang="zh-CN" sz="2000" b="1" i="1" dirty="0">
                <a:solidFill>
                  <a:srgbClr val="FF3300"/>
                </a:solidFill>
              </a:rPr>
              <a:t>u</a:t>
            </a:r>
            <a:r>
              <a:rPr lang="en-US" altLang="zh-CN" sz="2000" b="1" dirty="0">
                <a:solidFill>
                  <a:srgbClr val="FF3300"/>
                </a:solidFill>
              </a:rPr>
              <a:t> = 110</a:t>
            </a:r>
            <a:r>
              <a:rPr lang="en-US" altLang="zh-CN" sz="2000" b="1" dirty="0"/>
              <a:t>, </a:t>
            </a:r>
            <a:r>
              <a:rPr lang="en-US" altLang="zh-CN" sz="2000" b="1" i="1" dirty="0">
                <a:solidFill>
                  <a:srgbClr val="008000"/>
                </a:solidFill>
              </a:rPr>
              <a:t>x</a:t>
            </a:r>
            <a:r>
              <a:rPr lang="en-US" altLang="zh-CN" sz="2000" b="1" dirty="0">
                <a:solidFill>
                  <a:srgbClr val="008000"/>
                </a:solidFill>
              </a:rPr>
              <a:t> = 10</a:t>
            </a:r>
            <a:r>
              <a:rPr lang="en-US" altLang="zh-CN" sz="2000" b="1" dirty="0"/>
              <a:t>, </a:t>
            </a:r>
            <a:r>
              <a:rPr lang="en-US" altLang="zh-CN" sz="2000" b="1" i="1" dirty="0">
                <a:solidFill>
                  <a:srgbClr val="990099"/>
                </a:solidFill>
              </a:rPr>
              <a:t>z </a:t>
            </a:r>
            <a:r>
              <a:rPr lang="en-US" altLang="zh-CN" sz="2000" b="1" dirty="0">
                <a:solidFill>
                  <a:srgbClr val="990099"/>
                </a:solidFill>
              </a:rPr>
              <a:t> = 111</a:t>
            </a:r>
            <a:r>
              <a:rPr lang="en-US" altLang="zh-CN" sz="2000" b="1" dirty="0"/>
              <a:t>).</a:t>
            </a:r>
          </a:p>
          <a:p>
            <a:pPr algn="ctr"/>
            <a:r>
              <a:rPr lang="en-US" altLang="zh-CN" sz="2000" b="1" dirty="0"/>
              <a:t>      </a:t>
            </a:r>
            <a:r>
              <a:rPr lang="zh-CN" altLang="en-US" sz="2000" b="1" dirty="0" smtClean="0"/>
              <a:t>如何能够保证解码工作无二义地进行</a:t>
            </a:r>
            <a:r>
              <a:rPr lang="en-US" altLang="zh-CN" sz="2000" b="1" dirty="0" smtClean="0"/>
              <a:t>?</a:t>
            </a:r>
            <a:endParaRPr lang="en-US" altLang="zh-CN" sz="2000" b="1" dirty="0"/>
          </a:p>
        </p:txBody>
      </p:sp>
      <p:sp>
        <p:nvSpPr>
          <p:cNvPr id="110647" name="AutoShape 55"/>
          <p:cNvSpPr>
            <a:spLocks noChangeArrowheads="1"/>
          </p:cNvSpPr>
          <p:nvPr/>
        </p:nvSpPr>
        <p:spPr bwMode="auto">
          <a:xfrm>
            <a:off x="762000" y="2743200"/>
            <a:ext cx="5562600" cy="1371600"/>
          </a:xfrm>
          <a:prstGeom prst="cloudCallout">
            <a:avLst>
              <a:gd name="adj1" fmla="val -46347"/>
              <a:gd name="adj2" fmla="val 139005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18900000" scaled="1"/>
          </a:gradFill>
          <a:ln w="9525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 dirty="0" smtClean="0"/>
              <a:t>关键是</a:t>
            </a:r>
            <a:r>
              <a:rPr lang="en-US" altLang="zh-CN" sz="2000" b="1" dirty="0" smtClean="0"/>
              <a:t>:</a:t>
            </a:r>
            <a:endParaRPr lang="en-US" altLang="zh-CN" sz="2000" b="1" dirty="0"/>
          </a:p>
          <a:p>
            <a:pPr algn="ctr"/>
            <a:r>
              <a:rPr lang="zh-CN" altLang="en-US" sz="2000" b="1" dirty="0" smtClean="0"/>
              <a:t>任何字符的编码不能是别的字符编码的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前缀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.</a:t>
            </a:r>
            <a:endParaRPr lang="en-US" altLang="zh-CN" sz="2000" b="1" dirty="0">
              <a:solidFill>
                <a:srgbClr val="0000FF"/>
              </a:solidFill>
            </a:endParaRPr>
          </a:p>
        </p:txBody>
      </p:sp>
      <p:sp>
        <p:nvSpPr>
          <p:cNvPr id="110649" name="AutoShape 57"/>
          <p:cNvSpPr>
            <a:spLocks noChangeArrowheads="1"/>
          </p:cNvSpPr>
          <p:nvPr/>
        </p:nvSpPr>
        <p:spPr bwMode="auto">
          <a:xfrm>
            <a:off x="533400" y="1143000"/>
            <a:ext cx="6753244" cy="3000380"/>
          </a:xfrm>
          <a:prstGeom prst="cloudCallout">
            <a:avLst>
              <a:gd name="adj1" fmla="val -44375"/>
              <a:gd name="adj2" fmla="val 84357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18900000" scaled="1"/>
          </a:gradFill>
          <a:ln w="9525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/>
              <a:t>                  </a:t>
            </a:r>
            <a:r>
              <a:rPr lang="zh-CN" altLang="en-US" sz="2800" b="1" dirty="0" smtClean="0"/>
              <a:t>对如下编码方式</a:t>
            </a:r>
            <a:r>
              <a:rPr lang="en-US" altLang="zh-CN" sz="2800" b="1" dirty="0" smtClean="0"/>
              <a:t>,  </a:t>
            </a:r>
            <a:endParaRPr lang="en-US" altLang="zh-CN" sz="2800" b="1" dirty="0"/>
          </a:p>
          <a:p>
            <a:pPr algn="ctr"/>
            <a:r>
              <a:rPr lang="en-US" altLang="zh-CN" sz="2800" b="1" i="1" dirty="0">
                <a:solidFill>
                  <a:schemeClr val="accent2"/>
                </a:solidFill>
              </a:rPr>
              <a:t>              </a:t>
            </a:r>
            <a:r>
              <a:rPr lang="en-US" altLang="zh-CN" sz="2800" b="1" i="1" dirty="0">
                <a:solidFill>
                  <a:schemeClr val="hlink"/>
                </a:solidFill>
              </a:rPr>
              <a:t>a</a:t>
            </a:r>
            <a:r>
              <a:rPr lang="en-US" altLang="zh-CN" sz="2800" b="1" dirty="0">
                <a:solidFill>
                  <a:schemeClr val="hlink"/>
                </a:solidFill>
              </a:rPr>
              <a:t> = 0</a:t>
            </a:r>
            <a:r>
              <a:rPr lang="en-US" altLang="zh-CN" sz="2800" b="1" dirty="0"/>
              <a:t>, </a:t>
            </a:r>
            <a:r>
              <a:rPr lang="en-US" altLang="zh-CN" sz="2800" b="1" i="1" dirty="0">
                <a:solidFill>
                  <a:srgbClr val="FF3300"/>
                </a:solidFill>
              </a:rPr>
              <a:t>u</a:t>
            </a:r>
            <a:r>
              <a:rPr lang="en-US" altLang="zh-CN" sz="2800" b="1" dirty="0">
                <a:solidFill>
                  <a:srgbClr val="FF3300"/>
                </a:solidFill>
              </a:rPr>
              <a:t> = 110</a:t>
            </a:r>
            <a:r>
              <a:rPr lang="en-US" altLang="zh-CN" sz="2800" b="1" dirty="0"/>
              <a:t>, </a:t>
            </a:r>
            <a:r>
              <a:rPr lang="en-US" altLang="zh-CN" sz="2800" b="1" i="1" dirty="0">
                <a:solidFill>
                  <a:srgbClr val="008000"/>
                </a:solidFill>
              </a:rPr>
              <a:t>x</a:t>
            </a:r>
            <a:r>
              <a:rPr lang="en-US" altLang="zh-CN" sz="2800" b="1" dirty="0">
                <a:solidFill>
                  <a:srgbClr val="008000"/>
                </a:solidFill>
              </a:rPr>
              <a:t> = 10</a:t>
            </a:r>
            <a:r>
              <a:rPr lang="en-US" altLang="zh-CN" sz="2800" b="1" dirty="0"/>
              <a:t>, </a:t>
            </a:r>
            <a:r>
              <a:rPr lang="en-US" altLang="zh-CN" sz="2800" b="1" i="1" dirty="0">
                <a:solidFill>
                  <a:srgbClr val="990099"/>
                </a:solidFill>
              </a:rPr>
              <a:t>z </a:t>
            </a:r>
            <a:r>
              <a:rPr lang="en-US" altLang="zh-CN" sz="2800" b="1" dirty="0">
                <a:solidFill>
                  <a:srgbClr val="990099"/>
                </a:solidFill>
              </a:rPr>
              <a:t> = 111</a:t>
            </a:r>
            <a:endParaRPr lang="en-US" altLang="zh-CN" sz="2800" b="1" dirty="0"/>
          </a:p>
          <a:p>
            <a:pPr algn="ctr"/>
            <a:r>
              <a:rPr lang="en-US" altLang="zh-CN" sz="2800" b="1" dirty="0"/>
              <a:t>   </a:t>
            </a:r>
            <a:r>
              <a:rPr lang="zh-CN" altLang="en-US" sz="2800" b="1" dirty="0" smtClean="0"/>
              <a:t>码串  </a:t>
            </a:r>
            <a:r>
              <a:rPr lang="en-US" altLang="zh-CN" sz="2800" b="1" dirty="0" smtClean="0"/>
              <a:t>00010110010111</a:t>
            </a:r>
            <a:r>
              <a:rPr lang="en-US" altLang="zh-CN" sz="2800" b="1" dirty="0"/>
              <a:t>,</a:t>
            </a:r>
          </a:p>
          <a:p>
            <a:pPr algn="ctr"/>
            <a:r>
              <a:rPr lang="zh-CN" altLang="en-US" sz="2800" b="1" dirty="0" smtClean="0"/>
              <a:t>该如何解码</a:t>
            </a:r>
            <a:r>
              <a:rPr lang="en-US" altLang="zh-CN" sz="2800" b="1" dirty="0" smtClean="0"/>
              <a:t>?</a:t>
            </a:r>
            <a:endParaRPr lang="en-US" altLang="zh-CN" sz="2800" b="1" dirty="0"/>
          </a:p>
        </p:txBody>
      </p:sp>
      <p:sp>
        <p:nvSpPr>
          <p:cNvPr id="110650" name="Text Box 58"/>
          <p:cNvSpPr txBox="1">
            <a:spLocks noChangeArrowheads="1"/>
          </p:cNvSpPr>
          <p:nvPr/>
        </p:nvSpPr>
        <p:spPr bwMode="auto">
          <a:xfrm>
            <a:off x="457200" y="3733800"/>
            <a:ext cx="447199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  <a:sym typeface="Webdings" pitchFamily="18" charset="2"/>
              </a:rPr>
              <a:t></a:t>
            </a:r>
            <a:r>
              <a:rPr lang="en-US" altLang="zh-CN" sz="2000" b="1" dirty="0"/>
              <a:t>  </a:t>
            </a:r>
            <a:r>
              <a:rPr lang="zh-CN" altLang="en-US" sz="2000" b="1" dirty="0" smtClean="0"/>
              <a:t>所有字符都只出现在“满二叉树”</a:t>
            </a:r>
            <a:r>
              <a:rPr lang="en-US" altLang="zh-CN" sz="2000" b="1" dirty="0" smtClean="0"/>
              <a:t>(</a:t>
            </a:r>
            <a:r>
              <a:rPr lang="en-US" altLang="zh-CN" sz="2000" b="1" i="1" dirty="0" smtClean="0">
                <a:solidFill>
                  <a:schemeClr val="hlink"/>
                </a:solidFill>
              </a:rPr>
              <a:t>full tree)</a:t>
            </a:r>
            <a:r>
              <a:rPr lang="zh-CN" altLang="en-US" sz="2000" b="1" dirty="0" smtClean="0"/>
              <a:t>的叶子上时任何码串都可以无二义地解码</a:t>
            </a:r>
            <a:r>
              <a:rPr lang="en-US" altLang="zh-CN" sz="2000" b="1" dirty="0" smtClean="0"/>
              <a:t>–—— </a:t>
            </a:r>
            <a:r>
              <a:rPr lang="zh-CN" altLang="en-US" sz="2000" b="1" dirty="0" smtClean="0"/>
              <a:t>这样的码叫做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前缀码</a:t>
            </a:r>
            <a:r>
              <a:rPr lang="en-US" altLang="zh-CN" sz="2000" b="1" i="1" dirty="0" smtClean="0">
                <a:solidFill>
                  <a:schemeClr val="hlink"/>
                </a:solidFill>
              </a:rPr>
              <a:t>prefix </a:t>
            </a:r>
            <a:r>
              <a:rPr lang="en-US" altLang="zh-CN" sz="2000" b="1" i="1" dirty="0">
                <a:solidFill>
                  <a:schemeClr val="hlink"/>
                </a:solidFill>
              </a:rPr>
              <a:t>code</a:t>
            </a:r>
            <a:r>
              <a:rPr lang="en-US" altLang="zh-CN" sz="2000" b="1" dirty="0"/>
              <a:t>.</a:t>
            </a:r>
          </a:p>
        </p:txBody>
      </p:sp>
      <p:sp>
        <p:nvSpPr>
          <p:cNvPr id="110654" name="AutoShape 62"/>
          <p:cNvSpPr>
            <a:spLocks noChangeArrowheads="1"/>
          </p:cNvSpPr>
          <p:nvPr/>
        </p:nvSpPr>
        <p:spPr bwMode="auto">
          <a:xfrm>
            <a:off x="3300434" y="2643182"/>
            <a:ext cx="4343400" cy="1066800"/>
          </a:xfrm>
          <a:prstGeom prst="wedgeEllipseCallout">
            <a:avLst>
              <a:gd name="adj1" fmla="val -23282"/>
              <a:gd name="adj2" fmla="val 71579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 dirty="0" smtClean="0"/>
              <a:t>所有结点要么有两个孩子，要么是叶子。</a:t>
            </a:r>
            <a:endParaRPr lang="en-US" altLang="zh-CN" sz="2000" b="1" dirty="0"/>
          </a:p>
        </p:txBody>
      </p:sp>
      <p:sp>
        <p:nvSpPr>
          <p:cNvPr id="110611" name="Text Box 19"/>
          <p:cNvSpPr txBox="1">
            <a:spLocks noChangeArrowheads="1"/>
          </p:cNvSpPr>
          <p:nvPr/>
        </p:nvSpPr>
        <p:spPr bwMode="auto">
          <a:xfrm>
            <a:off x="228600" y="365124"/>
            <a:ext cx="27717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0000FF"/>
                </a:solidFill>
                <a:sym typeface="Wingdings" pitchFamily="2" charset="2"/>
              </a:rPr>
              <a:t></a:t>
            </a:r>
            <a:r>
              <a:rPr lang="zh-CN" altLang="en-US" sz="2400" b="1" dirty="0" smtClean="0">
                <a:solidFill>
                  <a:srgbClr val="009900"/>
                </a:solidFill>
                <a:latin typeface="Arial" pitchFamily="34" charset="0"/>
              </a:rPr>
              <a:t>二叉树用于编码</a:t>
            </a:r>
            <a:endParaRPr lang="en-US" altLang="zh-CN" sz="2400" b="1" dirty="0">
              <a:solidFill>
                <a:srgbClr val="009900"/>
              </a:solidFill>
              <a:latin typeface="Arial" pitchFamily="34" charset="0"/>
            </a:endParaRPr>
          </a:p>
        </p:txBody>
      </p:sp>
      <p:graphicFrame>
        <p:nvGraphicFramePr>
          <p:cNvPr id="110645" name="Object 53"/>
          <p:cNvGraphicFramePr>
            <a:graphicFrameLocks noChangeAspect="1"/>
          </p:cNvGraphicFramePr>
          <p:nvPr/>
        </p:nvGraphicFramePr>
        <p:xfrm>
          <a:off x="304800" y="5316538"/>
          <a:ext cx="1295400" cy="1222375"/>
        </p:xfrm>
        <a:graphic>
          <a:graphicData uri="http://schemas.openxmlformats.org/presentationml/2006/ole">
            <p:oleObj spid="_x0000_s129026" name="剪辑" r:id="rId5" imgW="2286720" imgH="2155680" progId="">
              <p:embed/>
            </p:oleObj>
          </a:graphicData>
        </a:graphic>
      </p:graphicFrame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533400" y="5257800"/>
            <a:ext cx="7010400" cy="708025"/>
            <a:chOff x="480" y="3120"/>
            <a:chExt cx="4416" cy="446"/>
          </a:xfrm>
        </p:grpSpPr>
        <p:pic>
          <p:nvPicPr>
            <p:cNvPr id="3097" name="Picture 60" descr="DARTS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80" y="3168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8" name="Text Box 61"/>
            <p:cNvSpPr txBox="1">
              <a:spLocks noChangeArrowheads="1"/>
            </p:cNvSpPr>
            <p:nvPr/>
          </p:nvSpPr>
          <p:spPr bwMode="auto">
            <a:xfrm>
              <a:off x="864" y="3120"/>
              <a:ext cx="403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 smtClean="0"/>
                <a:t>求编码总长最小的“</a:t>
              </a:r>
              <a:r>
                <a:rPr lang="zh-CN" altLang="en-US" sz="2000" b="1" dirty="0" smtClean="0">
                  <a:solidFill>
                    <a:srgbClr val="0000FF"/>
                  </a:solidFill>
                </a:rPr>
                <a:t>满二叉树”</a:t>
              </a:r>
              <a:r>
                <a:rPr lang="zh-CN" altLang="en-US" sz="2000" b="1" dirty="0" smtClean="0"/>
                <a:t>，其中所有字符对应于二叉树的叶子结点。</a:t>
              </a:r>
              <a:endParaRPr lang="en-US" altLang="zh-CN" sz="1800" b="1" i="1" dirty="0">
                <a:solidFill>
                  <a:srgbClr val="009900"/>
                </a:solidFill>
                <a:latin typeface="Arial" pitchFamily="34" charset="0"/>
              </a:endParaRPr>
            </a:p>
          </p:txBody>
        </p:sp>
      </p:grpSp>
      <p:sp>
        <p:nvSpPr>
          <p:cNvPr id="65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§4.6.2  </a:t>
            </a:r>
            <a:r>
              <a:rPr kumimoji="1" lang="zh-CN" altLang="zh-CN" dirty="0" smtClean="0">
                <a:solidFill>
                  <a:srgbClr val="000000"/>
                </a:solidFill>
                <a:sym typeface="Webdings" pitchFamily="18" charset="2"/>
              </a:rPr>
              <a:t>哈夫曼树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1106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1106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1106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110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0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106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44" grpId="0" autoUpdateAnimBg="0"/>
      <p:bldP spid="110621" grpId="0" autoUpdateAnimBg="0"/>
      <p:bldP spid="110620" grpId="0" autoUpdateAnimBg="0"/>
      <p:bldP spid="110646" grpId="0" animBg="1" autoUpdateAnimBg="0"/>
      <p:bldP spid="110647" grpId="0" animBg="1" autoUpdateAnimBg="0"/>
      <p:bldP spid="110649" grpId="0" animBg="1" autoUpdateAnimBg="0"/>
      <p:bldP spid="110650" grpId="0" autoUpdateAnimBg="0"/>
      <p:bldP spid="110654" grpId="0" animBg="1" autoUpdateAnimBg="0"/>
      <p:bldP spid="11061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457200"/>
            <a:ext cx="7138988" cy="762000"/>
            <a:chOff x="288" y="288"/>
            <a:chExt cx="4320" cy="480"/>
          </a:xfrm>
        </p:grpSpPr>
        <p:sp>
          <p:nvSpPr>
            <p:cNvPr id="92164" name="Text Box 4"/>
            <p:cNvSpPr txBox="1">
              <a:spLocks noChangeArrowheads="1"/>
            </p:cNvSpPr>
            <p:nvPr/>
          </p:nvSpPr>
          <p:spPr bwMode="auto">
            <a:xfrm>
              <a:off x="288" y="384"/>
              <a:ext cx="12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92100" indent="-292100"/>
              <a:r>
                <a:rPr lang="en-US" altLang="zh-CN" sz="2000" b="1" dirty="0" smtClean="0">
                  <a:ea typeface="MS Hei" pitchFamily="49" charset="-122"/>
                </a:rPr>
                <a:t>〖</a:t>
              </a:r>
              <a:r>
                <a:rPr lang="zh-CN" altLang="en-US" sz="2000" b="1" dirty="0" smtClean="0">
                  <a:ea typeface="MS Hei" pitchFamily="49" charset="-122"/>
                </a:rPr>
                <a:t>例</a:t>
              </a:r>
              <a:r>
                <a:rPr lang="en-US" altLang="zh-CN" sz="2000" b="1" dirty="0" smtClean="0">
                  <a:ea typeface="MS Hei" pitchFamily="49" charset="-122"/>
                </a:rPr>
                <a:t>〗</a:t>
              </a:r>
              <a:endParaRPr lang="en-US" altLang="zh-CN" sz="2000" b="1" i="1" baseline="-25000" dirty="0"/>
            </a:p>
          </p:txBody>
        </p:sp>
        <p:sp>
          <p:nvSpPr>
            <p:cNvPr id="92165" name="Rectangle 5"/>
            <p:cNvSpPr>
              <a:spLocks noChangeArrowheads="1"/>
            </p:cNvSpPr>
            <p:nvPr/>
          </p:nvSpPr>
          <p:spPr bwMode="auto">
            <a:xfrm>
              <a:off x="1536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C</a:t>
              </a:r>
              <a:r>
                <a:rPr lang="en-US" altLang="zh-CN" sz="2000" b="1" i="1" baseline="-25000">
                  <a:solidFill>
                    <a:schemeClr val="hlink"/>
                  </a:solidFill>
                </a:rPr>
                <a:t>i</a:t>
              </a:r>
              <a:endParaRPr lang="en-US" altLang="zh-CN" sz="2000" b="1" i="1">
                <a:solidFill>
                  <a:schemeClr val="hlink"/>
                </a:solidFill>
              </a:endParaRPr>
            </a:p>
          </p:txBody>
        </p:sp>
        <p:sp>
          <p:nvSpPr>
            <p:cNvPr id="92166" name="Rectangle 6"/>
            <p:cNvSpPr>
              <a:spLocks noChangeArrowheads="1"/>
            </p:cNvSpPr>
            <p:nvPr/>
          </p:nvSpPr>
          <p:spPr bwMode="auto">
            <a:xfrm>
              <a:off x="1536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FF0000"/>
                  </a:solidFill>
                </a:rPr>
                <a:t>f</a:t>
              </a:r>
              <a:r>
                <a:rPr lang="en-US" altLang="zh-CN" sz="2000" b="1" i="1" baseline="-25000">
                  <a:solidFill>
                    <a:srgbClr val="FF0000"/>
                  </a:solidFill>
                </a:rPr>
                <a:t>i</a:t>
              </a:r>
              <a:endParaRPr lang="en-US" altLang="zh-CN" sz="2000" b="1" i="1">
                <a:solidFill>
                  <a:srgbClr val="FF0000"/>
                </a:solidFill>
              </a:endParaRPr>
            </a:p>
          </p:txBody>
        </p:sp>
        <p:sp>
          <p:nvSpPr>
            <p:cNvPr id="92167" name="Rectangle 7"/>
            <p:cNvSpPr>
              <a:spLocks noChangeArrowheads="1"/>
            </p:cNvSpPr>
            <p:nvPr/>
          </p:nvSpPr>
          <p:spPr bwMode="auto">
            <a:xfrm>
              <a:off x="1920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92168" name="Rectangle 8"/>
            <p:cNvSpPr>
              <a:spLocks noChangeArrowheads="1"/>
            </p:cNvSpPr>
            <p:nvPr/>
          </p:nvSpPr>
          <p:spPr bwMode="auto">
            <a:xfrm>
              <a:off x="2304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</a:p>
          </p:txBody>
        </p:sp>
        <p:sp>
          <p:nvSpPr>
            <p:cNvPr id="92169" name="Rectangle 9"/>
            <p:cNvSpPr>
              <a:spLocks noChangeArrowheads="1"/>
            </p:cNvSpPr>
            <p:nvPr/>
          </p:nvSpPr>
          <p:spPr bwMode="auto">
            <a:xfrm>
              <a:off x="2688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</a:p>
          </p:txBody>
        </p:sp>
        <p:sp>
          <p:nvSpPr>
            <p:cNvPr id="92170" name="Rectangle 10"/>
            <p:cNvSpPr>
              <a:spLocks noChangeArrowheads="1"/>
            </p:cNvSpPr>
            <p:nvPr/>
          </p:nvSpPr>
          <p:spPr bwMode="auto">
            <a:xfrm>
              <a:off x="3072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</a:p>
          </p:txBody>
        </p:sp>
        <p:sp>
          <p:nvSpPr>
            <p:cNvPr id="92171" name="Rectangle 11"/>
            <p:cNvSpPr>
              <a:spLocks noChangeArrowheads="1"/>
            </p:cNvSpPr>
            <p:nvPr/>
          </p:nvSpPr>
          <p:spPr bwMode="auto">
            <a:xfrm>
              <a:off x="1920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92172" name="Rectangle 12"/>
            <p:cNvSpPr>
              <a:spLocks noChangeArrowheads="1"/>
            </p:cNvSpPr>
            <p:nvPr/>
          </p:nvSpPr>
          <p:spPr bwMode="auto">
            <a:xfrm>
              <a:off x="2304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92173" name="Rectangle 13"/>
            <p:cNvSpPr>
              <a:spLocks noChangeArrowheads="1"/>
            </p:cNvSpPr>
            <p:nvPr/>
          </p:nvSpPr>
          <p:spPr bwMode="auto">
            <a:xfrm>
              <a:off x="2688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92174" name="Rectangle 14"/>
            <p:cNvSpPr>
              <a:spLocks noChangeArrowheads="1"/>
            </p:cNvSpPr>
            <p:nvPr/>
          </p:nvSpPr>
          <p:spPr bwMode="auto">
            <a:xfrm>
              <a:off x="3072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2175" name="Rectangle 15"/>
            <p:cNvSpPr>
              <a:spLocks noChangeArrowheads="1"/>
            </p:cNvSpPr>
            <p:nvPr/>
          </p:nvSpPr>
          <p:spPr bwMode="auto">
            <a:xfrm>
              <a:off x="3456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</a:p>
          </p:txBody>
        </p:sp>
        <p:sp>
          <p:nvSpPr>
            <p:cNvPr id="92176" name="Rectangle 16"/>
            <p:cNvSpPr>
              <a:spLocks noChangeArrowheads="1"/>
            </p:cNvSpPr>
            <p:nvPr/>
          </p:nvSpPr>
          <p:spPr bwMode="auto">
            <a:xfrm>
              <a:off x="3840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</a:p>
          </p:txBody>
        </p:sp>
        <p:sp>
          <p:nvSpPr>
            <p:cNvPr id="92177" name="Rectangle 17"/>
            <p:cNvSpPr>
              <a:spLocks noChangeArrowheads="1"/>
            </p:cNvSpPr>
            <p:nvPr/>
          </p:nvSpPr>
          <p:spPr bwMode="auto">
            <a:xfrm>
              <a:off x="4224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</a:p>
          </p:txBody>
        </p:sp>
        <p:sp>
          <p:nvSpPr>
            <p:cNvPr id="92178" name="Rectangle 18"/>
            <p:cNvSpPr>
              <a:spLocks noChangeArrowheads="1"/>
            </p:cNvSpPr>
            <p:nvPr/>
          </p:nvSpPr>
          <p:spPr bwMode="auto">
            <a:xfrm>
              <a:off x="3456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2179" name="Rectangle 19"/>
            <p:cNvSpPr>
              <a:spLocks noChangeArrowheads="1"/>
            </p:cNvSpPr>
            <p:nvPr/>
          </p:nvSpPr>
          <p:spPr bwMode="auto">
            <a:xfrm>
              <a:off x="3840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92180" name="Rectangle 20"/>
            <p:cNvSpPr>
              <a:spLocks noChangeArrowheads="1"/>
            </p:cNvSpPr>
            <p:nvPr/>
          </p:nvSpPr>
          <p:spPr bwMode="auto">
            <a:xfrm>
              <a:off x="4224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676400" y="1752600"/>
            <a:ext cx="5105400" cy="533400"/>
            <a:chOff x="864" y="1104"/>
            <a:chExt cx="3216" cy="336"/>
          </a:xfrm>
        </p:grpSpPr>
        <p:sp>
          <p:nvSpPr>
            <p:cNvPr id="92182" name="Oval 22"/>
            <p:cNvSpPr>
              <a:spLocks noChangeArrowheads="1"/>
            </p:cNvSpPr>
            <p:nvPr/>
          </p:nvSpPr>
          <p:spPr bwMode="auto">
            <a:xfrm>
              <a:off x="864" y="1104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92183" name="Oval 23"/>
            <p:cNvSpPr>
              <a:spLocks noChangeArrowheads="1"/>
            </p:cNvSpPr>
            <p:nvPr/>
          </p:nvSpPr>
          <p:spPr bwMode="auto">
            <a:xfrm>
              <a:off x="1344" y="1104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92184" name="Oval 24"/>
            <p:cNvSpPr>
              <a:spLocks noChangeArrowheads="1"/>
            </p:cNvSpPr>
            <p:nvPr/>
          </p:nvSpPr>
          <p:spPr bwMode="auto">
            <a:xfrm>
              <a:off x="1824" y="1104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92185" name="Oval 25"/>
            <p:cNvSpPr>
              <a:spLocks noChangeArrowheads="1"/>
            </p:cNvSpPr>
            <p:nvPr/>
          </p:nvSpPr>
          <p:spPr bwMode="auto">
            <a:xfrm>
              <a:off x="2304" y="1104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2186" name="Oval 26"/>
            <p:cNvSpPr>
              <a:spLocks noChangeArrowheads="1"/>
            </p:cNvSpPr>
            <p:nvPr/>
          </p:nvSpPr>
          <p:spPr bwMode="auto">
            <a:xfrm>
              <a:off x="2784" y="1104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2187" name="Oval 27"/>
            <p:cNvSpPr>
              <a:spLocks noChangeArrowheads="1"/>
            </p:cNvSpPr>
            <p:nvPr/>
          </p:nvSpPr>
          <p:spPr bwMode="auto">
            <a:xfrm>
              <a:off x="3264" y="1104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92188" name="Oval 28"/>
            <p:cNvSpPr>
              <a:spLocks noChangeArrowheads="1"/>
            </p:cNvSpPr>
            <p:nvPr/>
          </p:nvSpPr>
          <p:spPr bwMode="auto">
            <a:xfrm>
              <a:off x="3744" y="1104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92189" name="Rectangle 29"/>
          <p:cNvSpPr>
            <a:spLocks noChangeArrowheads="1"/>
          </p:cNvSpPr>
          <p:nvPr/>
        </p:nvSpPr>
        <p:spPr bwMode="auto">
          <a:xfrm>
            <a:off x="1676400" y="1752600"/>
            <a:ext cx="51054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676400" y="1752600"/>
            <a:ext cx="5105400" cy="533400"/>
            <a:chOff x="1104" y="1728"/>
            <a:chExt cx="3216" cy="336"/>
          </a:xfrm>
        </p:grpSpPr>
        <p:sp>
          <p:nvSpPr>
            <p:cNvPr id="92191" name="Oval 31"/>
            <p:cNvSpPr>
              <a:spLocks noChangeArrowheads="1"/>
            </p:cNvSpPr>
            <p:nvPr/>
          </p:nvSpPr>
          <p:spPr bwMode="auto">
            <a:xfrm>
              <a:off x="2064" y="172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92192" name="Oval 32"/>
            <p:cNvSpPr>
              <a:spLocks noChangeArrowheads="1"/>
            </p:cNvSpPr>
            <p:nvPr/>
          </p:nvSpPr>
          <p:spPr bwMode="auto">
            <a:xfrm>
              <a:off x="2544" y="172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92193" name="Oval 33"/>
            <p:cNvSpPr>
              <a:spLocks noChangeArrowheads="1"/>
            </p:cNvSpPr>
            <p:nvPr/>
          </p:nvSpPr>
          <p:spPr bwMode="auto">
            <a:xfrm>
              <a:off x="3984" y="172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92194" name="Oval 34"/>
            <p:cNvSpPr>
              <a:spLocks noChangeArrowheads="1"/>
            </p:cNvSpPr>
            <p:nvPr/>
          </p:nvSpPr>
          <p:spPr bwMode="auto">
            <a:xfrm>
              <a:off x="1584" y="172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2195" name="Oval 35"/>
            <p:cNvSpPr>
              <a:spLocks noChangeArrowheads="1"/>
            </p:cNvSpPr>
            <p:nvPr/>
          </p:nvSpPr>
          <p:spPr bwMode="auto">
            <a:xfrm>
              <a:off x="3024" y="172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2196" name="Oval 36"/>
            <p:cNvSpPr>
              <a:spLocks noChangeArrowheads="1"/>
            </p:cNvSpPr>
            <p:nvPr/>
          </p:nvSpPr>
          <p:spPr bwMode="auto">
            <a:xfrm>
              <a:off x="3504" y="172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92197" name="Oval 37"/>
            <p:cNvSpPr>
              <a:spLocks noChangeArrowheads="1"/>
            </p:cNvSpPr>
            <p:nvPr/>
          </p:nvSpPr>
          <p:spPr bwMode="auto">
            <a:xfrm>
              <a:off x="1104" y="172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92198" name="Rectangle 38"/>
          <p:cNvSpPr>
            <a:spLocks noChangeArrowheads="1"/>
          </p:cNvSpPr>
          <p:nvPr/>
        </p:nvSpPr>
        <p:spPr bwMode="auto">
          <a:xfrm>
            <a:off x="1676400" y="1752600"/>
            <a:ext cx="51054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1676400" y="1600200"/>
            <a:ext cx="5029200" cy="1295400"/>
            <a:chOff x="1056" y="1200"/>
            <a:chExt cx="3168" cy="816"/>
          </a:xfrm>
        </p:grpSpPr>
        <p:sp>
          <p:nvSpPr>
            <p:cNvPr id="92200" name="Oval 40"/>
            <p:cNvSpPr>
              <a:spLocks noChangeArrowheads="1"/>
            </p:cNvSpPr>
            <p:nvPr/>
          </p:nvSpPr>
          <p:spPr bwMode="auto">
            <a:xfrm>
              <a:off x="1872" y="16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2201" name="Oval 41"/>
            <p:cNvSpPr>
              <a:spLocks noChangeArrowheads="1"/>
            </p:cNvSpPr>
            <p:nvPr/>
          </p:nvSpPr>
          <p:spPr bwMode="auto">
            <a:xfrm>
              <a:off x="2448" y="16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2202" name="Oval 42"/>
            <p:cNvSpPr>
              <a:spLocks noChangeArrowheads="1"/>
            </p:cNvSpPr>
            <p:nvPr/>
          </p:nvSpPr>
          <p:spPr bwMode="auto">
            <a:xfrm>
              <a:off x="1056" y="12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2203" name="Oval 43"/>
            <p:cNvSpPr>
              <a:spLocks noChangeArrowheads="1"/>
            </p:cNvSpPr>
            <p:nvPr/>
          </p:nvSpPr>
          <p:spPr bwMode="auto">
            <a:xfrm>
              <a:off x="2160" y="12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2204" name="Line 44"/>
            <p:cNvSpPr>
              <a:spLocks noChangeShapeType="1"/>
            </p:cNvSpPr>
            <p:nvPr/>
          </p:nvSpPr>
          <p:spPr bwMode="auto">
            <a:xfrm flipH="1">
              <a:off x="2064" y="14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05" name="Line 45"/>
            <p:cNvSpPr>
              <a:spLocks noChangeShapeType="1"/>
            </p:cNvSpPr>
            <p:nvPr/>
          </p:nvSpPr>
          <p:spPr bwMode="auto">
            <a:xfrm>
              <a:off x="2448" y="14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06" name="Oval 46"/>
            <p:cNvSpPr>
              <a:spLocks noChangeArrowheads="1"/>
            </p:cNvSpPr>
            <p:nvPr/>
          </p:nvSpPr>
          <p:spPr bwMode="auto">
            <a:xfrm>
              <a:off x="1584" y="12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92207" name="Oval 47"/>
            <p:cNvSpPr>
              <a:spLocks noChangeArrowheads="1"/>
            </p:cNvSpPr>
            <p:nvPr/>
          </p:nvSpPr>
          <p:spPr bwMode="auto">
            <a:xfrm>
              <a:off x="2736" y="12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92208" name="Oval 48"/>
            <p:cNvSpPr>
              <a:spLocks noChangeArrowheads="1"/>
            </p:cNvSpPr>
            <p:nvPr/>
          </p:nvSpPr>
          <p:spPr bwMode="auto">
            <a:xfrm>
              <a:off x="3312" y="12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92209" name="Oval 49"/>
            <p:cNvSpPr>
              <a:spLocks noChangeArrowheads="1"/>
            </p:cNvSpPr>
            <p:nvPr/>
          </p:nvSpPr>
          <p:spPr bwMode="auto">
            <a:xfrm>
              <a:off x="3888" y="12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10</a:t>
              </a:r>
            </a:p>
          </p:txBody>
        </p:sp>
      </p:grpSp>
      <p:sp>
        <p:nvSpPr>
          <p:cNvPr id="92210" name="Rectangle 50"/>
          <p:cNvSpPr>
            <a:spLocks noChangeArrowheads="1"/>
          </p:cNvSpPr>
          <p:nvPr/>
        </p:nvSpPr>
        <p:spPr bwMode="auto">
          <a:xfrm>
            <a:off x="1600200" y="1524000"/>
            <a:ext cx="5105400" cy="1447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1600200" y="1676400"/>
            <a:ext cx="4648200" cy="2057400"/>
            <a:chOff x="1248" y="1536"/>
            <a:chExt cx="2928" cy="1296"/>
          </a:xfrm>
        </p:grpSpPr>
        <p:sp>
          <p:nvSpPr>
            <p:cNvPr id="92212" name="Oval 52"/>
            <p:cNvSpPr>
              <a:spLocks noChangeArrowheads="1"/>
            </p:cNvSpPr>
            <p:nvPr/>
          </p:nvSpPr>
          <p:spPr bwMode="auto">
            <a:xfrm>
              <a:off x="1536" y="249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2213" name="Oval 53"/>
            <p:cNvSpPr>
              <a:spLocks noChangeArrowheads="1"/>
            </p:cNvSpPr>
            <p:nvPr/>
          </p:nvSpPr>
          <p:spPr bwMode="auto">
            <a:xfrm>
              <a:off x="2112" y="249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2214" name="Oval 54"/>
            <p:cNvSpPr>
              <a:spLocks noChangeArrowheads="1"/>
            </p:cNvSpPr>
            <p:nvPr/>
          </p:nvSpPr>
          <p:spPr bwMode="auto">
            <a:xfrm>
              <a:off x="1248" y="201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2215" name="Oval 55"/>
            <p:cNvSpPr>
              <a:spLocks noChangeArrowheads="1"/>
            </p:cNvSpPr>
            <p:nvPr/>
          </p:nvSpPr>
          <p:spPr bwMode="auto">
            <a:xfrm>
              <a:off x="1824" y="201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 flipH="1">
              <a:off x="1728" y="230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17" name="Line 57"/>
            <p:cNvSpPr>
              <a:spLocks noChangeShapeType="1"/>
            </p:cNvSpPr>
            <p:nvPr/>
          </p:nvSpPr>
          <p:spPr bwMode="auto">
            <a:xfrm>
              <a:off x="2112" y="230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18" name="Oval 58"/>
            <p:cNvSpPr>
              <a:spLocks noChangeArrowheads="1"/>
            </p:cNvSpPr>
            <p:nvPr/>
          </p:nvSpPr>
          <p:spPr bwMode="auto">
            <a:xfrm>
              <a:off x="3840" y="153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92219" name="Oval 59"/>
            <p:cNvSpPr>
              <a:spLocks noChangeArrowheads="1"/>
            </p:cNvSpPr>
            <p:nvPr/>
          </p:nvSpPr>
          <p:spPr bwMode="auto">
            <a:xfrm>
              <a:off x="3264" y="153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92220" name="Oval 60"/>
            <p:cNvSpPr>
              <a:spLocks noChangeArrowheads="1"/>
            </p:cNvSpPr>
            <p:nvPr/>
          </p:nvSpPr>
          <p:spPr bwMode="auto">
            <a:xfrm>
              <a:off x="2688" y="153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92221" name="Oval 61"/>
            <p:cNvSpPr>
              <a:spLocks noChangeArrowheads="1"/>
            </p:cNvSpPr>
            <p:nvPr/>
          </p:nvSpPr>
          <p:spPr bwMode="auto">
            <a:xfrm>
              <a:off x="2112" y="153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92222" name="Oval 62"/>
            <p:cNvSpPr>
              <a:spLocks noChangeArrowheads="1"/>
            </p:cNvSpPr>
            <p:nvPr/>
          </p:nvSpPr>
          <p:spPr bwMode="auto">
            <a:xfrm>
              <a:off x="1536" y="153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92223" name="Line 63"/>
            <p:cNvSpPr>
              <a:spLocks noChangeShapeType="1"/>
            </p:cNvSpPr>
            <p:nvPr/>
          </p:nvSpPr>
          <p:spPr bwMode="auto">
            <a:xfrm flipH="1">
              <a:off x="1440" y="182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4" name="Line 64"/>
            <p:cNvSpPr>
              <a:spLocks noChangeShapeType="1"/>
            </p:cNvSpPr>
            <p:nvPr/>
          </p:nvSpPr>
          <p:spPr bwMode="auto">
            <a:xfrm>
              <a:off x="1824" y="182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25" name="Rectangle 65"/>
          <p:cNvSpPr>
            <a:spLocks noChangeArrowheads="1"/>
          </p:cNvSpPr>
          <p:nvPr/>
        </p:nvSpPr>
        <p:spPr bwMode="auto">
          <a:xfrm>
            <a:off x="1447800" y="1600200"/>
            <a:ext cx="4953000" cy="2209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2514600" y="1752600"/>
            <a:ext cx="3733800" cy="2819400"/>
            <a:chOff x="672" y="2448"/>
            <a:chExt cx="2352" cy="1776"/>
          </a:xfrm>
        </p:grpSpPr>
        <p:sp>
          <p:nvSpPr>
            <p:cNvPr id="92227" name="Oval 67"/>
            <p:cNvSpPr>
              <a:spLocks noChangeArrowheads="1"/>
            </p:cNvSpPr>
            <p:nvPr/>
          </p:nvSpPr>
          <p:spPr bwMode="auto">
            <a:xfrm>
              <a:off x="2112" y="388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2228" name="Oval 68"/>
            <p:cNvSpPr>
              <a:spLocks noChangeArrowheads="1"/>
            </p:cNvSpPr>
            <p:nvPr/>
          </p:nvSpPr>
          <p:spPr bwMode="auto">
            <a:xfrm>
              <a:off x="2688" y="388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2229" name="Oval 69"/>
            <p:cNvSpPr>
              <a:spLocks noChangeArrowheads="1"/>
            </p:cNvSpPr>
            <p:nvPr/>
          </p:nvSpPr>
          <p:spPr bwMode="auto">
            <a:xfrm>
              <a:off x="1824" y="340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2230" name="Oval 70"/>
            <p:cNvSpPr>
              <a:spLocks noChangeArrowheads="1"/>
            </p:cNvSpPr>
            <p:nvPr/>
          </p:nvSpPr>
          <p:spPr bwMode="auto">
            <a:xfrm>
              <a:off x="2400" y="340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2231" name="Line 71"/>
            <p:cNvSpPr>
              <a:spLocks noChangeShapeType="1"/>
            </p:cNvSpPr>
            <p:nvPr/>
          </p:nvSpPr>
          <p:spPr bwMode="auto">
            <a:xfrm flipH="1">
              <a:off x="2304" y="3696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2" name="Line 72"/>
            <p:cNvSpPr>
              <a:spLocks noChangeShapeType="1"/>
            </p:cNvSpPr>
            <p:nvPr/>
          </p:nvSpPr>
          <p:spPr bwMode="auto">
            <a:xfrm>
              <a:off x="2688" y="3696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3" name="Oval 73"/>
            <p:cNvSpPr>
              <a:spLocks noChangeArrowheads="1"/>
            </p:cNvSpPr>
            <p:nvPr/>
          </p:nvSpPr>
          <p:spPr bwMode="auto">
            <a:xfrm>
              <a:off x="672" y="244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92234" name="Oval 74"/>
            <p:cNvSpPr>
              <a:spLocks noChangeArrowheads="1"/>
            </p:cNvSpPr>
            <p:nvPr/>
          </p:nvSpPr>
          <p:spPr bwMode="auto">
            <a:xfrm>
              <a:off x="1248" y="244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92235" name="Oval 75"/>
            <p:cNvSpPr>
              <a:spLocks noChangeArrowheads="1"/>
            </p:cNvSpPr>
            <p:nvPr/>
          </p:nvSpPr>
          <p:spPr bwMode="auto">
            <a:xfrm>
              <a:off x="1824" y="244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92236" name="Oval 76"/>
            <p:cNvSpPr>
              <a:spLocks noChangeArrowheads="1"/>
            </p:cNvSpPr>
            <p:nvPr/>
          </p:nvSpPr>
          <p:spPr bwMode="auto">
            <a:xfrm>
              <a:off x="2688" y="292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92237" name="Oval 77"/>
            <p:cNvSpPr>
              <a:spLocks noChangeArrowheads="1"/>
            </p:cNvSpPr>
            <p:nvPr/>
          </p:nvSpPr>
          <p:spPr bwMode="auto">
            <a:xfrm>
              <a:off x="2112" y="292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92238" name="Line 78"/>
            <p:cNvSpPr>
              <a:spLocks noChangeShapeType="1"/>
            </p:cNvSpPr>
            <p:nvPr/>
          </p:nvSpPr>
          <p:spPr bwMode="auto">
            <a:xfrm flipH="1">
              <a:off x="2016" y="3216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9" name="Line 79"/>
            <p:cNvSpPr>
              <a:spLocks noChangeShapeType="1"/>
            </p:cNvSpPr>
            <p:nvPr/>
          </p:nvSpPr>
          <p:spPr bwMode="auto">
            <a:xfrm>
              <a:off x="2400" y="3216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0" name="Oval 80"/>
            <p:cNvSpPr>
              <a:spLocks noChangeArrowheads="1"/>
            </p:cNvSpPr>
            <p:nvPr/>
          </p:nvSpPr>
          <p:spPr bwMode="auto">
            <a:xfrm>
              <a:off x="2400" y="244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18</a:t>
              </a:r>
            </a:p>
          </p:txBody>
        </p:sp>
        <p:sp>
          <p:nvSpPr>
            <p:cNvPr id="92241" name="Line 81"/>
            <p:cNvSpPr>
              <a:spLocks noChangeShapeType="1"/>
            </p:cNvSpPr>
            <p:nvPr/>
          </p:nvSpPr>
          <p:spPr bwMode="auto">
            <a:xfrm flipH="1">
              <a:off x="2304" y="2736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2" name="Line 82"/>
            <p:cNvSpPr>
              <a:spLocks noChangeShapeType="1"/>
            </p:cNvSpPr>
            <p:nvPr/>
          </p:nvSpPr>
          <p:spPr bwMode="auto">
            <a:xfrm>
              <a:off x="2688" y="2736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43" name="Rectangle 83"/>
          <p:cNvSpPr>
            <a:spLocks noChangeArrowheads="1"/>
          </p:cNvSpPr>
          <p:nvPr/>
        </p:nvSpPr>
        <p:spPr bwMode="auto">
          <a:xfrm>
            <a:off x="2438400" y="1676400"/>
            <a:ext cx="3886200" cy="297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84"/>
          <p:cNvGrpSpPr>
            <a:grpSpLocks/>
          </p:cNvGrpSpPr>
          <p:nvPr/>
        </p:nvGrpSpPr>
        <p:grpSpPr bwMode="auto">
          <a:xfrm>
            <a:off x="2438400" y="1676400"/>
            <a:ext cx="3733800" cy="2819400"/>
            <a:chOff x="2352" y="1440"/>
            <a:chExt cx="2352" cy="1776"/>
          </a:xfrm>
        </p:grpSpPr>
        <p:sp>
          <p:nvSpPr>
            <p:cNvPr id="92245" name="Oval 85"/>
            <p:cNvSpPr>
              <a:spLocks noChangeArrowheads="1"/>
            </p:cNvSpPr>
            <p:nvPr/>
          </p:nvSpPr>
          <p:spPr bwMode="auto">
            <a:xfrm>
              <a:off x="2832" y="28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2246" name="Oval 86"/>
            <p:cNvSpPr>
              <a:spLocks noChangeArrowheads="1"/>
            </p:cNvSpPr>
            <p:nvPr/>
          </p:nvSpPr>
          <p:spPr bwMode="auto">
            <a:xfrm>
              <a:off x="3408" y="28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2247" name="Oval 87"/>
            <p:cNvSpPr>
              <a:spLocks noChangeArrowheads="1"/>
            </p:cNvSpPr>
            <p:nvPr/>
          </p:nvSpPr>
          <p:spPr bwMode="auto">
            <a:xfrm>
              <a:off x="2544" y="24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2248" name="Oval 88"/>
            <p:cNvSpPr>
              <a:spLocks noChangeArrowheads="1"/>
            </p:cNvSpPr>
            <p:nvPr/>
          </p:nvSpPr>
          <p:spPr bwMode="auto">
            <a:xfrm>
              <a:off x="3120" y="24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2249" name="Line 89"/>
            <p:cNvSpPr>
              <a:spLocks noChangeShapeType="1"/>
            </p:cNvSpPr>
            <p:nvPr/>
          </p:nvSpPr>
          <p:spPr bwMode="auto">
            <a:xfrm flipH="1">
              <a:off x="3024" y="26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0" name="Line 90"/>
            <p:cNvSpPr>
              <a:spLocks noChangeShapeType="1"/>
            </p:cNvSpPr>
            <p:nvPr/>
          </p:nvSpPr>
          <p:spPr bwMode="auto">
            <a:xfrm>
              <a:off x="3408" y="26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1" name="Oval 91"/>
            <p:cNvSpPr>
              <a:spLocks noChangeArrowheads="1"/>
            </p:cNvSpPr>
            <p:nvPr/>
          </p:nvSpPr>
          <p:spPr bwMode="auto">
            <a:xfrm>
              <a:off x="3792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92252" name="Oval 92"/>
            <p:cNvSpPr>
              <a:spLocks noChangeArrowheads="1"/>
            </p:cNvSpPr>
            <p:nvPr/>
          </p:nvSpPr>
          <p:spPr bwMode="auto">
            <a:xfrm>
              <a:off x="2352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92253" name="Oval 93"/>
            <p:cNvSpPr>
              <a:spLocks noChangeArrowheads="1"/>
            </p:cNvSpPr>
            <p:nvPr/>
          </p:nvSpPr>
          <p:spPr bwMode="auto">
            <a:xfrm>
              <a:off x="4368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92254" name="Oval 94"/>
            <p:cNvSpPr>
              <a:spLocks noChangeArrowheads="1"/>
            </p:cNvSpPr>
            <p:nvPr/>
          </p:nvSpPr>
          <p:spPr bwMode="auto">
            <a:xfrm>
              <a:off x="3408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92255" name="Oval 95"/>
            <p:cNvSpPr>
              <a:spLocks noChangeArrowheads="1"/>
            </p:cNvSpPr>
            <p:nvPr/>
          </p:nvSpPr>
          <p:spPr bwMode="auto">
            <a:xfrm>
              <a:off x="2832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92256" name="Line 96"/>
            <p:cNvSpPr>
              <a:spLocks noChangeShapeType="1"/>
            </p:cNvSpPr>
            <p:nvPr/>
          </p:nvSpPr>
          <p:spPr bwMode="auto">
            <a:xfrm flipH="1">
              <a:off x="2736" y="220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7" name="Line 97"/>
            <p:cNvSpPr>
              <a:spLocks noChangeShapeType="1"/>
            </p:cNvSpPr>
            <p:nvPr/>
          </p:nvSpPr>
          <p:spPr bwMode="auto">
            <a:xfrm>
              <a:off x="3120" y="220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8" name="Oval 98"/>
            <p:cNvSpPr>
              <a:spLocks noChangeArrowheads="1"/>
            </p:cNvSpPr>
            <p:nvPr/>
          </p:nvSpPr>
          <p:spPr bwMode="auto">
            <a:xfrm>
              <a:off x="3120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18</a:t>
              </a:r>
            </a:p>
          </p:txBody>
        </p:sp>
        <p:sp>
          <p:nvSpPr>
            <p:cNvPr id="92259" name="Line 99"/>
            <p:cNvSpPr>
              <a:spLocks noChangeShapeType="1"/>
            </p:cNvSpPr>
            <p:nvPr/>
          </p:nvSpPr>
          <p:spPr bwMode="auto">
            <a:xfrm flipH="1">
              <a:off x="3024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>
              <a:off x="3408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1" name="Oval 101"/>
            <p:cNvSpPr>
              <a:spLocks noChangeArrowheads="1"/>
            </p:cNvSpPr>
            <p:nvPr/>
          </p:nvSpPr>
          <p:spPr bwMode="auto">
            <a:xfrm>
              <a:off x="4080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25</a:t>
              </a:r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 flipH="1">
              <a:off x="3984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>
              <a:off x="4368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64" name="Rectangle 104"/>
          <p:cNvSpPr>
            <a:spLocks noChangeArrowheads="1"/>
          </p:cNvSpPr>
          <p:nvPr/>
        </p:nvSpPr>
        <p:spPr bwMode="auto">
          <a:xfrm>
            <a:off x="2362200" y="1600200"/>
            <a:ext cx="3886200" cy="297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105"/>
          <p:cNvGrpSpPr>
            <a:grpSpLocks/>
          </p:cNvGrpSpPr>
          <p:nvPr/>
        </p:nvGrpSpPr>
        <p:grpSpPr bwMode="auto">
          <a:xfrm>
            <a:off x="2514600" y="1752600"/>
            <a:ext cx="3581400" cy="3581400"/>
            <a:chOff x="1488" y="960"/>
            <a:chExt cx="2256" cy="2256"/>
          </a:xfrm>
        </p:grpSpPr>
        <p:sp>
          <p:nvSpPr>
            <p:cNvPr id="92266" name="Oval 106"/>
            <p:cNvSpPr>
              <a:spLocks noChangeArrowheads="1"/>
            </p:cNvSpPr>
            <p:nvPr/>
          </p:nvSpPr>
          <p:spPr bwMode="auto">
            <a:xfrm>
              <a:off x="2832" y="28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2267" name="Oval 107"/>
            <p:cNvSpPr>
              <a:spLocks noChangeArrowheads="1"/>
            </p:cNvSpPr>
            <p:nvPr/>
          </p:nvSpPr>
          <p:spPr bwMode="auto">
            <a:xfrm>
              <a:off x="3408" y="28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2268" name="Oval 108"/>
            <p:cNvSpPr>
              <a:spLocks noChangeArrowheads="1"/>
            </p:cNvSpPr>
            <p:nvPr/>
          </p:nvSpPr>
          <p:spPr bwMode="auto">
            <a:xfrm>
              <a:off x="2544" y="24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2269" name="Oval 109"/>
            <p:cNvSpPr>
              <a:spLocks noChangeArrowheads="1"/>
            </p:cNvSpPr>
            <p:nvPr/>
          </p:nvSpPr>
          <p:spPr bwMode="auto">
            <a:xfrm>
              <a:off x="3120" y="24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2270" name="Line 110"/>
            <p:cNvSpPr>
              <a:spLocks noChangeShapeType="1"/>
            </p:cNvSpPr>
            <p:nvPr/>
          </p:nvSpPr>
          <p:spPr bwMode="auto">
            <a:xfrm flipH="1">
              <a:off x="3024" y="26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1" name="Line 111"/>
            <p:cNvSpPr>
              <a:spLocks noChangeShapeType="1"/>
            </p:cNvSpPr>
            <p:nvPr/>
          </p:nvSpPr>
          <p:spPr bwMode="auto">
            <a:xfrm>
              <a:off x="3408" y="26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2" name="Oval 112"/>
            <p:cNvSpPr>
              <a:spLocks noChangeArrowheads="1"/>
            </p:cNvSpPr>
            <p:nvPr/>
          </p:nvSpPr>
          <p:spPr bwMode="auto">
            <a:xfrm>
              <a:off x="1488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92273" name="Oval 113"/>
            <p:cNvSpPr>
              <a:spLocks noChangeArrowheads="1"/>
            </p:cNvSpPr>
            <p:nvPr/>
          </p:nvSpPr>
          <p:spPr bwMode="auto">
            <a:xfrm>
              <a:off x="2544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92274" name="Oval 114"/>
            <p:cNvSpPr>
              <a:spLocks noChangeArrowheads="1"/>
            </p:cNvSpPr>
            <p:nvPr/>
          </p:nvSpPr>
          <p:spPr bwMode="auto">
            <a:xfrm>
              <a:off x="2064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92275" name="Oval 115"/>
            <p:cNvSpPr>
              <a:spLocks noChangeArrowheads="1"/>
            </p:cNvSpPr>
            <p:nvPr/>
          </p:nvSpPr>
          <p:spPr bwMode="auto">
            <a:xfrm>
              <a:off x="3408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92276" name="Oval 116"/>
            <p:cNvSpPr>
              <a:spLocks noChangeArrowheads="1"/>
            </p:cNvSpPr>
            <p:nvPr/>
          </p:nvSpPr>
          <p:spPr bwMode="auto">
            <a:xfrm>
              <a:off x="2832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92277" name="Line 117"/>
            <p:cNvSpPr>
              <a:spLocks noChangeShapeType="1"/>
            </p:cNvSpPr>
            <p:nvPr/>
          </p:nvSpPr>
          <p:spPr bwMode="auto">
            <a:xfrm flipH="1">
              <a:off x="2736" y="220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8" name="Line 118"/>
            <p:cNvSpPr>
              <a:spLocks noChangeShapeType="1"/>
            </p:cNvSpPr>
            <p:nvPr/>
          </p:nvSpPr>
          <p:spPr bwMode="auto">
            <a:xfrm>
              <a:off x="3120" y="220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9" name="Oval 119"/>
            <p:cNvSpPr>
              <a:spLocks noChangeArrowheads="1"/>
            </p:cNvSpPr>
            <p:nvPr/>
          </p:nvSpPr>
          <p:spPr bwMode="auto">
            <a:xfrm>
              <a:off x="3120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18</a:t>
              </a:r>
            </a:p>
          </p:txBody>
        </p:sp>
        <p:sp>
          <p:nvSpPr>
            <p:cNvPr id="92280" name="Line 120"/>
            <p:cNvSpPr>
              <a:spLocks noChangeShapeType="1"/>
            </p:cNvSpPr>
            <p:nvPr/>
          </p:nvSpPr>
          <p:spPr bwMode="auto">
            <a:xfrm flipH="1">
              <a:off x="3024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1" name="Line 121"/>
            <p:cNvSpPr>
              <a:spLocks noChangeShapeType="1"/>
            </p:cNvSpPr>
            <p:nvPr/>
          </p:nvSpPr>
          <p:spPr bwMode="auto">
            <a:xfrm>
              <a:off x="3408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2" name="Oval 122"/>
            <p:cNvSpPr>
              <a:spLocks noChangeArrowheads="1"/>
            </p:cNvSpPr>
            <p:nvPr/>
          </p:nvSpPr>
          <p:spPr bwMode="auto">
            <a:xfrm>
              <a:off x="1776" y="96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25</a:t>
              </a:r>
            </a:p>
          </p:txBody>
        </p:sp>
        <p:sp>
          <p:nvSpPr>
            <p:cNvPr id="92283" name="Line 123"/>
            <p:cNvSpPr>
              <a:spLocks noChangeShapeType="1"/>
            </p:cNvSpPr>
            <p:nvPr/>
          </p:nvSpPr>
          <p:spPr bwMode="auto">
            <a:xfrm flipH="1">
              <a:off x="1680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4" name="Line 124"/>
            <p:cNvSpPr>
              <a:spLocks noChangeShapeType="1"/>
            </p:cNvSpPr>
            <p:nvPr/>
          </p:nvSpPr>
          <p:spPr bwMode="auto">
            <a:xfrm>
              <a:off x="2064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5" name="Oval 125"/>
            <p:cNvSpPr>
              <a:spLocks noChangeArrowheads="1"/>
            </p:cNvSpPr>
            <p:nvPr/>
          </p:nvSpPr>
          <p:spPr bwMode="auto">
            <a:xfrm>
              <a:off x="2832" y="96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33</a:t>
              </a:r>
            </a:p>
          </p:txBody>
        </p:sp>
        <p:sp>
          <p:nvSpPr>
            <p:cNvPr id="92286" name="Line 126"/>
            <p:cNvSpPr>
              <a:spLocks noChangeShapeType="1"/>
            </p:cNvSpPr>
            <p:nvPr/>
          </p:nvSpPr>
          <p:spPr bwMode="auto">
            <a:xfrm flipH="1">
              <a:off x="2736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7" name="Line 127"/>
            <p:cNvSpPr>
              <a:spLocks noChangeShapeType="1"/>
            </p:cNvSpPr>
            <p:nvPr/>
          </p:nvSpPr>
          <p:spPr bwMode="auto">
            <a:xfrm>
              <a:off x="3120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88" name="Rectangle 128"/>
          <p:cNvSpPr>
            <a:spLocks noChangeArrowheads="1"/>
          </p:cNvSpPr>
          <p:nvPr/>
        </p:nvSpPr>
        <p:spPr bwMode="auto">
          <a:xfrm>
            <a:off x="2438400" y="1676400"/>
            <a:ext cx="3733800" cy="3733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129"/>
          <p:cNvGrpSpPr>
            <a:grpSpLocks/>
          </p:cNvGrpSpPr>
          <p:nvPr/>
        </p:nvGrpSpPr>
        <p:grpSpPr bwMode="auto">
          <a:xfrm>
            <a:off x="1143000" y="1676400"/>
            <a:ext cx="3581400" cy="4419600"/>
            <a:chOff x="1488" y="432"/>
            <a:chExt cx="2256" cy="2784"/>
          </a:xfrm>
        </p:grpSpPr>
        <p:sp>
          <p:nvSpPr>
            <p:cNvPr id="92290" name="Oval 130"/>
            <p:cNvSpPr>
              <a:spLocks noChangeArrowheads="1"/>
            </p:cNvSpPr>
            <p:nvPr/>
          </p:nvSpPr>
          <p:spPr bwMode="auto">
            <a:xfrm>
              <a:off x="2832" y="28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2291" name="Oval 131"/>
            <p:cNvSpPr>
              <a:spLocks noChangeArrowheads="1"/>
            </p:cNvSpPr>
            <p:nvPr/>
          </p:nvSpPr>
          <p:spPr bwMode="auto">
            <a:xfrm>
              <a:off x="3408" y="28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2292" name="Oval 132"/>
            <p:cNvSpPr>
              <a:spLocks noChangeArrowheads="1"/>
            </p:cNvSpPr>
            <p:nvPr/>
          </p:nvSpPr>
          <p:spPr bwMode="auto">
            <a:xfrm>
              <a:off x="2544" y="24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2293" name="Oval 133"/>
            <p:cNvSpPr>
              <a:spLocks noChangeArrowheads="1"/>
            </p:cNvSpPr>
            <p:nvPr/>
          </p:nvSpPr>
          <p:spPr bwMode="auto">
            <a:xfrm>
              <a:off x="3120" y="24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2294" name="Line 134"/>
            <p:cNvSpPr>
              <a:spLocks noChangeShapeType="1"/>
            </p:cNvSpPr>
            <p:nvPr/>
          </p:nvSpPr>
          <p:spPr bwMode="auto">
            <a:xfrm flipH="1">
              <a:off x="3024" y="26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5" name="Line 135"/>
            <p:cNvSpPr>
              <a:spLocks noChangeShapeType="1"/>
            </p:cNvSpPr>
            <p:nvPr/>
          </p:nvSpPr>
          <p:spPr bwMode="auto">
            <a:xfrm>
              <a:off x="3408" y="26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6" name="Oval 136"/>
            <p:cNvSpPr>
              <a:spLocks noChangeArrowheads="1"/>
            </p:cNvSpPr>
            <p:nvPr/>
          </p:nvSpPr>
          <p:spPr bwMode="auto">
            <a:xfrm>
              <a:off x="1488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92297" name="Oval 137"/>
            <p:cNvSpPr>
              <a:spLocks noChangeArrowheads="1"/>
            </p:cNvSpPr>
            <p:nvPr/>
          </p:nvSpPr>
          <p:spPr bwMode="auto">
            <a:xfrm>
              <a:off x="2544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92298" name="Oval 138"/>
            <p:cNvSpPr>
              <a:spLocks noChangeArrowheads="1"/>
            </p:cNvSpPr>
            <p:nvPr/>
          </p:nvSpPr>
          <p:spPr bwMode="auto">
            <a:xfrm>
              <a:off x="2064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92299" name="Oval 139"/>
            <p:cNvSpPr>
              <a:spLocks noChangeArrowheads="1"/>
            </p:cNvSpPr>
            <p:nvPr/>
          </p:nvSpPr>
          <p:spPr bwMode="auto">
            <a:xfrm>
              <a:off x="3408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92300" name="Oval 140"/>
            <p:cNvSpPr>
              <a:spLocks noChangeArrowheads="1"/>
            </p:cNvSpPr>
            <p:nvPr/>
          </p:nvSpPr>
          <p:spPr bwMode="auto">
            <a:xfrm>
              <a:off x="2832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92301" name="Line 141"/>
            <p:cNvSpPr>
              <a:spLocks noChangeShapeType="1"/>
            </p:cNvSpPr>
            <p:nvPr/>
          </p:nvSpPr>
          <p:spPr bwMode="auto">
            <a:xfrm flipH="1">
              <a:off x="2736" y="220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2" name="Line 142"/>
            <p:cNvSpPr>
              <a:spLocks noChangeShapeType="1"/>
            </p:cNvSpPr>
            <p:nvPr/>
          </p:nvSpPr>
          <p:spPr bwMode="auto">
            <a:xfrm>
              <a:off x="3120" y="220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3" name="Oval 143"/>
            <p:cNvSpPr>
              <a:spLocks noChangeArrowheads="1"/>
            </p:cNvSpPr>
            <p:nvPr/>
          </p:nvSpPr>
          <p:spPr bwMode="auto">
            <a:xfrm>
              <a:off x="3120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18</a:t>
              </a:r>
            </a:p>
          </p:txBody>
        </p:sp>
        <p:sp>
          <p:nvSpPr>
            <p:cNvPr id="92304" name="Line 144"/>
            <p:cNvSpPr>
              <a:spLocks noChangeShapeType="1"/>
            </p:cNvSpPr>
            <p:nvPr/>
          </p:nvSpPr>
          <p:spPr bwMode="auto">
            <a:xfrm flipH="1">
              <a:off x="3024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5" name="Line 145"/>
            <p:cNvSpPr>
              <a:spLocks noChangeShapeType="1"/>
            </p:cNvSpPr>
            <p:nvPr/>
          </p:nvSpPr>
          <p:spPr bwMode="auto">
            <a:xfrm>
              <a:off x="3408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6" name="Oval 146"/>
            <p:cNvSpPr>
              <a:spLocks noChangeArrowheads="1"/>
            </p:cNvSpPr>
            <p:nvPr/>
          </p:nvSpPr>
          <p:spPr bwMode="auto">
            <a:xfrm>
              <a:off x="1776" y="96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25</a:t>
              </a:r>
            </a:p>
          </p:txBody>
        </p:sp>
        <p:sp>
          <p:nvSpPr>
            <p:cNvPr id="92307" name="Line 147"/>
            <p:cNvSpPr>
              <a:spLocks noChangeShapeType="1"/>
            </p:cNvSpPr>
            <p:nvPr/>
          </p:nvSpPr>
          <p:spPr bwMode="auto">
            <a:xfrm flipH="1">
              <a:off x="1680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8" name="Line 148"/>
            <p:cNvSpPr>
              <a:spLocks noChangeShapeType="1"/>
            </p:cNvSpPr>
            <p:nvPr/>
          </p:nvSpPr>
          <p:spPr bwMode="auto">
            <a:xfrm>
              <a:off x="2064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9" name="Oval 149"/>
            <p:cNvSpPr>
              <a:spLocks noChangeArrowheads="1"/>
            </p:cNvSpPr>
            <p:nvPr/>
          </p:nvSpPr>
          <p:spPr bwMode="auto">
            <a:xfrm>
              <a:off x="2832" y="96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33</a:t>
              </a:r>
            </a:p>
          </p:txBody>
        </p:sp>
        <p:sp>
          <p:nvSpPr>
            <p:cNvPr id="92310" name="Line 150"/>
            <p:cNvSpPr>
              <a:spLocks noChangeShapeType="1"/>
            </p:cNvSpPr>
            <p:nvPr/>
          </p:nvSpPr>
          <p:spPr bwMode="auto">
            <a:xfrm flipH="1">
              <a:off x="2736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1" name="Line 151"/>
            <p:cNvSpPr>
              <a:spLocks noChangeShapeType="1"/>
            </p:cNvSpPr>
            <p:nvPr/>
          </p:nvSpPr>
          <p:spPr bwMode="auto">
            <a:xfrm>
              <a:off x="3120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2" name="Oval 152"/>
            <p:cNvSpPr>
              <a:spLocks noChangeArrowheads="1"/>
            </p:cNvSpPr>
            <p:nvPr/>
          </p:nvSpPr>
          <p:spPr bwMode="auto">
            <a:xfrm>
              <a:off x="2256" y="43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58</a:t>
              </a:r>
            </a:p>
          </p:txBody>
        </p:sp>
        <p:sp>
          <p:nvSpPr>
            <p:cNvPr id="92313" name="Line 153"/>
            <p:cNvSpPr>
              <a:spLocks noChangeShapeType="1"/>
            </p:cNvSpPr>
            <p:nvPr/>
          </p:nvSpPr>
          <p:spPr bwMode="auto">
            <a:xfrm flipH="1">
              <a:off x="1968" y="720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4" name="Line 154"/>
            <p:cNvSpPr>
              <a:spLocks noChangeShapeType="1"/>
            </p:cNvSpPr>
            <p:nvPr/>
          </p:nvSpPr>
          <p:spPr bwMode="auto">
            <a:xfrm>
              <a:off x="2544" y="720"/>
              <a:ext cx="43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155"/>
          <p:cNvGrpSpPr>
            <a:grpSpLocks/>
          </p:cNvGrpSpPr>
          <p:nvPr/>
        </p:nvGrpSpPr>
        <p:grpSpPr bwMode="auto">
          <a:xfrm>
            <a:off x="1295400" y="2057400"/>
            <a:ext cx="3282950" cy="3521075"/>
            <a:chOff x="1872" y="1296"/>
            <a:chExt cx="2068" cy="2218"/>
          </a:xfrm>
        </p:grpSpPr>
        <p:sp>
          <p:nvSpPr>
            <p:cNvPr id="92316" name="Text Box 156"/>
            <p:cNvSpPr txBox="1">
              <a:spLocks noChangeArrowheads="1"/>
            </p:cNvSpPr>
            <p:nvPr/>
          </p:nvSpPr>
          <p:spPr bwMode="auto">
            <a:xfrm>
              <a:off x="2256" y="1296"/>
              <a:ext cx="19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92317" name="Rectangle 157"/>
            <p:cNvSpPr>
              <a:spLocks noChangeArrowheads="1"/>
            </p:cNvSpPr>
            <p:nvPr/>
          </p:nvSpPr>
          <p:spPr bwMode="auto">
            <a:xfrm>
              <a:off x="1872" y="177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92318" name="Rectangle 158"/>
            <p:cNvSpPr>
              <a:spLocks noChangeArrowheads="1"/>
            </p:cNvSpPr>
            <p:nvPr/>
          </p:nvSpPr>
          <p:spPr bwMode="auto">
            <a:xfrm>
              <a:off x="2928" y="1824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92319" name="Rectangle 159"/>
            <p:cNvSpPr>
              <a:spLocks noChangeArrowheads="1"/>
            </p:cNvSpPr>
            <p:nvPr/>
          </p:nvSpPr>
          <p:spPr bwMode="auto">
            <a:xfrm>
              <a:off x="3216" y="2304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92320" name="Rectangle 160"/>
            <p:cNvSpPr>
              <a:spLocks noChangeArrowheads="1"/>
            </p:cNvSpPr>
            <p:nvPr/>
          </p:nvSpPr>
          <p:spPr bwMode="auto">
            <a:xfrm>
              <a:off x="2928" y="273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92321" name="Rectangle 161"/>
            <p:cNvSpPr>
              <a:spLocks noChangeArrowheads="1"/>
            </p:cNvSpPr>
            <p:nvPr/>
          </p:nvSpPr>
          <p:spPr bwMode="auto">
            <a:xfrm>
              <a:off x="3216" y="3264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92322" name="Rectangle 162"/>
            <p:cNvSpPr>
              <a:spLocks noChangeArrowheads="1"/>
            </p:cNvSpPr>
            <p:nvPr/>
          </p:nvSpPr>
          <p:spPr bwMode="auto">
            <a:xfrm>
              <a:off x="3024" y="129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92323" name="Rectangle 163"/>
            <p:cNvSpPr>
              <a:spLocks noChangeArrowheads="1"/>
            </p:cNvSpPr>
            <p:nvPr/>
          </p:nvSpPr>
          <p:spPr bwMode="auto">
            <a:xfrm>
              <a:off x="2400" y="177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92324" name="Rectangle 164"/>
            <p:cNvSpPr>
              <a:spLocks noChangeArrowheads="1"/>
            </p:cNvSpPr>
            <p:nvPr/>
          </p:nvSpPr>
          <p:spPr bwMode="auto">
            <a:xfrm>
              <a:off x="3456" y="1824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92325" name="Rectangle 165"/>
            <p:cNvSpPr>
              <a:spLocks noChangeArrowheads="1"/>
            </p:cNvSpPr>
            <p:nvPr/>
          </p:nvSpPr>
          <p:spPr bwMode="auto">
            <a:xfrm>
              <a:off x="3740" y="2304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92326" name="Rectangle 166"/>
            <p:cNvSpPr>
              <a:spLocks noChangeArrowheads="1"/>
            </p:cNvSpPr>
            <p:nvPr/>
          </p:nvSpPr>
          <p:spPr bwMode="auto">
            <a:xfrm>
              <a:off x="3408" y="273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92327" name="Rectangle 167"/>
            <p:cNvSpPr>
              <a:spLocks noChangeArrowheads="1"/>
            </p:cNvSpPr>
            <p:nvPr/>
          </p:nvSpPr>
          <p:spPr bwMode="auto">
            <a:xfrm>
              <a:off x="3744" y="3254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</a:p>
          </p:txBody>
        </p:sp>
      </p:grpSp>
      <p:grpSp>
        <p:nvGrpSpPr>
          <p:cNvPr id="12" name="Group 168"/>
          <p:cNvGrpSpPr>
            <a:grpSpLocks/>
          </p:cNvGrpSpPr>
          <p:nvPr/>
        </p:nvGrpSpPr>
        <p:grpSpPr bwMode="auto">
          <a:xfrm>
            <a:off x="5486400" y="1447800"/>
            <a:ext cx="1828800" cy="2246313"/>
            <a:chOff x="3360" y="1056"/>
            <a:chExt cx="1152" cy="1415"/>
          </a:xfrm>
        </p:grpSpPr>
        <p:sp>
          <p:nvSpPr>
            <p:cNvPr id="92329" name="Text Box 169"/>
            <p:cNvSpPr txBox="1">
              <a:spLocks noChangeArrowheads="1"/>
            </p:cNvSpPr>
            <p:nvPr/>
          </p:nvSpPr>
          <p:spPr bwMode="auto">
            <a:xfrm>
              <a:off x="3360" y="1056"/>
              <a:ext cx="384" cy="14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</a:p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</a:p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</a:p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</a:p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</a:p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</a:p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</a:p>
          </p:txBody>
        </p:sp>
        <p:sp>
          <p:nvSpPr>
            <p:cNvPr id="92330" name="Text Box 170"/>
            <p:cNvSpPr txBox="1">
              <a:spLocks noChangeArrowheads="1"/>
            </p:cNvSpPr>
            <p:nvPr/>
          </p:nvSpPr>
          <p:spPr bwMode="auto">
            <a:xfrm>
              <a:off x="3696" y="1056"/>
              <a:ext cx="816" cy="14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dirty="0"/>
                <a:t>: 111</a:t>
              </a:r>
            </a:p>
            <a:p>
              <a:r>
                <a:rPr lang="en-US" altLang="zh-CN" sz="2000" b="1" dirty="0"/>
                <a:t>: 10</a:t>
              </a:r>
            </a:p>
            <a:p>
              <a:r>
                <a:rPr lang="en-US" altLang="zh-CN" sz="2000" b="1" dirty="0"/>
                <a:t>: 00</a:t>
              </a:r>
            </a:p>
            <a:p>
              <a:r>
                <a:rPr lang="en-US" altLang="zh-CN" sz="2000" b="1" dirty="0"/>
                <a:t>: 11011</a:t>
              </a:r>
            </a:p>
            <a:p>
              <a:r>
                <a:rPr lang="en-US" altLang="zh-CN" sz="2000" b="1" dirty="0"/>
                <a:t>: 1100</a:t>
              </a:r>
            </a:p>
            <a:p>
              <a:r>
                <a:rPr lang="en-US" altLang="zh-CN" sz="2000" b="1" dirty="0"/>
                <a:t>: 01</a:t>
              </a:r>
            </a:p>
            <a:p>
              <a:r>
                <a:rPr lang="en-US" altLang="zh-CN" sz="2000" b="1" dirty="0"/>
                <a:t>: 11010</a:t>
              </a:r>
            </a:p>
          </p:txBody>
        </p:sp>
      </p:grpSp>
      <p:sp>
        <p:nvSpPr>
          <p:cNvPr id="92331" name="Rectangle 171"/>
          <p:cNvSpPr>
            <a:spLocks noChangeArrowheads="1"/>
          </p:cNvSpPr>
          <p:nvPr/>
        </p:nvSpPr>
        <p:spPr bwMode="auto">
          <a:xfrm>
            <a:off x="5486400" y="4191000"/>
            <a:ext cx="3048000" cy="16312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i="1" dirty="0"/>
              <a:t>Cost </a:t>
            </a:r>
            <a:r>
              <a:rPr lang="en-US" altLang="zh-CN" sz="2000" b="1" dirty="0"/>
              <a:t>= 3</a:t>
            </a:r>
            <a:r>
              <a:rPr lang="en-US" altLang="zh-CN" sz="2000" b="1" dirty="0">
                <a:sym typeface="Symbol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10</a:t>
            </a:r>
            <a:r>
              <a:rPr lang="en-US" altLang="zh-CN" sz="2000" b="1" dirty="0">
                <a:sym typeface="Symbol" pitchFamily="18" charset="2"/>
              </a:rPr>
              <a:t> + </a:t>
            </a:r>
            <a:r>
              <a:rPr lang="en-US" altLang="zh-CN" sz="2000" b="1" dirty="0"/>
              <a:t>2</a:t>
            </a:r>
            <a:r>
              <a:rPr lang="en-US" altLang="zh-CN" sz="2000" b="1" dirty="0">
                <a:sym typeface="Symbol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15</a:t>
            </a:r>
            <a:r>
              <a:rPr lang="en-US" altLang="zh-CN" sz="2000" b="1" dirty="0">
                <a:sym typeface="Symbol" pitchFamily="18" charset="2"/>
              </a:rPr>
              <a:t> </a:t>
            </a:r>
          </a:p>
          <a:p>
            <a:r>
              <a:rPr lang="en-US" altLang="zh-CN" sz="2000" b="1" dirty="0">
                <a:sym typeface="Symbol" pitchFamily="18" charset="2"/>
              </a:rPr>
              <a:t>           + </a:t>
            </a:r>
            <a:r>
              <a:rPr lang="en-US" altLang="zh-CN" sz="2000" b="1" dirty="0"/>
              <a:t>2</a:t>
            </a:r>
            <a:r>
              <a:rPr lang="en-US" altLang="zh-CN" sz="2000" b="1" dirty="0">
                <a:sym typeface="Symbol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12</a:t>
            </a:r>
            <a:r>
              <a:rPr lang="en-US" altLang="zh-CN" sz="2000" b="1" dirty="0">
                <a:sym typeface="Symbol" pitchFamily="18" charset="2"/>
              </a:rPr>
              <a:t> + </a:t>
            </a:r>
            <a:r>
              <a:rPr lang="en-US" altLang="zh-CN" sz="2000" b="1" dirty="0"/>
              <a:t>5</a:t>
            </a:r>
            <a:r>
              <a:rPr lang="en-US" altLang="zh-CN" sz="2000" b="1" dirty="0">
                <a:sym typeface="Symbol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3</a:t>
            </a:r>
            <a:r>
              <a:rPr lang="en-US" altLang="zh-CN" sz="2000" b="1" dirty="0">
                <a:sym typeface="Symbol" pitchFamily="18" charset="2"/>
              </a:rPr>
              <a:t> </a:t>
            </a:r>
          </a:p>
          <a:p>
            <a:r>
              <a:rPr lang="en-US" altLang="zh-CN" sz="2000" b="1" dirty="0">
                <a:sym typeface="Symbol" pitchFamily="18" charset="2"/>
              </a:rPr>
              <a:t>           + </a:t>
            </a:r>
            <a:r>
              <a:rPr lang="en-US" altLang="zh-CN" sz="2000" b="1" dirty="0"/>
              <a:t>4</a:t>
            </a:r>
            <a:r>
              <a:rPr lang="en-US" altLang="zh-CN" sz="2000" b="1" dirty="0">
                <a:sym typeface="Symbol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4</a:t>
            </a:r>
            <a:r>
              <a:rPr lang="en-US" altLang="zh-CN" sz="2000" b="1" dirty="0">
                <a:sym typeface="Symbol" pitchFamily="18" charset="2"/>
              </a:rPr>
              <a:t> + </a:t>
            </a:r>
            <a:r>
              <a:rPr lang="en-US" altLang="zh-CN" sz="2000" b="1" dirty="0"/>
              <a:t>2</a:t>
            </a:r>
            <a:r>
              <a:rPr lang="en-US" altLang="zh-CN" sz="2000" b="1" dirty="0">
                <a:sym typeface="Symbol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13</a:t>
            </a:r>
            <a:r>
              <a:rPr lang="en-US" altLang="zh-CN" sz="2000" b="1" dirty="0">
                <a:sym typeface="Symbol" pitchFamily="18" charset="2"/>
              </a:rPr>
              <a:t> </a:t>
            </a:r>
          </a:p>
          <a:p>
            <a:r>
              <a:rPr lang="en-US" altLang="zh-CN" sz="2000" b="1" dirty="0">
                <a:sym typeface="Symbol" pitchFamily="18" charset="2"/>
              </a:rPr>
              <a:t>           + </a:t>
            </a:r>
            <a:r>
              <a:rPr lang="en-US" altLang="zh-CN" sz="2000" b="1" dirty="0"/>
              <a:t>5</a:t>
            </a:r>
            <a:r>
              <a:rPr lang="en-US" altLang="zh-CN" sz="2000" b="1" dirty="0">
                <a:sym typeface="Symbol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2000" b="1" dirty="0">
                <a:sym typeface="Symbol" pitchFamily="18" charset="2"/>
              </a:rPr>
              <a:t> </a:t>
            </a:r>
          </a:p>
          <a:p>
            <a:r>
              <a:rPr lang="en-US" altLang="zh-CN" sz="2000" b="1" dirty="0">
                <a:sym typeface="Symbol" pitchFamily="18" charset="2"/>
              </a:rPr>
              <a:t>        = 146</a:t>
            </a:r>
          </a:p>
        </p:txBody>
      </p:sp>
      <p:sp>
        <p:nvSpPr>
          <p:cNvPr id="17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174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§4.6.2  </a:t>
            </a:r>
            <a:r>
              <a:rPr kumimoji="1" lang="zh-CN" altLang="zh-CN" dirty="0" smtClean="0">
                <a:solidFill>
                  <a:srgbClr val="000000"/>
                </a:solidFill>
                <a:sym typeface="Webdings" pitchFamily="18" charset="2"/>
              </a:rPr>
              <a:t>哈夫曼树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9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9" grpId="0" animBg="1"/>
      <p:bldP spid="92198" grpId="0" animBg="1"/>
      <p:bldP spid="92210" grpId="0" animBg="1"/>
      <p:bldP spid="92225" grpId="0" animBg="1"/>
      <p:bldP spid="92243" grpId="0" animBg="1"/>
      <p:bldP spid="92264" grpId="0" animBg="1"/>
      <p:bldP spid="92288" grpId="0" animBg="1"/>
      <p:bldP spid="9233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472" y="500042"/>
            <a:ext cx="2392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sym typeface="Wingdings" pitchFamily="2" charset="2"/>
              </a:rPr>
              <a:t> </a:t>
            </a:r>
            <a:r>
              <a:rPr lang="zh-CN" altLang="en-US" sz="2400" b="1" dirty="0" smtClean="0"/>
              <a:t>集合</a:t>
            </a:r>
            <a:r>
              <a:rPr lang="zh-CN" altLang="en-US" sz="2400" b="1" dirty="0"/>
              <a:t>及其运算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§4.6.3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集合操作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720" y="1071546"/>
            <a:ext cx="1742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/>
              <a:t>集合</a:t>
            </a:r>
            <a:r>
              <a:rPr lang="zh-CN" altLang="en-US" sz="2000" b="1" dirty="0"/>
              <a:t>的表示</a:t>
            </a:r>
          </a:p>
        </p:txBody>
      </p:sp>
      <p:sp>
        <p:nvSpPr>
          <p:cNvPr id="6" name="矩形 5"/>
          <p:cNvSpPr/>
          <p:nvPr/>
        </p:nvSpPr>
        <p:spPr>
          <a:xfrm>
            <a:off x="285720" y="157161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/>
              <a:t>集合</a:t>
            </a:r>
            <a:r>
              <a:rPr lang="zh-CN" altLang="en-US" sz="2000" b="1" dirty="0"/>
              <a:t>运算包括</a:t>
            </a:r>
            <a:r>
              <a:rPr lang="zh-CN" altLang="en-US" sz="2000" b="1" dirty="0">
                <a:solidFill>
                  <a:srgbClr val="0000FF"/>
                </a:solidFill>
              </a:rPr>
              <a:t>交、并、补、差</a:t>
            </a:r>
            <a:r>
              <a:rPr lang="zh-CN" altLang="en-US" sz="2000" b="1" dirty="0"/>
              <a:t>以及</a:t>
            </a:r>
            <a:r>
              <a:rPr lang="zh-CN" altLang="en-US" sz="2000" b="1" dirty="0">
                <a:solidFill>
                  <a:srgbClr val="0000FF"/>
                </a:solidFill>
              </a:rPr>
              <a:t>判定</a:t>
            </a:r>
            <a:r>
              <a:rPr lang="zh-CN" altLang="en-US" sz="2000" b="1" dirty="0"/>
              <a:t>一</a:t>
            </a:r>
            <a:r>
              <a:rPr lang="zh-CN" altLang="en-US" sz="2000" b="1" dirty="0" smtClean="0"/>
              <a:t>个元素是否</a:t>
            </a:r>
            <a:r>
              <a:rPr lang="zh-CN" altLang="en-US" sz="2000" b="1" dirty="0"/>
              <a:t>是某一集合</a:t>
            </a:r>
            <a:r>
              <a:rPr lang="zh-CN" altLang="en-US" sz="2000" b="1" dirty="0" smtClean="0"/>
              <a:t>中等</a:t>
            </a:r>
            <a:r>
              <a:rPr lang="zh-CN" altLang="en-US" sz="2000" b="1" dirty="0"/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285720" y="2071678"/>
            <a:ext cx="86644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>
                <a:sym typeface="Wingdings" pitchFamily="2" charset="2"/>
              </a:rPr>
              <a:t>逻辑上，可以</a:t>
            </a:r>
            <a:r>
              <a:rPr lang="zh-CN" altLang="en-US" sz="2000" b="1" dirty="0" smtClean="0"/>
              <a:t>用</a:t>
            </a:r>
            <a:r>
              <a:rPr lang="zh-CN" altLang="en-US" sz="2000" b="1" dirty="0">
                <a:solidFill>
                  <a:srgbClr val="0000FF"/>
                </a:solidFill>
              </a:rPr>
              <a:t>树结构</a:t>
            </a:r>
            <a:r>
              <a:rPr lang="zh-CN" altLang="en-US" sz="2000" b="1" dirty="0"/>
              <a:t>表示</a:t>
            </a:r>
            <a:r>
              <a:rPr lang="zh-CN" altLang="en-US" sz="2000" b="1" dirty="0" smtClean="0"/>
              <a:t>集合，树</a:t>
            </a:r>
            <a:r>
              <a:rPr lang="zh-CN" altLang="en-US" sz="2000" b="1" dirty="0"/>
              <a:t>的每个结点代表一个集合元素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/>
              <a:t>例如</a:t>
            </a:r>
            <a:r>
              <a:rPr lang="zh-CN" altLang="en-US" sz="2000" b="1" dirty="0"/>
              <a:t>，有三个互不相交的整数集合</a:t>
            </a:r>
            <a:r>
              <a:rPr lang="en-US" altLang="zh-CN" sz="2000" b="1" dirty="0" err="1"/>
              <a:t>S1</a:t>
            </a:r>
            <a:r>
              <a:rPr lang="en-US" altLang="zh-CN" sz="2000" b="1" dirty="0"/>
              <a:t>={1,2,4,7}</a:t>
            </a:r>
            <a:r>
              <a:rPr lang="zh-CN" altLang="en-US" sz="2000" b="1" dirty="0"/>
              <a:t>、</a:t>
            </a:r>
            <a:r>
              <a:rPr lang="en-US" altLang="zh-CN" sz="2000" b="1" dirty="0" err="1"/>
              <a:t>S2</a:t>
            </a:r>
            <a:r>
              <a:rPr lang="en-US" altLang="zh-CN" sz="2000" b="1" dirty="0"/>
              <a:t>={3,5,8}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S3={</a:t>
            </a:r>
            <a:r>
              <a:rPr lang="en-US" altLang="zh-CN" sz="2000" b="1" dirty="0" smtClean="0"/>
              <a:t>6,9,0</a:t>
            </a:r>
            <a:r>
              <a:rPr lang="en-US" altLang="zh-CN" sz="2000" b="1" dirty="0"/>
              <a:t>}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  </a:t>
            </a:r>
            <a:r>
              <a:rPr lang="zh-CN" altLang="en-US" sz="2000" b="1" dirty="0" smtClean="0"/>
              <a:t>这</a:t>
            </a:r>
            <a:r>
              <a:rPr lang="zh-CN" altLang="en-US" sz="2000" b="1" dirty="0"/>
              <a:t>三个集合的多叉树表示</a:t>
            </a:r>
            <a:r>
              <a:rPr lang="zh-CN" altLang="en-US" sz="2000" b="1" dirty="0" smtClean="0"/>
              <a:t>形式 ：</a:t>
            </a:r>
            <a:endParaRPr lang="zh-CN" altLang="en-US" sz="2000" b="1" dirty="0"/>
          </a:p>
        </p:txBody>
      </p:sp>
      <p:grpSp>
        <p:nvGrpSpPr>
          <p:cNvPr id="136194" name="Group 2"/>
          <p:cNvGrpSpPr>
            <a:grpSpLocks/>
          </p:cNvGrpSpPr>
          <p:nvPr/>
        </p:nvGrpSpPr>
        <p:grpSpPr bwMode="auto">
          <a:xfrm>
            <a:off x="1928824" y="3429000"/>
            <a:ext cx="4572002" cy="2500330"/>
            <a:chOff x="3570" y="10526"/>
            <a:chExt cx="4950" cy="2756"/>
          </a:xfrm>
        </p:grpSpPr>
        <p:sp>
          <p:nvSpPr>
            <p:cNvPr id="136195" name="Text Box 3"/>
            <p:cNvSpPr txBox="1">
              <a:spLocks noChangeArrowheads="1"/>
            </p:cNvSpPr>
            <p:nvPr/>
          </p:nvSpPr>
          <p:spPr bwMode="auto">
            <a:xfrm>
              <a:off x="4653" y="10920"/>
              <a:ext cx="770" cy="3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指针</a:t>
              </a:r>
              <a:endPara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6196" name="Text Box 4"/>
            <p:cNvSpPr txBox="1">
              <a:spLocks noChangeArrowheads="1"/>
            </p:cNvSpPr>
            <p:nvPr/>
          </p:nvSpPr>
          <p:spPr bwMode="auto">
            <a:xfrm>
              <a:off x="3570" y="10920"/>
              <a:ext cx="1003" cy="3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集合名</a:t>
              </a:r>
              <a:endPara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6197" name="Text Box 5"/>
            <p:cNvSpPr txBox="1">
              <a:spLocks noChangeArrowheads="1"/>
            </p:cNvSpPr>
            <p:nvPr/>
          </p:nvSpPr>
          <p:spPr bwMode="auto">
            <a:xfrm>
              <a:off x="3802" y="11336"/>
              <a:ext cx="1440" cy="9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21600" rIns="91440" bIns="216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S1</a:t>
              </a:r>
              <a:endPara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S2</a:t>
              </a:r>
              <a:endPara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S3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6198" name="Line 6"/>
            <p:cNvSpPr>
              <a:spLocks noChangeShapeType="1"/>
            </p:cNvSpPr>
            <p:nvPr/>
          </p:nvSpPr>
          <p:spPr bwMode="auto">
            <a:xfrm>
              <a:off x="3802" y="11678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36199" name="Line 7"/>
            <p:cNvSpPr>
              <a:spLocks noChangeShapeType="1"/>
            </p:cNvSpPr>
            <p:nvPr/>
          </p:nvSpPr>
          <p:spPr bwMode="auto">
            <a:xfrm>
              <a:off x="3802" y="12005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36200" name="Line 8"/>
            <p:cNvSpPr>
              <a:spLocks noChangeShapeType="1"/>
            </p:cNvSpPr>
            <p:nvPr/>
          </p:nvSpPr>
          <p:spPr bwMode="auto">
            <a:xfrm flipV="1">
              <a:off x="4522" y="11336"/>
              <a:ext cx="0" cy="9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36201" name="Line 9"/>
            <p:cNvSpPr>
              <a:spLocks noChangeShapeType="1"/>
            </p:cNvSpPr>
            <p:nvPr/>
          </p:nvSpPr>
          <p:spPr bwMode="auto">
            <a:xfrm flipV="1">
              <a:off x="4869" y="10704"/>
              <a:ext cx="1534" cy="8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med"/>
              <a:tailEnd type="arrow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36202" name="Line 10"/>
            <p:cNvSpPr>
              <a:spLocks noChangeShapeType="1"/>
            </p:cNvSpPr>
            <p:nvPr/>
          </p:nvSpPr>
          <p:spPr bwMode="auto">
            <a:xfrm flipV="1">
              <a:off x="4884" y="11769"/>
              <a:ext cx="2773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med"/>
              <a:tailEnd type="arrow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36203" name="Line 11"/>
            <p:cNvSpPr>
              <a:spLocks noChangeShapeType="1"/>
            </p:cNvSpPr>
            <p:nvPr/>
          </p:nvSpPr>
          <p:spPr bwMode="auto">
            <a:xfrm>
              <a:off x="4884" y="12116"/>
              <a:ext cx="1551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med"/>
              <a:tailEnd type="arrow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grpSp>
          <p:nvGrpSpPr>
            <p:cNvPr id="136204" name="Group 12"/>
            <p:cNvGrpSpPr>
              <a:grpSpLocks/>
            </p:cNvGrpSpPr>
            <p:nvPr/>
          </p:nvGrpSpPr>
          <p:grpSpPr bwMode="auto">
            <a:xfrm>
              <a:off x="5969" y="10526"/>
              <a:ext cx="1319" cy="1134"/>
              <a:chOff x="5773" y="12761"/>
              <a:chExt cx="1319" cy="1134"/>
            </a:xfrm>
          </p:grpSpPr>
          <p:sp>
            <p:nvSpPr>
              <p:cNvPr id="136205" name="Oval 13"/>
              <p:cNvSpPr>
                <a:spLocks noChangeArrowheads="1"/>
              </p:cNvSpPr>
              <p:nvPr/>
            </p:nvSpPr>
            <p:spPr bwMode="auto">
              <a:xfrm>
                <a:off x="6224" y="12762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36206" name="Oval 14"/>
              <p:cNvSpPr>
                <a:spLocks noChangeArrowheads="1"/>
              </p:cNvSpPr>
              <p:nvPr/>
            </p:nvSpPr>
            <p:spPr bwMode="auto">
              <a:xfrm>
                <a:off x="5773" y="13521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36207" name="Line 15"/>
              <p:cNvSpPr>
                <a:spLocks noChangeShapeType="1"/>
              </p:cNvSpPr>
              <p:nvPr/>
            </p:nvSpPr>
            <p:spPr bwMode="auto">
              <a:xfrm flipH="1">
                <a:off x="6031" y="13104"/>
                <a:ext cx="267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sm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36208" name="Oval 16"/>
              <p:cNvSpPr>
                <a:spLocks noChangeArrowheads="1"/>
              </p:cNvSpPr>
              <p:nvPr/>
            </p:nvSpPr>
            <p:spPr bwMode="auto">
              <a:xfrm>
                <a:off x="6254" y="13521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36209" name="Line 17"/>
              <p:cNvSpPr>
                <a:spLocks noChangeShapeType="1"/>
              </p:cNvSpPr>
              <p:nvPr/>
            </p:nvSpPr>
            <p:spPr bwMode="auto">
              <a:xfrm>
                <a:off x="6419" y="13106"/>
                <a:ext cx="0" cy="4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sm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36210" name="Text Box 18"/>
              <p:cNvSpPr txBox="1">
                <a:spLocks noChangeArrowheads="1"/>
              </p:cNvSpPr>
              <p:nvPr/>
            </p:nvSpPr>
            <p:spPr bwMode="auto">
              <a:xfrm>
                <a:off x="5796" y="13526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2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36211" name="Text Box 19"/>
              <p:cNvSpPr txBox="1">
                <a:spLocks noChangeArrowheads="1"/>
              </p:cNvSpPr>
              <p:nvPr/>
            </p:nvSpPr>
            <p:spPr bwMode="auto">
              <a:xfrm>
                <a:off x="6269" y="13526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4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36212" name="Text Box 20"/>
              <p:cNvSpPr txBox="1">
                <a:spLocks noChangeArrowheads="1"/>
              </p:cNvSpPr>
              <p:nvPr/>
            </p:nvSpPr>
            <p:spPr bwMode="auto">
              <a:xfrm>
                <a:off x="6237" y="12761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1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36213" name="Oval 21"/>
              <p:cNvSpPr>
                <a:spLocks noChangeArrowheads="1"/>
              </p:cNvSpPr>
              <p:nvPr/>
            </p:nvSpPr>
            <p:spPr bwMode="auto">
              <a:xfrm>
                <a:off x="6718" y="13495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36214" name="Text Box 22"/>
              <p:cNvSpPr txBox="1">
                <a:spLocks noChangeArrowheads="1"/>
              </p:cNvSpPr>
              <p:nvPr/>
            </p:nvSpPr>
            <p:spPr bwMode="auto">
              <a:xfrm>
                <a:off x="6733" y="13490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7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36215" name="Line 23"/>
              <p:cNvSpPr>
                <a:spLocks noChangeShapeType="1"/>
              </p:cNvSpPr>
              <p:nvPr/>
            </p:nvSpPr>
            <p:spPr bwMode="auto">
              <a:xfrm>
                <a:off x="6515" y="13110"/>
                <a:ext cx="267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sm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</p:grpSp>
        <p:sp>
          <p:nvSpPr>
            <p:cNvPr id="136216" name="Oval 24"/>
            <p:cNvSpPr>
              <a:spLocks noChangeArrowheads="1"/>
            </p:cNvSpPr>
            <p:nvPr/>
          </p:nvSpPr>
          <p:spPr bwMode="auto">
            <a:xfrm>
              <a:off x="7667" y="11544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36217" name="Oval 25"/>
            <p:cNvSpPr>
              <a:spLocks noChangeArrowheads="1"/>
            </p:cNvSpPr>
            <p:nvPr/>
          </p:nvSpPr>
          <p:spPr bwMode="auto">
            <a:xfrm>
              <a:off x="7216" y="12303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36218" name="Line 26"/>
            <p:cNvSpPr>
              <a:spLocks noChangeShapeType="1"/>
            </p:cNvSpPr>
            <p:nvPr/>
          </p:nvSpPr>
          <p:spPr bwMode="auto">
            <a:xfrm flipH="1">
              <a:off x="7474" y="11886"/>
              <a:ext cx="267" cy="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36219" name="Text Box 27"/>
            <p:cNvSpPr txBox="1">
              <a:spLocks noChangeArrowheads="1"/>
            </p:cNvSpPr>
            <p:nvPr/>
          </p:nvSpPr>
          <p:spPr bwMode="auto">
            <a:xfrm>
              <a:off x="7239" y="12308"/>
              <a:ext cx="323" cy="35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5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6220" name="Text Box 28"/>
            <p:cNvSpPr txBox="1">
              <a:spLocks noChangeArrowheads="1"/>
            </p:cNvSpPr>
            <p:nvPr/>
          </p:nvSpPr>
          <p:spPr bwMode="auto">
            <a:xfrm>
              <a:off x="7680" y="11543"/>
              <a:ext cx="323" cy="35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3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6221" name="Oval 29"/>
            <p:cNvSpPr>
              <a:spLocks noChangeArrowheads="1"/>
            </p:cNvSpPr>
            <p:nvPr/>
          </p:nvSpPr>
          <p:spPr bwMode="auto">
            <a:xfrm>
              <a:off x="8146" y="12277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36222" name="Text Box 30"/>
            <p:cNvSpPr txBox="1">
              <a:spLocks noChangeArrowheads="1"/>
            </p:cNvSpPr>
            <p:nvPr/>
          </p:nvSpPr>
          <p:spPr bwMode="auto">
            <a:xfrm>
              <a:off x="8161" y="12272"/>
              <a:ext cx="323" cy="35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8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6223" name="Line 31"/>
            <p:cNvSpPr>
              <a:spLocks noChangeShapeType="1"/>
            </p:cNvSpPr>
            <p:nvPr/>
          </p:nvSpPr>
          <p:spPr bwMode="auto">
            <a:xfrm>
              <a:off x="7958" y="11892"/>
              <a:ext cx="267" cy="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grpSp>
          <p:nvGrpSpPr>
            <p:cNvPr id="136224" name="Group 32"/>
            <p:cNvGrpSpPr>
              <a:grpSpLocks/>
            </p:cNvGrpSpPr>
            <p:nvPr/>
          </p:nvGrpSpPr>
          <p:grpSpPr bwMode="auto">
            <a:xfrm>
              <a:off x="5952" y="12148"/>
              <a:ext cx="1304" cy="1134"/>
              <a:chOff x="9447" y="12758"/>
              <a:chExt cx="1304" cy="1134"/>
            </a:xfrm>
          </p:grpSpPr>
          <p:sp>
            <p:nvSpPr>
              <p:cNvPr id="136225" name="Oval 33"/>
              <p:cNvSpPr>
                <a:spLocks noChangeArrowheads="1"/>
              </p:cNvSpPr>
              <p:nvPr/>
            </p:nvSpPr>
            <p:spPr bwMode="auto">
              <a:xfrm>
                <a:off x="9898" y="12759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36226" name="Oval 34"/>
              <p:cNvSpPr>
                <a:spLocks noChangeArrowheads="1"/>
              </p:cNvSpPr>
              <p:nvPr/>
            </p:nvSpPr>
            <p:spPr bwMode="auto">
              <a:xfrm>
                <a:off x="9447" y="13518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36227" name="Line 35"/>
              <p:cNvSpPr>
                <a:spLocks noChangeShapeType="1"/>
              </p:cNvSpPr>
              <p:nvPr/>
            </p:nvSpPr>
            <p:spPr bwMode="auto">
              <a:xfrm flipH="1">
                <a:off x="9705" y="13101"/>
                <a:ext cx="267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sm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36228" name="Text Box 36"/>
              <p:cNvSpPr txBox="1">
                <a:spLocks noChangeArrowheads="1"/>
              </p:cNvSpPr>
              <p:nvPr/>
            </p:nvSpPr>
            <p:spPr bwMode="auto">
              <a:xfrm>
                <a:off x="9470" y="13523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9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36229" name="Text Box 37"/>
              <p:cNvSpPr txBox="1">
                <a:spLocks noChangeArrowheads="1"/>
              </p:cNvSpPr>
              <p:nvPr/>
            </p:nvSpPr>
            <p:spPr bwMode="auto">
              <a:xfrm>
                <a:off x="9911" y="12758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6</a:t>
                </a:r>
                <a:endParaRPr kumimoji="0" lang="zh-CN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36230" name="Oval 38"/>
              <p:cNvSpPr>
                <a:spLocks noChangeArrowheads="1"/>
              </p:cNvSpPr>
              <p:nvPr/>
            </p:nvSpPr>
            <p:spPr bwMode="auto">
              <a:xfrm>
                <a:off x="10377" y="13492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36231" name="Text Box 39"/>
              <p:cNvSpPr txBox="1">
                <a:spLocks noChangeArrowheads="1"/>
              </p:cNvSpPr>
              <p:nvPr/>
            </p:nvSpPr>
            <p:spPr bwMode="auto">
              <a:xfrm>
                <a:off x="10392" y="13487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0</a:t>
                </a:r>
                <a:endParaRPr kumimoji="0" lang="zh-CN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36232" name="Line 40"/>
              <p:cNvSpPr>
                <a:spLocks noChangeShapeType="1"/>
              </p:cNvSpPr>
              <p:nvPr/>
            </p:nvSpPr>
            <p:spPr bwMode="auto">
              <a:xfrm>
                <a:off x="10189" y="13107"/>
                <a:ext cx="267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sm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</p:grpSp>
      </p:grpSp>
      <p:sp>
        <p:nvSpPr>
          <p:cNvPr id="48" name="AutoShape 62"/>
          <p:cNvSpPr>
            <a:spLocks noChangeArrowheads="1"/>
          </p:cNvSpPr>
          <p:nvPr/>
        </p:nvSpPr>
        <p:spPr bwMode="auto">
          <a:xfrm>
            <a:off x="5857884" y="3000372"/>
            <a:ext cx="2786082" cy="1066800"/>
          </a:xfrm>
          <a:prstGeom prst="wedgeEllipseCallout">
            <a:avLst>
              <a:gd name="adj1" fmla="val -82648"/>
              <a:gd name="adj2" fmla="val 38806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 dirty="0" smtClean="0">
                <a:solidFill>
                  <a:srgbClr val="0000FF"/>
                </a:solidFill>
              </a:rPr>
              <a:t>双亲表示法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 smtClean="0"/>
              <a:t>孩子指向双亲。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xmlns="" val="50722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48" grpId="0" animBg="1" autoUpdateAnimBg="0"/>
      <p:bldP spid="4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43372" y="1643050"/>
            <a:ext cx="4714908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b="1" dirty="0" smtClean="0"/>
              <a:t>集合类型可描述</a:t>
            </a:r>
            <a:r>
              <a:rPr lang="zh-CN" altLang="en-US" sz="2000" b="1" dirty="0"/>
              <a:t>为：</a:t>
            </a:r>
          </a:p>
          <a:p>
            <a:pPr>
              <a:spcAft>
                <a:spcPts val="600"/>
              </a:spcAft>
            </a:pPr>
            <a:r>
              <a:rPr lang="en-US" altLang="zh-CN" b="1" dirty="0" smtClean="0"/>
              <a:t>#define MAXN 1000  </a:t>
            </a:r>
            <a:r>
              <a:rPr lang="en-US" altLang="zh-CN" b="1" dirty="0" smtClean="0"/>
              <a:t>/* </a:t>
            </a:r>
            <a:r>
              <a:rPr lang="zh-CN" altLang="en-US" b="1" dirty="0" smtClean="0"/>
              <a:t>集合最大元素个数 *</a:t>
            </a:r>
            <a:r>
              <a:rPr lang="en-US" altLang="zh-CN" b="1" dirty="0" smtClean="0"/>
              <a:t>/</a:t>
            </a:r>
          </a:p>
          <a:p>
            <a:r>
              <a:rPr lang="en-US" altLang="zh-CN" b="1" dirty="0" err="1" smtClean="0"/>
              <a:t>typedef</a:t>
            </a:r>
            <a:r>
              <a:rPr lang="en-US" altLang="zh-CN" b="1" dirty="0" smtClean="0"/>
              <a:t>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 </a:t>
            </a:r>
            <a:r>
              <a:rPr lang="en-US" altLang="zh-CN" b="1" dirty="0" err="1" smtClean="0"/>
              <a:t>ElementType</a:t>
            </a:r>
            <a:r>
              <a:rPr lang="en-US" altLang="zh-CN" b="1" dirty="0" smtClean="0"/>
              <a:t>; </a:t>
            </a:r>
          </a:p>
          <a:p>
            <a:pPr>
              <a:spcAft>
                <a:spcPts val="600"/>
              </a:spcAft>
            </a:pPr>
            <a:r>
              <a:rPr lang="en-US" altLang="zh-CN" b="1" dirty="0" smtClean="0"/>
              <a:t>/* </a:t>
            </a:r>
            <a:r>
              <a:rPr lang="zh-CN" altLang="en-US" b="1" dirty="0" smtClean="0"/>
              <a:t>默认元素可以用非负整数表示 *</a:t>
            </a:r>
            <a:r>
              <a:rPr lang="en-US" altLang="zh-CN" b="1" dirty="0" smtClean="0"/>
              <a:t>/</a:t>
            </a:r>
          </a:p>
          <a:p>
            <a:r>
              <a:rPr lang="en-US" altLang="zh-CN" b="1" dirty="0" err="1" smtClean="0"/>
              <a:t>typedef</a:t>
            </a:r>
            <a:r>
              <a:rPr lang="en-US" altLang="zh-CN" b="1" dirty="0" smtClean="0"/>
              <a:t>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 </a:t>
            </a:r>
            <a:r>
              <a:rPr lang="en-US" altLang="zh-CN" b="1" dirty="0" err="1" smtClean="0"/>
              <a:t>SetName</a:t>
            </a:r>
            <a:r>
              <a:rPr lang="en-US" altLang="zh-CN" b="1" dirty="0" smtClean="0"/>
              <a:t>; </a:t>
            </a:r>
            <a:endParaRPr lang="en-US" altLang="zh-CN" b="1" dirty="0" smtClean="0"/>
          </a:p>
          <a:p>
            <a:pPr>
              <a:spcAft>
                <a:spcPts val="600"/>
              </a:spcAft>
            </a:pPr>
            <a:r>
              <a:rPr lang="en-US" altLang="zh-CN" b="1" dirty="0" smtClean="0"/>
              <a:t>/* </a:t>
            </a:r>
            <a:r>
              <a:rPr lang="zh-CN" altLang="en-US" b="1" dirty="0" smtClean="0"/>
              <a:t>默认用根结点的下标作为集合名称 *</a:t>
            </a:r>
            <a:r>
              <a:rPr lang="en-US" altLang="zh-CN" b="1" dirty="0" smtClean="0"/>
              <a:t>/</a:t>
            </a:r>
          </a:p>
          <a:p>
            <a:r>
              <a:rPr lang="en-US" altLang="zh-CN" b="1" dirty="0" err="1" smtClean="0"/>
              <a:t>typedef</a:t>
            </a:r>
            <a:r>
              <a:rPr lang="en-US" altLang="zh-CN" b="1" dirty="0" smtClean="0"/>
              <a:t>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ElementType</a:t>
            </a:r>
            <a:r>
              <a:rPr lang="en-US" altLang="zh-CN" b="1" dirty="0" smtClean="0"/>
              <a:t>  </a:t>
            </a:r>
            <a:r>
              <a:rPr lang="en-US" altLang="zh-CN" b="1" dirty="0" err="1" smtClean="0"/>
              <a:t>SetType</a:t>
            </a:r>
            <a:r>
              <a:rPr lang="en-US" altLang="zh-CN" b="1" dirty="0" smtClean="0"/>
              <a:t>[MAXN</a:t>
            </a:r>
            <a:r>
              <a:rPr lang="en-US" altLang="zh-CN" b="1" dirty="0" smtClean="0"/>
              <a:t>]; </a:t>
            </a:r>
            <a:endParaRPr lang="en-US" altLang="zh-CN" b="1" dirty="0" smtClean="0"/>
          </a:p>
          <a:p>
            <a:r>
              <a:rPr lang="en-US" altLang="zh-CN" b="1" dirty="0" smtClean="0"/>
              <a:t>/* </a:t>
            </a:r>
            <a:r>
              <a:rPr lang="zh-CN" altLang="en-US" b="1" dirty="0" smtClean="0"/>
              <a:t>假设集合元素下标从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开始 *</a:t>
            </a:r>
            <a:r>
              <a:rPr lang="en-US" altLang="zh-CN" b="1" dirty="0" smtClean="0"/>
              <a:t>/</a:t>
            </a:r>
            <a:endParaRPr lang="en-US" altLang="zh-CN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0" y="1814517"/>
          <a:ext cx="3725247" cy="3400433"/>
        </p:xfrm>
        <a:graphic>
          <a:graphicData uri="http://schemas.openxmlformats.org/drawingml/2006/table">
            <a:tbl>
              <a:tblPr/>
              <a:tblGrid>
                <a:gridCol w="1241749"/>
                <a:gridCol w="1241749"/>
                <a:gridCol w="1241749"/>
              </a:tblGrid>
              <a:tr h="23003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/>
                          <a:ea typeface="宋体"/>
                          <a:cs typeface="Times New Roman"/>
                        </a:rPr>
                        <a:t>下标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Data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Parent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3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altLang="en-US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16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-1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3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3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20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-1</a:t>
                      </a:r>
                      <a:r>
                        <a:rPr lang="zh-CN" sz="2000" b="1" kern="100" dirty="0" smtClean="0"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16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3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16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-1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16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16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16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0330" name="Group 42"/>
          <p:cNvGrpSpPr>
            <a:grpSpLocks/>
          </p:cNvGrpSpPr>
          <p:nvPr/>
        </p:nvGrpSpPr>
        <p:grpSpPr bwMode="auto">
          <a:xfrm>
            <a:off x="4143372" y="4357694"/>
            <a:ext cx="4357718" cy="1357322"/>
            <a:chOff x="5450" y="12347"/>
            <a:chExt cx="4153" cy="1212"/>
          </a:xfrm>
        </p:grpSpPr>
        <p:grpSp>
          <p:nvGrpSpPr>
            <p:cNvPr id="140331" name="Group 43"/>
            <p:cNvGrpSpPr>
              <a:grpSpLocks/>
            </p:cNvGrpSpPr>
            <p:nvPr/>
          </p:nvGrpSpPr>
          <p:grpSpPr bwMode="auto">
            <a:xfrm>
              <a:off x="5450" y="12425"/>
              <a:ext cx="1319" cy="1134"/>
              <a:chOff x="4670" y="3863"/>
              <a:chExt cx="1319" cy="1134"/>
            </a:xfrm>
          </p:grpSpPr>
          <p:sp>
            <p:nvSpPr>
              <p:cNvPr id="140332" name="Oval 44"/>
              <p:cNvSpPr>
                <a:spLocks noChangeArrowheads="1"/>
              </p:cNvSpPr>
              <p:nvPr/>
            </p:nvSpPr>
            <p:spPr bwMode="auto">
              <a:xfrm>
                <a:off x="5121" y="3864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40333" name="Oval 45"/>
              <p:cNvSpPr>
                <a:spLocks noChangeArrowheads="1"/>
              </p:cNvSpPr>
              <p:nvPr/>
            </p:nvSpPr>
            <p:spPr bwMode="auto">
              <a:xfrm>
                <a:off x="4670" y="4623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40334" name="Line 46"/>
              <p:cNvSpPr>
                <a:spLocks noChangeShapeType="1"/>
              </p:cNvSpPr>
              <p:nvPr/>
            </p:nvSpPr>
            <p:spPr bwMode="auto">
              <a:xfrm flipH="1">
                <a:off x="4928" y="4206"/>
                <a:ext cx="267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sm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40335" name="Oval 47"/>
              <p:cNvSpPr>
                <a:spLocks noChangeArrowheads="1"/>
              </p:cNvSpPr>
              <p:nvPr/>
            </p:nvSpPr>
            <p:spPr bwMode="auto">
              <a:xfrm>
                <a:off x="5151" y="4623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40336" name="Line 48"/>
              <p:cNvSpPr>
                <a:spLocks noChangeShapeType="1"/>
              </p:cNvSpPr>
              <p:nvPr/>
            </p:nvSpPr>
            <p:spPr bwMode="auto">
              <a:xfrm>
                <a:off x="5316" y="4208"/>
                <a:ext cx="0" cy="4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sm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40337" name="Text Box 49"/>
              <p:cNvSpPr txBox="1">
                <a:spLocks noChangeArrowheads="1"/>
              </p:cNvSpPr>
              <p:nvPr/>
            </p:nvSpPr>
            <p:spPr bwMode="auto">
              <a:xfrm>
                <a:off x="4693" y="4628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2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40338" name="Text Box 50"/>
              <p:cNvSpPr txBox="1">
                <a:spLocks noChangeArrowheads="1"/>
              </p:cNvSpPr>
              <p:nvPr/>
            </p:nvSpPr>
            <p:spPr bwMode="auto">
              <a:xfrm>
                <a:off x="5166" y="4628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4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40339" name="Text Box 51"/>
              <p:cNvSpPr txBox="1">
                <a:spLocks noChangeArrowheads="1"/>
              </p:cNvSpPr>
              <p:nvPr/>
            </p:nvSpPr>
            <p:spPr bwMode="auto">
              <a:xfrm>
                <a:off x="5134" y="3863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1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40340" name="Oval 52"/>
              <p:cNvSpPr>
                <a:spLocks noChangeArrowheads="1"/>
              </p:cNvSpPr>
              <p:nvPr/>
            </p:nvSpPr>
            <p:spPr bwMode="auto">
              <a:xfrm>
                <a:off x="5615" y="4597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40341" name="Text Box 53"/>
              <p:cNvSpPr txBox="1">
                <a:spLocks noChangeArrowheads="1"/>
              </p:cNvSpPr>
              <p:nvPr/>
            </p:nvSpPr>
            <p:spPr bwMode="auto">
              <a:xfrm>
                <a:off x="5630" y="4592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7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40342" name="Line 54"/>
              <p:cNvSpPr>
                <a:spLocks noChangeShapeType="1"/>
              </p:cNvSpPr>
              <p:nvPr/>
            </p:nvSpPr>
            <p:spPr bwMode="auto">
              <a:xfrm>
                <a:off x="5412" y="4212"/>
                <a:ext cx="267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sm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</p:grpSp>
        <p:grpSp>
          <p:nvGrpSpPr>
            <p:cNvPr id="140343" name="Group 55"/>
            <p:cNvGrpSpPr>
              <a:grpSpLocks/>
            </p:cNvGrpSpPr>
            <p:nvPr/>
          </p:nvGrpSpPr>
          <p:grpSpPr bwMode="auto">
            <a:xfrm>
              <a:off x="6908" y="12378"/>
              <a:ext cx="1304" cy="1134"/>
              <a:chOff x="6578" y="3891"/>
              <a:chExt cx="1304" cy="1134"/>
            </a:xfrm>
          </p:grpSpPr>
          <p:sp>
            <p:nvSpPr>
              <p:cNvPr id="140344" name="Oval 56"/>
              <p:cNvSpPr>
                <a:spLocks noChangeArrowheads="1"/>
              </p:cNvSpPr>
              <p:nvPr/>
            </p:nvSpPr>
            <p:spPr bwMode="auto">
              <a:xfrm>
                <a:off x="7029" y="3892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40345" name="Oval 57"/>
              <p:cNvSpPr>
                <a:spLocks noChangeArrowheads="1"/>
              </p:cNvSpPr>
              <p:nvPr/>
            </p:nvSpPr>
            <p:spPr bwMode="auto">
              <a:xfrm>
                <a:off x="6578" y="4651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40346" name="Line 58"/>
              <p:cNvSpPr>
                <a:spLocks noChangeShapeType="1"/>
              </p:cNvSpPr>
              <p:nvPr/>
            </p:nvSpPr>
            <p:spPr bwMode="auto">
              <a:xfrm flipH="1">
                <a:off x="6836" y="4234"/>
                <a:ext cx="267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sm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40347" name="Text Box 59"/>
              <p:cNvSpPr txBox="1">
                <a:spLocks noChangeArrowheads="1"/>
              </p:cNvSpPr>
              <p:nvPr/>
            </p:nvSpPr>
            <p:spPr bwMode="auto">
              <a:xfrm>
                <a:off x="6601" y="4656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40348" name="Text Box 60"/>
              <p:cNvSpPr txBox="1">
                <a:spLocks noChangeArrowheads="1"/>
              </p:cNvSpPr>
              <p:nvPr/>
            </p:nvSpPr>
            <p:spPr bwMode="auto">
              <a:xfrm>
                <a:off x="7042" y="3891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3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40349" name="Oval 61"/>
              <p:cNvSpPr>
                <a:spLocks noChangeArrowheads="1"/>
              </p:cNvSpPr>
              <p:nvPr/>
            </p:nvSpPr>
            <p:spPr bwMode="auto">
              <a:xfrm>
                <a:off x="7508" y="4625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40350" name="Text Box 62"/>
              <p:cNvSpPr txBox="1">
                <a:spLocks noChangeArrowheads="1"/>
              </p:cNvSpPr>
              <p:nvPr/>
            </p:nvSpPr>
            <p:spPr bwMode="auto">
              <a:xfrm>
                <a:off x="7523" y="4620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8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40351" name="Line 63"/>
              <p:cNvSpPr>
                <a:spLocks noChangeShapeType="1"/>
              </p:cNvSpPr>
              <p:nvPr/>
            </p:nvSpPr>
            <p:spPr bwMode="auto">
              <a:xfrm>
                <a:off x="7320" y="4240"/>
                <a:ext cx="267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sm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 dirty="0"/>
              </a:p>
            </p:txBody>
          </p:sp>
        </p:grpSp>
        <p:grpSp>
          <p:nvGrpSpPr>
            <p:cNvPr id="140352" name="Group 64"/>
            <p:cNvGrpSpPr>
              <a:grpSpLocks/>
            </p:cNvGrpSpPr>
            <p:nvPr/>
          </p:nvGrpSpPr>
          <p:grpSpPr bwMode="auto">
            <a:xfrm>
              <a:off x="8299" y="12347"/>
              <a:ext cx="1304" cy="1134"/>
              <a:chOff x="8344" y="3860"/>
              <a:chExt cx="1304" cy="1134"/>
            </a:xfrm>
          </p:grpSpPr>
          <p:sp>
            <p:nvSpPr>
              <p:cNvPr id="140353" name="Oval 65"/>
              <p:cNvSpPr>
                <a:spLocks noChangeArrowheads="1"/>
              </p:cNvSpPr>
              <p:nvPr/>
            </p:nvSpPr>
            <p:spPr bwMode="auto">
              <a:xfrm>
                <a:off x="8795" y="3861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40354" name="Oval 66"/>
              <p:cNvSpPr>
                <a:spLocks noChangeArrowheads="1"/>
              </p:cNvSpPr>
              <p:nvPr/>
            </p:nvSpPr>
            <p:spPr bwMode="auto">
              <a:xfrm>
                <a:off x="8344" y="4620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40355" name="Line 67"/>
              <p:cNvSpPr>
                <a:spLocks noChangeShapeType="1"/>
              </p:cNvSpPr>
              <p:nvPr/>
            </p:nvSpPr>
            <p:spPr bwMode="auto">
              <a:xfrm flipH="1">
                <a:off x="8602" y="4203"/>
                <a:ext cx="267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sm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40356" name="Text Box 68"/>
              <p:cNvSpPr txBox="1">
                <a:spLocks noChangeArrowheads="1"/>
              </p:cNvSpPr>
              <p:nvPr/>
            </p:nvSpPr>
            <p:spPr bwMode="auto">
              <a:xfrm>
                <a:off x="8367" y="4625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9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40357" name="Text Box 69"/>
              <p:cNvSpPr txBox="1">
                <a:spLocks noChangeArrowheads="1"/>
              </p:cNvSpPr>
              <p:nvPr/>
            </p:nvSpPr>
            <p:spPr bwMode="auto">
              <a:xfrm>
                <a:off x="8808" y="3860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6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40358" name="Oval 70"/>
              <p:cNvSpPr>
                <a:spLocks noChangeArrowheads="1"/>
              </p:cNvSpPr>
              <p:nvPr/>
            </p:nvSpPr>
            <p:spPr bwMode="auto">
              <a:xfrm>
                <a:off x="9274" y="4594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40359" name="Text Box 71"/>
              <p:cNvSpPr txBox="1">
                <a:spLocks noChangeArrowheads="1"/>
              </p:cNvSpPr>
              <p:nvPr/>
            </p:nvSpPr>
            <p:spPr bwMode="auto">
              <a:xfrm>
                <a:off x="9289" y="4589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0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40360" name="Line 72"/>
              <p:cNvSpPr>
                <a:spLocks noChangeShapeType="1"/>
              </p:cNvSpPr>
              <p:nvPr/>
            </p:nvSpPr>
            <p:spPr bwMode="auto">
              <a:xfrm>
                <a:off x="9086" y="4209"/>
                <a:ext cx="267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sm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</p:grpSp>
      </p:grpSp>
      <p:sp>
        <p:nvSpPr>
          <p:cNvPr id="70" name="矩形 69"/>
          <p:cNvSpPr/>
          <p:nvPr/>
        </p:nvSpPr>
        <p:spPr>
          <a:xfrm>
            <a:off x="1071538" y="714356"/>
            <a:ext cx="2643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 </a:t>
            </a:r>
            <a:r>
              <a:rPr lang="zh-CN" altLang="en-US" sz="2000" b="1" dirty="0" smtClean="0"/>
              <a:t>采用数组存储形式</a:t>
            </a:r>
            <a:endParaRPr lang="zh-CN" altLang="en-US" sz="2000" b="1" dirty="0"/>
          </a:p>
        </p:txBody>
      </p:sp>
      <p:sp>
        <p:nvSpPr>
          <p:cNvPr id="71" name="AutoShape 62"/>
          <p:cNvSpPr>
            <a:spLocks noChangeArrowheads="1"/>
          </p:cNvSpPr>
          <p:nvPr/>
        </p:nvSpPr>
        <p:spPr bwMode="auto">
          <a:xfrm>
            <a:off x="4357686" y="214290"/>
            <a:ext cx="3429024" cy="1285884"/>
          </a:xfrm>
          <a:prstGeom prst="wedgeEllipseCallout">
            <a:avLst>
              <a:gd name="adj1" fmla="val -82467"/>
              <a:gd name="adj2" fmla="val 135369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 dirty="0" smtClean="0">
                <a:solidFill>
                  <a:srgbClr val="0000FF"/>
                </a:solidFill>
              </a:rPr>
              <a:t>负数</a:t>
            </a:r>
            <a:r>
              <a:rPr lang="zh-CN" altLang="en-US" sz="2000" b="1" dirty="0" smtClean="0"/>
              <a:t>表示根结点；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非负数</a:t>
            </a:r>
            <a:r>
              <a:rPr lang="zh-CN" altLang="en-US" sz="2000" b="1" dirty="0" smtClean="0"/>
              <a:t>表示双亲结点的下标。</a:t>
            </a:r>
            <a:endParaRPr lang="en-US" altLang="zh-CN" sz="2000" b="1" dirty="0"/>
          </a:p>
        </p:txBody>
      </p:sp>
      <p:sp>
        <p:nvSpPr>
          <p:cNvPr id="72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§4.6.3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集合操作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14414" y="1785926"/>
            <a:ext cx="1285884" cy="35004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57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1" grpId="0" animBg="1" autoUpdateAnimBg="0"/>
      <p:bldP spid="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34" y="500042"/>
            <a:ext cx="15488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 </a:t>
            </a:r>
            <a:r>
              <a:rPr lang="zh-CN" altLang="en-US" sz="2000" b="1" dirty="0" smtClean="0"/>
              <a:t>集合</a:t>
            </a:r>
            <a:r>
              <a:rPr lang="zh-CN" altLang="en-US" sz="2000" b="1" dirty="0"/>
              <a:t>运算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4782" y="1059404"/>
            <a:ext cx="6576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	查找某个元素所在的</a:t>
            </a:r>
            <a:r>
              <a:rPr lang="zh-CN" altLang="en-US" b="1" dirty="0" smtClean="0"/>
              <a:t>集合</a:t>
            </a:r>
            <a:endParaRPr lang="zh-CN" altLang="en-US" b="1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42910" y="1571612"/>
            <a:ext cx="8001056" cy="213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indent="0" algn="just" fontAlgn="base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altLang="zh-CN" b="1" kern="100" dirty="0" err="1" smtClean="0">
                <a:latin typeface="Courier New"/>
                <a:cs typeface="Times New Roman"/>
              </a:rPr>
              <a:t>SetName</a:t>
            </a:r>
            <a:r>
              <a:rPr lang="en-US" altLang="zh-CN" b="1" kern="100" dirty="0" smtClean="0">
                <a:latin typeface="Courier New"/>
                <a:cs typeface="Times New Roman"/>
              </a:rPr>
              <a:t> Find( </a:t>
            </a:r>
            <a:r>
              <a:rPr lang="en-US" altLang="zh-CN" b="1" kern="100" dirty="0" err="1" smtClean="0">
                <a:latin typeface="Courier New"/>
                <a:cs typeface="Times New Roman"/>
              </a:rPr>
              <a:t>SetType</a:t>
            </a:r>
            <a:r>
              <a:rPr lang="en-US" altLang="zh-CN" b="1" kern="100" dirty="0" smtClean="0">
                <a:latin typeface="Courier New"/>
                <a:cs typeface="Times New Roman"/>
              </a:rPr>
              <a:t> S, </a:t>
            </a:r>
            <a:r>
              <a:rPr lang="en-US" altLang="zh-CN" b="1" kern="100" dirty="0" err="1" smtClean="0">
                <a:latin typeface="Courier New"/>
                <a:cs typeface="Times New Roman"/>
              </a:rPr>
              <a:t>ElementType</a:t>
            </a:r>
            <a:r>
              <a:rPr lang="en-US" altLang="zh-CN" b="1" kern="100" dirty="0" smtClean="0">
                <a:latin typeface="Courier New"/>
                <a:cs typeface="Times New Roman"/>
              </a:rPr>
              <a:t> X )</a:t>
            </a:r>
          </a:p>
          <a:p>
            <a:pPr marR="0" lvl="0" indent="0" algn="just" fontAlgn="base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altLang="zh-CN" b="1" kern="100" dirty="0" smtClean="0">
                <a:latin typeface="Courier New"/>
                <a:cs typeface="Times New Roman"/>
              </a:rPr>
              <a:t>{ /* </a:t>
            </a:r>
            <a:r>
              <a:rPr lang="zh-CN" altLang="en-US" b="1" kern="100" dirty="0" smtClean="0">
                <a:latin typeface="Courier New"/>
                <a:cs typeface="Times New Roman"/>
              </a:rPr>
              <a:t>默认集合元素全部初始化为</a:t>
            </a:r>
            <a:r>
              <a:rPr lang="en-US" altLang="zh-CN" b="1" kern="100" dirty="0" smtClean="0">
                <a:latin typeface="Courier New"/>
                <a:cs typeface="Times New Roman"/>
              </a:rPr>
              <a:t>-1 */</a:t>
            </a:r>
          </a:p>
          <a:p>
            <a:pPr marR="0" lvl="0" indent="0" algn="just" fontAlgn="base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altLang="zh-CN" b="1" kern="100" dirty="0" smtClean="0">
                <a:latin typeface="Courier New"/>
                <a:cs typeface="Times New Roman"/>
              </a:rPr>
              <a:t>	for ( ; S[X]&gt;=0; X=S[X] ) ;</a:t>
            </a:r>
          </a:p>
          <a:p>
            <a:pPr marR="0" lvl="0" indent="0" algn="just" fontAlgn="base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altLang="zh-CN" b="1" kern="100" dirty="0" smtClean="0">
                <a:latin typeface="Courier New"/>
                <a:cs typeface="Times New Roman"/>
              </a:rPr>
              <a:t>	return X;</a:t>
            </a:r>
          </a:p>
          <a:p>
            <a:pPr marR="0" lvl="0" indent="0" algn="just" fontAlgn="base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altLang="zh-CN" b="1" kern="100" dirty="0" smtClean="0">
                <a:latin typeface="Courier New"/>
                <a:cs typeface="Times New Roman"/>
              </a:rPr>
              <a:t>}</a:t>
            </a:r>
            <a:endParaRPr lang="zh-CN" altLang="zh-CN" b="1" kern="100" dirty="0" smtClean="0">
              <a:latin typeface="Courier New"/>
              <a:ea typeface="宋体"/>
              <a:cs typeface="Times New Roman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§4.6.3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集合操作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704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4" name="AutoShape 96"/>
          <p:cNvSpPr>
            <a:spLocks noChangeArrowheads="1"/>
          </p:cNvSpPr>
          <p:nvPr/>
        </p:nvSpPr>
        <p:spPr bwMode="auto">
          <a:xfrm flipH="1">
            <a:off x="533400" y="714356"/>
            <a:ext cx="6553200" cy="2819400"/>
          </a:xfrm>
          <a:prstGeom prst="cloudCallout">
            <a:avLst>
              <a:gd name="adj1" fmla="val 1185"/>
              <a:gd name="adj2" fmla="val 80741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shade val="90980"/>
                  <a:invGamma/>
                </a:srgbClr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 smtClean="0"/>
              <a:t>其实</a:t>
            </a:r>
            <a:r>
              <a:rPr lang="en-US" altLang="zh-CN" sz="2000" b="1" dirty="0" smtClean="0"/>
              <a:t>……AVL </a:t>
            </a:r>
            <a:r>
              <a:rPr lang="zh-CN" altLang="en-US" sz="2000" b="1" dirty="0" smtClean="0"/>
              <a:t>的许多操作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 smtClean="0"/>
              <a:t>对优先队列而言并不是必须的</a:t>
            </a:r>
            <a:r>
              <a:rPr lang="en-US" altLang="zh-CN" sz="2000" b="1" dirty="0" smtClean="0"/>
              <a:t>.</a:t>
            </a:r>
            <a:endParaRPr lang="en-US" altLang="zh-CN" sz="2000" b="1" dirty="0"/>
          </a:p>
          <a:p>
            <a:pPr algn="ctr"/>
            <a:r>
              <a:rPr lang="zh-CN" altLang="en-US" sz="2000" b="1" dirty="0" smtClean="0"/>
              <a:t>而且</a:t>
            </a:r>
            <a:r>
              <a:rPr lang="en-US" altLang="zh-CN" sz="2000" b="1" dirty="0" smtClean="0"/>
              <a:t>, </a:t>
            </a:r>
          </a:p>
          <a:p>
            <a:pPr algn="ctr"/>
            <a:r>
              <a:rPr lang="zh-CN" altLang="en-US" sz="2000" b="1" dirty="0" smtClean="0"/>
              <a:t>指针操作总带有某些潜在的危险</a:t>
            </a:r>
            <a:endParaRPr lang="en-US" altLang="zh-CN" sz="2000" b="1" dirty="0"/>
          </a:p>
        </p:txBody>
      </p:sp>
      <p:sp>
        <p:nvSpPr>
          <p:cNvPr id="27739" name="AutoShape 91"/>
          <p:cNvSpPr>
            <a:spLocks noChangeArrowheads="1"/>
          </p:cNvSpPr>
          <p:nvPr/>
        </p:nvSpPr>
        <p:spPr bwMode="auto">
          <a:xfrm>
            <a:off x="2895600" y="714356"/>
            <a:ext cx="6096000" cy="2286000"/>
          </a:xfrm>
          <a:prstGeom prst="cloudCallout">
            <a:avLst>
              <a:gd name="adj1" fmla="val -17449"/>
              <a:gd name="adj2" fmla="val 77708"/>
            </a:avLst>
          </a:prstGeom>
          <a:gradFill rotWithShape="0">
            <a:gsLst>
              <a:gs pos="0">
                <a:srgbClr val="CCFFCC"/>
              </a:gs>
              <a:gs pos="100000">
                <a:srgbClr val="CCFFCC">
                  <a:gamma/>
                  <a:shade val="81176"/>
                  <a:invGamma/>
                </a:srgbClr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/>
              <a:t>          </a:t>
            </a:r>
            <a:r>
              <a:rPr lang="zh-CN" altLang="en-US" sz="2000" b="1" dirty="0" smtClean="0"/>
              <a:t>好</a:t>
            </a:r>
            <a:r>
              <a:rPr lang="en-US" altLang="zh-CN" sz="2000" b="1" dirty="0" smtClean="0"/>
              <a:t>!  </a:t>
            </a:r>
            <a:r>
              <a:rPr lang="zh-CN" altLang="en-US" sz="2000" b="1" dirty="0" smtClean="0"/>
              <a:t>好注意</a:t>
            </a:r>
            <a:r>
              <a:rPr lang="en-US" altLang="zh-CN" sz="2000" b="1" dirty="0" smtClean="0"/>
              <a:t>!  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          </a:t>
            </a:r>
            <a:r>
              <a:rPr lang="zh-CN" altLang="en-US" sz="2000" b="1" dirty="0" smtClean="0"/>
              <a:t>插入和删除都只需要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O(log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</a:t>
            </a:r>
            <a:r>
              <a:rPr lang="en-US" altLang="zh-CN" sz="2000" b="1" dirty="0" smtClean="0"/>
              <a:t>.</a:t>
            </a:r>
            <a:endParaRPr lang="en-US" altLang="zh-CN" sz="2000" b="1" dirty="0"/>
          </a:p>
        </p:txBody>
      </p:sp>
      <p:sp>
        <p:nvSpPr>
          <p:cNvPr id="27740" name="AutoShape 92"/>
          <p:cNvSpPr>
            <a:spLocks noChangeArrowheads="1"/>
          </p:cNvSpPr>
          <p:nvPr/>
        </p:nvSpPr>
        <p:spPr bwMode="auto">
          <a:xfrm flipH="1">
            <a:off x="533400" y="1019156"/>
            <a:ext cx="5334000" cy="2438400"/>
          </a:xfrm>
          <a:prstGeom prst="cloudCallout">
            <a:avLst>
              <a:gd name="adj1" fmla="val -9495"/>
              <a:gd name="adj2" fmla="val 91079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shade val="90980"/>
                  <a:invGamma/>
                </a:srgbClr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 smtClean="0"/>
              <a:t>可是要注意</a:t>
            </a:r>
            <a:r>
              <a:rPr lang="en-US" altLang="zh-CN" sz="2000" b="1" dirty="0" smtClean="0"/>
              <a:t>----</a:t>
            </a:r>
            <a:r>
              <a:rPr lang="zh-CN" altLang="en-US" sz="2000" b="1" dirty="0" smtClean="0"/>
              <a:t>插入是随机的</a:t>
            </a:r>
            <a:r>
              <a:rPr lang="en-US" altLang="zh-CN" sz="2000" b="1" dirty="0" smtClean="0"/>
              <a:t>,          </a:t>
            </a:r>
            <a:endParaRPr lang="en-US" altLang="zh-CN" sz="2000" b="1" dirty="0"/>
          </a:p>
          <a:p>
            <a:pPr algn="ctr"/>
            <a:r>
              <a:rPr lang="zh-CN" altLang="en-US" sz="2000" b="1" dirty="0" smtClean="0"/>
              <a:t>而删除不是。</a:t>
            </a:r>
            <a:r>
              <a:rPr lang="en-US" altLang="zh-CN" sz="2000" b="1" dirty="0" smtClean="0"/>
              <a:t>        </a:t>
            </a:r>
            <a:endParaRPr lang="en-US" altLang="zh-CN" sz="2000" b="1" dirty="0"/>
          </a:p>
          <a:p>
            <a:pPr algn="ctr"/>
            <a:r>
              <a:rPr lang="zh-CN" altLang="en-US" sz="2000" b="1" dirty="0" smtClean="0"/>
              <a:t>我们总是假定删除最大的元素</a:t>
            </a:r>
            <a:r>
              <a:rPr lang="en-US" altLang="zh-CN" sz="2000" b="1" dirty="0" smtClean="0"/>
              <a:t>.</a:t>
            </a:r>
            <a:endParaRPr lang="en-US" altLang="zh-CN" sz="2000" b="1" dirty="0"/>
          </a:p>
        </p:txBody>
      </p:sp>
      <p:sp>
        <p:nvSpPr>
          <p:cNvPr id="27743" name="AutoShape 95"/>
          <p:cNvSpPr>
            <a:spLocks noChangeArrowheads="1"/>
          </p:cNvSpPr>
          <p:nvPr/>
        </p:nvSpPr>
        <p:spPr bwMode="auto">
          <a:xfrm>
            <a:off x="3505200" y="866756"/>
            <a:ext cx="5257800" cy="1219200"/>
          </a:xfrm>
          <a:prstGeom prst="cloudCallout">
            <a:avLst>
              <a:gd name="adj1" fmla="val -23611"/>
              <a:gd name="adj2" fmla="val 175782"/>
            </a:avLst>
          </a:prstGeom>
          <a:gradFill rotWithShape="0">
            <a:gsLst>
              <a:gs pos="0">
                <a:srgbClr val="CCFFCC"/>
              </a:gs>
              <a:gs pos="100000">
                <a:srgbClr val="CCFFCC">
                  <a:gamma/>
                  <a:shade val="81176"/>
                  <a:invGamma/>
                </a:srgbClr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/>
              <a:t>           </a:t>
            </a:r>
            <a:r>
              <a:rPr lang="zh-CN" altLang="en-US" sz="2000" b="1" dirty="0" smtClean="0"/>
              <a:t>呃哦</a:t>
            </a:r>
            <a:r>
              <a:rPr lang="en-US" altLang="zh-CN" sz="2000" b="1" dirty="0" smtClean="0"/>
              <a:t>… </a:t>
            </a:r>
            <a:r>
              <a:rPr lang="zh-CN" altLang="en-US" sz="2000" b="1" dirty="0" smtClean="0"/>
              <a:t>还不行吗</a:t>
            </a:r>
            <a:r>
              <a:rPr lang="en-US" altLang="zh-CN" sz="2000" b="1" dirty="0" smtClean="0"/>
              <a:t>?</a:t>
            </a:r>
            <a:endParaRPr lang="en-US" altLang="zh-CN" sz="2000" b="1" dirty="0"/>
          </a:p>
        </p:txBody>
      </p:sp>
      <p:sp>
        <p:nvSpPr>
          <p:cNvPr id="27741" name="AutoShape 93"/>
          <p:cNvSpPr>
            <a:spLocks noChangeArrowheads="1"/>
          </p:cNvSpPr>
          <p:nvPr/>
        </p:nvSpPr>
        <p:spPr bwMode="auto">
          <a:xfrm>
            <a:off x="2714612" y="642918"/>
            <a:ext cx="6096000" cy="2286000"/>
          </a:xfrm>
          <a:prstGeom prst="cloudCallout">
            <a:avLst>
              <a:gd name="adj1" fmla="val -17995"/>
              <a:gd name="adj2" fmla="val 79167"/>
            </a:avLst>
          </a:prstGeom>
          <a:gradFill rotWithShape="0">
            <a:gsLst>
              <a:gs pos="0">
                <a:srgbClr val="CCFFCC"/>
              </a:gs>
              <a:gs pos="100000">
                <a:srgbClr val="CCFFCC">
                  <a:gamma/>
                  <a:shade val="81176"/>
                  <a:invGamma/>
                </a:srgbClr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/>
              <a:t>           </a:t>
            </a:r>
            <a:r>
              <a:rPr lang="zh-CN" altLang="en-US" sz="2000" b="1" dirty="0" smtClean="0"/>
              <a:t>哦</a:t>
            </a:r>
            <a:r>
              <a:rPr lang="en-US" altLang="zh-CN" sz="2000" b="1" dirty="0" smtClean="0"/>
              <a:t>, </a:t>
            </a:r>
            <a:r>
              <a:rPr lang="zh-CN" altLang="en-US" sz="2000" b="1" dirty="0" smtClean="0"/>
              <a:t>对呀</a:t>
            </a:r>
            <a:r>
              <a:rPr lang="en-US" altLang="zh-CN" sz="2000" b="1" dirty="0" smtClean="0"/>
              <a:t>, </a:t>
            </a:r>
          </a:p>
          <a:p>
            <a:pPr algn="ctr"/>
            <a:r>
              <a:rPr lang="zh-CN" altLang="en-US" sz="2000" b="1" dirty="0" smtClean="0"/>
              <a:t>我们总是从左子树删除</a:t>
            </a:r>
            <a:r>
              <a:rPr lang="en-US" altLang="zh-CN" sz="2000" b="1" dirty="0" smtClean="0"/>
              <a:t>….</a:t>
            </a:r>
            <a:endParaRPr lang="en-US" altLang="zh-CN" sz="2000" b="1" dirty="0"/>
          </a:p>
          <a:p>
            <a:pPr algn="ctr"/>
            <a:r>
              <a:rPr lang="zh-CN" altLang="en-US" sz="2000" b="1" dirty="0" smtClean="0"/>
              <a:t>而我们还必须保持树的平衡</a:t>
            </a:r>
            <a:r>
              <a:rPr lang="en-US" altLang="zh-CN" sz="2000" b="1" dirty="0" smtClean="0"/>
              <a:t>……</a:t>
            </a:r>
            <a:endParaRPr lang="en-US" altLang="zh-CN" sz="2000" b="1" dirty="0"/>
          </a:p>
        </p:txBody>
      </p:sp>
      <p:sp>
        <p:nvSpPr>
          <p:cNvPr id="27742" name="AutoShape 94"/>
          <p:cNvSpPr>
            <a:spLocks noChangeArrowheads="1"/>
          </p:cNvSpPr>
          <p:nvPr/>
        </p:nvSpPr>
        <p:spPr bwMode="auto">
          <a:xfrm flipH="1">
            <a:off x="500034" y="714356"/>
            <a:ext cx="5867400" cy="2514600"/>
          </a:xfrm>
          <a:prstGeom prst="cloudCallout">
            <a:avLst>
              <a:gd name="adj1" fmla="val -5713"/>
              <a:gd name="adj2" fmla="val 95894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shade val="90980"/>
                  <a:invGamma/>
                </a:srgbClr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 smtClean="0"/>
              <a:t>你越来越聪明啦</a:t>
            </a:r>
            <a:r>
              <a:rPr lang="en-US" altLang="zh-CN" sz="2000" b="1" dirty="0" smtClean="0"/>
              <a:t>!            </a:t>
            </a:r>
            <a:endParaRPr lang="en-US" altLang="zh-CN" sz="2000" b="1" dirty="0"/>
          </a:p>
          <a:p>
            <a:pPr algn="ctr"/>
            <a:r>
              <a:rPr lang="zh-CN" altLang="en-US" sz="2000" b="1" dirty="0" smtClean="0"/>
              <a:t>像</a:t>
            </a:r>
            <a:r>
              <a:rPr lang="en-US" altLang="zh-CN" sz="2000" b="1" dirty="0" smtClean="0"/>
              <a:t>AVL </a:t>
            </a:r>
            <a:r>
              <a:rPr lang="zh-CN" altLang="en-US" sz="2000" b="1" dirty="0" smtClean="0"/>
              <a:t>树这种平衡二叉树并不一定是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 smtClean="0"/>
              <a:t>个坏注意，因为我们只需要增加常数的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 smtClean="0"/>
              <a:t>运行时间。可是</a:t>
            </a:r>
            <a:r>
              <a:rPr lang="en-US" altLang="zh-CN" sz="2000" b="1" dirty="0" smtClean="0"/>
              <a:t> …</a:t>
            </a:r>
            <a:endParaRPr lang="en-US" altLang="zh-CN" sz="2000" b="1" dirty="0"/>
          </a:p>
        </p:txBody>
      </p:sp>
      <p:sp>
        <p:nvSpPr>
          <p:cNvPr id="27745" name="AutoShape 97"/>
          <p:cNvSpPr>
            <a:spLocks noChangeArrowheads="1"/>
          </p:cNvSpPr>
          <p:nvPr/>
        </p:nvSpPr>
        <p:spPr bwMode="auto">
          <a:xfrm>
            <a:off x="3505200" y="714356"/>
            <a:ext cx="5410200" cy="1600200"/>
          </a:xfrm>
          <a:prstGeom prst="cloudCallout">
            <a:avLst>
              <a:gd name="adj1" fmla="val -24324"/>
              <a:gd name="adj2" fmla="val 131546"/>
            </a:avLst>
          </a:prstGeom>
          <a:gradFill rotWithShape="0">
            <a:gsLst>
              <a:gs pos="0">
                <a:srgbClr val="CCFFCC"/>
              </a:gs>
              <a:gs pos="100000">
                <a:srgbClr val="CCFFCC">
                  <a:gamma/>
                  <a:shade val="81176"/>
                  <a:invGamma/>
                </a:srgbClr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/>
              <a:t>         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我想你是不是又有更好的想法了</a:t>
            </a:r>
            <a:r>
              <a:rPr lang="en-US" altLang="zh-CN" sz="2000" b="1" dirty="0" smtClean="0"/>
              <a:t>?</a:t>
            </a:r>
            <a:endParaRPr lang="en-US" altLang="zh-CN" sz="2000" b="1" dirty="0"/>
          </a:p>
        </p:txBody>
      </p:sp>
      <p:sp>
        <p:nvSpPr>
          <p:cNvPr id="27746" name="AutoShape 98"/>
          <p:cNvSpPr>
            <a:spLocks noChangeArrowheads="1"/>
          </p:cNvSpPr>
          <p:nvPr/>
        </p:nvSpPr>
        <p:spPr bwMode="auto">
          <a:xfrm flipH="1">
            <a:off x="685800" y="819144"/>
            <a:ext cx="6019800" cy="1752600"/>
          </a:xfrm>
          <a:prstGeom prst="cloudCallout">
            <a:avLst>
              <a:gd name="adj1" fmla="val -926"/>
              <a:gd name="adj2" fmla="val 153079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shade val="90980"/>
                  <a:invGamma/>
                </a:srgbClr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ym typeface="Wingdings" pitchFamily="2" charset="2"/>
              </a:rPr>
              <a:t>现在你开始懂 我了</a:t>
            </a:r>
            <a:r>
              <a:rPr lang="en-US" altLang="zh-CN" sz="2000" b="1" dirty="0" smtClean="0">
                <a:sym typeface="Wingdings" pitchFamily="2" charset="2"/>
              </a:rPr>
              <a:t>            </a:t>
            </a:r>
            <a:endParaRPr lang="en-US" altLang="zh-CN" sz="2000" b="1" dirty="0"/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32004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1"/>
                </a:solidFill>
                <a:sym typeface="Wingdings" pitchFamily="2" charset="2"/>
              </a:rPr>
              <a:t> </a:t>
            </a:r>
            <a:r>
              <a:rPr lang="en-US" altLang="zh-CN" sz="2000" b="1" dirty="0">
                <a:solidFill>
                  <a:schemeClr val="accent1"/>
                </a:solidFill>
                <a:sym typeface="Wingdings" pitchFamily="2" charset="2"/>
              </a:rPr>
              <a:t> </a:t>
            </a:r>
            <a:r>
              <a:rPr lang="zh-CN" altLang="en-US" sz="2000" b="1" dirty="0" smtClean="0">
                <a:solidFill>
                  <a:schemeClr val="accent1"/>
                </a:solidFill>
                <a:sym typeface="Wingdings" pitchFamily="2" charset="2"/>
              </a:rPr>
              <a:t>采用二叉搜索树</a:t>
            </a:r>
            <a:r>
              <a:rPr lang="zh-CN" altLang="en-US" sz="2000" b="1" dirty="0" smtClean="0">
                <a:solidFill>
                  <a:schemeClr val="accent1"/>
                </a:solidFill>
                <a:latin typeface="Arial" pitchFamily="34" charset="0"/>
                <a:sym typeface="Wingdings" pitchFamily="2" charset="2"/>
              </a:rPr>
              <a:t>如何？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00400" y="3686156"/>
            <a:ext cx="2819400" cy="2595563"/>
            <a:chOff x="1680" y="2373"/>
            <a:chExt cx="2038" cy="175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27655" name="Freeform 7"/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/>
                  <a:ahLst/>
                  <a:cxnLst>
                    <a:cxn ang="0">
                      <a:pos x="88" y="64"/>
                    </a:cxn>
                    <a:cxn ang="0">
                      <a:pos x="50" y="130"/>
                    </a:cxn>
                    <a:cxn ang="0">
                      <a:pos x="38" y="156"/>
                    </a:cxn>
                    <a:cxn ang="0">
                      <a:pos x="31" y="184"/>
                    </a:cxn>
                    <a:cxn ang="0">
                      <a:pos x="24" y="225"/>
                    </a:cxn>
                    <a:cxn ang="0">
                      <a:pos x="24" y="264"/>
                    </a:cxn>
                    <a:cxn ang="0">
                      <a:pos x="29" y="302"/>
                    </a:cxn>
                    <a:cxn ang="0">
                      <a:pos x="45" y="337"/>
                    </a:cxn>
                    <a:cxn ang="0">
                      <a:pos x="78" y="361"/>
                    </a:cxn>
                    <a:cxn ang="0">
                      <a:pos x="43" y="340"/>
                    </a:cxn>
                    <a:cxn ang="0">
                      <a:pos x="29" y="338"/>
                    </a:cxn>
                    <a:cxn ang="0">
                      <a:pos x="10" y="345"/>
                    </a:cxn>
                    <a:cxn ang="0">
                      <a:pos x="3" y="357"/>
                    </a:cxn>
                    <a:cxn ang="0">
                      <a:pos x="0" y="373"/>
                    </a:cxn>
                    <a:cxn ang="0">
                      <a:pos x="5" y="387"/>
                    </a:cxn>
                    <a:cxn ang="0">
                      <a:pos x="15" y="404"/>
                    </a:cxn>
                    <a:cxn ang="0">
                      <a:pos x="60" y="437"/>
                    </a:cxn>
                    <a:cxn ang="0">
                      <a:pos x="128" y="463"/>
                    </a:cxn>
                    <a:cxn ang="0">
                      <a:pos x="158" y="474"/>
                    </a:cxn>
                    <a:cxn ang="0">
                      <a:pos x="191" y="479"/>
                    </a:cxn>
                    <a:cxn ang="0">
                      <a:pos x="218" y="479"/>
                    </a:cxn>
                    <a:cxn ang="0">
                      <a:pos x="248" y="488"/>
                    </a:cxn>
                    <a:cxn ang="0">
                      <a:pos x="284" y="500"/>
                    </a:cxn>
                    <a:cxn ang="0">
                      <a:pos x="366" y="510"/>
                    </a:cxn>
                    <a:cxn ang="0">
                      <a:pos x="463" y="489"/>
                    </a:cxn>
                    <a:cxn ang="0">
                      <a:pos x="527" y="489"/>
                    </a:cxn>
                    <a:cxn ang="0">
                      <a:pos x="543" y="484"/>
                    </a:cxn>
                    <a:cxn ang="0">
                      <a:pos x="559" y="469"/>
                    </a:cxn>
                    <a:cxn ang="0">
                      <a:pos x="564" y="448"/>
                    </a:cxn>
                    <a:cxn ang="0">
                      <a:pos x="571" y="364"/>
                    </a:cxn>
                    <a:cxn ang="0">
                      <a:pos x="571" y="297"/>
                    </a:cxn>
                    <a:cxn ang="0">
                      <a:pos x="567" y="262"/>
                    </a:cxn>
                    <a:cxn ang="0">
                      <a:pos x="564" y="239"/>
                    </a:cxn>
                    <a:cxn ang="0">
                      <a:pos x="559" y="215"/>
                    </a:cxn>
                    <a:cxn ang="0">
                      <a:pos x="553" y="191"/>
                    </a:cxn>
                    <a:cxn ang="0">
                      <a:pos x="522" y="99"/>
                    </a:cxn>
                    <a:cxn ang="0">
                      <a:pos x="489" y="0"/>
                    </a:cxn>
                    <a:cxn ang="0">
                      <a:pos x="88" y="64"/>
                    </a:cxn>
                  </a:cxnLst>
                  <a:rect l="0" t="0" r="r" b="b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56" name="Arc 8"/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G0" fmla="+- 21584 0 0"/>
                    <a:gd name="G1" fmla="+- 21468 0 0"/>
                    <a:gd name="G2" fmla="+- 21600 0 0"/>
                    <a:gd name="T0" fmla="*/ 0 w 21584"/>
                    <a:gd name="T1" fmla="*/ 20627 h 21468"/>
                    <a:gd name="T2" fmla="*/ 19199 w 21584"/>
                    <a:gd name="T3" fmla="*/ 0 h 21468"/>
                    <a:gd name="T4" fmla="*/ 21584 w 21584"/>
                    <a:gd name="T5" fmla="*/ 21468 h 21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657" name="Rectangle 9"/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58" name="Freeform 10"/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/>
                <a:ahLst/>
                <a:cxnLst>
                  <a:cxn ang="0">
                    <a:pos x="26" y="484"/>
                  </a:cxn>
                  <a:cxn ang="0">
                    <a:pos x="15" y="903"/>
                  </a:cxn>
                  <a:cxn ang="0">
                    <a:pos x="0" y="1408"/>
                  </a:cxn>
                  <a:cxn ang="0">
                    <a:pos x="543" y="1403"/>
                  </a:cxn>
                  <a:cxn ang="0">
                    <a:pos x="548" y="873"/>
                  </a:cxn>
                  <a:cxn ang="0">
                    <a:pos x="547" y="599"/>
                  </a:cxn>
                  <a:cxn ang="0">
                    <a:pos x="566" y="314"/>
                  </a:cxn>
                  <a:cxn ang="0">
                    <a:pos x="560" y="247"/>
                  </a:cxn>
                  <a:cxn ang="0">
                    <a:pos x="555" y="200"/>
                  </a:cxn>
                  <a:cxn ang="0">
                    <a:pos x="545" y="151"/>
                  </a:cxn>
                  <a:cxn ang="0">
                    <a:pos x="534" y="120"/>
                  </a:cxn>
                  <a:cxn ang="0">
                    <a:pos x="515" y="85"/>
                  </a:cxn>
                  <a:cxn ang="0">
                    <a:pos x="496" y="62"/>
                  </a:cxn>
                  <a:cxn ang="0">
                    <a:pos x="463" y="40"/>
                  </a:cxn>
                  <a:cxn ang="0">
                    <a:pos x="423" y="19"/>
                  </a:cxn>
                  <a:cxn ang="0">
                    <a:pos x="380" y="7"/>
                  </a:cxn>
                  <a:cxn ang="0">
                    <a:pos x="331" y="2"/>
                  </a:cxn>
                  <a:cxn ang="0">
                    <a:pos x="291" y="0"/>
                  </a:cxn>
                  <a:cxn ang="0">
                    <a:pos x="243" y="9"/>
                  </a:cxn>
                  <a:cxn ang="0">
                    <a:pos x="196" y="24"/>
                  </a:cxn>
                  <a:cxn ang="0">
                    <a:pos x="168" y="42"/>
                  </a:cxn>
                  <a:cxn ang="0">
                    <a:pos x="135" y="66"/>
                  </a:cxn>
                  <a:cxn ang="0">
                    <a:pos x="111" y="95"/>
                  </a:cxn>
                  <a:cxn ang="0">
                    <a:pos x="85" y="139"/>
                  </a:cxn>
                  <a:cxn ang="0">
                    <a:pos x="66" y="187"/>
                  </a:cxn>
                  <a:cxn ang="0">
                    <a:pos x="48" y="267"/>
                  </a:cxn>
                  <a:cxn ang="0">
                    <a:pos x="26" y="484"/>
                  </a:cxn>
                </a:cxnLst>
                <a:rect l="0" t="0" r="r" b="b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27660" name="Freeform 12"/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0" y="179"/>
                  </a:cxn>
                  <a:cxn ang="0">
                    <a:pos x="245" y="179"/>
                  </a:cxn>
                  <a:cxn ang="0">
                    <a:pos x="252" y="151"/>
                  </a:cxn>
                  <a:cxn ang="0">
                    <a:pos x="300" y="179"/>
                  </a:cxn>
                  <a:cxn ang="0">
                    <a:pos x="391" y="203"/>
                  </a:cxn>
                  <a:cxn ang="0">
                    <a:pos x="503" y="224"/>
                  </a:cxn>
                  <a:cxn ang="0">
                    <a:pos x="597" y="229"/>
                  </a:cxn>
                  <a:cxn ang="0">
                    <a:pos x="686" y="224"/>
                  </a:cxn>
                  <a:cxn ang="0">
                    <a:pos x="816" y="214"/>
                  </a:cxn>
                  <a:cxn ang="0">
                    <a:pos x="863" y="208"/>
                  </a:cxn>
                  <a:cxn ang="0">
                    <a:pos x="913" y="194"/>
                  </a:cxn>
                  <a:cxn ang="0">
                    <a:pos x="913" y="158"/>
                  </a:cxn>
                  <a:cxn ang="0">
                    <a:pos x="908" y="141"/>
                  </a:cxn>
                  <a:cxn ang="0">
                    <a:pos x="892" y="120"/>
                  </a:cxn>
                  <a:cxn ang="0">
                    <a:pos x="873" y="106"/>
                  </a:cxn>
                  <a:cxn ang="0">
                    <a:pos x="847" y="92"/>
                  </a:cxn>
                  <a:cxn ang="0">
                    <a:pos x="802" y="71"/>
                  </a:cxn>
                  <a:cxn ang="0">
                    <a:pos x="755" y="54"/>
                  </a:cxn>
                  <a:cxn ang="0">
                    <a:pos x="705" y="38"/>
                  </a:cxn>
                  <a:cxn ang="0">
                    <a:pos x="651" y="26"/>
                  </a:cxn>
                  <a:cxn ang="0">
                    <a:pos x="469" y="0"/>
                  </a:cxn>
                  <a:cxn ang="0">
                    <a:pos x="0" y="42"/>
                  </a:cxn>
                </a:cxnLst>
                <a:rect l="0" t="0" r="r" b="b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1" name="Freeform 13"/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0" y="179"/>
                  </a:cxn>
                  <a:cxn ang="0">
                    <a:pos x="243" y="179"/>
                  </a:cxn>
                  <a:cxn ang="0">
                    <a:pos x="248" y="151"/>
                  </a:cxn>
                  <a:cxn ang="0">
                    <a:pos x="299" y="179"/>
                  </a:cxn>
                  <a:cxn ang="0">
                    <a:pos x="406" y="196"/>
                  </a:cxn>
                  <a:cxn ang="0">
                    <a:pos x="537" y="212"/>
                  </a:cxn>
                  <a:cxn ang="0">
                    <a:pos x="677" y="222"/>
                  </a:cxn>
                  <a:cxn ang="0">
                    <a:pos x="802" y="222"/>
                  </a:cxn>
                  <a:cxn ang="0">
                    <a:pos x="865" y="206"/>
                  </a:cxn>
                  <a:cxn ang="0">
                    <a:pos x="913" y="194"/>
                  </a:cxn>
                  <a:cxn ang="0">
                    <a:pos x="913" y="160"/>
                  </a:cxn>
                  <a:cxn ang="0">
                    <a:pos x="908" y="140"/>
                  </a:cxn>
                  <a:cxn ang="0">
                    <a:pos x="892" y="121"/>
                  </a:cxn>
                  <a:cxn ang="0">
                    <a:pos x="873" y="106"/>
                  </a:cxn>
                  <a:cxn ang="0">
                    <a:pos x="847" y="92"/>
                  </a:cxn>
                  <a:cxn ang="0">
                    <a:pos x="802" y="71"/>
                  </a:cxn>
                  <a:cxn ang="0">
                    <a:pos x="755" y="54"/>
                  </a:cxn>
                  <a:cxn ang="0">
                    <a:pos x="705" y="40"/>
                  </a:cxn>
                  <a:cxn ang="0">
                    <a:pos x="651" y="26"/>
                  </a:cxn>
                  <a:cxn ang="0">
                    <a:pos x="467" y="0"/>
                  </a:cxn>
                  <a:cxn ang="0">
                    <a:pos x="0" y="43"/>
                  </a:cxn>
                </a:cxnLst>
                <a:rect l="0" t="0" r="r" b="b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62" name="Freeform 14"/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/>
              <a:ahLst/>
              <a:cxnLst>
                <a:cxn ang="0">
                  <a:pos x="583" y="0"/>
                </a:cxn>
                <a:cxn ang="0">
                  <a:pos x="809" y="555"/>
                </a:cxn>
                <a:cxn ang="0">
                  <a:pos x="826" y="597"/>
                </a:cxn>
                <a:cxn ang="0">
                  <a:pos x="842" y="646"/>
                </a:cxn>
                <a:cxn ang="0">
                  <a:pos x="852" y="717"/>
                </a:cxn>
                <a:cxn ang="0">
                  <a:pos x="842" y="781"/>
                </a:cxn>
                <a:cxn ang="0">
                  <a:pos x="765" y="1010"/>
                </a:cxn>
                <a:cxn ang="0">
                  <a:pos x="737" y="1081"/>
                </a:cxn>
                <a:cxn ang="0">
                  <a:pos x="722" y="1153"/>
                </a:cxn>
                <a:cxn ang="0">
                  <a:pos x="755" y="1196"/>
                </a:cxn>
                <a:cxn ang="0">
                  <a:pos x="760" y="1229"/>
                </a:cxn>
                <a:cxn ang="0">
                  <a:pos x="727" y="1260"/>
                </a:cxn>
                <a:cxn ang="0">
                  <a:pos x="689" y="1304"/>
                </a:cxn>
                <a:cxn ang="0">
                  <a:pos x="727" y="1342"/>
                </a:cxn>
                <a:cxn ang="0">
                  <a:pos x="765" y="1411"/>
                </a:cxn>
                <a:cxn ang="0">
                  <a:pos x="158" y="1401"/>
                </a:cxn>
                <a:cxn ang="0">
                  <a:pos x="130" y="1250"/>
                </a:cxn>
                <a:cxn ang="0">
                  <a:pos x="152" y="1120"/>
                </a:cxn>
                <a:cxn ang="0">
                  <a:pos x="206" y="1000"/>
                </a:cxn>
                <a:cxn ang="0">
                  <a:pos x="239" y="934"/>
                </a:cxn>
                <a:cxn ang="0">
                  <a:pos x="387" y="738"/>
                </a:cxn>
                <a:cxn ang="0">
                  <a:pos x="343" y="640"/>
                </a:cxn>
                <a:cxn ang="0">
                  <a:pos x="0" y="15"/>
                </a:cxn>
                <a:cxn ang="0">
                  <a:pos x="583" y="0"/>
                </a:cxn>
              </a:cxnLst>
              <a:rect l="0" t="0" r="r" b="b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Freeform 15"/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78" y="322"/>
                </a:cxn>
                <a:cxn ang="0">
                  <a:pos x="99" y="388"/>
                </a:cxn>
                <a:cxn ang="0">
                  <a:pos x="123" y="445"/>
                </a:cxn>
                <a:cxn ang="0">
                  <a:pos x="147" y="497"/>
                </a:cxn>
                <a:cxn ang="0">
                  <a:pos x="182" y="561"/>
                </a:cxn>
                <a:cxn ang="0">
                  <a:pos x="210" y="601"/>
                </a:cxn>
                <a:cxn ang="0">
                  <a:pos x="238" y="638"/>
                </a:cxn>
                <a:cxn ang="0">
                  <a:pos x="291" y="695"/>
                </a:cxn>
                <a:cxn ang="0">
                  <a:pos x="345" y="756"/>
                </a:cxn>
                <a:cxn ang="0">
                  <a:pos x="389" y="782"/>
                </a:cxn>
                <a:cxn ang="0">
                  <a:pos x="335" y="815"/>
                </a:cxn>
                <a:cxn ang="0">
                  <a:pos x="378" y="891"/>
                </a:cxn>
                <a:cxn ang="0">
                  <a:pos x="291" y="1011"/>
                </a:cxn>
                <a:cxn ang="0">
                  <a:pos x="225" y="1072"/>
                </a:cxn>
                <a:cxn ang="0">
                  <a:pos x="199" y="1099"/>
                </a:cxn>
                <a:cxn ang="0">
                  <a:pos x="177" y="1136"/>
                </a:cxn>
                <a:cxn ang="0">
                  <a:pos x="156" y="1174"/>
                </a:cxn>
                <a:cxn ang="0">
                  <a:pos x="140" y="1207"/>
                </a:cxn>
                <a:cxn ang="0">
                  <a:pos x="126" y="1237"/>
                </a:cxn>
                <a:cxn ang="0">
                  <a:pos x="113" y="1275"/>
                </a:cxn>
                <a:cxn ang="0">
                  <a:pos x="102" y="1325"/>
                </a:cxn>
                <a:cxn ang="0">
                  <a:pos x="97" y="1389"/>
                </a:cxn>
                <a:cxn ang="0">
                  <a:pos x="97" y="1455"/>
                </a:cxn>
                <a:cxn ang="0">
                  <a:pos x="100" y="1565"/>
                </a:cxn>
                <a:cxn ang="0">
                  <a:pos x="750" y="1535"/>
                </a:cxn>
                <a:cxn ang="0">
                  <a:pos x="713" y="1495"/>
                </a:cxn>
                <a:cxn ang="0">
                  <a:pos x="706" y="1464"/>
                </a:cxn>
                <a:cxn ang="0">
                  <a:pos x="703" y="1442"/>
                </a:cxn>
                <a:cxn ang="0">
                  <a:pos x="727" y="1349"/>
                </a:cxn>
                <a:cxn ang="0">
                  <a:pos x="661" y="1343"/>
                </a:cxn>
                <a:cxn ang="0">
                  <a:pos x="737" y="1284"/>
                </a:cxn>
                <a:cxn ang="0">
                  <a:pos x="954" y="967"/>
                </a:cxn>
                <a:cxn ang="0">
                  <a:pos x="968" y="936"/>
                </a:cxn>
                <a:cxn ang="0">
                  <a:pos x="977" y="901"/>
                </a:cxn>
                <a:cxn ang="0">
                  <a:pos x="982" y="865"/>
                </a:cxn>
                <a:cxn ang="0">
                  <a:pos x="982" y="825"/>
                </a:cxn>
                <a:cxn ang="0">
                  <a:pos x="975" y="790"/>
                </a:cxn>
                <a:cxn ang="0">
                  <a:pos x="967" y="756"/>
                </a:cxn>
                <a:cxn ang="0">
                  <a:pos x="944" y="705"/>
                </a:cxn>
                <a:cxn ang="0">
                  <a:pos x="835" y="467"/>
                </a:cxn>
                <a:cxn ang="0">
                  <a:pos x="633" y="0"/>
                </a:cxn>
                <a:cxn ang="0">
                  <a:pos x="0" y="54"/>
                </a:cxn>
              </a:cxnLst>
              <a:rect l="0" t="0" r="r" b="b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Freeform 16"/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/>
              <a:ahLst/>
              <a:cxnLst>
                <a:cxn ang="0">
                  <a:pos x="255" y="81"/>
                </a:cxn>
                <a:cxn ang="0">
                  <a:pos x="276" y="113"/>
                </a:cxn>
                <a:cxn ang="0">
                  <a:pos x="300" y="151"/>
                </a:cxn>
                <a:cxn ang="0">
                  <a:pos x="321" y="196"/>
                </a:cxn>
                <a:cxn ang="0">
                  <a:pos x="338" y="246"/>
                </a:cxn>
                <a:cxn ang="0">
                  <a:pos x="349" y="295"/>
                </a:cxn>
                <a:cxn ang="0">
                  <a:pos x="354" y="349"/>
                </a:cxn>
                <a:cxn ang="0">
                  <a:pos x="357" y="403"/>
                </a:cxn>
                <a:cxn ang="0">
                  <a:pos x="354" y="491"/>
                </a:cxn>
                <a:cxn ang="0">
                  <a:pos x="347" y="557"/>
                </a:cxn>
                <a:cxn ang="0">
                  <a:pos x="333" y="635"/>
                </a:cxn>
                <a:cxn ang="0">
                  <a:pos x="321" y="684"/>
                </a:cxn>
                <a:cxn ang="0">
                  <a:pos x="305" y="755"/>
                </a:cxn>
                <a:cxn ang="0">
                  <a:pos x="288" y="816"/>
                </a:cxn>
                <a:cxn ang="0">
                  <a:pos x="271" y="865"/>
                </a:cxn>
                <a:cxn ang="0">
                  <a:pos x="253" y="910"/>
                </a:cxn>
                <a:cxn ang="0">
                  <a:pos x="232" y="955"/>
                </a:cxn>
                <a:cxn ang="0">
                  <a:pos x="210" y="997"/>
                </a:cxn>
                <a:cxn ang="0">
                  <a:pos x="184" y="1040"/>
                </a:cxn>
                <a:cxn ang="0">
                  <a:pos x="158" y="1075"/>
                </a:cxn>
                <a:cxn ang="0">
                  <a:pos x="132" y="1109"/>
                </a:cxn>
                <a:cxn ang="0">
                  <a:pos x="97" y="1148"/>
                </a:cxn>
                <a:cxn ang="0">
                  <a:pos x="64" y="1174"/>
                </a:cxn>
                <a:cxn ang="0">
                  <a:pos x="0" y="1222"/>
                </a:cxn>
                <a:cxn ang="0">
                  <a:pos x="0" y="0"/>
                </a:cxn>
                <a:cxn ang="0">
                  <a:pos x="208" y="15"/>
                </a:cxn>
                <a:cxn ang="0">
                  <a:pos x="255" y="81"/>
                </a:cxn>
              </a:cxnLst>
              <a:rect l="0" t="0" r="r" b="b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17"/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27666" name="Freeform 18"/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19"/>
                  </a:cxn>
                  <a:cxn ang="0">
                    <a:pos x="65" y="57"/>
                  </a:cxn>
                  <a:cxn ang="0">
                    <a:pos x="81" y="82"/>
                  </a:cxn>
                  <a:cxn ang="0">
                    <a:pos x="93" y="102"/>
                  </a:cxn>
                  <a:cxn ang="0">
                    <a:pos x="109" y="132"/>
                  </a:cxn>
                  <a:cxn ang="0">
                    <a:pos x="123" y="170"/>
                  </a:cxn>
                  <a:cxn ang="0">
                    <a:pos x="137" y="214"/>
                  </a:cxn>
                  <a:cxn ang="0">
                    <a:pos x="151" y="271"/>
                  </a:cxn>
                  <a:cxn ang="0">
                    <a:pos x="156" y="316"/>
                  </a:cxn>
                  <a:cxn ang="0">
                    <a:pos x="163" y="370"/>
                  </a:cxn>
                  <a:cxn ang="0">
                    <a:pos x="161" y="438"/>
                  </a:cxn>
                  <a:cxn ang="0">
                    <a:pos x="154" y="540"/>
                  </a:cxn>
                  <a:cxn ang="0">
                    <a:pos x="142" y="629"/>
                  </a:cxn>
                  <a:cxn ang="0">
                    <a:pos x="93" y="1068"/>
                  </a:cxn>
                  <a:cxn ang="0">
                    <a:pos x="45" y="1188"/>
                  </a:cxn>
                  <a:cxn ang="0">
                    <a:pos x="12" y="1024"/>
                  </a:cxn>
                  <a:cxn ang="0">
                    <a:pos x="32" y="851"/>
                  </a:cxn>
                  <a:cxn ang="0">
                    <a:pos x="48" y="736"/>
                  </a:cxn>
                  <a:cxn ang="0">
                    <a:pos x="57" y="646"/>
                  </a:cxn>
                  <a:cxn ang="0">
                    <a:pos x="64" y="554"/>
                  </a:cxn>
                  <a:cxn ang="0">
                    <a:pos x="71" y="460"/>
                  </a:cxn>
                  <a:cxn ang="0">
                    <a:pos x="72" y="406"/>
                  </a:cxn>
                  <a:cxn ang="0">
                    <a:pos x="71" y="358"/>
                  </a:cxn>
                  <a:cxn ang="0">
                    <a:pos x="65" y="309"/>
                  </a:cxn>
                  <a:cxn ang="0">
                    <a:pos x="53" y="215"/>
                  </a:cxn>
                  <a:cxn ang="0">
                    <a:pos x="48" y="182"/>
                  </a:cxn>
                  <a:cxn ang="0">
                    <a:pos x="41" y="144"/>
                  </a:cxn>
                  <a:cxn ang="0">
                    <a:pos x="34" y="106"/>
                  </a:cxn>
                  <a:cxn ang="0">
                    <a:pos x="0" y="0"/>
                  </a:cxn>
                </a:cxnLst>
                <a:rect l="0" t="0" r="r" b="b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7" name="Arc 19"/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G0" fmla="+- 707 0 0"/>
                  <a:gd name="G1" fmla="+- 21600 0 0"/>
                  <a:gd name="G2" fmla="+- 21600 0 0"/>
                  <a:gd name="T0" fmla="*/ 0 w 22307"/>
                  <a:gd name="T1" fmla="*/ 12 h 29828"/>
                  <a:gd name="T2" fmla="*/ 20678 w 22307"/>
                  <a:gd name="T3" fmla="*/ 29828 h 29828"/>
                  <a:gd name="T4" fmla="*/ 707 w 22307"/>
                  <a:gd name="T5" fmla="*/ 21600 h 29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68" name="Freeform 20"/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/>
              <a:ahLst/>
              <a:cxnLst>
                <a:cxn ang="0">
                  <a:pos x="1307" y="0"/>
                </a:cxn>
                <a:cxn ang="0">
                  <a:pos x="1228" y="12"/>
                </a:cxn>
                <a:cxn ang="0">
                  <a:pos x="1151" y="45"/>
                </a:cxn>
                <a:cxn ang="0">
                  <a:pos x="1071" y="101"/>
                </a:cxn>
                <a:cxn ang="0">
                  <a:pos x="988" y="186"/>
                </a:cxn>
                <a:cxn ang="0">
                  <a:pos x="705" y="512"/>
                </a:cxn>
                <a:cxn ang="0">
                  <a:pos x="446" y="738"/>
                </a:cxn>
                <a:cxn ang="0">
                  <a:pos x="146" y="952"/>
                </a:cxn>
                <a:cxn ang="0">
                  <a:pos x="0" y="1151"/>
                </a:cxn>
                <a:cxn ang="0">
                  <a:pos x="9" y="1321"/>
                </a:cxn>
                <a:cxn ang="0">
                  <a:pos x="33" y="1452"/>
                </a:cxn>
                <a:cxn ang="0">
                  <a:pos x="75" y="1554"/>
                </a:cxn>
                <a:cxn ang="0">
                  <a:pos x="144" y="1653"/>
                </a:cxn>
                <a:cxn ang="0">
                  <a:pos x="236" y="1723"/>
                </a:cxn>
                <a:cxn ang="0">
                  <a:pos x="358" y="1782"/>
                </a:cxn>
                <a:cxn ang="0">
                  <a:pos x="507" y="1823"/>
                </a:cxn>
                <a:cxn ang="0">
                  <a:pos x="650" y="1839"/>
                </a:cxn>
                <a:cxn ang="0">
                  <a:pos x="783" y="1827"/>
                </a:cxn>
                <a:cxn ang="0">
                  <a:pos x="903" y="1799"/>
                </a:cxn>
                <a:cxn ang="0">
                  <a:pos x="1141" y="1700"/>
                </a:cxn>
                <a:cxn ang="0">
                  <a:pos x="1432" y="1532"/>
                </a:cxn>
                <a:cxn ang="0">
                  <a:pos x="1521" y="1429"/>
                </a:cxn>
                <a:cxn ang="0">
                  <a:pos x="1609" y="1276"/>
                </a:cxn>
                <a:cxn ang="0">
                  <a:pos x="1660" y="1136"/>
                </a:cxn>
                <a:cxn ang="0">
                  <a:pos x="1682" y="995"/>
                </a:cxn>
                <a:cxn ang="0">
                  <a:pos x="1684" y="860"/>
                </a:cxn>
                <a:cxn ang="0">
                  <a:pos x="1679" y="703"/>
                </a:cxn>
                <a:cxn ang="0">
                  <a:pos x="1665" y="570"/>
                </a:cxn>
                <a:cxn ang="0">
                  <a:pos x="1648" y="469"/>
                </a:cxn>
                <a:cxn ang="0">
                  <a:pos x="1620" y="389"/>
                </a:cxn>
                <a:cxn ang="0">
                  <a:pos x="1571" y="309"/>
                </a:cxn>
                <a:cxn ang="0">
                  <a:pos x="1516" y="229"/>
                </a:cxn>
              </a:cxnLst>
              <a:rect l="0" t="0" r="r" b="b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Freeform 21"/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179"/>
                </a:cxn>
                <a:cxn ang="0">
                  <a:pos x="117" y="330"/>
                </a:cxn>
                <a:cxn ang="0">
                  <a:pos x="134" y="429"/>
                </a:cxn>
                <a:cxn ang="0">
                  <a:pos x="243" y="407"/>
                </a:cxn>
                <a:cxn ang="0">
                  <a:pos x="177" y="570"/>
                </a:cxn>
                <a:cxn ang="0">
                  <a:pos x="214" y="596"/>
                </a:cxn>
                <a:cxn ang="0">
                  <a:pos x="242" y="636"/>
                </a:cxn>
                <a:cxn ang="0">
                  <a:pos x="257" y="692"/>
                </a:cxn>
                <a:cxn ang="0">
                  <a:pos x="268" y="785"/>
                </a:cxn>
                <a:cxn ang="0">
                  <a:pos x="274" y="902"/>
                </a:cxn>
                <a:cxn ang="0">
                  <a:pos x="276" y="956"/>
                </a:cxn>
                <a:cxn ang="0">
                  <a:pos x="274" y="1016"/>
                </a:cxn>
                <a:cxn ang="0">
                  <a:pos x="269" y="1070"/>
                </a:cxn>
                <a:cxn ang="0">
                  <a:pos x="259" y="1159"/>
                </a:cxn>
                <a:cxn ang="0">
                  <a:pos x="252" y="1204"/>
                </a:cxn>
                <a:cxn ang="0">
                  <a:pos x="242" y="1252"/>
                </a:cxn>
                <a:cxn ang="0">
                  <a:pos x="231" y="1287"/>
                </a:cxn>
                <a:cxn ang="0">
                  <a:pos x="215" y="1334"/>
                </a:cxn>
                <a:cxn ang="0">
                  <a:pos x="203" y="1364"/>
                </a:cxn>
                <a:cxn ang="0">
                  <a:pos x="186" y="1397"/>
                </a:cxn>
                <a:cxn ang="0">
                  <a:pos x="165" y="1433"/>
                </a:cxn>
                <a:cxn ang="0">
                  <a:pos x="143" y="1463"/>
                </a:cxn>
                <a:cxn ang="0">
                  <a:pos x="103" y="1515"/>
                </a:cxn>
                <a:cxn ang="0">
                  <a:pos x="150" y="1480"/>
                </a:cxn>
                <a:cxn ang="0">
                  <a:pos x="186" y="1437"/>
                </a:cxn>
                <a:cxn ang="0">
                  <a:pos x="214" y="1400"/>
                </a:cxn>
                <a:cxn ang="0">
                  <a:pos x="238" y="1364"/>
                </a:cxn>
                <a:cxn ang="0">
                  <a:pos x="261" y="1324"/>
                </a:cxn>
                <a:cxn ang="0">
                  <a:pos x="283" y="1277"/>
                </a:cxn>
                <a:cxn ang="0">
                  <a:pos x="304" y="1225"/>
                </a:cxn>
                <a:cxn ang="0">
                  <a:pos x="318" y="1183"/>
                </a:cxn>
                <a:cxn ang="0">
                  <a:pos x="334" y="1131"/>
                </a:cxn>
                <a:cxn ang="0">
                  <a:pos x="344" y="1084"/>
                </a:cxn>
                <a:cxn ang="0">
                  <a:pos x="353" y="1018"/>
                </a:cxn>
                <a:cxn ang="0">
                  <a:pos x="358" y="943"/>
                </a:cxn>
                <a:cxn ang="0">
                  <a:pos x="360" y="857"/>
                </a:cxn>
                <a:cxn ang="0">
                  <a:pos x="356" y="778"/>
                </a:cxn>
                <a:cxn ang="0">
                  <a:pos x="354" y="733"/>
                </a:cxn>
                <a:cxn ang="0">
                  <a:pos x="349" y="652"/>
                </a:cxn>
                <a:cxn ang="0">
                  <a:pos x="346" y="603"/>
                </a:cxn>
                <a:cxn ang="0">
                  <a:pos x="339" y="551"/>
                </a:cxn>
                <a:cxn ang="0">
                  <a:pos x="334" y="513"/>
                </a:cxn>
                <a:cxn ang="0">
                  <a:pos x="325" y="469"/>
                </a:cxn>
                <a:cxn ang="0">
                  <a:pos x="307" y="417"/>
                </a:cxn>
                <a:cxn ang="0">
                  <a:pos x="288" y="377"/>
                </a:cxn>
                <a:cxn ang="0">
                  <a:pos x="266" y="343"/>
                </a:cxn>
                <a:cxn ang="0">
                  <a:pos x="235" y="301"/>
                </a:cxn>
                <a:cxn ang="0">
                  <a:pos x="186" y="233"/>
                </a:cxn>
                <a:cxn ang="0">
                  <a:pos x="146" y="181"/>
                </a:cxn>
                <a:cxn ang="0">
                  <a:pos x="0" y="0"/>
                </a:cxn>
              </a:cxnLst>
              <a:rect l="0" t="0" r="r" b="b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8" name="Group 23"/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9" name="Group 24"/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27673" name="Freeform 25"/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/>
                    <a:ahLst/>
                    <a:cxnLst>
                      <a:cxn ang="0">
                        <a:pos x="686" y="28"/>
                      </a:cxn>
                      <a:cxn ang="0">
                        <a:pos x="570" y="11"/>
                      </a:cxn>
                      <a:cxn ang="0">
                        <a:pos x="419" y="0"/>
                      </a:cxn>
                      <a:cxn ang="0">
                        <a:pos x="282" y="25"/>
                      </a:cxn>
                      <a:cxn ang="0">
                        <a:pos x="115" y="85"/>
                      </a:cxn>
                      <a:cxn ang="0">
                        <a:pos x="87" y="160"/>
                      </a:cxn>
                      <a:cxn ang="0">
                        <a:pos x="98" y="219"/>
                      </a:cxn>
                      <a:cxn ang="0">
                        <a:pos x="77" y="280"/>
                      </a:cxn>
                      <a:cxn ang="0">
                        <a:pos x="54" y="382"/>
                      </a:cxn>
                      <a:cxn ang="0">
                        <a:pos x="21" y="427"/>
                      </a:cxn>
                      <a:cxn ang="0">
                        <a:pos x="49" y="459"/>
                      </a:cxn>
                      <a:cxn ang="0">
                        <a:pos x="73" y="511"/>
                      </a:cxn>
                      <a:cxn ang="0">
                        <a:pos x="33" y="551"/>
                      </a:cxn>
                      <a:cxn ang="0">
                        <a:pos x="16" y="594"/>
                      </a:cxn>
                      <a:cxn ang="0">
                        <a:pos x="16" y="645"/>
                      </a:cxn>
                      <a:cxn ang="0">
                        <a:pos x="35" y="698"/>
                      </a:cxn>
                      <a:cxn ang="0">
                        <a:pos x="82" y="742"/>
                      </a:cxn>
                      <a:cxn ang="0">
                        <a:pos x="125" y="775"/>
                      </a:cxn>
                      <a:cxn ang="0">
                        <a:pos x="202" y="872"/>
                      </a:cxn>
                      <a:cxn ang="0">
                        <a:pos x="200" y="992"/>
                      </a:cxn>
                      <a:cxn ang="0">
                        <a:pos x="125" y="1143"/>
                      </a:cxn>
                      <a:cxn ang="0">
                        <a:pos x="516" y="1367"/>
                      </a:cxn>
                      <a:cxn ang="0">
                        <a:pos x="603" y="1292"/>
                      </a:cxn>
                      <a:cxn ang="0">
                        <a:pos x="710" y="1249"/>
                      </a:cxn>
                      <a:cxn ang="0">
                        <a:pos x="811" y="1204"/>
                      </a:cxn>
                      <a:cxn ang="0">
                        <a:pos x="860" y="1145"/>
                      </a:cxn>
                      <a:cxn ang="0">
                        <a:pos x="887" y="1072"/>
                      </a:cxn>
                      <a:cxn ang="0">
                        <a:pos x="901" y="990"/>
                      </a:cxn>
                      <a:cxn ang="0">
                        <a:pos x="907" y="846"/>
                      </a:cxn>
                      <a:cxn ang="0">
                        <a:pos x="946" y="837"/>
                      </a:cxn>
                      <a:cxn ang="0">
                        <a:pos x="995" y="808"/>
                      </a:cxn>
                      <a:cxn ang="0">
                        <a:pos x="1026" y="759"/>
                      </a:cxn>
                      <a:cxn ang="0">
                        <a:pos x="1028" y="691"/>
                      </a:cxn>
                      <a:cxn ang="0">
                        <a:pos x="999" y="625"/>
                      </a:cxn>
                      <a:cxn ang="0">
                        <a:pos x="929" y="520"/>
                      </a:cxn>
                      <a:cxn ang="0">
                        <a:pos x="919" y="448"/>
                      </a:cxn>
                      <a:cxn ang="0">
                        <a:pos x="903" y="283"/>
                      </a:cxn>
                      <a:cxn ang="0">
                        <a:pos x="863" y="176"/>
                      </a:cxn>
                      <a:cxn ang="0">
                        <a:pos x="809" y="101"/>
                      </a:cxn>
                      <a:cxn ang="0">
                        <a:pos x="743" y="54"/>
                      </a:cxn>
                    </a:cxnLst>
                    <a:rect l="0" t="0" r="r" b="b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74" name="Freeform 26"/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/>
                    <a:ahLst/>
                    <a:cxnLst>
                      <a:cxn ang="0">
                        <a:pos x="162" y="7"/>
                      </a:cxn>
                      <a:cxn ang="0">
                        <a:pos x="113" y="0"/>
                      </a:cxn>
                      <a:cxn ang="0">
                        <a:pos x="71" y="0"/>
                      </a:cxn>
                      <a:cxn ang="0">
                        <a:pos x="42" y="5"/>
                      </a:cxn>
                      <a:cxn ang="0">
                        <a:pos x="14" y="18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75" name="Arc 27"/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3 w 21600"/>
                      <a:gd name="T1" fmla="*/ 21966 h 21966"/>
                      <a:gd name="T2" fmla="*/ 21600 w 21600"/>
                      <a:gd name="T3" fmla="*/ 0 h 21966"/>
                      <a:gd name="T4" fmla="*/ 21600 w 21600"/>
                      <a:gd name="T5" fmla="*/ 21600 h 219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7676" name="Freeform 28"/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/>
                  <a:ahLst/>
                  <a:cxnLst>
                    <a:cxn ang="0">
                      <a:pos x="683" y="28"/>
                    </a:cxn>
                    <a:cxn ang="0">
                      <a:pos x="568" y="11"/>
                    </a:cxn>
                    <a:cxn ang="0">
                      <a:pos x="417" y="0"/>
                    </a:cxn>
                    <a:cxn ang="0">
                      <a:pos x="280" y="25"/>
                    </a:cxn>
                    <a:cxn ang="0">
                      <a:pos x="115" y="85"/>
                    </a:cxn>
                    <a:cxn ang="0">
                      <a:pos x="87" y="160"/>
                    </a:cxn>
                    <a:cxn ang="0">
                      <a:pos x="98" y="217"/>
                    </a:cxn>
                    <a:cxn ang="0">
                      <a:pos x="77" y="278"/>
                    </a:cxn>
                    <a:cxn ang="0">
                      <a:pos x="54" y="381"/>
                    </a:cxn>
                    <a:cxn ang="0">
                      <a:pos x="21" y="426"/>
                    </a:cxn>
                    <a:cxn ang="0">
                      <a:pos x="49" y="457"/>
                    </a:cxn>
                    <a:cxn ang="0">
                      <a:pos x="110" y="497"/>
                    </a:cxn>
                    <a:cxn ang="0">
                      <a:pos x="164" y="499"/>
                    </a:cxn>
                    <a:cxn ang="0">
                      <a:pos x="200" y="535"/>
                    </a:cxn>
                    <a:cxn ang="0">
                      <a:pos x="217" y="577"/>
                    </a:cxn>
                    <a:cxn ang="0">
                      <a:pos x="249" y="612"/>
                    </a:cxn>
                    <a:cxn ang="0">
                      <a:pos x="268" y="598"/>
                    </a:cxn>
                    <a:cxn ang="0">
                      <a:pos x="290" y="546"/>
                    </a:cxn>
                    <a:cxn ang="0">
                      <a:pos x="346" y="480"/>
                    </a:cxn>
                    <a:cxn ang="0">
                      <a:pos x="372" y="433"/>
                    </a:cxn>
                    <a:cxn ang="0">
                      <a:pos x="431" y="403"/>
                    </a:cxn>
                    <a:cxn ang="0">
                      <a:pos x="453" y="368"/>
                    </a:cxn>
                    <a:cxn ang="0">
                      <a:pos x="457" y="299"/>
                    </a:cxn>
                    <a:cxn ang="0">
                      <a:pos x="427" y="245"/>
                    </a:cxn>
                    <a:cxn ang="0">
                      <a:pos x="408" y="216"/>
                    </a:cxn>
                    <a:cxn ang="0">
                      <a:pos x="401" y="170"/>
                    </a:cxn>
                    <a:cxn ang="0">
                      <a:pos x="433" y="132"/>
                    </a:cxn>
                    <a:cxn ang="0">
                      <a:pos x="481" y="113"/>
                    </a:cxn>
                    <a:cxn ang="0">
                      <a:pos x="493" y="98"/>
                    </a:cxn>
                    <a:cxn ang="0">
                      <a:pos x="504" y="77"/>
                    </a:cxn>
                    <a:cxn ang="0">
                      <a:pos x="551" y="73"/>
                    </a:cxn>
                    <a:cxn ang="0">
                      <a:pos x="599" y="75"/>
                    </a:cxn>
                    <a:cxn ang="0">
                      <a:pos x="653" y="56"/>
                    </a:cxn>
                    <a:cxn ang="0">
                      <a:pos x="717" y="61"/>
                    </a:cxn>
                    <a:cxn ang="0">
                      <a:pos x="740" y="54"/>
                    </a:cxn>
                  </a:cxnLst>
                  <a:rect l="0" t="0" r="r" b="b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677" name="Freeform 29"/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3" y="300"/>
                  </a:cxn>
                  <a:cxn ang="0">
                    <a:pos x="438" y="491"/>
                  </a:cxn>
                  <a:cxn ang="0">
                    <a:pos x="0" y="0"/>
                  </a:cxn>
                </a:cxnLst>
                <a:rect l="0" t="0" r="r" b="b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8" name="Freeform 30"/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3" y="311"/>
                  </a:cxn>
                  <a:cxn ang="0">
                    <a:pos x="278" y="495"/>
                  </a:cxn>
                  <a:cxn ang="0">
                    <a:pos x="0" y="0"/>
                  </a:cxn>
                </a:cxnLst>
                <a:rect l="0" t="0" r="r" b="b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" name="Group 31"/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27680" name="Freeform 32"/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/>
                  <a:ahLst/>
                  <a:cxnLst>
                    <a:cxn ang="0">
                      <a:pos x="187" y="24"/>
                    </a:cxn>
                    <a:cxn ang="0">
                      <a:pos x="163" y="10"/>
                    </a:cxn>
                    <a:cxn ang="0">
                      <a:pos x="139" y="5"/>
                    </a:cxn>
                    <a:cxn ang="0">
                      <a:pos x="90" y="0"/>
                    </a:cxn>
                    <a:cxn ang="0">
                      <a:pos x="43" y="0"/>
                    </a:cxn>
                    <a:cxn ang="0">
                      <a:pos x="0" y="6"/>
                    </a:cxn>
                    <a:cxn ang="0">
                      <a:pos x="101" y="15"/>
                    </a:cxn>
                    <a:cxn ang="0">
                      <a:pos x="187" y="24"/>
                    </a:cxn>
                  </a:cxnLst>
                  <a:rect l="0" t="0" r="r" b="b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81" name="Oval 33"/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82" name="Line 34"/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" name="Group 35"/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27684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85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2" name="Group 38"/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13" name="Group 39"/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27688" name="Freeform 40"/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/>
                  <a:ahLst/>
                  <a:cxnLst>
                    <a:cxn ang="0">
                      <a:pos x="88" y="66"/>
                    </a:cxn>
                    <a:cxn ang="0">
                      <a:pos x="52" y="132"/>
                    </a:cxn>
                    <a:cxn ang="0">
                      <a:pos x="38" y="156"/>
                    </a:cxn>
                    <a:cxn ang="0">
                      <a:pos x="31" y="186"/>
                    </a:cxn>
                    <a:cxn ang="0">
                      <a:pos x="24" y="227"/>
                    </a:cxn>
                    <a:cxn ang="0">
                      <a:pos x="24" y="265"/>
                    </a:cxn>
                    <a:cxn ang="0">
                      <a:pos x="29" y="304"/>
                    </a:cxn>
                    <a:cxn ang="0">
                      <a:pos x="45" y="338"/>
                    </a:cxn>
                    <a:cxn ang="0">
                      <a:pos x="78" y="363"/>
                    </a:cxn>
                    <a:cxn ang="0">
                      <a:pos x="43" y="342"/>
                    </a:cxn>
                    <a:cxn ang="0">
                      <a:pos x="29" y="340"/>
                    </a:cxn>
                    <a:cxn ang="0">
                      <a:pos x="12" y="347"/>
                    </a:cxn>
                    <a:cxn ang="0">
                      <a:pos x="3" y="357"/>
                    </a:cxn>
                    <a:cxn ang="0">
                      <a:pos x="0" y="375"/>
                    </a:cxn>
                    <a:cxn ang="0">
                      <a:pos x="5" y="389"/>
                    </a:cxn>
                    <a:cxn ang="0">
                      <a:pos x="17" y="406"/>
                    </a:cxn>
                    <a:cxn ang="0">
                      <a:pos x="60" y="437"/>
                    </a:cxn>
                    <a:cxn ang="0">
                      <a:pos x="128" y="463"/>
                    </a:cxn>
                    <a:cxn ang="0">
                      <a:pos x="158" y="472"/>
                    </a:cxn>
                    <a:cxn ang="0">
                      <a:pos x="191" y="477"/>
                    </a:cxn>
                    <a:cxn ang="0">
                      <a:pos x="220" y="477"/>
                    </a:cxn>
                    <a:cxn ang="0">
                      <a:pos x="250" y="488"/>
                    </a:cxn>
                    <a:cxn ang="0">
                      <a:pos x="286" y="500"/>
                    </a:cxn>
                    <a:cxn ang="0">
                      <a:pos x="368" y="510"/>
                    </a:cxn>
                    <a:cxn ang="0">
                      <a:pos x="465" y="489"/>
                    </a:cxn>
                    <a:cxn ang="0">
                      <a:pos x="527" y="489"/>
                    </a:cxn>
                    <a:cxn ang="0">
                      <a:pos x="543" y="484"/>
                    </a:cxn>
                    <a:cxn ang="0">
                      <a:pos x="559" y="469"/>
                    </a:cxn>
                    <a:cxn ang="0">
                      <a:pos x="564" y="448"/>
                    </a:cxn>
                    <a:cxn ang="0">
                      <a:pos x="571" y="366"/>
                    </a:cxn>
                    <a:cxn ang="0">
                      <a:pos x="571" y="298"/>
                    </a:cxn>
                    <a:cxn ang="0">
                      <a:pos x="567" y="264"/>
                    </a:cxn>
                    <a:cxn ang="0">
                      <a:pos x="564" y="239"/>
                    </a:cxn>
                    <a:cxn ang="0">
                      <a:pos x="559" y="217"/>
                    </a:cxn>
                    <a:cxn ang="0">
                      <a:pos x="553" y="193"/>
                    </a:cxn>
                    <a:cxn ang="0">
                      <a:pos x="522" y="100"/>
                    </a:cxn>
                    <a:cxn ang="0">
                      <a:pos x="491" y="0"/>
                    </a:cxn>
                    <a:cxn ang="0">
                      <a:pos x="88" y="66"/>
                    </a:cxn>
                  </a:cxnLst>
                  <a:rect l="0" t="0" r="r" b="b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89" name="Arc 41"/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G0" fmla="+- 21600 0 0"/>
                    <a:gd name="G1" fmla="+- 21460 0 0"/>
                    <a:gd name="G2" fmla="+- 21600 0 0"/>
                    <a:gd name="T0" fmla="*/ 0 w 21600"/>
                    <a:gd name="T1" fmla="*/ 21460 h 21460"/>
                    <a:gd name="T2" fmla="*/ 19147 w 21600"/>
                    <a:gd name="T3" fmla="*/ 0 h 21460"/>
                    <a:gd name="T4" fmla="*/ 21600 w 21600"/>
                    <a:gd name="T5" fmla="*/ 21460 h 214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460" fill="none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42"/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27691" name="Rectangle 43"/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92" name="Freeform 44"/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/>
                  <a:ahLst/>
                  <a:cxnLst>
                    <a:cxn ang="0">
                      <a:pos x="28" y="486"/>
                    </a:cxn>
                    <a:cxn ang="0">
                      <a:pos x="16" y="905"/>
                    </a:cxn>
                    <a:cxn ang="0">
                      <a:pos x="0" y="1454"/>
                    </a:cxn>
                    <a:cxn ang="0">
                      <a:pos x="544" y="1459"/>
                    </a:cxn>
                    <a:cxn ang="0">
                      <a:pos x="551" y="874"/>
                    </a:cxn>
                    <a:cxn ang="0">
                      <a:pos x="549" y="601"/>
                    </a:cxn>
                    <a:cxn ang="0">
                      <a:pos x="566" y="313"/>
                    </a:cxn>
                    <a:cxn ang="0">
                      <a:pos x="561" y="249"/>
                    </a:cxn>
                    <a:cxn ang="0">
                      <a:pos x="556" y="200"/>
                    </a:cxn>
                    <a:cxn ang="0">
                      <a:pos x="546" y="153"/>
                    </a:cxn>
                    <a:cxn ang="0">
                      <a:pos x="535" y="120"/>
                    </a:cxn>
                    <a:cxn ang="0">
                      <a:pos x="516" y="87"/>
                    </a:cxn>
                    <a:cxn ang="0">
                      <a:pos x="497" y="64"/>
                    </a:cxn>
                    <a:cxn ang="0">
                      <a:pos x="466" y="40"/>
                    </a:cxn>
                    <a:cxn ang="0">
                      <a:pos x="426" y="21"/>
                    </a:cxn>
                    <a:cxn ang="0">
                      <a:pos x="382" y="9"/>
                    </a:cxn>
                    <a:cxn ang="0">
                      <a:pos x="334" y="4"/>
                    </a:cxn>
                    <a:cxn ang="0">
                      <a:pos x="294" y="0"/>
                    </a:cxn>
                    <a:cxn ang="0">
                      <a:pos x="245" y="11"/>
                    </a:cxn>
                    <a:cxn ang="0">
                      <a:pos x="198" y="26"/>
                    </a:cxn>
                    <a:cxn ang="0">
                      <a:pos x="171" y="44"/>
                    </a:cxn>
                    <a:cxn ang="0">
                      <a:pos x="136" y="68"/>
                    </a:cxn>
                    <a:cxn ang="0">
                      <a:pos x="112" y="97"/>
                    </a:cxn>
                    <a:cxn ang="0">
                      <a:pos x="86" y="141"/>
                    </a:cxn>
                    <a:cxn ang="0">
                      <a:pos x="68" y="189"/>
                    </a:cxn>
                    <a:cxn ang="0">
                      <a:pos x="49" y="269"/>
                    </a:cxn>
                    <a:cxn ang="0">
                      <a:pos x="28" y="486"/>
                    </a:cxn>
                  </a:cxnLst>
                  <a:rect l="0" t="0" r="r" b="b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27693" name="Object 45"/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p:oleObj spid="_x0000_s61442" name="剪辑" r:id="rId4" imgW="2286720" imgH="2155680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277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277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277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0" dur="500"/>
                                        <p:tgtEl>
                                          <p:spTgt spid="277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277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277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277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0" dur="500"/>
                                        <p:tgtEl>
                                          <p:spTgt spid="277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4" grpId="0" animBg="1" autoUpdateAnimBg="0"/>
      <p:bldP spid="27739" grpId="0" animBg="1" autoUpdateAnimBg="0"/>
      <p:bldP spid="27740" grpId="0" animBg="1" autoUpdateAnimBg="0"/>
      <p:bldP spid="27743" grpId="0" animBg="1" autoUpdateAnimBg="0"/>
      <p:bldP spid="27741" grpId="0" animBg="1" autoUpdateAnimBg="0"/>
      <p:bldP spid="27742" grpId="0" animBg="1" autoUpdateAnimBg="0"/>
      <p:bldP spid="27745" grpId="0" animBg="1" autoUpdateAnimBg="0"/>
      <p:bldP spid="27746" grpId="0" animBg="1" autoUpdateAnimBg="0"/>
      <p:bldP spid="2765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34" y="500042"/>
            <a:ext cx="15488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 </a:t>
            </a:r>
            <a:r>
              <a:rPr lang="zh-CN" altLang="en-US" sz="2000" b="1" dirty="0" smtClean="0"/>
              <a:t>集合</a:t>
            </a:r>
            <a:r>
              <a:rPr lang="zh-CN" altLang="en-US" sz="2000" b="1" dirty="0"/>
              <a:t>运算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 smtClean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>
                <a:solidFill>
                  <a:srgbClr val="000000"/>
                </a:solidFill>
              </a:rPr>
              <a:t>4</a:t>
            </a:r>
            <a:r>
              <a:rPr kumimoji="1" lang="zh-CN" altLang="en-US" u="sng" dirty="0" smtClean="0">
                <a:solidFill>
                  <a:srgbClr val="000000"/>
                </a:solidFill>
              </a:rPr>
              <a:t>章 树   </a:t>
            </a:r>
            <a:endParaRPr kumimoji="1" lang="en-US" altLang="zh-CN" u="sng" dirty="0" smtClean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2910" y="1000108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	集合的并运算</a:t>
            </a:r>
          </a:p>
        </p:txBody>
      </p:sp>
      <p:sp>
        <p:nvSpPr>
          <p:cNvPr id="9" name="矩形 8"/>
          <p:cNvSpPr/>
          <p:nvPr/>
        </p:nvSpPr>
        <p:spPr>
          <a:xfrm>
            <a:off x="857224" y="1571612"/>
            <a:ext cx="72866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        首先分别找到</a:t>
            </a:r>
            <a:r>
              <a:rPr lang="en-US" altLang="zh-CN" sz="2000" b="1" dirty="0" smtClean="0"/>
              <a:t>X1</a:t>
            </a:r>
            <a:r>
              <a:rPr lang="zh-CN" altLang="en-US" sz="2000" b="1" dirty="0" smtClean="0"/>
              <a:t>和</a:t>
            </a:r>
            <a:r>
              <a:rPr lang="en-US" altLang="zh-CN" sz="2000" b="1" dirty="0" smtClean="0"/>
              <a:t>X2</a:t>
            </a:r>
            <a:r>
              <a:rPr lang="zh-CN" altLang="en-US" sz="2000" b="1" dirty="0" smtClean="0"/>
              <a:t>两</a:t>
            </a:r>
            <a:r>
              <a:rPr lang="zh-CN" altLang="en-US" sz="2000" b="1" dirty="0"/>
              <a:t>个元素所在集合树的</a:t>
            </a:r>
            <a:r>
              <a:rPr lang="zh-CN" altLang="en-US" sz="2000" b="1" dirty="0">
                <a:solidFill>
                  <a:srgbClr val="0000FF"/>
                </a:solidFill>
              </a:rPr>
              <a:t>根结点</a:t>
            </a:r>
            <a:r>
              <a:rPr lang="zh-CN" altLang="en-US" sz="2000" b="1" dirty="0" smtClean="0"/>
              <a:t>，如果它们不同根，则将</a:t>
            </a:r>
            <a:r>
              <a:rPr lang="zh-CN" altLang="en-US" sz="2000" b="1" dirty="0"/>
              <a:t>其中</a:t>
            </a:r>
            <a:r>
              <a:rPr lang="zh-CN" altLang="en-US" sz="2000" b="1" dirty="0">
                <a:solidFill>
                  <a:srgbClr val="0000FF"/>
                </a:solidFill>
              </a:rPr>
              <a:t>一个根结点的父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结点指针设置</a:t>
            </a:r>
            <a:r>
              <a:rPr lang="zh-CN" altLang="en-US" sz="2000" b="1" dirty="0">
                <a:solidFill>
                  <a:srgbClr val="0000FF"/>
                </a:solidFill>
              </a:rPr>
              <a:t>成另一个根结点</a:t>
            </a:r>
            <a:r>
              <a:rPr lang="zh-CN" altLang="en-US" sz="2000" b="1" dirty="0"/>
              <a:t>的数组下标就行了。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57158" y="2857496"/>
            <a:ext cx="8286808" cy="17187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void Union( 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SetType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S, 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SetName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Root1, 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SetName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Root2 )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{ /* </a:t>
            </a:r>
            <a:r>
              <a:rPr lang="zh-CN" altLang="en-US" b="1" dirty="0" smtClean="0">
                <a:latin typeface="Courier New" pitchFamily="49" charset="0"/>
                <a:ea typeface="宋体" pitchFamily="2" charset="-122"/>
              </a:rPr>
              <a:t>这里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默认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Root1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和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Root2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是不同集合的根结点 </a:t>
            </a:r>
            <a:r>
              <a:rPr lang="zh-CN" altLang="en-US" b="1" dirty="0" smtClean="0">
                <a:latin typeface="Courier New" pitchFamily="49" charset="0"/>
                <a:ea typeface="宋体" pitchFamily="2" charset="-122"/>
              </a:rPr>
              <a:t>*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/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	S[Root2] = Root1;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}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§4.6.3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集合操作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472" y="4786322"/>
            <a:ext cx="7786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思考题：假设有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个元素一开始各自独立。然后执行一系列并查运算：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Union(S, Find(1), Find(</a:t>
            </a:r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r>
              <a:rPr lang="en-US" altLang="zh-CN" b="1" dirty="0" smtClean="0">
                <a:solidFill>
                  <a:srgbClr val="0000FF"/>
                </a:solidFill>
              </a:rPr>
              <a:t>)); </a:t>
            </a:r>
            <a:r>
              <a:rPr lang="en-US" altLang="zh-CN" b="1" dirty="0" smtClean="0">
                <a:solidFill>
                  <a:srgbClr val="0000FF"/>
                </a:solidFill>
              </a:rPr>
              <a:t>Union(S, </a:t>
            </a:r>
            <a:r>
              <a:rPr lang="en-US" altLang="zh-CN" b="1" dirty="0" smtClean="0">
                <a:solidFill>
                  <a:srgbClr val="0000FF"/>
                </a:solidFill>
              </a:rPr>
              <a:t>Find(2), </a:t>
            </a:r>
            <a:r>
              <a:rPr lang="en-US" altLang="zh-CN" b="1" dirty="0" smtClean="0">
                <a:solidFill>
                  <a:srgbClr val="0000FF"/>
                </a:solidFill>
              </a:rPr>
              <a:t>Find(</a:t>
            </a:r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r>
              <a:rPr lang="en-US" altLang="zh-CN" b="1" dirty="0" smtClean="0">
                <a:solidFill>
                  <a:srgbClr val="0000FF"/>
                </a:solidFill>
              </a:rPr>
              <a:t>)); Union(S, </a:t>
            </a:r>
            <a:r>
              <a:rPr lang="en-US" altLang="zh-CN" b="1" dirty="0" smtClean="0">
                <a:solidFill>
                  <a:srgbClr val="0000FF"/>
                </a:solidFill>
              </a:rPr>
              <a:t>Find(3), </a:t>
            </a:r>
            <a:r>
              <a:rPr lang="en-US" altLang="zh-CN" b="1" dirty="0" smtClean="0">
                <a:solidFill>
                  <a:srgbClr val="0000FF"/>
                </a:solidFill>
              </a:rPr>
              <a:t>Find(</a:t>
            </a:r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r>
              <a:rPr lang="en-US" altLang="zh-CN" b="1" dirty="0" smtClean="0">
                <a:solidFill>
                  <a:srgbClr val="0000FF"/>
                </a:solidFill>
              </a:rPr>
              <a:t>));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…… </a:t>
            </a:r>
            <a:r>
              <a:rPr lang="en-US" altLang="zh-CN" b="1" dirty="0" smtClean="0">
                <a:solidFill>
                  <a:srgbClr val="0000FF"/>
                </a:solidFill>
              </a:rPr>
              <a:t>Union(S, </a:t>
            </a:r>
            <a:r>
              <a:rPr lang="en-US" altLang="zh-CN" b="1" dirty="0" smtClean="0">
                <a:solidFill>
                  <a:srgbClr val="0000FF"/>
                </a:solidFill>
              </a:rPr>
              <a:t>Find(N-1), </a:t>
            </a:r>
            <a:r>
              <a:rPr lang="en-US" altLang="zh-CN" b="1" dirty="0" smtClean="0">
                <a:solidFill>
                  <a:srgbClr val="0000FF"/>
                </a:solidFill>
              </a:rPr>
              <a:t>Find(</a:t>
            </a:r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r>
              <a:rPr lang="en-US" altLang="zh-CN" b="1" dirty="0" smtClean="0">
                <a:solidFill>
                  <a:srgbClr val="0000FF"/>
                </a:solidFill>
              </a:rPr>
              <a:t>))</a:t>
            </a:r>
            <a:r>
              <a:rPr lang="zh-CN" altLang="en-US" b="1" dirty="0" smtClean="0"/>
              <a:t>。这一系列操作的整体时间复杂度是多少？如何改善这类操作的效率？</a:t>
            </a:r>
            <a:endParaRPr lang="en-US" altLang="zh-CN" b="1" dirty="0" smtClean="0"/>
          </a:p>
          <a:p>
            <a:r>
              <a:rPr lang="zh-CN" altLang="en-US" b="1" dirty="0" smtClean="0"/>
              <a:t>（课后自习：第</a:t>
            </a:r>
            <a:r>
              <a:rPr lang="en-US" altLang="zh-CN" b="1" dirty="0" smtClean="0"/>
              <a:t>161-163</a:t>
            </a:r>
            <a:r>
              <a:rPr lang="zh-CN" altLang="en-US" b="1" dirty="0" smtClean="0"/>
              <a:t>页，“按秩合并”与“路径压缩”。）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7704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§4.6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树的应用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596" y="428604"/>
            <a:ext cx="4929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sym typeface="Wingdings" pitchFamily="2" charset="2"/>
              </a:rPr>
              <a:t></a:t>
            </a:r>
            <a:r>
              <a:rPr lang="en-US" altLang="zh-CN" sz="2400" b="1" dirty="0" smtClean="0"/>
              <a:t>  </a:t>
            </a:r>
            <a:r>
              <a:rPr lang="zh-CN" altLang="en-US" sz="2400" b="1" dirty="0" smtClean="0"/>
              <a:t>采用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完全二叉树</a:t>
            </a:r>
            <a:r>
              <a:rPr lang="zh-CN" altLang="en-US" sz="2400" b="1" dirty="0" smtClean="0"/>
              <a:t>表示优先队列 </a:t>
            </a:r>
            <a:endParaRPr lang="en-US" altLang="zh-CN" sz="2400" b="1" dirty="0" smtClean="0"/>
          </a:p>
        </p:txBody>
      </p:sp>
      <p:grpSp>
        <p:nvGrpSpPr>
          <p:cNvPr id="8193" name="Group 1"/>
          <p:cNvGrpSpPr>
            <a:grpSpLocks/>
          </p:cNvGrpSpPr>
          <p:nvPr/>
        </p:nvGrpSpPr>
        <p:grpSpPr bwMode="auto">
          <a:xfrm>
            <a:off x="785786" y="928670"/>
            <a:ext cx="5715040" cy="3143272"/>
            <a:chOff x="3510" y="6468"/>
            <a:chExt cx="4500" cy="2688"/>
          </a:xfrm>
        </p:grpSpPr>
        <p:sp>
          <p:nvSpPr>
            <p:cNvPr id="8194" name="Line 2"/>
            <p:cNvSpPr>
              <a:spLocks noChangeShapeType="1"/>
            </p:cNvSpPr>
            <p:nvPr/>
          </p:nvSpPr>
          <p:spPr bwMode="auto">
            <a:xfrm flipH="1">
              <a:off x="6271" y="7343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195" name="Line 3"/>
            <p:cNvSpPr>
              <a:spLocks noChangeShapeType="1"/>
            </p:cNvSpPr>
            <p:nvPr/>
          </p:nvSpPr>
          <p:spPr bwMode="auto">
            <a:xfrm>
              <a:off x="6766" y="7328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196" name="Oval 4"/>
            <p:cNvSpPr>
              <a:spLocks noChangeArrowheads="1"/>
            </p:cNvSpPr>
            <p:nvPr/>
          </p:nvSpPr>
          <p:spPr bwMode="auto">
            <a:xfrm>
              <a:off x="6061" y="7524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197" name="Oval 5"/>
            <p:cNvSpPr>
              <a:spLocks noChangeArrowheads="1"/>
            </p:cNvSpPr>
            <p:nvPr/>
          </p:nvSpPr>
          <p:spPr bwMode="auto">
            <a:xfrm>
              <a:off x="6826" y="7524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198" name="Oval 6"/>
            <p:cNvSpPr>
              <a:spLocks noChangeArrowheads="1"/>
            </p:cNvSpPr>
            <p:nvPr/>
          </p:nvSpPr>
          <p:spPr bwMode="auto">
            <a:xfrm>
              <a:off x="5071" y="6998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 flipH="1">
              <a:off x="5401" y="6821"/>
              <a:ext cx="420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 flipH="1">
              <a:off x="4890" y="7333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5385" y="7318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02" name="Oval 10"/>
            <p:cNvSpPr>
              <a:spLocks noChangeArrowheads="1"/>
            </p:cNvSpPr>
            <p:nvPr/>
          </p:nvSpPr>
          <p:spPr bwMode="auto">
            <a:xfrm>
              <a:off x="4680" y="7529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03" name="Oval 11"/>
            <p:cNvSpPr>
              <a:spLocks noChangeArrowheads="1"/>
            </p:cNvSpPr>
            <p:nvPr/>
          </p:nvSpPr>
          <p:spPr bwMode="auto">
            <a:xfrm>
              <a:off x="5430" y="7529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6091" y="6809"/>
              <a:ext cx="420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 flipH="1">
              <a:off x="4527" y="7861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5022" y="7846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07" name="Oval 15"/>
            <p:cNvSpPr>
              <a:spLocks noChangeArrowheads="1"/>
            </p:cNvSpPr>
            <p:nvPr/>
          </p:nvSpPr>
          <p:spPr bwMode="auto">
            <a:xfrm>
              <a:off x="4317" y="8057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08" name="Oval 16"/>
            <p:cNvSpPr>
              <a:spLocks noChangeArrowheads="1"/>
            </p:cNvSpPr>
            <p:nvPr/>
          </p:nvSpPr>
          <p:spPr bwMode="auto">
            <a:xfrm>
              <a:off x="5082" y="8042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3528" y="8532"/>
              <a:ext cx="4302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2000" tIns="0" rIns="36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         a     b     c     d     e     f      g     h      </a:t>
              </a:r>
              <a:r>
                <a:rPr kumimoji="0" lang="en-US" altLang="zh-CN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i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 flipV="1">
              <a:off x="388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 flipV="1">
              <a:off x="424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 flipV="1">
              <a:off x="460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 flipV="1">
              <a:off x="496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 flipV="1">
              <a:off x="496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 flipV="1">
              <a:off x="532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16" name="Line 24"/>
            <p:cNvSpPr>
              <a:spLocks noChangeShapeType="1"/>
            </p:cNvSpPr>
            <p:nvPr/>
          </p:nvSpPr>
          <p:spPr bwMode="auto">
            <a:xfrm flipV="1">
              <a:off x="568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17" name="Line 25"/>
            <p:cNvSpPr>
              <a:spLocks noChangeShapeType="1"/>
            </p:cNvSpPr>
            <p:nvPr/>
          </p:nvSpPr>
          <p:spPr bwMode="auto">
            <a:xfrm flipV="1">
              <a:off x="604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18" name="Line 26"/>
            <p:cNvSpPr>
              <a:spLocks noChangeShapeType="1"/>
            </p:cNvSpPr>
            <p:nvPr/>
          </p:nvSpPr>
          <p:spPr bwMode="auto">
            <a:xfrm flipV="1">
              <a:off x="640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19" name="Line 27"/>
            <p:cNvSpPr>
              <a:spLocks noChangeShapeType="1"/>
            </p:cNvSpPr>
            <p:nvPr/>
          </p:nvSpPr>
          <p:spPr bwMode="auto">
            <a:xfrm flipV="1">
              <a:off x="676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20" name="Line 28"/>
            <p:cNvSpPr>
              <a:spLocks noChangeShapeType="1"/>
            </p:cNvSpPr>
            <p:nvPr/>
          </p:nvSpPr>
          <p:spPr bwMode="auto">
            <a:xfrm flipV="1">
              <a:off x="712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21" name="Oval 29"/>
            <p:cNvSpPr>
              <a:spLocks noChangeArrowheads="1"/>
            </p:cNvSpPr>
            <p:nvPr/>
          </p:nvSpPr>
          <p:spPr bwMode="auto">
            <a:xfrm>
              <a:off x="6438" y="7026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22" name="Oval 30"/>
            <p:cNvSpPr>
              <a:spLocks noChangeArrowheads="1"/>
            </p:cNvSpPr>
            <p:nvPr/>
          </p:nvSpPr>
          <p:spPr bwMode="auto">
            <a:xfrm>
              <a:off x="5748" y="6468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23" name="Text Box 31"/>
            <p:cNvSpPr txBox="1">
              <a:spLocks noChangeArrowheads="1"/>
            </p:cNvSpPr>
            <p:nvPr/>
          </p:nvSpPr>
          <p:spPr bwMode="auto">
            <a:xfrm>
              <a:off x="5178" y="8148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i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224" name="Text Box 32"/>
            <p:cNvSpPr txBox="1">
              <a:spLocks noChangeArrowheads="1"/>
            </p:cNvSpPr>
            <p:nvPr/>
          </p:nvSpPr>
          <p:spPr bwMode="auto">
            <a:xfrm>
              <a:off x="5868" y="6573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a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225" name="Text Box 33"/>
            <p:cNvSpPr txBox="1">
              <a:spLocks noChangeArrowheads="1"/>
            </p:cNvSpPr>
            <p:nvPr/>
          </p:nvSpPr>
          <p:spPr bwMode="auto">
            <a:xfrm>
              <a:off x="5178" y="7116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b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226" name="Text Box 34"/>
            <p:cNvSpPr txBox="1">
              <a:spLocks noChangeArrowheads="1"/>
            </p:cNvSpPr>
            <p:nvPr/>
          </p:nvSpPr>
          <p:spPr bwMode="auto">
            <a:xfrm>
              <a:off x="6558" y="7152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c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227" name="Text Box 35"/>
            <p:cNvSpPr txBox="1">
              <a:spLocks noChangeArrowheads="1"/>
            </p:cNvSpPr>
            <p:nvPr/>
          </p:nvSpPr>
          <p:spPr bwMode="auto">
            <a:xfrm>
              <a:off x="4773" y="7650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d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228" name="Text Box 36"/>
            <p:cNvSpPr txBox="1">
              <a:spLocks noChangeArrowheads="1"/>
            </p:cNvSpPr>
            <p:nvPr/>
          </p:nvSpPr>
          <p:spPr bwMode="auto">
            <a:xfrm>
              <a:off x="5538" y="7650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e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229" name="Text Box 37"/>
            <p:cNvSpPr txBox="1">
              <a:spLocks noChangeArrowheads="1"/>
            </p:cNvSpPr>
            <p:nvPr/>
          </p:nvSpPr>
          <p:spPr bwMode="auto">
            <a:xfrm>
              <a:off x="6153" y="7650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f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230" name="Text Box 38"/>
            <p:cNvSpPr txBox="1">
              <a:spLocks noChangeArrowheads="1"/>
            </p:cNvSpPr>
            <p:nvPr/>
          </p:nvSpPr>
          <p:spPr bwMode="auto">
            <a:xfrm>
              <a:off x="6933" y="7635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g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231" name="Text Box 39"/>
            <p:cNvSpPr txBox="1">
              <a:spLocks noChangeArrowheads="1"/>
            </p:cNvSpPr>
            <p:nvPr/>
          </p:nvSpPr>
          <p:spPr bwMode="auto">
            <a:xfrm>
              <a:off x="4428" y="8169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h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3510" y="8895"/>
              <a:ext cx="4500" cy="2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72000" tIns="0" rIns="36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  0     1     2      3     4     5     6     7      8     9    10   11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233" name="Line 41"/>
            <p:cNvSpPr>
              <a:spLocks noChangeShapeType="1"/>
            </p:cNvSpPr>
            <p:nvPr/>
          </p:nvSpPr>
          <p:spPr bwMode="auto">
            <a:xfrm flipV="1">
              <a:off x="7470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71472" y="4214818"/>
            <a:ext cx="200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/>
              <a:t>堆的两个特性</a:t>
            </a:r>
            <a:endParaRPr lang="zh-CN" altLang="en-US" sz="2000" b="1" dirty="0"/>
          </a:p>
        </p:txBody>
      </p:sp>
      <p:sp>
        <p:nvSpPr>
          <p:cNvPr id="50" name="矩形 49"/>
          <p:cNvSpPr/>
          <p:nvPr/>
        </p:nvSpPr>
        <p:spPr>
          <a:xfrm>
            <a:off x="571472" y="4500570"/>
            <a:ext cx="685804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sym typeface="Wingdings" pitchFamily="2" charset="2"/>
              </a:rPr>
              <a:t>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结构性</a:t>
            </a:r>
            <a:r>
              <a:rPr lang="zh-CN" altLang="en-US" sz="2000" b="1" dirty="0" smtClean="0"/>
              <a:t>：用</a:t>
            </a:r>
            <a:r>
              <a:rPr lang="zh-CN" altLang="en-US" sz="2000" b="1" dirty="0"/>
              <a:t>数组</a:t>
            </a:r>
            <a:r>
              <a:rPr lang="zh-CN" altLang="en-US" sz="2000" b="1" dirty="0" smtClean="0"/>
              <a:t>表示的完全二叉树；</a:t>
            </a:r>
            <a:endParaRPr lang="en-US" altLang="zh-CN" sz="2000" b="1" dirty="0" smtClean="0"/>
          </a:p>
          <a:p>
            <a:r>
              <a:rPr lang="en-US" altLang="zh-CN" sz="3200" b="1" dirty="0" smtClean="0">
                <a:solidFill>
                  <a:srgbClr val="0000FF"/>
                </a:solidFill>
                <a:sym typeface="Wingdings" pitchFamily="2" charset="2"/>
              </a:rPr>
              <a:t>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有序性</a:t>
            </a:r>
            <a:r>
              <a:rPr lang="zh-CN" altLang="en-US" sz="2000" b="1" dirty="0" smtClean="0"/>
              <a:t>：根结点到</a:t>
            </a:r>
            <a:r>
              <a:rPr lang="zh-CN" altLang="zh-CN" sz="2000" b="1" dirty="0" smtClean="0"/>
              <a:t>任一结点</a:t>
            </a:r>
            <a:r>
              <a:rPr lang="zh-CN" altLang="en-US" sz="2000" b="1" dirty="0" smtClean="0"/>
              <a:t>的关键字序列保持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非递增</a:t>
            </a:r>
            <a:r>
              <a:rPr lang="zh-CN" altLang="en-US" sz="2000" b="1" dirty="0" smtClean="0"/>
              <a:t>（称“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最大堆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(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MaxHeap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)</a:t>
            </a:r>
            <a:r>
              <a:rPr lang="zh-CN" altLang="en-US" sz="2000" b="1" dirty="0" smtClean="0"/>
              <a:t>”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也称“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大顶堆</a:t>
            </a:r>
            <a:r>
              <a:rPr lang="zh-CN" altLang="en-US" sz="2000" b="1" dirty="0" smtClean="0"/>
              <a:t>” ）或者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非递减</a:t>
            </a:r>
            <a:r>
              <a:rPr lang="zh-CN" altLang="en-US" sz="2000" b="1" dirty="0" smtClean="0"/>
              <a:t>（称“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最小堆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(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MinHeap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)</a:t>
            </a:r>
            <a:r>
              <a:rPr lang="zh-CN" altLang="en-US" sz="2000" b="1" dirty="0" smtClean="0"/>
              <a:t>”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也称“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小顶堆</a:t>
            </a:r>
            <a:r>
              <a:rPr lang="zh-CN" altLang="en-US" sz="2000" b="1" dirty="0" smtClean="0"/>
              <a:t>” ）。</a:t>
            </a:r>
            <a:endParaRPr lang="zh-CN" altLang="en-US" sz="2000" b="1" dirty="0"/>
          </a:p>
        </p:txBody>
      </p:sp>
      <p:sp>
        <p:nvSpPr>
          <p:cNvPr id="52" name="矩形 51"/>
          <p:cNvSpPr/>
          <p:nvPr/>
        </p:nvSpPr>
        <p:spPr>
          <a:xfrm>
            <a:off x="5357818" y="1071546"/>
            <a:ext cx="34290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</a:t>
            </a:r>
            <a:r>
              <a:rPr lang="zh-CN" altLang="en-US" sz="2000" b="1" dirty="0" smtClean="0"/>
              <a:t>“大顶堆”：</a:t>
            </a:r>
            <a:r>
              <a:rPr lang="en-US" altLang="zh-CN" sz="2000" b="1" dirty="0" smtClean="0"/>
              <a:t>a ≥ b ≥ d ≥ e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</a:t>
            </a:r>
            <a:r>
              <a:rPr lang="zh-CN" altLang="en-US" sz="2000" b="1" dirty="0" smtClean="0"/>
              <a:t> “小顶堆”：</a:t>
            </a:r>
            <a:r>
              <a:rPr lang="en-US" altLang="zh-CN" sz="2000" b="1" dirty="0" smtClean="0"/>
              <a:t> a ≤ c ≤ f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61023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348" y="571480"/>
            <a:ext cx="40005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例</a:t>
            </a:r>
            <a:r>
              <a:rPr lang="en-US" altLang="zh-CN" sz="2000" b="1" dirty="0" smtClean="0"/>
              <a:t>】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最大堆和最小堆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§4.6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树的应用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grpSp>
        <p:nvGrpSpPr>
          <p:cNvPr id="6145" name="Group 1"/>
          <p:cNvGrpSpPr>
            <a:grpSpLocks/>
          </p:cNvGrpSpPr>
          <p:nvPr/>
        </p:nvGrpSpPr>
        <p:grpSpPr bwMode="auto">
          <a:xfrm>
            <a:off x="500034" y="1214422"/>
            <a:ext cx="8001056" cy="1857388"/>
            <a:chOff x="1980" y="4417"/>
            <a:chExt cx="7740" cy="1547"/>
          </a:xfrm>
        </p:grpSpPr>
        <p:sp>
          <p:nvSpPr>
            <p:cNvPr id="6187" name="Text Box 43"/>
            <p:cNvSpPr txBox="1">
              <a:spLocks noChangeArrowheads="1"/>
            </p:cNvSpPr>
            <p:nvPr/>
          </p:nvSpPr>
          <p:spPr bwMode="auto">
            <a:xfrm>
              <a:off x="8869" y="4480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17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70" name="Text Box 26"/>
            <p:cNvSpPr txBox="1">
              <a:spLocks noChangeArrowheads="1"/>
            </p:cNvSpPr>
            <p:nvPr/>
          </p:nvSpPr>
          <p:spPr bwMode="auto">
            <a:xfrm>
              <a:off x="6724" y="4480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5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64" name="Text Box 20"/>
            <p:cNvSpPr txBox="1">
              <a:spLocks noChangeArrowheads="1"/>
            </p:cNvSpPr>
            <p:nvPr/>
          </p:nvSpPr>
          <p:spPr bwMode="auto">
            <a:xfrm>
              <a:off x="4785" y="4495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21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48" name="Text Box 4"/>
            <p:cNvSpPr txBox="1">
              <a:spLocks noChangeArrowheads="1"/>
            </p:cNvSpPr>
            <p:nvPr/>
          </p:nvSpPr>
          <p:spPr bwMode="auto">
            <a:xfrm>
              <a:off x="2853" y="4480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56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46" name="Line 2"/>
            <p:cNvSpPr>
              <a:spLocks noChangeShapeType="1"/>
            </p:cNvSpPr>
            <p:nvPr/>
          </p:nvSpPr>
          <p:spPr bwMode="auto">
            <a:xfrm flipH="1">
              <a:off x="2535" y="4740"/>
              <a:ext cx="295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47" name="Oval 3"/>
            <p:cNvSpPr>
              <a:spLocks noChangeArrowheads="1"/>
            </p:cNvSpPr>
            <p:nvPr/>
          </p:nvSpPr>
          <p:spPr bwMode="auto">
            <a:xfrm>
              <a:off x="2763" y="4417"/>
              <a:ext cx="374" cy="374"/>
            </a:xfrm>
            <a:prstGeom prst="ellipse">
              <a:avLst/>
            </a:prstGeom>
            <a:solidFill>
              <a:srgbClr val="0070C0">
                <a:alpha val="3100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49" name="Oval 5"/>
            <p:cNvSpPr>
              <a:spLocks noChangeArrowheads="1"/>
            </p:cNvSpPr>
            <p:nvPr/>
          </p:nvSpPr>
          <p:spPr bwMode="auto">
            <a:xfrm>
              <a:off x="2236" y="4888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2311" y="4966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19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51" name="Oval 7"/>
            <p:cNvSpPr>
              <a:spLocks noChangeArrowheads="1"/>
            </p:cNvSpPr>
            <p:nvPr/>
          </p:nvSpPr>
          <p:spPr bwMode="auto">
            <a:xfrm>
              <a:off x="3330" y="4903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3420" y="4981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40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53" name="Oval 9"/>
            <p:cNvSpPr>
              <a:spLocks noChangeArrowheads="1"/>
            </p:cNvSpPr>
            <p:nvPr/>
          </p:nvSpPr>
          <p:spPr bwMode="auto">
            <a:xfrm>
              <a:off x="1980" y="5590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2055" y="5668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18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55" name="Oval 11"/>
            <p:cNvSpPr>
              <a:spLocks noChangeArrowheads="1"/>
            </p:cNvSpPr>
            <p:nvPr/>
          </p:nvSpPr>
          <p:spPr bwMode="auto">
            <a:xfrm>
              <a:off x="2566" y="5575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2641" y="5653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9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57" name="Oval 13"/>
            <p:cNvSpPr>
              <a:spLocks noChangeArrowheads="1"/>
            </p:cNvSpPr>
            <p:nvPr/>
          </p:nvSpPr>
          <p:spPr bwMode="auto">
            <a:xfrm>
              <a:off x="3061" y="5575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3136" y="5653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3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59" name="Line 15"/>
            <p:cNvSpPr>
              <a:spLocks noChangeShapeType="1"/>
            </p:cNvSpPr>
            <p:nvPr/>
          </p:nvSpPr>
          <p:spPr bwMode="auto">
            <a:xfrm>
              <a:off x="3090" y="4751"/>
              <a:ext cx="295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60" name="Line 16"/>
            <p:cNvSpPr>
              <a:spLocks noChangeShapeType="1"/>
            </p:cNvSpPr>
            <p:nvPr/>
          </p:nvSpPr>
          <p:spPr bwMode="auto">
            <a:xfrm flipH="1">
              <a:off x="2235" y="5263"/>
              <a:ext cx="125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>
              <a:off x="2533" y="5250"/>
              <a:ext cx="127" cy="3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 flipH="1">
              <a:off x="3315" y="5248"/>
              <a:ext cx="125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63" name="Oval 19"/>
            <p:cNvSpPr>
              <a:spLocks noChangeArrowheads="1"/>
            </p:cNvSpPr>
            <p:nvPr/>
          </p:nvSpPr>
          <p:spPr bwMode="auto">
            <a:xfrm>
              <a:off x="4695" y="4417"/>
              <a:ext cx="374" cy="374"/>
            </a:xfrm>
            <a:prstGeom prst="ellipse">
              <a:avLst/>
            </a:prstGeom>
            <a:solidFill>
              <a:srgbClr val="0070C0">
                <a:alpha val="4000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65" name="Oval 21"/>
            <p:cNvSpPr>
              <a:spLocks noChangeArrowheads="1"/>
            </p:cNvSpPr>
            <p:nvPr/>
          </p:nvSpPr>
          <p:spPr bwMode="auto">
            <a:xfrm>
              <a:off x="4426" y="5089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66" name="Text Box 22"/>
            <p:cNvSpPr txBox="1">
              <a:spLocks noChangeArrowheads="1"/>
            </p:cNvSpPr>
            <p:nvPr/>
          </p:nvSpPr>
          <p:spPr bwMode="auto">
            <a:xfrm>
              <a:off x="4501" y="5167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10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67" name="Line 23"/>
            <p:cNvSpPr>
              <a:spLocks noChangeShapeType="1"/>
            </p:cNvSpPr>
            <p:nvPr/>
          </p:nvSpPr>
          <p:spPr bwMode="auto">
            <a:xfrm flipH="1">
              <a:off x="4680" y="4762"/>
              <a:ext cx="125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68" name="Line 24"/>
            <p:cNvSpPr>
              <a:spLocks noChangeShapeType="1"/>
            </p:cNvSpPr>
            <p:nvPr/>
          </p:nvSpPr>
          <p:spPr bwMode="auto">
            <a:xfrm flipH="1">
              <a:off x="6406" y="4740"/>
              <a:ext cx="295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69" name="Oval 25"/>
            <p:cNvSpPr>
              <a:spLocks noChangeArrowheads="1"/>
            </p:cNvSpPr>
            <p:nvPr/>
          </p:nvSpPr>
          <p:spPr bwMode="auto">
            <a:xfrm>
              <a:off x="6634" y="4417"/>
              <a:ext cx="374" cy="374"/>
            </a:xfrm>
            <a:prstGeom prst="ellipse">
              <a:avLst/>
            </a:prstGeom>
            <a:solidFill>
              <a:schemeClr val="accent5">
                <a:lumMod val="75000"/>
                <a:alpha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71" name="Oval 27"/>
            <p:cNvSpPr>
              <a:spLocks noChangeArrowheads="1"/>
            </p:cNvSpPr>
            <p:nvPr/>
          </p:nvSpPr>
          <p:spPr bwMode="auto">
            <a:xfrm>
              <a:off x="6107" y="4888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72" name="Text Box 28"/>
            <p:cNvSpPr txBox="1">
              <a:spLocks noChangeArrowheads="1"/>
            </p:cNvSpPr>
            <p:nvPr/>
          </p:nvSpPr>
          <p:spPr bwMode="auto">
            <a:xfrm>
              <a:off x="6182" y="4966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16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73" name="Oval 29"/>
            <p:cNvSpPr>
              <a:spLocks noChangeArrowheads="1"/>
            </p:cNvSpPr>
            <p:nvPr/>
          </p:nvSpPr>
          <p:spPr bwMode="auto">
            <a:xfrm>
              <a:off x="7201" y="4903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74" name="Text Box 30"/>
            <p:cNvSpPr txBox="1">
              <a:spLocks noChangeArrowheads="1"/>
            </p:cNvSpPr>
            <p:nvPr/>
          </p:nvSpPr>
          <p:spPr bwMode="auto">
            <a:xfrm>
              <a:off x="7291" y="4981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30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75" name="Oval 31"/>
            <p:cNvSpPr>
              <a:spLocks noChangeArrowheads="1"/>
            </p:cNvSpPr>
            <p:nvPr/>
          </p:nvSpPr>
          <p:spPr bwMode="auto">
            <a:xfrm>
              <a:off x="5851" y="5590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76" name="Text Box 32"/>
            <p:cNvSpPr txBox="1">
              <a:spLocks noChangeArrowheads="1"/>
            </p:cNvSpPr>
            <p:nvPr/>
          </p:nvSpPr>
          <p:spPr bwMode="auto">
            <a:xfrm>
              <a:off x="5926" y="5668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49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77" name="Oval 33"/>
            <p:cNvSpPr>
              <a:spLocks noChangeArrowheads="1"/>
            </p:cNvSpPr>
            <p:nvPr/>
          </p:nvSpPr>
          <p:spPr bwMode="auto">
            <a:xfrm>
              <a:off x="6437" y="5575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78" name="Text Box 34"/>
            <p:cNvSpPr txBox="1">
              <a:spLocks noChangeArrowheads="1"/>
            </p:cNvSpPr>
            <p:nvPr/>
          </p:nvSpPr>
          <p:spPr bwMode="auto">
            <a:xfrm>
              <a:off x="6512" y="5653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18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79" name="Oval 35"/>
            <p:cNvSpPr>
              <a:spLocks noChangeArrowheads="1"/>
            </p:cNvSpPr>
            <p:nvPr/>
          </p:nvSpPr>
          <p:spPr bwMode="auto">
            <a:xfrm>
              <a:off x="6932" y="5575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80" name="Text Box 36"/>
            <p:cNvSpPr txBox="1">
              <a:spLocks noChangeArrowheads="1"/>
            </p:cNvSpPr>
            <p:nvPr/>
          </p:nvSpPr>
          <p:spPr bwMode="auto">
            <a:xfrm>
              <a:off x="7022" y="5638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38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81" name="Line 37"/>
            <p:cNvSpPr>
              <a:spLocks noChangeShapeType="1"/>
            </p:cNvSpPr>
            <p:nvPr/>
          </p:nvSpPr>
          <p:spPr bwMode="auto">
            <a:xfrm>
              <a:off x="6961" y="4751"/>
              <a:ext cx="295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82" name="Line 38"/>
            <p:cNvSpPr>
              <a:spLocks noChangeShapeType="1"/>
            </p:cNvSpPr>
            <p:nvPr/>
          </p:nvSpPr>
          <p:spPr bwMode="auto">
            <a:xfrm flipH="1">
              <a:off x="6106" y="5263"/>
              <a:ext cx="125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83" name="Line 39"/>
            <p:cNvSpPr>
              <a:spLocks noChangeShapeType="1"/>
            </p:cNvSpPr>
            <p:nvPr/>
          </p:nvSpPr>
          <p:spPr bwMode="auto">
            <a:xfrm>
              <a:off x="6403" y="5206"/>
              <a:ext cx="128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84" name="Line 40"/>
            <p:cNvSpPr>
              <a:spLocks noChangeShapeType="1"/>
            </p:cNvSpPr>
            <p:nvPr/>
          </p:nvSpPr>
          <p:spPr bwMode="auto">
            <a:xfrm flipH="1">
              <a:off x="7186" y="5248"/>
              <a:ext cx="125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85" name="Line 41"/>
            <p:cNvSpPr>
              <a:spLocks noChangeShapeType="1"/>
            </p:cNvSpPr>
            <p:nvPr/>
          </p:nvSpPr>
          <p:spPr bwMode="auto">
            <a:xfrm flipH="1">
              <a:off x="8551" y="4740"/>
              <a:ext cx="295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86" name="Oval 42"/>
            <p:cNvSpPr>
              <a:spLocks noChangeArrowheads="1"/>
            </p:cNvSpPr>
            <p:nvPr/>
          </p:nvSpPr>
          <p:spPr bwMode="auto">
            <a:xfrm>
              <a:off x="8779" y="4417"/>
              <a:ext cx="374" cy="374"/>
            </a:xfrm>
            <a:prstGeom prst="ellipse">
              <a:avLst/>
            </a:prstGeom>
            <a:solidFill>
              <a:schemeClr val="accent5">
                <a:lumMod val="75000"/>
                <a:alpha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88" name="Oval 44"/>
            <p:cNvSpPr>
              <a:spLocks noChangeArrowheads="1"/>
            </p:cNvSpPr>
            <p:nvPr/>
          </p:nvSpPr>
          <p:spPr bwMode="auto">
            <a:xfrm>
              <a:off x="8252" y="4888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89" name="Text Box 45"/>
            <p:cNvSpPr txBox="1">
              <a:spLocks noChangeArrowheads="1"/>
            </p:cNvSpPr>
            <p:nvPr/>
          </p:nvSpPr>
          <p:spPr bwMode="auto">
            <a:xfrm>
              <a:off x="8327" y="4966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19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90" name="Oval 46"/>
            <p:cNvSpPr>
              <a:spLocks noChangeArrowheads="1"/>
            </p:cNvSpPr>
            <p:nvPr/>
          </p:nvSpPr>
          <p:spPr bwMode="auto">
            <a:xfrm>
              <a:off x="9346" y="4903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91" name="Text Box 47"/>
            <p:cNvSpPr txBox="1">
              <a:spLocks noChangeArrowheads="1"/>
            </p:cNvSpPr>
            <p:nvPr/>
          </p:nvSpPr>
          <p:spPr bwMode="auto">
            <a:xfrm>
              <a:off x="9436" y="4981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30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92" name="Oval 48"/>
            <p:cNvSpPr>
              <a:spLocks noChangeArrowheads="1"/>
            </p:cNvSpPr>
            <p:nvPr/>
          </p:nvSpPr>
          <p:spPr bwMode="auto">
            <a:xfrm>
              <a:off x="7996" y="5590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93" name="Text Box 49"/>
            <p:cNvSpPr txBox="1">
              <a:spLocks noChangeArrowheads="1"/>
            </p:cNvSpPr>
            <p:nvPr/>
          </p:nvSpPr>
          <p:spPr bwMode="auto">
            <a:xfrm>
              <a:off x="8071" y="5668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33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94" name="Line 50"/>
            <p:cNvSpPr>
              <a:spLocks noChangeShapeType="1"/>
            </p:cNvSpPr>
            <p:nvPr/>
          </p:nvSpPr>
          <p:spPr bwMode="auto">
            <a:xfrm>
              <a:off x="9106" y="4751"/>
              <a:ext cx="295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95" name="Line 51"/>
            <p:cNvSpPr>
              <a:spLocks noChangeShapeType="1"/>
            </p:cNvSpPr>
            <p:nvPr/>
          </p:nvSpPr>
          <p:spPr bwMode="auto">
            <a:xfrm flipH="1">
              <a:off x="8251" y="5263"/>
              <a:ext cx="125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428596" y="3929066"/>
            <a:ext cx="1782147" cy="1857388"/>
            <a:chOff x="428596" y="3929066"/>
            <a:chExt cx="1782147" cy="1857388"/>
          </a:xfrm>
        </p:grpSpPr>
        <p:sp>
          <p:nvSpPr>
            <p:cNvPr id="60" name="Line 2"/>
            <p:cNvSpPr>
              <a:spLocks noChangeShapeType="1"/>
            </p:cNvSpPr>
            <p:nvPr/>
          </p:nvSpPr>
          <p:spPr bwMode="auto">
            <a:xfrm flipH="1">
              <a:off x="1002315" y="4316872"/>
              <a:ext cx="304950" cy="258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" name="Oval 3"/>
            <p:cNvSpPr>
              <a:spLocks noChangeArrowheads="1"/>
            </p:cNvSpPr>
            <p:nvPr/>
          </p:nvSpPr>
          <p:spPr bwMode="auto">
            <a:xfrm>
              <a:off x="1238005" y="3929066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1331041" y="4004706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56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3" name="Oval 5"/>
            <p:cNvSpPr>
              <a:spLocks noChangeArrowheads="1"/>
            </p:cNvSpPr>
            <p:nvPr/>
          </p:nvSpPr>
          <p:spPr bwMode="auto">
            <a:xfrm>
              <a:off x="693230" y="4494567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4" name="Text Box 6"/>
            <p:cNvSpPr txBox="1">
              <a:spLocks noChangeArrowheads="1"/>
            </p:cNvSpPr>
            <p:nvPr/>
          </p:nvSpPr>
          <p:spPr bwMode="auto">
            <a:xfrm>
              <a:off x="770760" y="4588217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19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1824129" y="4512576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1917165" y="4606226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40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7" name="Oval 9"/>
            <p:cNvSpPr>
              <a:spLocks noChangeArrowheads="1"/>
            </p:cNvSpPr>
            <p:nvPr/>
          </p:nvSpPr>
          <p:spPr bwMode="auto">
            <a:xfrm>
              <a:off x="428596" y="5337415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8" name="Text Box 10"/>
            <p:cNvSpPr txBox="1">
              <a:spLocks noChangeArrowheads="1"/>
            </p:cNvSpPr>
            <p:nvPr/>
          </p:nvSpPr>
          <p:spPr bwMode="auto">
            <a:xfrm>
              <a:off x="506126" y="5431065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18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1" name="Oval 13"/>
            <p:cNvSpPr>
              <a:spLocks noChangeArrowheads="1"/>
            </p:cNvSpPr>
            <p:nvPr/>
          </p:nvSpPr>
          <p:spPr bwMode="auto">
            <a:xfrm>
              <a:off x="1546056" y="5319406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72" name="Text Box 14"/>
            <p:cNvSpPr txBox="1">
              <a:spLocks noChangeArrowheads="1"/>
            </p:cNvSpPr>
            <p:nvPr/>
          </p:nvSpPr>
          <p:spPr bwMode="auto">
            <a:xfrm>
              <a:off x="1623586" y="5413055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3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" name="Line 15"/>
            <p:cNvSpPr>
              <a:spLocks noChangeShapeType="1"/>
            </p:cNvSpPr>
            <p:nvPr/>
          </p:nvSpPr>
          <p:spPr bwMode="auto">
            <a:xfrm>
              <a:off x="1576034" y="4330079"/>
              <a:ext cx="304950" cy="258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74" name="Line 16"/>
            <p:cNvSpPr>
              <a:spLocks noChangeShapeType="1"/>
            </p:cNvSpPr>
            <p:nvPr/>
          </p:nvSpPr>
          <p:spPr bwMode="auto">
            <a:xfrm flipH="1">
              <a:off x="692197" y="4944806"/>
              <a:ext cx="129216" cy="3950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76" name="Line 18"/>
            <p:cNvSpPr>
              <a:spLocks noChangeShapeType="1"/>
            </p:cNvSpPr>
            <p:nvPr/>
          </p:nvSpPr>
          <p:spPr bwMode="auto">
            <a:xfrm flipH="1">
              <a:off x="1808623" y="4926797"/>
              <a:ext cx="129216" cy="3950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4429124" y="3929066"/>
            <a:ext cx="1782147" cy="1857388"/>
            <a:chOff x="4432927" y="3929066"/>
            <a:chExt cx="1782147" cy="1857388"/>
          </a:xfrm>
        </p:grpSpPr>
        <p:grpSp>
          <p:nvGrpSpPr>
            <p:cNvPr id="129" name="组合 128"/>
            <p:cNvGrpSpPr/>
            <p:nvPr/>
          </p:nvGrpSpPr>
          <p:grpSpPr>
            <a:xfrm>
              <a:off x="5038691" y="5319406"/>
              <a:ext cx="386614" cy="449039"/>
              <a:chOff x="5038691" y="5319406"/>
              <a:chExt cx="386614" cy="449039"/>
            </a:xfrm>
          </p:grpSpPr>
          <p:sp>
            <p:nvSpPr>
              <p:cNvPr id="91" name="Oval 33"/>
              <p:cNvSpPr>
                <a:spLocks noChangeArrowheads="1"/>
              </p:cNvSpPr>
              <p:nvPr/>
            </p:nvSpPr>
            <p:spPr bwMode="auto">
              <a:xfrm>
                <a:off x="5038691" y="5319406"/>
                <a:ext cx="386614" cy="4490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b="1"/>
              </a:p>
            </p:txBody>
          </p:sp>
          <p:sp>
            <p:nvSpPr>
              <p:cNvPr id="92" name="Text Box 34"/>
              <p:cNvSpPr txBox="1">
                <a:spLocks noChangeArrowheads="1"/>
              </p:cNvSpPr>
              <p:nvPr/>
            </p:nvSpPr>
            <p:spPr bwMode="auto">
              <a:xfrm>
                <a:off x="5116221" y="5413055"/>
                <a:ext cx="234656" cy="2485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15</a:t>
                </a:r>
                <a:endParaRPr kumimoji="0" lang="zh-CN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4432927" y="3929066"/>
              <a:ext cx="1782147" cy="1857388"/>
              <a:chOff x="4432927" y="3929066"/>
              <a:chExt cx="1782147" cy="1857388"/>
            </a:xfrm>
          </p:grpSpPr>
          <p:sp>
            <p:nvSpPr>
              <p:cNvPr id="82" name="Line 24"/>
              <p:cNvSpPr>
                <a:spLocks noChangeShapeType="1"/>
              </p:cNvSpPr>
              <p:nvPr/>
            </p:nvSpPr>
            <p:spPr bwMode="auto">
              <a:xfrm flipH="1">
                <a:off x="5006646" y="4316872"/>
                <a:ext cx="304950" cy="2581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b="1"/>
              </a:p>
            </p:txBody>
          </p:sp>
          <p:sp>
            <p:nvSpPr>
              <p:cNvPr id="83" name="Oval 25"/>
              <p:cNvSpPr>
                <a:spLocks noChangeArrowheads="1"/>
              </p:cNvSpPr>
              <p:nvPr/>
            </p:nvSpPr>
            <p:spPr bwMode="auto">
              <a:xfrm>
                <a:off x="5242336" y="3929066"/>
                <a:ext cx="386614" cy="4490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b="1"/>
              </a:p>
            </p:txBody>
          </p:sp>
          <p:sp>
            <p:nvSpPr>
              <p:cNvPr id="84" name="Text Box 26"/>
              <p:cNvSpPr txBox="1">
                <a:spLocks noChangeArrowheads="1"/>
              </p:cNvSpPr>
              <p:nvPr/>
            </p:nvSpPr>
            <p:spPr bwMode="auto">
              <a:xfrm>
                <a:off x="5335371" y="4004706"/>
                <a:ext cx="234656" cy="2485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5</a:t>
                </a:r>
                <a:endPara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5" name="Oval 27"/>
              <p:cNvSpPr>
                <a:spLocks noChangeArrowheads="1"/>
              </p:cNvSpPr>
              <p:nvPr/>
            </p:nvSpPr>
            <p:spPr bwMode="auto">
              <a:xfrm>
                <a:off x="4697561" y="4494567"/>
                <a:ext cx="386614" cy="4490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b="1"/>
              </a:p>
            </p:txBody>
          </p:sp>
          <p:sp>
            <p:nvSpPr>
              <p:cNvPr id="86" name="Text Box 28"/>
              <p:cNvSpPr txBox="1">
                <a:spLocks noChangeArrowheads="1"/>
              </p:cNvSpPr>
              <p:nvPr/>
            </p:nvSpPr>
            <p:spPr bwMode="auto">
              <a:xfrm>
                <a:off x="4775091" y="4588217"/>
                <a:ext cx="234656" cy="2485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16</a:t>
                </a:r>
                <a:endPara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7" name="Oval 29"/>
              <p:cNvSpPr>
                <a:spLocks noChangeArrowheads="1"/>
              </p:cNvSpPr>
              <p:nvPr/>
            </p:nvSpPr>
            <p:spPr bwMode="auto">
              <a:xfrm>
                <a:off x="5828460" y="4512576"/>
                <a:ext cx="386614" cy="4490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b="1"/>
              </a:p>
            </p:txBody>
          </p:sp>
          <p:sp>
            <p:nvSpPr>
              <p:cNvPr id="88" name="Text Box 30"/>
              <p:cNvSpPr txBox="1">
                <a:spLocks noChangeArrowheads="1"/>
              </p:cNvSpPr>
              <p:nvPr/>
            </p:nvSpPr>
            <p:spPr bwMode="auto">
              <a:xfrm>
                <a:off x="5921495" y="4606226"/>
                <a:ext cx="234656" cy="2485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30</a:t>
                </a:r>
                <a:endPara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9" name="Oval 31"/>
              <p:cNvSpPr>
                <a:spLocks noChangeArrowheads="1"/>
              </p:cNvSpPr>
              <p:nvPr/>
            </p:nvSpPr>
            <p:spPr bwMode="auto">
              <a:xfrm>
                <a:off x="4432927" y="5337415"/>
                <a:ext cx="386614" cy="4490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b="1"/>
              </a:p>
            </p:txBody>
          </p:sp>
          <p:sp>
            <p:nvSpPr>
              <p:cNvPr id="90" name="Text Box 32"/>
              <p:cNvSpPr txBox="1">
                <a:spLocks noChangeArrowheads="1"/>
              </p:cNvSpPr>
              <p:nvPr/>
            </p:nvSpPr>
            <p:spPr bwMode="auto">
              <a:xfrm>
                <a:off x="4510456" y="5431065"/>
                <a:ext cx="234656" cy="2485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49</a:t>
                </a:r>
                <a:endPara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3" name="Oval 35"/>
              <p:cNvSpPr>
                <a:spLocks noChangeArrowheads="1"/>
              </p:cNvSpPr>
              <p:nvPr/>
            </p:nvSpPr>
            <p:spPr bwMode="auto">
              <a:xfrm>
                <a:off x="5550387" y="5319406"/>
                <a:ext cx="386614" cy="4490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b="1"/>
              </a:p>
            </p:txBody>
          </p:sp>
          <p:sp>
            <p:nvSpPr>
              <p:cNvPr id="94" name="Text Box 36"/>
              <p:cNvSpPr txBox="1">
                <a:spLocks noChangeArrowheads="1"/>
              </p:cNvSpPr>
              <p:nvPr/>
            </p:nvSpPr>
            <p:spPr bwMode="auto">
              <a:xfrm>
                <a:off x="5643422" y="5395046"/>
                <a:ext cx="234656" cy="2485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38</a:t>
                </a:r>
                <a:endPara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5" name="Line 37"/>
              <p:cNvSpPr>
                <a:spLocks noChangeShapeType="1"/>
              </p:cNvSpPr>
              <p:nvPr/>
            </p:nvSpPr>
            <p:spPr bwMode="auto">
              <a:xfrm>
                <a:off x="5580365" y="4330079"/>
                <a:ext cx="304950" cy="2581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b="1"/>
              </a:p>
            </p:txBody>
          </p:sp>
          <p:sp>
            <p:nvSpPr>
              <p:cNvPr id="96" name="Line 38"/>
              <p:cNvSpPr>
                <a:spLocks noChangeShapeType="1"/>
              </p:cNvSpPr>
              <p:nvPr/>
            </p:nvSpPr>
            <p:spPr bwMode="auto">
              <a:xfrm flipH="1">
                <a:off x="4696527" y="4944806"/>
                <a:ext cx="129216" cy="3950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b="1"/>
              </a:p>
            </p:txBody>
          </p:sp>
          <p:sp>
            <p:nvSpPr>
              <p:cNvPr id="97" name="Line 39"/>
              <p:cNvSpPr>
                <a:spLocks noChangeShapeType="1"/>
              </p:cNvSpPr>
              <p:nvPr/>
            </p:nvSpPr>
            <p:spPr bwMode="auto">
              <a:xfrm>
                <a:off x="5004431" y="4875770"/>
                <a:ext cx="131431" cy="4820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b="1"/>
              </a:p>
            </p:txBody>
          </p:sp>
          <p:sp>
            <p:nvSpPr>
              <p:cNvPr id="98" name="Line 40"/>
              <p:cNvSpPr>
                <a:spLocks noChangeShapeType="1"/>
              </p:cNvSpPr>
              <p:nvPr/>
            </p:nvSpPr>
            <p:spPr bwMode="auto">
              <a:xfrm flipH="1">
                <a:off x="5812954" y="4926797"/>
                <a:ext cx="129216" cy="3950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b="1"/>
              </a:p>
            </p:txBody>
          </p:sp>
        </p:grpSp>
      </p:grpSp>
      <p:grpSp>
        <p:nvGrpSpPr>
          <p:cNvPr id="131" name="组合 130"/>
          <p:cNvGrpSpPr/>
          <p:nvPr/>
        </p:nvGrpSpPr>
        <p:grpSpPr>
          <a:xfrm>
            <a:off x="6647505" y="3929066"/>
            <a:ext cx="1782147" cy="1857388"/>
            <a:chOff x="6647505" y="3929066"/>
            <a:chExt cx="1782147" cy="1857388"/>
          </a:xfrm>
        </p:grpSpPr>
        <p:sp>
          <p:nvSpPr>
            <p:cNvPr id="99" name="Line 41"/>
            <p:cNvSpPr>
              <a:spLocks noChangeShapeType="1"/>
            </p:cNvSpPr>
            <p:nvPr/>
          </p:nvSpPr>
          <p:spPr bwMode="auto">
            <a:xfrm flipH="1">
              <a:off x="7221224" y="4316872"/>
              <a:ext cx="304950" cy="258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00" name="Oval 42"/>
            <p:cNvSpPr>
              <a:spLocks noChangeArrowheads="1"/>
            </p:cNvSpPr>
            <p:nvPr/>
          </p:nvSpPr>
          <p:spPr bwMode="auto">
            <a:xfrm>
              <a:off x="7456914" y="3929066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01" name="Text Box 43"/>
            <p:cNvSpPr txBox="1">
              <a:spLocks noChangeArrowheads="1"/>
            </p:cNvSpPr>
            <p:nvPr/>
          </p:nvSpPr>
          <p:spPr bwMode="auto">
            <a:xfrm>
              <a:off x="7549949" y="4004706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37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2" name="Oval 44"/>
            <p:cNvSpPr>
              <a:spLocks noChangeArrowheads="1"/>
            </p:cNvSpPr>
            <p:nvPr/>
          </p:nvSpPr>
          <p:spPr bwMode="auto">
            <a:xfrm>
              <a:off x="6912139" y="4494567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03" name="Text Box 45"/>
            <p:cNvSpPr txBox="1">
              <a:spLocks noChangeArrowheads="1"/>
            </p:cNvSpPr>
            <p:nvPr/>
          </p:nvSpPr>
          <p:spPr bwMode="auto">
            <a:xfrm>
              <a:off x="6989669" y="4588217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19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4" name="Oval 46"/>
            <p:cNvSpPr>
              <a:spLocks noChangeArrowheads="1"/>
            </p:cNvSpPr>
            <p:nvPr/>
          </p:nvSpPr>
          <p:spPr bwMode="auto">
            <a:xfrm>
              <a:off x="8043038" y="4512576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05" name="Text Box 47"/>
            <p:cNvSpPr txBox="1">
              <a:spLocks noChangeArrowheads="1"/>
            </p:cNvSpPr>
            <p:nvPr/>
          </p:nvSpPr>
          <p:spPr bwMode="auto">
            <a:xfrm>
              <a:off x="8136073" y="4606226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30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6" name="Oval 48"/>
            <p:cNvSpPr>
              <a:spLocks noChangeArrowheads="1"/>
            </p:cNvSpPr>
            <p:nvPr/>
          </p:nvSpPr>
          <p:spPr bwMode="auto">
            <a:xfrm>
              <a:off x="6647505" y="5337415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07" name="Text Box 49"/>
            <p:cNvSpPr txBox="1">
              <a:spLocks noChangeArrowheads="1"/>
            </p:cNvSpPr>
            <p:nvPr/>
          </p:nvSpPr>
          <p:spPr bwMode="auto">
            <a:xfrm>
              <a:off x="6725034" y="5431065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33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8" name="Line 50"/>
            <p:cNvSpPr>
              <a:spLocks noChangeShapeType="1"/>
            </p:cNvSpPr>
            <p:nvPr/>
          </p:nvSpPr>
          <p:spPr bwMode="auto">
            <a:xfrm>
              <a:off x="7794943" y="4330079"/>
              <a:ext cx="304950" cy="258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09" name="Line 51"/>
            <p:cNvSpPr>
              <a:spLocks noChangeShapeType="1"/>
            </p:cNvSpPr>
            <p:nvPr/>
          </p:nvSpPr>
          <p:spPr bwMode="auto">
            <a:xfrm flipH="1">
              <a:off x="6911105" y="4944806"/>
              <a:ext cx="129216" cy="3950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</p:grpSp>
      <p:sp>
        <p:nvSpPr>
          <p:cNvPr id="110" name="矩形 109"/>
          <p:cNvSpPr/>
          <p:nvPr/>
        </p:nvSpPr>
        <p:spPr>
          <a:xfrm>
            <a:off x="642910" y="3357562"/>
            <a:ext cx="40005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例</a:t>
            </a:r>
            <a:r>
              <a:rPr lang="en-US" altLang="zh-CN" sz="2000" b="1" dirty="0" smtClean="0"/>
              <a:t>】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不是堆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3000364" y="4071942"/>
            <a:ext cx="864935" cy="1255868"/>
            <a:chOff x="3000364" y="4071942"/>
            <a:chExt cx="864935" cy="1255868"/>
          </a:xfrm>
        </p:grpSpPr>
        <p:sp>
          <p:nvSpPr>
            <p:cNvPr id="111" name="Oval 19"/>
            <p:cNvSpPr>
              <a:spLocks noChangeArrowheads="1"/>
            </p:cNvSpPr>
            <p:nvPr/>
          </p:nvSpPr>
          <p:spPr bwMode="auto">
            <a:xfrm>
              <a:off x="3000364" y="4071942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2" name="Oval 21"/>
            <p:cNvSpPr>
              <a:spLocks noChangeArrowheads="1"/>
            </p:cNvSpPr>
            <p:nvPr/>
          </p:nvSpPr>
          <p:spPr bwMode="auto">
            <a:xfrm>
              <a:off x="3478685" y="4878771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3" name="Line 23"/>
            <p:cNvSpPr>
              <a:spLocks noChangeShapeType="1"/>
            </p:cNvSpPr>
            <p:nvPr/>
          </p:nvSpPr>
          <p:spPr bwMode="auto">
            <a:xfrm>
              <a:off x="3293795" y="4500570"/>
              <a:ext cx="285751" cy="4286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4" name="Text Box 20"/>
            <p:cNvSpPr txBox="1">
              <a:spLocks noChangeArrowheads="1"/>
            </p:cNvSpPr>
            <p:nvPr/>
          </p:nvSpPr>
          <p:spPr bwMode="auto">
            <a:xfrm>
              <a:off x="3087308" y="4159589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21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5" name="Text Box 22"/>
            <p:cNvSpPr txBox="1">
              <a:spLocks noChangeArrowheads="1"/>
            </p:cNvSpPr>
            <p:nvPr/>
          </p:nvSpPr>
          <p:spPr bwMode="auto">
            <a:xfrm>
              <a:off x="3550123" y="4966418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10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16" name="Group 35"/>
          <p:cNvGrpSpPr>
            <a:grpSpLocks/>
          </p:cNvGrpSpPr>
          <p:nvPr/>
        </p:nvGrpSpPr>
        <p:grpSpPr bwMode="auto">
          <a:xfrm>
            <a:off x="928662" y="5072074"/>
            <a:ext cx="457200" cy="409575"/>
            <a:chOff x="1680" y="3744"/>
            <a:chExt cx="288" cy="258"/>
          </a:xfrm>
        </p:grpSpPr>
        <p:sp>
          <p:nvSpPr>
            <p:cNvPr id="117" name="AutoShape 36"/>
            <p:cNvSpPr>
              <a:spLocks noChangeArrowheads="1"/>
            </p:cNvSpPr>
            <p:nvPr/>
          </p:nvSpPr>
          <p:spPr bwMode="auto">
            <a:xfrm>
              <a:off x="1731" y="3768"/>
              <a:ext cx="226" cy="234"/>
            </a:xfrm>
            <a:prstGeom prst="roundRect">
              <a:avLst>
                <a:gd name="adj" fmla="val 12102"/>
              </a:avLst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8" name="Group 37"/>
            <p:cNvGrpSpPr>
              <a:grpSpLocks/>
            </p:cNvGrpSpPr>
            <p:nvPr/>
          </p:nvGrpSpPr>
          <p:grpSpPr bwMode="auto">
            <a:xfrm rot="16200000" flipH="1">
              <a:off x="1704" y="3720"/>
              <a:ext cx="240" cy="288"/>
              <a:chOff x="1728" y="3696"/>
              <a:chExt cx="288" cy="288"/>
            </a:xfrm>
          </p:grpSpPr>
          <p:sp>
            <p:nvSpPr>
              <p:cNvPr id="119" name="Line 38"/>
              <p:cNvSpPr>
                <a:spLocks noChangeShapeType="1"/>
              </p:cNvSpPr>
              <p:nvPr/>
            </p:nvSpPr>
            <p:spPr bwMode="auto">
              <a:xfrm>
                <a:off x="1728" y="3744"/>
                <a:ext cx="192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" name="Line 39"/>
              <p:cNvSpPr>
                <a:spLocks noChangeShapeType="1"/>
              </p:cNvSpPr>
              <p:nvPr/>
            </p:nvSpPr>
            <p:spPr bwMode="auto">
              <a:xfrm flipH="1">
                <a:off x="1728" y="3696"/>
                <a:ext cx="288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3" name="Group 35"/>
          <p:cNvGrpSpPr>
            <a:grpSpLocks/>
          </p:cNvGrpSpPr>
          <p:nvPr/>
        </p:nvGrpSpPr>
        <p:grpSpPr bwMode="auto">
          <a:xfrm>
            <a:off x="2714612" y="4714884"/>
            <a:ext cx="457200" cy="409575"/>
            <a:chOff x="1680" y="3744"/>
            <a:chExt cx="288" cy="258"/>
          </a:xfrm>
        </p:grpSpPr>
        <p:sp>
          <p:nvSpPr>
            <p:cNvPr id="124" name="AutoShape 36"/>
            <p:cNvSpPr>
              <a:spLocks noChangeArrowheads="1"/>
            </p:cNvSpPr>
            <p:nvPr/>
          </p:nvSpPr>
          <p:spPr bwMode="auto">
            <a:xfrm>
              <a:off x="1731" y="3768"/>
              <a:ext cx="226" cy="234"/>
            </a:xfrm>
            <a:prstGeom prst="roundRect">
              <a:avLst>
                <a:gd name="adj" fmla="val 12102"/>
              </a:avLst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5" name="Group 37"/>
            <p:cNvGrpSpPr>
              <a:grpSpLocks/>
            </p:cNvGrpSpPr>
            <p:nvPr/>
          </p:nvGrpSpPr>
          <p:grpSpPr bwMode="auto">
            <a:xfrm rot="16200000" flipH="1">
              <a:off x="1704" y="3720"/>
              <a:ext cx="240" cy="288"/>
              <a:chOff x="1728" y="3696"/>
              <a:chExt cx="288" cy="288"/>
            </a:xfrm>
          </p:grpSpPr>
          <p:sp>
            <p:nvSpPr>
              <p:cNvPr id="126" name="Line 38"/>
              <p:cNvSpPr>
                <a:spLocks noChangeShapeType="1"/>
              </p:cNvSpPr>
              <p:nvPr/>
            </p:nvSpPr>
            <p:spPr bwMode="auto">
              <a:xfrm>
                <a:off x="1728" y="3744"/>
                <a:ext cx="192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" name="Line 39"/>
              <p:cNvSpPr>
                <a:spLocks noChangeShapeType="1"/>
              </p:cNvSpPr>
              <p:nvPr/>
            </p:nvSpPr>
            <p:spPr bwMode="auto">
              <a:xfrm flipH="1">
                <a:off x="1728" y="3696"/>
                <a:ext cx="288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2" name="Oval 25"/>
          <p:cNvSpPr>
            <a:spLocks noChangeArrowheads="1"/>
          </p:cNvSpPr>
          <p:nvPr/>
        </p:nvSpPr>
        <p:spPr bwMode="auto">
          <a:xfrm>
            <a:off x="5214942" y="3929066"/>
            <a:ext cx="386614" cy="449039"/>
          </a:xfrm>
          <a:prstGeom prst="ellipse">
            <a:avLst/>
          </a:prstGeom>
          <a:solidFill>
            <a:schemeClr val="accent6">
              <a:lumMod val="40000"/>
              <a:lumOff val="60000"/>
              <a:alpha val="39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 b="1"/>
          </a:p>
        </p:txBody>
      </p:sp>
      <p:sp>
        <p:nvSpPr>
          <p:cNvPr id="133" name="Oval 25"/>
          <p:cNvSpPr>
            <a:spLocks noChangeArrowheads="1"/>
          </p:cNvSpPr>
          <p:nvPr/>
        </p:nvSpPr>
        <p:spPr bwMode="auto">
          <a:xfrm>
            <a:off x="4685452" y="4480159"/>
            <a:ext cx="386614" cy="449039"/>
          </a:xfrm>
          <a:prstGeom prst="ellipse">
            <a:avLst/>
          </a:prstGeom>
          <a:solidFill>
            <a:schemeClr val="accent6">
              <a:lumMod val="40000"/>
              <a:lumOff val="60000"/>
              <a:alpha val="39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 b="1"/>
          </a:p>
        </p:txBody>
      </p:sp>
      <p:sp>
        <p:nvSpPr>
          <p:cNvPr id="134" name="Oval 25"/>
          <p:cNvSpPr>
            <a:spLocks noChangeArrowheads="1"/>
          </p:cNvSpPr>
          <p:nvPr/>
        </p:nvSpPr>
        <p:spPr bwMode="auto">
          <a:xfrm>
            <a:off x="5042642" y="5337415"/>
            <a:ext cx="386614" cy="449039"/>
          </a:xfrm>
          <a:prstGeom prst="ellipse">
            <a:avLst/>
          </a:prstGeom>
          <a:solidFill>
            <a:schemeClr val="accent6">
              <a:lumMod val="40000"/>
              <a:lumOff val="60000"/>
              <a:alpha val="39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 b="1"/>
          </a:p>
        </p:txBody>
      </p:sp>
      <p:grpSp>
        <p:nvGrpSpPr>
          <p:cNvPr id="135" name="Group 35"/>
          <p:cNvGrpSpPr>
            <a:grpSpLocks/>
          </p:cNvGrpSpPr>
          <p:nvPr/>
        </p:nvGrpSpPr>
        <p:grpSpPr bwMode="auto">
          <a:xfrm>
            <a:off x="5143504" y="4714884"/>
            <a:ext cx="457200" cy="409575"/>
            <a:chOff x="1680" y="3744"/>
            <a:chExt cx="288" cy="258"/>
          </a:xfrm>
        </p:grpSpPr>
        <p:sp>
          <p:nvSpPr>
            <p:cNvPr id="136" name="AutoShape 36"/>
            <p:cNvSpPr>
              <a:spLocks noChangeArrowheads="1"/>
            </p:cNvSpPr>
            <p:nvPr/>
          </p:nvSpPr>
          <p:spPr bwMode="auto">
            <a:xfrm>
              <a:off x="1731" y="3768"/>
              <a:ext cx="226" cy="234"/>
            </a:xfrm>
            <a:prstGeom prst="roundRect">
              <a:avLst>
                <a:gd name="adj" fmla="val 12102"/>
              </a:avLst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7" name="Group 37"/>
            <p:cNvGrpSpPr>
              <a:grpSpLocks/>
            </p:cNvGrpSpPr>
            <p:nvPr/>
          </p:nvGrpSpPr>
          <p:grpSpPr bwMode="auto">
            <a:xfrm rot="16200000" flipH="1">
              <a:off x="1704" y="3720"/>
              <a:ext cx="240" cy="288"/>
              <a:chOff x="1728" y="3696"/>
              <a:chExt cx="288" cy="288"/>
            </a:xfrm>
          </p:grpSpPr>
          <p:sp>
            <p:nvSpPr>
              <p:cNvPr id="138" name="Line 38"/>
              <p:cNvSpPr>
                <a:spLocks noChangeShapeType="1"/>
              </p:cNvSpPr>
              <p:nvPr/>
            </p:nvSpPr>
            <p:spPr bwMode="auto">
              <a:xfrm>
                <a:off x="1728" y="3744"/>
                <a:ext cx="192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" name="Line 39"/>
              <p:cNvSpPr>
                <a:spLocks noChangeShapeType="1"/>
              </p:cNvSpPr>
              <p:nvPr/>
            </p:nvSpPr>
            <p:spPr bwMode="auto">
              <a:xfrm flipH="1">
                <a:off x="1728" y="3696"/>
                <a:ext cx="288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40" name="Oval 25"/>
          <p:cNvSpPr>
            <a:spLocks noChangeArrowheads="1"/>
          </p:cNvSpPr>
          <p:nvPr/>
        </p:nvSpPr>
        <p:spPr bwMode="auto">
          <a:xfrm>
            <a:off x="7471534" y="3929066"/>
            <a:ext cx="386614" cy="449039"/>
          </a:xfrm>
          <a:prstGeom prst="ellipse">
            <a:avLst/>
          </a:prstGeom>
          <a:solidFill>
            <a:schemeClr val="accent6">
              <a:lumMod val="40000"/>
              <a:lumOff val="60000"/>
              <a:alpha val="39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 b="1"/>
          </a:p>
        </p:txBody>
      </p:sp>
      <p:sp>
        <p:nvSpPr>
          <p:cNvPr id="141" name="Oval 25"/>
          <p:cNvSpPr>
            <a:spLocks noChangeArrowheads="1"/>
          </p:cNvSpPr>
          <p:nvPr/>
        </p:nvSpPr>
        <p:spPr bwMode="auto">
          <a:xfrm>
            <a:off x="6900030" y="4500570"/>
            <a:ext cx="386614" cy="449039"/>
          </a:xfrm>
          <a:prstGeom prst="ellipse">
            <a:avLst/>
          </a:prstGeom>
          <a:solidFill>
            <a:schemeClr val="accent6">
              <a:lumMod val="40000"/>
              <a:lumOff val="60000"/>
              <a:alpha val="39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 b="1"/>
          </a:p>
        </p:txBody>
      </p:sp>
      <p:sp>
        <p:nvSpPr>
          <p:cNvPr id="142" name="Oval 25"/>
          <p:cNvSpPr>
            <a:spLocks noChangeArrowheads="1"/>
          </p:cNvSpPr>
          <p:nvPr/>
        </p:nvSpPr>
        <p:spPr bwMode="auto">
          <a:xfrm>
            <a:off x="6643702" y="5357826"/>
            <a:ext cx="386614" cy="449039"/>
          </a:xfrm>
          <a:prstGeom prst="ellipse">
            <a:avLst/>
          </a:prstGeom>
          <a:solidFill>
            <a:schemeClr val="accent6">
              <a:lumMod val="40000"/>
              <a:lumOff val="60000"/>
              <a:alpha val="39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 b="1"/>
          </a:p>
        </p:txBody>
      </p:sp>
      <p:grpSp>
        <p:nvGrpSpPr>
          <p:cNvPr id="143" name="Group 35"/>
          <p:cNvGrpSpPr>
            <a:grpSpLocks/>
          </p:cNvGrpSpPr>
          <p:nvPr/>
        </p:nvGrpSpPr>
        <p:grpSpPr bwMode="auto">
          <a:xfrm>
            <a:off x="7400948" y="4948251"/>
            <a:ext cx="457200" cy="409575"/>
            <a:chOff x="1680" y="3744"/>
            <a:chExt cx="288" cy="258"/>
          </a:xfrm>
        </p:grpSpPr>
        <p:sp>
          <p:nvSpPr>
            <p:cNvPr id="144" name="AutoShape 36"/>
            <p:cNvSpPr>
              <a:spLocks noChangeArrowheads="1"/>
            </p:cNvSpPr>
            <p:nvPr/>
          </p:nvSpPr>
          <p:spPr bwMode="auto">
            <a:xfrm>
              <a:off x="1731" y="3768"/>
              <a:ext cx="226" cy="234"/>
            </a:xfrm>
            <a:prstGeom prst="roundRect">
              <a:avLst>
                <a:gd name="adj" fmla="val 12102"/>
              </a:avLst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5" name="Group 37"/>
            <p:cNvGrpSpPr>
              <a:grpSpLocks/>
            </p:cNvGrpSpPr>
            <p:nvPr/>
          </p:nvGrpSpPr>
          <p:grpSpPr bwMode="auto">
            <a:xfrm rot="16200000" flipH="1">
              <a:off x="1704" y="3720"/>
              <a:ext cx="240" cy="288"/>
              <a:chOff x="1728" y="3696"/>
              <a:chExt cx="288" cy="288"/>
            </a:xfrm>
          </p:grpSpPr>
          <p:sp>
            <p:nvSpPr>
              <p:cNvPr id="146" name="Line 38"/>
              <p:cNvSpPr>
                <a:spLocks noChangeShapeType="1"/>
              </p:cNvSpPr>
              <p:nvPr/>
            </p:nvSpPr>
            <p:spPr bwMode="auto">
              <a:xfrm>
                <a:off x="1728" y="3744"/>
                <a:ext cx="192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" name="Line 39"/>
              <p:cNvSpPr>
                <a:spLocks noChangeShapeType="1"/>
              </p:cNvSpPr>
              <p:nvPr/>
            </p:nvSpPr>
            <p:spPr bwMode="auto">
              <a:xfrm flipH="1">
                <a:off x="1728" y="3696"/>
                <a:ext cx="288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71979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UNSHOT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UNSHOT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UNSHOT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UNSHOT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32" grpId="0" animBg="1"/>
      <p:bldP spid="133" grpId="0" animBg="1"/>
      <p:bldP spid="134" grpId="0" animBg="1"/>
      <p:bldP spid="140" grpId="0" animBg="1"/>
      <p:bldP spid="141" grpId="0" animBg="1"/>
      <p:bldP spid="1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§4.6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树的应用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1472" y="928670"/>
            <a:ext cx="22958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sym typeface="Wingdings" pitchFamily="2" charset="2"/>
              </a:rPr>
              <a:t>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  </a:t>
            </a:r>
            <a:r>
              <a:rPr lang="zh-CN" altLang="en-US" sz="2000" b="1" dirty="0" smtClean="0"/>
              <a:t>最大</a:t>
            </a:r>
            <a:r>
              <a:rPr lang="zh-CN" altLang="en-US" sz="2000" b="1" dirty="0"/>
              <a:t>堆的</a:t>
            </a:r>
            <a:r>
              <a:rPr lang="zh-CN" altLang="en-US" sz="2000" b="1" dirty="0">
                <a:solidFill>
                  <a:srgbClr val="0000FF"/>
                </a:solidFill>
              </a:rPr>
              <a:t>创建</a:t>
            </a:r>
          </a:p>
        </p:txBody>
      </p:sp>
      <p:sp>
        <p:nvSpPr>
          <p:cNvPr id="6" name="矩形 5"/>
          <p:cNvSpPr/>
          <p:nvPr/>
        </p:nvSpPr>
        <p:spPr>
          <a:xfrm>
            <a:off x="642910" y="1428736"/>
            <a:ext cx="68550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/>
              <a:t>typedef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struct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HNode</a:t>
            </a:r>
            <a:r>
              <a:rPr lang="en-US" altLang="zh-CN" b="1" dirty="0" smtClean="0"/>
              <a:t> *Heap</a:t>
            </a:r>
            <a:r>
              <a:rPr lang="en-US" altLang="zh-CN" b="1" dirty="0" smtClean="0"/>
              <a:t>;  </a:t>
            </a:r>
            <a:r>
              <a:rPr lang="en-US" altLang="zh-CN" b="1" dirty="0" smtClean="0"/>
              <a:t>/* </a:t>
            </a:r>
            <a:r>
              <a:rPr lang="zh-CN" altLang="en-US" b="1" dirty="0" smtClean="0"/>
              <a:t>堆的类型定义 *</a:t>
            </a:r>
            <a:r>
              <a:rPr lang="en-US" altLang="zh-CN" b="1" dirty="0" smtClean="0"/>
              <a:t>/</a:t>
            </a:r>
          </a:p>
          <a:p>
            <a:r>
              <a:rPr lang="en-US" altLang="zh-CN" b="1" dirty="0" err="1" smtClean="0"/>
              <a:t>struct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HNode</a:t>
            </a:r>
            <a:r>
              <a:rPr lang="en-US" altLang="zh-CN" b="1" dirty="0" smtClean="0"/>
              <a:t> {</a:t>
            </a:r>
          </a:p>
          <a:p>
            <a:r>
              <a:rPr lang="en-US" altLang="zh-CN" b="1" dirty="0" smtClean="0"/>
              <a:t>	</a:t>
            </a:r>
            <a:r>
              <a:rPr lang="en-US" altLang="zh-CN" b="1" dirty="0" err="1" smtClean="0"/>
              <a:t>ElementType</a:t>
            </a:r>
            <a:r>
              <a:rPr lang="en-US" altLang="zh-CN" b="1" dirty="0" smtClean="0"/>
              <a:t> *Data; /* </a:t>
            </a:r>
            <a:r>
              <a:rPr lang="zh-CN" altLang="en-US" b="1" dirty="0" smtClean="0"/>
              <a:t>存储元素的数组 *</a:t>
            </a:r>
            <a:r>
              <a:rPr lang="en-US" altLang="zh-CN" b="1" dirty="0" smtClean="0"/>
              <a:t>/</a:t>
            </a:r>
          </a:p>
          <a:p>
            <a:r>
              <a:rPr lang="en-US" altLang="zh-CN" b="1" dirty="0" smtClean="0"/>
              <a:t>	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Size;          </a:t>
            </a:r>
            <a:r>
              <a:rPr lang="en-US" altLang="zh-CN" b="1" dirty="0" smtClean="0"/>
              <a:t>             /* </a:t>
            </a:r>
            <a:r>
              <a:rPr lang="zh-CN" altLang="en-US" b="1" dirty="0" smtClean="0"/>
              <a:t>堆中当前元素个数 *</a:t>
            </a:r>
            <a:r>
              <a:rPr lang="en-US" altLang="zh-CN" b="1" dirty="0" smtClean="0"/>
              <a:t>/</a:t>
            </a:r>
          </a:p>
          <a:p>
            <a:r>
              <a:rPr lang="en-US" altLang="zh-CN" b="1" dirty="0" smtClean="0"/>
              <a:t>	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Capacity;      </a:t>
            </a:r>
            <a:r>
              <a:rPr lang="en-US" altLang="zh-CN" b="1" dirty="0" smtClean="0"/>
              <a:t>         /* </a:t>
            </a:r>
            <a:r>
              <a:rPr lang="zh-CN" altLang="en-US" b="1" dirty="0" smtClean="0"/>
              <a:t>堆的最大容量 *</a:t>
            </a:r>
            <a:r>
              <a:rPr lang="en-US" altLang="zh-CN" b="1" dirty="0" smtClean="0"/>
              <a:t>/</a:t>
            </a:r>
          </a:p>
          <a:p>
            <a:r>
              <a:rPr lang="en-US" altLang="zh-CN" b="1" dirty="0" smtClean="0"/>
              <a:t>};</a:t>
            </a:r>
          </a:p>
          <a:p>
            <a:r>
              <a:rPr lang="en-US" altLang="zh-CN" b="1" dirty="0" err="1" smtClean="0"/>
              <a:t>typedef</a:t>
            </a:r>
            <a:r>
              <a:rPr lang="en-US" altLang="zh-CN" b="1" dirty="0" smtClean="0"/>
              <a:t> Heap </a:t>
            </a:r>
            <a:r>
              <a:rPr lang="en-US" altLang="zh-CN" b="1" dirty="0" err="1" smtClean="0"/>
              <a:t>MaxHeap</a:t>
            </a:r>
            <a:r>
              <a:rPr lang="en-US" altLang="zh-CN" b="1" dirty="0" smtClean="0"/>
              <a:t>; </a:t>
            </a:r>
            <a:r>
              <a:rPr lang="en-US" altLang="zh-CN" b="1" dirty="0" smtClean="0"/>
              <a:t>          /* </a:t>
            </a:r>
            <a:r>
              <a:rPr lang="zh-CN" altLang="en-US" b="1" dirty="0" smtClean="0"/>
              <a:t>最大堆 *</a:t>
            </a:r>
            <a:r>
              <a:rPr lang="en-US" altLang="zh-CN" b="1" dirty="0" smtClean="0"/>
              <a:t>/</a:t>
            </a:r>
            <a:endParaRPr lang="en-US" altLang="zh-CN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571472" y="500042"/>
            <a:ext cx="2392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sym typeface="Wingdings" pitchFamily="2" charset="2"/>
              </a:rPr>
              <a:t> </a:t>
            </a:r>
            <a:r>
              <a:rPr lang="zh-CN" altLang="en-US" sz="2400" b="1" dirty="0" smtClean="0"/>
              <a:t>最大</a:t>
            </a:r>
            <a:r>
              <a:rPr lang="zh-CN" altLang="en-US" sz="2400" b="1" dirty="0"/>
              <a:t>堆的操作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71472" y="3571876"/>
          <a:ext cx="8286808" cy="2743200"/>
        </p:xfrm>
        <a:graphic>
          <a:graphicData uri="http://schemas.openxmlformats.org/drawingml/2006/table">
            <a:tbl>
              <a:tblPr/>
              <a:tblGrid>
                <a:gridCol w="8286808"/>
              </a:tblGrid>
              <a:tr h="23574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err="1" smtClean="0">
                          <a:latin typeface="Courier New"/>
                          <a:ea typeface="宋体"/>
                          <a:cs typeface="Times New Roman"/>
                        </a:rPr>
                        <a:t>MaxHeap</a:t>
                      </a:r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b="1" kern="100" dirty="0" err="1" smtClean="0">
                          <a:latin typeface="Courier New"/>
                          <a:ea typeface="宋体"/>
                          <a:cs typeface="Times New Roman"/>
                        </a:rPr>
                        <a:t>CreateHeap</a:t>
                      </a:r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( </a:t>
                      </a:r>
                      <a:r>
                        <a:rPr lang="en-US" sz="1800" b="1" kern="100" dirty="0" err="1" smtClean="0"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b="1" kern="100" dirty="0" err="1" smtClean="0">
                          <a:latin typeface="Courier New"/>
                          <a:ea typeface="宋体"/>
                          <a:cs typeface="Times New Roman"/>
                        </a:rPr>
                        <a:t>MaxSize</a:t>
                      </a:r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 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{ /* </a:t>
                      </a:r>
                      <a:r>
                        <a:rPr lang="zh-CN" altLang="en-US" sz="1800" b="1" kern="100" dirty="0" smtClean="0">
                          <a:latin typeface="Courier New"/>
                          <a:ea typeface="+mn-ea"/>
                          <a:cs typeface="Times New Roman"/>
                        </a:rPr>
                        <a:t>创建容量为</a:t>
                      </a:r>
                      <a:r>
                        <a:rPr lang="en-US" sz="1800" b="1" kern="100" dirty="0" err="1" smtClean="0">
                          <a:latin typeface="Courier New"/>
                          <a:ea typeface="宋体"/>
                          <a:cs typeface="Times New Roman"/>
                        </a:rPr>
                        <a:t>MaxSize</a:t>
                      </a:r>
                      <a:r>
                        <a:rPr lang="zh-CN" altLang="en-US" sz="1800" b="1" kern="100" dirty="0" smtClean="0">
                          <a:latin typeface="Courier New"/>
                          <a:ea typeface="+mn-ea"/>
                          <a:cs typeface="Times New Roman"/>
                        </a:rPr>
                        <a:t>的空的最大堆 *</a:t>
                      </a:r>
                      <a:r>
                        <a:rPr lang="en-US" altLang="zh-CN" sz="1800" b="1" kern="100" dirty="0" smtClean="0">
                          <a:latin typeface="Courier New"/>
                          <a:ea typeface="+mn-ea"/>
                          <a:cs typeface="Times New Roman"/>
                        </a:rPr>
                        <a:t>/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Courier New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sz="1800" b="1" kern="100" dirty="0" err="1" smtClean="0">
                          <a:latin typeface="Courier New"/>
                          <a:ea typeface="宋体"/>
                          <a:cs typeface="Times New Roman"/>
                        </a:rPr>
                        <a:t>MaxHeap</a:t>
                      </a:r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 H = (</a:t>
                      </a:r>
                      <a:r>
                        <a:rPr lang="en-US" sz="1800" b="1" kern="100" dirty="0" err="1" smtClean="0">
                          <a:latin typeface="Courier New"/>
                          <a:ea typeface="宋体"/>
                          <a:cs typeface="Times New Roman"/>
                        </a:rPr>
                        <a:t>MaxHeap</a:t>
                      </a:r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800" b="1" kern="100" dirty="0" err="1" smtClean="0">
                          <a:latin typeface="Courier New"/>
                          <a:ea typeface="宋体"/>
                          <a:cs typeface="Times New Roman"/>
                        </a:rPr>
                        <a:t>malloc</a:t>
                      </a:r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800" b="1" kern="100" dirty="0" err="1" smtClean="0">
                          <a:latin typeface="Courier New"/>
                          <a:ea typeface="宋体"/>
                          <a:cs typeface="Times New Roman"/>
                        </a:rPr>
                        <a:t>sizeof</a:t>
                      </a:r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800" b="1" kern="100" dirty="0" err="1" smtClean="0">
                          <a:latin typeface="Courier New"/>
                          <a:ea typeface="宋体"/>
                          <a:cs typeface="Times New Roman"/>
                        </a:rPr>
                        <a:t>struct</a:t>
                      </a:r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b="1" kern="100" dirty="0" err="1" smtClean="0">
                          <a:latin typeface="Courier New"/>
                          <a:ea typeface="宋体"/>
                          <a:cs typeface="Times New Roman"/>
                        </a:rPr>
                        <a:t>HNode</a:t>
                      </a:r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));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	H-&gt;Data = (</a:t>
                      </a:r>
                      <a:r>
                        <a:rPr lang="en-US" sz="1800" b="1" kern="100" dirty="0" err="1" smtClean="0">
                          <a:latin typeface="Courier New"/>
                          <a:ea typeface="宋体"/>
                          <a:cs typeface="Times New Roman"/>
                        </a:rPr>
                        <a:t>ElementType</a:t>
                      </a:r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 *)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                 </a:t>
                      </a:r>
                      <a:r>
                        <a:rPr lang="en-US" sz="1800" b="1" kern="100" dirty="0" err="1" smtClean="0">
                          <a:latin typeface="Courier New"/>
                          <a:ea typeface="宋体"/>
                          <a:cs typeface="Times New Roman"/>
                        </a:rPr>
                        <a:t>malloc</a:t>
                      </a:r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((MaxSize+1)*</a:t>
                      </a:r>
                      <a:r>
                        <a:rPr lang="en-US" sz="1800" b="1" kern="100" dirty="0" err="1" smtClean="0">
                          <a:latin typeface="Courier New"/>
                          <a:ea typeface="宋体"/>
                          <a:cs typeface="Times New Roman"/>
                        </a:rPr>
                        <a:t>sizeof</a:t>
                      </a:r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800" b="1" kern="100" dirty="0" err="1" smtClean="0">
                          <a:latin typeface="Courier New"/>
                          <a:ea typeface="宋体"/>
                          <a:cs typeface="Times New Roman"/>
                        </a:rPr>
                        <a:t>ElementType</a:t>
                      </a:r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));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	H-&gt;Size = 0;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	H-&gt;Capacity = </a:t>
                      </a:r>
                      <a:r>
                        <a:rPr lang="en-US" sz="1800" b="1" kern="100" dirty="0" err="1" smtClean="0">
                          <a:latin typeface="Courier New"/>
                          <a:ea typeface="宋体"/>
                          <a:cs typeface="Times New Roman"/>
                        </a:rPr>
                        <a:t>MaxSize</a:t>
                      </a:r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	H-&gt;Data[0] = MAXDATA;</a:t>
                      </a:r>
                      <a:endParaRPr lang="en-US" altLang="zh-CN" sz="1800" b="1" kern="100" dirty="0" smtClean="0">
                        <a:latin typeface="Courier New"/>
                        <a:ea typeface="+mn-ea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Courier New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return H;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8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714876" y="714356"/>
            <a:ext cx="3609980" cy="1319234"/>
          </a:xfrm>
          <a:prstGeom prst="wedgeEllipseCallout">
            <a:avLst>
              <a:gd name="adj1" fmla="val -64910"/>
              <a:gd name="adj2" fmla="val 327901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46800" rIns="36000" bIns="46800" anchor="ctr"/>
          <a:lstStyle/>
          <a:p>
            <a:pPr algn="ctr"/>
            <a:r>
              <a:rPr lang="zh-CN" altLang="zh-CN" dirty="0" smtClean="0"/>
              <a:t>把</a:t>
            </a:r>
            <a:r>
              <a:rPr lang="en-US" altLang="zh-CN" dirty="0" smtClean="0"/>
              <a:t>MAXDATA</a:t>
            </a:r>
            <a:r>
              <a:rPr lang="zh-CN" altLang="zh-CN" dirty="0" smtClean="0"/>
              <a:t>换</a:t>
            </a:r>
            <a:r>
              <a:rPr lang="zh-CN" altLang="zh-CN" dirty="0" smtClean="0"/>
              <a:t>成</a:t>
            </a:r>
            <a:endParaRPr lang="en-US" altLang="zh-CN" dirty="0" smtClean="0"/>
          </a:p>
          <a:p>
            <a:pPr algn="ctr"/>
            <a:r>
              <a:rPr lang="zh-CN" altLang="zh-CN" dirty="0" smtClean="0"/>
              <a:t>小于堆中所有元素的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MINDATA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同样适用于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创建</a:t>
            </a:r>
            <a:r>
              <a:rPr lang="zh-CN" altLang="en-US" b="1" dirty="0" smtClean="0">
                <a:solidFill>
                  <a:srgbClr val="0000FF"/>
                </a:solidFill>
              </a:rPr>
              <a:t>最小堆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58372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60450" y="1504936"/>
            <a:ext cx="1905000" cy="1905000"/>
            <a:chOff x="1200" y="2784"/>
            <a:chExt cx="1200" cy="1200"/>
          </a:xfrm>
        </p:grpSpPr>
        <p:sp>
          <p:nvSpPr>
            <p:cNvPr id="33798" name="Oval 6"/>
            <p:cNvSpPr>
              <a:spLocks noChangeArrowheads="1"/>
            </p:cNvSpPr>
            <p:nvPr/>
          </p:nvSpPr>
          <p:spPr bwMode="auto">
            <a:xfrm>
              <a:off x="1872" y="278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/>
                <a:t>44</a:t>
              </a:r>
              <a:endParaRPr lang="en-US" altLang="zh-CN" b="1" dirty="0"/>
            </a:p>
          </p:txBody>
        </p:sp>
        <p:sp>
          <p:nvSpPr>
            <p:cNvPr id="33799" name="Oval 7"/>
            <p:cNvSpPr>
              <a:spLocks noChangeArrowheads="1"/>
            </p:cNvSpPr>
            <p:nvPr/>
          </p:nvSpPr>
          <p:spPr bwMode="auto">
            <a:xfrm>
              <a:off x="1488" y="31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/>
                <a:t>25</a:t>
              </a:r>
              <a:endParaRPr lang="en-US" altLang="zh-CN" b="1" dirty="0"/>
            </a:p>
          </p:txBody>
        </p:sp>
        <p:sp>
          <p:nvSpPr>
            <p:cNvPr id="33800" name="Oval 8"/>
            <p:cNvSpPr>
              <a:spLocks noChangeArrowheads="1"/>
            </p:cNvSpPr>
            <p:nvPr/>
          </p:nvSpPr>
          <p:spPr bwMode="auto">
            <a:xfrm>
              <a:off x="1200" y="35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/>
                <a:t>18</a:t>
              </a:r>
              <a:endParaRPr lang="en-US" altLang="zh-CN" b="1" dirty="0"/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 flipH="1">
              <a:off x="1369" y="338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2" name="Line 10"/>
            <p:cNvSpPr>
              <a:spLocks noChangeShapeType="1"/>
            </p:cNvSpPr>
            <p:nvPr/>
          </p:nvSpPr>
          <p:spPr bwMode="auto">
            <a:xfrm flipH="1">
              <a:off x="1654" y="2976"/>
              <a:ext cx="218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3" name="Oval 11"/>
            <p:cNvSpPr>
              <a:spLocks noChangeArrowheads="1"/>
            </p:cNvSpPr>
            <p:nvPr/>
          </p:nvSpPr>
          <p:spPr bwMode="auto">
            <a:xfrm flipH="1">
              <a:off x="2160" y="31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/>
                <a:t>31</a:t>
              </a:r>
              <a:endParaRPr lang="en-US" altLang="zh-CN" b="1" dirty="0"/>
            </a:p>
          </p:txBody>
        </p:sp>
        <p:sp>
          <p:nvSpPr>
            <p:cNvPr id="33804" name="Line 12"/>
            <p:cNvSpPr>
              <a:spLocks noChangeShapeType="1"/>
            </p:cNvSpPr>
            <p:nvPr/>
          </p:nvSpPr>
          <p:spPr bwMode="auto">
            <a:xfrm>
              <a:off x="2085" y="297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5" name="Rectangle 13"/>
            <p:cNvSpPr>
              <a:spLocks noChangeArrowheads="1"/>
            </p:cNvSpPr>
            <p:nvPr/>
          </p:nvSpPr>
          <p:spPr bwMode="auto">
            <a:xfrm>
              <a:off x="1632" y="2832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[1]</a:t>
              </a:r>
            </a:p>
          </p:txBody>
        </p:sp>
        <p:sp>
          <p:nvSpPr>
            <p:cNvPr id="33806" name="Rectangle 14"/>
            <p:cNvSpPr>
              <a:spLocks noChangeArrowheads="1"/>
            </p:cNvSpPr>
            <p:nvPr/>
          </p:nvSpPr>
          <p:spPr bwMode="auto">
            <a:xfrm>
              <a:off x="1248" y="3168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[2]</a:t>
              </a:r>
            </a:p>
          </p:txBody>
        </p:sp>
        <p:sp>
          <p:nvSpPr>
            <p:cNvPr id="33807" name="Rectangle 15"/>
            <p:cNvSpPr>
              <a:spLocks noChangeArrowheads="1"/>
            </p:cNvSpPr>
            <p:nvPr/>
          </p:nvSpPr>
          <p:spPr bwMode="auto">
            <a:xfrm>
              <a:off x="1920" y="3168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[3]</a:t>
              </a:r>
            </a:p>
          </p:txBody>
        </p:sp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1200" y="3840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[4]</a:t>
              </a:r>
            </a:p>
          </p:txBody>
        </p:sp>
        <p:sp>
          <p:nvSpPr>
            <p:cNvPr id="33809" name="Oval 17"/>
            <p:cNvSpPr>
              <a:spLocks noChangeArrowheads="1"/>
            </p:cNvSpPr>
            <p:nvPr/>
          </p:nvSpPr>
          <p:spPr bwMode="auto">
            <a:xfrm flipH="1">
              <a:off x="1680" y="35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/>
                <a:t>10</a:t>
              </a:r>
              <a:endParaRPr lang="en-US" altLang="zh-CN" b="1" dirty="0"/>
            </a:p>
          </p:txBody>
        </p:sp>
        <p:sp>
          <p:nvSpPr>
            <p:cNvPr id="33810" name="Line 18"/>
            <p:cNvSpPr>
              <a:spLocks noChangeShapeType="1"/>
            </p:cNvSpPr>
            <p:nvPr/>
          </p:nvSpPr>
          <p:spPr bwMode="auto">
            <a:xfrm>
              <a:off x="1657" y="3386"/>
              <a:ext cx="145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1" name="Rectangle 19"/>
            <p:cNvSpPr>
              <a:spLocks noChangeArrowheads="1"/>
            </p:cNvSpPr>
            <p:nvPr/>
          </p:nvSpPr>
          <p:spPr bwMode="auto">
            <a:xfrm>
              <a:off x="1680" y="3840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[5]</a:t>
              </a:r>
            </a:p>
          </p:txBody>
        </p:sp>
        <p:sp>
          <p:nvSpPr>
            <p:cNvPr id="33812" name="Oval 20"/>
            <p:cNvSpPr>
              <a:spLocks noChangeArrowheads="1"/>
            </p:cNvSpPr>
            <p:nvPr/>
          </p:nvSpPr>
          <p:spPr bwMode="auto">
            <a:xfrm flipH="1">
              <a:off x="1968" y="3552"/>
              <a:ext cx="240" cy="240"/>
            </a:xfrm>
            <a:prstGeom prst="ellipse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b="1"/>
            </a:p>
          </p:txBody>
        </p:sp>
        <p:sp>
          <p:nvSpPr>
            <p:cNvPr id="33813" name="Rectangle 21"/>
            <p:cNvSpPr>
              <a:spLocks noChangeArrowheads="1"/>
            </p:cNvSpPr>
            <p:nvPr/>
          </p:nvSpPr>
          <p:spPr bwMode="auto">
            <a:xfrm>
              <a:off x="1968" y="3840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[6]</a:t>
              </a:r>
            </a:p>
          </p:txBody>
        </p:sp>
        <p:sp>
          <p:nvSpPr>
            <p:cNvPr id="33814" name="Line 22"/>
            <p:cNvSpPr>
              <a:spLocks noChangeShapeType="1"/>
            </p:cNvSpPr>
            <p:nvPr/>
          </p:nvSpPr>
          <p:spPr bwMode="auto">
            <a:xfrm flipH="1">
              <a:off x="2137" y="3408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16" name="AutoShape 24"/>
          <p:cNvSpPr>
            <a:spLocks noChangeArrowheads="1"/>
          </p:cNvSpPr>
          <p:nvPr/>
        </p:nvSpPr>
        <p:spPr bwMode="auto">
          <a:xfrm>
            <a:off x="4000496" y="1824038"/>
            <a:ext cx="4429124" cy="1247772"/>
          </a:xfrm>
          <a:prstGeom prst="wedgeRoundRectCallout">
            <a:avLst>
              <a:gd name="adj1" fmla="val -78144"/>
              <a:gd name="adj2" fmla="val 32574"/>
              <a:gd name="adj3" fmla="val 16667"/>
            </a:avLst>
          </a:prstGeom>
          <a:gradFill rotWithShape="0">
            <a:gsLst>
              <a:gs pos="0">
                <a:srgbClr val="FFFFFF">
                  <a:gamma/>
                  <a:shade val="76078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76078"/>
                  <a:invGamma/>
                </a:srgbClr>
              </a:gs>
            </a:gsLst>
            <a:lin ang="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 dirty="0" smtClean="0"/>
              <a:t>从堆的完全二叉树结构要求来说，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新结点的位置必须在这里。</a:t>
            </a:r>
            <a:endParaRPr lang="en-US" altLang="zh-CN" b="1" dirty="0"/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785786" y="3790936"/>
            <a:ext cx="33528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Case 1 :  </a:t>
            </a:r>
            <a:r>
              <a:rPr lang="en-US" altLang="zh-CN" b="1" dirty="0" err="1"/>
              <a:t>new_item</a:t>
            </a:r>
            <a:r>
              <a:rPr lang="en-US" altLang="zh-CN" b="1" dirty="0"/>
              <a:t> = </a:t>
            </a:r>
            <a:r>
              <a:rPr lang="en-US" altLang="zh-CN" b="1" dirty="0" smtClean="0"/>
              <a:t>20</a:t>
            </a:r>
            <a:endParaRPr lang="en-US" altLang="zh-CN" b="1" dirty="0"/>
          </a:p>
        </p:txBody>
      </p:sp>
      <p:sp>
        <p:nvSpPr>
          <p:cNvPr id="33818" name="Oval 26"/>
          <p:cNvSpPr>
            <a:spLocks noChangeArrowheads="1"/>
          </p:cNvSpPr>
          <p:nvPr/>
        </p:nvSpPr>
        <p:spPr bwMode="auto">
          <a:xfrm flipH="1">
            <a:off x="2285984" y="271462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 smtClean="0">
                <a:solidFill>
                  <a:schemeClr val="hlink"/>
                </a:solidFill>
              </a:rPr>
              <a:t>20</a:t>
            </a:r>
            <a:endParaRPr lang="en-US" altLang="zh-CN" b="1" dirty="0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652806" y="3790936"/>
            <a:ext cx="1219200" cy="381000"/>
            <a:chOff x="2496" y="2256"/>
            <a:chExt cx="768" cy="240"/>
          </a:xfrm>
        </p:grpSpPr>
        <p:sp>
          <p:nvSpPr>
            <p:cNvPr id="33820" name="Oval 28"/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20</a:t>
              </a:r>
            </a:p>
          </p:txBody>
        </p:sp>
        <p:sp>
          <p:nvSpPr>
            <p:cNvPr id="33821" name="Oval 29"/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>
                  <a:solidFill>
                    <a:schemeClr val="hlink"/>
                  </a:solidFill>
                </a:rPr>
                <a:t>31</a:t>
              </a:r>
              <a:endParaRPr lang="en-US" altLang="zh-CN" b="1" dirty="0"/>
            </a:p>
          </p:txBody>
        </p:sp>
        <p:sp>
          <p:nvSpPr>
            <p:cNvPr id="33822" name="Rectangle 30"/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&lt;</a:t>
              </a:r>
            </a:p>
          </p:txBody>
        </p:sp>
      </p:grpSp>
      <p:graphicFrame>
        <p:nvGraphicFramePr>
          <p:cNvPr id="33823" name="Object 31"/>
          <p:cNvGraphicFramePr>
            <a:graphicFrameLocks noChangeAspect="1"/>
          </p:cNvGraphicFramePr>
          <p:nvPr/>
        </p:nvGraphicFramePr>
        <p:xfrm>
          <a:off x="5100606" y="3562336"/>
          <a:ext cx="466725" cy="685800"/>
        </p:xfrm>
        <a:graphic>
          <a:graphicData uri="http://schemas.openxmlformats.org/presentationml/2006/ole">
            <p:oleObj spid="_x0000_s62466" name="剪辑" r:id="rId10" imgW="1554120" imgH="2286360" progId="">
              <p:embed/>
            </p:oleObj>
          </a:graphicData>
        </a:graphic>
      </p:graphicFrame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785786" y="4552936"/>
            <a:ext cx="33528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Case 2 :  </a:t>
            </a:r>
            <a:r>
              <a:rPr lang="en-US" altLang="zh-CN" b="1" dirty="0" err="1"/>
              <a:t>new_item</a:t>
            </a:r>
            <a:r>
              <a:rPr lang="en-US" altLang="zh-CN" b="1" dirty="0"/>
              <a:t> = </a:t>
            </a:r>
            <a:r>
              <a:rPr lang="en-US" altLang="zh-CN" b="1" dirty="0" smtClean="0"/>
              <a:t>35</a:t>
            </a:r>
            <a:endParaRPr lang="en-US" altLang="zh-CN" b="1" dirty="0"/>
          </a:p>
        </p:txBody>
      </p:sp>
      <p:sp>
        <p:nvSpPr>
          <p:cNvPr id="33825" name="Oval 33"/>
          <p:cNvSpPr>
            <a:spLocks noChangeArrowheads="1"/>
          </p:cNvSpPr>
          <p:nvPr/>
        </p:nvSpPr>
        <p:spPr bwMode="auto">
          <a:xfrm flipH="1">
            <a:off x="2285984" y="271462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 smtClean="0">
                <a:solidFill>
                  <a:schemeClr val="hlink"/>
                </a:solidFill>
              </a:rPr>
              <a:t>35</a:t>
            </a:r>
            <a:endParaRPr lang="en-US" altLang="zh-CN" b="1" dirty="0"/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3652806" y="4552936"/>
            <a:ext cx="1219200" cy="381000"/>
            <a:chOff x="2496" y="2256"/>
            <a:chExt cx="768" cy="240"/>
          </a:xfrm>
        </p:grpSpPr>
        <p:sp>
          <p:nvSpPr>
            <p:cNvPr id="33827" name="Oval 35"/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/>
                <a:t>35</a:t>
              </a:r>
              <a:endParaRPr lang="en-US" altLang="zh-CN" b="1" dirty="0"/>
            </a:p>
          </p:txBody>
        </p:sp>
        <p:sp>
          <p:nvSpPr>
            <p:cNvPr id="33828" name="Oval 36"/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>
                  <a:solidFill>
                    <a:schemeClr val="hlink"/>
                  </a:solidFill>
                </a:rPr>
                <a:t>31</a:t>
              </a:r>
              <a:endParaRPr lang="en-US" altLang="zh-CN" b="1" dirty="0"/>
            </a:p>
          </p:txBody>
        </p:sp>
        <p:sp>
          <p:nvSpPr>
            <p:cNvPr id="33829" name="Rectangle 37"/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&gt;</a:t>
              </a:r>
            </a:p>
          </p:txBody>
        </p:sp>
      </p:grpSp>
      <p:sp>
        <p:nvSpPr>
          <p:cNvPr id="33830" name="Oval 38"/>
          <p:cNvSpPr>
            <a:spLocks noChangeArrowheads="1"/>
          </p:cNvSpPr>
          <p:nvPr/>
        </p:nvSpPr>
        <p:spPr bwMode="auto">
          <a:xfrm flipH="1">
            <a:off x="2571736" y="2119306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 smtClean="0">
                <a:solidFill>
                  <a:schemeClr val="hlink"/>
                </a:solidFill>
              </a:rPr>
              <a:t>35</a:t>
            </a:r>
            <a:endParaRPr lang="en-US" altLang="zh-CN" b="1" dirty="0"/>
          </a:p>
        </p:txBody>
      </p:sp>
      <p:sp>
        <p:nvSpPr>
          <p:cNvPr id="33831" name="Oval 39"/>
          <p:cNvSpPr>
            <a:spLocks noChangeArrowheads="1"/>
          </p:cNvSpPr>
          <p:nvPr/>
        </p:nvSpPr>
        <p:spPr bwMode="auto">
          <a:xfrm flipH="1">
            <a:off x="2285984" y="271462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 smtClean="0"/>
              <a:t>31</a:t>
            </a:r>
            <a:endParaRPr lang="en-US" altLang="zh-CN" b="1" dirty="0"/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5100606" y="4552936"/>
            <a:ext cx="1219200" cy="381000"/>
            <a:chOff x="2496" y="2256"/>
            <a:chExt cx="768" cy="240"/>
          </a:xfrm>
        </p:grpSpPr>
        <p:sp>
          <p:nvSpPr>
            <p:cNvPr id="33833" name="Oval 41"/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/>
                <a:t>35</a:t>
              </a:r>
              <a:endParaRPr lang="en-US" altLang="zh-CN" b="1" dirty="0"/>
            </a:p>
          </p:txBody>
        </p:sp>
        <p:sp>
          <p:nvSpPr>
            <p:cNvPr id="33834" name="Oval 42"/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>
                  <a:solidFill>
                    <a:schemeClr val="hlink"/>
                  </a:solidFill>
                </a:rPr>
                <a:t>44</a:t>
              </a:r>
              <a:endParaRPr lang="en-US" altLang="zh-CN" b="1" dirty="0"/>
            </a:p>
          </p:txBody>
        </p:sp>
        <p:sp>
          <p:nvSpPr>
            <p:cNvPr id="33835" name="Rectangle 43"/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&lt;</a:t>
              </a:r>
            </a:p>
          </p:txBody>
        </p:sp>
      </p:grpSp>
      <p:graphicFrame>
        <p:nvGraphicFramePr>
          <p:cNvPr id="33836" name="Object 44"/>
          <p:cNvGraphicFramePr>
            <a:graphicFrameLocks noChangeAspect="1"/>
          </p:cNvGraphicFramePr>
          <p:nvPr/>
        </p:nvGraphicFramePr>
        <p:xfrm>
          <a:off x="6548406" y="4324336"/>
          <a:ext cx="466725" cy="685800"/>
        </p:xfrm>
        <a:graphic>
          <a:graphicData uri="http://schemas.openxmlformats.org/presentationml/2006/ole">
            <p:oleObj spid="_x0000_s62467" name="剪辑" r:id="rId11" imgW="1554120" imgH="2286360" progId="">
              <p:embed/>
            </p:oleObj>
          </a:graphicData>
        </a:graphic>
      </p:graphicFrame>
      <p:sp>
        <p:nvSpPr>
          <p:cNvPr id="33837" name="Text Box 45"/>
          <p:cNvSpPr txBox="1">
            <a:spLocks noChangeArrowheads="1"/>
          </p:cNvSpPr>
          <p:nvPr/>
        </p:nvSpPr>
        <p:spPr bwMode="auto">
          <a:xfrm>
            <a:off x="785786" y="5391136"/>
            <a:ext cx="33528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Case 3 :  </a:t>
            </a:r>
            <a:r>
              <a:rPr lang="en-US" altLang="zh-CN" b="1" dirty="0" err="1"/>
              <a:t>new_item</a:t>
            </a:r>
            <a:r>
              <a:rPr lang="en-US" altLang="zh-CN" b="1" dirty="0"/>
              <a:t> = </a:t>
            </a:r>
            <a:r>
              <a:rPr lang="en-US" altLang="zh-CN" b="1" dirty="0" smtClean="0"/>
              <a:t>58</a:t>
            </a:r>
            <a:endParaRPr lang="en-US" altLang="zh-CN" b="1" dirty="0"/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652806" y="5391136"/>
            <a:ext cx="1219200" cy="381000"/>
            <a:chOff x="2496" y="2256"/>
            <a:chExt cx="768" cy="240"/>
          </a:xfrm>
        </p:grpSpPr>
        <p:sp>
          <p:nvSpPr>
            <p:cNvPr id="33839" name="Oval 47"/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/>
                <a:t>58</a:t>
              </a:r>
              <a:endParaRPr lang="en-US" altLang="zh-CN" b="1" dirty="0"/>
            </a:p>
          </p:txBody>
        </p:sp>
        <p:sp>
          <p:nvSpPr>
            <p:cNvPr id="33840" name="Oval 48"/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>
                  <a:solidFill>
                    <a:schemeClr val="hlink"/>
                  </a:solidFill>
                </a:rPr>
                <a:t>31</a:t>
              </a:r>
              <a:endParaRPr lang="en-US" altLang="zh-CN" b="1" dirty="0"/>
            </a:p>
          </p:txBody>
        </p:sp>
        <p:sp>
          <p:nvSpPr>
            <p:cNvPr id="33841" name="Rectangle 49"/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&gt;</a:t>
              </a:r>
            </a:p>
          </p:txBody>
        </p:sp>
      </p:grpSp>
      <p:sp>
        <p:nvSpPr>
          <p:cNvPr id="33842" name="Oval 50"/>
          <p:cNvSpPr>
            <a:spLocks noChangeArrowheads="1"/>
          </p:cNvSpPr>
          <p:nvPr/>
        </p:nvSpPr>
        <p:spPr bwMode="auto">
          <a:xfrm flipH="1">
            <a:off x="2571736" y="2119306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 smtClean="0">
                <a:solidFill>
                  <a:schemeClr val="hlink"/>
                </a:solidFill>
              </a:rPr>
              <a:t>58</a:t>
            </a:r>
            <a:endParaRPr lang="en-US" altLang="zh-CN" b="1" dirty="0"/>
          </a:p>
        </p:txBody>
      </p: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5100606" y="5391136"/>
            <a:ext cx="1219200" cy="381000"/>
            <a:chOff x="2496" y="2256"/>
            <a:chExt cx="768" cy="240"/>
          </a:xfrm>
        </p:grpSpPr>
        <p:sp>
          <p:nvSpPr>
            <p:cNvPr id="33844" name="Oval 52"/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/>
                <a:t>58</a:t>
              </a:r>
              <a:endParaRPr lang="en-US" altLang="zh-CN" b="1" dirty="0"/>
            </a:p>
          </p:txBody>
        </p:sp>
        <p:sp>
          <p:nvSpPr>
            <p:cNvPr id="33845" name="Oval 53"/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>
                  <a:solidFill>
                    <a:schemeClr val="hlink"/>
                  </a:solidFill>
                </a:rPr>
                <a:t>44</a:t>
              </a:r>
              <a:endParaRPr lang="en-US" altLang="zh-CN" b="1" dirty="0"/>
            </a:p>
          </p:txBody>
        </p:sp>
        <p:sp>
          <p:nvSpPr>
            <p:cNvPr id="33846" name="Rectangle 54"/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&gt;</a:t>
              </a:r>
            </a:p>
          </p:txBody>
        </p:sp>
      </p:grpSp>
      <p:sp>
        <p:nvSpPr>
          <p:cNvPr id="33847" name="Oval 55"/>
          <p:cNvSpPr>
            <a:spLocks noChangeArrowheads="1"/>
          </p:cNvSpPr>
          <p:nvPr/>
        </p:nvSpPr>
        <p:spPr bwMode="auto">
          <a:xfrm flipH="1">
            <a:off x="2143108" y="1500174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 smtClean="0">
                <a:solidFill>
                  <a:schemeClr val="hlink"/>
                </a:solidFill>
              </a:rPr>
              <a:t>58</a:t>
            </a:r>
            <a:endParaRPr lang="en-US" altLang="zh-CN" b="1" dirty="0"/>
          </a:p>
        </p:txBody>
      </p:sp>
      <p:sp>
        <p:nvSpPr>
          <p:cNvPr id="33848" name="Oval 56"/>
          <p:cNvSpPr>
            <a:spLocks noChangeArrowheads="1"/>
          </p:cNvSpPr>
          <p:nvPr/>
        </p:nvSpPr>
        <p:spPr bwMode="auto">
          <a:xfrm flipH="1">
            <a:off x="2571736" y="2119306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 smtClean="0"/>
              <a:t>44</a:t>
            </a:r>
            <a:endParaRPr lang="en-US" altLang="zh-CN" b="1" dirty="0"/>
          </a:p>
        </p:txBody>
      </p:sp>
      <p:graphicFrame>
        <p:nvGraphicFramePr>
          <p:cNvPr id="33849" name="Object 57"/>
          <p:cNvGraphicFramePr>
            <a:graphicFrameLocks noChangeAspect="1"/>
          </p:cNvGraphicFramePr>
          <p:nvPr/>
        </p:nvGraphicFramePr>
        <p:xfrm>
          <a:off x="8286776" y="5143512"/>
          <a:ext cx="466725" cy="685800"/>
        </p:xfrm>
        <a:graphic>
          <a:graphicData uri="http://schemas.openxmlformats.org/presentationml/2006/ole">
            <p:oleObj spid="_x0000_s62468" name="剪辑" r:id="rId12" imgW="1554120" imgH="2286360" progId="">
              <p:embed/>
            </p:oleObj>
          </a:graphicData>
        </a:graphic>
      </p:graphicFrame>
      <p:sp>
        <p:nvSpPr>
          <p:cNvPr id="59" name="矩形 58"/>
          <p:cNvSpPr/>
          <p:nvPr/>
        </p:nvSpPr>
        <p:spPr>
          <a:xfrm>
            <a:off x="642910" y="571480"/>
            <a:ext cx="25555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sym typeface="Wingdings" pitchFamily="2" charset="2"/>
              </a:rPr>
              <a:t>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  </a:t>
            </a:r>
            <a:r>
              <a:rPr lang="zh-CN" altLang="en-US" sz="2400" b="1" dirty="0" smtClean="0"/>
              <a:t>最大</a:t>
            </a:r>
            <a:r>
              <a:rPr lang="zh-CN" altLang="en-US" sz="2400" b="1" dirty="0"/>
              <a:t>堆的插入</a:t>
            </a:r>
          </a:p>
        </p:txBody>
      </p:sp>
      <p:sp>
        <p:nvSpPr>
          <p:cNvPr id="60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61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§4.6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树的应用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6572264" y="5405454"/>
            <a:ext cx="1681169" cy="381000"/>
            <a:chOff x="6572264" y="5405454"/>
            <a:chExt cx="1681169" cy="381000"/>
          </a:xfrm>
        </p:grpSpPr>
        <p:sp>
          <p:nvSpPr>
            <p:cNvPr id="63" name="Oval 52"/>
            <p:cNvSpPr>
              <a:spLocks noChangeArrowheads="1"/>
            </p:cNvSpPr>
            <p:nvPr/>
          </p:nvSpPr>
          <p:spPr bwMode="auto">
            <a:xfrm flipH="1">
              <a:off x="6572264" y="5405454"/>
              <a:ext cx="369096" cy="381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/>
                <a:t>58</a:t>
              </a:r>
              <a:endParaRPr lang="en-US" altLang="zh-CN" b="1" dirty="0"/>
            </a:p>
          </p:txBody>
        </p:sp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7015179" y="5405454"/>
              <a:ext cx="1238254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/>
                <a:t>&lt;  </a:t>
              </a:r>
              <a:r>
                <a:rPr lang="en-US" altLang="zh-CN" b="1" dirty="0" err="1" smtClean="0">
                  <a:solidFill>
                    <a:srgbClr val="0000FF"/>
                  </a:solidFill>
                </a:rPr>
                <a:t>MaxData</a:t>
              </a:r>
              <a:r>
                <a:rPr lang="en-US" altLang="zh-CN" b="1" dirty="0" smtClean="0">
                  <a:solidFill>
                    <a:srgbClr val="0000FF"/>
                  </a:solidFill>
                </a:rPr>
                <a:t> </a:t>
              </a:r>
              <a:endParaRPr lang="en-US" altLang="zh-CN" b="1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3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6" grpId="0" animBg="1" autoUpdateAnimBg="0"/>
      <p:bldP spid="33817" grpId="0" autoUpdateAnimBg="0"/>
      <p:bldP spid="33818" grpId="0" animBg="1" autoUpdateAnimBg="0"/>
      <p:bldP spid="33824" grpId="0" autoUpdateAnimBg="0"/>
      <p:bldP spid="33825" grpId="0" animBg="1" autoUpdateAnimBg="0"/>
      <p:bldP spid="33830" grpId="0" animBg="1" autoUpdateAnimBg="0"/>
      <p:bldP spid="33831" grpId="0" animBg="1" autoUpdateAnimBg="0"/>
      <p:bldP spid="33837" grpId="0" autoUpdateAnimBg="0"/>
      <p:bldP spid="33842" grpId="0" animBg="1" autoUpdateAnimBg="0"/>
      <p:bldP spid="33847" grpId="0" animBg="1" autoUpdateAnimBg="0"/>
      <p:bldP spid="3384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472" y="500042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 </a:t>
            </a:r>
            <a:r>
              <a:rPr lang="zh-CN" altLang="en-US" sz="2000" b="1" dirty="0" smtClean="0">
                <a:solidFill>
                  <a:srgbClr val="0000FF"/>
                </a:solidFill>
                <a:sym typeface="Wingdings" pitchFamily="2" charset="2"/>
              </a:rPr>
              <a:t>算法</a:t>
            </a:r>
            <a:r>
              <a:rPr lang="zh-CN" altLang="en-US" sz="2000" b="1" dirty="0" smtClean="0">
                <a:sym typeface="Wingdings" pitchFamily="2" charset="2"/>
              </a:rPr>
              <a:t>可以概括成一句话：</a:t>
            </a:r>
            <a:r>
              <a:rPr lang="zh-CN" altLang="en-US" sz="2000" b="1" dirty="0" smtClean="0"/>
              <a:t>从</a:t>
            </a:r>
            <a:r>
              <a:rPr lang="zh-CN" altLang="en-US" sz="2000" b="1" dirty="0"/>
              <a:t>新增的最后一个结点的父结点开始，用要</a:t>
            </a:r>
            <a:r>
              <a:rPr lang="zh-CN" altLang="en-US" sz="2000" b="1" dirty="0" smtClean="0"/>
              <a:t>插入元素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向下</a:t>
            </a:r>
            <a:r>
              <a:rPr lang="zh-CN" altLang="en-US" sz="2000" b="1" dirty="0">
                <a:solidFill>
                  <a:srgbClr val="0000FF"/>
                </a:solidFill>
              </a:rPr>
              <a:t>过滤上层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结点</a:t>
            </a:r>
            <a:r>
              <a:rPr lang="zh-CN" altLang="en-US" sz="2000" b="1" dirty="0" smtClean="0"/>
              <a:t>（相当于要插入的元素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向上渗透</a:t>
            </a:r>
            <a:r>
              <a:rPr lang="zh-CN" altLang="en-US" sz="2000" b="1" dirty="0" smtClean="0"/>
              <a:t>）。</a:t>
            </a:r>
            <a:endParaRPr lang="zh-CN" altLang="en-US" sz="2000" b="1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§4.6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树的应用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57158" y="1571612"/>
          <a:ext cx="8286808" cy="3571900"/>
        </p:xfrm>
        <a:graphic>
          <a:graphicData uri="http://schemas.openxmlformats.org/drawingml/2006/table">
            <a:tbl>
              <a:tblPr/>
              <a:tblGrid>
                <a:gridCol w="8286808"/>
              </a:tblGrid>
              <a:tr h="3571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bool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Insert(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MaxHeap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H,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ElementType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X 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{ /* 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将元素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插入最大堆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H，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其中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H-&gt;Data[0]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已经定义为哨兵 *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if (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IsFull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(H) ) {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printf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("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最大堆已满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");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        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return false;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= ++H-&gt;Size; /*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指向插入后堆中的最后一个元素的位置 *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for ( ; H-&gt;Data[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/2] &lt; X; 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/=2 )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    H-&gt;Data[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] = H-&gt;Data[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/2]; /* 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上滤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X */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H-&gt;Data[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] = X; /* 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将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插入 *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return true;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143504" y="4714884"/>
            <a:ext cx="2857520" cy="1071570"/>
          </a:xfrm>
          <a:prstGeom prst="wedgeEllipseCallout">
            <a:avLst>
              <a:gd name="adj1" fmla="val -123594"/>
              <a:gd name="adj2" fmla="val -98914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b="1" i="1" dirty="0" smtClean="0"/>
              <a:t>比交换数据要快</a:t>
            </a:r>
            <a:endParaRPr lang="en-US" altLang="zh-CN" b="1" i="1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500430" y="1857364"/>
            <a:ext cx="4419600" cy="1471626"/>
          </a:xfrm>
          <a:prstGeom prst="wedgeEllipseCallout">
            <a:avLst>
              <a:gd name="adj1" fmla="val -52340"/>
              <a:gd name="adj2" fmla="val 90496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b="1" dirty="0">
                <a:latin typeface="Arial" pitchFamily="34" charset="0"/>
              </a:rPr>
              <a:t>H-</a:t>
            </a:r>
            <a:r>
              <a:rPr lang="en-US" altLang="zh-CN" b="1" dirty="0" smtClean="0">
                <a:latin typeface="Arial" pitchFamily="34" charset="0"/>
              </a:rPr>
              <a:t>&gt;Data[ </a:t>
            </a:r>
            <a:r>
              <a:rPr lang="en-US" altLang="zh-CN" b="1" dirty="0">
                <a:latin typeface="Arial" pitchFamily="34" charset="0"/>
              </a:rPr>
              <a:t>0 ] </a:t>
            </a:r>
            <a:r>
              <a:rPr lang="zh-CN" altLang="en-US" b="1" dirty="0" smtClean="0">
                <a:latin typeface="Arial" pitchFamily="34" charset="0"/>
              </a:rPr>
              <a:t>是</a:t>
            </a:r>
            <a:r>
              <a:rPr lang="zh-CN" altLang="en-US" b="1" dirty="0" smtClean="0">
                <a:solidFill>
                  <a:srgbClr val="0000FF"/>
                </a:solidFill>
                <a:latin typeface="Arial" pitchFamily="34" charset="0"/>
              </a:rPr>
              <a:t>哨兵</a:t>
            </a:r>
            <a:r>
              <a:rPr lang="zh-CN" altLang="en-US" b="1" dirty="0" smtClean="0">
                <a:latin typeface="Arial" pitchFamily="34" charset="0"/>
              </a:rPr>
              <a:t>元素，它</a:t>
            </a:r>
            <a:r>
              <a:rPr lang="zh-CN" altLang="en-US" b="1" dirty="0" smtClean="0">
                <a:solidFill>
                  <a:srgbClr val="0000FF"/>
                </a:solidFill>
                <a:latin typeface="Arial" pitchFamily="34" charset="0"/>
              </a:rPr>
              <a:t>不小于</a:t>
            </a:r>
            <a:r>
              <a:rPr lang="zh-CN" altLang="en-US" b="1" dirty="0" smtClean="0">
                <a:latin typeface="Arial" pitchFamily="34" charset="0"/>
              </a:rPr>
              <a:t>堆中的最大元素，控制顺环结束。</a:t>
            </a:r>
            <a:endParaRPr lang="en-US" altLang="zh-CN" b="1" dirty="0">
              <a:latin typeface="Arial" pitchFamily="34" charset="0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5572132" y="2143116"/>
            <a:ext cx="2819400" cy="1219200"/>
          </a:xfrm>
          <a:prstGeom prst="wedgeEllipseCallout">
            <a:avLst>
              <a:gd name="adj1" fmla="val -75298"/>
              <a:gd name="adj2" fmla="val 111049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b="1" i="1" dirty="0" smtClean="0"/>
              <a:t>X </a:t>
            </a:r>
            <a:r>
              <a:rPr lang="zh-CN" altLang="en-US" b="1" i="1" dirty="0" smtClean="0"/>
              <a:t>往上渗透</a:t>
            </a:r>
            <a:endParaRPr lang="en-US" altLang="zh-CN" b="1" i="1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14348" y="5429264"/>
            <a:ext cx="28956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dirty="0"/>
              <a:t>T</a:t>
            </a:r>
            <a:r>
              <a:rPr lang="en-US" altLang="zh-CN" b="1" dirty="0"/>
              <a:t> (</a:t>
            </a:r>
            <a:r>
              <a:rPr lang="en-US" altLang="zh-CN" b="1" i="1" dirty="0"/>
              <a:t>N</a:t>
            </a:r>
            <a:r>
              <a:rPr lang="en-US" altLang="zh-CN" b="1" dirty="0"/>
              <a:t>) = O ( log </a:t>
            </a:r>
            <a:r>
              <a:rPr lang="en-US" altLang="zh-CN" b="1" i="1" dirty="0"/>
              <a:t>N </a:t>
            </a:r>
            <a:r>
              <a:rPr lang="en-US" altLang="zh-CN" b="1" dirty="0"/>
              <a:t>)</a:t>
            </a:r>
            <a:endParaRPr lang="en-US" altLang="zh-CN" b="1" i="1" dirty="0"/>
          </a:p>
        </p:txBody>
      </p:sp>
    </p:spTree>
    <p:extLst>
      <p:ext uri="{BB962C8B-B14F-4D97-AF65-F5344CB8AC3E}">
        <p14:creationId xmlns:p14="http://schemas.microsoft.com/office/powerpoint/2010/main" xmlns="" val="355383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10" grpId="0" animBg="1" autoUpdateAnimBg="0"/>
      <p:bldP spid="1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§4.6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树的应用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7224" y="428604"/>
            <a:ext cx="2529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sym typeface="Wingdings" pitchFamily="2" charset="2"/>
              </a:rPr>
              <a:t> </a:t>
            </a:r>
            <a:r>
              <a:rPr lang="zh-CN" altLang="en-US" sz="2400" b="1" dirty="0" smtClean="0"/>
              <a:t>最大</a:t>
            </a:r>
            <a:r>
              <a:rPr lang="zh-CN" altLang="en-US" sz="2400" b="1" dirty="0"/>
              <a:t>堆的删除</a:t>
            </a:r>
          </a:p>
        </p:txBody>
      </p:sp>
      <p:sp>
        <p:nvSpPr>
          <p:cNvPr id="5" name="矩形 4"/>
          <p:cNvSpPr/>
          <p:nvPr/>
        </p:nvSpPr>
        <p:spPr>
          <a:xfrm>
            <a:off x="571472" y="1142984"/>
            <a:ext cx="6500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 smtClean="0"/>
              <a:t>取出</a:t>
            </a:r>
            <a:r>
              <a:rPr lang="zh-CN" altLang="en-US" sz="2000" b="1" dirty="0"/>
              <a:t>根</a:t>
            </a:r>
            <a:r>
              <a:rPr lang="zh-CN" altLang="en-US" sz="2000" b="1" dirty="0" smtClean="0"/>
              <a:t>结点（最大值）元素</a:t>
            </a:r>
            <a:r>
              <a:rPr lang="zh-CN" altLang="en-US" sz="2000" b="1" dirty="0"/>
              <a:t>，同时删除堆的一个结点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grpSp>
        <p:nvGrpSpPr>
          <p:cNvPr id="50" name="Group 48"/>
          <p:cNvGrpSpPr>
            <a:grpSpLocks/>
          </p:cNvGrpSpPr>
          <p:nvPr/>
        </p:nvGrpSpPr>
        <p:grpSpPr bwMode="auto">
          <a:xfrm>
            <a:off x="1014425" y="2447940"/>
            <a:ext cx="1905000" cy="1905000"/>
            <a:chOff x="480" y="1152"/>
            <a:chExt cx="1200" cy="1200"/>
          </a:xfrm>
        </p:grpSpPr>
        <p:sp>
          <p:nvSpPr>
            <p:cNvPr id="51" name="Oval 49"/>
            <p:cNvSpPr>
              <a:spLocks noChangeArrowheads="1"/>
            </p:cNvSpPr>
            <p:nvPr/>
          </p:nvSpPr>
          <p:spPr bwMode="auto">
            <a:xfrm>
              <a:off x="1152" y="11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/>
                <a:t>58</a:t>
              </a:r>
              <a:endParaRPr lang="en-US" altLang="zh-CN" b="1" dirty="0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768" y="153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/>
                <a:t>44</a:t>
              </a:r>
              <a:endParaRPr lang="en-US" altLang="zh-CN" b="1" dirty="0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auto">
            <a:xfrm>
              <a:off x="480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/>
                <a:t>35</a:t>
              </a:r>
              <a:endParaRPr lang="en-US" altLang="zh-CN" b="1" dirty="0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 flipH="1">
              <a:off x="649" y="1754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 flipH="1">
              <a:off x="934" y="1344"/>
              <a:ext cx="218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 flipH="1">
              <a:off x="1440" y="153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/>
                <a:t>25</a:t>
              </a:r>
              <a:endParaRPr lang="en-US" altLang="zh-CN" b="1" dirty="0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1365" y="1344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912" y="1200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[1]</a:t>
              </a: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528" y="1536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[2]</a:t>
              </a:r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1200" y="1536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[3]</a:t>
              </a:r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480" y="2208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[4]</a:t>
              </a:r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auto">
            <a:xfrm flipH="1">
              <a:off x="960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/>
                <a:t>31</a:t>
              </a:r>
              <a:endParaRPr lang="en-US" altLang="zh-CN" b="1" dirty="0"/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937" y="1754"/>
              <a:ext cx="145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960" y="2208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[5]</a:t>
              </a:r>
            </a:p>
          </p:txBody>
        </p:sp>
      </p:grpSp>
      <p:sp>
        <p:nvSpPr>
          <p:cNvPr id="65" name="Oval 63"/>
          <p:cNvSpPr>
            <a:spLocks noChangeArrowheads="1"/>
          </p:cNvSpPr>
          <p:nvPr/>
        </p:nvSpPr>
        <p:spPr bwMode="auto">
          <a:xfrm>
            <a:off x="1766878" y="3690942"/>
            <a:ext cx="381000" cy="381000"/>
          </a:xfrm>
          <a:prstGeom prst="ellipse">
            <a:avLst/>
          </a:prstGeom>
          <a:solidFill>
            <a:srgbClr val="C0C0C0">
              <a:alpha val="5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utoShape 64"/>
          <p:cNvSpPr>
            <a:spLocks noChangeArrowheads="1"/>
          </p:cNvSpPr>
          <p:nvPr/>
        </p:nvSpPr>
        <p:spPr bwMode="auto">
          <a:xfrm>
            <a:off x="3910018" y="2214554"/>
            <a:ext cx="3733800" cy="1600200"/>
          </a:xfrm>
          <a:prstGeom prst="wedgeRoundRectCallout">
            <a:avLst>
              <a:gd name="adj1" fmla="val -92644"/>
              <a:gd name="adj2" fmla="val 45537"/>
              <a:gd name="adj3" fmla="val 16667"/>
            </a:avLst>
          </a:prstGeom>
          <a:gradFill rotWithShape="0">
            <a:gsLst>
              <a:gs pos="0">
                <a:srgbClr val="FFFFFF">
                  <a:gamma/>
                  <a:shade val="88627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88627"/>
                  <a:invGamma/>
                </a:srgbClr>
              </a:gs>
            </a:gsLst>
            <a:lin ang="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 dirty="0" smtClean="0"/>
              <a:t>为了保持完全二叉树的结构特性，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移去的是该结点。</a:t>
            </a:r>
            <a:endParaRPr lang="en-US" altLang="zh-CN" b="1" dirty="0"/>
          </a:p>
        </p:txBody>
      </p:sp>
      <p:sp>
        <p:nvSpPr>
          <p:cNvPr id="67" name="Oval 65"/>
          <p:cNvSpPr>
            <a:spLocks noChangeArrowheads="1"/>
          </p:cNvSpPr>
          <p:nvPr/>
        </p:nvSpPr>
        <p:spPr bwMode="auto">
          <a:xfrm>
            <a:off x="2100258" y="2428868"/>
            <a:ext cx="381000" cy="3810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Oval 66"/>
          <p:cNvSpPr>
            <a:spLocks noChangeArrowheads="1"/>
          </p:cNvSpPr>
          <p:nvPr/>
        </p:nvSpPr>
        <p:spPr bwMode="auto">
          <a:xfrm>
            <a:off x="2100258" y="2428868"/>
            <a:ext cx="381000" cy="3810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 Box 67"/>
          <p:cNvSpPr txBox="1">
            <a:spLocks noChangeArrowheads="1"/>
          </p:cNvSpPr>
          <p:nvPr/>
        </p:nvSpPr>
        <p:spPr bwMode="auto">
          <a:xfrm>
            <a:off x="3233750" y="2371740"/>
            <a:ext cx="38100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ym typeface="Wingdings" pitchFamily="2" charset="2"/>
              </a:rPr>
              <a:t>  </a:t>
            </a:r>
            <a:r>
              <a:rPr lang="zh-CN" altLang="en-US" sz="2000" b="1" dirty="0" smtClean="0">
                <a:sym typeface="Wingdings" pitchFamily="2" charset="2"/>
              </a:rPr>
              <a:t>把</a:t>
            </a:r>
            <a:r>
              <a:rPr lang="en-US" altLang="zh-CN" sz="2000" b="1" dirty="0" smtClean="0">
                <a:sym typeface="Wingdings" pitchFamily="2" charset="2"/>
              </a:rPr>
              <a:t> 31 </a:t>
            </a:r>
            <a:r>
              <a:rPr lang="zh-CN" altLang="en-US" sz="2000" b="1" dirty="0" smtClean="0">
                <a:sym typeface="Wingdings" pitchFamily="2" charset="2"/>
              </a:rPr>
              <a:t>移至根</a:t>
            </a:r>
            <a:endParaRPr lang="en-US" altLang="zh-CN" sz="2000" b="1" dirty="0"/>
          </a:p>
        </p:txBody>
      </p:sp>
      <p:sp>
        <p:nvSpPr>
          <p:cNvPr id="70" name="Oval 69"/>
          <p:cNvSpPr>
            <a:spLocks noChangeArrowheads="1"/>
          </p:cNvSpPr>
          <p:nvPr/>
        </p:nvSpPr>
        <p:spPr bwMode="auto">
          <a:xfrm>
            <a:off x="2100258" y="242886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 smtClean="0">
                <a:solidFill>
                  <a:schemeClr val="hlink"/>
                </a:solidFill>
              </a:rPr>
              <a:t>31</a:t>
            </a:r>
            <a:endParaRPr lang="en-US" altLang="zh-CN" b="1" dirty="0"/>
          </a:p>
        </p:txBody>
      </p:sp>
      <p:sp>
        <p:nvSpPr>
          <p:cNvPr id="71" name="Text Box 70"/>
          <p:cNvSpPr txBox="1">
            <a:spLocks noChangeArrowheads="1"/>
          </p:cNvSpPr>
          <p:nvPr/>
        </p:nvSpPr>
        <p:spPr bwMode="auto">
          <a:xfrm>
            <a:off x="3233750" y="3133740"/>
            <a:ext cx="4343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ym typeface="Wingdings" pitchFamily="2" charset="2"/>
              </a:rPr>
              <a:t>  </a:t>
            </a:r>
            <a:r>
              <a:rPr lang="en-US" altLang="zh-CN" sz="2000" b="1" dirty="0" smtClean="0">
                <a:sym typeface="Wingdings" pitchFamily="2" charset="2"/>
              </a:rPr>
              <a:t> </a:t>
            </a:r>
            <a:r>
              <a:rPr lang="zh-CN" altLang="en-US" sz="2000" b="1" dirty="0" smtClean="0">
                <a:sym typeface="Wingdings" pitchFamily="2" charset="2"/>
              </a:rPr>
              <a:t>找出</a:t>
            </a:r>
            <a:r>
              <a:rPr lang="en-US" altLang="zh-CN" sz="2000" b="1" dirty="0" smtClean="0">
                <a:sym typeface="Wingdings" pitchFamily="2" charset="2"/>
              </a:rPr>
              <a:t>31</a:t>
            </a:r>
            <a:r>
              <a:rPr lang="zh-CN" altLang="en-US" sz="2000" b="1" dirty="0" smtClean="0">
                <a:sym typeface="Wingdings" pitchFamily="2" charset="2"/>
              </a:rPr>
              <a:t>的较大的孩子</a:t>
            </a:r>
            <a:endParaRPr lang="en-US" altLang="zh-CN" sz="2000" b="1" dirty="0"/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1481126" y="3071810"/>
            <a:ext cx="381000" cy="3810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6767538" y="3057540"/>
            <a:ext cx="1447800" cy="457200"/>
            <a:chOff x="3024" y="2832"/>
            <a:chExt cx="912" cy="288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3024" y="288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/>
                <a:t>44</a:t>
              </a:r>
              <a:endParaRPr lang="en-US" altLang="zh-CN" b="1" dirty="0"/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3696" y="288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>
                  <a:solidFill>
                    <a:schemeClr val="hlink"/>
                  </a:solidFill>
                </a:rPr>
                <a:t>25</a:t>
              </a:r>
              <a:endParaRPr lang="en-US" altLang="zh-CN" b="1" dirty="0">
                <a:solidFill>
                  <a:schemeClr val="hlink"/>
                </a:solidFill>
              </a:endParaRPr>
            </a:p>
          </p:txBody>
        </p:sp>
        <p:sp>
          <p:nvSpPr>
            <p:cNvPr id="76" name="Text Box 75"/>
            <p:cNvSpPr txBox="1">
              <a:spLocks noChangeArrowheads="1"/>
            </p:cNvSpPr>
            <p:nvPr/>
          </p:nvSpPr>
          <p:spPr bwMode="auto">
            <a:xfrm>
              <a:off x="3312" y="2832"/>
              <a:ext cx="33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 smtClean="0"/>
                <a:t>&gt;</a:t>
              </a:r>
              <a:endParaRPr lang="en-US" altLang="zh-CN" b="1" dirty="0"/>
            </a:p>
          </p:txBody>
        </p:sp>
      </p:grp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1481126" y="307181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 smtClean="0">
                <a:solidFill>
                  <a:schemeClr val="hlink"/>
                </a:solidFill>
              </a:rPr>
              <a:t>31</a:t>
            </a:r>
            <a:endParaRPr lang="en-US" altLang="zh-CN" b="1" dirty="0">
              <a:solidFill>
                <a:schemeClr val="hlink"/>
              </a:solidFill>
            </a:endParaRPr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2100258" y="242886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 smtClean="0"/>
              <a:t>44</a:t>
            </a:r>
            <a:endParaRPr lang="en-US" altLang="zh-CN" b="1" dirty="0"/>
          </a:p>
        </p:txBody>
      </p:sp>
      <p:sp>
        <p:nvSpPr>
          <p:cNvPr id="79" name="Arc 78"/>
          <p:cNvSpPr>
            <a:spLocks/>
          </p:cNvSpPr>
          <p:nvPr/>
        </p:nvSpPr>
        <p:spPr bwMode="auto">
          <a:xfrm flipV="1">
            <a:off x="3233750" y="3057540"/>
            <a:ext cx="381000" cy="5334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1439 w 43200"/>
              <a:gd name="T1" fmla="*/ 40829 h 43200"/>
              <a:gd name="T2" fmla="*/ 39681 w 43200"/>
              <a:gd name="T3" fmla="*/ 33417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1438" y="40828"/>
                </a:moveTo>
                <a:cubicBezTo>
                  <a:pt x="28393" y="42387"/>
                  <a:pt x="25021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797"/>
                  <a:pt x="41977" y="29903"/>
                  <a:pt x="39680" y="33416"/>
                </a:cubicBezTo>
              </a:path>
              <a:path w="43200" h="43200" stroke="0" extrusionOk="0">
                <a:moveTo>
                  <a:pt x="31438" y="40828"/>
                </a:moveTo>
                <a:cubicBezTo>
                  <a:pt x="28393" y="42387"/>
                  <a:pt x="25021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797"/>
                  <a:pt x="41977" y="29903"/>
                  <a:pt x="39680" y="33416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 type="triangl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 sz="2000"/>
          </a:p>
        </p:txBody>
      </p: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6767538" y="3590940"/>
            <a:ext cx="1447800" cy="457200"/>
            <a:chOff x="3024" y="2832"/>
            <a:chExt cx="912" cy="288"/>
          </a:xfrm>
        </p:grpSpPr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3024" y="288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/>
                <a:t>31</a:t>
              </a:r>
              <a:endParaRPr lang="en-US" altLang="zh-CN" b="1" dirty="0"/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3696" y="288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>
                  <a:solidFill>
                    <a:schemeClr val="hlink"/>
                  </a:solidFill>
                </a:rPr>
                <a:t>35</a:t>
              </a:r>
              <a:endParaRPr lang="en-US" altLang="zh-CN" b="1" dirty="0">
                <a:solidFill>
                  <a:schemeClr val="hlink"/>
                </a:solidFill>
              </a:endParaRPr>
            </a:p>
          </p:txBody>
        </p:sp>
        <p:sp>
          <p:nvSpPr>
            <p:cNvPr id="83" name="Text Box 82"/>
            <p:cNvSpPr txBox="1">
              <a:spLocks noChangeArrowheads="1"/>
            </p:cNvSpPr>
            <p:nvPr/>
          </p:nvSpPr>
          <p:spPr bwMode="auto">
            <a:xfrm>
              <a:off x="3312" y="2832"/>
              <a:ext cx="33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&lt;</a:t>
              </a:r>
            </a:p>
          </p:txBody>
        </p:sp>
      </p:grp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1028688" y="3690942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 smtClean="0">
                <a:solidFill>
                  <a:schemeClr val="hlink"/>
                </a:solidFill>
              </a:rPr>
              <a:t>31</a:t>
            </a:r>
            <a:endParaRPr lang="en-US" altLang="zh-CN" b="1" dirty="0">
              <a:solidFill>
                <a:schemeClr val="hlink"/>
              </a:solidFill>
            </a:endParaRPr>
          </a:p>
        </p:txBody>
      </p:sp>
      <p:sp>
        <p:nvSpPr>
          <p:cNvPr id="85" name="Oval 84"/>
          <p:cNvSpPr>
            <a:spLocks noChangeArrowheads="1"/>
          </p:cNvSpPr>
          <p:nvPr/>
        </p:nvSpPr>
        <p:spPr bwMode="auto">
          <a:xfrm>
            <a:off x="1481126" y="307181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 smtClean="0"/>
              <a:t>35</a:t>
            </a:r>
            <a:endParaRPr lang="en-US" altLang="zh-CN" b="1" dirty="0"/>
          </a:p>
        </p:txBody>
      </p:sp>
      <p:sp>
        <p:nvSpPr>
          <p:cNvPr id="86" name="Text Box 94"/>
          <p:cNvSpPr txBox="1">
            <a:spLocks noChangeArrowheads="1"/>
          </p:cNvSpPr>
          <p:nvPr/>
        </p:nvSpPr>
        <p:spPr bwMode="auto">
          <a:xfrm>
            <a:off x="3233750" y="5114940"/>
            <a:ext cx="28956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 dirty="0"/>
              <a:t>T</a:t>
            </a:r>
            <a:r>
              <a:rPr lang="en-US" altLang="zh-CN" sz="2000" b="1" dirty="0"/>
              <a:t> 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= O ( log </a:t>
            </a:r>
            <a:r>
              <a:rPr lang="en-US" altLang="zh-CN" sz="2000" b="1" i="1" dirty="0"/>
              <a:t>N </a:t>
            </a:r>
            <a:r>
              <a:rPr lang="en-US" altLang="zh-CN" sz="2000" b="1" dirty="0"/>
              <a:t>)</a:t>
            </a:r>
            <a:endParaRPr lang="en-US" altLang="zh-CN" sz="2000" b="1" i="1" dirty="0"/>
          </a:p>
        </p:txBody>
      </p:sp>
      <p:sp>
        <p:nvSpPr>
          <p:cNvPr id="87" name="Oval 68"/>
          <p:cNvSpPr>
            <a:spLocks noChangeArrowheads="1"/>
          </p:cNvSpPr>
          <p:nvPr/>
        </p:nvSpPr>
        <p:spPr bwMode="auto">
          <a:xfrm>
            <a:off x="1624002" y="3357562"/>
            <a:ext cx="685800" cy="1143000"/>
          </a:xfrm>
          <a:prstGeom prst="ellipse">
            <a:avLst/>
          </a:prstGeom>
          <a:solidFill>
            <a:schemeClr val="accent3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8" name="Object 85"/>
          <p:cNvGraphicFramePr>
            <a:graphicFrameLocks noChangeAspect="1"/>
          </p:cNvGraphicFramePr>
          <p:nvPr/>
        </p:nvGraphicFramePr>
        <p:xfrm>
          <a:off x="1838316" y="3643314"/>
          <a:ext cx="466725" cy="685800"/>
        </p:xfrm>
        <a:graphic>
          <a:graphicData uri="http://schemas.openxmlformats.org/presentationml/2006/ole">
            <p:oleObj spid="_x0000_s94210" name="剪辑" r:id="rId9" imgW="1554120" imgH="228636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3489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 autoUpdateAnimBg="0"/>
      <p:bldP spid="67" grpId="0" animBg="1"/>
      <p:bldP spid="68" grpId="0" animBg="1"/>
      <p:bldP spid="69" grpId="0" autoUpdateAnimBg="0"/>
      <p:bldP spid="70" grpId="0" animBg="1" autoUpdateAnimBg="0"/>
      <p:bldP spid="71" grpId="0" autoUpdateAnimBg="0"/>
      <p:bldP spid="72" grpId="0" animBg="1"/>
      <p:bldP spid="77" grpId="0" animBg="1" autoUpdateAnimBg="0"/>
      <p:bldP spid="78" grpId="0" animBg="1" autoUpdateAnimBg="0"/>
      <p:bldP spid="79" grpId="0" animBg="1"/>
      <p:bldP spid="84" grpId="0" animBg="1" autoUpdateAnimBg="0"/>
      <p:bldP spid="85" grpId="0" animBg="1" autoUpdateAnimBg="0"/>
      <p:bldP spid="86" grpId="0" autoUpdateAnimBg="0"/>
      <p:bldP spid="8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3757</Words>
  <Application>Microsoft Office PowerPoint</Application>
  <PresentationFormat>全屏显示(4:3)</PresentationFormat>
  <Paragraphs>932</Paragraphs>
  <Slides>30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Office 主题</vt:lpstr>
      <vt:lpstr>1_Office 主题</vt:lpstr>
      <vt:lpstr>剪辑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ZJTL3046</cp:lastModifiedBy>
  <cp:revision>166</cp:revision>
  <dcterms:modified xsi:type="dcterms:W3CDTF">2017-11-07T15:08:39Z</dcterms:modified>
</cp:coreProperties>
</file>