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3" r:id="rId2"/>
    <p:sldId id="273" r:id="rId3"/>
    <p:sldId id="294" r:id="rId4"/>
    <p:sldId id="295" r:id="rId5"/>
    <p:sldId id="298" r:id="rId6"/>
    <p:sldId id="300" r:id="rId7"/>
    <p:sldId id="301" r:id="rId8"/>
    <p:sldId id="297" r:id="rId9"/>
    <p:sldId id="299" r:id="rId10"/>
    <p:sldId id="305" r:id="rId11"/>
    <p:sldId id="303" r:id="rId12"/>
    <p:sldId id="306" r:id="rId13"/>
    <p:sldId id="309" r:id="rId14"/>
    <p:sldId id="311" r:id="rId15"/>
    <p:sldId id="310" r:id="rId16"/>
    <p:sldId id="30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092280" y="0"/>
            <a:ext cx="20453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§7.1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引子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500042"/>
            <a:ext cx="726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olidFill>
                  <a:srgbClr val="3333FF"/>
                </a:solidFill>
                <a:sym typeface="Wingdings" pitchFamily="2" charset="2"/>
              </a:rPr>
              <a:t>排序</a:t>
            </a:r>
            <a:r>
              <a:rPr lang="zh-CN" altLang="en-US" sz="2400" b="1" dirty="0" smtClean="0">
                <a:sym typeface="Wingdings" pitchFamily="2" charset="2"/>
              </a:rPr>
              <a:t>是很常见的一类问题（</a:t>
            </a:r>
            <a:r>
              <a:rPr lang="zh-CN" altLang="en-US" sz="2400" b="1" dirty="0" smtClean="0">
                <a:solidFill>
                  <a:srgbClr val="3333FF"/>
                </a:solidFill>
                <a:sym typeface="Wingdings" pitchFamily="2" charset="2"/>
              </a:rPr>
              <a:t>并不局限于排序本身）</a:t>
            </a:r>
            <a:endParaRPr lang="en-US" altLang="zh-CN" sz="24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500034" y="1000108"/>
            <a:ext cx="7786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3333FF"/>
                </a:solidFill>
              </a:rPr>
              <a:t>[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例</a:t>
            </a:r>
            <a:r>
              <a:rPr lang="en-US" sz="2000" b="1" dirty="0" smtClean="0">
                <a:solidFill>
                  <a:srgbClr val="3333FF"/>
                </a:solidFill>
              </a:rPr>
              <a:t>7.1] </a:t>
            </a:r>
            <a:r>
              <a:rPr lang="zh-CN" altLang="en-US" sz="2000" b="1" dirty="0" smtClean="0"/>
              <a:t>有</a:t>
            </a:r>
            <a:r>
              <a:rPr lang="en-US" sz="2000" b="1" dirty="0" smtClean="0">
                <a:solidFill>
                  <a:srgbClr val="3333FF"/>
                </a:solidFill>
              </a:rPr>
              <a:t>1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亿个</a:t>
            </a:r>
            <a:r>
              <a:rPr lang="zh-CN" altLang="en-US" sz="2000" b="1" dirty="0" smtClean="0"/>
              <a:t>随机给出的浮点数，请找出其中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最大的</a:t>
            </a:r>
            <a:r>
              <a:rPr lang="en-US" sz="2000" b="1" dirty="0" smtClean="0">
                <a:solidFill>
                  <a:srgbClr val="3333FF"/>
                </a:solidFill>
              </a:rPr>
              <a:t>1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万个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14348" y="1500174"/>
            <a:ext cx="2346976" cy="369332"/>
            <a:chOff x="714348" y="1500174"/>
            <a:chExt cx="2346976" cy="369332"/>
          </a:xfrm>
        </p:grpSpPr>
        <p:sp>
          <p:nvSpPr>
            <p:cNvPr id="8" name="矩形 7"/>
            <p:cNvSpPr/>
            <p:nvPr/>
          </p:nvSpPr>
          <p:spPr>
            <a:xfrm>
              <a:off x="714348" y="1500174"/>
              <a:ext cx="998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3333FF"/>
                  </a:solidFill>
                </a:rPr>
                <a:t>方法</a:t>
              </a:r>
              <a:r>
                <a:rPr lang="en-US" b="1" dirty="0" smtClean="0">
                  <a:solidFill>
                    <a:srgbClr val="3333FF"/>
                  </a:solidFill>
                </a:rPr>
                <a:t>1</a:t>
              </a:r>
              <a:r>
                <a:rPr lang="zh-CN" altLang="en-US" b="1" dirty="0" smtClean="0">
                  <a:solidFill>
                    <a:srgbClr val="3333FF"/>
                  </a:solidFill>
                </a:rPr>
                <a:t>：</a:t>
              </a:r>
              <a:endParaRPr lang="zh-CN" altLang="en-US" b="1" dirty="0">
                <a:solidFill>
                  <a:srgbClr val="3333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14480" y="1500174"/>
              <a:ext cx="1346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简单选择法</a:t>
              </a:r>
              <a:endParaRPr lang="zh-CN" altLang="en-US" b="1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928662" y="1785926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b="1" dirty="0" smtClean="0"/>
              <a:t>总比较次数为</a:t>
            </a:r>
            <a:r>
              <a:rPr lang="en-US" b="1" dirty="0" smtClean="0">
                <a:solidFill>
                  <a:srgbClr val="3333FF"/>
                </a:solidFill>
              </a:rPr>
              <a:t>N-1+(N-2)+…+(N-10000)</a:t>
            </a:r>
            <a:r>
              <a:rPr lang="zh-CN" altLang="en-US" b="1" dirty="0" smtClean="0"/>
              <a:t>次。当</a:t>
            </a:r>
            <a:r>
              <a:rPr lang="en-US" b="1" dirty="0" smtClean="0"/>
              <a:t>N</a:t>
            </a:r>
            <a:r>
              <a:rPr lang="zh-CN" altLang="en-US" b="1" dirty="0" smtClean="0"/>
              <a:t>为</a:t>
            </a:r>
            <a:r>
              <a:rPr lang="en-US" b="1" dirty="0" smtClean="0"/>
              <a:t>1</a:t>
            </a:r>
            <a:r>
              <a:rPr lang="zh-CN" altLang="en-US" b="1" dirty="0" smtClean="0"/>
              <a:t>亿时，大约为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万亿</a:t>
            </a:r>
            <a:r>
              <a:rPr lang="zh-CN" altLang="en-US" b="1" dirty="0" smtClean="0">
                <a:solidFill>
                  <a:srgbClr val="3333FF"/>
                </a:solidFill>
              </a:rPr>
              <a:t>次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14348" y="1928802"/>
            <a:ext cx="2426916" cy="369332"/>
            <a:chOff x="714348" y="2357430"/>
            <a:chExt cx="2426916" cy="369332"/>
          </a:xfrm>
        </p:grpSpPr>
        <p:sp>
          <p:nvSpPr>
            <p:cNvPr id="11" name="矩形 10"/>
            <p:cNvSpPr/>
            <p:nvPr/>
          </p:nvSpPr>
          <p:spPr>
            <a:xfrm>
              <a:off x="1571604" y="2357430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“分而治之”</a:t>
              </a:r>
              <a:endParaRPr lang="zh-CN" altLang="en-US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14348" y="2357430"/>
              <a:ext cx="998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3333FF"/>
                  </a:solidFill>
                </a:rPr>
                <a:t>方法</a:t>
              </a:r>
              <a:r>
                <a:rPr lang="en-US" b="1" dirty="0" smtClean="0">
                  <a:solidFill>
                    <a:srgbClr val="3333FF"/>
                  </a:solidFill>
                </a:rPr>
                <a:t>2</a:t>
              </a:r>
              <a:r>
                <a:rPr lang="zh-CN" altLang="en-US" b="1" dirty="0" smtClean="0">
                  <a:solidFill>
                    <a:srgbClr val="3333FF"/>
                  </a:solidFill>
                </a:rPr>
                <a:t>：</a:t>
              </a:r>
              <a:endParaRPr lang="zh-CN" altLang="en-US" b="1" dirty="0">
                <a:solidFill>
                  <a:srgbClr val="3333FF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28662" y="2357430"/>
            <a:ext cx="74295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b="1" dirty="0" smtClean="0"/>
              <a:t>比如，以</a:t>
            </a:r>
            <a:r>
              <a:rPr lang="en-US" b="1" dirty="0" smtClean="0">
                <a:solidFill>
                  <a:srgbClr val="3333FF"/>
                </a:solidFill>
              </a:rPr>
              <a:t>1</a:t>
            </a:r>
            <a:r>
              <a:rPr lang="zh-CN" altLang="en-US" b="1" dirty="0" smtClean="0">
                <a:solidFill>
                  <a:srgbClr val="3333FF"/>
                </a:solidFill>
              </a:rPr>
              <a:t>百万为一个块，分为</a:t>
            </a:r>
            <a:r>
              <a:rPr lang="en-US" b="1" dirty="0" smtClean="0">
                <a:solidFill>
                  <a:srgbClr val="3333FF"/>
                </a:solidFill>
              </a:rPr>
              <a:t>100</a:t>
            </a:r>
            <a:r>
              <a:rPr lang="zh-CN" altLang="en-US" b="1" dirty="0" smtClean="0">
                <a:solidFill>
                  <a:srgbClr val="3333FF"/>
                </a:solidFill>
              </a:rPr>
              <a:t>块</a:t>
            </a:r>
            <a:r>
              <a:rPr lang="zh-CN" altLang="en-US" b="1" dirty="0" smtClean="0"/>
              <a:t>，分别对这</a:t>
            </a:r>
            <a:r>
              <a:rPr lang="en-US" b="1" dirty="0" smtClean="0"/>
              <a:t>100</a:t>
            </a:r>
            <a:r>
              <a:rPr lang="zh-CN" altLang="en-US" b="1" dirty="0" smtClean="0"/>
              <a:t>块数据进行排序。由于只需要得到最大的</a:t>
            </a:r>
            <a:r>
              <a:rPr lang="en-US" b="1" dirty="0" smtClean="0"/>
              <a:t>1</a:t>
            </a:r>
            <a:r>
              <a:rPr lang="zh-CN" altLang="en-US" b="1" dirty="0" smtClean="0"/>
              <a:t>万个数，故</a:t>
            </a:r>
            <a:r>
              <a:rPr lang="zh-CN" altLang="en-US" b="1" dirty="0" smtClean="0">
                <a:solidFill>
                  <a:srgbClr val="3333FF"/>
                </a:solidFill>
              </a:rPr>
              <a:t>每块</a:t>
            </a:r>
            <a:r>
              <a:rPr lang="zh-CN" altLang="en-US" b="1" dirty="0" smtClean="0"/>
              <a:t>排完后可以</a:t>
            </a:r>
            <a:r>
              <a:rPr lang="zh-CN" altLang="en-US" b="1" dirty="0" smtClean="0">
                <a:solidFill>
                  <a:srgbClr val="3333FF"/>
                </a:solidFill>
              </a:rPr>
              <a:t>只要前</a:t>
            </a:r>
            <a:r>
              <a:rPr lang="en-US" b="1" dirty="0" smtClean="0">
                <a:solidFill>
                  <a:srgbClr val="3333FF"/>
                </a:solidFill>
              </a:rPr>
              <a:t>1</a:t>
            </a:r>
            <a:r>
              <a:rPr lang="zh-CN" altLang="en-US" b="1" dirty="0" smtClean="0">
                <a:solidFill>
                  <a:srgbClr val="3333FF"/>
                </a:solidFill>
              </a:rPr>
              <a:t>万个数</a:t>
            </a:r>
            <a:r>
              <a:rPr lang="zh-CN" altLang="en-US" b="1" dirty="0" smtClean="0"/>
              <a:t>，再从这</a:t>
            </a:r>
            <a:r>
              <a:rPr lang="en-US" b="1" dirty="0" smtClean="0">
                <a:solidFill>
                  <a:srgbClr val="3333FF"/>
                </a:solidFill>
              </a:rPr>
              <a:t>100</a:t>
            </a:r>
            <a:r>
              <a:rPr lang="zh-CN" altLang="en-US" b="1" dirty="0" smtClean="0">
                <a:solidFill>
                  <a:srgbClr val="3333FF"/>
                </a:solidFill>
              </a:rPr>
              <a:t>块共</a:t>
            </a:r>
            <a:r>
              <a:rPr lang="en-US" b="1" dirty="0" smtClean="0">
                <a:solidFill>
                  <a:srgbClr val="3333FF"/>
                </a:solidFill>
              </a:rPr>
              <a:t>100</a:t>
            </a:r>
            <a:r>
              <a:rPr lang="zh-CN" altLang="en-US" b="1" dirty="0" smtClean="0">
                <a:solidFill>
                  <a:srgbClr val="3333FF"/>
                </a:solidFill>
              </a:rPr>
              <a:t>万个数</a:t>
            </a:r>
            <a:r>
              <a:rPr lang="zh-CN" altLang="en-US" b="1" dirty="0" smtClean="0"/>
              <a:t>中取最大的</a:t>
            </a:r>
            <a:r>
              <a:rPr lang="en-US" b="1" dirty="0" smtClean="0"/>
              <a:t>1</a:t>
            </a:r>
            <a:r>
              <a:rPr lang="zh-CN" altLang="en-US" b="1" dirty="0" smtClean="0"/>
              <a:t>万个就可以了。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928662" y="3404716"/>
            <a:ext cx="7429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b="1" dirty="0" smtClean="0"/>
              <a:t>当</a:t>
            </a:r>
            <a:r>
              <a:rPr lang="en-US" b="1" dirty="0" smtClean="0"/>
              <a:t>N</a:t>
            </a:r>
            <a:r>
              <a:rPr lang="zh-CN" altLang="en-US" b="1" dirty="0" smtClean="0"/>
              <a:t>为</a:t>
            </a:r>
            <a:r>
              <a:rPr lang="en-US" b="1" dirty="0" smtClean="0"/>
              <a:t>100</a:t>
            </a:r>
            <a:r>
              <a:rPr lang="zh-CN" altLang="en-US" b="1" dirty="0" smtClean="0"/>
              <a:t>万时，</a:t>
            </a:r>
            <a:r>
              <a:rPr lang="en-US" b="1" dirty="0" smtClean="0">
                <a:solidFill>
                  <a:srgbClr val="3333FF"/>
                </a:solidFill>
              </a:rPr>
              <a:t>O(</a:t>
            </a:r>
            <a:r>
              <a:rPr lang="en-US" b="1" dirty="0" err="1" smtClean="0">
                <a:solidFill>
                  <a:srgbClr val="3333FF"/>
                </a:solidFill>
              </a:rPr>
              <a:t>NlogN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  <a:r>
              <a:rPr lang="zh-CN" altLang="en-US" b="1" dirty="0" smtClean="0">
                <a:solidFill>
                  <a:srgbClr val="3333FF"/>
                </a:solidFill>
              </a:rPr>
              <a:t>是</a:t>
            </a:r>
            <a:r>
              <a:rPr lang="en-US" b="1" dirty="0" smtClean="0">
                <a:solidFill>
                  <a:srgbClr val="3333FF"/>
                </a:solidFill>
              </a:rPr>
              <a:t>2000</a:t>
            </a:r>
            <a:r>
              <a:rPr lang="zh-CN" altLang="en-US" b="1" dirty="0" smtClean="0">
                <a:solidFill>
                  <a:srgbClr val="3333FF"/>
                </a:solidFill>
              </a:rPr>
              <a:t>万</a:t>
            </a:r>
            <a:r>
              <a:rPr lang="zh-CN" altLang="en-US" b="1" dirty="0" smtClean="0"/>
              <a:t>，所以求解</a:t>
            </a:r>
            <a:r>
              <a:rPr lang="en-US" b="1" dirty="0" smtClean="0"/>
              <a:t>101</a:t>
            </a:r>
            <a:r>
              <a:rPr lang="zh-CN" altLang="en-US" b="1" dirty="0" smtClean="0"/>
              <a:t>块百万数据的排序问题，时间大约是</a:t>
            </a:r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亿</a:t>
            </a:r>
            <a:r>
              <a:rPr lang="zh-CN" altLang="en-US" b="1" dirty="0" smtClean="0">
                <a:solidFill>
                  <a:srgbClr val="3333FF"/>
                </a:solidFill>
              </a:rPr>
              <a:t>次运算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14348" y="4247855"/>
            <a:ext cx="1877295" cy="381474"/>
            <a:chOff x="714348" y="4500570"/>
            <a:chExt cx="1877295" cy="381474"/>
          </a:xfrm>
        </p:grpSpPr>
        <p:sp>
          <p:nvSpPr>
            <p:cNvPr id="15" name="矩形 14"/>
            <p:cNvSpPr/>
            <p:nvPr/>
          </p:nvSpPr>
          <p:spPr>
            <a:xfrm>
              <a:off x="1714480" y="450057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堆选择</a:t>
              </a:r>
              <a:endParaRPr lang="zh-CN" altLang="en-US" b="1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14348" y="4512712"/>
              <a:ext cx="998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3333FF"/>
                  </a:solidFill>
                </a:rPr>
                <a:t>方法</a:t>
              </a:r>
              <a:r>
                <a:rPr lang="en-US" b="1" dirty="0" smtClean="0">
                  <a:solidFill>
                    <a:srgbClr val="3333FF"/>
                  </a:solidFill>
                </a:rPr>
                <a:t>3</a:t>
              </a:r>
              <a:r>
                <a:rPr lang="zh-CN" altLang="en-US" b="1" dirty="0" smtClean="0">
                  <a:solidFill>
                    <a:srgbClr val="3333FF"/>
                  </a:solidFill>
                </a:rPr>
                <a:t>：</a:t>
              </a:r>
              <a:endParaRPr lang="zh-CN" altLang="en-US" b="1" dirty="0">
                <a:solidFill>
                  <a:srgbClr val="3333FF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28662" y="4559842"/>
            <a:ext cx="735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b="1" dirty="0" smtClean="0"/>
              <a:t>先读出</a:t>
            </a:r>
            <a:r>
              <a:rPr lang="en-US" b="1" dirty="0" smtClean="0"/>
              <a:t>1</a:t>
            </a:r>
            <a:r>
              <a:rPr lang="zh-CN" altLang="en-US" b="1" dirty="0" smtClean="0"/>
              <a:t>百万个数，建立</a:t>
            </a:r>
            <a:r>
              <a:rPr lang="zh-CN" altLang="en-US" b="1" dirty="0" smtClean="0">
                <a:solidFill>
                  <a:srgbClr val="3333FF"/>
                </a:solidFill>
              </a:rPr>
              <a:t>初始堆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万运算量），对剩下的</a:t>
            </a:r>
            <a:r>
              <a:rPr lang="zh-CN" altLang="en-US" b="1" dirty="0" smtClean="0">
                <a:solidFill>
                  <a:srgbClr val="3333FF"/>
                </a:solidFill>
              </a:rPr>
              <a:t>近</a:t>
            </a:r>
            <a:r>
              <a:rPr lang="en-US" b="1" dirty="0" smtClean="0">
                <a:solidFill>
                  <a:srgbClr val="3333FF"/>
                </a:solidFill>
              </a:rPr>
              <a:t>1</a:t>
            </a:r>
            <a:r>
              <a:rPr lang="zh-CN" altLang="en-US" b="1" dirty="0" smtClean="0">
                <a:solidFill>
                  <a:srgbClr val="3333FF"/>
                </a:solidFill>
              </a:rPr>
              <a:t>亿</a:t>
            </a:r>
            <a:r>
              <a:rPr lang="zh-CN" altLang="en-US" b="1" dirty="0" smtClean="0"/>
              <a:t>个数进行</a:t>
            </a:r>
            <a:r>
              <a:rPr lang="zh-CN" altLang="en-US" b="1" dirty="0" smtClean="0">
                <a:solidFill>
                  <a:srgbClr val="3333FF"/>
                </a:solidFill>
              </a:rPr>
              <a:t>过滤</a:t>
            </a:r>
            <a:r>
              <a:rPr lang="zh-CN" altLang="en-US" b="1" dirty="0" smtClean="0"/>
              <a:t>：每次读入剩下的一个数，如果该数小于等于这</a:t>
            </a:r>
            <a:r>
              <a:rPr lang="en-US" b="1" dirty="0" smtClean="0"/>
              <a:t>1</a:t>
            </a:r>
            <a:r>
              <a:rPr lang="zh-CN" altLang="en-US" b="1" dirty="0" smtClean="0"/>
              <a:t>万个数的</a:t>
            </a:r>
            <a:r>
              <a:rPr lang="zh-CN" altLang="en-US" b="1" dirty="0" smtClean="0">
                <a:solidFill>
                  <a:srgbClr val="3333FF"/>
                </a:solidFill>
              </a:rPr>
              <a:t>最小值</a:t>
            </a:r>
            <a:r>
              <a:rPr lang="zh-CN" altLang="en-US" b="1" dirty="0" smtClean="0"/>
              <a:t>，则继续读下一个数；否则，用该数</a:t>
            </a:r>
            <a:r>
              <a:rPr lang="zh-CN" altLang="en-US" b="1" dirty="0" smtClean="0">
                <a:solidFill>
                  <a:srgbClr val="3333FF"/>
                </a:solidFill>
              </a:rPr>
              <a:t>替代</a:t>
            </a:r>
            <a:r>
              <a:rPr lang="en-US" b="1" dirty="0" smtClean="0">
                <a:solidFill>
                  <a:srgbClr val="3333FF"/>
                </a:solidFill>
              </a:rPr>
              <a:t>1</a:t>
            </a:r>
            <a:r>
              <a:rPr lang="zh-CN" altLang="en-US" b="1" dirty="0" smtClean="0">
                <a:solidFill>
                  <a:srgbClr val="3333FF"/>
                </a:solidFill>
              </a:rPr>
              <a:t>万个数里的最小值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928662" y="5474443"/>
            <a:ext cx="735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en-US" b="1" dirty="0" smtClean="0"/>
              <a:t>100</a:t>
            </a:r>
            <a:r>
              <a:rPr lang="zh-CN" altLang="en-US" b="1" dirty="0" smtClean="0"/>
              <a:t>万（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百万建堆）</a:t>
            </a:r>
            <a:r>
              <a:rPr lang="en-US" b="1" dirty="0" smtClean="0"/>
              <a:t>+ 1</a:t>
            </a:r>
            <a:r>
              <a:rPr lang="zh-CN" altLang="en-US" b="1" dirty="0" smtClean="0"/>
              <a:t>亿（顺序过滤）</a:t>
            </a:r>
            <a:r>
              <a:rPr lang="en-US" b="1" dirty="0" smtClean="0"/>
              <a:t>+ </a:t>
            </a:r>
            <a:r>
              <a:rPr lang="en-US" b="1" dirty="0" smtClean="0">
                <a:solidFill>
                  <a:srgbClr val="3333FF"/>
                </a:solidFill>
              </a:rPr>
              <a:t>14 </a:t>
            </a:r>
            <a:r>
              <a:rPr lang="en-US" b="1" dirty="0" smtClean="0"/>
              <a:t>* 1</a:t>
            </a:r>
            <a:r>
              <a:rPr lang="zh-CN" altLang="en-US" b="1" dirty="0" smtClean="0"/>
              <a:t>千万，共约</a:t>
            </a:r>
            <a:r>
              <a:rPr lang="en-US" sz="2400" b="1" dirty="0" smtClean="0">
                <a:solidFill>
                  <a:srgbClr val="FF0000"/>
                </a:solidFill>
              </a:rPr>
              <a:t>2.4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亿。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2857488" y="1428736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万亿）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71802" y="1857364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亿）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43174" y="4143380"/>
            <a:ext cx="150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sz="2400" b="1" dirty="0" smtClean="0">
                <a:solidFill>
                  <a:srgbClr val="FF0000"/>
                </a:solidFill>
              </a:rPr>
              <a:t>2.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亿）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5715008" y="2714620"/>
            <a:ext cx="3000396" cy="1428760"/>
          </a:xfrm>
          <a:prstGeom prst="cloudCallout">
            <a:avLst>
              <a:gd name="adj1" fmla="val -51296"/>
              <a:gd name="adj2" fmla="val 1248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altLang="zh-CN" sz="2000" b="1" dirty="0" smtClean="0"/>
              <a:t>N=1</a:t>
            </a:r>
            <a:r>
              <a:rPr lang="zh-CN" altLang="en-US" sz="2000" b="1" dirty="0" smtClean="0"/>
              <a:t>亿，</a:t>
            </a:r>
            <a:r>
              <a:rPr lang="en-US" altLang="zh-CN" sz="2000" b="1" dirty="0" smtClean="0"/>
              <a:t>log10000=14</a:t>
            </a:r>
          </a:p>
          <a:p>
            <a:r>
              <a:rPr lang="zh-CN" altLang="en-US" sz="2000" b="1" dirty="0" smtClean="0"/>
              <a:t>过滤所有数据需要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</a:t>
            </a:r>
            <a:r>
              <a:rPr lang="en-US" altLang="zh-CN" sz="2400" b="1" dirty="0" smtClean="0">
                <a:solidFill>
                  <a:srgbClr val="3333FF"/>
                </a:solidFill>
              </a:rPr>
              <a:t>14</a:t>
            </a:r>
            <a:r>
              <a:rPr lang="zh-CN" altLang="en-US" sz="2400" b="1" dirty="0" smtClean="0">
                <a:solidFill>
                  <a:srgbClr val="3333FF"/>
                </a:solidFill>
              </a:rPr>
              <a:t>亿？</a:t>
            </a:r>
            <a:endParaRPr lang="zh-CN" altLang="zh-CN" sz="2400" b="1" dirty="0">
              <a:solidFill>
                <a:srgbClr val="3333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1142976" y="2285992"/>
            <a:ext cx="3714776" cy="1785950"/>
          </a:xfrm>
          <a:prstGeom prst="cloudCallout">
            <a:avLst>
              <a:gd name="adj1" fmla="val -40385"/>
              <a:gd name="adj2" fmla="val 10983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altLang="zh-CN" sz="2000" b="1" dirty="0" smtClean="0">
                <a:solidFill>
                  <a:srgbClr val="3333FF"/>
                </a:solidFill>
              </a:rPr>
              <a:t>No!</a:t>
            </a:r>
          </a:p>
          <a:p>
            <a:pPr algn="ctr"/>
            <a:r>
              <a:rPr lang="zh-CN" altLang="en-US" sz="2000" b="1" dirty="0" smtClean="0"/>
              <a:t>随机数将使得绝大多数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很快被排除！比如只有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大约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1/10</a:t>
            </a:r>
            <a:r>
              <a:rPr lang="zh-CN" altLang="en-US" sz="2000" b="1" dirty="0" smtClean="0"/>
              <a:t>需要替换。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  <p:bldP spid="14" grpId="0"/>
      <p:bldP spid="14" grpId="1"/>
      <p:bldP spid="17" grpId="0"/>
      <p:bldP spid="18" grpId="0"/>
      <p:bldP spid="19" grpId="0"/>
      <p:bldP spid="20" grpId="0"/>
      <p:bldP spid="21" grpId="0"/>
      <p:bldP spid="25" grpId="0" animBg="1"/>
      <p:bldP spid="25" grpId="1" animBg="1"/>
      <p:bldP spid="27" grpId="0" animBg="1"/>
      <p:bldP spid="2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 descr="32"/>
          <p:cNvSpPr/>
          <p:nvPr/>
        </p:nvSpPr>
        <p:spPr bwMode="auto">
          <a:xfrm>
            <a:off x="3643306" y="78579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44</a:t>
            </a:r>
            <a:endParaRPr kumimoji="1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 descr="32"/>
          <p:cNvSpPr/>
          <p:nvPr/>
        </p:nvSpPr>
        <p:spPr bwMode="auto">
          <a:xfrm>
            <a:off x="3643306" y="164305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 descr="32"/>
          <p:cNvSpPr/>
          <p:nvPr/>
        </p:nvSpPr>
        <p:spPr bwMode="auto">
          <a:xfrm>
            <a:off x="3643306" y="257174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59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 descr="32"/>
          <p:cNvSpPr/>
          <p:nvPr/>
        </p:nvSpPr>
        <p:spPr bwMode="auto">
          <a:xfrm>
            <a:off x="3643306" y="342900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36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 descr="32"/>
          <p:cNvSpPr/>
          <p:nvPr/>
        </p:nvSpPr>
        <p:spPr bwMode="auto">
          <a:xfrm>
            <a:off x="3643306" y="4286256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62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 descr="32"/>
          <p:cNvSpPr/>
          <p:nvPr/>
        </p:nvSpPr>
        <p:spPr bwMode="auto">
          <a:xfrm>
            <a:off x="3643306" y="521495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43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2500298" y="785794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1500166" y="5143512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2500298" y="2500306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2571736" y="4214818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72264" y="714356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ym typeface="Wingdings" pitchFamily="2" charset="2"/>
              </a:rPr>
              <a:t>冒泡排序</a:t>
            </a:r>
            <a:endParaRPr lang="en-US" altLang="zh-CN" sz="2400" b="1" dirty="0" smtClean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57158" y="857232"/>
          <a:ext cx="500066" cy="514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</a:tblGrid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</a:t>
                      </a:r>
                    </a:p>
                  </a:txBody>
                  <a:tcPr>
                    <a:solidFill>
                      <a:srgbClr val="7030A0">
                        <a:alpha val="84000"/>
                      </a:srgbClr>
                    </a:solidFill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7030A0">
                        <a:alpha val="84000"/>
                      </a:srgbClr>
                    </a:solidFill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>
                        <a:alpha val="84000"/>
                      </a:srgbClr>
                    </a:solidFill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>
                        <a:alpha val="84000"/>
                      </a:srgbClr>
                    </a:solidFill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>
                        <a:alpha val="84000"/>
                      </a:srgbClr>
                    </a:solidFill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>
                        <a:alpha val="84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3" name="椭圆 72" descr="32"/>
          <p:cNvSpPr/>
          <p:nvPr/>
        </p:nvSpPr>
        <p:spPr bwMode="auto">
          <a:xfrm>
            <a:off x="3643306" y="78579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" name="椭圆 73" descr="32"/>
          <p:cNvSpPr/>
          <p:nvPr/>
        </p:nvSpPr>
        <p:spPr bwMode="auto">
          <a:xfrm>
            <a:off x="3643306" y="164305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44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椭圆 74" descr="32"/>
          <p:cNvSpPr/>
          <p:nvPr/>
        </p:nvSpPr>
        <p:spPr bwMode="auto">
          <a:xfrm>
            <a:off x="3643306" y="257174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36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椭圆 75" descr="32"/>
          <p:cNvSpPr/>
          <p:nvPr/>
        </p:nvSpPr>
        <p:spPr bwMode="auto">
          <a:xfrm>
            <a:off x="3643306" y="342900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59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椭圆 76" descr="32"/>
          <p:cNvSpPr/>
          <p:nvPr/>
        </p:nvSpPr>
        <p:spPr bwMode="auto">
          <a:xfrm>
            <a:off x="3643306" y="4286256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43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" name="椭圆 77" descr="32"/>
          <p:cNvSpPr/>
          <p:nvPr/>
        </p:nvSpPr>
        <p:spPr bwMode="auto">
          <a:xfrm>
            <a:off x="3643306" y="5214950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62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右箭头 78"/>
          <p:cNvSpPr/>
          <p:nvPr/>
        </p:nvSpPr>
        <p:spPr bwMode="auto">
          <a:xfrm>
            <a:off x="2500298" y="785794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右箭头 79"/>
          <p:cNvSpPr/>
          <p:nvPr/>
        </p:nvSpPr>
        <p:spPr bwMode="auto">
          <a:xfrm>
            <a:off x="1500166" y="5143512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右箭头 80"/>
          <p:cNvSpPr/>
          <p:nvPr/>
        </p:nvSpPr>
        <p:spPr bwMode="auto">
          <a:xfrm>
            <a:off x="2500298" y="2500306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椭圆 81" descr="32"/>
          <p:cNvSpPr/>
          <p:nvPr/>
        </p:nvSpPr>
        <p:spPr bwMode="auto">
          <a:xfrm>
            <a:off x="3643306" y="78579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椭圆 82" descr="32"/>
          <p:cNvSpPr/>
          <p:nvPr/>
        </p:nvSpPr>
        <p:spPr bwMode="auto">
          <a:xfrm>
            <a:off x="3643306" y="164305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36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椭圆 83" descr="32"/>
          <p:cNvSpPr/>
          <p:nvPr/>
        </p:nvSpPr>
        <p:spPr bwMode="auto">
          <a:xfrm>
            <a:off x="3643306" y="257174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44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椭圆 84" descr="32"/>
          <p:cNvSpPr/>
          <p:nvPr/>
        </p:nvSpPr>
        <p:spPr bwMode="auto">
          <a:xfrm>
            <a:off x="3643306" y="342900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43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椭圆 85" descr="32"/>
          <p:cNvSpPr/>
          <p:nvPr/>
        </p:nvSpPr>
        <p:spPr bwMode="auto">
          <a:xfrm>
            <a:off x="3643306" y="4286256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59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椭圆 86" descr="32"/>
          <p:cNvSpPr/>
          <p:nvPr/>
        </p:nvSpPr>
        <p:spPr bwMode="auto">
          <a:xfrm>
            <a:off x="3643306" y="5214950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62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右箭头 87"/>
          <p:cNvSpPr/>
          <p:nvPr/>
        </p:nvSpPr>
        <p:spPr bwMode="auto">
          <a:xfrm>
            <a:off x="2500298" y="785794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" name="右箭头 88"/>
          <p:cNvSpPr/>
          <p:nvPr/>
        </p:nvSpPr>
        <p:spPr bwMode="auto">
          <a:xfrm>
            <a:off x="1500166" y="4214818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500298" y="2500306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椭圆 90" descr="32"/>
          <p:cNvSpPr/>
          <p:nvPr/>
        </p:nvSpPr>
        <p:spPr bwMode="auto">
          <a:xfrm>
            <a:off x="3643306" y="78579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椭圆 91" descr="32"/>
          <p:cNvSpPr/>
          <p:nvPr/>
        </p:nvSpPr>
        <p:spPr bwMode="auto">
          <a:xfrm>
            <a:off x="3643306" y="164305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36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" name="椭圆 92" descr="32"/>
          <p:cNvSpPr/>
          <p:nvPr/>
        </p:nvSpPr>
        <p:spPr bwMode="auto">
          <a:xfrm>
            <a:off x="3643306" y="257174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43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椭圆 93" descr="32"/>
          <p:cNvSpPr/>
          <p:nvPr/>
        </p:nvSpPr>
        <p:spPr bwMode="auto">
          <a:xfrm>
            <a:off x="3643306" y="3429000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44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椭圆 94" descr="32"/>
          <p:cNvSpPr/>
          <p:nvPr/>
        </p:nvSpPr>
        <p:spPr bwMode="auto">
          <a:xfrm>
            <a:off x="3643306" y="4286256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59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椭圆 95" descr="32"/>
          <p:cNvSpPr/>
          <p:nvPr/>
        </p:nvSpPr>
        <p:spPr bwMode="auto">
          <a:xfrm>
            <a:off x="3643306" y="5214950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 smtClean="0">
                <a:latin typeface="Times New Roman" pitchFamily="18" charset="0"/>
                <a:ea typeface="宋体" pitchFamily="2" charset="-122"/>
              </a:rPr>
              <a:t>62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2500298" y="785794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1500166" y="3357562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072066" y="2143116"/>
            <a:ext cx="3786246" cy="1357322"/>
            <a:chOff x="785786" y="1142984"/>
            <a:chExt cx="3500462" cy="1071570"/>
          </a:xfrm>
        </p:grpSpPr>
        <p:sp>
          <p:nvSpPr>
            <p:cNvPr id="101" name="AutoShape 1511"/>
            <p:cNvSpPr>
              <a:spLocks noChangeArrowheads="1"/>
            </p:cNvSpPr>
            <p:nvPr/>
          </p:nvSpPr>
          <p:spPr bwMode="auto">
            <a:xfrm>
              <a:off x="785786" y="1142984"/>
              <a:ext cx="3500462" cy="1071570"/>
            </a:xfrm>
            <a:prstGeom prst="foldedCorner">
              <a:avLst>
                <a:gd name="adj" fmla="val 7787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0" tIns="154800"/>
            <a:lstStyle/>
            <a:p>
              <a:endParaRPr lang="en-US" altLang="zh-CN" sz="2000" b="1" dirty="0">
                <a:latin typeface="Arial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928662" y="1214422"/>
              <a:ext cx="2917349" cy="947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 </a:t>
              </a:r>
              <a:r>
                <a:rPr lang="zh-CN" altLang="en-US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无交换发生，可以提前结束？</a:t>
              </a:r>
              <a:endParaRPr lang="en-US" altLang="zh-CN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endParaRPr>
            </a:p>
            <a:p>
              <a:r>
                <a:rPr lang="en-US" altLang="zh-CN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 </a:t>
              </a:r>
              <a:r>
                <a:rPr lang="zh-CN" altLang="en-US" b="1" dirty="0" smtClean="0"/>
                <a:t>时间复杂性 </a:t>
              </a:r>
              <a:r>
                <a:rPr lang="en-US" altLang="zh-CN" b="1" dirty="0" smtClean="0"/>
                <a:t>T(n) = </a:t>
              </a:r>
              <a:r>
                <a:rPr lang="en-US" altLang="zh-CN" b="1" i="1" dirty="0" smtClean="0">
                  <a:solidFill>
                    <a:srgbClr val="3333FF"/>
                  </a:solidFill>
                </a:rPr>
                <a:t>O</a:t>
              </a:r>
              <a:r>
                <a:rPr lang="zh-CN" altLang="en-US" b="1" i="1" dirty="0" smtClean="0">
                  <a:solidFill>
                    <a:srgbClr val="3333FF"/>
                  </a:solidFill>
                </a:rPr>
                <a:t>（</a:t>
              </a:r>
              <a:r>
                <a:rPr lang="en-US" altLang="zh-CN" b="1" i="1" dirty="0" smtClean="0">
                  <a:solidFill>
                    <a:srgbClr val="3333FF"/>
                  </a:solidFill>
                </a:rPr>
                <a:t>n</a:t>
              </a:r>
              <a:r>
                <a:rPr lang="en-US" altLang="zh-CN" b="1" i="1" baseline="30000" dirty="0" smtClean="0">
                  <a:solidFill>
                    <a:srgbClr val="3333FF"/>
                  </a:solidFill>
                </a:rPr>
                <a:t>2</a:t>
              </a:r>
              <a:r>
                <a:rPr lang="zh-CN" altLang="en-US" b="1" i="1" dirty="0" smtClean="0">
                  <a:solidFill>
                    <a:srgbClr val="3333FF"/>
                  </a:solidFill>
                </a:rPr>
                <a:t>）</a:t>
              </a:r>
              <a:endParaRPr lang="en-US" altLang="zh-CN" b="1" i="1" dirty="0" smtClean="0">
                <a:solidFill>
                  <a:srgbClr val="3333FF"/>
                </a:solidFill>
              </a:endParaRPr>
            </a:p>
            <a:p>
              <a:r>
                <a:rPr lang="en-US" altLang="zh-CN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 </a:t>
              </a:r>
              <a:r>
                <a:rPr lang="zh-CN" altLang="en-US" b="1" dirty="0" smtClean="0">
                  <a:latin typeface="Arial" pitchFamily="34" charset="0"/>
                  <a:sym typeface="Wingdings" pitchFamily="2" charset="2"/>
                </a:rPr>
                <a:t>空</a:t>
              </a:r>
              <a:r>
                <a:rPr lang="en-US" altLang="zh-CN" b="1" dirty="0" smtClean="0"/>
                <a:t> </a:t>
              </a:r>
              <a:r>
                <a:rPr lang="zh-CN" altLang="en-US" b="1" dirty="0" smtClean="0"/>
                <a:t>间复杂性</a:t>
              </a:r>
              <a:r>
                <a:rPr lang="en-US" altLang="zh-CN" b="1" dirty="0" smtClean="0"/>
                <a:t>S(n) = </a:t>
              </a:r>
              <a:r>
                <a:rPr lang="en-US" altLang="zh-CN" b="1" i="1" dirty="0" smtClean="0">
                  <a:solidFill>
                    <a:srgbClr val="3333FF"/>
                  </a:solidFill>
                </a:rPr>
                <a:t>O</a:t>
              </a:r>
              <a:r>
                <a:rPr lang="zh-CN" altLang="en-US" b="1" i="1" dirty="0" smtClean="0">
                  <a:solidFill>
                    <a:srgbClr val="3333FF"/>
                  </a:solidFill>
                </a:rPr>
                <a:t>（</a:t>
              </a:r>
              <a:r>
                <a:rPr lang="en-US" altLang="zh-CN" b="1" i="1" dirty="0" smtClean="0">
                  <a:solidFill>
                    <a:srgbClr val="3333FF"/>
                  </a:solidFill>
                </a:rPr>
                <a:t>1</a:t>
              </a:r>
              <a:r>
                <a:rPr lang="zh-CN" altLang="en-US" b="1" i="1" dirty="0" smtClean="0">
                  <a:solidFill>
                    <a:srgbClr val="3333FF"/>
                  </a:solidFill>
                </a:rPr>
                <a:t>）</a:t>
              </a:r>
              <a:endParaRPr lang="en-US" altLang="zh-CN" b="1" i="1" dirty="0" smtClean="0">
                <a:solidFill>
                  <a:srgbClr val="3333FF"/>
                </a:solidFill>
              </a:endParaRPr>
            </a:p>
            <a:p>
              <a:r>
                <a:rPr lang="en-US" altLang="zh-CN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 </a:t>
              </a:r>
              <a:r>
                <a:rPr lang="zh-CN" altLang="en-US" b="1" dirty="0" smtClean="0">
                  <a:latin typeface="Arial" pitchFamily="34" charset="0"/>
                  <a:sym typeface="Wingdings" pitchFamily="2" charset="2"/>
                </a:rPr>
                <a:t>稳定性：</a:t>
              </a:r>
              <a:r>
                <a:rPr lang="zh-CN" altLang="en-US" b="1" dirty="0" smtClean="0">
                  <a:solidFill>
                    <a:srgbClr val="3333FF"/>
                  </a:solidFill>
                  <a:latin typeface="Arial" pitchFamily="34" charset="0"/>
                  <a:sym typeface="Wingdings" pitchFamily="2" charset="2"/>
                </a:rPr>
                <a:t>稳定。</a:t>
              </a:r>
              <a:endParaRPr lang="zh-CN" altLang="en-US" b="1" i="1" dirty="0">
                <a:solidFill>
                  <a:srgbClr val="3333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0.00347 -0.1275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00162 L 8.33333E-7 0.12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0191 0.1182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047 L 8.33333E-7 0.12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6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00347 -0.1256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0191 0.11829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255 L 8.33333E-7 0.13542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6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0347 -0.134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3.05556E-6 -0.11829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0191 0.11829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-0.00295 0.13472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6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0.00162 L -3.05556E-6 -0.13541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0191 0.11829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902 L -5.55556E-7 0.125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58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-0.00295 -0.12453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3.05556E-6 -0.11829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0191 0.11829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0191 0.12385 " pathEditMode="relative" rAng="0" ptsTypes="AA">
                                      <p:cBhvr>
                                        <p:cTn id="1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2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116 L -0.00104 -0.12685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3.05556E-6 -0.11829 " pathEditMode="relative" rAng="0" ptsTypes="AA">
                                      <p:cBhvr>
                                        <p:cTn id="2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0191 0.11829 " pathEditMode="relative" rAng="0" ptsTypes="AA">
                                      <p:cBhvr>
                                        <p:cTn id="2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5" grpId="0" animBg="1"/>
      <p:bldP spid="25" grpId="1" animBg="1"/>
      <p:bldP spid="73" grpId="0" animBg="1"/>
      <p:bldP spid="73" grpId="1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9" grpId="0" animBg="1"/>
      <p:bldP spid="79" grpId="1" animBg="1"/>
      <p:bldP spid="79" grpId="2" animBg="1"/>
      <p:bldP spid="79" grpId="3" animBg="1"/>
      <p:bldP spid="79" grpId="4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89" grpId="2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2" animBg="1"/>
      <p:bldP spid="97" grpId="3" animBg="1"/>
      <p:bldP spid="98" grpId="0" animBg="1"/>
      <p:bldP spid="98" grpId="1" animBg="1"/>
      <p:bldP spid="9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11"/>
          <p:cNvSpPr>
            <a:spLocks noChangeArrowheads="1"/>
          </p:cNvSpPr>
          <p:nvPr/>
        </p:nvSpPr>
        <p:spPr bwMode="auto">
          <a:xfrm>
            <a:off x="571472" y="714356"/>
            <a:ext cx="8072494" cy="5429288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26000" tIns="154800"/>
          <a:lstStyle/>
          <a:p>
            <a:r>
              <a:rPr lang="en-US" sz="2000" b="1" dirty="0" smtClean="0"/>
              <a:t>void </a:t>
            </a:r>
            <a:r>
              <a:rPr lang="en-US" sz="2000" b="1" dirty="0" err="1" smtClean="0"/>
              <a:t>BubbleSort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ElementType</a:t>
            </a:r>
            <a:r>
              <a:rPr lang="en-US" sz="2000" b="1" dirty="0" smtClean="0"/>
              <a:t> A[],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N )</a:t>
            </a:r>
          </a:p>
          <a:p>
            <a:r>
              <a:rPr lang="en-US" sz="2000" b="1" dirty="0" smtClean="0"/>
              <a:t>{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smtClean="0"/>
              <a:t>P,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</a:t>
            </a:r>
            <a:r>
              <a:rPr lang="en-US" sz="2000" b="1" dirty="0" smtClean="0"/>
              <a:t>flag;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for </a:t>
            </a:r>
            <a:r>
              <a:rPr lang="en-US" sz="2000" b="1" dirty="0" smtClean="0"/>
              <a:t>( P=N-1; P&gt;=0; P-- ) {</a:t>
            </a:r>
          </a:p>
          <a:p>
            <a:r>
              <a:rPr lang="en-US" sz="2000" b="1" dirty="0" smtClean="0"/>
              <a:t>        flag </a:t>
            </a:r>
            <a:r>
              <a:rPr lang="en-US" sz="2000" b="1" dirty="0" smtClean="0"/>
              <a:t>= false; </a:t>
            </a:r>
            <a:endParaRPr lang="en-US" sz="2000" b="1" dirty="0" smtClean="0"/>
          </a:p>
          <a:p>
            <a:r>
              <a:rPr lang="en-US" sz="2000" b="1" dirty="0" smtClean="0"/>
              <a:t> </a:t>
            </a:r>
            <a:r>
              <a:rPr lang="en-US" sz="2000" b="1" dirty="0" smtClean="0"/>
              <a:t>       for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&lt;P;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) { /* </a:t>
            </a:r>
            <a:r>
              <a:rPr lang="zh-CN" altLang="en-US" sz="2000" b="1" dirty="0" smtClean="0"/>
              <a:t>一趟冒泡 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smtClean="0"/>
              <a:t>/* </a:t>
            </a:r>
            <a:r>
              <a:rPr lang="zh-CN" altLang="en-US" sz="2000" b="1" dirty="0" smtClean="0"/>
              <a:t>每次循环找出一个最大元素，被交换到最右端 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smtClean="0"/>
              <a:t>	</a:t>
            </a:r>
            <a:r>
              <a:rPr lang="en-US" sz="2000" b="1" dirty="0" smtClean="0"/>
              <a:t>if </a:t>
            </a:r>
            <a:r>
              <a:rPr lang="en-US" sz="2000" b="1" dirty="0" smtClean="0"/>
              <a:t>(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&gt; A[i+1] ) {</a:t>
            </a:r>
          </a:p>
          <a:p>
            <a:r>
              <a:rPr lang="en-US" sz="2000" b="1" dirty="0" smtClean="0"/>
              <a:t>		</a:t>
            </a:r>
            <a:r>
              <a:rPr lang="en-US" sz="2000" b="1" dirty="0" smtClean="0"/>
              <a:t>Swap</a:t>
            </a:r>
            <a:r>
              <a:rPr lang="en-US" sz="2000" b="1" dirty="0" smtClean="0"/>
              <a:t>( &amp;A[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], &amp;A[i+1] ); </a:t>
            </a:r>
          </a:p>
          <a:p>
            <a:r>
              <a:rPr lang="en-US" sz="2000" b="1" dirty="0" smtClean="0"/>
              <a:t> 		</a:t>
            </a:r>
            <a:r>
              <a:rPr lang="en-US" sz="2000" b="1" dirty="0" smtClean="0"/>
              <a:t>flag </a:t>
            </a:r>
            <a:r>
              <a:rPr lang="en-US" sz="2000" b="1" dirty="0" smtClean="0"/>
              <a:t>= true; /* </a:t>
            </a:r>
            <a:r>
              <a:rPr lang="zh-CN" altLang="en-US" sz="2000" b="1" dirty="0" smtClean="0"/>
              <a:t>标识发生了交换 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smtClean="0"/>
              <a:t>	</a:t>
            </a:r>
            <a:r>
              <a:rPr lang="en-US" altLang="zh-CN" sz="2000" b="1" dirty="0" smtClean="0"/>
              <a:t>}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}</a:t>
            </a:r>
            <a:endParaRPr lang="en-US" altLang="zh-CN" sz="2000" b="1" dirty="0" smtClean="0"/>
          </a:p>
          <a:p>
            <a:r>
              <a:rPr lang="en-US" sz="2000" b="1" dirty="0" smtClean="0"/>
              <a:t>        if </a:t>
            </a:r>
            <a:r>
              <a:rPr lang="en-US" sz="2000" b="1" dirty="0" smtClean="0"/>
              <a:t>( flag==false ) break ; /*</a:t>
            </a:r>
            <a:r>
              <a:rPr lang="zh-CN" altLang="en-US" sz="2000" b="1" dirty="0" smtClean="0"/>
              <a:t>若全程无交换，则跳出循环*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smtClean="0"/>
              <a:t>    }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}</a:t>
            </a:r>
            <a:endParaRPr lang="en-US" altLang="zh-CN" sz="2000" b="1" dirty="0">
              <a:latin typeface="Arial" charset="0"/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auto">
          <a:xfrm>
            <a:off x="4500562" y="1357298"/>
            <a:ext cx="3571900" cy="1214445"/>
          </a:xfrm>
          <a:prstGeom prst="wedgeEllipseCallout">
            <a:avLst>
              <a:gd name="adj1" fmla="val -108008"/>
              <a:gd name="adj2" fmla="val 4393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 smtClean="0"/>
              <a:t>若不考虑提前结束，可以忽略</a:t>
            </a:r>
            <a:r>
              <a:rPr lang="en-US" altLang="zh-CN" sz="2000" b="1" dirty="0" smtClean="0"/>
              <a:t>flag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3679022" y="1214433"/>
            <a:ext cx="1928826" cy="1643063"/>
            <a:chOff x="1928794" y="4214818"/>
            <a:chExt cx="1071570" cy="1643074"/>
          </a:xfrm>
        </p:grpSpPr>
        <p:grpSp>
          <p:nvGrpSpPr>
            <p:cNvPr id="3" name="组合 10"/>
            <p:cNvGrpSpPr>
              <a:grpSpLocks/>
            </p:cNvGrpSpPr>
            <p:nvPr/>
          </p:nvGrpSpPr>
          <p:grpSpPr bwMode="auto">
            <a:xfrm>
              <a:off x="1928794" y="4214818"/>
              <a:ext cx="1071570" cy="1643074"/>
              <a:chOff x="1928794" y="4214818"/>
              <a:chExt cx="1071570" cy="1643074"/>
            </a:xfrm>
          </p:grpSpPr>
          <p:sp>
            <p:nvSpPr>
              <p:cNvPr id="5" name="椭圆 4" descr="S"/>
              <p:cNvSpPr/>
              <p:nvPr/>
            </p:nvSpPr>
            <p:spPr bwMode="auto"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kumimoji="1" lang="zh-CN" altLang="en-US" sz="2400"/>
              </a:p>
            </p:txBody>
          </p:sp>
          <p:sp>
            <p:nvSpPr>
              <p:cNvPr id="6" name="TextBox 9"/>
              <p:cNvSpPr txBox="1">
                <a:spLocks noChangeArrowheads="1"/>
              </p:cNvSpPr>
              <p:nvPr/>
            </p:nvSpPr>
            <p:spPr bwMode="auto">
              <a:xfrm>
                <a:off x="2305830" y="4500561"/>
                <a:ext cx="28575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</p:grpSp>
        <p:sp>
          <p:nvSpPr>
            <p:cNvPr id="4" name="TextBox 17"/>
            <p:cNvSpPr txBox="1">
              <a:spLocks noChangeArrowheads="1"/>
            </p:cNvSpPr>
            <p:nvPr/>
          </p:nvSpPr>
          <p:spPr bwMode="auto">
            <a:xfrm>
              <a:off x="2147078" y="4857753"/>
              <a:ext cx="64294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zh-CN" altLang="en-US" dirty="0"/>
                <a:t>个元素</a:t>
              </a:r>
            </a:p>
          </p:txBody>
        </p:sp>
      </p:grpSp>
      <p:grpSp>
        <p:nvGrpSpPr>
          <p:cNvPr id="7" name="组合 21"/>
          <p:cNvGrpSpPr>
            <a:grpSpLocks/>
          </p:cNvGrpSpPr>
          <p:nvPr/>
        </p:nvGrpSpPr>
        <p:grpSpPr bwMode="auto">
          <a:xfrm>
            <a:off x="5322096" y="3348039"/>
            <a:ext cx="1607358" cy="999912"/>
            <a:chOff x="4071934" y="3786190"/>
            <a:chExt cx="803679" cy="1000132"/>
          </a:xfrm>
        </p:grpSpPr>
        <p:grpSp>
          <p:nvGrpSpPr>
            <p:cNvPr id="8" name="组合 11"/>
            <p:cNvGrpSpPr>
              <a:grpSpLocks/>
            </p:cNvGrpSpPr>
            <p:nvPr/>
          </p:nvGrpSpPr>
          <p:grpSpPr bwMode="auto">
            <a:xfrm>
              <a:off x="4071934" y="3786190"/>
              <a:ext cx="785818" cy="1000132"/>
              <a:chOff x="1928794" y="4214818"/>
              <a:chExt cx="1071570" cy="1643074"/>
            </a:xfrm>
          </p:grpSpPr>
          <p:sp>
            <p:nvSpPr>
              <p:cNvPr id="10" name="椭圆 12" descr="S"/>
              <p:cNvSpPr>
                <a:spLocks noChangeArrowheads="1"/>
              </p:cNvSpPr>
              <p:nvPr/>
            </p:nvSpPr>
            <p:spPr bwMode="auto"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rgbClr val="B0B2AE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 sz="2400"/>
              </a:p>
            </p:txBody>
          </p:sp>
          <p:sp>
            <p:nvSpPr>
              <p:cNvPr id="11" name="TextBox 13"/>
              <p:cNvSpPr txBox="1">
                <a:spLocks noChangeArrowheads="1"/>
              </p:cNvSpPr>
              <p:nvPr/>
            </p:nvSpPr>
            <p:spPr bwMode="auto">
              <a:xfrm>
                <a:off x="2318455" y="4347856"/>
                <a:ext cx="365311" cy="606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S1</a:t>
                </a:r>
                <a:endParaRPr lang="zh-CN" altLang="en-US" dirty="0"/>
              </a:p>
            </p:txBody>
          </p:sp>
        </p:grpSp>
        <p:sp>
          <p:nvSpPr>
            <p:cNvPr id="9" name="TextBox 18"/>
            <p:cNvSpPr txBox="1">
              <a:spLocks noChangeArrowheads="1"/>
            </p:cNvSpPr>
            <p:nvPr/>
          </p:nvSpPr>
          <p:spPr bwMode="auto">
            <a:xfrm>
              <a:off x="4161233" y="4081530"/>
              <a:ext cx="714380" cy="369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N1</a:t>
              </a:r>
              <a:r>
                <a:rPr lang="zh-CN" altLang="en-US" dirty="0"/>
                <a:t>个元素</a:t>
              </a:r>
            </a:p>
          </p:txBody>
        </p:sp>
      </p:grpSp>
      <p:grpSp>
        <p:nvGrpSpPr>
          <p:cNvPr id="12" name="组合 22"/>
          <p:cNvGrpSpPr>
            <a:grpSpLocks/>
          </p:cNvGrpSpPr>
          <p:nvPr/>
        </p:nvGrpSpPr>
        <p:grpSpPr bwMode="auto">
          <a:xfrm>
            <a:off x="2250262" y="3348038"/>
            <a:ext cx="2000264" cy="1071570"/>
            <a:chOff x="4071934" y="5214950"/>
            <a:chExt cx="1000132" cy="1143008"/>
          </a:xfrm>
        </p:grpSpPr>
        <p:grpSp>
          <p:nvGrpSpPr>
            <p:cNvPr id="13" name="组合 14"/>
            <p:cNvGrpSpPr>
              <a:grpSpLocks/>
            </p:cNvGrpSpPr>
            <p:nvPr/>
          </p:nvGrpSpPr>
          <p:grpSpPr bwMode="auto">
            <a:xfrm>
              <a:off x="4071934" y="5214950"/>
              <a:ext cx="1000132" cy="1143008"/>
              <a:chOff x="1928794" y="4214818"/>
              <a:chExt cx="1071570" cy="1643074"/>
            </a:xfrm>
          </p:grpSpPr>
          <p:sp>
            <p:nvSpPr>
              <p:cNvPr id="15" name="椭圆 15" descr="S"/>
              <p:cNvSpPr>
                <a:spLocks noChangeArrowheads="1"/>
              </p:cNvSpPr>
              <p:nvPr/>
            </p:nvSpPr>
            <p:spPr bwMode="auto"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rgbClr val="B0B2AE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 sz="2400"/>
              </a:p>
            </p:txBody>
          </p:sp>
          <p:sp>
            <p:nvSpPr>
              <p:cNvPr id="16" name="TextBox 16"/>
              <p:cNvSpPr txBox="1">
                <a:spLocks noChangeArrowheads="1"/>
              </p:cNvSpPr>
              <p:nvPr/>
            </p:nvSpPr>
            <p:spPr bwMode="auto">
              <a:xfrm>
                <a:off x="2292364" y="4338960"/>
                <a:ext cx="344433" cy="566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S2</a:t>
                </a:r>
                <a:endParaRPr lang="zh-CN" altLang="en-US" dirty="0"/>
              </a:p>
            </p:txBody>
          </p:sp>
        </p:grp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232671" y="5569385"/>
              <a:ext cx="714380" cy="393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N2</a:t>
              </a:r>
              <a:r>
                <a:rPr lang="zh-CN" altLang="en-US" dirty="0"/>
                <a:t>个元素</a:t>
              </a:r>
            </a:p>
          </p:txBody>
        </p:sp>
      </p:grpSp>
      <p:grpSp>
        <p:nvGrpSpPr>
          <p:cNvPr id="17" name="组合 27"/>
          <p:cNvGrpSpPr>
            <a:grpSpLocks/>
          </p:cNvGrpSpPr>
          <p:nvPr/>
        </p:nvGrpSpPr>
        <p:grpSpPr bwMode="auto">
          <a:xfrm>
            <a:off x="4643433" y="2786056"/>
            <a:ext cx="1857384" cy="561982"/>
            <a:chOff x="6822331" y="2941132"/>
            <a:chExt cx="1857397" cy="560866"/>
          </a:xfrm>
        </p:grpSpPr>
        <p:cxnSp>
          <p:nvCxnSpPr>
            <p:cNvPr id="18" name="直接箭头连接符 24"/>
            <p:cNvCxnSpPr>
              <a:cxnSpLocks noChangeShapeType="1"/>
              <a:stCxn id="5" idx="4"/>
              <a:endCxn id="10" idx="0"/>
            </p:cNvCxnSpPr>
            <p:nvPr/>
          </p:nvCxnSpPr>
          <p:spPr bwMode="auto">
            <a:xfrm rot="16200000" flipH="1">
              <a:off x="7309793" y="2524968"/>
              <a:ext cx="489568" cy="146448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7608158" y="2941132"/>
              <a:ext cx="1071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&gt;= e</a:t>
              </a:r>
              <a:endParaRPr lang="zh-CN" altLang="en-US" sz="1600" b="1" dirty="0"/>
            </a:p>
          </p:txBody>
        </p:sp>
      </p:grpSp>
      <p:grpSp>
        <p:nvGrpSpPr>
          <p:cNvPr id="20" name="组合 36"/>
          <p:cNvGrpSpPr>
            <a:grpSpLocks/>
          </p:cNvGrpSpPr>
          <p:nvPr/>
        </p:nvGrpSpPr>
        <p:grpSpPr bwMode="auto">
          <a:xfrm>
            <a:off x="2821765" y="2776534"/>
            <a:ext cx="1821672" cy="571504"/>
            <a:chOff x="5000649" y="2922715"/>
            <a:chExt cx="1821684" cy="572745"/>
          </a:xfrm>
        </p:grpSpPr>
        <p:cxnSp>
          <p:nvCxnSpPr>
            <p:cNvPr id="21" name="直接箭头连接符 29"/>
            <p:cNvCxnSpPr>
              <a:cxnSpLocks noChangeShapeType="1"/>
              <a:stCxn id="5" idx="4"/>
              <a:endCxn id="15" idx="0"/>
            </p:cNvCxnSpPr>
            <p:nvPr/>
          </p:nvCxnSpPr>
          <p:spPr bwMode="auto">
            <a:xfrm rot="5400000">
              <a:off x="5880003" y="2553131"/>
              <a:ext cx="491607" cy="13930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2" name="TextBox 30"/>
            <p:cNvSpPr txBox="1">
              <a:spLocks noChangeArrowheads="1"/>
            </p:cNvSpPr>
            <p:nvPr/>
          </p:nvSpPr>
          <p:spPr bwMode="auto">
            <a:xfrm>
              <a:off x="5000649" y="2922715"/>
              <a:ext cx="1071570" cy="338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&lt; e</a:t>
              </a:r>
              <a:endParaRPr lang="zh-CN" altLang="en-US" sz="1600" b="1" dirty="0"/>
            </a:p>
          </p:txBody>
        </p:sp>
      </p:grpSp>
      <p:sp>
        <p:nvSpPr>
          <p:cNvPr id="28" name="矩形 2"/>
          <p:cNvSpPr>
            <a:spLocks noChangeArrowheads="1"/>
          </p:cNvSpPr>
          <p:nvPr/>
        </p:nvSpPr>
        <p:spPr bwMode="auto">
          <a:xfrm>
            <a:off x="857224" y="1285860"/>
            <a:ext cx="2007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zh-CN" sz="2000" b="1" dirty="0" smtClean="0"/>
              <a:t>基于</a:t>
            </a:r>
            <a:r>
              <a:rPr lang="zh-CN" altLang="zh-CN" sz="2000" b="1" dirty="0"/>
              <a:t>问题分解</a:t>
            </a:r>
          </a:p>
        </p:txBody>
      </p:sp>
      <p:sp>
        <p:nvSpPr>
          <p:cNvPr id="30" name="矩形 2"/>
          <p:cNvSpPr>
            <a:spLocks noChangeArrowheads="1"/>
          </p:cNvSpPr>
          <p:nvPr/>
        </p:nvSpPr>
        <p:spPr bwMode="auto">
          <a:xfrm>
            <a:off x="5786446" y="1142984"/>
            <a:ext cx="31432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类似于</a:t>
            </a:r>
            <a:r>
              <a:rPr lang="zh-CN" altLang="zh-CN" sz="2000" b="1" dirty="0" smtClean="0"/>
              <a:t>求解</a:t>
            </a:r>
            <a:r>
              <a:rPr lang="zh-CN" altLang="zh-CN" sz="2000" b="1" dirty="0"/>
              <a:t>集合第</a:t>
            </a:r>
            <a:r>
              <a:rPr lang="en-US" altLang="zh-CN" sz="2000" b="1" dirty="0"/>
              <a:t>K</a:t>
            </a:r>
            <a:r>
              <a:rPr lang="zh-CN" altLang="zh-CN" sz="2000" b="1" dirty="0" smtClean="0"/>
              <a:t>大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整数</a:t>
            </a:r>
            <a:r>
              <a:rPr lang="zh-CN" altLang="zh-CN" sz="2000" b="1" dirty="0"/>
              <a:t>问题的一种</a:t>
            </a:r>
            <a:r>
              <a:rPr lang="zh-CN" altLang="en-US" sz="2000" b="1" dirty="0">
                <a:solidFill>
                  <a:srgbClr val="0000B8"/>
                </a:solidFill>
              </a:rPr>
              <a:t>递归</a:t>
            </a:r>
            <a:r>
              <a:rPr lang="zh-CN" altLang="zh-CN" sz="2000" b="1" dirty="0" smtClean="0"/>
              <a:t>思路</a:t>
            </a:r>
            <a:endParaRPr lang="en-US" altLang="zh-CN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0034" y="642918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ym typeface="Wingdings" pitchFamily="2" charset="2"/>
              </a:rPr>
              <a:t>快速排序（</a:t>
            </a:r>
            <a:r>
              <a:rPr lang="en-US" altLang="zh-CN" sz="2400" b="1" dirty="0" smtClean="0">
                <a:sym typeface="Wingdings" pitchFamily="2" charset="2"/>
              </a:rPr>
              <a:t>Quick Sort</a:t>
            </a:r>
            <a:r>
              <a:rPr lang="zh-CN" altLang="en-US" sz="2400" b="1" dirty="0" smtClean="0">
                <a:sym typeface="Wingdings" pitchFamily="2" charset="2"/>
              </a:rPr>
              <a:t>）</a:t>
            </a:r>
            <a:endParaRPr lang="en-US" altLang="zh-CN" sz="2400" b="1" dirty="0" smtClean="0"/>
          </a:p>
        </p:txBody>
      </p:sp>
      <p:grpSp>
        <p:nvGrpSpPr>
          <p:cNvPr id="39" name="组合 11"/>
          <p:cNvGrpSpPr>
            <a:grpSpLocks/>
          </p:cNvGrpSpPr>
          <p:nvPr/>
        </p:nvGrpSpPr>
        <p:grpSpPr bwMode="auto">
          <a:xfrm>
            <a:off x="4429124" y="3500438"/>
            <a:ext cx="642942" cy="571504"/>
            <a:chOff x="1928794" y="4214818"/>
            <a:chExt cx="1071570" cy="1643074"/>
          </a:xfrm>
        </p:grpSpPr>
        <p:sp>
          <p:nvSpPr>
            <p:cNvPr id="41" name="椭圆 12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solidFill>
              <a:srgbClr val="B0B2AE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42" name="TextBox 13"/>
            <p:cNvSpPr txBox="1">
              <a:spLocks noChangeArrowheads="1"/>
            </p:cNvSpPr>
            <p:nvPr/>
          </p:nvSpPr>
          <p:spPr bwMode="auto">
            <a:xfrm>
              <a:off x="2221040" y="4449544"/>
              <a:ext cx="320620" cy="606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44" name="组合 11"/>
          <p:cNvGrpSpPr>
            <a:grpSpLocks/>
          </p:cNvGrpSpPr>
          <p:nvPr/>
        </p:nvGrpSpPr>
        <p:grpSpPr bwMode="auto">
          <a:xfrm>
            <a:off x="3286116" y="4991112"/>
            <a:ext cx="1107285" cy="571503"/>
            <a:chOff x="1928795" y="4009431"/>
            <a:chExt cx="897801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6" name="椭圆 12" descr="S"/>
            <p:cNvSpPr>
              <a:spLocks noChangeArrowheads="1"/>
            </p:cNvSpPr>
            <p:nvPr/>
          </p:nvSpPr>
          <p:spPr bwMode="auto">
            <a:xfrm>
              <a:off x="1928795" y="4009431"/>
              <a:ext cx="897801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47" name="TextBox 13"/>
            <p:cNvSpPr txBox="1">
              <a:spLocks noChangeArrowheads="1"/>
            </p:cNvSpPr>
            <p:nvPr/>
          </p:nvSpPr>
          <p:spPr bwMode="auto">
            <a:xfrm>
              <a:off x="2102564" y="4447582"/>
              <a:ext cx="584493" cy="10618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smtClean="0"/>
                <a:t>S1’’</a:t>
              </a:r>
              <a:endParaRPr lang="zh-CN" altLang="en-US" dirty="0"/>
            </a:p>
          </p:txBody>
        </p:sp>
      </p:grpSp>
      <p:grpSp>
        <p:nvGrpSpPr>
          <p:cNvPr id="49" name="组合 14"/>
          <p:cNvGrpSpPr>
            <a:grpSpLocks/>
          </p:cNvGrpSpPr>
          <p:nvPr/>
        </p:nvGrpSpPr>
        <p:grpSpPr bwMode="auto">
          <a:xfrm>
            <a:off x="500034" y="5062551"/>
            <a:ext cx="1821666" cy="500065"/>
            <a:chOff x="1928794" y="4214818"/>
            <a:chExt cx="1071570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1" name="椭圆 15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52" name="TextBox 16"/>
            <p:cNvSpPr txBox="1">
              <a:spLocks noChangeArrowheads="1"/>
            </p:cNvSpPr>
            <p:nvPr/>
          </p:nvSpPr>
          <p:spPr bwMode="auto">
            <a:xfrm>
              <a:off x="2158416" y="4420202"/>
              <a:ext cx="584493" cy="12135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smtClean="0"/>
                <a:t>S2’’</a:t>
              </a:r>
              <a:endParaRPr lang="zh-CN" altLang="en-US" dirty="0"/>
            </a:p>
          </p:txBody>
        </p:sp>
      </p:grpSp>
      <p:grpSp>
        <p:nvGrpSpPr>
          <p:cNvPr id="53" name="组合 27"/>
          <p:cNvGrpSpPr>
            <a:grpSpLocks/>
          </p:cNvGrpSpPr>
          <p:nvPr/>
        </p:nvGrpSpPr>
        <p:grpSpPr bwMode="auto">
          <a:xfrm>
            <a:off x="3250393" y="4419608"/>
            <a:ext cx="1535916" cy="571504"/>
            <a:chOff x="7536709" y="2789031"/>
            <a:chExt cx="1535926" cy="570369"/>
          </a:xfrm>
        </p:grpSpPr>
        <p:cxnSp>
          <p:nvCxnSpPr>
            <p:cNvPr id="54" name="直接箭头连接符 24"/>
            <p:cNvCxnSpPr>
              <a:cxnSpLocks noChangeShapeType="1"/>
              <a:stCxn id="15" idx="4"/>
              <a:endCxn id="46" idx="0"/>
            </p:cNvCxnSpPr>
            <p:nvPr/>
          </p:nvCxnSpPr>
          <p:spPr bwMode="auto">
            <a:xfrm rot="16200000" flipH="1">
              <a:off x="7546209" y="2779531"/>
              <a:ext cx="570369" cy="5893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5" name="TextBox 25"/>
            <p:cNvSpPr txBox="1">
              <a:spLocks noChangeArrowheads="1"/>
            </p:cNvSpPr>
            <p:nvPr/>
          </p:nvSpPr>
          <p:spPr bwMode="auto">
            <a:xfrm>
              <a:off x="8001065" y="2798536"/>
              <a:ext cx="1071570" cy="33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&gt;= </a:t>
              </a:r>
              <a:r>
                <a:rPr lang="en-US" altLang="zh-CN" sz="1600" b="1" dirty="0" smtClean="0"/>
                <a:t>e’’</a:t>
              </a:r>
              <a:endParaRPr lang="zh-CN" altLang="en-US" sz="1600" b="1" dirty="0"/>
            </a:p>
          </p:txBody>
        </p:sp>
      </p:grpSp>
      <p:grpSp>
        <p:nvGrpSpPr>
          <p:cNvPr id="56" name="组合 36"/>
          <p:cNvGrpSpPr>
            <a:grpSpLocks/>
          </p:cNvGrpSpPr>
          <p:nvPr/>
        </p:nvGrpSpPr>
        <p:grpSpPr bwMode="auto">
          <a:xfrm>
            <a:off x="1321568" y="4419607"/>
            <a:ext cx="1928827" cy="642943"/>
            <a:chOff x="5250681" y="2851121"/>
            <a:chExt cx="1928839" cy="644339"/>
          </a:xfrm>
        </p:grpSpPr>
        <p:cxnSp>
          <p:nvCxnSpPr>
            <p:cNvPr id="57" name="直接箭头连接符 29"/>
            <p:cNvCxnSpPr>
              <a:cxnSpLocks noChangeShapeType="1"/>
              <a:stCxn id="15" idx="4"/>
              <a:endCxn id="51" idx="0"/>
            </p:cNvCxnSpPr>
            <p:nvPr/>
          </p:nvCxnSpPr>
          <p:spPr bwMode="auto">
            <a:xfrm rot="5400000">
              <a:off x="5937581" y="2253522"/>
              <a:ext cx="644339" cy="18395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8" name="TextBox 30"/>
            <p:cNvSpPr txBox="1">
              <a:spLocks noChangeArrowheads="1"/>
            </p:cNvSpPr>
            <p:nvPr/>
          </p:nvSpPr>
          <p:spPr bwMode="auto">
            <a:xfrm>
              <a:off x="5250681" y="2851122"/>
              <a:ext cx="1071570" cy="338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&lt; </a:t>
              </a:r>
              <a:r>
                <a:rPr lang="en-US" altLang="zh-CN" sz="1600" b="1" dirty="0" smtClean="0"/>
                <a:t>e’’</a:t>
              </a:r>
              <a:endParaRPr lang="zh-CN" altLang="en-US" sz="1600" b="1" dirty="0"/>
            </a:p>
          </p:txBody>
        </p:sp>
      </p:grpSp>
      <p:grpSp>
        <p:nvGrpSpPr>
          <p:cNvPr id="59" name="组合 11"/>
          <p:cNvGrpSpPr>
            <a:grpSpLocks/>
          </p:cNvGrpSpPr>
          <p:nvPr/>
        </p:nvGrpSpPr>
        <p:grpSpPr bwMode="auto">
          <a:xfrm>
            <a:off x="2428860" y="4991112"/>
            <a:ext cx="642942" cy="571504"/>
            <a:chOff x="1928794" y="4214818"/>
            <a:chExt cx="1071570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0" name="椭圆 12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61" name="TextBox 13"/>
            <p:cNvSpPr txBox="1">
              <a:spLocks noChangeArrowheads="1"/>
            </p:cNvSpPr>
            <p:nvPr/>
          </p:nvSpPr>
          <p:spPr bwMode="auto">
            <a:xfrm>
              <a:off x="2047857" y="4447584"/>
              <a:ext cx="779323" cy="10618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e’’</a:t>
              </a:r>
              <a:endParaRPr lang="zh-CN" altLang="en-US" dirty="0"/>
            </a:p>
          </p:txBody>
        </p:sp>
      </p:grpSp>
      <p:grpSp>
        <p:nvGrpSpPr>
          <p:cNvPr id="66" name="组合 11"/>
          <p:cNvGrpSpPr>
            <a:grpSpLocks/>
          </p:cNvGrpSpPr>
          <p:nvPr/>
        </p:nvGrpSpPr>
        <p:grpSpPr bwMode="auto">
          <a:xfrm>
            <a:off x="7429520" y="5072074"/>
            <a:ext cx="1107285" cy="571503"/>
            <a:chOff x="2044640" y="4009431"/>
            <a:chExt cx="897801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7" name="椭圆 12" descr="S"/>
            <p:cNvSpPr>
              <a:spLocks noChangeArrowheads="1"/>
            </p:cNvSpPr>
            <p:nvPr/>
          </p:nvSpPr>
          <p:spPr bwMode="auto">
            <a:xfrm>
              <a:off x="2044640" y="4009431"/>
              <a:ext cx="897801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68" name="TextBox 13"/>
            <p:cNvSpPr txBox="1">
              <a:spLocks noChangeArrowheads="1"/>
            </p:cNvSpPr>
            <p:nvPr/>
          </p:nvSpPr>
          <p:spPr bwMode="auto">
            <a:xfrm>
              <a:off x="2221041" y="4449543"/>
              <a:ext cx="584493" cy="10618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smtClean="0"/>
                <a:t>S1’</a:t>
              </a:r>
              <a:endParaRPr lang="zh-CN" altLang="en-US" dirty="0"/>
            </a:p>
          </p:txBody>
        </p:sp>
      </p:grpSp>
      <p:grpSp>
        <p:nvGrpSpPr>
          <p:cNvPr id="69" name="组合 14"/>
          <p:cNvGrpSpPr>
            <a:grpSpLocks/>
          </p:cNvGrpSpPr>
          <p:nvPr/>
        </p:nvGrpSpPr>
        <p:grpSpPr bwMode="auto">
          <a:xfrm>
            <a:off x="5286380" y="5000636"/>
            <a:ext cx="1214446" cy="642942"/>
            <a:chOff x="1928794" y="4214818"/>
            <a:chExt cx="1071570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0" name="椭圆 15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71" name="TextBox 16"/>
            <p:cNvSpPr txBox="1">
              <a:spLocks noChangeArrowheads="1"/>
            </p:cNvSpPr>
            <p:nvPr/>
          </p:nvSpPr>
          <p:spPr bwMode="auto">
            <a:xfrm>
              <a:off x="2158416" y="4420203"/>
              <a:ext cx="584493" cy="9438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smtClean="0"/>
                <a:t>S2’</a:t>
              </a:r>
              <a:endParaRPr lang="zh-CN" altLang="en-US" dirty="0"/>
            </a:p>
          </p:txBody>
        </p:sp>
      </p:grpSp>
      <p:grpSp>
        <p:nvGrpSpPr>
          <p:cNvPr id="72" name="组合 27"/>
          <p:cNvGrpSpPr>
            <a:grpSpLocks/>
          </p:cNvGrpSpPr>
          <p:nvPr/>
        </p:nvGrpSpPr>
        <p:grpSpPr bwMode="auto">
          <a:xfrm>
            <a:off x="6107912" y="4347951"/>
            <a:ext cx="2107416" cy="724124"/>
            <a:chOff x="8286814" y="3349674"/>
            <a:chExt cx="2107432" cy="722685"/>
          </a:xfrm>
        </p:grpSpPr>
        <p:cxnSp>
          <p:nvCxnSpPr>
            <p:cNvPr id="73" name="直接箭头连接符 24"/>
            <p:cNvCxnSpPr>
              <a:cxnSpLocks noChangeShapeType="1"/>
              <a:stCxn id="10" idx="4"/>
              <a:endCxn id="67" idx="0"/>
            </p:cNvCxnSpPr>
            <p:nvPr/>
          </p:nvCxnSpPr>
          <p:spPr bwMode="auto">
            <a:xfrm rot="16200000" flipH="1">
              <a:off x="8863103" y="2773385"/>
              <a:ext cx="722685" cy="18752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4" name="TextBox 25"/>
            <p:cNvSpPr txBox="1">
              <a:spLocks noChangeArrowheads="1"/>
            </p:cNvSpPr>
            <p:nvPr/>
          </p:nvSpPr>
          <p:spPr bwMode="auto">
            <a:xfrm>
              <a:off x="9322676" y="3359398"/>
              <a:ext cx="1071570" cy="33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&gt;= </a:t>
              </a:r>
              <a:r>
                <a:rPr lang="en-US" altLang="zh-CN" sz="1600" b="1" dirty="0" smtClean="0"/>
                <a:t>e’</a:t>
              </a:r>
              <a:endParaRPr lang="zh-CN" altLang="en-US" sz="1600" b="1" dirty="0"/>
            </a:p>
          </p:txBody>
        </p:sp>
      </p:grpSp>
      <p:cxnSp>
        <p:nvCxnSpPr>
          <p:cNvPr id="76" name="直接箭头连接符 29"/>
          <p:cNvCxnSpPr>
            <a:cxnSpLocks noChangeShapeType="1"/>
            <a:stCxn id="10" idx="4"/>
            <a:endCxn id="70" idx="0"/>
          </p:cNvCxnSpPr>
          <p:nvPr/>
        </p:nvCxnSpPr>
        <p:spPr bwMode="auto">
          <a:xfrm rot="5400000">
            <a:off x="5674416" y="4567138"/>
            <a:ext cx="652686" cy="21431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78" name="组合 11"/>
          <p:cNvGrpSpPr>
            <a:grpSpLocks/>
          </p:cNvGrpSpPr>
          <p:nvPr/>
        </p:nvGrpSpPr>
        <p:grpSpPr bwMode="auto">
          <a:xfrm>
            <a:off x="6643702" y="5072074"/>
            <a:ext cx="642942" cy="571504"/>
            <a:chOff x="1928794" y="4214818"/>
            <a:chExt cx="1071570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9" name="椭圆 12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80" name="TextBox 13"/>
            <p:cNvSpPr txBox="1">
              <a:spLocks noChangeArrowheads="1"/>
            </p:cNvSpPr>
            <p:nvPr/>
          </p:nvSpPr>
          <p:spPr bwMode="auto">
            <a:xfrm>
              <a:off x="2047857" y="4420202"/>
              <a:ext cx="779323" cy="10618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e’</a:t>
              </a:r>
              <a:endParaRPr lang="zh-CN" altLang="en-US" dirty="0"/>
            </a:p>
          </p:txBody>
        </p:sp>
      </p:grpSp>
      <p:sp>
        <p:nvSpPr>
          <p:cNvPr id="84" name="TextBox 30"/>
          <p:cNvSpPr txBox="1">
            <a:spLocks noChangeArrowheads="1"/>
          </p:cNvSpPr>
          <p:nvPr/>
        </p:nvSpPr>
        <p:spPr bwMode="auto">
          <a:xfrm>
            <a:off x="4857752" y="4500570"/>
            <a:ext cx="1071563" cy="33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dirty="0"/>
              <a:t>元素 </a:t>
            </a:r>
            <a:r>
              <a:rPr lang="en-US" altLang="zh-CN" sz="1600" b="1" dirty="0"/>
              <a:t>&lt; </a:t>
            </a:r>
            <a:r>
              <a:rPr lang="en-US" altLang="zh-CN" sz="1600" b="1" dirty="0" smtClean="0"/>
              <a:t>e’</a:t>
            </a:r>
            <a:endParaRPr lang="zh-CN" altLang="en-US" sz="1600" b="1" dirty="0"/>
          </a:p>
        </p:txBody>
      </p:sp>
      <p:sp>
        <p:nvSpPr>
          <p:cNvPr id="88" name="矩形 2"/>
          <p:cNvSpPr>
            <a:spLocks noChangeArrowheads="1"/>
          </p:cNvSpPr>
          <p:nvPr/>
        </p:nvSpPr>
        <p:spPr bwMode="auto">
          <a:xfrm>
            <a:off x="4040317" y="2233190"/>
            <a:ext cx="11031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3333FF"/>
                </a:solidFill>
              </a:rPr>
              <a:t>基</a:t>
            </a:r>
            <a:r>
              <a:rPr lang="zh-CN" altLang="en-US" sz="1600" b="1" dirty="0" smtClean="0">
                <a:solidFill>
                  <a:srgbClr val="3333FF"/>
                </a:solidFill>
              </a:rPr>
              <a:t>准元素</a:t>
            </a:r>
            <a:r>
              <a:rPr lang="en-US" altLang="zh-CN" sz="1600" b="1" dirty="0" smtClean="0">
                <a:solidFill>
                  <a:srgbClr val="3333FF"/>
                </a:solidFill>
              </a:rPr>
              <a:t>e</a:t>
            </a:r>
            <a:endParaRPr lang="zh-CN" altLang="zh-CN" sz="1600" b="1" dirty="0">
              <a:solidFill>
                <a:srgbClr val="3333FF"/>
              </a:solidFill>
            </a:endParaRPr>
          </a:p>
        </p:txBody>
      </p:sp>
      <p:sp>
        <p:nvSpPr>
          <p:cNvPr id="89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93" name="矩形 2"/>
          <p:cNvSpPr>
            <a:spLocks noChangeArrowheads="1"/>
          </p:cNvSpPr>
          <p:nvPr/>
        </p:nvSpPr>
        <p:spPr bwMode="auto">
          <a:xfrm>
            <a:off x="2571736" y="4000504"/>
            <a:ext cx="1229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3333FF"/>
                </a:solidFill>
              </a:rPr>
              <a:t>基</a:t>
            </a:r>
            <a:r>
              <a:rPr lang="zh-CN" altLang="en-US" sz="1600" b="1" dirty="0" smtClean="0">
                <a:solidFill>
                  <a:srgbClr val="3333FF"/>
                </a:solidFill>
              </a:rPr>
              <a:t>准元素</a:t>
            </a:r>
            <a:r>
              <a:rPr lang="en-US" altLang="zh-CN" sz="1600" b="1" dirty="0" smtClean="0">
                <a:solidFill>
                  <a:srgbClr val="3333FF"/>
                </a:solidFill>
              </a:rPr>
              <a:t>e’’</a:t>
            </a:r>
            <a:endParaRPr lang="zh-CN" altLang="zh-CN" sz="1600" b="1" dirty="0">
              <a:solidFill>
                <a:srgbClr val="3333FF"/>
              </a:solidFill>
            </a:endParaRPr>
          </a:p>
        </p:txBody>
      </p:sp>
      <p:sp>
        <p:nvSpPr>
          <p:cNvPr id="98" name="矩形 2"/>
          <p:cNvSpPr>
            <a:spLocks noChangeArrowheads="1"/>
          </p:cNvSpPr>
          <p:nvPr/>
        </p:nvSpPr>
        <p:spPr bwMode="auto">
          <a:xfrm>
            <a:off x="5500694" y="3929066"/>
            <a:ext cx="11608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3333FF"/>
                </a:solidFill>
              </a:rPr>
              <a:t>基</a:t>
            </a:r>
            <a:r>
              <a:rPr lang="zh-CN" altLang="en-US" sz="1600" b="1" dirty="0" smtClean="0">
                <a:solidFill>
                  <a:srgbClr val="3333FF"/>
                </a:solidFill>
              </a:rPr>
              <a:t>准元素</a:t>
            </a:r>
            <a:r>
              <a:rPr lang="en-US" altLang="zh-CN" sz="1600" b="1" dirty="0" smtClean="0">
                <a:solidFill>
                  <a:srgbClr val="3333FF"/>
                </a:solidFill>
              </a:rPr>
              <a:t>e’</a:t>
            </a:r>
            <a:endParaRPr lang="zh-CN" altLang="zh-CN" sz="16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00417 0.2208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84" grpId="0"/>
      <p:bldP spid="88" grpId="0"/>
      <p:bldP spid="93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371600"/>
            <a:ext cx="6858000" cy="457200"/>
            <a:chOff x="576" y="864"/>
            <a:chExt cx="4320" cy="288"/>
          </a:xfrm>
        </p:grpSpPr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576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8</a:t>
              </a:r>
            </a:p>
          </p:txBody>
        </p:sp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1008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1440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1872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9</a:t>
              </a:r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2304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2736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3168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3600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4032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7</a:t>
              </a: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4464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971800" y="1371600"/>
            <a:ext cx="2743200" cy="457200"/>
            <a:chOff x="1920" y="3360"/>
            <a:chExt cx="1728" cy="288"/>
          </a:xfrm>
        </p:grpSpPr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1920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3216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99"/>
                  </a:solidFill>
                </a:rPr>
                <a:t>9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914400" y="1371600"/>
            <a:ext cx="5486400" cy="457200"/>
            <a:chOff x="624" y="3312"/>
            <a:chExt cx="3456" cy="288"/>
          </a:xfrm>
        </p:grpSpPr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624" y="3312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3648" y="3312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99"/>
                  </a:solidFill>
                </a:rPr>
                <a:t>8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029200" y="1371600"/>
            <a:ext cx="2743200" cy="457200"/>
            <a:chOff x="3216" y="3360"/>
            <a:chExt cx="1728" cy="288"/>
          </a:xfrm>
        </p:grpSpPr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3216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1703" name="Rectangle 23"/>
            <p:cNvSpPr>
              <a:spLocks noChangeArrowheads="1"/>
            </p:cNvSpPr>
            <p:nvPr/>
          </p:nvSpPr>
          <p:spPr bwMode="auto">
            <a:xfrm>
              <a:off x="4512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99"/>
                  </a:solidFill>
                </a:rPr>
                <a:t>9</a:t>
              </a:r>
            </a:p>
          </p:txBody>
        </p:sp>
      </p:grpSp>
      <p:sp>
        <p:nvSpPr>
          <p:cNvPr id="71704" name="AutoShape 24"/>
          <p:cNvSpPr>
            <a:spLocks noChangeArrowheads="1"/>
          </p:cNvSpPr>
          <p:nvPr/>
        </p:nvSpPr>
        <p:spPr bwMode="auto">
          <a:xfrm>
            <a:off x="990600" y="2286000"/>
            <a:ext cx="381000" cy="381000"/>
          </a:xfrm>
          <a:prstGeom prst="wedgeRectCallout">
            <a:avLst>
              <a:gd name="adj1" fmla="val 22083"/>
              <a:gd name="adj2" fmla="val -145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05" name="AutoShape 25"/>
          <p:cNvSpPr>
            <a:spLocks noChangeArrowheads="1"/>
          </p:cNvSpPr>
          <p:nvPr/>
        </p:nvSpPr>
        <p:spPr bwMode="auto">
          <a:xfrm>
            <a:off x="6553200" y="2286000"/>
            <a:ext cx="381000" cy="381000"/>
          </a:xfrm>
          <a:prstGeom prst="wedgeRectCallout">
            <a:avLst>
              <a:gd name="adj1" fmla="val -12917"/>
              <a:gd name="adj2" fmla="val -154583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9906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64770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&gt;</a:t>
            </a:r>
          </a:p>
        </p:txBody>
      </p:sp>
      <p:sp>
        <p:nvSpPr>
          <p:cNvPr id="71708" name="AutoShape 28"/>
          <p:cNvSpPr>
            <a:spLocks noChangeArrowheads="1"/>
          </p:cNvSpPr>
          <p:nvPr/>
        </p:nvSpPr>
        <p:spPr bwMode="auto">
          <a:xfrm>
            <a:off x="5867400" y="2286000"/>
            <a:ext cx="381000" cy="381000"/>
          </a:xfrm>
          <a:prstGeom prst="wedgeRectCallout">
            <a:avLst>
              <a:gd name="adj1" fmla="val 1667"/>
              <a:gd name="adj2" fmla="val -15291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64770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57912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16764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71713" name="Rectangle 33"/>
          <p:cNvSpPr>
            <a:spLocks noChangeArrowheads="1"/>
          </p:cNvSpPr>
          <p:nvPr/>
        </p:nvSpPr>
        <p:spPr bwMode="auto">
          <a:xfrm>
            <a:off x="9144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4" name="AutoShape 34"/>
          <p:cNvSpPr>
            <a:spLocks noChangeArrowheads="1"/>
          </p:cNvSpPr>
          <p:nvPr/>
        </p:nvSpPr>
        <p:spPr bwMode="auto">
          <a:xfrm>
            <a:off x="1752600" y="2286000"/>
            <a:ext cx="381000" cy="381000"/>
          </a:xfrm>
          <a:prstGeom prst="wedgeRectCallout">
            <a:avLst>
              <a:gd name="adj1" fmla="val -9167"/>
              <a:gd name="adj2" fmla="val -1575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15" name="AutoShape 35"/>
          <p:cNvSpPr>
            <a:spLocks noChangeArrowheads="1"/>
          </p:cNvSpPr>
          <p:nvPr/>
        </p:nvSpPr>
        <p:spPr bwMode="auto">
          <a:xfrm>
            <a:off x="2514600" y="2286000"/>
            <a:ext cx="381000" cy="381000"/>
          </a:xfrm>
          <a:prstGeom prst="wedgeRectCallout">
            <a:avLst>
              <a:gd name="adj1" fmla="val -25000"/>
              <a:gd name="adj2" fmla="val -1475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16" name="Rectangle 36"/>
          <p:cNvSpPr>
            <a:spLocks noChangeArrowheads="1"/>
          </p:cNvSpPr>
          <p:nvPr/>
        </p:nvSpPr>
        <p:spPr bwMode="auto">
          <a:xfrm>
            <a:off x="16764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23622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71718" name="AutoShape 38"/>
          <p:cNvSpPr>
            <a:spLocks noChangeArrowheads="1"/>
          </p:cNvSpPr>
          <p:nvPr/>
        </p:nvSpPr>
        <p:spPr bwMode="auto">
          <a:xfrm>
            <a:off x="3124200" y="2286000"/>
            <a:ext cx="381000" cy="381000"/>
          </a:xfrm>
          <a:prstGeom prst="wedgeRectCallout">
            <a:avLst>
              <a:gd name="adj1" fmla="val -2083"/>
              <a:gd name="adj2" fmla="val -145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19" name="Rectangle 39"/>
          <p:cNvSpPr>
            <a:spLocks noChangeArrowheads="1"/>
          </p:cNvSpPr>
          <p:nvPr/>
        </p:nvSpPr>
        <p:spPr bwMode="auto">
          <a:xfrm>
            <a:off x="24384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30480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1721" name="AutoShape 41"/>
          <p:cNvSpPr>
            <a:spLocks noChangeArrowheads="1"/>
          </p:cNvSpPr>
          <p:nvPr/>
        </p:nvSpPr>
        <p:spPr bwMode="auto">
          <a:xfrm>
            <a:off x="5257800" y="2286000"/>
            <a:ext cx="381000" cy="381000"/>
          </a:xfrm>
          <a:prstGeom prst="wedgeRectCallout">
            <a:avLst>
              <a:gd name="adj1" fmla="val -20833"/>
              <a:gd name="adj2" fmla="val -14791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22" name="Rectangle 42"/>
          <p:cNvSpPr>
            <a:spLocks noChangeArrowheads="1"/>
          </p:cNvSpPr>
          <p:nvPr/>
        </p:nvSpPr>
        <p:spPr bwMode="auto">
          <a:xfrm>
            <a:off x="57912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3" name="Text Box 43"/>
          <p:cNvSpPr txBox="1">
            <a:spLocks noChangeArrowheads="1"/>
          </p:cNvSpPr>
          <p:nvPr/>
        </p:nvSpPr>
        <p:spPr bwMode="auto">
          <a:xfrm>
            <a:off x="51054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71724" name="AutoShape 44"/>
          <p:cNvSpPr>
            <a:spLocks noChangeArrowheads="1"/>
          </p:cNvSpPr>
          <p:nvPr/>
        </p:nvSpPr>
        <p:spPr bwMode="auto">
          <a:xfrm>
            <a:off x="3657600" y="2286000"/>
            <a:ext cx="1447800" cy="304800"/>
          </a:xfrm>
          <a:prstGeom prst="leftRightArrow">
            <a:avLst>
              <a:gd name="adj1" fmla="val 20833"/>
              <a:gd name="adj2" fmla="val 97925"/>
            </a:avLst>
          </a:prstGeom>
          <a:solidFill>
            <a:schemeClr val="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5" name="AutoShape 45"/>
          <p:cNvSpPr>
            <a:spLocks noChangeArrowheads="1"/>
          </p:cNvSpPr>
          <p:nvPr/>
        </p:nvSpPr>
        <p:spPr bwMode="auto">
          <a:xfrm>
            <a:off x="3810000" y="2286000"/>
            <a:ext cx="381000" cy="381000"/>
          </a:xfrm>
          <a:prstGeom prst="wedgeRectCallout">
            <a:avLst>
              <a:gd name="adj1" fmla="val -2917"/>
              <a:gd name="adj2" fmla="val -160833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26" name="Rectangle 46"/>
          <p:cNvSpPr>
            <a:spLocks noChangeArrowheads="1"/>
          </p:cNvSpPr>
          <p:nvPr/>
        </p:nvSpPr>
        <p:spPr bwMode="auto">
          <a:xfrm>
            <a:off x="3011488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7" name="Text Box 47"/>
          <p:cNvSpPr txBox="1">
            <a:spLocks noChangeArrowheads="1"/>
          </p:cNvSpPr>
          <p:nvPr/>
        </p:nvSpPr>
        <p:spPr bwMode="auto">
          <a:xfrm>
            <a:off x="37338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71728" name="AutoShape 48"/>
          <p:cNvSpPr>
            <a:spLocks noChangeArrowheads="1"/>
          </p:cNvSpPr>
          <p:nvPr/>
        </p:nvSpPr>
        <p:spPr bwMode="auto">
          <a:xfrm>
            <a:off x="4495800" y="2286000"/>
            <a:ext cx="381000" cy="381000"/>
          </a:xfrm>
          <a:prstGeom prst="wedgeRectCallout">
            <a:avLst>
              <a:gd name="adj1" fmla="val -7500"/>
              <a:gd name="adj2" fmla="val -15916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29" name="Rectangle 49"/>
          <p:cNvSpPr>
            <a:spLocks noChangeArrowheads="1"/>
          </p:cNvSpPr>
          <p:nvPr/>
        </p:nvSpPr>
        <p:spPr bwMode="auto">
          <a:xfrm>
            <a:off x="37338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0" name="Text Box 50"/>
          <p:cNvSpPr txBox="1">
            <a:spLocks noChangeArrowheads="1"/>
          </p:cNvSpPr>
          <p:nvPr/>
        </p:nvSpPr>
        <p:spPr bwMode="auto">
          <a:xfrm>
            <a:off x="44196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71731" name="Rectangle 51"/>
          <p:cNvSpPr>
            <a:spLocks noChangeArrowheads="1"/>
          </p:cNvSpPr>
          <p:nvPr/>
        </p:nvSpPr>
        <p:spPr bwMode="auto">
          <a:xfrm>
            <a:off x="51816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2" name="Rectangle 52"/>
          <p:cNvSpPr>
            <a:spLocks noChangeArrowheads="1"/>
          </p:cNvSpPr>
          <p:nvPr/>
        </p:nvSpPr>
        <p:spPr bwMode="auto">
          <a:xfrm>
            <a:off x="44196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3" name="Text Box 53"/>
          <p:cNvSpPr txBox="1">
            <a:spLocks noChangeArrowheads="1"/>
          </p:cNvSpPr>
          <p:nvPr/>
        </p:nvSpPr>
        <p:spPr bwMode="auto">
          <a:xfrm>
            <a:off x="5105400" y="6858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1734" name="AutoShape 54"/>
          <p:cNvSpPr>
            <a:spLocks noChangeArrowheads="1"/>
          </p:cNvSpPr>
          <p:nvPr/>
        </p:nvSpPr>
        <p:spPr bwMode="auto">
          <a:xfrm>
            <a:off x="4495800" y="2286000"/>
            <a:ext cx="381000" cy="381000"/>
          </a:xfrm>
          <a:prstGeom prst="wedgeRectCallout">
            <a:avLst>
              <a:gd name="adj1" fmla="val 0"/>
              <a:gd name="adj2" fmla="val -15666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35" name="AutoShape 55"/>
          <p:cNvSpPr>
            <a:spLocks noChangeArrowheads="1"/>
          </p:cNvSpPr>
          <p:nvPr/>
        </p:nvSpPr>
        <p:spPr bwMode="auto">
          <a:xfrm>
            <a:off x="5867400" y="2286000"/>
            <a:ext cx="381000" cy="381000"/>
          </a:xfrm>
          <a:prstGeom prst="wedgeRectCallout">
            <a:avLst>
              <a:gd name="adj1" fmla="val -167500"/>
              <a:gd name="adj2" fmla="val -16125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36" name="Text Box 56"/>
          <p:cNvSpPr txBox="1">
            <a:spLocks noChangeArrowheads="1"/>
          </p:cNvSpPr>
          <p:nvPr/>
        </p:nvSpPr>
        <p:spPr bwMode="auto">
          <a:xfrm>
            <a:off x="4419600" y="6858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71737" name="Freeform 57"/>
          <p:cNvSpPr>
            <a:spLocks/>
          </p:cNvSpPr>
          <p:nvPr/>
        </p:nvSpPr>
        <p:spPr bwMode="auto">
          <a:xfrm>
            <a:off x="5410200" y="1828800"/>
            <a:ext cx="2057400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144"/>
              </a:cxn>
              <a:cxn ang="0">
                <a:pos x="864" y="192"/>
              </a:cxn>
              <a:cxn ang="0">
                <a:pos x="1296" y="0"/>
              </a:cxn>
            </a:cxnLst>
            <a:rect l="0" t="0" r="r" b="b"/>
            <a:pathLst>
              <a:path w="1296" h="216">
                <a:moveTo>
                  <a:pt x="0" y="0"/>
                </a:moveTo>
                <a:cubicBezTo>
                  <a:pt x="96" y="56"/>
                  <a:pt x="192" y="112"/>
                  <a:pt x="336" y="144"/>
                </a:cubicBezTo>
                <a:cubicBezTo>
                  <a:pt x="480" y="176"/>
                  <a:pt x="704" y="216"/>
                  <a:pt x="864" y="192"/>
                </a:cubicBezTo>
                <a:cubicBezTo>
                  <a:pt x="1024" y="168"/>
                  <a:pt x="1160" y="84"/>
                  <a:pt x="129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110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12" name="Rectangle 3"/>
          <p:cNvSpPr>
            <a:spLocks noChangeArrowheads="1"/>
          </p:cNvSpPr>
          <p:nvPr/>
        </p:nvSpPr>
        <p:spPr bwMode="auto">
          <a:xfrm>
            <a:off x="457200" y="2962247"/>
            <a:ext cx="24717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sym typeface="Wingdings" pitchFamily="2" charset="2"/>
              </a:rPr>
              <a:t>  </a:t>
            </a:r>
            <a:r>
              <a:rPr lang="zh-CN" altLang="en-US" sz="2000" b="1" dirty="0" smtClean="0">
                <a:ea typeface="MS Hei" pitchFamily="49" charset="-122"/>
                <a:sym typeface="Wingdings" pitchFamily="2" charset="2"/>
              </a:rPr>
              <a:t>分析时间复杂性</a:t>
            </a:r>
            <a:endParaRPr lang="en-US" altLang="zh-CN" sz="2000" b="1" dirty="0">
              <a:ea typeface="MS Hei" pitchFamily="49" charset="-122"/>
            </a:endParaRPr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752600" y="3471866"/>
            <a:ext cx="4800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) =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 err="1">
                <a:ea typeface="MS Hei" pitchFamily="49" charset="-122"/>
                <a:sym typeface="Wingdings" pitchFamily="2" charset="2"/>
              </a:rPr>
              <a:t>i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) +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– </a:t>
            </a:r>
            <a:r>
              <a:rPr lang="en-US" altLang="zh-CN" b="1" i="1" dirty="0" err="1">
                <a:ea typeface="MS Hei" pitchFamily="49" charset="-122"/>
                <a:sym typeface="Wingdings" pitchFamily="2" charset="2"/>
              </a:rPr>
              <a:t>i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 –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1 ) +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c N</a:t>
            </a:r>
            <a:endParaRPr lang="en-US" altLang="zh-CN" b="1" dirty="0">
              <a:ea typeface="MS Hei" pitchFamily="49" charset="-122"/>
              <a:sym typeface="Wingdings" pitchFamily="2" charset="2"/>
            </a:endParaRPr>
          </a:p>
        </p:txBody>
      </p:sp>
      <p:sp>
        <p:nvSpPr>
          <p:cNvPr id="114" name="Rectangle 5"/>
          <p:cNvSpPr>
            <a:spLocks noChangeArrowheads="1"/>
          </p:cNvSpPr>
          <p:nvPr/>
        </p:nvSpPr>
        <p:spPr bwMode="auto">
          <a:xfrm>
            <a:off x="457200" y="3829056"/>
            <a:ext cx="3124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ea typeface="MS Hei" pitchFamily="49" charset="-122"/>
                <a:sym typeface="Wingdings" pitchFamily="2" charset="2"/>
              </a:rPr>
              <a:t>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 </a:t>
            </a:r>
            <a:r>
              <a:rPr lang="zh-CN" altLang="en-US" b="1" dirty="0" smtClean="0">
                <a:ea typeface="MS Hei" pitchFamily="49" charset="-122"/>
                <a:sym typeface="Wingdings" pitchFamily="2" charset="2"/>
              </a:rPr>
              <a:t>最坏情形</a:t>
            </a:r>
            <a:r>
              <a:rPr lang="en-US" altLang="zh-CN" b="1" dirty="0" smtClean="0">
                <a:ea typeface="MS Hei" pitchFamily="49" charset="-122"/>
                <a:sym typeface="Wingdings" pitchFamily="2" charset="2"/>
              </a:rPr>
              <a:t>:</a:t>
            </a:r>
            <a:endParaRPr lang="en-US" altLang="zh-CN" b="1" dirty="0">
              <a:ea typeface="MS Hei" pitchFamily="49" charset="-122"/>
            </a:endParaRPr>
          </a:p>
        </p:txBody>
      </p:sp>
      <p:sp>
        <p:nvSpPr>
          <p:cNvPr id="115" name="Rectangle 6"/>
          <p:cNvSpPr>
            <a:spLocks noChangeArrowheads="1"/>
          </p:cNvSpPr>
          <p:nvPr/>
        </p:nvSpPr>
        <p:spPr bwMode="auto">
          <a:xfrm>
            <a:off x="914400" y="4257684"/>
            <a:ext cx="3581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) =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 – 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1 ) +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c N</a:t>
            </a:r>
            <a:endParaRPr lang="en-US" altLang="zh-CN" b="1">
              <a:ea typeface="MS Hei" pitchFamily="49" charset="-122"/>
              <a:sym typeface="Wingdings" pitchFamily="2" charset="2"/>
            </a:endParaRPr>
          </a:p>
        </p:txBody>
      </p:sp>
      <p:sp>
        <p:nvSpPr>
          <p:cNvPr id="116" name="AutoShape 7"/>
          <p:cNvSpPr>
            <a:spLocks noChangeArrowheads="1"/>
          </p:cNvSpPr>
          <p:nvPr/>
        </p:nvSpPr>
        <p:spPr bwMode="auto">
          <a:xfrm>
            <a:off x="4419600" y="4329122"/>
            <a:ext cx="609600" cy="228600"/>
          </a:xfrm>
          <a:prstGeom prst="rightArrow">
            <a:avLst>
              <a:gd name="adj1" fmla="val 50000"/>
              <a:gd name="adj2" fmla="val 118753"/>
            </a:avLst>
          </a:prstGeom>
          <a:solidFill>
            <a:schemeClr val="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5105400" y="4257684"/>
            <a:ext cx="2438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 err="1" smtClean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i="1" baseline="-25000" dirty="0" err="1" smtClean="0">
                <a:ea typeface="MS Hei" pitchFamily="49" charset="-122"/>
                <a:sym typeface="Wingdings" pitchFamily="2" charset="2"/>
              </a:rPr>
              <a:t>worst</a:t>
            </a:r>
            <a:r>
              <a:rPr lang="en-US" altLang="zh-CN" b="1" dirty="0" smtClean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) = O(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</a:t>
            </a:r>
            <a:r>
              <a:rPr lang="en-US" altLang="zh-CN" b="1" baseline="30000" dirty="0">
                <a:ea typeface="MS Hei" pitchFamily="49" charset="-122"/>
                <a:sym typeface="Wingdings" pitchFamily="2" charset="2"/>
              </a:rPr>
              <a:t>2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 )</a:t>
            </a:r>
          </a:p>
        </p:txBody>
      </p:sp>
      <p:sp>
        <p:nvSpPr>
          <p:cNvPr id="122" name="AutoShape 39"/>
          <p:cNvSpPr>
            <a:spLocks noChangeArrowheads="1"/>
          </p:cNvSpPr>
          <p:nvPr/>
        </p:nvSpPr>
        <p:spPr bwMode="auto">
          <a:xfrm>
            <a:off x="1571604" y="4857760"/>
            <a:ext cx="6500858" cy="1428760"/>
          </a:xfrm>
          <a:prstGeom prst="wedgeEllipseCallout">
            <a:avLst>
              <a:gd name="adj1" fmla="val 25769"/>
              <a:gd name="adj2" fmla="val -7240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dirty="0" smtClean="0"/>
              <a:t>为了避免最坏情形，确定基准时用</a:t>
            </a:r>
            <a:r>
              <a:rPr lang="zh-CN" altLang="en-US" b="1" dirty="0" smtClean="0">
                <a:solidFill>
                  <a:srgbClr val="3333FF"/>
                </a:solidFill>
              </a:rPr>
              <a:t>“三者取其中”</a:t>
            </a:r>
            <a:r>
              <a:rPr lang="zh-CN" altLang="en-US" b="1" dirty="0" smtClean="0"/>
              <a:t>的方法，即将</a:t>
            </a:r>
            <a:r>
              <a:rPr lang="en-US" b="1" dirty="0" smtClean="0"/>
              <a:t>A[ low ]</a:t>
            </a:r>
            <a:r>
              <a:rPr lang="zh-CN" altLang="en-US" b="1" dirty="0" smtClean="0"/>
              <a:t>、</a:t>
            </a:r>
            <a:r>
              <a:rPr lang="en-US" b="1" dirty="0" smtClean="0"/>
              <a:t>A[ high ]</a:t>
            </a:r>
            <a:r>
              <a:rPr lang="zh-CN" altLang="en-US" b="1" dirty="0" smtClean="0"/>
              <a:t>、</a:t>
            </a:r>
            <a:r>
              <a:rPr lang="en-US" b="1" dirty="0" smtClean="0"/>
              <a:t>A[ ( low + high ) / 2 ]</a:t>
            </a:r>
            <a:r>
              <a:rPr lang="zh-CN" altLang="en-US" b="1" dirty="0" smtClean="0"/>
              <a:t>三者关键字的中值</a:t>
            </a:r>
            <a:endParaRPr lang="en-US" altLang="zh-CN" b="1" dirty="0"/>
          </a:p>
        </p:txBody>
      </p:sp>
      <p:sp>
        <p:nvSpPr>
          <p:cNvPr id="123" name="Rectangle 9"/>
          <p:cNvSpPr>
            <a:spLocks noChangeArrowheads="1"/>
          </p:cNvSpPr>
          <p:nvPr/>
        </p:nvSpPr>
        <p:spPr bwMode="auto">
          <a:xfrm>
            <a:off x="452462" y="4724416"/>
            <a:ext cx="5105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ea typeface="MS Hei" pitchFamily="49" charset="-122"/>
                <a:sym typeface="Wingdings" pitchFamily="2" charset="2"/>
              </a:rPr>
              <a:t>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 </a:t>
            </a:r>
            <a:r>
              <a:rPr lang="zh-CN" altLang="en-US" b="1" dirty="0" smtClean="0">
                <a:ea typeface="MS Hei" pitchFamily="49" charset="-122"/>
                <a:sym typeface="Wingdings" pitchFamily="2" charset="2"/>
              </a:rPr>
              <a:t>最好情形</a:t>
            </a:r>
            <a:r>
              <a:rPr lang="en-US" altLang="zh-CN" b="1" dirty="0" smtClean="0">
                <a:ea typeface="MS Hei" pitchFamily="49" charset="-122"/>
                <a:sym typeface="Wingdings" pitchFamily="2" charset="2"/>
              </a:rPr>
              <a:t>:  </a:t>
            </a:r>
            <a:r>
              <a:rPr lang="en-US" altLang="zh-CN" b="1" dirty="0"/>
              <a:t>[ ... ... ] </a:t>
            </a:r>
            <a:r>
              <a:rPr lang="en-US" altLang="zh-CN" b="1" dirty="0">
                <a:solidFill>
                  <a:schemeClr val="hlink"/>
                </a:solidFill>
                <a:sym typeface="Symbol" pitchFamily="18" charset="2"/>
              </a:rPr>
              <a:t>  </a:t>
            </a:r>
            <a:r>
              <a:rPr lang="en-US" altLang="zh-CN" b="1" dirty="0"/>
              <a:t>[ ... ... ] </a:t>
            </a:r>
          </a:p>
        </p:txBody>
      </p:sp>
      <p:sp>
        <p:nvSpPr>
          <p:cNvPr id="124" name="Rectangle 10"/>
          <p:cNvSpPr>
            <a:spLocks noChangeArrowheads="1"/>
          </p:cNvSpPr>
          <p:nvPr/>
        </p:nvSpPr>
        <p:spPr bwMode="auto">
          <a:xfrm>
            <a:off x="909662" y="5257816"/>
            <a:ext cx="3581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) = 2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/ 2 ) +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c N</a:t>
            </a:r>
            <a:endParaRPr lang="en-US" altLang="zh-CN" b="1">
              <a:ea typeface="MS Hei" pitchFamily="49" charset="-122"/>
              <a:sym typeface="Wingdings" pitchFamily="2" charset="2"/>
            </a:endParaRPr>
          </a:p>
        </p:txBody>
      </p:sp>
      <p:sp>
        <p:nvSpPr>
          <p:cNvPr id="125" name="AutoShape 11"/>
          <p:cNvSpPr>
            <a:spLocks noChangeArrowheads="1"/>
          </p:cNvSpPr>
          <p:nvPr/>
        </p:nvSpPr>
        <p:spPr bwMode="auto">
          <a:xfrm>
            <a:off x="4414862" y="5410216"/>
            <a:ext cx="609600" cy="228600"/>
          </a:xfrm>
          <a:prstGeom prst="rightArrow">
            <a:avLst>
              <a:gd name="adj1" fmla="val 50000"/>
              <a:gd name="adj2" fmla="val 118753"/>
            </a:avLst>
          </a:prstGeom>
          <a:solidFill>
            <a:schemeClr val="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Rectangle 12"/>
          <p:cNvSpPr>
            <a:spLocks noChangeArrowheads="1"/>
          </p:cNvSpPr>
          <p:nvPr/>
        </p:nvSpPr>
        <p:spPr bwMode="auto">
          <a:xfrm>
            <a:off x="5100662" y="5257816"/>
            <a:ext cx="2971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 err="1" smtClean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i="1" baseline="-25000" dirty="0" err="1" smtClean="0">
                <a:ea typeface="MS Hei" pitchFamily="49" charset="-122"/>
                <a:sym typeface="Wingdings" pitchFamily="2" charset="2"/>
              </a:rPr>
              <a:t>best</a:t>
            </a:r>
            <a:r>
              <a:rPr lang="en-US" altLang="zh-CN" b="1" dirty="0" smtClean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) = O(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log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4" grpId="0" animBg="1" autoUpdateAnimBg="0"/>
      <p:bldP spid="71705" grpId="0" animBg="1" autoUpdateAnimBg="0"/>
      <p:bldP spid="71706" grpId="0" autoUpdateAnimBg="0"/>
      <p:bldP spid="71707" grpId="0" autoUpdateAnimBg="0"/>
      <p:bldP spid="71708" grpId="0" animBg="1" autoUpdateAnimBg="0"/>
      <p:bldP spid="71709" grpId="0" animBg="1"/>
      <p:bldP spid="71710" grpId="0" autoUpdateAnimBg="0"/>
      <p:bldP spid="71712" grpId="0" autoUpdateAnimBg="0"/>
      <p:bldP spid="71713" grpId="0" animBg="1"/>
      <p:bldP spid="71714" grpId="0" animBg="1" autoUpdateAnimBg="0"/>
      <p:bldP spid="71715" grpId="0" animBg="1" autoUpdateAnimBg="0"/>
      <p:bldP spid="71716" grpId="0" animBg="1"/>
      <p:bldP spid="71717" grpId="0" autoUpdateAnimBg="0"/>
      <p:bldP spid="71718" grpId="0" animBg="1" autoUpdateAnimBg="0"/>
      <p:bldP spid="71719" grpId="0" animBg="1"/>
      <p:bldP spid="71720" grpId="0" autoUpdateAnimBg="0"/>
      <p:bldP spid="71721" grpId="0" animBg="1" autoUpdateAnimBg="0"/>
      <p:bldP spid="71722" grpId="0" animBg="1"/>
      <p:bldP spid="71723" grpId="0" autoUpdateAnimBg="0"/>
      <p:bldP spid="71724" grpId="0" animBg="1"/>
      <p:bldP spid="71725" grpId="0" animBg="1" autoUpdateAnimBg="0"/>
      <p:bldP spid="71726" grpId="0" animBg="1"/>
      <p:bldP spid="71727" grpId="0" autoUpdateAnimBg="0"/>
      <p:bldP spid="71728" grpId="0" animBg="1" autoUpdateAnimBg="0"/>
      <p:bldP spid="71729" grpId="0" animBg="1"/>
      <p:bldP spid="71730" grpId="0" autoUpdateAnimBg="0"/>
      <p:bldP spid="71731" grpId="0" animBg="1"/>
      <p:bldP spid="71732" grpId="0" animBg="1"/>
      <p:bldP spid="71733" grpId="0" autoUpdateAnimBg="0"/>
      <p:bldP spid="71734" grpId="0" animBg="1" autoUpdateAnimBg="0"/>
      <p:bldP spid="71735" grpId="0" animBg="1" autoUpdateAnimBg="0"/>
      <p:bldP spid="71736" grpId="0" autoUpdateAnimBg="0"/>
      <p:bldP spid="71737" grpId="0" animBg="1"/>
      <p:bldP spid="112" grpId="0" autoUpdateAnimBg="0"/>
      <p:bldP spid="113" grpId="0" autoUpdateAnimBg="0"/>
      <p:bldP spid="114" grpId="0" autoUpdateAnimBg="0"/>
      <p:bldP spid="115" grpId="0" autoUpdateAnimBg="0"/>
      <p:bldP spid="116" grpId="0" animBg="1"/>
      <p:bldP spid="117" grpId="0" autoUpdateAnimBg="0"/>
      <p:bldP spid="122" grpId="0" animBg="1" autoUpdateAnimBg="0"/>
      <p:bldP spid="122" grpId="1" animBg="1"/>
      <p:bldP spid="123" grpId="0" autoUpdateAnimBg="0"/>
      <p:bldP spid="124" grpId="0" autoUpdateAnimBg="0"/>
      <p:bldP spid="125" grpId="0" animBg="1"/>
      <p:bldP spid="1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11"/>
          <p:cNvSpPr>
            <a:spLocks noChangeArrowheads="1"/>
          </p:cNvSpPr>
          <p:nvPr/>
        </p:nvSpPr>
        <p:spPr bwMode="auto">
          <a:xfrm>
            <a:off x="642910" y="785794"/>
            <a:ext cx="8072494" cy="464347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26000" tIns="154800"/>
          <a:lstStyle/>
          <a:p>
            <a:r>
              <a:rPr lang="en-US" sz="2000" b="1" dirty="0" err="1" smtClean="0"/>
              <a:t>ElementType</a:t>
            </a:r>
            <a:r>
              <a:rPr lang="en-US" sz="2000" b="1" dirty="0" smtClean="0"/>
              <a:t> Median3( </a:t>
            </a:r>
            <a:r>
              <a:rPr lang="en-US" sz="2000" b="1" dirty="0" err="1" smtClean="0"/>
              <a:t>ElementType</a:t>
            </a:r>
            <a:r>
              <a:rPr lang="en-US" sz="2000" b="1" dirty="0" smtClean="0"/>
              <a:t> A[],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Left,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Right )</a:t>
            </a:r>
          </a:p>
          <a:p>
            <a:r>
              <a:rPr lang="en-US" sz="2000" b="1" dirty="0" smtClean="0"/>
              <a:t>{ 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Center = (</a:t>
            </a:r>
            <a:r>
              <a:rPr lang="en-US" sz="2000" b="1" dirty="0" err="1" smtClean="0"/>
              <a:t>Left+Right</a:t>
            </a:r>
            <a:r>
              <a:rPr lang="en-US" sz="2000" b="1" dirty="0" smtClean="0"/>
              <a:t>) / 2;</a:t>
            </a:r>
          </a:p>
          <a:p>
            <a:r>
              <a:rPr lang="en-US" sz="2000" b="1" dirty="0" smtClean="0"/>
              <a:t>    if ( A[Left] &gt; A[Center] )</a:t>
            </a:r>
          </a:p>
          <a:p>
            <a:r>
              <a:rPr lang="en-US" sz="2000" b="1" dirty="0" smtClean="0"/>
              <a:t>        Swap( &amp;A[Left], &amp;A[Center] );</a:t>
            </a:r>
          </a:p>
          <a:p>
            <a:r>
              <a:rPr lang="en-US" sz="2000" b="1" dirty="0" smtClean="0"/>
              <a:t>    if ( A[Left] &gt; A[Right] )</a:t>
            </a:r>
          </a:p>
          <a:p>
            <a:r>
              <a:rPr lang="en-US" sz="2000" b="1" dirty="0" smtClean="0"/>
              <a:t>        Swap( &amp;A[Left], &amp;A[Right] );</a:t>
            </a:r>
          </a:p>
          <a:p>
            <a:r>
              <a:rPr lang="en-US" sz="2000" b="1" dirty="0" smtClean="0"/>
              <a:t>    if ( A[Center] &gt; A[Right] )</a:t>
            </a:r>
          </a:p>
          <a:p>
            <a:r>
              <a:rPr lang="en-US" sz="2000" b="1" dirty="0" smtClean="0"/>
              <a:t>        Swap( &amp;A[Center], &amp;A[Right] );</a:t>
            </a:r>
          </a:p>
          <a:p>
            <a:r>
              <a:rPr lang="en-US" sz="2000" b="1" dirty="0" smtClean="0"/>
              <a:t>    /* </a:t>
            </a:r>
            <a:r>
              <a:rPr lang="zh-CN" altLang="en-US" sz="2000" b="1" dirty="0" smtClean="0"/>
              <a:t>此时</a:t>
            </a:r>
            <a:r>
              <a:rPr lang="en-US" sz="2000" b="1" dirty="0" smtClean="0"/>
              <a:t>A[Left] &lt;= A[Center] &lt;= A[Right] */</a:t>
            </a:r>
          </a:p>
          <a:p>
            <a:r>
              <a:rPr lang="en-US" sz="2000" b="1" dirty="0" smtClean="0"/>
              <a:t>    Swap( &amp;A[Center], &amp;A[Right-1] ); /* </a:t>
            </a:r>
            <a:r>
              <a:rPr lang="zh-CN" altLang="en-US" sz="2000" b="1" dirty="0" smtClean="0"/>
              <a:t>将基准</a:t>
            </a:r>
            <a:r>
              <a:rPr lang="en-US" sz="2000" b="1" dirty="0" smtClean="0"/>
              <a:t>Pivot</a:t>
            </a:r>
            <a:r>
              <a:rPr lang="zh-CN" altLang="en-US" sz="2000" b="1" dirty="0" smtClean="0"/>
              <a:t>藏到右边*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smtClean="0"/>
              <a:t>    /* </a:t>
            </a:r>
            <a:r>
              <a:rPr lang="zh-CN" altLang="en-US" sz="2000" b="1" dirty="0" smtClean="0"/>
              <a:t>只需要考虑</a:t>
            </a:r>
            <a:r>
              <a:rPr lang="en-US" sz="2000" b="1" dirty="0" smtClean="0"/>
              <a:t>A[Left+1] … A[Right-2] */</a:t>
            </a:r>
          </a:p>
          <a:p>
            <a:r>
              <a:rPr lang="en-US" sz="2000" b="1" dirty="0" smtClean="0"/>
              <a:t>    return  A[Right-1];  /* </a:t>
            </a:r>
            <a:r>
              <a:rPr lang="zh-CN" altLang="en-US" sz="2000" b="1" dirty="0" smtClean="0"/>
              <a:t>返回基准</a:t>
            </a:r>
            <a:r>
              <a:rPr lang="en-US" sz="2000" b="1" dirty="0" smtClean="0"/>
              <a:t>Pivot */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457200" y="642918"/>
            <a:ext cx="24717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sym typeface="Wingdings" pitchFamily="2" charset="2"/>
              </a:rPr>
              <a:t>  </a:t>
            </a:r>
            <a:r>
              <a:rPr lang="zh-CN" altLang="en-US" sz="2000" b="1" dirty="0" smtClean="0">
                <a:ea typeface="MS Hei" pitchFamily="49" charset="-122"/>
                <a:sym typeface="Wingdings" pitchFamily="2" charset="2"/>
              </a:rPr>
              <a:t>分析时间复杂性</a:t>
            </a:r>
            <a:endParaRPr lang="en-US" altLang="zh-CN" sz="2000" b="1" dirty="0">
              <a:ea typeface="MS Hei" pitchFamily="49" charset="-122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752600" y="1195403"/>
            <a:ext cx="4800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) =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 err="1">
                <a:ea typeface="MS Hei" pitchFamily="49" charset="-122"/>
                <a:sym typeface="Wingdings" pitchFamily="2" charset="2"/>
              </a:rPr>
              <a:t>i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) +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– </a:t>
            </a:r>
            <a:r>
              <a:rPr lang="en-US" altLang="zh-CN" b="1" i="1" dirty="0" err="1">
                <a:ea typeface="MS Hei" pitchFamily="49" charset="-122"/>
                <a:sym typeface="Wingdings" pitchFamily="2" charset="2"/>
              </a:rPr>
              <a:t>i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 –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1 ) +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c N</a:t>
            </a:r>
            <a:endParaRPr lang="en-US" altLang="zh-CN" b="1" dirty="0">
              <a:ea typeface="MS Hei" pitchFamily="49" charset="-122"/>
              <a:sym typeface="Wingdings" pitchFamily="2" charset="2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457200" y="1500174"/>
            <a:ext cx="33528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ea typeface="MS Hei" pitchFamily="49" charset="-122"/>
                <a:sym typeface="Wingdings" pitchFamily="2" charset="2"/>
              </a:rPr>
              <a:t>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 </a:t>
            </a:r>
            <a:r>
              <a:rPr lang="zh-CN" altLang="en-US" b="1" dirty="0" smtClean="0">
                <a:ea typeface="MS Hei" pitchFamily="49" charset="-122"/>
                <a:sym typeface="Wingdings" pitchFamily="2" charset="2"/>
              </a:rPr>
              <a:t>平均情形</a:t>
            </a:r>
            <a:r>
              <a:rPr lang="en-US" altLang="zh-CN" b="1" dirty="0" smtClean="0">
                <a:ea typeface="MS Hei" pitchFamily="49" charset="-122"/>
                <a:sym typeface="Wingdings" pitchFamily="2" charset="2"/>
              </a:rPr>
              <a:t>:</a:t>
            </a:r>
            <a:endParaRPr lang="en-US" altLang="zh-CN" b="1" dirty="0">
              <a:ea typeface="MS Hei" pitchFamily="49" charset="-12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57224" y="1809737"/>
            <a:ext cx="6143668" cy="793750"/>
            <a:chOff x="624" y="2652"/>
            <a:chExt cx="3075" cy="500"/>
          </a:xfrm>
        </p:grpSpPr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624" y="2784"/>
              <a:ext cx="270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ea typeface="MS Hei" pitchFamily="49" charset="-122"/>
                  <a:sym typeface="Wingdings" pitchFamily="2" charset="2"/>
                </a:rPr>
                <a:t>对任意  </a:t>
              </a:r>
              <a:r>
                <a:rPr lang="en-US" altLang="zh-CN" sz="2000" b="1" i="1" dirty="0" err="1" smtClean="0">
                  <a:ea typeface="MS Hei" pitchFamily="49" charset="-122"/>
                  <a:sym typeface="Wingdings" pitchFamily="2" charset="2"/>
                </a:rPr>
                <a:t>i</a:t>
              </a:r>
              <a:r>
                <a:rPr lang="en-US" altLang="zh-CN" sz="2000" b="1" i="1" dirty="0" smtClean="0">
                  <a:ea typeface="MS Hei" pitchFamily="49" charset="-122"/>
                  <a:sym typeface="Wingdings" pitchFamily="2" charset="2"/>
                </a:rPr>
                <a:t> </a:t>
              </a:r>
              <a:r>
                <a:rPr lang="zh-CN" altLang="en-US" sz="2000" b="1" dirty="0" smtClean="0">
                  <a:ea typeface="MS Hei" pitchFamily="49" charset="-122"/>
                  <a:sym typeface="Wingdings" pitchFamily="2" charset="2"/>
                </a:rPr>
                <a:t>，假定平均时间 </a:t>
              </a:r>
              <a:r>
                <a:rPr lang="en-US" altLang="zh-CN" sz="2000" b="1" i="1" dirty="0" smtClean="0">
                  <a:ea typeface="MS Hei" pitchFamily="49" charset="-122"/>
                  <a:sym typeface="Wingdings" pitchFamily="2" charset="2"/>
                </a:rPr>
                <a:t>T</a:t>
              </a:r>
              <a:r>
                <a:rPr lang="en-US" altLang="zh-CN" sz="2000" b="1" dirty="0">
                  <a:ea typeface="MS Hei" pitchFamily="49" charset="-122"/>
                  <a:sym typeface="Wingdings" pitchFamily="2" charset="2"/>
                </a:rPr>
                <a:t>( </a:t>
              </a:r>
              <a:r>
                <a:rPr lang="en-US" altLang="zh-CN" sz="2000" b="1" i="1" dirty="0" err="1">
                  <a:ea typeface="MS Hei" pitchFamily="49" charset="-122"/>
                  <a:sym typeface="Wingdings" pitchFamily="2" charset="2"/>
                </a:rPr>
                <a:t>i</a:t>
              </a:r>
              <a:r>
                <a:rPr lang="en-US" altLang="zh-CN" sz="2000" b="1" i="1" dirty="0">
                  <a:ea typeface="MS Hei" pitchFamily="49" charset="-122"/>
                  <a:sym typeface="Wingdings" pitchFamily="2" charset="2"/>
                </a:rPr>
                <a:t> </a:t>
              </a:r>
              <a:r>
                <a:rPr lang="en-US" altLang="zh-CN" sz="2000" b="1" dirty="0">
                  <a:ea typeface="MS Hei" pitchFamily="49" charset="-122"/>
                  <a:sym typeface="Wingdings" pitchFamily="2" charset="2"/>
                </a:rPr>
                <a:t>) </a:t>
              </a:r>
              <a:r>
                <a:rPr lang="zh-CN" altLang="en-US" sz="2000" b="1" dirty="0" smtClean="0">
                  <a:ea typeface="MS Hei" pitchFamily="49" charset="-122"/>
                  <a:sym typeface="Wingdings" pitchFamily="2" charset="2"/>
                </a:rPr>
                <a:t>是：</a:t>
              </a:r>
              <a:endParaRPr lang="en-US" altLang="zh-CN" sz="2000" b="1" dirty="0">
                <a:ea typeface="MS Hei" pitchFamily="49" charset="-122"/>
              </a:endParaRPr>
            </a:p>
          </p:txBody>
        </p:sp>
        <p:graphicFrame>
          <p:nvGraphicFramePr>
            <p:cNvPr id="75792" name="Object 16"/>
            <p:cNvGraphicFramePr>
              <a:graphicFrameLocks noChangeAspect="1"/>
            </p:cNvGraphicFramePr>
            <p:nvPr/>
          </p:nvGraphicFramePr>
          <p:xfrm>
            <a:off x="2739" y="2652"/>
            <a:ext cx="960" cy="500"/>
          </p:xfrm>
          <a:graphic>
            <a:graphicData uri="http://schemas.openxmlformats.org/presentationml/2006/ole">
              <p:oleObj spid="_x0000_s67587" name="Equation" r:id="rId4" imgW="927000" imgH="482400" progId="Equation.3">
                <p:embed/>
              </p:oleObj>
            </a:graphicData>
          </a:graphic>
        </p:graphicFrame>
      </p:grpSp>
      <p:graphicFrame>
        <p:nvGraphicFramePr>
          <p:cNvPr id="75793" name="Object 17"/>
          <p:cNvGraphicFramePr>
            <a:graphicFrameLocks noChangeAspect="1"/>
          </p:cNvGraphicFramePr>
          <p:nvPr/>
        </p:nvGraphicFramePr>
        <p:xfrm>
          <a:off x="914400" y="2490774"/>
          <a:ext cx="3429000" cy="938213"/>
        </p:xfrm>
        <a:graphic>
          <a:graphicData uri="http://schemas.openxmlformats.org/presentationml/2006/ole">
            <p:oleObj spid="_x0000_s67586" name="Equation" r:id="rId5" imgW="1765080" imgH="482400" progId="Equation.3">
              <p:embed/>
            </p:oleObj>
          </a:graphicData>
        </a:graphic>
      </p:graphicFrame>
      <p:sp>
        <p:nvSpPr>
          <p:cNvPr id="75794" name="AutoShape 18"/>
          <p:cNvSpPr>
            <a:spLocks noChangeArrowheads="1"/>
          </p:cNvSpPr>
          <p:nvPr/>
        </p:nvSpPr>
        <p:spPr bwMode="auto">
          <a:xfrm>
            <a:off x="4419600" y="2871774"/>
            <a:ext cx="609600" cy="228600"/>
          </a:xfrm>
          <a:prstGeom prst="rightArrow">
            <a:avLst>
              <a:gd name="adj1" fmla="val 50000"/>
              <a:gd name="adj2" fmla="val 118753"/>
            </a:avLst>
          </a:prstGeom>
          <a:solidFill>
            <a:schemeClr val="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5105400" y="2719374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) = O(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log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 )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357158" y="5559998"/>
            <a:ext cx="815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>
              <a:spcBef>
                <a:spcPct val="50000"/>
              </a:spcBef>
            </a:pPr>
            <a:r>
              <a:rPr lang="en-US" altLang="zh-CN" b="1" dirty="0" smtClean="0">
                <a:ea typeface="MS Hei" pitchFamily="49" charset="-122"/>
              </a:rPr>
              <a:t>〖</a:t>
            </a:r>
            <a:r>
              <a:rPr lang="zh-CN" altLang="en-US" b="1" dirty="0" smtClean="0">
                <a:ea typeface="MS Hei" pitchFamily="49" charset="-122"/>
              </a:rPr>
              <a:t>例</a:t>
            </a:r>
            <a:r>
              <a:rPr lang="en-US" altLang="zh-CN" b="1" dirty="0" smtClean="0">
                <a:ea typeface="MS Hei" pitchFamily="49" charset="-122"/>
              </a:rPr>
              <a:t>〗</a:t>
            </a:r>
            <a:r>
              <a:rPr lang="zh-CN" altLang="en-US" b="1" dirty="0" smtClean="0">
                <a:ea typeface="MS Hei" pitchFamily="49" charset="-122"/>
              </a:rPr>
              <a:t>给定</a:t>
            </a:r>
            <a:r>
              <a:rPr lang="en-US" altLang="zh-CN" b="1" i="1" dirty="0" smtClean="0">
                <a:ea typeface="MS Hei" pitchFamily="49" charset="-122"/>
              </a:rPr>
              <a:t>N</a:t>
            </a:r>
            <a:r>
              <a:rPr lang="en-US" altLang="zh-CN" b="1" dirty="0" smtClean="0">
                <a:ea typeface="MS Hei" pitchFamily="49" charset="-122"/>
              </a:rPr>
              <a:t> </a:t>
            </a:r>
            <a:r>
              <a:rPr lang="zh-CN" altLang="en-US" b="1" dirty="0" smtClean="0">
                <a:ea typeface="MS Hei" pitchFamily="49" charset="-122"/>
              </a:rPr>
              <a:t>个元素的列表以及正整数 </a:t>
            </a:r>
            <a:r>
              <a:rPr lang="en-US" altLang="zh-CN" b="1" i="1" dirty="0" smtClean="0">
                <a:ea typeface="MS Hei" pitchFamily="49" charset="-122"/>
              </a:rPr>
              <a:t>k</a:t>
            </a:r>
            <a:r>
              <a:rPr lang="en-US" altLang="zh-CN" b="1" dirty="0">
                <a:ea typeface="MS Hei" pitchFamily="49" charset="-122"/>
              </a:rPr>
              <a:t>.  </a:t>
            </a:r>
            <a:r>
              <a:rPr lang="zh-CN" altLang="en-US" b="1" dirty="0" smtClean="0">
                <a:ea typeface="MS Hei" pitchFamily="49" charset="-122"/>
              </a:rPr>
              <a:t>求第</a:t>
            </a:r>
            <a:r>
              <a:rPr lang="en-US" altLang="zh-CN" b="1" i="1" dirty="0" smtClean="0">
                <a:ea typeface="MS Hei" pitchFamily="49" charset="-122"/>
              </a:rPr>
              <a:t>k</a:t>
            </a:r>
            <a:r>
              <a:rPr lang="zh-CN" altLang="en-US" b="1" dirty="0" smtClean="0">
                <a:ea typeface="MS Hei" pitchFamily="49" charset="-122"/>
              </a:rPr>
              <a:t>个大元素（或中位数）。</a:t>
            </a:r>
            <a:endParaRPr lang="en-US" altLang="zh-CN" b="1" dirty="0">
              <a:ea typeface="MS Hei" pitchFamily="49" charset="-122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28596" y="3714752"/>
            <a:ext cx="24717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sym typeface="Wingdings" pitchFamily="2" charset="2"/>
              </a:rPr>
              <a:t>  </a:t>
            </a:r>
            <a:r>
              <a:rPr lang="zh-CN" altLang="en-US" sz="2000" b="1" dirty="0" smtClean="0">
                <a:ea typeface="MS Hei" pitchFamily="49" charset="-122"/>
                <a:sym typeface="Wingdings" pitchFamily="2" charset="2"/>
              </a:rPr>
              <a:t>分析空间复杂性</a:t>
            </a:r>
            <a:endParaRPr lang="en-US" altLang="zh-CN" sz="2000" b="1" dirty="0">
              <a:ea typeface="MS Hei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7224" y="4143380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hlink"/>
                </a:solidFill>
                <a:ea typeface="MS Hei" pitchFamily="49" charset="-122"/>
                <a:sym typeface="Wingdings" pitchFamily="2" charset="2"/>
              </a:rPr>
              <a:t> </a:t>
            </a:r>
            <a:r>
              <a:rPr lang="zh-CN" altLang="en-US" b="1" dirty="0" smtClean="0"/>
              <a:t>由于快速排序需要进行至少</a:t>
            </a:r>
            <a:r>
              <a:rPr lang="en-US" b="1" dirty="0" smtClean="0"/>
              <a:t>log</a:t>
            </a:r>
            <a:r>
              <a:rPr lang="en-US" b="1" baseline="-25000" dirty="0" smtClean="0"/>
              <a:t>2</a:t>
            </a:r>
            <a:r>
              <a:rPr lang="en-US" b="1" dirty="0" smtClean="0"/>
              <a:t>N</a:t>
            </a:r>
            <a:r>
              <a:rPr lang="zh-CN" altLang="en-US" b="1" dirty="0" smtClean="0"/>
              <a:t>层的递归，因此需要至少</a:t>
            </a:r>
            <a:r>
              <a:rPr lang="en-US" b="1" dirty="0" smtClean="0">
                <a:solidFill>
                  <a:srgbClr val="3333FF"/>
                </a:solidFill>
              </a:rPr>
              <a:t>O(log</a:t>
            </a:r>
            <a:r>
              <a:rPr lang="en-US" b="1" baseline="-25000" dirty="0" smtClean="0">
                <a:solidFill>
                  <a:srgbClr val="3333FF"/>
                </a:solidFill>
              </a:rPr>
              <a:t>2</a:t>
            </a:r>
            <a:r>
              <a:rPr lang="en-US" b="1" dirty="0" smtClean="0">
                <a:solidFill>
                  <a:srgbClr val="3333FF"/>
                </a:solidFill>
              </a:rPr>
              <a:t>N)</a:t>
            </a:r>
            <a:r>
              <a:rPr lang="zh-CN" altLang="en-US" b="1" dirty="0" smtClean="0"/>
              <a:t>深度的栈空间。</a:t>
            </a:r>
            <a:endParaRPr lang="zh-CN" altLang="en-US" b="1" dirty="0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57200" y="4886278"/>
            <a:ext cx="24717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3333FF"/>
                </a:solidFill>
                <a:sym typeface="Wingdings" pitchFamily="2" charset="2"/>
              </a:rPr>
              <a:t>  </a:t>
            </a:r>
            <a:r>
              <a:rPr lang="zh-CN" altLang="en-US" sz="2000" b="1" dirty="0" smtClean="0">
                <a:sym typeface="Wingdings" pitchFamily="2" charset="2"/>
              </a:rPr>
              <a:t>稳定性</a:t>
            </a:r>
            <a:r>
              <a:rPr lang="en-US" altLang="zh-CN" sz="2000" b="1" dirty="0" smtClean="0">
                <a:sym typeface="Wingdings" pitchFamily="2" charset="2"/>
              </a:rPr>
              <a:t>:   </a:t>
            </a:r>
            <a:r>
              <a:rPr lang="zh-CN" altLang="en-US" sz="2000" b="1" dirty="0" smtClean="0">
                <a:solidFill>
                  <a:srgbClr val="3333FF"/>
                </a:solidFill>
                <a:sym typeface="Wingdings" pitchFamily="2" charset="2"/>
              </a:rPr>
              <a:t>不稳定</a:t>
            </a:r>
            <a:endParaRPr lang="en-US" altLang="zh-CN" sz="2000" b="1" dirty="0">
              <a:ea typeface="MS 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utoUpdateAnimBg="0"/>
      <p:bldP spid="75789" grpId="0" autoUpdateAnimBg="0"/>
      <p:bldP spid="75794" grpId="0" animBg="1"/>
      <p:bldP spid="75795" grpId="0" autoUpdateAnimBg="0"/>
      <p:bldP spid="75797" grpId="0" autoUpdateAnimBg="0"/>
      <p:bldP spid="26" grpId="0" autoUpdateAnimBg="0"/>
      <p:bldP spid="27" grpId="0"/>
      <p:bldP spid="2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11"/>
          <p:cNvSpPr>
            <a:spLocks noChangeArrowheads="1"/>
          </p:cNvSpPr>
          <p:nvPr/>
        </p:nvSpPr>
        <p:spPr bwMode="auto">
          <a:xfrm>
            <a:off x="642910" y="357166"/>
            <a:ext cx="8072494" cy="6286544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26000" tIns="154800"/>
          <a:lstStyle/>
          <a:p>
            <a:r>
              <a:rPr lang="en-US" b="1" dirty="0" smtClean="0"/>
              <a:t>void </a:t>
            </a:r>
            <a:r>
              <a:rPr lang="en-US" b="1" dirty="0" err="1" smtClean="0"/>
              <a:t>Qsort</a:t>
            </a:r>
            <a:r>
              <a:rPr lang="en-US" b="1" dirty="0" smtClean="0"/>
              <a:t>( </a:t>
            </a:r>
            <a:r>
              <a:rPr lang="en-US" b="1" dirty="0" err="1" smtClean="0"/>
              <a:t>ElementType</a:t>
            </a:r>
            <a:r>
              <a:rPr lang="en-US" b="1" dirty="0" smtClean="0"/>
              <a:t> A[], </a:t>
            </a:r>
            <a:r>
              <a:rPr lang="en-US" b="1" dirty="0" err="1" smtClean="0"/>
              <a:t>int</a:t>
            </a:r>
            <a:r>
              <a:rPr lang="en-US" b="1" dirty="0" smtClean="0"/>
              <a:t> Left, </a:t>
            </a:r>
            <a:r>
              <a:rPr lang="en-US" b="1" dirty="0" err="1" smtClean="0"/>
              <a:t>int</a:t>
            </a:r>
            <a:r>
              <a:rPr lang="en-US" b="1" dirty="0" smtClean="0"/>
              <a:t> Right )</a:t>
            </a:r>
          </a:p>
          <a:p>
            <a:r>
              <a:rPr lang="en-US" b="1" dirty="0" smtClean="0"/>
              <a:t>{ </a:t>
            </a:r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/>
              <a:t>Pivot, Cutoff, Low, High;</a:t>
            </a:r>
          </a:p>
          <a:p>
            <a:r>
              <a:rPr lang="en-US" b="1" dirty="0" smtClean="0"/>
              <a:t>      </a:t>
            </a:r>
            <a:r>
              <a:rPr lang="en-US" b="1" dirty="0" smtClean="0"/>
              <a:t>if </a:t>
            </a:r>
            <a:r>
              <a:rPr lang="en-US" b="1" dirty="0" smtClean="0"/>
              <a:t>( Cutoff &lt;= Right-Left ) { /* </a:t>
            </a:r>
            <a:r>
              <a:rPr lang="zh-CN" altLang="en-US" b="1" dirty="0" smtClean="0"/>
              <a:t>如果序列元素充分多，进入快排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          </a:t>
            </a:r>
            <a:r>
              <a:rPr lang="en-US" b="1" dirty="0" smtClean="0"/>
              <a:t>Pivot = Median3( A, Left, Right ); /* </a:t>
            </a:r>
            <a:r>
              <a:rPr lang="zh-CN" altLang="en-US" b="1" dirty="0" smtClean="0"/>
              <a:t>选基准 *</a:t>
            </a:r>
            <a:r>
              <a:rPr lang="en-US" altLang="zh-CN" b="1" dirty="0" smtClean="0"/>
              <a:t>/ </a:t>
            </a:r>
          </a:p>
          <a:p>
            <a:r>
              <a:rPr lang="en-US" altLang="zh-CN" b="1" dirty="0" smtClean="0"/>
              <a:t>          </a:t>
            </a:r>
            <a:r>
              <a:rPr lang="en-US" b="1" dirty="0" smtClean="0"/>
              <a:t>Low = Left; High = Right-1;</a:t>
            </a:r>
          </a:p>
          <a:p>
            <a:r>
              <a:rPr lang="en-US" b="1" dirty="0" smtClean="0"/>
              <a:t>          while (1) { /*</a:t>
            </a:r>
            <a:r>
              <a:rPr lang="zh-CN" altLang="en-US" b="1" dirty="0" smtClean="0"/>
              <a:t>将序列中比基准小的移到基准左边，大的移到右边*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               </a:t>
            </a:r>
            <a:r>
              <a:rPr lang="en-US" b="1" dirty="0" smtClean="0"/>
              <a:t>while ( A[++Low] &lt; Pivot ) ;</a:t>
            </a:r>
          </a:p>
          <a:p>
            <a:r>
              <a:rPr lang="en-US" b="1" dirty="0" smtClean="0"/>
              <a:t>               while ( A[--High] &gt; Pivot ) ;</a:t>
            </a:r>
          </a:p>
          <a:p>
            <a:r>
              <a:rPr lang="en-US" b="1" dirty="0" smtClean="0"/>
              <a:t>               if ( Low &lt; High ) Swap( &amp;A[Low], &amp;A[High] );</a:t>
            </a:r>
          </a:p>
          <a:p>
            <a:r>
              <a:rPr lang="en-US" b="1" dirty="0" smtClean="0"/>
              <a:t>               else break;</a:t>
            </a:r>
          </a:p>
          <a:p>
            <a:r>
              <a:rPr lang="en-US" b="1" dirty="0" smtClean="0"/>
              <a:t>          }</a:t>
            </a:r>
          </a:p>
          <a:p>
            <a:r>
              <a:rPr lang="en-US" b="1" dirty="0" smtClean="0"/>
              <a:t>          Swap( &amp;A[Low], &amp;A[Right-1] );   /* </a:t>
            </a:r>
            <a:r>
              <a:rPr lang="zh-CN" altLang="en-US" b="1" dirty="0" smtClean="0"/>
              <a:t>将基准换到正确的位置 *</a:t>
            </a:r>
            <a:r>
              <a:rPr lang="en-US" altLang="zh-CN" b="1" dirty="0" smtClean="0"/>
              <a:t>/ </a:t>
            </a:r>
          </a:p>
          <a:p>
            <a:r>
              <a:rPr lang="en-US" altLang="zh-CN" b="1" dirty="0" smtClean="0"/>
              <a:t>          </a:t>
            </a:r>
            <a:r>
              <a:rPr lang="en-US" b="1" dirty="0" err="1" smtClean="0"/>
              <a:t>Qsort</a:t>
            </a:r>
            <a:r>
              <a:rPr lang="en-US" b="1" dirty="0" smtClean="0"/>
              <a:t>( A, Left, Low-1 );    /* </a:t>
            </a:r>
            <a:r>
              <a:rPr lang="zh-CN" altLang="en-US" b="1" dirty="0" smtClean="0"/>
              <a:t>递归解决左边 *</a:t>
            </a:r>
            <a:r>
              <a:rPr lang="en-US" altLang="zh-CN" b="1" dirty="0" smtClean="0"/>
              <a:t>/ </a:t>
            </a:r>
          </a:p>
          <a:p>
            <a:r>
              <a:rPr lang="en-US" altLang="zh-CN" b="1" dirty="0" smtClean="0"/>
              <a:t>          </a:t>
            </a:r>
            <a:r>
              <a:rPr lang="en-US" b="1" dirty="0" err="1" smtClean="0"/>
              <a:t>Qsort</a:t>
            </a:r>
            <a:r>
              <a:rPr lang="en-US" b="1" dirty="0" smtClean="0"/>
              <a:t>( A, Low+1, Right );   /* </a:t>
            </a:r>
            <a:r>
              <a:rPr lang="zh-CN" altLang="en-US" b="1" dirty="0" smtClean="0"/>
              <a:t>递归解决右边 *</a:t>
            </a:r>
            <a:r>
              <a:rPr lang="en-US" altLang="zh-CN" b="1" dirty="0" smtClean="0"/>
              <a:t>/  </a:t>
            </a:r>
          </a:p>
          <a:p>
            <a:r>
              <a:rPr lang="en-US" altLang="zh-CN" b="1" dirty="0" smtClean="0"/>
              <a:t>     }</a:t>
            </a:r>
          </a:p>
          <a:p>
            <a:r>
              <a:rPr lang="en-US" altLang="zh-CN" b="1" dirty="0" smtClean="0"/>
              <a:t>     </a:t>
            </a:r>
            <a:r>
              <a:rPr lang="en-US" b="1" dirty="0" smtClean="0"/>
              <a:t>else </a:t>
            </a:r>
            <a:r>
              <a:rPr lang="en-US" b="1" dirty="0" err="1" smtClean="0"/>
              <a:t>InsertionSort</a:t>
            </a:r>
            <a:r>
              <a:rPr lang="en-US" b="1" dirty="0" smtClean="0"/>
              <a:t>( </a:t>
            </a:r>
            <a:r>
              <a:rPr lang="en-US" b="1" dirty="0" err="1" smtClean="0"/>
              <a:t>A+Left</a:t>
            </a:r>
            <a:r>
              <a:rPr lang="en-US" b="1" dirty="0" smtClean="0"/>
              <a:t>, Right-Left+1 ); /* </a:t>
            </a:r>
            <a:r>
              <a:rPr lang="zh-CN" altLang="en-US" b="1" dirty="0" smtClean="0"/>
              <a:t>元素太少，用简单排序 *</a:t>
            </a:r>
            <a:r>
              <a:rPr lang="en-US" altLang="zh-CN" b="1" dirty="0" smtClean="0"/>
              <a:t>/ </a:t>
            </a:r>
          </a:p>
          <a:p>
            <a:r>
              <a:rPr lang="en-US" altLang="zh-CN" b="1" dirty="0" smtClean="0"/>
              <a:t>}</a:t>
            </a:r>
          </a:p>
          <a:p>
            <a:endParaRPr lang="en-US" altLang="zh-CN" b="1" dirty="0" smtClean="0"/>
          </a:p>
          <a:p>
            <a:r>
              <a:rPr lang="en-US" b="1" dirty="0" smtClean="0"/>
              <a:t>void </a:t>
            </a:r>
            <a:r>
              <a:rPr lang="en-US" b="1" dirty="0" err="1" smtClean="0"/>
              <a:t>QuickSort</a:t>
            </a:r>
            <a:r>
              <a:rPr lang="en-US" b="1" dirty="0" smtClean="0"/>
              <a:t>( </a:t>
            </a:r>
            <a:r>
              <a:rPr lang="en-US" b="1" dirty="0" err="1" smtClean="0"/>
              <a:t>ElementType</a:t>
            </a:r>
            <a:r>
              <a:rPr lang="en-US" b="1" dirty="0" smtClean="0"/>
              <a:t> A[], </a:t>
            </a:r>
            <a:r>
              <a:rPr lang="en-US" b="1" dirty="0" err="1" smtClean="0"/>
              <a:t>int</a:t>
            </a:r>
            <a:r>
              <a:rPr lang="en-US" b="1" dirty="0" smtClean="0"/>
              <a:t> N )</a:t>
            </a:r>
          </a:p>
          <a:p>
            <a:r>
              <a:rPr lang="en-US" b="1" dirty="0" smtClean="0"/>
              <a:t>{ /* </a:t>
            </a:r>
            <a:r>
              <a:rPr lang="zh-CN" altLang="en-US" b="1" dirty="0" smtClean="0"/>
              <a:t>统一接口 *</a:t>
            </a:r>
            <a:r>
              <a:rPr lang="en-US" altLang="zh-CN" b="1" dirty="0" smtClean="0"/>
              <a:t>/</a:t>
            </a:r>
          </a:p>
          <a:p>
            <a:r>
              <a:rPr lang="en-US" altLang="zh-CN" b="1" dirty="0" smtClean="0"/>
              <a:t>     </a:t>
            </a:r>
            <a:r>
              <a:rPr lang="en-US" b="1" dirty="0" err="1" smtClean="0"/>
              <a:t>Qsort</a:t>
            </a:r>
            <a:r>
              <a:rPr lang="en-US" b="1" dirty="0" smtClean="0"/>
              <a:t>( A, 0, N-1 );</a:t>
            </a:r>
          </a:p>
          <a:p>
            <a:r>
              <a:rPr lang="en-US" b="1" dirty="0" smtClean="0"/>
              <a:t>}</a:t>
            </a:r>
            <a:endParaRPr lang="en-US" altLang="zh-CN" b="1" dirty="0">
              <a:latin typeface="Arial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选择排序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09881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ym typeface="Wingdings" pitchFamily="2" charset="2"/>
              </a:rPr>
              <a:t>简单选择排序</a:t>
            </a:r>
            <a:endParaRPr lang="en-US" altLang="zh-CN" sz="2400" b="1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28662" y="1214422"/>
            <a:ext cx="3509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/>
              <a:t>时间复杂性 </a:t>
            </a:r>
            <a:r>
              <a:rPr lang="en-US" altLang="zh-CN" sz="2000" b="1" dirty="0" smtClean="0"/>
              <a:t>T(n) = </a:t>
            </a:r>
            <a:r>
              <a:rPr lang="en-US" altLang="zh-CN" sz="2000" b="1" i="1" dirty="0" smtClean="0">
                <a:solidFill>
                  <a:srgbClr val="3333FF"/>
                </a:solidFill>
              </a:rPr>
              <a:t>O</a:t>
            </a:r>
            <a:r>
              <a:rPr lang="zh-CN" altLang="en-US" sz="2000" b="1" i="1" dirty="0" smtClean="0">
                <a:solidFill>
                  <a:srgbClr val="3333FF"/>
                </a:solidFill>
              </a:rPr>
              <a:t>（</a:t>
            </a:r>
            <a:r>
              <a:rPr lang="en-US" altLang="zh-CN" sz="2000" b="1" i="1" dirty="0" smtClean="0">
                <a:solidFill>
                  <a:srgbClr val="3333FF"/>
                </a:solidFill>
              </a:rPr>
              <a:t>n</a:t>
            </a:r>
            <a:r>
              <a:rPr lang="en-US" altLang="zh-CN" sz="2000" b="1" i="1" baseline="30000" dirty="0" smtClean="0">
                <a:solidFill>
                  <a:srgbClr val="3333FF"/>
                </a:solidFill>
              </a:rPr>
              <a:t>2</a:t>
            </a:r>
            <a:r>
              <a:rPr lang="zh-CN" altLang="en-US" sz="2000" b="1" i="1" dirty="0" smtClean="0">
                <a:solidFill>
                  <a:srgbClr val="3333FF"/>
                </a:solidFill>
              </a:rPr>
              <a:t>）</a:t>
            </a:r>
            <a:endParaRPr lang="zh-CN" altLang="en-US" sz="2000" b="1" i="1" dirty="0">
              <a:solidFill>
                <a:srgbClr val="3333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662" y="1643050"/>
            <a:ext cx="3373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空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间复杂性</a:t>
            </a:r>
            <a:r>
              <a:rPr lang="en-US" altLang="zh-CN" sz="2000" b="1" dirty="0" smtClean="0"/>
              <a:t>S(n) = </a:t>
            </a:r>
            <a:r>
              <a:rPr lang="en-US" altLang="zh-CN" sz="2000" b="1" i="1" dirty="0" smtClean="0">
                <a:solidFill>
                  <a:srgbClr val="3333FF"/>
                </a:solidFill>
              </a:rPr>
              <a:t>O</a:t>
            </a:r>
            <a:r>
              <a:rPr lang="zh-CN" altLang="en-US" sz="2000" b="1" i="1" dirty="0" smtClean="0">
                <a:solidFill>
                  <a:srgbClr val="3333FF"/>
                </a:solidFill>
              </a:rPr>
              <a:t>（</a:t>
            </a:r>
            <a:r>
              <a:rPr lang="en-US" altLang="zh-CN" sz="2000" b="1" i="1" dirty="0" smtClean="0">
                <a:solidFill>
                  <a:srgbClr val="3333FF"/>
                </a:solidFill>
              </a:rPr>
              <a:t>1</a:t>
            </a:r>
            <a:r>
              <a:rPr lang="zh-CN" altLang="en-US" sz="2000" b="1" i="1" dirty="0" smtClean="0">
                <a:solidFill>
                  <a:srgbClr val="3333FF"/>
                </a:solidFill>
              </a:rPr>
              <a:t>）</a:t>
            </a:r>
            <a:endParaRPr lang="zh-CN" altLang="en-US" sz="2000" b="1" i="1" dirty="0">
              <a:solidFill>
                <a:srgbClr val="3333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662" y="2071678"/>
            <a:ext cx="3813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稳定性：</a:t>
            </a:r>
            <a:r>
              <a:rPr lang="zh-CN" altLang="en-US" sz="2000" b="1" dirty="0" smtClean="0">
                <a:solidFill>
                  <a:srgbClr val="3333FF"/>
                </a:solidFill>
                <a:latin typeface="Arial" pitchFamily="34" charset="0"/>
                <a:sym typeface="Wingdings" pitchFamily="2" charset="2"/>
              </a:rPr>
              <a:t>不稳定。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反例如下：</a:t>
            </a:r>
            <a:endParaRPr lang="zh-CN" altLang="en-US" sz="2000" b="1" dirty="0"/>
          </a:p>
        </p:txBody>
      </p:sp>
      <p:sp>
        <p:nvSpPr>
          <p:cNvPr id="24" name="矩形 23"/>
          <p:cNvSpPr/>
          <p:nvPr/>
        </p:nvSpPr>
        <p:spPr>
          <a:xfrm>
            <a:off x="1285852" y="2786058"/>
            <a:ext cx="894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2 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2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  1</a:t>
            </a:r>
            <a:endParaRPr lang="zh-CN" altLang="en-US" sz="2000" b="1" dirty="0"/>
          </a:p>
        </p:txBody>
      </p:sp>
      <p:sp>
        <p:nvSpPr>
          <p:cNvPr id="25" name="矩形 24"/>
          <p:cNvSpPr/>
          <p:nvPr/>
        </p:nvSpPr>
        <p:spPr>
          <a:xfrm>
            <a:off x="4357686" y="2786058"/>
            <a:ext cx="894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1 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2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  2</a:t>
            </a:r>
            <a:endParaRPr lang="zh-CN" altLang="en-US" sz="2000" b="1" dirty="0"/>
          </a:p>
        </p:txBody>
      </p:sp>
      <p:sp>
        <p:nvSpPr>
          <p:cNvPr id="30" name="矩形 29"/>
          <p:cNvSpPr/>
          <p:nvPr/>
        </p:nvSpPr>
        <p:spPr>
          <a:xfrm>
            <a:off x="7143768" y="271462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不稳定！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500298" y="2500306"/>
            <a:ext cx="1409569" cy="940836"/>
            <a:chOff x="2500298" y="2500306"/>
            <a:chExt cx="1409569" cy="940836"/>
          </a:xfrm>
        </p:grpSpPr>
        <p:sp>
          <p:nvSpPr>
            <p:cNvPr id="27" name="右箭头 26"/>
            <p:cNvSpPr/>
            <p:nvPr/>
          </p:nvSpPr>
          <p:spPr bwMode="auto">
            <a:xfrm>
              <a:off x="2500298" y="2857496"/>
              <a:ext cx="1357322" cy="214314"/>
            </a:xfrm>
            <a:prstGeom prst="rightArrow">
              <a:avLst/>
            </a:prstGeom>
            <a:solidFill>
              <a:schemeClr val="accent5">
                <a:alpha val="52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761333" y="3071810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排序前</a:t>
              </a:r>
              <a:endParaRPr lang="zh-CN" altLang="en-US" b="1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643174" y="2500306"/>
              <a:ext cx="1266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2 </a:t>
              </a:r>
              <a:r>
                <a:rPr lang="zh-CN" altLang="en-US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领先于</a:t>
              </a:r>
              <a:r>
                <a:rPr lang="zh-CN" altLang="en-US" b="1" dirty="0" smtClean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572132" y="2500306"/>
            <a:ext cx="1428760" cy="940836"/>
            <a:chOff x="5572132" y="2500306"/>
            <a:chExt cx="1428760" cy="940836"/>
          </a:xfrm>
        </p:grpSpPr>
        <p:sp>
          <p:nvSpPr>
            <p:cNvPr id="29" name="右箭头 28"/>
            <p:cNvSpPr/>
            <p:nvPr/>
          </p:nvSpPr>
          <p:spPr bwMode="auto">
            <a:xfrm>
              <a:off x="5572132" y="2857496"/>
              <a:ext cx="1428760" cy="214314"/>
            </a:xfrm>
            <a:prstGeom prst="rightArrow">
              <a:avLst/>
            </a:prstGeom>
            <a:solidFill>
              <a:schemeClr val="accent5">
                <a:alpha val="52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572132" y="2500306"/>
              <a:ext cx="1266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2 </a:t>
              </a:r>
              <a:r>
                <a:rPr lang="zh-CN" altLang="en-US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落后于</a:t>
              </a:r>
              <a:r>
                <a:rPr lang="zh-CN" altLang="en-US" b="1" dirty="0" smtClean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86446" y="3071810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排序后</a:t>
              </a:r>
              <a:endParaRPr lang="zh-CN" altLang="en-US" b="1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714348" y="4143380"/>
            <a:ext cx="73581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/>
              <a:t>堆排序的核心思想是：利用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最大堆</a:t>
            </a:r>
            <a:r>
              <a:rPr lang="zh-CN" altLang="en-US" sz="2000" b="1" dirty="0" smtClean="0"/>
              <a:t>（或者最小堆）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输出堆顶元素</a:t>
            </a:r>
            <a:r>
              <a:rPr lang="zh-CN" altLang="en-US" sz="2000" b="1" dirty="0" smtClean="0"/>
              <a:t>，即最大值（或最小值），将剩余元素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重新生成最大堆</a:t>
            </a:r>
            <a:r>
              <a:rPr lang="zh-CN" altLang="en-US" sz="2000" b="1" dirty="0" smtClean="0"/>
              <a:t>（或者最小堆），继续输出堆顶元素，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重复此过程</a:t>
            </a:r>
            <a:r>
              <a:rPr lang="zh-CN" altLang="en-US" sz="2000" b="1" dirty="0" smtClean="0"/>
              <a:t>，直到全部元素都已输出，得到的输出元素序列即为有序序列。</a:t>
            </a:r>
            <a:endParaRPr lang="zh-CN" alt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42910" y="3643314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ym typeface="Wingdings" pitchFamily="2" charset="2"/>
              </a:rPr>
              <a:t>堆排序（属于</a:t>
            </a:r>
            <a:r>
              <a:rPr lang="zh-CN" altLang="en-US" sz="2400" b="1" dirty="0" smtClean="0">
                <a:solidFill>
                  <a:srgbClr val="3333FF"/>
                </a:solidFill>
                <a:sym typeface="Wingdings" pitchFamily="2" charset="2"/>
              </a:rPr>
              <a:t>选择排序</a:t>
            </a:r>
            <a:r>
              <a:rPr lang="zh-CN" altLang="en-US" sz="2400" b="1" dirty="0" smtClean="0">
                <a:sym typeface="Wingdings" pitchFamily="2" charset="2"/>
              </a:rPr>
              <a:t>大类）</a:t>
            </a:r>
            <a:endParaRPr lang="en-US" altLang="zh-CN" sz="2400" b="1" dirty="0" smtClean="0"/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4714876" y="928670"/>
            <a:ext cx="4286280" cy="1214445"/>
          </a:xfrm>
          <a:prstGeom prst="wedgeEllipseCallout">
            <a:avLst>
              <a:gd name="adj1" fmla="val -62967"/>
              <a:gd name="adj2" fmla="val -8298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 smtClean="0"/>
              <a:t>对初始已经有序的序列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>
                <a:solidFill>
                  <a:srgbClr val="3333FF"/>
                </a:solidFill>
              </a:rPr>
              <a:t>没有实质性的省时间优势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="" xmlns:p14="http://schemas.microsoft.com/office/powerpoint/2010/main" val="33147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30" grpId="0"/>
      <p:bldP spid="34" grpId="0"/>
      <p:bldP spid="35" grpId="0"/>
      <p:bldP spid="38" grpId="0" animBg="1" autoUpdateAnimBg="0"/>
      <p:bldP spid="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571472" y="642918"/>
            <a:ext cx="3714776" cy="2921792"/>
            <a:chOff x="1142976" y="1214422"/>
            <a:chExt cx="3714776" cy="2921792"/>
          </a:xfrm>
        </p:grpSpPr>
        <p:sp>
          <p:nvSpPr>
            <p:cNvPr id="389" name="Oval 398"/>
            <p:cNvSpPr>
              <a:spLocks noChangeArrowheads="1"/>
            </p:cNvSpPr>
            <p:nvPr/>
          </p:nvSpPr>
          <p:spPr bwMode="auto">
            <a:xfrm>
              <a:off x="2928926" y="1214422"/>
              <a:ext cx="561769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99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0" name="Oval 399"/>
            <p:cNvSpPr>
              <a:spLocks noChangeArrowheads="1"/>
            </p:cNvSpPr>
            <p:nvPr/>
          </p:nvSpPr>
          <p:spPr bwMode="auto">
            <a:xfrm>
              <a:off x="2129504" y="2020933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66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1" name="Oval 400"/>
            <p:cNvSpPr>
              <a:spLocks noChangeArrowheads="1"/>
            </p:cNvSpPr>
            <p:nvPr/>
          </p:nvSpPr>
          <p:spPr bwMode="auto">
            <a:xfrm>
              <a:off x="3722461" y="2020933"/>
              <a:ext cx="563787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45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2" name="AutoShape 401"/>
            <p:cNvSpPr>
              <a:spLocks noChangeShapeType="1"/>
            </p:cNvSpPr>
            <p:nvPr/>
          </p:nvSpPr>
          <p:spPr bwMode="auto">
            <a:xfrm flipH="1">
              <a:off x="2571735" y="1643050"/>
              <a:ext cx="428627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393" name="AutoShape 402"/>
            <p:cNvSpPr>
              <a:spLocks noChangeShapeType="1"/>
            </p:cNvSpPr>
            <p:nvPr/>
          </p:nvSpPr>
          <p:spPr bwMode="auto">
            <a:xfrm>
              <a:off x="3428992" y="1643050"/>
              <a:ext cx="428628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394" name="Oval 403"/>
            <p:cNvSpPr>
              <a:spLocks noChangeArrowheads="1"/>
            </p:cNvSpPr>
            <p:nvPr/>
          </p:nvSpPr>
          <p:spPr bwMode="auto">
            <a:xfrm>
              <a:off x="2512896" y="2764845"/>
              <a:ext cx="556926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37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5" name="Oval 404"/>
            <p:cNvSpPr>
              <a:spLocks noChangeArrowheads="1"/>
            </p:cNvSpPr>
            <p:nvPr/>
          </p:nvSpPr>
          <p:spPr bwMode="auto">
            <a:xfrm>
              <a:off x="3286116" y="2824183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6" name="Oval 405"/>
            <p:cNvSpPr>
              <a:spLocks noChangeArrowheads="1"/>
            </p:cNvSpPr>
            <p:nvPr/>
          </p:nvSpPr>
          <p:spPr bwMode="auto">
            <a:xfrm>
              <a:off x="1610110" y="2764845"/>
              <a:ext cx="562845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7" name="Oval 406"/>
            <p:cNvSpPr>
              <a:spLocks noChangeArrowheads="1"/>
            </p:cNvSpPr>
            <p:nvPr/>
          </p:nvSpPr>
          <p:spPr bwMode="auto">
            <a:xfrm>
              <a:off x="4298001" y="2764845"/>
              <a:ext cx="559751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22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8" name="AutoShape 407"/>
            <p:cNvSpPr>
              <a:spLocks noChangeShapeType="1"/>
            </p:cNvSpPr>
            <p:nvPr/>
          </p:nvSpPr>
          <p:spPr bwMode="auto">
            <a:xfrm flipH="1">
              <a:off x="2000230" y="2500306"/>
              <a:ext cx="214316" cy="2857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399" name="AutoShape 408"/>
            <p:cNvSpPr>
              <a:spLocks noChangeShapeType="1"/>
            </p:cNvSpPr>
            <p:nvPr/>
          </p:nvSpPr>
          <p:spPr bwMode="auto">
            <a:xfrm>
              <a:off x="2591726" y="2477365"/>
              <a:ext cx="184297" cy="287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00" name="AutoShape 409"/>
            <p:cNvSpPr>
              <a:spLocks noChangeShapeType="1"/>
            </p:cNvSpPr>
            <p:nvPr/>
          </p:nvSpPr>
          <p:spPr bwMode="auto">
            <a:xfrm flipH="1">
              <a:off x="3714744" y="2500306"/>
              <a:ext cx="160621" cy="3653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01" name="AutoShape 410"/>
            <p:cNvSpPr>
              <a:spLocks noChangeShapeType="1"/>
            </p:cNvSpPr>
            <p:nvPr/>
          </p:nvSpPr>
          <p:spPr bwMode="auto">
            <a:xfrm>
              <a:off x="4214810" y="2500306"/>
              <a:ext cx="285752" cy="2949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02" name="Oval 411"/>
            <p:cNvSpPr>
              <a:spLocks noChangeArrowheads="1"/>
            </p:cNvSpPr>
            <p:nvPr/>
          </p:nvSpPr>
          <p:spPr bwMode="auto">
            <a:xfrm>
              <a:off x="1142976" y="3605874"/>
              <a:ext cx="558810" cy="530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3" name="AutoShape 412"/>
            <p:cNvSpPr>
              <a:spLocks noChangeShapeType="1"/>
            </p:cNvSpPr>
            <p:nvPr/>
          </p:nvSpPr>
          <p:spPr bwMode="auto">
            <a:xfrm flipH="1">
              <a:off x="1500164" y="3286124"/>
              <a:ext cx="214315" cy="3198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643438" y="642918"/>
            <a:ext cx="3786214" cy="2887379"/>
            <a:chOff x="4714876" y="970249"/>
            <a:chExt cx="3786214" cy="2887379"/>
          </a:xfrm>
        </p:grpSpPr>
        <p:sp>
          <p:nvSpPr>
            <p:cNvPr id="2" name="Oval 411"/>
            <p:cNvSpPr>
              <a:spLocks noChangeArrowheads="1"/>
            </p:cNvSpPr>
            <p:nvPr/>
          </p:nvSpPr>
          <p:spPr bwMode="auto">
            <a:xfrm>
              <a:off x="4714876" y="3327703"/>
              <a:ext cx="558675" cy="52992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宋体" pitchFamily="2" charset="-122"/>
                </a:rPr>
                <a:t>99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" name="AutoShape 412"/>
            <p:cNvSpPr>
              <a:spLocks noChangeShapeType="1"/>
            </p:cNvSpPr>
            <p:nvPr/>
          </p:nvSpPr>
          <p:spPr bwMode="auto">
            <a:xfrm flipH="1">
              <a:off x="5143504" y="3013927"/>
              <a:ext cx="236241" cy="3852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33" name="Oval 398"/>
            <p:cNvSpPr>
              <a:spLocks noChangeArrowheads="1"/>
            </p:cNvSpPr>
            <p:nvPr/>
          </p:nvSpPr>
          <p:spPr bwMode="auto">
            <a:xfrm>
              <a:off x="6572264" y="970249"/>
              <a:ext cx="561769" cy="5333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13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Oval 399"/>
            <p:cNvSpPr>
              <a:spLocks noChangeArrowheads="1"/>
            </p:cNvSpPr>
            <p:nvPr/>
          </p:nvSpPr>
          <p:spPr bwMode="auto">
            <a:xfrm>
              <a:off x="5772842" y="1776760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66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Oval 400"/>
            <p:cNvSpPr>
              <a:spLocks noChangeArrowheads="1"/>
            </p:cNvSpPr>
            <p:nvPr/>
          </p:nvSpPr>
          <p:spPr bwMode="auto">
            <a:xfrm>
              <a:off x="7365799" y="1776760"/>
              <a:ext cx="563787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45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AutoShape 401"/>
            <p:cNvSpPr>
              <a:spLocks noChangeShapeType="1"/>
            </p:cNvSpPr>
            <p:nvPr/>
          </p:nvSpPr>
          <p:spPr bwMode="auto">
            <a:xfrm flipH="1">
              <a:off x="6215073" y="1398877"/>
              <a:ext cx="428627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37" name="AutoShape 402"/>
            <p:cNvSpPr>
              <a:spLocks noChangeShapeType="1"/>
            </p:cNvSpPr>
            <p:nvPr/>
          </p:nvSpPr>
          <p:spPr bwMode="auto">
            <a:xfrm>
              <a:off x="7072330" y="1398877"/>
              <a:ext cx="428628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38" name="Oval 403"/>
            <p:cNvSpPr>
              <a:spLocks noChangeArrowheads="1"/>
            </p:cNvSpPr>
            <p:nvPr/>
          </p:nvSpPr>
          <p:spPr bwMode="auto">
            <a:xfrm>
              <a:off x="6156234" y="2520672"/>
              <a:ext cx="556926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37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Oval 404"/>
            <p:cNvSpPr>
              <a:spLocks noChangeArrowheads="1"/>
            </p:cNvSpPr>
            <p:nvPr/>
          </p:nvSpPr>
          <p:spPr bwMode="auto">
            <a:xfrm>
              <a:off x="6929454" y="2580010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Oval 405"/>
            <p:cNvSpPr>
              <a:spLocks noChangeArrowheads="1"/>
            </p:cNvSpPr>
            <p:nvPr/>
          </p:nvSpPr>
          <p:spPr bwMode="auto">
            <a:xfrm>
              <a:off x="5253448" y="2520672"/>
              <a:ext cx="562845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Oval 406"/>
            <p:cNvSpPr>
              <a:spLocks noChangeArrowheads="1"/>
            </p:cNvSpPr>
            <p:nvPr/>
          </p:nvSpPr>
          <p:spPr bwMode="auto">
            <a:xfrm>
              <a:off x="7941339" y="2520672"/>
              <a:ext cx="559751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22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2" name="AutoShape 407"/>
            <p:cNvSpPr>
              <a:spLocks noChangeShapeType="1"/>
            </p:cNvSpPr>
            <p:nvPr/>
          </p:nvSpPr>
          <p:spPr bwMode="auto">
            <a:xfrm flipH="1">
              <a:off x="5643568" y="2256133"/>
              <a:ext cx="214316" cy="2857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3" name="AutoShape 408"/>
            <p:cNvSpPr>
              <a:spLocks noChangeShapeType="1"/>
            </p:cNvSpPr>
            <p:nvPr/>
          </p:nvSpPr>
          <p:spPr bwMode="auto">
            <a:xfrm>
              <a:off x="6235064" y="2233192"/>
              <a:ext cx="184297" cy="287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" name="AutoShape 409"/>
            <p:cNvSpPr>
              <a:spLocks noChangeShapeType="1"/>
            </p:cNvSpPr>
            <p:nvPr/>
          </p:nvSpPr>
          <p:spPr bwMode="auto">
            <a:xfrm flipH="1">
              <a:off x="7358082" y="2256133"/>
              <a:ext cx="160621" cy="3653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5" name="AutoShape 410"/>
            <p:cNvSpPr>
              <a:spLocks noChangeShapeType="1"/>
            </p:cNvSpPr>
            <p:nvPr/>
          </p:nvSpPr>
          <p:spPr bwMode="auto">
            <a:xfrm>
              <a:off x="7858148" y="2256133"/>
              <a:ext cx="285752" cy="2949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857356" y="3429000"/>
            <a:ext cx="3786214" cy="2887379"/>
            <a:chOff x="4714876" y="970249"/>
            <a:chExt cx="3786214" cy="2887379"/>
          </a:xfrm>
        </p:grpSpPr>
        <p:sp>
          <p:nvSpPr>
            <p:cNvPr id="49" name="Oval 411"/>
            <p:cNvSpPr>
              <a:spLocks noChangeArrowheads="1"/>
            </p:cNvSpPr>
            <p:nvPr/>
          </p:nvSpPr>
          <p:spPr bwMode="auto">
            <a:xfrm>
              <a:off x="4714876" y="3327703"/>
              <a:ext cx="558675" cy="52992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宋体" pitchFamily="2" charset="-122"/>
                </a:rPr>
                <a:t>99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AutoShape 412"/>
            <p:cNvSpPr>
              <a:spLocks noChangeShapeType="1"/>
            </p:cNvSpPr>
            <p:nvPr/>
          </p:nvSpPr>
          <p:spPr bwMode="auto">
            <a:xfrm flipH="1">
              <a:off x="5143504" y="3013927"/>
              <a:ext cx="236241" cy="3852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51" name="Oval 398"/>
            <p:cNvSpPr>
              <a:spLocks noChangeArrowheads="1"/>
            </p:cNvSpPr>
            <p:nvPr/>
          </p:nvSpPr>
          <p:spPr bwMode="auto">
            <a:xfrm>
              <a:off x="6572264" y="970249"/>
              <a:ext cx="561769" cy="533379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66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" name="Oval 399"/>
            <p:cNvSpPr>
              <a:spLocks noChangeArrowheads="1"/>
            </p:cNvSpPr>
            <p:nvPr/>
          </p:nvSpPr>
          <p:spPr bwMode="auto">
            <a:xfrm>
              <a:off x="5772842" y="1776760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37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" name="Oval 400"/>
            <p:cNvSpPr>
              <a:spLocks noChangeArrowheads="1"/>
            </p:cNvSpPr>
            <p:nvPr/>
          </p:nvSpPr>
          <p:spPr bwMode="auto">
            <a:xfrm>
              <a:off x="7365799" y="1776760"/>
              <a:ext cx="563787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45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AutoShape 401"/>
            <p:cNvSpPr>
              <a:spLocks noChangeShapeType="1"/>
            </p:cNvSpPr>
            <p:nvPr/>
          </p:nvSpPr>
          <p:spPr bwMode="auto">
            <a:xfrm flipH="1">
              <a:off x="6215073" y="1398877"/>
              <a:ext cx="428627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55" name="AutoShape 402"/>
            <p:cNvSpPr>
              <a:spLocks noChangeShapeType="1"/>
            </p:cNvSpPr>
            <p:nvPr/>
          </p:nvSpPr>
          <p:spPr bwMode="auto">
            <a:xfrm>
              <a:off x="7072330" y="1398877"/>
              <a:ext cx="428628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56" name="Oval 403"/>
            <p:cNvSpPr>
              <a:spLocks noChangeArrowheads="1"/>
            </p:cNvSpPr>
            <p:nvPr/>
          </p:nvSpPr>
          <p:spPr bwMode="auto">
            <a:xfrm>
              <a:off x="6156234" y="2520672"/>
              <a:ext cx="556926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13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7" name="Oval 404"/>
            <p:cNvSpPr>
              <a:spLocks noChangeArrowheads="1"/>
            </p:cNvSpPr>
            <p:nvPr/>
          </p:nvSpPr>
          <p:spPr bwMode="auto">
            <a:xfrm>
              <a:off x="6929454" y="2580010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" name="Oval 405"/>
            <p:cNvSpPr>
              <a:spLocks noChangeArrowheads="1"/>
            </p:cNvSpPr>
            <p:nvPr/>
          </p:nvSpPr>
          <p:spPr bwMode="auto">
            <a:xfrm>
              <a:off x="5253448" y="2520672"/>
              <a:ext cx="562845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" name="Oval 406"/>
            <p:cNvSpPr>
              <a:spLocks noChangeArrowheads="1"/>
            </p:cNvSpPr>
            <p:nvPr/>
          </p:nvSpPr>
          <p:spPr bwMode="auto">
            <a:xfrm>
              <a:off x="7941339" y="2520672"/>
              <a:ext cx="559751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22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0" name="AutoShape 407"/>
            <p:cNvSpPr>
              <a:spLocks noChangeShapeType="1"/>
            </p:cNvSpPr>
            <p:nvPr/>
          </p:nvSpPr>
          <p:spPr bwMode="auto">
            <a:xfrm flipH="1">
              <a:off x="5643568" y="2256133"/>
              <a:ext cx="214316" cy="2857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" name="AutoShape 408"/>
            <p:cNvSpPr>
              <a:spLocks noChangeShapeType="1"/>
            </p:cNvSpPr>
            <p:nvPr/>
          </p:nvSpPr>
          <p:spPr bwMode="auto">
            <a:xfrm>
              <a:off x="6235064" y="2233192"/>
              <a:ext cx="184297" cy="287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2" name="AutoShape 409"/>
            <p:cNvSpPr>
              <a:spLocks noChangeShapeType="1"/>
            </p:cNvSpPr>
            <p:nvPr/>
          </p:nvSpPr>
          <p:spPr bwMode="auto">
            <a:xfrm flipH="1">
              <a:off x="7358082" y="2256133"/>
              <a:ext cx="160621" cy="3653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3" name="AutoShape 410"/>
            <p:cNvSpPr>
              <a:spLocks noChangeShapeType="1"/>
            </p:cNvSpPr>
            <p:nvPr/>
          </p:nvSpPr>
          <p:spPr bwMode="auto">
            <a:xfrm>
              <a:off x="7858148" y="2256133"/>
              <a:ext cx="285752" cy="2949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cxnSp>
        <p:nvCxnSpPr>
          <p:cNvPr id="64" name="直接箭头连接符 63"/>
          <p:cNvCxnSpPr>
            <a:stCxn id="34" idx="0"/>
            <a:endCxn id="33" idx="2"/>
          </p:cNvCxnSpPr>
          <p:nvPr/>
        </p:nvCxnSpPr>
        <p:spPr bwMode="auto">
          <a:xfrm rot="5400000" flipH="1" flipV="1">
            <a:off x="5971412" y="920015"/>
            <a:ext cx="539821" cy="5190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ysDot"/>
            <a:round/>
            <a:headEnd type="arrow"/>
            <a:tailEnd type="arrow"/>
          </a:ln>
          <a:effectLst/>
        </p:spPr>
      </p:cxnSp>
      <p:cxnSp>
        <p:nvCxnSpPr>
          <p:cNvPr id="68" name="直接箭头连接符 67"/>
          <p:cNvCxnSpPr>
            <a:stCxn id="38" idx="7"/>
            <a:endCxn id="34" idx="6"/>
          </p:cNvCxnSpPr>
          <p:nvPr/>
        </p:nvCxnSpPr>
        <p:spPr bwMode="auto">
          <a:xfrm rot="16200000" flipV="1">
            <a:off x="6133531" y="1844821"/>
            <a:ext cx="555333" cy="2979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堆排序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7158" y="571480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3333FF"/>
                </a:solidFill>
              </a:rPr>
              <a:t>〖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例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〗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sp>
        <p:nvSpPr>
          <p:cNvPr id="69" name="AutoShape 39"/>
          <p:cNvSpPr>
            <a:spLocks noChangeArrowheads="1"/>
          </p:cNvSpPr>
          <p:nvPr/>
        </p:nvSpPr>
        <p:spPr bwMode="auto">
          <a:xfrm>
            <a:off x="0" y="1428736"/>
            <a:ext cx="5072098" cy="1500197"/>
          </a:xfrm>
          <a:prstGeom prst="wedgeEllipseCallout">
            <a:avLst>
              <a:gd name="adj1" fmla="val -10508"/>
              <a:gd name="adj2" fmla="val 24286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 smtClean="0"/>
              <a:t>花了</a:t>
            </a:r>
            <a:r>
              <a:rPr lang="en-US" altLang="zh-CN" sz="2000" b="1" dirty="0" err="1" smtClean="0">
                <a:solidFill>
                  <a:srgbClr val="3333FF"/>
                </a:solidFill>
              </a:rPr>
              <a:t>logN</a:t>
            </a:r>
            <a:r>
              <a:rPr lang="zh-CN" altLang="en-US" sz="2000" b="1" dirty="0" smtClean="0"/>
              <a:t>的时间搞定了最大元素。以后类似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可以搞定第二大、第三大</a:t>
            </a:r>
            <a:r>
              <a:rPr lang="en-US" altLang="zh-CN" sz="2000" b="1" dirty="0" smtClean="0"/>
              <a:t>…</a:t>
            </a:r>
            <a:r>
              <a:rPr lang="zh-CN" altLang="en-US" sz="2000" b="1" dirty="0" smtClean="0"/>
              <a:t>元素。</a:t>
            </a:r>
            <a:endParaRPr lang="en-US" altLang="zh-CN" sz="2000" b="1" dirty="0"/>
          </a:p>
        </p:txBody>
      </p:sp>
      <p:sp>
        <p:nvSpPr>
          <p:cNvPr id="70" name="AutoShape 39"/>
          <p:cNvSpPr>
            <a:spLocks noChangeArrowheads="1"/>
          </p:cNvSpPr>
          <p:nvPr/>
        </p:nvSpPr>
        <p:spPr bwMode="auto">
          <a:xfrm>
            <a:off x="4929190" y="1500175"/>
            <a:ext cx="3429024" cy="1500197"/>
          </a:xfrm>
          <a:prstGeom prst="wedgeEllipseCallout">
            <a:avLst>
              <a:gd name="adj1" fmla="val -109177"/>
              <a:gd name="adj2" fmla="val -9057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 smtClean="0"/>
              <a:t>一次性花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O(N)</a:t>
            </a:r>
            <a:r>
              <a:rPr lang="zh-CN" altLang="en-US" sz="2000" b="1" dirty="0" smtClean="0"/>
              <a:t>的时间建立成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最大堆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</p:txBody>
      </p:sp>
      <p:sp>
        <p:nvSpPr>
          <p:cNvPr id="71" name="AutoShape 39"/>
          <p:cNvSpPr>
            <a:spLocks noChangeArrowheads="1"/>
          </p:cNvSpPr>
          <p:nvPr/>
        </p:nvSpPr>
        <p:spPr bwMode="auto">
          <a:xfrm>
            <a:off x="5500694" y="3786191"/>
            <a:ext cx="3429024" cy="1500197"/>
          </a:xfrm>
          <a:prstGeom prst="wedgeEllipseCallout">
            <a:avLst>
              <a:gd name="adj1" fmla="val -24864"/>
              <a:gd name="adj2" fmla="val -12105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 smtClean="0"/>
              <a:t>从根往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较大孩子方向渗透</a:t>
            </a:r>
            <a:r>
              <a:rPr lang="zh-CN" altLang="en-US" sz="2000" b="1" dirty="0" smtClean="0"/>
              <a:t>到合适位置。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 autoUpdateAnimBg="0"/>
      <p:bldP spid="70" grpId="0" animBg="1" autoUpdateAnimBg="0"/>
      <p:bldP spid="70" grpId="1" animBg="1"/>
      <p:bldP spid="71" grpId="0" animBg="1" autoUpdateAnimBg="0"/>
      <p:bldP spid="7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7158" y="500042"/>
          <a:ext cx="8572560" cy="562356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56235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PercDown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(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ElementType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A[],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p,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N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{</a:t>
                      </a:r>
                      <a:r>
                        <a:rPr lang="en-US" sz="1600" b="1" kern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Parent, Child;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ElementType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X;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X = A[p]; /* </a:t>
                      </a:r>
                      <a:r>
                        <a:rPr lang="zh-CN" alt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取出根结点存放的值 *</a:t>
                      </a:r>
                      <a:r>
                        <a:rPr lang="en-US" altLang="zh-CN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for( Parent=p; (Parent*2+1)&lt;N; Parent=Child 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	Child = Parent * 2 + 1;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    if( (Child!=N-1) &amp;&amp; (A[Child]&lt;A[Child+1])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        Child++;  /* Child</a:t>
                      </a:r>
                      <a:r>
                        <a:rPr lang="zh-CN" alt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指向左右子结点的较大者 *</a:t>
                      </a:r>
                      <a:r>
                        <a:rPr lang="en-US" altLang="zh-CN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if( X &gt;= A[Child] ) break; /* </a:t>
                      </a:r>
                      <a:r>
                        <a:rPr lang="zh-CN" alt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找到了合适位置 *</a:t>
                      </a:r>
                      <a:r>
                        <a:rPr lang="en-US" altLang="zh-CN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else  A[Parent] = A[Child];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A[Parent] = X;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宋体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HeapSort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(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ElementType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A[],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N )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{</a:t>
                      </a:r>
                      <a:r>
                        <a:rPr lang="en-US" sz="1600" b="1" kern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for (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=N/2-1;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&gt;=0;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-- )/* </a:t>
                      </a:r>
                      <a:r>
                        <a:rPr lang="zh-CN" alt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建立最大堆 *</a:t>
                      </a:r>
                      <a:r>
                        <a:rPr lang="en-US" altLang="zh-CN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PercDown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( A,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, N );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for (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=N-1;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&gt;0;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-- ) { /* </a:t>
                      </a:r>
                      <a:r>
                        <a:rPr lang="zh-CN" alt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删除最大堆顶 *</a:t>
                      </a:r>
                      <a:r>
                        <a:rPr lang="en-US" altLang="zh-CN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</a:t>
                      </a:r>
                      <a:endParaRPr lang="en-US" sz="1600" b="1" kern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宋体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Swap( &amp;A[0], &amp;A[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] );</a:t>
                      </a:r>
                      <a:endParaRPr lang="en-US" altLang="zh-CN" sz="1600" b="1" kern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PercDown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( A, 0, </a:t>
                      </a:r>
                      <a:r>
                        <a:rPr lang="en-US" sz="1600" b="1" kern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}</a:t>
                      </a:r>
                      <a:endParaRPr lang="zh-CN" sz="1600" b="1" kern="100" dirty="0">
                        <a:solidFill>
                          <a:schemeClr val="tx1"/>
                        </a:solidFill>
                        <a:latin typeface="Courier New" pitchFamily="49" charset="0"/>
                        <a:ea typeface="宋体"/>
                        <a:cs typeface="Courier New" pitchFamily="49" charset="0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AutoShape 39"/>
          <p:cNvSpPr>
            <a:spLocks noChangeArrowheads="1"/>
          </p:cNvSpPr>
          <p:nvPr/>
        </p:nvSpPr>
        <p:spPr bwMode="auto">
          <a:xfrm>
            <a:off x="3500430" y="1857364"/>
            <a:ext cx="5357850" cy="1214445"/>
          </a:xfrm>
          <a:prstGeom prst="wedgeEllipseCallout">
            <a:avLst>
              <a:gd name="adj1" fmla="val -90261"/>
              <a:gd name="adj2" fmla="val -14449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 smtClean="0"/>
              <a:t>与</a:t>
            </a:r>
            <a:r>
              <a:rPr lang="zh-CN" altLang="en-US" sz="2000" b="1" kern="0" dirty="0" smtClean="0">
                <a:latin typeface="Courier New" pitchFamily="49" charset="0"/>
                <a:cs typeface="Courier New" pitchFamily="49" charset="0"/>
              </a:rPr>
              <a:t>代码</a:t>
            </a:r>
            <a:r>
              <a:rPr lang="en-US" altLang="zh-CN" sz="2000" b="1" kern="0" dirty="0" smtClean="0">
                <a:latin typeface="Courier New" pitchFamily="49" charset="0"/>
                <a:cs typeface="Courier New" pitchFamily="49" charset="0"/>
              </a:rPr>
              <a:t>4.24</a:t>
            </a:r>
            <a:r>
              <a:rPr lang="zh-CN" altLang="en-US" sz="2000" b="1" kern="0" dirty="0" smtClean="0">
                <a:latin typeface="Courier New" pitchFamily="49" charset="0"/>
                <a:cs typeface="Courier New" pitchFamily="49" charset="0"/>
              </a:rPr>
              <a:t>的</a:t>
            </a:r>
            <a:endParaRPr lang="en-US" altLang="zh-CN" sz="2000" b="1" kern="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000" b="1" kern="0" dirty="0" err="1" smtClean="0">
                <a:solidFill>
                  <a:srgbClr val="3333FF"/>
                </a:solidFill>
                <a:latin typeface="Arial" pitchFamily="34" charset="0"/>
                <a:ea typeface="宋体"/>
                <a:cs typeface="Arial" pitchFamily="34" charset="0"/>
              </a:rPr>
              <a:t>PercDown</a:t>
            </a:r>
            <a:r>
              <a:rPr lang="en-US" sz="2000" b="1" kern="0" dirty="0" smtClean="0">
                <a:solidFill>
                  <a:srgbClr val="3333FF"/>
                </a:solidFill>
                <a:latin typeface="Arial" pitchFamily="34" charset="0"/>
                <a:ea typeface="宋体"/>
                <a:cs typeface="Arial" pitchFamily="34" charset="0"/>
              </a:rPr>
              <a:t>( </a:t>
            </a:r>
            <a:r>
              <a:rPr lang="en-US" sz="2000" b="1" kern="0" dirty="0" err="1" smtClean="0">
                <a:solidFill>
                  <a:srgbClr val="3333FF"/>
                </a:solidFill>
                <a:latin typeface="Arial" pitchFamily="34" charset="0"/>
                <a:ea typeface="宋体"/>
                <a:cs typeface="Arial" pitchFamily="34" charset="0"/>
              </a:rPr>
              <a:t>MaxHeap</a:t>
            </a:r>
            <a:r>
              <a:rPr lang="en-US" sz="2000" b="1" kern="0" dirty="0" smtClean="0">
                <a:solidFill>
                  <a:srgbClr val="3333FF"/>
                </a:solidFill>
                <a:latin typeface="Arial" pitchFamily="34" charset="0"/>
                <a:ea typeface="宋体"/>
                <a:cs typeface="Arial" pitchFamily="34" charset="0"/>
              </a:rPr>
              <a:t> H, </a:t>
            </a:r>
            <a:r>
              <a:rPr lang="en-US" sz="2000" b="1" kern="0" dirty="0" err="1" smtClean="0">
                <a:solidFill>
                  <a:srgbClr val="3333FF"/>
                </a:solidFill>
                <a:latin typeface="Arial" pitchFamily="34" charset="0"/>
                <a:ea typeface="宋体"/>
                <a:cs typeface="Arial" pitchFamily="34" charset="0"/>
              </a:rPr>
              <a:t>int</a:t>
            </a:r>
            <a:r>
              <a:rPr lang="en-US" sz="2000" b="1" kern="0" dirty="0" smtClean="0">
                <a:solidFill>
                  <a:srgbClr val="3333FF"/>
                </a:solidFill>
                <a:latin typeface="Arial" pitchFamily="34" charset="0"/>
                <a:ea typeface="宋体"/>
                <a:cs typeface="Arial" pitchFamily="34" charset="0"/>
              </a:rPr>
              <a:t> p )</a:t>
            </a:r>
            <a:r>
              <a:rPr lang="zh-CN" altLang="en-US" sz="2000" b="1" kern="0" dirty="0" smtClean="0">
                <a:solidFill>
                  <a:srgbClr val="3333FF"/>
                </a:solidFill>
                <a:latin typeface="Courier"/>
                <a:cs typeface="宋体"/>
              </a:rPr>
              <a:t>类似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堆排序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§7.2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选择排序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28662" y="1214422"/>
            <a:ext cx="3966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/>
              <a:t>时间复杂性 </a:t>
            </a:r>
            <a:r>
              <a:rPr lang="en-US" altLang="zh-CN" sz="2000" b="1" dirty="0" smtClean="0"/>
              <a:t>T(n) = </a:t>
            </a:r>
            <a:r>
              <a:rPr lang="en-US" altLang="zh-CN" sz="2000" b="1" i="1" dirty="0" smtClean="0">
                <a:solidFill>
                  <a:srgbClr val="3333FF"/>
                </a:solidFill>
              </a:rPr>
              <a:t>O</a:t>
            </a:r>
            <a:r>
              <a:rPr lang="zh-CN" altLang="en-US" sz="2000" b="1" i="1" dirty="0" smtClean="0">
                <a:solidFill>
                  <a:srgbClr val="3333FF"/>
                </a:solidFill>
              </a:rPr>
              <a:t>（</a:t>
            </a:r>
            <a:r>
              <a:rPr lang="en-US" altLang="zh-CN" sz="2000" b="1" i="1" dirty="0" err="1" smtClean="0">
                <a:solidFill>
                  <a:srgbClr val="3333FF"/>
                </a:solidFill>
              </a:rPr>
              <a:t>nlogn</a:t>
            </a:r>
            <a:r>
              <a:rPr lang="zh-CN" altLang="en-US" sz="2000" b="1" i="1" dirty="0" smtClean="0">
                <a:solidFill>
                  <a:srgbClr val="3333FF"/>
                </a:solidFill>
              </a:rPr>
              <a:t>）</a:t>
            </a:r>
            <a:endParaRPr lang="zh-CN" altLang="en-US" sz="2000" b="1" i="1" dirty="0">
              <a:solidFill>
                <a:srgbClr val="3333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662" y="1643050"/>
            <a:ext cx="3373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空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间复杂性</a:t>
            </a:r>
            <a:r>
              <a:rPr lang="en-US" altLang="zh-CN" sz="2000" b="1" dirty="0" smtClean="0"/>
              <a:t>S(n) = </a:t>
            </a:r>
            <a:r>
              <a:rPr lang="en-US" altLang="zh-CN" sz="2000" b="1" i="1" dirty="0" smtClean="0">
                <a:solidFill>
                  <a:srgbClr val="3333FF"/>
                </a:solidFill>
              </a:rPr>
              <a:t>O</a:t>
            </a:r>
            <a:r>
              <a:rPr lang="zh-CN" altLang="en-US" sz="2000" b="1" i="1" dirty="0" smtClean="0">
                <a:solidFill>
                  <a:srgbClr val="3333FF"/>
                </a:solidFill>
              </a:rPr>
              <a:t>（</a:t>
            </a:r>
            <a:r>
              <a:rPr lang="en-US" altLang="zh-CN" sz="2000" b="1" i="1" dirty="0" smtClean="0">
                <a:solidFill>
                  <a:srgbClr val="3333FF"/>
                </a:solidFill>
              </a:rPr>
              <a:t>1</a:t>
            </a:r>
            <a:r>
              <a:rPr lang="zh-CN" altLang="en-US" sz="2000" b="1" i="1" dirty="0" smtClean="0">
                <a:solidFill>
                  <a:srgbClr val="3333FF"/>
                </a:solidFill>
              </a:rPr>
              <a:t>）</a:t>
            </a:r>
            <a:endParaRPr lang="zh-CN" altLang="en-US" sz="2000" b="1" i="1" dirty="0">
              <a:solidFill>
                <a:srgbClr val="3333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662" y="2071678"/>
            <a:ext cx="3813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稳定性：</a:t>
            </a:r>
            <a:r>
              <a:rPr lang="zh-CN" altLang="en-US" sz="2000" b="1" dirty="0" smtClean="0">
                <a:solidFill>
                  <a:srgbClr val="3333FF"/>
                </a:solidFill>
                <a:latin typeface="Arial" pitchFamily="34" charset="0"/>
                <a:sym typeface="Wingdings" pitchFamily="2" charset="2"/>
              </a:rPr>
              <a:t>不稳定。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反例如下：</a:t>
            </a:r>
            <a:endParaRPr lang="zh-CN" altLang="en-US" sz="2000" b="1" dirty="0"/>
          </a:p>
        </p:txBody>
      </p:sp>
      <p:sp>
        <p:nvSpPr>
          <p:cNvPr id="30" name="矩形 29"/>
          <p:cNvSpPr/>
          <p:nvPr/>
        </p:nvSpPr>
        <p:spPr>
          <a:xfrm>
            <a:off x="7143768" y="271462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不稳定！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2500298" y="2500306"/>
            <a:ext cx="1409569" cy="940836"/>
            <a:chOff x="2500298" y="2500306"/>
            <a:chExt cx="1409569" cy="940836"/>
          </a:xfrm>
        </p:grpSpPr>
        <p:sp>
          <p:nvSpPr>
            <p:cNvPr id="27" name="右箭头 26"/>
            <p:cNvSpPr/>
            <p:nvPr/>
          </p:nvSpPr>
          <p:spPr bwMode="auto">
            <a:xfrm>
              <a:off x="2500298" y="2857496"/>
              <a:ext cx="1357322" cy="214314"/>
            </a:xfrm>
            <a:prstGeom prst="rightArrow">
              <a:avLst/>
            </a:prstGeom>
            <a:solidFill>
              <a:schemeClr val="accent5">
                <a:alpha val="52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761333" y="3071810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排序前</a:t>
              </a:r>
              <a:endParaRPr lang="zh-CN" altLang="en-US" b="1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643174" y="2500306"/>
              <a:ext cx="1266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2 </a:t>
              </a:r>
              <a:r>
                <a:rPr lang="zh-CN" altLang="en-US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领先于</a:t>
              </a:r>
              <a:r>
                <a:rPr lang="zh-CN" altLang="en-US" b="1" dirty="0" smtClean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6"/>
          <p:cNvGrpSpPr/>
          <p:nvPr/>
        </p:nvGrpSpPr>
        <p:grpSpPr>
          <a:xfrm>
            <a:off x="5572132" y="2500306"/>
            <a:ext cx="1428760" cy="940836"/>
            <a:chOff x="5572132" y="2500306"/>
            <a:chExt cx="1428760" cy="940836"/>
          </a:xfrm>
        </p:grpSpPr>
        <p:sp>
          <p:nvSpPr>
            <p:cNvPr id="29" name="右箭头 28"/>
            <p:cNvSpPr/>
            <p:nvPr/>
          </p:nvSpPr>
          <p:spPr bwMode="auto">
            <a:xfrm>
              <a:off x="5572132" y="2857496"/>
              <a:ext cx="1428760" cy="214314"/>
            </a:xfrm>
            <a:prstGeom prst="rightArrow">
              <a:avLst/>
            </a:prstGeom>
            <a:solidFill>
              <a:schemeClr val="accent5">
                <a:alpha val="52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572132" y="2500306"/>
              <a:ext cx="1266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2 </a:t>
              </a:r>
              <a:r>
                <a:rPr lang="zh-CN" altLang="en-US" b="1" dirty="0" smtClean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落后于</a:t>
              </a:r>
              <a:r>
                <a:rPr lang="zh-CN" altLang="en-US" b="1" dirty="0" smtClean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86446" y="3071810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排序后</a:t>
              </a:r>
              <a:endParaRPr lang="zh-CN" altLang="en-US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571480"/>
            <a:ext cx="455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sym typeface="Wingdings" pitchFamily="2" charset="2"/>
              </a:rPr>
              <a:t> </a:t>
            </a:r>
            <a:r>
              <a:rPr lang="zh-CN" altLang="en-US" sz="2400" b="1" dirty="0" smtClean="0">
                <a:sym typeface="Wingdings" pitchFamily="2" charset="2"/>
              </a:rPr>
              <a:t>堆排序（属于</a:t>
            </a:r>
            <a:r>
              <a:rPr lang="zh-CN" altLang="en-US" sz="2400" b="1" dirty="0" smtClean="0">
                <a:solidFill>
                  <a:srgbClr val="3333FF"/>
                </a:solidFill>
                <a:sym typeface="Wingdings" pitchFamily="2" charset="2"/>
              </a:rPr>
              <a:t>选择排序</a:t>
            </a:r>
            <a:r>
              <a:rPr lang="zh-CN" altLang="en-US" sz="2400" b="1" dirty="0" smtClean="0">
                <a:sym typeface="Wingdings" pitchFamily="2" charset="2"/>
              </a:rPr>
              <a:t>大类）</a:t>
            </a:r>
            <a:endParaRPr lang="en-US" altLang="zh-CN" sz="2400" b="1" dirty="0" smtClean="0"/>
          </a:p>
        </p:txBody>
      </p:sp>
      <p:sp>
        <p:nvSpPr>
          <p:cNvPr id="26" name="矩形 25"/>
          <p:cNvSpPr/>
          <p:nvPr/>
        </p:nvSpPr>
        <p:spPr>
          <a:xfrm>
            <a:off x="1285852" y="2786058"/>
            <a:ext cx="1176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  2  </a:t>
            </a:r>
            <a:r>
              <a:rPr lang="en-US" altLang="zh-CN" sz="2000" b="1" dirty="0" smtClean="0">
                <a:latin typeface="Arial" pitchFamily="34" charset="0"/>
                <a:sym typeface="Wingdings" pitchFamily="2" charset="2"/>
              </a:rPr>
              <a:t>1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2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  </a:t>
            </a:r>
            <a:endParaRPr lang="zh-CN" altLang="en-US" sz="2000" b="1" dirty="0"/>
          </a:p>
        </p:txBody>
      </p:sp>
      <p:sp>
        <p:nvSpPr>
          <p:cNvPr id="36" name="矩形 35"/>
          <p:cNvSpPr/>
          <p:nvPr/>
        </p:nvSpPr>
        <p:spPr>
          <a:xfrm>
            <a:off x="4357686" y="2786058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Arial" pitchFamily="34" charset="0"/>
                <a:sym typeface="Wingdings" pitchFamily="2" charset="2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  2  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2 </a:t>
            </a:r>
            <a:endParaRPr lang="zh-CN" altLang="en-US" sz="2000" b="1" dirty="0"/>
          </a:p>
        </p:txBody>
      </p:sp>
      <p:grpSp>
        <p:nvGrpSpPr>
          <p:cNvPr id="68" name="组合 67"/>
          <p:cNvGrpSpPr/>
          <p:nvPr/>
        </p:nvGrpSpPr>
        <p:grpSpPr>
          <a:xfrm>
            <a:off x="785786" y="3643314"/>
            <a:ext cx="2000264" cy="1000132"/>
            <a:chOff x="785786" y="3643314"/>
            <a:chExt cx="2000264" cy="1000132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1776386" y="3643314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rgbClr val="3333FF"/>
                  </a:solidFill>
                </a:rPr>
                <a:t>2</a:t>
              </a:r>
              <a:endParaRPr lang="en-US" altLang="zh-CN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1166786" y="4252914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1</a:t>
              </a:r>
              <a:endParaRPr lang="en-US" altLang="zh-CN" b="1" dirty="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1430310" y="3929066"/>
              <a:ext cx="355607" cy="3587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1395386" y="3719514"/>
              <a:ext cx="381000" cy="228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[1]</a:t>
              </a: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785786" y="4252914"/>
              <a:ext cx="381000" cy="228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[2]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2405050" y="4262446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2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2143107" y="3929066"/>
              <a:ext cx="428629" cy="3571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2000232" y="4233866"/>
              <a:ext cx="381000" cy="228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 smtClean="0"/>
                <a:t>[3]</a:t>
              </a:r>
              <a:endParaRPr lang="en-US" altLang="zh-CN" sz="1800" b="1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71802" y="3643314"/>
            <a:ext cx="2000264" cy="1000132"/>
            <a:chOff x="3071802" y="3643314"/>
            <a:chExt cx="2000264" cy="1000132"/>
          </a:xfrm>
        </p:grpSpPr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4062402" y="3643314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2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3452802" y="4252914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/>
                <a:t>1</a:t>
              </a:r>
              <a:endParaRPr lang="en-US" altLang="zh-CN" b="1" dirty="0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3716326" y="3929066"/>
              <a:ext cx="355607" cy="3587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3681402" y="3719514"/>
              <a:ext cx="381000" cy="228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[1]</a:t>
              </a: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3071802" y="4252914"/>
              <a:ext cx="381000" cy="228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[2]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4691066" y="4262446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rgbClr val="3333FF"/>
                  </a:solidFill>
                </a:rPr>
                <a:t>2</a:t>
              </a:r>
              <a:endParaRPr lang="en-US" altLang="zh-CN" b="1" dirty="0">
                <a:solidFill>
                  <a:srgbClr val="3333FF"/>
                </a:solidFill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4429123" y="3929066"/>
              <a:ext cx="428629" cy="3571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4286248" y="4233866"/>
              <a:ext cx="381000" cy="228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 smtClean="0"/>
                <a:t>[3]</a:t>
              </a:r>
              <a:endParaRPr lang="en-US" altLang="zh-CN" sz="1800" b="1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500694" y="3643314"/>
            <a:ext cx="2000264" cy="1000132"/>
            <a:chOff x="5500694" y="3643314"/>
            <a:chExt cx="2000264" cy="1000132"/>
          </a:xfrm>
        </p:grpSpPr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6500826" y="3643314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rgbClr val="002060"/>
                  </a:solidFill>
                </a:rPr>
                <a:t>1</a:t>
              </a:r>
              <a:endParaRPr lang="en-US" altLang="zh-CN" b="1" dirty="0">
                <a:solidFill>
                  <a:srgbClr val="002060"/>
                </a:solidFill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5881694" y="4252914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</a:rPr>
                <a:t>2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 flipH="1">
              <a:off x="6145218" y="3929066"/>
              <a:ext cx="355607" cy="3587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6110294" y="3719514"/>
              <a:ext cx="381000" cy="228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[1]</a:t>
              </a: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5500694" y="4252914"/>
              <a:ext cx="381000" cy="228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[2]</a:t>
              </a: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7119958" y="4262446"/>
              <a:ext cx="381000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rgbClr val="3333FF"/>
                  </a:solidFill>
                </a:rPr>
                <a:t>2</a:t>
              </a:r>
              <a:endParaRPr lang="en-US" altLang="zh-CN" b="1" dirty="0">
                <a:solidFill>
                  <a:srgbClr val="3333FF"/>
                </a:solidFill>
              </a:endParaRP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6858015" y="3929066"/>
              <a:ext cx="428629" cy="3571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6715140" y="4233866"/>
              <a:ext cx="381000" cy="228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dirty="0" smtClean="0"/>
                <a:t>[3]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3147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0" grpId="0"/>
      <p:bldP spid="26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0"/>
          <p:cNvGrpSpPr>
            <a:grpSpLocks/>
          </p:cNvGrpSpPr>
          <p:nvPr/>
        </p:nvGrpSpPr>
        <p:grpSpPr bwMode="auto">
          <a:xfrm>
            <a:off x="2743200" y="1219200"/>
            <a:ext cx="2089150" cy="2493963"/>
            <a:chOff x="1968" y="864"/>
            <a:chExt cx="1316" cy="1571"/>
          </a:xfrm>
        </p:grpSpPr>
        <p:sp>
          <p:nvSpPr>
            <p:cNvPr id="27625" name="Freeform 1001"/>
            <p:cNvSpPr>
              <a:spLocks/>
            </p:cNvSpPr>
            <p:nvPr/>
          </p:nvSpPr>
          <p:spPr bwMode="auto">
            <a:xfrm>
              <a:off x="2115" y="864"/>
              <a:ext cx="983" cy="1571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8" y="86"/>
                </a:cxn>
                <a:cxn ang="0">
                  <a:pos x="28" y="38"/>
                </a:cxn>
                <a:cxn ang="0">
                  <a:pos x="69" y="11"/>
                </a:cxn>
                <a:cxn ang="0">
                  <a:pos x="128" y="0"/>
                </a:cxn>
                <a:cxn ang="0">
                  <a:pos x="1816" y="0"/>
                </a:cxn>
                <a:cxn ang="0">
                  <a:pos x="1876" y="5"/>
                </a:cxn>
                <a:cxn ang="0">
                  <a:pos x="1926" y="33"/>
                </a:cxn>
                <a:cxn ang="0">
                  <a:pos x="1957" y="86"/>
                </a:cxn>
                <a:cxn ang="0">
                  <a:pos x="1968" y="161"/>
                </a:cxn>
                <a:cxn ang="0">
                  <a:pos x="1968" y="2965"/>
                </a:cxn>
                <a:cxn ang="0">
                  <a:pos x="1966" y="3040"/>
                </a:cxn>
                <a:cxn ang="0">
                  <a:pos x="1952" y="3084"/>
                </a:cxn>
                <a:cxn ang="0">
                  <a:pos x="1921" y="3117"/>
                </a:cxn>
                <a:cxn ang="0">
                  <a:pos x="1886" y="3139"/>
                </a:cxn>
                <a:cxn ang="0">
                  <a:pos x="110" y="3140"/>
                </a:cxn>
                <a:cxn ang="0">
                  <a:pos x="62" y="3128"/>
                </a:cxn>
                <a:cxn ang="0">
                  <a:pos x="28" y="3101"/>
                </a:cxn>
                <a:cxn ang="0">
                  <a:pos x="8" y="3068"/>
                </a:cxn>
                <a:cxn ang="0">
                  <a:pos x="0" y="3009"/>
                </a:cxn>
                <a:cxn ang="0">
                  <a:pos x="0" y="150"/>
                </a:cxn>
              </a:cxnLst>
              <a:rect l="0" t="0" r="r" b="b"/>
              <a:pathLst>
                <a:path w="1968" h="3140">
                  <a:moveTo>
                    <a:pt x="0" y="150"/>
                  </a:moveTo>
                  <a:lnTo>
                    <a:pt x="8" y="86"/>
                  </a:lnTo>
                  <a:lnTo>
                    <a:pt x="28" y="38"/>
                  </a:lnTo>
                  <a:lnTo>
                    <a:pt x="69" y="11"/>
                  </a:lnTo>
                  <a:lnTo>
                    <a:pt x="128" y="0"/>
                  </a:lnTo>
                  <a:lnTo>
                    <a:pt x="1816" y="0"/>
                  </a:lnTo>
                  <a:lnTo>
                    <a:pt x="1876" y="5"/>
                  </a:lnTo>
                  <a:lnTo>
                    <a:pt x="1926" y="33"/>
                  </a:lnTo>
                  <a:lnTo>
                    <a:pt x="1957" y="86"/>
                  </a:lnTo>
                  <a:lnTo>
                    <a:pt x="1968" y="161"/>
                  </a:lnTo>
                  <a:lnTo>
                    <a:pt x="1968" y="2965"/>
                  </a:lnTo>
                  <a:lnTo>
                    <a:pt x="1966" y="3040"/>
                  </a:lnTo>
                  <a:lnTo>
                    <a:pt x="1952" y="3084"/>
                  </a:lnTo>
                  <a:lnTo>
                    <a:pt x="1921" y="3117"/>
                  </a:lnTo>
                  <a:lnTo>
                    <a:pt x="1886" y="3139"/>
                  </a:lnTo>
                  <a:lnTo>
                    <a:pt x="110" y="3140"/>
                  </a:lnTo>
                  <a:lnTo>
                    <a:pt x="62" y="3128"/>
                  </a:lnTo>
                  <a:lnTo>
                    <a:pt x="28" y="3101"/>
                  </a:lnTo>
                  <a:lnTo>
                    <a:pt x="8" y="3068"/>
                  </a:lnTo>
                  <a:lnTo>
                    <a:pt x="0" y="3009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002"/>
            <p:cNvGrpSpPr>
              <a:grpSpLocks/>
            </p:cNvGrpSpPr>
            <p:nvPr/>
          </p:nvGrpSpPr>
          <p:grpSpPr bwMode="auto">
            <a:xfrm rot="1560000">
              <a:off x="1968" y="1056"/>
              <a:ext cx="1316" cy="1155"/>
              <a:chOff x="2025" y="1323"/>
              <a:chExt cx="1316" cy="1155"/>
            </a:xfrm>
          </p:grpSpPr>
          <p:sp>
            <p:nvSpPr>
              <p:cNvPr id="27627" name="Freeform 1003"/>
              <p:cNvSpPr>
                <a:spLocks/>
              </p:cNvSpPr>
              <p:nvPr/>
            </p:nvSpPr>
            <p:spPr bwMode="auto">
              <a:xfrm>
                <a:off x="2094" y="1585"/>
                <a:ext cx="80" cy="137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174"/>
                  </a:cxn>
                  <a:cxn ang="0">
                    <a:pos x="159" y="274"/>
                  </a:cxn>
                  <a:cxn ang="0">
                    <a:pos x="160" y="87"/>
                  </a:cxn>
                  <a:cxn ang="0">
                    <a:pos x="21" y="0"/>
                  </a:cxn>
                </a:cxnLst>
                <a:rect l="0" t="0" r="r" b="b"/>
                <a:pathLst>
                  <a:path w="160" h="274">
                    <a:moveTo>
                      <a:pt x="21" y="0"/>
                    </a:moveTo>
                    <a:lnTo>
                      <a:pt x="0" y="174"/>
                    </a:lnTo>
                    <a:lnTo>
                      <a:pt x="159" y="274"/>
                    </a:lnTo>
                    <a:lnTo>
                      <a:pt x="160" y="87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28" name="Freeform 1004"/>
              <p:cNvSpPr>
                <a:spLocks/>
              </p:cNvSpPr>
              <p:nvPr/>
            </p:nvSpPr>
            <p:spPr bwMode="auto">
              <a:xfrm>
                <a:off x="2025" y="1421"/>
                <a:ext cx="82" cy="154"/>
              </a:xfrm>
              <a:custGeom>
                <a:avLst/>
                <a:gdLst/>
                <a:ahLst/>
                <a:cxnLst>
                  <a:cxn ang="0">
                    <a:pos x="11" y="25"/>
                  </a:cxn>
                  <a:cxn ang="0">
                    <a:pos x="66" y="0"/>
                  </a:cxn>
                  <a:cxn ang="0">
                    <a:pos x="165" y="220"/>
                  </a:cxn>
                  <a:cxn ang="0">
                    <a:pos x="142" y="277"/>
                  </a:cxn>
                  <a:cxn ang="0">
                    <a:pos x="87" y="308"/>
                  </a:cxn>
                  <a:cxn ang="0">
                    <a:pos x="27" y="286"/>
                  </a:cxn>
                  <a:cxn ang="0">
                    <a:pos x="0" y="216"/>
                  </a:cxn>
                  <a:cxn ang="0">
                    <a:pos x="45" y="193"/>
                  </a:cxn>
                  <a:cxn ang="0">
                    <a:pos x="75" y="244"/>
                  </a:cxn>
                  <a:cxn ang="0">
                    <a:pos x="107" y="227"/>
                  </a:cxn>
                  <a:cxn ang="0">
                    <a:pos x="11" y="25"/>
                  </a:cxn>
                </a:cxnLst>
                <a:rect l="0" t="0" r="r" b="b"/>
                <a:pathLst>
                  <a:path w="165" h="308">
                    <a:moveTo>
                      <a:pt x="11" y="25"/>
                    </a:moveTo>
                    <a:lnTo>
                      <a:pt x="66" y="0"/>
                    </a:lnTo>
                    <a:lnTo>
                      <a:pt x="165" y="220"/>
                    </a:lnTo>
                    <a:lnTo>
                      <a:pt x="142" y="277"/>
                    </a:lnTo>
                    <a:lnTo>
                      <a:pt x="87" y="308"/>
                    </a:lnTo>
                    <a:lnTo>
                      <a:pt x="27" y="286"/>
                    </a:lnTo>
                    <a:lnTo>
                      <a:pt x="0" y="216"/>
                    </a:lnTo>
                    <a:lnTo>
                      <a:pt x="45" y="193"/>
                    </a:lnTo>
                    <a:lnTo>
                      <a:pt x="75" y="244"/>
                    </a:lnTo>
                    <a:lnTo>
                      <a:pt x="107" y="227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005"/>
              <p:cNvGrpSpPr>
                <a:grpSpLocks/>
              </p:cNvGrpSpPr>
              <p:nvPr/>
            </p:nvGrpSpPr>
            <p:grpSpPr bwMode="auto">
              <a:xfrm>
                <a:off x="2300" y="1377"/>
                <a:ext cx="651" cy="656"/>
                <a:chOff x="2300" y="1377"/>
                <a:chExt cx="651" cy="656"/>
              </a:xfrm>
            </p:grpSpPr>
            <p:sp>
              <p:nvSpPr>
                <p:cNvPr id="27630" name="Freeform 1006"/>
                <p:cNvSpPr>
                  <a:spLocks/>
                </p:cNvSpPr>
                <p:nvPr/>
              </p:nvSpPr>
              <p:spPr bwMode="auto">
                <a:xfrm>
                  <a:off x="2359" y="1377"/>
                  <a:ext cx="280" cy="184"/>
                </a:xfrm>
                <a:custGeom>
                  <a:avLst/>
                  <a:gdLst/>
                  <a:ahLst/>
                  <a:cxnLst>
                    <a:cxn ang="0">
                      <a:pos x="561" y="0"/>
                    </a:cxn>
                    <a:cxn ang="0">
                      <a:pos x="0" y="283"/>
                    </a:cxn>
                    <a:cxn ang="0">
                      <a:pos x="149" y="321"/>
                    </a:cxn>
                    <a:cxn ang="0">
                      <a:pos x="171" y="369"/>
                    </a:cxn>
                    <a:cxn ang="0">
                      <a:pos x="519" y="200"/>
                    </a:cxn>
                    <a:cxn ang="0">
                      <a:pos x="497" y="153"/>
                    </a:cxn>
                    <a:cxn ang="0">
                      <a:pos x="561" y="0"/>
                    </a:cxn>
                  </a:cxnLst>
                  <a:rect l="0" t="0" r="r" b="b"/>
                  <a:pathLst>
                    <a:path w="561" h="369">
                      <a:moveTo>
                        <a:pt x="561" y="0"/>
                      </a:moveTo>
                      <a:lnTo>
                        <a:pt x="0" y="283"/>
                      </a:lnTo>
                      <a:lnTo>
                        <a:pt x="149" y="321"/>
                      </a:lnTo>
                      <a:lnTo>
                        <a:pt x="171" y="369"/>
                      </a:lnTo>
                      <a:lnTo>
                        <a:pt x="519" y="200"/>
                      </a:lnTo>
                      <a:lnTo>
                        <a:pt x="497" y="153"/>
                      </a:lnTo>
                      <a:lnTo>
                        <a:pt x="56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1" name="Freeform 1007"/>
                <p:cNvSpPr>
                  <a:spLocks/>
                </p:cNvSpPr>
                <p:nvPr/>
              </p:nvSpPr>
              <p:spPr bwMode="auto">
                <a:xfrm>
                  <a:off x="2445" y="1504"/>
                  <a:ext cx="173" cy="194"/>
                </a:xfrm>
                <a:custGeom>
                  <a:avLst/>
                  <a:gdLst/>
                  <a:ahLst/>
                  <a:cxnLst>
                    <a:cxn ang="0">
                      <a:pos x="204" y="0"/>
                    </a:cxn>
                    <a:cxn ang="0">
                      <a:pos x="0" y="103"/>
                    </a:cxn>
                    <a:cxn ang="0">
                      <a:pos x="116" y="344"/>
                    </a:cxn>
                    <a:cxn ang="0">
                      <a:pos x="145" y="355"/>
                    </a:cxn>
                    <a:cxn ang="0">
                      <a:pos x="206" y="388"/>
                    </a:cxn>
                    <a:cxn ang="0">
                      <a:pos x="312" y="337"/>
                    </a:cxn>
                    <a:cxn ang="0">
                      <a:pos x="346" y="290"/>
                    </a:cxn>
                    <a:cxn ang="0">
                      <a:pos x="204" y="0"/>
                    </a:cxn>
                  </a:cxnLst>
                  <a:rect l="0" t="0" r="r" b="b"/>
                  <a:pathLst>
                    <a:path w="346" h="388">
                      <a:moveTo>
                        <a:pt x="204" y="0"/>
                      </a:moveTo>
                      <a:lnTo>
                        <a:pt x="0" y="103"/>
                      </a:lnTo>
                      <a:lnTo>
                        <a:pt x="116" y="344"/>
                      </a:lnTo>
                      <a:lnTo>
                        <a:pt x="145" y="355"/>
                      </a:lnTo>
                      <a:lnTo>
                        <a:pt x="206" y="388"/>
                      </a:lnTo>
                      <a:lnTo>
                        <a:pt x="312" y="337"/>
                      </a:lnTo>
                      <a:lnTo>
                        <a:pt x="346" y="290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2" name="Freeform 1008"/>
                <p:cNvSpPr>
                  <a:spLocks/>
                </p:cNvSpPr>
                <p:nvPr/>
              </p:nvSpPr>
              <p:spPr bwMode="auto">
                <a:xfrm>
                  <a:off x="2437" y="1562"/>
                  <a:ext cx="80" cy="181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124" y="221"/>
                    </a:cxn>
                    <a:cxn ang="0">
                      <a:pos x="159" y="239"/>
                    </a:cxn>
                    <a:cxn ang="0">
                      <a:pos x="131" y="322"/>
                    </a:cxn>
                    <a:cxn ang="0">
                      <a:pos x="54" y="362"/>
                    </a:cxn>
                    <a:cxn ang="0">
                      <a:pos x="10" y="269"/>
                    </a:cxn>
                    <a:cxn ang="0">
                      <a:pos x="63" y="241"/>
                    </a:cxn>
                    <a:cxn ang="0">
                      <a:pos x="0" y="113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159" h="362">
                      <a:moveTo>
                        <a:pt x="22" y="0"/>
                      </a:moveTo>
                      <a:lnTo>
                        <a:pt x="124" y="221"/>
                      </a:lnTo>
                      <a:lnTo>
                        <a:pt x="159" y="239"/>
                      </a:lnTo>
                      <a:lnTo>
                        <a:pt x="131" y="322"/>
                      </a:lnTo>
                      <a:lnTo>
                        <a:pt x="54" y="362"/>
                      </a:lnTo>
                      <a:lnTo>
                        <a:pt x="10" y="269"/>
                      </a:lnTo>
                      <a:lnTo>
                        <a:pt x="63" y="241"/>
                      </a:lnTo>
                      <a:lnTo>
                        <a:pt x="0" y="11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3" name="Freeform 1009"/>
                <p:cNvSpPr>
                  <a:spLocks/>
                </p:cNvSpPr>
                <p:nvPr/>
              </p:nvSpPr>
              <p:spPr bwMode="auto">
                <a:xfrm>
                  <a:off x="2503" y="1649"/>
                  <a:ext cx="150" cy="81"/>
                </a:xfrm>
                <a:custGeom>
                  <a:avLst/>
                  <a:gdLst/>
                  <a:ahLst/>
                  <a:cxnLst>
                    <a:cxn ang="0">
                      <a:pos x="235" y="0"/>
                    </a:cxn>
                    <a:cxn ang="0">
                      <a:pos x="193" y="51"/>
                    </a:cxn>
                    <a:cxn ang="0">
                      <a:pos x="92" y="100"/>
                    </a:cxn>
                    <a:cxn ang="0">
                      <a:pos x="29" y="67"/>
                    </a:cxn>
                    <a:cxn ang="0">
                      <a:pos x="23" y="94"/>
                    </a:cxn>
                    <a:cxn ang="0">
                      <a:pos x="0" y="145"/>
                    </a:cxn>
                    <a:cxn ang="0">
                      <a:pos x="97" y="162"/>
                    </a:cxn>
                    <a:cxn ang="0">
                      <a:pos x="255" y="89"/>
                    </a:cxn>
                    <a:cxn ang="0">
                      <a:pos x="300" y="11"/>
                    </a:cxn>
                    <a:cxn ang="0">
                      <a:pos x="235" y="0"/>
                    </a:cxn>
                  </a:cxnLst>
                  <a:rect l="0" t="0" r="r" b="b"/>
                  <a:pathLst>
                    <a:path w="300" h="162">
                      <a:moveTo>
                        <a:pt x="235" y="0"/>
                      </a:moveTo>
                      <a:lnTo>
                        <a:pt x="193" y="51"/>
                      </a:lnTo>
                      <a:lnTo>
                        <a:pt x="92" y="100"/>
                      </a:lnTo>
                      <a:lnTo>
                        <a:pt x="29" y="67"/>
                      </a:lnTo>
                      <a:lnTo>
                        <a:pt x="23" y="94"/>
                      </a:lnTo>
                      <a:lnTo>
                        <a:pt x="0" y="145"/>
                      </a:lnTo>
                      <a:lnTo>
                        <a:pt x="97" y="162"/>
                      </a:lnTo>
                      <a:lnTo>
                        <a:pt x="255" y="89"/>
                      </a:lnTo>
                      <a:lnTo>
                        <a:pt x="300" y="11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4" name="Freeform 1010"/>
                <p:cNvSpPr>
                  <a:spLocks/>
                </p:cNvSpPr>
                <p:nvPr/>
              </p:nvSpPr>
              <p:spPr bwMode="auto">
                <a:xfrm>
                  <a:off x="2698" y="1380"/>
                  <a:ext cx="185" cy="268"/>
                </a:xfrm>
                <a:custGeom>
                  <a:avLst/>
                  <a:gdLst/>
                  <a:ahLst/>
                  <a:cxnLst>
                    <a:cxn ang="0">
                      <a:pos x="263" y="458"/>
                    </a:cxn>
                    <a:cxn ang="0">
                      <a:pos x="202" y="326"/>
                    </a:cxn>
                    <a:cxn ang="0">
                      <a:pos x="59" y="312"/>
                    </a:cxn>
                    <a:cxn ang="0">
                      <a:pos x="0" y="224"/>
                    </a:cxn>
                    <a:cxn ang="0">
                      <a:pos x="124" y="236"/>
                    </a:cxn>
                    <a:cxn ang="0">
                      <a:pos x="152" y="225"/>
                    </a:cxn>
                    <a:cxn ang="0">
                      <a:pos x="89" y="94"/>
                    </a:cxn>
                    <a:cxn ang="0">
                      <a:pos x="127" y="0"/>
                    </a:cxn>
                    <a:cxn ang="0">
                      <a:pos x="370" y="503"/>
                    </a:cxn>
                    <a:cxn ang="0">
                      <a:pos x="302" y="536"/>
                    </a:cxn>
                    <a:cxn ang="0">
                      <a:pos x="263" y="458"/>
                    </a:cxn>
                  </a:cxnLst>
                  <a:rect l="0" t="0" r="r" b="b"/>
                  <a:pathLst>
                    <a:path w="370" h="536">
                      <a:moveTo>
                        <a:pt x="263" y="458"/>
                      </a:moveTo>
                      <a:lnTo>
                        <a:pt x="202" y="326"/>
                      </a:lnTo>
                      <a:lnTo>
                        <a:pt x="59" y="312"/>
                      </a:lnTo>
                      <a:lnTo>
                        <a:pt x="0" y="224"/>
                      </a:lnTo>
                      <a:lnTo>
                        <a:pt x="124" y="236"/>
                      </a:lnTo>
                      <a:lnTo>
                        <a:pt x="152" y="225"/>
                      </a:lnTo>
                      <a:lnTo>
                        <a:pt x="89" y="94"/>
                      </a:lnTo>
                      <a:lnTo>
                        <a:pt x="127" y="0"/>
                      </a:lnTo>
                      <a:lnTo>
                        <a:pt x="370" y="503"/>
                      </a:lnTo>
                      <a:lnTo>
                        <a:pt x="302" y="536"/>
                      </a:lnTo>
                      <a:lnTo>
                        <a:pt x="263" y="458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5" name="Freeform 1011"/>
                <p:cNvSpPr>
                  <a:spLocks/>
                </p:cNvSpPr>
                <p:nvPr/>
              </p:nvSpPr>
              <p:spPr bwMode="auto">
                <a:xfrm>
                  <a:off x="2852" y="1634"/>
                  <a:ext cx="46" cy="38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0" y="33"/>
                    </a:cxn>
                    <a:cxn ang="0">
                      <a:pos x="23" y="77"/>
                    </a:cxn>
                    <a:cxn ang="0">
                      <a:pos x="92" y="45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92" h="77">
                      <a:moveTo>
                        <a:pt x="70" y="0"/>
                      </a:moveTo>
                      <a:lnTo>
                        <a:pt x="0" y="33"/>
                      </a:lnTo>
                      <a:lnTo>
                        <a:pt x="23" y="77"/>
                      </a:lnTo>
                      <a:lnTo>
                        <a:pt x="92" y="45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6" name="Freeform 1012"/>
                <p:cNvSpPr>
                  <a:spLocks/>
                </p:cNvSpPr>
                <p:nvPr/>
              </p:nvSpPr>
              <p:spPr bwMode="auto">
                <a:xfrm>
                  <a:off x="2864" y="1654"/>
                  <a:ext cx="51" cy="43"/>
                </a:xfrm>
                <a:custGeom>
                  <a:avLst/>
                  <a:gdLst/>
                  <a:ahLst/>
                  <a:cxnLst>
                    <a:cxn ang="0">
                      <a:pos x="75" y="0"/>
                    </a:cxn>
                    <a:cxn ang="0">
                      <a:pos x="0" y="39"/>
                    </a:cxn>
                    <a:cxn ang="0">
                      <a:pos x="22" y="84"/>
                    </a:cxn>
                    <a:cxn ang="0">
                      <a:pos x="101" y="50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01" h="84">
                      <a:moveTo>
                        <a:pt x="75" y="0"/>
                      </a:moveTo>
                      <a:lnTo>
                        <a:pt x="0" y="39"/>
                      </a:lnTo>
                      <a:lnTo>
                        <a:pt x="22" y="84"/>
                      </a:lnTo>
                      <a:lnTo>
                        <a:pt x="101" y="50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7" name="Freeform 1013"/>
                <p:cNvSpPr>
                  <a:spLocks/>
                </p:cNvSpPr>
                <p:nvPr/>
              </p:nvSpPr>
              <p:spPr bwMode="auto">
                <a:xfrm>
                  <a:off x="2877" y="1681"/>
                  <a:ext cx="47" cy="41"/>
                </a:xfrm>
                <a:custGeom>
                  <a:avLst/>
                  <a:gdLst/>
                  <a:ahLst/>
                  <a:cxnLst>
                    <a:cxn ang="0">
                      <a:pos x="67" y="0"/>
                    </a:cxn>
                    <a:cxn ang="0">
                      <a:pos x="0" y="33"/>
                    </a:cxn>
                    <a:cxn ang="0">
                      <a:pos x="23" y="81"/>
                    </a:cxn>
                    <a:cxn ang="0">
                      <a:pos x="93" y="48"/>
                    </a:cxn>
                    <a:cxn ang="0">
                      <a:pos x="67" y="0"/>
                    </a:cxn>
                  </a:cxnLst>
                  <a:rect l="0" t="0" r="r" b="b"/>
                  <a:pathLst>
                    <a:path w="93" h="81">
                      <a:moveTo>
                        <a:pt x="67" y="0"/>
                      </a:moveTo>
                      <a:lnTo>
                        <a:pt x="0" y="33"/>
                      </a:lnTo>
                      <a:lnTo>
                        <a:pt x="23" y="81"/>
                      </a:lnTo>
                      <a:lnTo>
                        <a:pt x="93" y="48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8" name="Freeform 1014"/>
                <p:cNvSpPr>
                  <a:spLocks/>
                </p:cNvSpPr>
                <p:nvPr/>
              </p:nvSpPr>
              <p:spPr bwMode="auto">
                <a:xfrm>
                  <a:off x="2617" y="1613"/>
                  <a:ext cx="222" cy="316"/>
                </a:xfrm>
                <a:custGeom>
                  <a:avLst/>
                  <a:gdLst/>
                  <a:ahLst/>
                  <a:cxnLst>
                    <a:cxn ang="0">
                      <a:pos x="445" y="61"/>
                    </a:cxn>
                    <a:cxn ang="0">
                      <a:pos x="241" y="0"/>
                    </a:cxn>
                    <a:cxn ang="0">
                      <a:pos x="0" y="632"/>
                    </a:cxn>
                    <a:cxn ang="0">
                      <a:pos x="243" y="513"/>
                    </a:cxn>
                    <a:cxn ang="0">
                      <a:pos x="445" y="61"/>
                    </a:cxn>
                  </a:cxnLst>
                  <a:rect l="0" t="0" r="r" b="b"/>
                  <a:pathLst>
                    <a:path w="445" h="632">
                      <a:moveTo>
                        <a:pt x="445" y="61"/>
                      </a:moveTo>
                      <a:lnTo>
                        <a:pt x="241" y="0"/>
                      </a:lnTo>
                      <a:lnTo>
                        <a:pt x="0" y="632"/>
                      </a:lnTo>
                      <a:lnTo>
                        <a:pt x="243" y="513"/>
                      </a:lnTo>
                      <a:lnTo>
                        <a:pt x="445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39" name="Freeform 1015"/>
                <p:cNvSpPr>
                  <a:spLocks/>
                </p:cNvSpPr>
                <p:nvPr/>
              </p:nvSpPr>
              <p:spPr bwMode="auto">
                <a:xfrm>
                  <a:off x="2637" y="1616"/>
                  <a:ext cx="114" cy="304"/>
                </a:xfrm>
                <a:custGeom>
                  <a:avLst/>
                  <a:gdLst/>
                  <a:ahLst/>
                  <a:cxnLst>
                    <a:cxn ang="0">
                      <a:pos x="202" y="0"/>
                    </a:cxn>
                    <a:cxn ang="0">
                      <a:pos x="0" y="608"/>
                    </a:cxn>
                    <a:cxn ang="0">
                      <a:pos x="32" y="590"/>
                    </a:cxn>
                    <a:cxn ang="0">
                      <a:pos x="228" y="10"/>
                    </a:cxn>
                    <a:cxn ang="0">
                      <a:pos x="202" y="0"/>
                    </a:cxn>
                  </a:cxnLst>
                  <a:rect l="0" t="0" r="r" b="b"/>
                  <a:pathLst>
                    <a:path w="228" h="608">
                      <a:moveTo>
                        <a:pt x="202" y="0"/>
                      </a:moveTo>
                      <a:lnTo>
                        <a:pt x="0" y="608"/>
                      </a:lnTo>
                      <a:lnTo>
                        <a:pt x="32" y="590"/>
                      </a:lnTo>
                      <a:lnTo>
                        <a:pt x="228" y="10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0" name="Freeform 1016"/>
                <p:cNvSpPr>
                  <a:spLocks/>
                </p:cNvSpPr>
                <p:nvPr/>
              </p:nvSpPr>
              <p:spPr bwMode="auto">
                <a:xfrm>
                  <a:off x="2671" y="1621"/>
                  <a:ext cx="108" cy="281"/>
                </a:xfrm>
                <a:custGeom>
                  <a:avLst/>
                  <a:gdLst/>
                  <a:ahLst/>
                  <a:cxnLst>
                    <a:cxn ang="0">
                      <a:pos x="190" y="0"/>
                    </a:cxn>
                    <a:cxn ang="0">
                      <a:pos x="0" y="563"/>
                    </a:cxn>
                    <a:cxn ang="0">
                      <a:pos x="41" y="544"/>
                    </a:cxn>
                    <a:cxn ang="0">
                      <a:pos x="217" y="13"/>
                    </a:cxn>
                    <a:cxn ang="0">
                      <a:pos x="190" y="0"/>
                    </a:cxn>
                  </a:cxnLst>
                  <a:rect l="0" t="0" r="r" b="b"/>
                  <a:pathLst>
                    <a:path w="217" h="563">
                      <a:moveTo>
                        <a:pt x="190" y="0"/>
                      </a:moveTo>
                      <a:lnTo>
                        <a:pt x="0" y="563"/>
                      </a:lnTo>
                      <a:lnTo>
                        <a:pt x="41" y="544"/>
                      </a:lnTo>
                      <a:lnTo>
                        <a:pt x="217" y="13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1" name="Freeform 1017"/>
                <p:cNvSpPr>
                  <a:spLocks/>
                </p:cNvSpPr>
                <p:nvPr/>
              </p:nvSpPr>
              <p:spPr bwMode="auto">
                <a:xfrm>
                  <a:off x="2466" y="1613"/>
                  <a:ext cx="271" cy="352"/>
                </a:xfrm>
                <a:custGeom>
                  <a:avLst/>
                  <a:gdLst/>
                  <a:ahLst/>
                  <a:cxnLst>
                    <a:cxn ang="0">
                      <a:pos x="542" y="0"/>
                    </a:cxn>
                    <a:cxn ang="0">
                      <a:pos x="524" y="33"/>
                    </a:cxn>
                    <a:cxn ang="0">
                      <a:pos x="386" y="95"/>
                    </a:cxn>
                    <a:cxn ang="0">
                      <a:pos x="377" y="81"/>
                    </a:cxn>
                    <a:cxn ang="0">
                      <a:pos x="334" y="160"/>
                    </a:cxn>
                    <a:cxn ang="0">
                      <a:pos x="172" y="238"/>
                    </a:cxn>
                    <a:cxn ang="0">
                      <a:pos x="68" y="222"/>
                    </a:cxn>
                    <a:cxn ang="0">
                      <a:pos x="11" y="250"/>
                    </a:cxn>
                    <a:cxn ang="0">
                      <a:pos x="87" y="407"/>
                    </a:cxn>
                    <a:cxn ang="0">
                      <a:pos x="0" y="609"/>
                    </a:cxn>
                    <a:cxn ang="0">
                      <a:pos x="156" y="702"/>
                    </a:cxn>
                    <a:cxn ang="0">
                      <a:pos x="319" y="622"/>
                    </a:cxn>
                    <a:cxn ang="0">
                      <a:pos x="542" y="0"/>
                    </a:cxn>
                  </a:cxnLst>
                  <a:rect l="0" t="0" r="r" b="b"/>
                  <a:pathLst>
                    <a:path w="542" h="702">
                      <a:moveTo>
                        <a:pt x="542" y="0"/>
                      </a:moveTo>
                      <a:lnTo>
                        <a:pt x="524" y="33"/>
                      </a:lnTo>
                      <a:lnTo>
                        <a:pt x="386" y="95"/>
                      </a:lnTo>
                      <a:lnTo>
                        <a:pt x="377" y="81"/>
                      </a:lnTo>
                      <a:lnTo>
                        <a:pt x="334" y="160"/>
                      </a:lnTo>
                      <a:lnTo>
                        <a:pt x="172" y="238"/>
                      </a:lnTo>
                      <a:lnTo>
                        <a:pt x="68" y="222"/>
                      </a:lnTo>
                      <a:lnTo>
                        <a:pt x="11" y="250"/>
                      </a:lnTo>
                      <a:lnTo>
                        <a:pt x="87" y="407"/>
                      </a:lnTo>
                      <a:lnTo>
                        <a:pt x="0" y="609"/>
                      </a:lnTo>
                      <a:lnTo>
                        <a:pt x="156" y="702"/>
                      </a:lnTo>
                      <a:lnTo>
                        <a:pt x="319" y="622"/>
                      </a:lnTo>
                      <a:lnTo>
                        <a:pt x="5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2" name="Freeform 1018"/>
                <p:cNvSpPr>
                  <a:spLocks/>
                </p:cNvSpPr>
                <p:nvPr/>
              </p:nvSpPr>
              <p:spPr bwMode="auto">
                <a:xfrm>
                  <a:off x="2475" y="1635"/>
                  <a:ext cx="236" cy="135"/>
                </a:xfrm>
                <a:custGeom>
                  <a:avLst/>
                  <a:gdLst/>
                  <a:ahLst/>
                  <a:cxnLst>
                    <a:cxn ang="0">
                      <a:pos x="397" y="35"/>
                    </a:cxn>
                    <a:cxn ang="0">
                      <a:pos x="336" y="148"/>
                    </a:cxn>
                    <a:cxn ang="0">
                      <a:pos x="167" y="229"/>
                    </a:cxn>
                    <a:cxn ang="0">
                      <a:pos x="66" y="212"/>
                    </a:cxn>
                    <a:cxn ang="0">
                      <a:pos x="46" y="179"/>
                    </a:cxn>
                    <a:cxn ang="0">
                      <a:pos x="0" y="202"/>
                    </a:cxn>
                    <a:cxn ang="0">
                      <a:pos x="26" y="253"/>
                    </a:cxn>
                    <a:cxn ang="0">
                      <a:pos x="187" y="270"/>
                    </a:cxn>
                    <a:cxn ang="0">
                      <a:pos x="355" y="188"/>
                    </a:cxn>
                    <a:cxn ang="0">
                      <a:pos x="473" y="0"/>
                    </a:cxn>
                    <a:cxn ang="0">
                      <a:pos x="397" y="35"/>
                    </a:cxn>
                  </a:cxnLst>
                  <a:rect l="0" t="0" r="r" b="b"/>
                  <a:pathLst>
                    <a:path w="473" h="270">
                      <a:moveTo>
                        <a:pt x="397" y="35"/>
                      </a:moveTo>
                      <a:lnTo>
                        <a:pt x="336" y="148"/>
                      </a:lnTo>
                      <a:lnTo>
                        <a:pt x="167" y="229"/>
                      </a:lnTo>
                      <a:lnTo>
                        <a:pt x="66" y="212"/>
                      </a:lnTo>
                      <a:lnTo>
                        <a:pt x="46" y="179"/>
                      </a:lnTo>
                      <a:lnTo>
                        <a:pt x="0" y="202"/>
                      </a:lnTo>
                      <a:lnTo>
                        <a:pt x="26" y="253"/>
                      </a:lnTo>
                      <a:lnTo>
                        <a:pt x="187" y="270"/>
                      </a:lnTo>
                      <a:lnTo>
                        <a:pt x="355" y="188"/>
                      </a:lnTo>
                      <a:lnTo>
                        <a:pt x="473" y="0"/>
                      </a:lnTo>
                      <a:lnTo>
                        <a:pt x="397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3" name="Freeform 1019"/>
                <p:cNvSpPr>
                  <a:spLocks/>
                </p:cNvSpPr>
                <p:nvPr/>
              </p:nvSpPr>
              <p:spPr bwMode="auto">
                <a:xfrm>
                  <a:off x="2494" y="1718"/>
                  <a:ext cx="198" cy="219"/>
                </a:xfrm>
                <a:custGeom>
                  <a:avLst/>
                  <a:gdLst/>
                  <a:ahLst/>
                  <a:cxnLst>
                    <a:cxn ang="0">
                      <a:pos x="397" y="0"/>
                    </a:cxn>
                    <a:cxn ang="0">
                      <a:pos x="155" y="121"/>
                    </a:cxn>
                    <a:cxn ang="0">
                      <a:pos x="0" y="106"/>
                    </a:cxn>
                    <a:cxn ang="0">
                      <a:pos x="85" y="185"/>
                    </a:cxn>
                    <a:cxn ang="0">
                      <a:pos x="205" y="437"/>
                    </a:cxn>
                    <a:cxn ang="0">
                      <a:pos x="246" y="416"/>
                    </a:cxn>
                    <a:cxn ang="0">
                      <a:pos x="397" y="0"/>
                    </a:cxn>
                  </a:cxnLst>
                  <a:rect l="0" t="0" r="r" b="b"/>
                  <a:pathLst>
                    <a:path w="397" h="437">
                      <a:moveTo>
                        <a:pt x="397" y="0"/>
                      </a:moveTo>
                      <a:lnTo>
                        <a:pt x="155" y="121"/>
                      </a:lnTo>
                      <a:lnTo>
                        <a:pt x="0" y="106"/>
                      </a:lnTo>
                      <a:lnTo>
                        <a:pt x="85" y="185"/>
                      </a:lnTo>
                      <a:lnTo>
                        <a:pt x="205" y="437"/>
                      </a:lnTo>
                      <a:lnTo>
                        <a:pt x="246" y="416"/>
                      </a:lnTo>
                      <a:lnTo>
                        <a:pt x="39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4" name="Freeform 1020"/>
                <p:cNvSpPr>
                  <a:spLocks/>
                </p:cNvSpPr>
                <p:nvPr/>
              </p:nvSpPr>
              <p:spPr bwMode="auto">
                <a:xfrm>
                  <a:off x="2392" y="1740"/>
                  <a:ext cx="148" cy="237"/>
                </a:xfrm>
                <a:custGeom>
                  <a:avLst/>
                  <a:gdLst/>
                  <a:ahLst/>
                  <a:cxnLst>
                    <a:cxn ang="0">
                      <a:pos x="153" y="0"/>
                    </a:cxn>
                    <a:cxn ang="0">
                      <a:pos x="233" y="162"/>
                    </a:cxn>
                    <a:cxn ang="0">
                      <a:pos x="145" y="356"/>
                    </a:cxn>
                    <a:cxn ang="0">
                      <a:pos x="295" y="451"/>
                    </a:cxn>
                    <a:cxn ang="0">
                      <a:pos x="245" y="475"/>
                    </a:cxn>
                    <a:cxn ang="0">
                      <a:pos x="130" y="387"/>
                    </a:cxn>
                    <a:cxn ang="0">
                      <a:pos x="53" y="426"/>
                    </a:cxn>
                    <a:cxn ang="0">
                      <a:pos x="0" y="311"/>
                    </a:cxn>
                    <a:cxn ang="0">
                      <a:pos x="65" y="178"/>
                    </a:cxn>
                    <a:cxn ang="0">
                      <a:pos x="35" y="118"/>
                    </a:cxn>
                    <a:cxn ang="0">
                      <a:pos x="83" y="96"/>
                    </a:cxn>
                    <a:cxn ang="0">
                      <a:pos x="153" y="0"/>
                    </a:cxn>
                  </a:cxnLst>
                  <a:rect l="0" t="0" r="r" b="b"/>
                  <a:pathLst>
                    <a:path w="295" h="475">
                      <a:moveTo>
                        <a:pt x="153" y="0"/>
                      </a:moveTo>
                      <a:lnTo>
                        <a:pt x="233" y="162"/>
                      </a:lnTo>
                      <a:lnTo>
                        <a:pt x="145" y="356"/>
                      </a:lnTo>
                      <a:lnTo>
                        <a:pt x="295" y="451"/>
                      </a:lnTo>
                      <a:lnTo>
                        <a:pt x="245" y="475"/>
                      </a:lnTo>
                      <a:lnTo>
                        <a:pt x="130" y="387"/>
                      </a:lnTo>
                      <a:lnTo>
                        <a:pt x="53" y="426"/>
                      </a:lnTo>
                      <a:lnTo>
                        <a:pt x="0" y="311"/>
                      </a:lnTo>
                      <a:lnTo>
                        <a:pt x="65" y="178"/>
                      </a:lnTo>
                      <a:lnTo>
                        <a:pt x="35" y="118"/>
                      </a:lnTo>
                      <a:lnTo>
                        <a:pt x="83" y="96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5" name="Freeform 1021"/>
                <p:cNvSpPr>
                  <a:spLocks/>
                </p:cNvSpPr>
                <p:nvPr/>
              </p:nvSpPr>
              <p:spPr bwMode="auto">
                <a:xfrm>
                  <a:off x="2394" y="1753"/>
                  <a:ext cx="96" cy="175"/>
                </a:xfrm>
                <a:custGeom>
                  <a:avLst/>
                  <a:gdLst/>
                  <a:ahLst/>
                  <a:cxnLst>
                    <a:cxn ang="0">
                      <a:pos x="128" y="0"/>
                    </a:cxn>
                    <a:cxn ang="0">
                      <a:pos x="192" y="130"/>
                    </a:cxn>
                    <a:cxn ang="0">
                      <a:pos x="106" y="311"/>
                    </a:cxn>
                    <a:cxn ang="0">
                      <a:pos x="32" y="349"/>
                    </a:cxn>
                    <a:cxn ang="0">
                      <a:pos x="0" y="288"/>
                    </a:cxn>
                    <a:cxn ang="0">
                      <a:pos x="64" y="259"/>
                    </a:cxn>
                    <a:cxn ang="0">
                      <a:pos x="113" y="140"/>
                    </a:cxn>
                    <a:cxn ang="0">
                      <a:pos x="80" y="69"/>
                    </a:cxn>
                    <a:cxn ang="0">
                      <a:pos x="128" y="0"/>
                    </a:cxn>
                  </a:cxnLst>
                  <a:rect l="0" t="0" r="r" b="b"/>
                  <a:pathLst>
                    <a:path w="192" h="349">
                      <a:moveTo>
                        <a:pt x="128" y="0"/>
                      </a:moveTo>
                      <a:lnTo>
                        <a:pt x="192" y="130"/>
                      </a:lnTo>
                      <a:lnTo>
                        <a:pt x="106" y="311"/>
                      </a:lnTo>
                      <a:lnTo>
                        <a:pt x="32" y="349"/>
                      </a:lnTo>
                      <a:lnTo>
                        <a:pt x="0" y="288"/>
                      </a:lnTo>
                      <a:lnTo>
                        <a:pt x="64" y="259"/>
                      </a:lnTo>
                      <a:lnTo>
                        <a:pt x="113" y="140"/>
                      </a:lnTo>
                      <a:lnTo>
                        <a:pt x="80" y="69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6" name="Freeform 1022"/>
                <p:cNvSpPr>
                  <a:spLocks/>
                </p:cNvSpPr>
                <p:nvPr/>
              </p:nvSpPr>
              <p:spPr bwMode="auto">
                <a:xfrm>
                  <a:off x="2376" y="1800"/>
                  <a:ext cx="46" cy="91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0" y="121"/>
                    </a:cxn>
                    <a:cxn ang="0">
                      <a:pos x="30" y="180"/>
                    </a:cxn>
                    <a:cxn ang="0">
                      <a:pos x="92" y="60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92" h="180">
                      <a:moveTo>
                        <a:pt x="64" y="0"/>
                      </a:moveTo>
                      <a:lnTo>
                        <a:pt x="0" y="121"/>
                      </a:lnTo>
                      <a:lnTo>
                        <a:pt x="30" y="180"/>
                      </a:lnTo>
                      <a:lnTo>
                        <a:pt x="92" y="6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47" name="Freeform 1023"/>
                <p:cNvSpPr>
                  <a:spLocks/>
                </p:cNvSpPr>
                <p:nvPr/>
              </p:nvSpPr>
              <p:spPr bwMode="auto">
                <a:xfrm>
                  <a:off x="2888" y="1706"/>
                  <a:ext cx="63" cy="77"/>
                </a:xfrm>
                <a:custGeom>
                  <a:avLst/>
                  <a:gdLst/>
                  <a:ahLst/>
                  <a:cxnLst>
                    <a:cxn ang="0">
                      <a:pos x="54" y="154"/>
                    </a:cxn>
                    <a:cxn ang="0">
                      <a:pos x="127" y="118"/>
                    </a:cxn>
                    <a:cxn ang="0">
                      <a:pos x="71" y="0"/>
                    </a:cxn>
                    <a:cxn ang="0">
                      <a:pos x="0" y="37"/>
                    </a:cxn>
                    <a:cxn ang="0">
                      <a:pos x="54" y="154"/>
                    </a:cxn>
                  </a:cxnLst>
                  <a:rect l="0" t="0" r="r" b="b"/>
                  <a:pathLst>
                    <a:path w="127" h="154">
                      <a:moveTo>
                        <a:pt x="54" y="154"/>
                      </a:moveTo>
                      <a:lnTo>
                        <a:pt x="127" y="118"/>
                      </a:lnTo>
                      <a:lnTo>
                        <a:pt x="71" y="0"/>
                      </a:lnTo>
                      <a:lnTo>
                        <a:pt x="0" y="37"/>
                      </a:lnTo>
                      <a:lnTo>
                        <a:pt x="54" y="15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08" name="Freeform 1024"/>
                <p:cNvSpPr>
                  <a:spLocks/>
                </p:cNvSpPr>
                <p:nvPr/>
              </p:nvSpPr>
              <p:spPr bwMode="auto">
                <a:xfrm>
                  <a:off x="2906" y="1716"/>
                  <a:ext cx="45" cy="59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45" y="119"/>
                    </a:cxn>
                    <a:cxn ang="0">
                      <a:pos x="90" y="97"/>
                    </a:cxn>
                    <a:cxn ang="0">
                      <a:pos x="45" y="0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90" h="119">
                      <a:moveTo>
                        <a:pt x="0" y="22"/>
                      </a:moveTo>
                      <a:lnTo>
                        <a:pt x="45" y="119"/>
                      </a:lnTo>
                      <a:lnTo>
                        <a:pt x="90" y="97"/>
                      </a:lnTo>
                      <a:lnTo>
                        <a:pt x="45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09" name="Freeform 1025"/>
                <p:cNvSpPr>
                  <a:spLocks/>
                </p:cNvSpPr>
                <p:nvPr/>
              </p:nvSpPr>
              <p:spPr bwMode="auto">
                <a:xfrm>
                  <a:off x="2847" y="1693"/>
                  <a:ext cx="66" cy="110"/>
                </a:xfrm>
                <a:custGeom>
                  <a:avLst/>
                  <a:gdLst/>
                  <a:ahLst/>
                  <a:cxnLst>
                    <a:cxn ang="0">
                      <a:pos x="49" y="0"/>
                    </a:cxn>
                    <a:cxn ang="0">
                      <a:pos x="8" y="12"/>
                    </a:cxn>
                    <a:cxn ang="0">
                      <a:pos x="0" y="116"/>
                    </a:cxn>
                    <a:cxn ang="0">
                      <a:pos x="51" y="221"/>
                    </a:cxn>
                    <a:cxn ang="0">
                      <a:pos x="132" y="181"/>
                    </a:cxn>
                    <a:cxn ang="0">
                      <a:pos x="49" y="0"/>
                    </a:cxn>
                  </a:cxnLst>
                  <a:rect l="0" t="0" r="r" b="b"/>
                  <a:pathLst>
                    <a:path w="132" h="221">
                      <a:moveTo>
                        <a:pt x="49" y="0"/>
                      </a:moveTo>
                      <a:lnTo>
                        <a:pt x="8" y="12"/>
                      </a:lnTo>
                      <a:lnTo>
                        <a:pt x="0" y="116"/>
                      </a:lnTo>
                      <a:lnTo>
                        <a:pt x="51" y="221"/>
                      </a:lnTo>
                      <a:lnTo>
                        <a:pt x="132" y="18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0" name="Freeform 1026"/>
                <p:cNvSpPr>
                  <a:spLocks/>
                </p:cNvSpPr>
                <p:nvPr/>
              </p:nvSpPr>
              <p:spPr bwMode="auto">
                <a:xfrm>
                  <a:off x="2787" y="1642"/>
                  <a:ext cx="85" cy="188"/>
                </a:xfrm>
                <a:custGeom>
                  <a:avLst/>
                  <a:gdLst/>
                  <a:ahLst/>
                  <a:cxnLst>
                    <a:cxn ang="0">
                      <a:pos x="169" y="323"/>
                    </a:cxn>
                    <a:cxn ang="0">
                      <a:pos x="64" y="378"/>
                    </a:cxn>
                    <a:cxn ang="0">
                      <a:pos x="0" y="241"/>
                    </a:cxn>
                    <a:cxn ang="0">
                      <a:pos x="99" y="0"/>
                    </a:cxn>
                    <a:cxn ang="0">
                      <a:pos x="116" y="15"/>
                    </a:cxn>
                    <a:cxn ang="0">
                      <a:pos x="160" y="105"/>
                    </a:cxn>
                    <a:cxn ang="0">
                      <a:pos x="124" y="124"/>
                    </a:cxn>
                    <a:cxn ang="0">
                      <a:pos x="118" y="216"/>
                    </a:cxn>
                    <a:cxn ang="0">
                      <a:pos x="169" y="323"/>
                    </a:cxn>
                  </a:cxnLst>
                  <a:rect l="0" t="0" r="r" b="b"/>
                  <a:pathLst>
                    <a:path w="169" h="378">
                      <a:moveTo>
                        <a:pt x="169" y="323"/>
                      </a:moveTo>
                      <a:lnTo>
                        <a:pt x="64" y="378"/>
                      </a:lnTo>
                      <a:lnTo>
                        <a:pt x="0" y="241"/>
                      </a:lnTo>
                      <a:lnTo>
                        <a:pt x="99" y="0"/>
                      </a:lnTo>
                      <a:lnTo>
                        <a:pt x="116" y="15"/>
                      </a:lnTo>
                      <a:lnTo>
                        <a:pt x="160" y="105"/>
                      </a:lnTo>
                      <a:lnTo>
                        <a:pt x="124" y="124"/>
                      </a:lnTo>
                      <a:lnTo>
                        <a:pt x="118" y="216"/>
                      </a:lnTo>
                      <a:lnTo>
                        <a:pt x="169" y="32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1" name="Freeform 1027"/>
                <p:cNvSpPr>
                  <a:spLocks/>
                </p:cNvSpPr>
                <p:nvPr/>
              </p:nvSpPr>
              <p:spPr bwMode="auto">
                <a:xfrm>
                  <a:off x="2740" y="1767"/>
                  <a:ext cx="77" cy="102"/>
                </a:xfrm>
                <a:custGeom>
                  <a:avLst/>
                  <a:gdLst/>
                  <a:ahLst/>
                  <a:cxnLst>
                    <a:cxn ang="0">
                      <a:pos x="90" y="0"/>
                    </a:cxn>
                    <a:cxn ang="0">
                      <a:pos x="0" y="203"/>
                    </a:cxn>
                    <a:cxn ang="0">
                      <a:pos x="154" y="128"/>
                    </a:cxn>
                    <a:cxn ang="0">
                      <a:pos x="90" y="0"/>
                    </a:cxn>
                  </a:cxnLst>
                  <a:rect l="0" t="0" r="r" b="b"/>
                  <a:pathLst>
                    <a:path w="154" h="203">
                      <a:moveTo>
                        <a:pt x="90" y="0"/>
                      </a:moveTo>
                      <a:lnTo>
                        <a:pt x="0" y="203"/>
                      </a:lnTo>
                      <a:lnTo>
                        <a:pt x="154" y="128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2" name="Freeform 1028"/>
                <p:cNvSpPr>
                  <a:spLocks/>
                </p:cNvSpPr>
                <p:nvPr/>
              </p:nvSpPr>
              <p:spPr bwMode="auto">
                <a:xfrm>
                  <a:off x="2708" y="1635"/>
                  <a:ext cx="112" cy="250"/>
                </a:xfrm>
                <a:custGeom>
                  <a:avLst/>
                  <a:gdLst/>
                  <a:ahLst/>
                  <a:cxnLst>
                    <a:cxn ang="0">
                      <a:pos x="223" y="16"/>
                    </a:cxn>
                    <a:cxn ang="0">
                      <a:pos x="173" y="0"/>
                    </a:cxn>
                    <a:cxn ang="0">
                      <a:pos x="0" y="501"/>
                    </a:cxn>
                    <a:cxn ang="0">
                      <a:pos x="35" y="481"/>
                    </a:cxn>
                    <a:cxn ang="0">
                      <a:pos x="223" y="16"/>
                    </a:cxn>
                  </a:cxnLst>
                  <a:rect l="0" t="0" r="r" b="b"/>
                  <a:pathLst>
                    <a:path w="223" h="501">
                      <a:moveTo>
                        <a:pt x="223" y="16"/>
                      </a:moveTo>
                      <a:lnTo>
                        <a:pt x="173" y="0"/>
                      </a:lnTo>
                      <a:lnTo>
                        <a:pt x="0" y="501"/>
                      </a:lnTo>
                      <a:lnTo>
                        <a:pt x="35" y="481"/>
                      </a:lnTo>
                      <a:lnTo>
                        <a:pt x="223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3" name="Freeform 1029"/>
                <p:cNvSpPr>
                  <a:spLocks/>
                </p:cNvSpPr>
                <p:nvPr/>
              </p:nvSpPr>
              <p:spPr bwMode="auto">
                <a:xfrm>
                  <a:off x="2478" y="1814"/>
                  <a:ext cx="53" cy="138"/>
                </a:xfrm>
                <a:custGeom>
                  <a:avLst/>
                  <a:gdLst/>
                  <a:ahLst/>
                  <a:cxnLst>
                    <a:cxn ang="0">
                      <a:pos x="86" y="0"/>
                    </a:cxn>
                    <a:cxn ang="0">
                      <a:pos x="106" y="275"/>
                    </a:cxn>
                    <a:cxn ang="0">
                      <a:pos x="0" y="206"/>
                    </a:cxn>
                    <a:cxn ang="0">
                      <a:pos x="86" y="0"/>
                    </a:cxn>
                  </a:cxnLst>
                  <a:rect l="0" t="0" r="r" b="b"/>
                  <a:pathLst>
                    <a:path w="106" h="275">
                      <a:moveTo>
                        <a:pt x="86" y="0"/>
                      </a:moveTo>
                      <a:lnTo>
                        <a:pt x="106" y="275"/>
                      </a:lnTo>
                      <a:lnTo>
                        <a:pt x="0" y="206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4" name="Freeform 1030"/>
                <p:cNvSpPr>
                  <a:spLocks/>
                </p:cNvSpPr>
                <p:nvPr/>
              </p:nvSpPr>
              <p:spPr bwMode="auto">
                <a:xfrm>
                  <a:off x="2821" y="1640"/>
                  <a:ext cx="49" cy="63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0" y="27"/>
                    </a:cxn>
                    <a:cxn ang="0">
                      <a:pos x="48" y="126"/>
                    </a:cxn>
                    <a:cxn ang="0">
                      <a:pos x="98" y="99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98" h="126">
                      <a:moveTo>
                        <a:pt x="50" y="0"/>
                      </a:moveTo>
                      <a:lnTo>
                        <a:pt x="0" y="27"/>
                      </a:lnTo>
                      <a:lnTo>
                        <a:pt x="48" y="126"/>
                      </a:lnTo>
                      <a:lnTo>
                        <a:pt x="98" y="99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5" name="Freeform 1031"/>
                <p:cNvSpPr>
                  <a:spLocks/>
                </p:cNvSpPr>
                <p:nvPr/>
              </p:nvSpPr>
              <p:spPr bwMode="auto">
                <a:xfrm>
                  <a:off x="2549" y="1471"/>
                  <a:ext cx="194" cy="191"/>
                </a:xfrm>
                <a:custGeom>
                  <a:avLst/>
                  <a:gdLst/>
                  <a:ahLst/>
                  <a:cxnLst>
                    <a:cxn ang="0">
                      <a:pos x="136" y="0"/>
                    </a:cxn>
                    <a:cxn ang="0">
                      <a:pos x="245" y="226"/>
                    </a:cxn>
                    <a:cxn ang="0">
                      <a:pos x="291" y="235"/>
                    </a:cxn>
                    <a:cxn ang="0">
                      <a:pos x="346" y="210"/>
                    </a:cxn>
                    <a:cxn ang="0">
                      <a:pos x="388" y="299"/>
                    </a:cxn>
                    <a:cxn ang="0">
                      <a:pos x="214" y="384"/>
                    </a:cxn>
                    <a:cxn ang="0">
                      <a:pos x="143" y="358"/>
                    </a:cxn>
                    <a:cxn ang="0">
                      <a:pos x="0" y="66"/>
                    </a:cxn>
                    <a:cxn ang="0">
                      <a:pos x="136" y="0"/>
                    </a:cxn>
                  </a:cxnLst>
                  <a:rect l="0" t="0" r="r" b="b"/>
                  <a:pathLst>
                    <a:path w="388" h="384">
                      <a:moveTo>
                        <a:pt x="136" y="0"/>
                      </a:moveTo>
                      <a:lnTo>
                        <a:pt x="245" y="226"/>
                      </a:lnTo>
                      <a:lnTo>
                        <a:pt x="291" y="235"/>
                      </a:lnTo>
                      <a:lnTo>
                        <a:pt x="346" y="210"/>
                      </a:lnTo>
                      <a:lnTo>
                        <a:pt x="388" y="299"/>
                      </a:lnTo>
                      <a:lnTo>
                        <a:pt x="214" y="384"/>
                      </a:lnTo>
                      <a:lnTo>
                        <a:pt x="143" y="358"/>
                      </a:lnTo>
                      <a:lnTo>
                        <a:pt x="0" y="66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6" name="Freeform 1032"/>
                <p:cNvSpPr>
                  <a:spLocks/>
                </p:cNvSpPr>
                <p:nvPr/>
              </p:nvSpPr>
              <p:spPr bwMode="auto">
                <a:xfrm>
                  <a:off x="2300" y="1791"/>
                  <a:ext cx="146" cy="242"/>
                </a:xfrm>
                <a:custGeom>
                  <a:avLst/>
                  <a:gdLst/>
                  <a:ahLst/>
                  <a:cxnLst>
                    <a:cxn ang="0">
                      <a:pos x="218" y="485"/>
                    </a:cxn>
                    <a:cxn ang="0">
                      <a:pos x="292" y="447"/>
                    </a:cxn>
                    <a:cxn ang="0">
                      <a:pos x="75" y="0"/>
                    </a:cxn>
                    <a:cxn ang="0">
                      <a:pos x="0" y="40"/>
                    </a:cxn>
                    <a:cxn ang="0">
                      <a:pos x="218" y="485"/>
                    </a:cxn>
                  </a:cxnLst>
                  <a:rect l="0" t="0" r="r" b="b"/>
                  <a:pathLst>
                    <a:path w="292" h="485">
                      <a:moveTo>
                        <a:pt x="218" y="485"/>
                      </a:moveTo>
                      <a:lnTo>
                        <a:pt x="292" y="447"/>
                      </a:lnTo>
                      <a:lnTo>
                        <a:pt x="75" y="0"/>
                      </a:lnTo>
                      <a:lnTo>
                        <a:pt x="0" y="40"/>
                      </a:lnTo>
                      <a:lnTo>
                        <a:pt x="218" y="48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7" name="Freeform 1033"/>
                <p:cNvSpPr>
                  <a:spLocks/>
                </p:cNvSpPr>
                <p:nvPr/>
              </p:nvSpPr>
              <p:spPr bwMode="auto">
                <a:xfrm>
                  <a:off x="2318" y="1836"/>
                  <a:ext cx="114" cy="195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183" y="389"/>
                    </a:cxn>
                    <a:cxn ang="0">
                      <a:pos x="227" y="370"/>
                    </a:cxn>
                    <a:cxn ang="0">
                      <a:pos x="46" y="0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227" h="389">
                      <a:moveTo>
                        <a:pt x="0" y="23"/>
                      </a:moveTo>
                      <a:lnTo>
                        <a:pt x="183" y="389"/>
                      </a:lnTo>
                      <a:lnTo>
                        <a:pt x="227" y="370"/>
                      </a:lnTo>
                      <a:lnTo>
                        <a:pt x="46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8" name="Freeform 1034"/>
                <p:cNvSpPr>
                  <a:spLocks/>
                </p:cNvSpPr>
                <p:nvPr/>
              </p:nvSpPr>
              <p:spPr bwMode="auto">
                <a:xfrm>
                  <a:off x="2419" y="1937"/>
                  <a:ext cx="98" cy="75"/>
                </a:xfrm>
                <a:custGeom>
                  <a:avLst/>
                  <a:gdLst/>
                  <a:ahLst/>
                  <a:cxnLst>
                    <a:cxn ang="0">
                      <a:pos x="55" y="152"/>
                    </a:cxn>
                    <a:cxn ang="0">
                      <a:pos x="0" y="39"/>
                    </a:cxn>
                    <a:cxn ang="0">
                      <a:pos x="78" y="0"/>
                    </a:cxn>
                    <a:cxn ang="0">
                      <a:pos x="196" y="83"/>
                    </a:cxn>
                    <a:cxn ang="0">
                      <a:pos x="55" y="152"/>
                    </a:cxn>
                  </a:cxnLst>
                  <a:rect l="0" t="0" r="r" b="b"/>
                  <a:pathLst>
                    <a:path w="196" h="152">
                      <a:moveTo>
                        <a:pt x="55" y="152"/>
                      </a:moveTo>
                      <a:lnTo>
                        <a:pt x="0" y="39"/>
                      </a:lnTo>
                      <a:lnTo>
                        <a:pt x="78" y="0"/>
                      </a:lnTo>
                      <a:lnTo>
                        <a:pt x="196" y="83"/>
                      </a:lnTo>
                      <a:lnTo>
                        <a:pt x="55" y="1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9" name="Freeform 1035"/>
                <p:cNvSpPr>
                  <a:spLocks/>
                </p:cNvSpPr>
                <p:nvPr/>
              </p:nvSpPr>
              <p:spPr bwMode="auto">
                <a:xfrm>
                  <a:off x="2528" y="1805"/>
                  <a:ext cx="63" cy="1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4" y="274"/>
                    </a:cxn>
                    <a:cxn ang="0">
                      <a:pos x="24" y="32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4" h="322">
                      <a:moveTo>
                        <a:pt x="0" y="0"/>
                      </a:moveTo>
                      <a:lnTo>
                        <a:pt x="124" y="274"/>
                      </a:lnTo>
                      <a:lnTo>
                        <a:pt x="24" y="3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0" name="Freeform 1036"/>
                <p:cNvSpPr>
                  <a:spLocks/>
                </p:cNvSpPr>
                <p:nvPr/>
              </p:nvSpPr>
              <p:spPr bwMode="auto">
                <a:xfrm>
                  <a:off x="2547" y="1750"/>
                  <a:ext cx="125" cy="75"/>
                </a:xfrm>
                <a:custGeom>
                  <a:avLst/>
                  <a:gdLst/>
                  <a:ahLst/>
                  <a:cxnLst>
                    <a:cxn ang="0">
                      <a:pos x="0" y="119"/>
                    </a:cxn>
                    <a:cxn ang="0">
                      <a:pos x="249" y="0"/>
                    </a:cxn>
                    <a:cxn ang="0">
                      <a:pos x="232" y="44"/>
                    </a:cxn>
                    <a:cxn ang="0">
                      <a:pos x="16" y="149"/>
                    </a:cxn>
                    <a:cxn ang="0">
                      <a:pos x="0" y="119"/>
                    </a:cxn>
                  </a:cxnLst>
                  <a:rect l="0" t="0" r="r" b="b"/>
                  <a:pathLst>
                    <a:path w="249" h="149">
                      <a:moveTo>
                        <a:pt x="0" y="119"/>
                      </a:moveTo>
                      <a:lnTo>
                        <a:pt x="249" y="0"/>
                      </a:lnTo>
                      <a:lnTo>
                        <a:pt x="232" y="44"/>
                      </a:lnTo>
                      <a:lnTo>
                        <a:pt x="16" y="149"/>
                      </a:ln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1" name="Freeform 1037"/>
                <p:cNvSpPr>
                  <a:spLocks/>
                </p:cNvSpPr>
                <p:nvPr/>
              </p:nvSpPr>
              <p:spPr bwMode="auto">
                <a:xfrm>
                  <a:off x="2559" y="1792"/>
                  <a:ext cx="93" cy="58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13" y="117"/>
                    </a:cxn>
                    <a:cxn ang="0">
                      <a:pos x="170" y="42"/>
                    </a:cxn>
                    <a:cxn ang="0">
                      <a:pos x="186" y="0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186" h="117">
                      <a:moveTo>
                        <a:pt x="0" y="90"/>
                      </a:moveTo>
                      <a:lnTo>
                        <a:pt x="13" y="117"/>
                      </a:lnTo>
                      <a:lnTo>
                        <a:pt x="170" y="42"/>
                      </a:lnTo>
                      <a:lnTo>
                        <a:pt x="186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2" name="Freeform 1038"/>
                <p:cNvSpPr>
                  <a:spLocks/>
                </p:cNvSpPr>
                <p:nvPr/>
              </p:nvSpPr>
              <p:spPr bwMode="auto">
                <a:xfrm>
                  <a:off x="2572" y="1834"/>
                  <a:ext cx="66" cy="48"/>
                </a:xfrm>
                <a:custGeom>
                  <a:avLst/>
                  <a:gdLst/>
                  <a:ahLst/>
                  <a:cxnLst>
                    <a:cxn ang="0">
                      <a:pos x="0" y="62"/>
                    </a:cxn>
                    <a:cxn ang="0">
                      <a:pos x="16" y="95"/>
                    </a:cxn>
                    <a:cxn ang="0">
                      <a:pos x="113" y="48"/>
                    </a:cxn>
                    <a:cxn ang="0">
                      <a:pos x="130" y="0"/>
                    </a:cxn>
                    <a:cxn ang="0">
                      <a:pos x="0" y="62"/>
                    </a:cxn>
                  </a:cxnLst>
                  <a:rect l="0" t="0" r="r" b="b"/>
                  <a:pathLst>
                    <a:path w="130" h="95">
                      <a:moveTo>
                        <a:pt x="0" y="62"/>
                      </a:moveTo>
                      <a:lnTo>
                        <a:pt x="16" y="95"/>
                      </a:lnTo>
                      <a:lnTo>
                        <a:pt x="113" y="48"/>
                      </a:lnTo>
                      <a:lnTo>
                        <a:pt x="13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3" name="Freeform 1039"/>
                <p:cNvSpPr>
                  <a:spLocks/>
                </p:cNvSpPr>
                <p:nvPr/>
              </p:nvSpPr>
              <p:spPr bwMode="auto">
                <a:xfrm>
                  <a:off x="2588" y="1880"/>
                  <a:ext cx="33" cy="44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68" y="0"/>
                    </a:cxn>
                    <a:cxn ang="0">
                      <a:pos x="44" y="78"/>
                    </a:cxn>
                    <a:cxn ang="0">
                      <a:pos x="26" y="86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68" h="86">
                      <a:moveTo>
                        <a:pt x="0" y="33"/>
                      </a:moveTo>
                      <a:lnTo>
                        <a:pt x="68" y="0"/>
                      </a:lnTo>
                      <a:lnTo>
                        <a:pt x="44" y="78"/>
                      </a:lnTo>
                      <a:lnTo>
                        <a:pt x="26" y="86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4" name="Freeform 1040"/>
                <p:cNvSpPr>
                  <a:spLocks/>
                </p:cNvSpPr>
                <p:nvPr/>
              </p:nvSpPr>
              <p:spPr bwMode="auto">
                <a:xfrm>
                  <a:off x="2400" y="1494"/>
                  <a:ext cx="77" cy="28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101" y="57"/>
                    </a:cxn>
                    <a:cxn ang="0">
                      <a:pos x="154" y="34"/>
                    </a:cxn>
                    <a:cxn ang="0">
                      <a:pos x="61" y="0"/>
                    </a:cxn>
                    <a:cxn ang="0">
                      <a:pos x="0" y="26"/>
                    </a:cxn>
                  </a:cxnLst>
                  <a:rect l="0" t="0" r="r" b="b"/>
                  <a:pathLst>
                    <a:path w="154" h="57">
                      <a:moveTo>
                        <a:pt x="0" y="26"/>
                      </a:moveTo>
                      <a:lnTo>
                        <a:pt x="101" y="57"/>
                      </a:lnTo>
                      <a:lnTo>
                        <a:pt x="154" y="34"/>
                      </a:lnTo>
                      <a:lnTo>
                        <a:pt x="61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5" name="Freeform 1041"/>
                <p:cNvSpPr>
                  <a:spLocks/>
                </p:cNvSpPr>
                <p:nvPr/>
              </p:nvSpPr>
              <p:spPr bwMode="auto">
                <a:xfrm>
                  <a:off x="2454" y="1468"/>
                  <a:ext cx="76" cy="29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100" y="58"/>
                    </a:cxn>
                    <a:cxn ang="0">
                      <a:pos x="151" y="34"/>
                    </a:cxn>
                    <a:cxn ang="0">
                      <a:pos x="60" y="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51" h="58">
                      <a:moveTo>
                        <a:pt x="0" y="27"/>
                      </a:moveTo>
                      <a:lnTo>
                        <a:pt x="100" y="58"/>
                      </a:lnTo>
                      <a:lnTo>
                        <a:pt x="151" y="34"/>
                      </a:lnTo>
                      <a:lnTo>
                        <a:pt x="60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6" name="Freeform 1042"/>
                <p:cNvSpPr>
                  <a:spLocks/>
                </p:cNvSpPr>
                <p:nvPr/>
              </p:nvSpPr>
              <p:spPr bwMode="auto">
                <a:xfrm>
                  <a:off x="2510" y="1441"/>
                  <a:ext cx="74" cy="29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98" y="57"/>
                    </a:cxn>
                    <a:cxn ang="0">
                      <a:pos x="149" y="34"/>
                    </a:cxn>
                    <a:cxn ang="0">
                      <a:pos x="56" y="0"/>
                    </a:cxn>
                    <a:cxn ang="0">
                      <a:pos x="0" y="26"/>
                    </a:cxn>
                  </a:cxnLst>
                  <a:rect l="0" t="0" r="r" b="b"/>
                  <a:pathLst>
                    <a:path w="149" h="57">
                      <a:moveTo>
                        <a:pt x="0" y="26"/>
                      </a:moveTo>
                      <a:lnTo>
                        <a:pt x="98" y="57"/>
                      </a:lnTo>
                      <a:lnTo>
                        <a:pt x="149" y="34"/>
                      </a:lnTo>
                      <a:lnTo>
                        <a:pt x="5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7" name="Freeform 1043"/>
                <p:cNvSpPr>
                  <a:spLocks/>
                </p:cNvSpPr>
                <p:nvPr/>
              </p:nvSpPr>
              <p:spPr bwMode="auto">
                <a:xfrm>
                  <a:off x="2575" y="1410"/>
                  <a:ext cx="43" cy="25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75" y="50"/>
                    </a:cxn>
                    <a:cxn ang="0">
                      <a:pos x="86" y="14"/>
                    </a:cxn>
                    <a:cxn ang="0">
                      <a:pos x="53" y="0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86" h="50">
                      <a:moveTo>
                        <a:pt x="0" y="23"/>
                      </a:moveTo>
                      <a:lnTo>
                        <a:pt x="75" y="50"/>
                      </a:lnTo>
                      <a:lnTo>
                        <a:pt x="86" y="14"/>
                      </a:lnTo>
                      <a:lnTo>
                        <a:pt x="53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8" name="Freeform 1044"/>
                <p:cNvSpPr>
                  <a:spLocks/>
                </p:cNvSpPr>
                <p:nvPr/>
              </p:nvSpPr>
              <p:spPr bwMode="auto">
                <a:xfrm>
                  <a:off x="2590" y="1479"/>
                  <a:ext cx="141" cy="140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143" y="243"/>
                    </a:cxn>
                    <a:cxn ang="0">
                      <a:pos x="176" y="254"/>
                    </a:cxn>
                    <a:cxn ang="0">
                      <a:pos x="269" y="214"/>
                    </a:cxn>
                    <a:cxn ang="0">
                      <a:pos x="283" y="230"/>
                    </a:cxn>
                    <a:cxn ang="0">
                      <a:pos x="170" y="281"/>
                    </a:cxn>
                    <a:cxn ang="0">
                      <a:pos x="133" y="280"/>
                    </a:cxn>
                    <a:cxn ang="0">
                      <a:pos x="0" y="11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283" h="281">
                      <a:moveTo>
                        <a:pt x="26" y="0"/>
                      </a:moveTo>
                      <a:lnTo>
                        <a:pt x="143" y="243"/>
                      </a:lnTo>
                      <a:lnTo>
                        <a:pt x="176" y="254"/>
                      </a:lnTo>
                      <a:lnTo>
                        <a:pt x="269" y="214"/>
                      </a:lnTo>
                      <a:lnTo>
                        <a:pt x="283" y="230"/>
                      </a:lnTo>
                      <a:lnTo>
                        <a:pt x="170" y="281"/>
                      </a:lnTo>
                      <a:lnTo>
                        <a:pt x="133" y="280"/>
                      </a:lnTo>
                      <a:lnTo>
                        <a:pt x="0" y="1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9" name="Freeform 1045"/>
                <p:cNvSpPr>
                  <a:spLocks/>
                </p:cNvSpPr>
                <p:nvPr/>
              </p:nvSpPr>
              <p:spPr bwMode="auto">
                <a:xfrm>
                  <a:off x="2561" y="1495"/>
                  <a:ext cx="182" cy="154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167" y="274"/>
                    </a:cxn>
                    <a:cxn ang="0">
                      <a:pos x="213" y="281"/>
                    </a:cxn>
                    <a:cxn ang="0">
                      <a:pos x="349" y="216"/>
                    </a:cxn>
                    <a:cxn ang="0">
                      <a:pos x="364" y="232"/>
                    </a:cxn>
                    <a:cxn ang="0">
                      <a:pos x="195" y="308"/>
                    </a:cxn>
                    <a:cxn ang="0">
                      <a:pos x="147" y="293"/>
                    </a:cxn>
                    <a:cxn ang="0">
                      <a:pos x="0" y="13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364" h="308">
                      <a:moveTo>
                        <a:pt x="26" y="0"/>
                      </a:moveTo>
                      <a:lnTo>
                        <a:pt x="167" y="274"/>
                      </a:lnTo>
                      <a:lnTo>
                        <a:pt x="213" y="281"/>
                      </a:lnTo>
                      <a:lnTo>
                        <a:pt x="349" y="216"/>
                      </a:lnTo>
                      <a:lnTo>
                        <a:pt x="364" y="232"/>
                      </a:lnTo>
                      <a:lnTo>
                        <a:pt x="195" y="308"/>
                      </a:lnTo>
                      <a:lnTo>
                        <a:pt x="147" y="293"/>
                      </a:lnTo>
                      <a:lnTo>
                        <a:pt x="0" y="13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0" name="Line 1046"/>
                <p:cNvSpPr>
                  <a:spLocks noChangeShapeType="1"/>
                </p:cNvSpPr>
                <p:nvPr/>
              </p:nvSpPr>
              <p:spPr bwMode="auto">
                <a:xfrm flipV="1">
                  <a:off x="2462" y="1570"/>
                  <a:ext cx="49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1" name="Line 1047"/>
                <p:cNvSpPr>
                  <a:spLocks noChangeShapeType="1"/>
                </p:cNvSpPr>
                <p:nvPr/>
              </p:nvSpPr>
              <p:spPr bwMode="auto">
                <a:xfrm flipV="1">
                  <a:off x="2532" y="1560"/>
                  <a:ext cx="43" cy="2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2" name="Line 1048"/>
                <p:cNvSpPr>
                  <a:spLocks noChangeShapeType="1"/>
                </p:cNvSpPr>
                <p:nvPr/>
              </p:nvSpPr>
              <p:spPr bwMode="auto">
                <a:xfrm>
                  <a:off x="2514" y="1589"/>
                  <a:ext cx="24" cy="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3" name="Line 1049"/>
                <p:cNvSpPr>
                  <a:spLocks noChangeShapeType="1"/>
                </p:cNvSpPr>
                <p:nvPr/>
              </p:nvSpPr>
              <p:spPr bwMode="auto">
                <a:xfrm flipV="1">
                  <a:off x="2523" y="1624"/>
                  <a:ext cx="30" cy="15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4" name="Line 1050"/>
                <p:cNvSpPr>
                  <a:spLocks noChangeShapeType="1"/>
                </p:cNvSpPr>
                <p:nvPr/>
              </p:nvSpPr>
              <p:spPr bwMode="auto">
                <a:xfrm flipV="1">
                  <a:off x="2536" y="1646"/>
                  <a:ext cx="33" cy="1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5" name="Line 1051"/>
                <p:cNvSpPr>
                  <a:spLocks noChangeShapeType="1"/>
                </p:cNvSpPr>
                <p:nvPr/>
              </p:nvSpPr>
              <p:spPr bwMode="auto">
                <a:xfrm flipV="1">
                  <a:off x="2475" y="1587"/>
                  <a:ext cx="39" cy="2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6" name="Line 1052"/>
                <p:cNvSpPr>
                  <a:spLocks noChangeShapeType="1"/>
                </p:cNvSpPr>
                <p:nvPr/>
              </p:nvSpPr>
              <p:spPr bwMode="auto">
                <a:xfrm flipV="1">
                  <a:off x="2519" y="1542"/>
                  <a:ext cx="49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053"/>
              <p:cNvGrpSpPr>
                <a:grpSpLocks/>
              </p:cNvGrpSpPr>
              <p:nvPr/>
            </p:nvGrpSpPr>
            <p:grpSpPr bwMode="auto">
              <a:xfrm>
                <a:off x="2410" y="1764"/>
                <a:ext cx="651" cy="659"/>
                <a:chOff x="2410" y="1764"/>
                <a:chExt cx="651" cy="659"/>
              </a:xfrm>
            </p:grpSpPr>
            <p:sp>
              <p:nvSpPr>
                <p:cNvPr id="43038" name="Freeform 1054"/>
                <p:cNvSpPr>
                  <a:spLocks/>
                </p:cNvSpPr>
                <p:nvPr/>
              </p:nvSpPr>
              <p:spPr bwMode="auto">
                <a:xfrm>
                  <a:off x="2729" y="2236"/>
                  <a:ext cx="284" cy="187"/>
                </a:xfrm>
                <a:custGeom>
                  <a:avLst/>
                  <a:gdLst/>
                  <a:ahLst/>
                  <a:cxnLst>
                    <a:cxn ang="0">
                      <a:pos x="0" y="372"/>
                    </a:cxn>
                    <a:cxn ang="0">
                      <a:pos x="568" y="85"/>
                    </a:cxn>
                    <a:cxn ang="0">
                      <a:pos x="397" y="47"/>
                    </a:cxn>
                    <a:cxn ang="0">
                      <a:pos x="375" y="0"/>
                    </a:cxn>
                    <a:cxn ang="0">
                      <a:pos x="27" y="168"/>
                    </a:cxn>
                    <a:cxn ang="0">
                      <a:pos x="49" y="216"/>
                    </a:cxn>
                    <a:cxn ang="0">
                      <a:pos x="0" y="372"/>
                    </a:cxn>
                  </a:cxnLst>
                  <a:rect l="0" t="0" r="r" b="b"/>
                  <a:pathLst>
                    <a:path w="568" h="372">
                      <a:moveTo>
                        <a:pt x="0" y="372"/>
                      </a:moveTo>
                      <a:lnTo>
                        <a:pt x="568" y="85"/>
                      </a:lnTo>
                      <a:lnTo>
                        <a:pt x="397" y="47"/>
                      </a:lnTo>
                      <a:lnTo>
                        <a:pt x="375" y="0"/>
                      </a:lnTo>
                      <a:lnTo>
                        <a:pt x="27" y="168"/>
                      </a:lnTo>
                      <a:lnTo>
                        <a:pt x="49" y="216"/>
                      </a:lnTo>
                      <a:lnTo>
                        <a:pt x="0" y="37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9" name="Freeform 1055"/>
                <p:cNvSpPr>
                  <a:spLocks/>
                </p:cNvSpPr>
                <p:nvPr/>
              </p:nvSpPr>
              <p:spPr bwMode="auto">
                <a:xfrm>
                  <a:off x="2743" y="2100"/>
                  <a:ext cx="173" cy="193"/>
                </a:xfrm>
                <a:custGeom>
                  <a:avLst/>
                  <a:gdLst/>
                  <a:ahLst/>
                  <a:cxnLst>
                    <a:cxn ang="0">
                      <a:pos x="142" y="387"/>
                    </a:cxn>
                    <a:cxn ang="0">
                      <a:pos x="346" y="285"/>
                    </a:cxn>
                    <a:cxn ang="0">
                      <a:pos x="230" y="44"/>
                    </a:cxn>
                    <a:cxn ang="0">
                      <a:pos x="201" y="33"/>
                    </a:cxn>
                    <a:cxn ang="0">
                      <a:pos x="140" y="0"/>
                    </a:cxn>
                    <a:cxn ang="0">
                      <a:pos x="34" y="50"/>
                    </a:cxn>
                    <a:cxn ang="0">
                      <a:pos x="0" y="98"/>
                    </a:cxn>
                    <a:cxn ang="0">
                      <a:pos x="142" y="387"/>
                    </a:cxn>
                  </a:cxnLst>
                  <a:rect l="0" t="0" r="r" b="b"/>
                  <a:pathLst>
                    <a:path w="346" h="387">
                      <a:moveTo>
                        <a:pt x="142" y="387"/>
                      </a:moveTo>
                      <a:lnTo>
                        <a:pt x="346" y="285"/>
                      </a:lnTo>
                      <a:lnTo>
                        <a:pt x="230" y="44"/>
                      </a:lnTo>
                      <a:lnTo>
                        <a:pt x="201" y="33"/>
                      </a:lnTo>
                      <a:lnTo>
                        <a:pt x="140" y="0"/>
                      </a:lnTo>
                      <a:lnTo>
                        <a:pt x="34" y="50"/>
                      </a:lnTo>
                      <a:lnTo>
                        <a:pt x="0" y="98"/>
                      </a:lnTo>
                      <a:lnTo>
                        <a:pt x="142" y="3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0" name="Freeform 1056"/>
                <p:cNvSpPr>
                  <a:spLocks/>
                </p:cNvSpPr>
                <p:nvPr/>
              </p:nvSpPr>
              <p:spPr bwMode="auto">
                <a:xfrm>
                  <a:off x="2844" y="2054"/>
                  <a:ext cx="80" cy="181"/>
                </a:xfrm>
                <a:custGeom>
                  <a:avLst/>
                  <a:gdLst/>
                  <a:ahLst/>
                  <a:cxnLst>
                    <a:cxn ang="0">
                      <a:pos x="137" y="361"/>
                    </a:cxn>
                    <a:cxn ang="0">
                      <a:pos x="34" y="140"/>
                    </a:cxn>
                    <a:cxn ang="0">
                      <a:pos x="0" y="123"/>
                    </a:cxn>
                    <a:cxn ang="0">
                      <a:pos x="28" y="40"/>
                    </a:cxn>
                    <a:cxn ang="0">
                      <a:pos x="105" y="0"/>
                    </a:cxn>
                    <a:cxn ang="0">
                      <a:pos x="149" y="93"/>
                    </a:cxn>
                    <a:cxn ang="0">
                      <a:pos x="96" y="121"/>
                    </a:cxn>
                    <a:cxn ang="0">
                      <a:pos x="159" y="249"/>
                    </a:cxn>
                    <a:cxn ang="0">
                      <a:pos x="137" y="361"/>
                    </a:cxn>
                  </a:cxnLst>
                  <a:rect l="0" t="0" r="r" b="b"/>
                  <a:pathLst>
                    <a:path w="159" h="361">
                      <a:moveTo>
                        <a:pt x="137" y="361"/>
                      </a:moveTo>
                      <a:lnTo>
                        <a:pt x="34" y="140"/>
                      </a:lnTo>
                      <a:lnTo>
                        <a:pt x="0" y="123"/>
                      </a:lnTo>
                      <a:lnTo>
                        <a:pt x="28" y="40"/>
                      </a:lnTo>
                      <a:lnTo>
                        <a:pt x="105" y="0"/>
                      </a:lnTo>
                      <a:lnTo>
                        <a:pt x="149" y="93"/>
                      </a:lnTo>
                      <a:lnTo>
                        <a:pt x="96" y="121"/>
                      </a:lnTo>
                      <a:lnTo>
                        <a:pt x="159" y="249"/>
                      </a:lnTo>
                      <a:lnTo>
                        <a:pt x="137" y="3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1" name="Freeform 1057"/>
                <p:cNvSpPr>
                  <a:spLocks/>
                </p:cNvSpPr>
                <p:nvPr/>
              </p:nvSpPr>
              <p:spPr bwMode="auto">
                <a:xfrm>
                  <a:off x="2708" y="2067"/>
                  <a:ext cx="150" cy="81"/>
                </a:xfrm>
                <a:custGeom>
                  <a:avLst/>
                  <a:gdLst/>
                  <a:ahLst/>
                  <a:cxnLst>
                    <a:cxn ang="0">
                      <a:pos x="65" y="163"/>
                    </a:cxn>
                    <a:cxn ang="0">
                      <a:pos x="107" y="112"/>
                    </a:cxn>
                    <a:cxn ang="0">
                      <a:pos x="208" y="63"/>
                    </a:cxn>
                    <a:cxn ang="0">
                      <a:pos x="271" y="96"/>
                    </a:cxn>
                    <a:cxn ang="0">
                      <a:pos x="277" y="69"/>
                    </a:cxn>
                    <a:cxn ang="0">
                      <a:pos x="300" y="18"/>
                    </a:cxn>
                    <a:cxn ang="0">
                      <a:pos x="203" y="0"/>
                    </a:cxn>
                    <a:cxn ang="0">
                      <a:pos x="45" y="74"/>
                    </a:cxn>
                    <a:cxn ang="0">
                      <a:pos x="0" y="152"/>
                    </a:cxn>
                    <a:cxn ang="0">
                      <a:pos x="65" y="163"/>
                    </a:cxn>
                  </a:cxnLst>
                  <a:rect l="0" t="0" r="r" b="b"/>
                  <a:pathLst>
                    <a:path w="300" h="163">
                      <a:moveTo>
                        <a:pt x="65" y="163"/>
                      </a:moveTo>
                      <a:lnTo>
                        <a:pt x="107" y="112"/>
                      </a:lnTo>
                      <a:lnTo>
                        <a:pt x="208" y="63"/>
                      </a:lnTo>
                      <a:lnTo>
                        <a:pt x="271" y="96"/>
                      </a:lnTo>
                      <a:lnTo>
                        <a:pt x="277" y="69"/>
                      </a:lnTo>
                      <a:lnTo>
                        <a:pt x="300" y="18"/>
                      </a:lnTo>
                      <a:lnTo>
                        <a:pt x="203" y="0"/>
                      </a:lnTo>
                      <a:lnTo>
                        <a:pt x="45" y="74"/>
                      </a:lnTo>
                      <a:lnTo>
                        <a:pt x="0" y="152"/>
                      </a:lnTo>
                      <a:lnTo>
                        <a:pt x="65" y="16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2" name="Freeform 1058"/>
                <p:cNvSpPr>
                  <a:spLocks/>
                </p:cNvSpPr>
                <p:nvPr/>
              </p:nvSpPr>
              <p:spPr bwMode="auto">
                <a:xfrm>
                  <a:off x="2478" y="2150"/>
                  <a:ext cx="185" cy="268"/>
                </a:xfrm>
                <a:custGeom>
                  <a:avLst/>
                  <a:gdLst/>
                  <a:ahLst/>
                  <a:cxnLst>
                    <a:cxn ang="0">
                      <a:pos x="107" y="79"/>
                    </a:cxn>
                    <a:cxn ang="0">
                      <a:pos x="168" y="210"/>
                    </a:cxn>
                    <a:cxn ang="0">
                      <a:pos x="311" y="225"/>
                    </a:cxn>
                    <a:cxn ang="0">
                      <a:pos x="370" y="313"/>
                    </a:cxn>
                    <a:cxn ang="0">
                      <a:pos x="246" y="301"/>
                    </a:cxn>
                    <a:cxn ang="0">
                      <a:pos x="218" y="312"/>
                    </a:cxn>
                    <a:cxn ang="0">
                      <a:pos x="281" y="443"/>
                    </a:cxn>
                    <a:cxn ang="0">
                      <a:pos x="243" y="537"/>
                    </a:cxn>
                    <a:cxn ang="0">
                      <a:pos x="0" y="33"/>
                    </a:cxn>
                    <a:cxn ang="0">
                      <a:pos x="68" y="0"/>
                    </a:cxn>
                    <a:cxn ang="0">
                      <a:pos x="107" y="79"/>
                    </a:cxn>
                  </a:cxnLst>
                  <a:rect l="0" t="0" r="r" b="b"/>
                  <a:pathLst>
                    <a:path w="370" h="537">
                      <a:moveTo>
                        <a:pt x="107" y="79"/>
                      </a:moveTo>
                      <a:lnTo>
                        <a:pt x="168" y="210"/>
                      </a:lnTo>
                      <a:lnTo>
                        <a:pt x="311" y="225"/>
                      </a:lnTo>
                      <a:lnTo>
                        <a:pt x="370" y="313"/>
                      </a:lnTo>
                      <a:lnTo>
                        <a:pt x="246" y="301"/>
                      </a:lnTo>
                      <a:lnTo>
                        <a:pt x="218" y="312"/>
                      </a:lnTo>
                      <a:lnTo>
                        <a:pt x="281" y="443"/>
                      </a:lnTo>
                      <a:lnTo>
                        <a:pt x="243" y="537"/>
                      </a:lnTo>
                      <a:lnTo>
                        <a:pt x="0" y="33"/>
                      </a:lnTo>
                      <a:lnTo>
                        <a:pt x="68" y="0"/>
                      </a:lnTo>
                      <a:lnTo>
                        <a:pt x="107" y="7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3" name="Freeform 1059"/>
                <p:cNvSpPr>
                  <a:spLocks/>
                </p:cNvSpPr>
                <p:nvPr/>
              </p:nvSpPr>
              <p:spPr bwMode="auto">
                <a:xfrm>
                  <a:off x="2463" y="2125"/>
                  <a:ext cx="46" cy="39"/>
                </a:xfrm>
                <a:custGeom>
                  <a:avLst/>
                  <a:gdLst/>
                  <a:ahLst/>
                  <a:cxnLst>
                    <a:cxn ang="0">
                      <a:pos x="22" y="76"/>
                    </a:cxn>
                    <a:cxn ang="0">
                      <a:pos x="92" y="44"/>
                    </a:cxn>
                    <a:cxn ang="0">
                      <a:pos x="69" y="0"/>
                    </a:cxn>
                    <a:cxn ang="0">
                      <a:pos x="0" y="31"/>
                    </a:cxn>
                    <a:cxn ang="0">
                      <a:pos x="22" y="76"/>
                    </a:cxn>
                  </a:cxnLst>
                  <a:rect l="0" t="0" r="r" b="b"/>
                  <a:pathLst>
                    <a:path w="92" h="76">
                      <a:moveTo>
                        <a:pt x="22" y="76"/>
                      </a:moveTo>
                      <a:lnTo>
                        <a:pt x="92" y="44"/>
                      </a:lnTo>
                      <a:lnTo>
                        <a:pt x="69" y="0"/>
                      </a:lnTo>
                      <a:lnTo>
                        <a:pt x="0" y="31"/>
                      </a:lnTo>
                      <a:lnTo>
                        <a:pt x="22" y="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4" name="Freeform 1060"/>
                <p:cNvSpPr>
                  <a:spLocks/>
                </p:cNvSpPr>
                <p:nvPr/>
              </p:nvSpPr>
              <p:spPr bwMode="auto">
                <a:xfrm>
                  <a:off x="2446" y="2101"/>
                  <a:ext cx="51" cy="42"/>
                </a:xfrm>
                <a:custGeom>
                  <a:avLst/>
                  <a:gdLst/>
                  <a:ahLst/>
                  <a:cxnLst>
                    <a:cxn ang="0">
                      <a:pos x="26" y="84"/>
                    </a:cxn>
                    <a:cxn ang="0">
                      <a:pos x="101" y="45"/>
                    </a:cxn>
                    <a:cxn ang="0">
                      <a:pos x="79" y="0"/>
                    </a:cxn>
                    <a:cxn ang="0">
                      <a:pos x="0" y="34"/>
                    </a:cxn>
                    <a:cxn ang="0">
                      <a:pos x="26" y="84"/>
                    </a:cxn>
                  </a:cxnLst>
                  <a:rect l="0" t="0" r="r" b="b"/>
                  <a:pathLst>
                    <a:path w="101" h="84">
                      <a:moveTo>
                        <a:pt x="26" y="84"/>
                      </a:moveTo>
                      <a:lnTo>
                        <a:pt x="101" y="45"/>
                      </a:lnTo>
                      <a:lnTo>
                        <a:pt x="79" y="0"/>
                      </a:lnTo>
                      <a:lnTo>
                        <a:pt x="0" y="34"/>
                      </a:lnTo>
                      <a:lnTo>
                        <a:pt x="26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5" name="Freeform 1061"/>
                <p:cNvSpPr>
                  <a:spLocks/>
                </p:cNvSpPr>
                <p:nvPr/>
              </p:nvSpPr>
              <p:spPr bwMode="auto">
                <a:xfrm>
                  <a:off x="2437" y="2075"/>
                  <a:ext cx="47" cy="41"/>
                </a:xfrm>
                <a:custGeom>
                  <a:avLst/>
                  <a:gdLst/>
                  <a:ahLst/>
                  <a:cxnLst>
                    <a:cxn ang="0">
                      <a:pos x="26" y="82"/>
                    </a:cxn>
                    <a:cxn ang="0">
                      <a:pos x="93" y="49"/>
                    </a:cxn>
                    <a:cxn ang="0">
                      <a:pos x="70" y="0"/>
                    </a:cxn>
                    <a:cxn ang="0">
                      <a:pos x="0" y="33"/>
                    </a:cxn>
                    <a:cxn ang="0">
                      <a:pos x="26" y="82"/>
                    </a:cxn>
                  </a:cxnLst>
                  <a:rect l="0" t="0" r="r" b="b"/>
                  <a:pathLst>
                    <a:path w="93" h="82">
                      <a:moveTo>
                        <a:pt x="26" y="82"/>
                      </a:moveTo>
                      <a:lnTo>
                        <a:pt x="93" y="49"/>
                      </a:lnTo>
                      <a:lnTo>
                        <a:pt x="70" y="0"/>
                      </a:lnTo>
                      <a:lnTo>
                        <a:pt x="0" y="33"/>
                      </a:lnTo>
                      <a:lnTo>
                        <a:pt x="26" y="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6" name="Freeform 1062"/>
                <p:cNvSpPr>
                  <a:spLocks/>
                </p:cNvSpPr>
                <p:nvPr/>
              </p:nvSpPr>
              <p:spPr bwMode="auto">
                <a:xfrm>
                  <a:off x="2522" y="1868"/>
                  <a:ext cx="222" cy="317"/>
                </a:xfrm>
                <a:custGeom>
                  <a:avLst/>
                  <a:gdLst/>
                  <a:ahLst/>
                  <a:cxnLst>
                    <a:cxn ang="0">
                      <a:pos x="0" y="572"/>
                    </a:cxn>
                    <a:cxn ang="0">
                      <a:pos x="204" y="633"/>
                    </a:cxn>
                    <a:cxn ang="0">
                      <a:pos x="445" y="0"/>
                    </a:cxn>
                    <a:cxn ang="0">
                      <a:pos x="202" y="120"/>
                    </a:cxn>
                    <a:cxn ang="0">
                      <a:pos x="0" y="572"/>
                    </a:cxn>
                  </a:cxnLst>
                  <a:rect l="0" t="0" r="r" b="b"/>
                  <a:pathLst>
                    <a:path w="445" h="633">
                      <a:moveTo>
                        <a:pt x="0" y="572"/>
                      </a:moveTo>
                      <a:lnTo>
                        <a:pt x="204" y="633"/>
                      </a:lnTo>
                      <a:lnTo>
                        <a:pt x="445" y="0"/>
                      </a:lnTo>
                      <a:lnTo>
                        <a:pt x="202" y="120"/>
                      </a:lnTo>
                      <a:lnTo>
                        <a:pt x="0" y="5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7" name="Freeform 1063"/>
                <p:cNvSpPr>
                  <a:spLocks/>
                </p:cNvSpPr>
                <p:nvPr/>
              </p:nvSpPr>
              <p:spPr bwMode="auto">
                <a:xfrm>
                  <a:off x="2610" y="1877"/>
                  <a:ext cx="114" cy="304"/>
                </a:xfrm>
                <a:custGeom>
                  <a:avLst/>
                  <a:gdLst/>
                  <a:ahLst/>
                  <a:cxnLst>
                    <a:cxn ang="0">
                      <a:pos x="26" y="608"/>
                    </a:cxn>
                    <a:cxn ang="0">
                      <a:pos x="228" y="0"/>
                    </a:cxn>
                    <a:cxn ang="0">
                      <a:pos x="196" y="18"/>
                    </a:cxn>
                    <a:cxn ang="0">
                      <a:pos x="0" y="598"/>
                    </a:cxn>
                    <a:cxn ang="0">
                      <a:pos x="26" y="608"/>
                    </a:cxn>
                  </a:cxnLst>
                  <a:rect l="0" t="0" r="r" b="b"/>
                  <a:pathLst>
                    <a:path w="228" h="608">
                      <a:moveTo>
                        <a:pt x="26" y="608"/>
                      </a:moveTo>
                      <a:lnTo>
                        <a:pt x="228" y="0"/>
                      </a:lnTo>
                      <a:lnTo>
                        <a:pt x="196" y="18"/>
                      </a:lnTo>
                      <a:lnTo>
                        <a:pt x="0" y="598"/>
                      </a:lnTo>
                      <a:lnTo>
                        <a:pt x="26" y="60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8" name="Freeform 1064"/>
                <p:cNvSpPr>
                  <a:spLocks/>
                </p:cNvSpPr>
                <p:nvPr/>
              </p:nvSpPr>
              <p:spPr bwMode="auto">
                <a:xfrm>
                  <a:off x="2582" y="1895"/>
                  <a:ext cx="108" cy="282"/>
                </a:xfrm>
                <a:custGeom>
                  <a:avLst/>
                  <a:gdLst/>
                  <a:ahLst/>
                  <a:cxnLst>
                    <a:cxn ang="0">
                      <a:pos x="27" y="563"/>
                    </a:cxn>
                    <a:cxn ang="0">
                      <a:pos x="217" y="0"/>
                    </a:cxn>
                    <a:cxn ang="0">
                      <a:pos x="176" y="18"/>
                    </a:cxn>
                    <a:cxn ang="0">
                      <a:pos x="0" y="550"/>
                    </a:cxn>
                    <a:cxn ang="0">
                      <a:pos x="27" y="563"/>
                    </a:cxn>
                  </a:cxnLst>
                  <a:rect l="0" t="0" r="r" b="b"/>
                  <a:pathLst>
                    <a:path w="217" h="563">
                      <a:moveTo>
                        <a:pt x="27" y="563"/>
                      </a:moveTo>
                      <a:lnTo>
                        <a:pt x="217" y="0"/>
                      </a:lnTo>
                      <a:lnTo>
                        <a:pt x="176" y="18"/>
                      </a:lnTo>
                      <a:lnTo>
                        <a:pt x="0" y="550"/>
                      </a:lnTo>
                      <a:lnTo>
                        <a:pt x="27" y="56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9" name="Freeform 1065"/>
                <p:cNvSpPr>
                  <a:spLocks/>
                </p:cNvSpPr>
                <p:nvPr/>
              </p:nvSpPr>
              <p:spPr bwMode="auto">
                <a:xfrm>
                  <a:off x="2624" y="1833"/>
                  <a:ext cx="271" cy="351"/>
                </a:xfrm>
                <a:custGeom>
                  <a:avLst/>
                  <a:gdLst/>
                  <a:ahLst/>
                  <a:cxnLst>
                    <a:cxn ang="0">
                      <a:pos x="0" y="703"/>
                    </a:cxn>
                    <a:cxn ang="0">
                      <a:pos x="18" y="670"/>
                    </a:cxn>
                    <a:cxn ang="0">
                      <a:pos x="156" y="608"/>
                    </a:cxn>
                    <a:cxn ang="0">
                      <a:pos x="165" y="622"/>
                    </a:cxn>
                    <a:cxn ang="0">
                      <a:pos x="208" y="543"/>
                    </a:cxn>
                    <a:cxn ang="0">
                      <a:pos x="370" y="465"/>
                    </a:cxn>
                    <a:cxn ang="0">
                      <a:pos x="473" y="480"/>
                    </a:cxn>
                    <a:cxn ang="0">
                      <a:pos x="531" y="452"/>
                    </a:cxn>
                    <a:cxn ang="0">
                      <a:pos x="455" y="296"/>
                    </a:cxn>
                    <a:cxn ang="0">
                      <a:pos x="542" y="93"/>
                    </a:cxn>
                    <a:cxn ang="0">
                      <a:pos x="386" y="0"/>
                    </a:cxn>
                    <a:cxn ang="0">
                      <a:pos x="223" y="81"/>
                    </a:cxn>
                    <a:cxn ang="0">
                      <a:pos x="0" y="703"/>
                    </a:cxn>
                  </a:cxnLst>
                  <a:rect l="0" t="0" r="r" b="b"/>
                  <a:pathLst>
                    <a:path w="542" h="703">
                      <a:moveTo>
                        <a:pt x="0" y="703"/>
                      </a:moveTo>
                      <a:lnTo>
                        <a:pt x="18" y="670"/>
                      </a:lnTo>
                      <a:lnTo>
                        <a:pt x="156" y="608"/>
                      </a:lnTo>
                      <a:lnTo>
                        <a:pt x="165" y="622"/>
                      </a:lnTo>
                      <a:lnTo>
                        <a:pt x="208" y="543"/>
                      </a:lnTo>
                      <a:lnTo>
                        <a:pt x="370" y="465"/>
                      </a:lnTo>
                      <a:lnTo>
                        <a:pt x="473" y="480"/>
                      </a:lnTo>
                      <a:lnTo>
                        <a:pt x="531" y="452"/>
                      </a:lnTo>
                      <a:lnTo>
                        <a:pt x="455" y="296"/>
                      </a:lnTo>
                      <a:lnTo>
                        <a:pt x="542" y="93"/>
                      </a:lnTo>
                      <a:lnTo>
                        <a:pt x="386" y="0"/>
                      </a:lnTo>
                      <a:lnTo>
                        <a:pt x="223" y="81"/>
                      </a:lnTo>
                      <a:lnTo>
                        <a:pt x="0" y="7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0" name="Freeform 1066"/>
                <p:cNvSpPr>
                  <a:spLocks/>
                </p:cNvSpPr>
                <p:nvPr/>
              </p:nvSpPr>
              <p:spPr bwMode="auto">
                <a:xfrm>
                  <a:off x="2650" y="2028"/>
                  <a:ext cx="236" cy="135"/>
                </a:xfrm>
                <a:custGeom>
                  <a:avLst/>
                  <a:gdLst/>
                  <a:ahLst/>
                  <a:cxnLst>
                    <a:cxn ang="0">
                      <a:pos x="76" y="235"/>
                    </a:cxn>
                    <a:cxn ang="0">
                      <a:pos x="137" y="122"/>
                    </a:cxn>
                    <a:cxn ang="0">
                      <a:pos x="306" y="40"/>
                    </a:cxn>
                    <a:cxn ang="0">
                      <a:pos x="407" y="58"/>
                    </a:cxn>
                    <a:cxn ang="0">
                      <a:pos x="427" y="90"/>
                    </a:cxn>
                    <a:cxn ang="0">
                      <a:pos x="473" y="67"/>
                    </a:cxn>
                    <a:cxn ang="0">
                      <a:pos x="447" y="17"/>
                    </a:cxn>
                    <a:cxn ang="0">
                      <a:pos x="286" y="0"/>
                    </a:cxn>
                    <a:cxn ang="0">
                      <a:pos x="118" y="82"/>
                    </a:cxn>
                    <a:cxn ang="0">
                      <a:pos x="0" y="270"/>
                    </a:cxn>
                    <a:cxn ang="0">
                      <a:pos x="76" y="235"/>
                    </a:cxn>
                  </a:cxnLst>
                  <a:rect l="0" t="0" r="r" b="b"/>
                  <a:pathLst>
                    <a:path w="473" h="270">
                      <a:moveTo>
                        <a:pt x="76" y="235"/>
                      </a:moveTo>
                      <a:lnTo>
                        <a:pt x="137" y="122"/>
                      </a:lnTo>
                      <a:lnTo>
                        <a:pt x="306" y="40"/>
                      </a:lnTo>
                      <a:lnTo>
                        <a:pt x="407" y="58"/>
                      </a:lnTo>
                      <a:lnTo>
                        <a:pt x="427" y="90"/>
                      </a:lnTo>
                      <a:lnTo>
                        <a:pt x="473" y="67"/>
                      </a:lnTo>
                      <a:lnTo>
                        <a:pt x="447" y="17"/>
                      </a:lnTo>
                      <a:lnTo>
                        <a:pt x="286" y="0"/>
                      </a:lnTo>
                      <a:lnTo>
                        <a:pt x="118" y="82"/>
                      </a:lnTo>
                      <a:lnTo>
                        <a:pt x="0" y="270"/>
                      </a:lnTo>
                      <a:lnTo>
                        <a:pt x="76" y="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1" name="Freeform 1067"/>
                <p:cNvSpPr>
                  <a:spLocks/>
                </p:cNvSpPr>
                <p:nvPr/>
              </p:nvSpPr>
              <p:spPr bwMode="auto">
                <a:xfrm>
                  <a:off x="2669" y="1861"/>
                  <a:ext cx="198" cy="218"/>
                </a:xfrm>
                <a:custGeom>
                  <a:avLst/>
                  <a:gdLst/>
                  <a:ahLst/>
                  <a:cxnLst>
                    <a:cxn ang="0">
                      <a:pos x="0" y="437"/>
                    </a:cxn>
                    <a:cxn ang="0">
                      <a:pos x="242" y="316"/>
                    </a:cxn>
                    <a:cxn ang="0">
                      <a:pos x="397" y="331"/>
                    </a:cxn>
                    <a:cxn ang="0">
                      <a:pos x="312" y="251"/>
                    </a:cxn>
                    <a:cxn ang="0">
                      <a:pos x="192" y="0"/>
                    </a:cxn>
                    <a:cxn ang="0">
                      <a:pos x="151" y="20"/>
                    </a:cxn>
                    <a:cxn ang="0">
                      <a:pos x="0" y="437"/>
                    </a:cxn>
                  </a:cxnLst>
                  <a:rect l="0" t="0" r="r" b="b"/>
                  <a:pathLst>
                    <a:path w="397" h="437">
                      <a:moveTo>
                        <a:pt x="0" y="437"/>
                      </a:moveTo>
                      <a:lnTo>
                        <a:pt x="242" y="316"/>
                      </a:lnTo>
                      <a:lnTo>
                        <a:pt x="397" y="331"/>
                      </a:lnTo>
                      <a:lnTo>
                        <a:pt x="312" y="251"/>
                      </a:lnTo>
                      <a:lnTo>
                        <a:pt x="192" y="0"/>
                      </a:lnTo>
                      <a:lnTo>
                        <a:pt x="151" y="20"/>
                      </a:lnTo>
                      <a:lnTo>
                        <a:pt x="0" y="4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2" name="Freeform 1068"/>
                <p:cNvSpPr>
                  <a:spLocks/>
                </p:cNvSpPr>
                <p:nvPr/>
              </p:nvSpPr>
              <p:spPr bwMode="auto">
                <a:xfrm>
                  <a:off x="2821" y="1820"/>
                  <a:ext cx="148" cy="237"/>
                </a:xfrm>
                <a:custGeom>
                  <a:avLst/>
                  <a:gdLst/>
                  <a:ahLst/>
                  <a:cxnLst>
                    <a:cxn ang="0">
                      <a:pos x="142" y="475"/>
                    </a:cxn>
                    <a:cxn ang="0">
                      <a:pos x="62" y="313"/>
                    </a:cxn>
                    <a:cxn ang="0">
                      <a:pos x="150" y="118"/>
                    </a:cxn>
                    <a:cxn ang="0">
                      <a:pos x="0" y="24"/>
                    </a:cxn>
                    <a:cxn ang="0">
                      <a:pos x="50" y="0"/>
                    </a:cxn>
                    <a:cxn ang="0">
                      <a:pos x="165" y="88"/>
                    </a:cxn>
                    <a:cxn ang="0">
                      <a:pos x="242" y="49"/>
                    </a:cxn>
                    <a:cxn ang="0">
                      <a:pos x="295" y="163"/>
                    </a:cxn>
                    <a:cxn ang="0">
                      <a:pos x="229" y="297"/>
                    </a:cxn>
                    <a:cxn ang="0">
                      <a:pos x="260" y="356"/>
                    </a:cxn>
                    <a:cxn ang="0">
                      <a:pos x="212" y="378"/>
                    </a:cxn>
                    <a:cxn ang="0">
                      <a:pos x="142" y="475"/>
                    </a:cxn>
                  </a:cxnLst>
                  <a:rect l="0" t="0" r="r" b="b"/>
                  <a:pathLst>
                    <a:path w="295" h="475">
                      <a:moveTo>
                        <a:pt x="142" y="475"/>
                      </a:moveTo>
                      <a:lnTo>
                        <a:pt x="62" y="313"/>
                      </a:lnTo>
                      <a:lnTo>
                        <a:pt x="150" y="118"/>
                      </a:lnTo>
                      <a:lnTo>
                        <a:pt x="0" y="24"/>
                      </a:lnTo>
                      <a:lnTo>
                        <a:pt x="50" y="0"/>
                      </a:lnTo>
                      <a:lnTo>
                        <a:pt x="165" y="88"/>
                      </a:lnTo>
                      <a:lnTo>
                        <a:pt x="242" y="49"/>
                      </a:lnTo>
                      <a:lnTo>
                        <a:pt x="295" y="163"/>
                      </a:lnTo>
                      <a:lnTo>
                        <a:pt x="229" y="297"/>
                      </a:lnTo>
                      <a:lnTo>
                        <a:pt x="260" y="356"/>
                      </a:lnTo>
                      <a:lnTo>
                        <a:pt x="212" y="378"/>
                      </a:lnTo>
                      <a:lnTo>
                        <a:pt x="142" y="47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3" name="Freeform 1069"/>
                <p:cNvSpPr>
                  <a:spLocks/>
                </p:cNvSpPr>
                <p:nvPr/>
              </p:nvSpPr>
              <p:spPr bwMode="auto">
                <a:xfrm>
                  <a:off x="2871" y="1869"/>
                  <a:ext cx="96" cy="175"/>
                </a:xfrm>
                <a:custGeom>
                  <a:avLst/>
                  <a:gdLst/>
                  <a:ahLst/>
                  <a:cxnLst>
                    <a:cxn ang="0">
                      <a:pos x="64" y="349"/>
                    </a:cxn>
                    <a:cxn ang="0">
                      <a:pos x="0" y="218"/>
                    </a:cxn>
                    <a:cxn ang="0">
                      <a:pos x="86" y="38"/>
                    </a:cxn>
                    <a:cxn ang="0">
                      <a:pos x="160" y="0"/>
                    </a:cxn>
                    <a:cxn ang="0">
                      <a:pos x="192" y="61"/>
                    </a:cxn>
                    <a:cxn ang="0">
                      <a:pos x="128" y="90"/>
                    </a:cxn>
                    <a:cxn ang="0">
                      <a:pos x="79" y="209"/>
                    </a:cxn>
                    <a:cxn ang="0">
                      <a:pos x="112" y="279"/>
                    </a:cxn>
                    <a:cxn ang="0">
                      <a:pos x="64" y="349"/>
                    </a:cxn>
                  </a:cxnLst>
                  <a:rect l="0" t="0" r="r" b="b"/>
                  <a:pathLst>
                    <a:path w="192" h="349">
                      <a:moveTo>
                        <a:pt x="64" y="349"/>
                      </a:moveTo>
                      <a:lnTo>
                        <a:pt x="0" y="218"/>
                      </a:lnTo>
                      <a:lnTo>
                        <a:pt x="86" y="38"/>
                      </a:lnTo>
                      <a:lnTo>
                        <a:pt x="160" y="0"/>
                      </a:lnTo>
                      <a:lnTo>
                        <a:pt x="192" y="61"/>
                      </a:lnTo>
                      <a:lnTo>
                        <a:pt x="128" y="90"/>
                      </a:lnTo>
                      <a:lnTo>
                        <a:pt x="79" y="209"/>
                      </a:lnTo>
                      <a:lnTo>
                        <a:pt x="112" y="279"/>
                      </a:lnTo>
                      <a:lnTo>
                        <a:pt x="64" y="3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4" name="Freeform 1070"/>
                <p:cNvSpPr>
                  <a:spLocks/>
                </p:cNvSpPr>
                <p:nvPr/>
              </p:nvSpPr>
              <p:spPr bwMode="auto">
                <a:xfrm>
                  <a:off x="2939" y="1907"/>
                  <a:ext cx="46" cy="90"/>
                </a:xfrm>
                <a:custGeom>
                  <a:avLst/>
                  <a:gdLst/>
                  <a:ahLst/>
                  <a:cxnLst>
                    <a:cxn ang="0">
                      <a:pos x="28" y="181"/>
                    </a:cxn>
                    <a:cxn ang="0">
                      <a:pos x="92" y="60"/>
                    </a:cxn>
                    <a:cxn ang="0">
                      <a:pos x="62" y="0"/>
                    </a:cxn>
                    <a:cxn ang="0">
                      <a:pos x="0" y="121"/>
                    </a:cxn>
                    <a:cxn ang="0">
                      <a:pos x="28" y="181"/>
                    </a:cxn>
                  </a:cxnLst>
                  <a:rect l="0" t="0" r="r" b="b"/>
                  <a:pathLst>
                    <a:path w="92" h="181">
                      <a:moveTo>
                        <a:pt x="28" y="181"/>
                      </a:moveTo>
                      <a:lnTo>
                        <a:pt x="92" y="60"/>
                      </a:lnTo>
                      <a:lnTo>
                        <a:pt x="62" y="0"/>
                      </a:lnTo>
                      <a:lnTo>
                        <a:pt x="0" y="121"/>
                      </a:lnTo>
                      <a:lnTo>
                        <a:pt x="28" y="18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5" name="Freeform 1071"/>
                <p:cNvSpPr>
                  <a:spLocks/>
                </p:cNvSpPr>
                <p:nvPr/>
              </p:nvSpPr>
              <p:spPr bwMode="auto">
                <a:xfrm>
                  <a:off x="2410" y="2015"/>
                  <a:ext cx="63" cy="77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0" y="37"/>
                    </a:cxn>
                    <a:cxn ang="0">
                      <a:pos x="56" y="154"/>
                    </a:cxn>
                    <a:cxn ang="0">
                      <a:pos x="127" y="118"/>
                    </a:cxn>
                    <a:cxn ang="0">
                      <a:pos x="73" y="0"/>
                    </a:cxn>
                  </a:cxnLst>
                  <a:rect l="0" t="0" r="r" b="b"/>
                  <a:pathLst>
                    <a:path w="127" h="154">
                      <a:moveTo>
                        <a:pt x="73" y="0"/>
                      </a:moveTo>
                      <a:lnTo>
                        <a:pt x="0" y="37"/>
                      </a:lnTo>
                      <a:lnTo>
                        <a:pt x="56" y="154"/>
                      </a:lnTo>
                      <a:lnTo>
                        <a:pt x="127" y="118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6" name="Freeform 1072"/>
                <p:cNvSpPr>
                  <a:spLocks/>
                </p:cNvSpPr>
                <p:nvPr/>
              </p:nvSpPr>
              <p:spPr bwMode="auto">
                <a:xfrm>
                  <a:off x="2410" y="2022"/>
                  <a:ext cx="45" cy="59"/>
                </a:xfrm>
                <a:custGeom>
                  <a:avLst/>
                  <a:gdLst/>
                  <a:ahLst/>
                  <a:cxnLst>
                    <a:cxn ang="0">
                      <a:pos x="90" y="97"/>
                    </a:cxn>
                    <a:cxn ang="0">
                      <a:pos x="45" y="0"/>
                    </a:cxn>
                    <a:cxn ang="0">
                      <a:pos x="0" y="22"/>
                    </a:cxn>
                    <a:cxn ang="0">
                      <a:pos x="45" y="119"/>
                    </a:cxn>
                    <a:cxn ang="0">
                      <a:pos x="90" y="97"/>
                    </a:cxn>
                  </a:cxnLst>
                  <a:rect l="0" t="0" r="r" b="b"/>
                  <a:pathLst>
                    <a:path w="90" h="119">
                      <a:moveTo>
                        <a:pt x="90" y="97"/>
                      </a:moveTo>
                      <a:lnTo>
                        <a:pt x="45" y="0"/>
                      </a:lnTo>
                      <a:lnTo>
                        <a:pt x="0" y="22"/>
                      </a:lnTo>
                      <a:lnTo>
                        <a:pt x="45" y="119"/>
                      </a:lnTo>
                      <a:lnTo>
                        <a:pt x="90" y="9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7" name="Freeform 1073"/>
                <p:cNvSpPr>
                  <a:spLocks/>
                </p:cNvSpPr>
                <p:nvPr/>
              </p:nvSpPr>
              <p:spPr bwMode="auto">
                <a:xfrm>
                  <a:off x="2448" y="1994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83" y="221"/>
                    </a:cxn>
                    <a:cxn ang="0">
                      <a:pos x="124" y="209"/>
                    </a:cxn>
                    <a:cxn ang="0">
                      <a:pos x="132" y="105"/>
                    </a:cxn>
                    <a:cxn ang="0">
                      <a:pos x="80" y="0"/>
                    </a:cxn>
                    <a:cxn ang="0">
                      <a:pos x="0" y="40"/>
                    </a:cxn>
                    <a:cxn ang="0">
                      <a:pos x="83" y="221"/>
                    </a:cxn>
                  </a:cxnLst>
                  <a:rect l="0" t="0" r="r" b="b"/>
                  <a:pathLst>
                    <a:path w="132" h="221">
                      <a:moveTo>
                        <a:pt x="83" y="221"/>
                      </a:moveTo>
                      <a:lnTo>
                        <a:pt x="124" y="209"/>
                      </a:lnTo>
                      <a:lnTo>
                        <a:pt x="132" y="105"/>
                      </a:lnTo>
                      <a:lnTo>
                        <a:pt x="80" y="0"/>
                      </a:lnTo>
                      <a:lnTo>
                        <a:pt x="0" y="40"/>
                      </a:lnTo>
                      <a:lnTo>
                        <a:pt x="83" y="22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8" name="Freeform 1074"/>
                <p:cNvSpPr>
                  <a:spLocks/>
                </p:cNvSpPr>
                <p:nvPr/>
              </p:nvSpPr>
              <p:spPr bwMode="auto">
                <a:xfrm>
                  <a:off x="2489" y="1967"/>
                  <a:ext cx="85" cy="189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106" y="0"/>
                    </a:cxn>
                    <a:cxn ang="0">
                      <a:pos x="170" y="137"/>
                    </a:cxn>
                    <a:cxn ang="0">
                      <a:pos x="71" y="378"/>
                    </a:cxn>
                    <a:cxn ang="0">
                      <a:pos x="54" y="363"/>
                    </a:cxn>
                    <a:cxn ang="0">
                      <a:pos x="10" y="273"/>
                    </a:cxn>
                    <a:cxn ang="0">
                      <a:pos x="46" y="254"/>
                    </a:cxn>
                    <a:cxn ang="0">
                      <a:pos x="52" y="161"/>
                    </a:cxn>
                    <a:cxn ang="0">
                      <a:pos x="0" y="55"/>
                    </a:cxn>
                  </a:cxnLst>
                  <a:rect l="0" t="0" r="r" b="b"/>
                  <a:pathLst>
                    <a:path w="170" h="378">
                      <a:moveTo>
                        <a:pt x="0" y="55"/>
                      </a:moveTo>
                      <a:lnTo>
                        <a:pt x="106" y="0"/>
                      </a:lnTo>
                      <a:lnTo>
                        <a:pt x="170" y="137"/>
                      </a:lnTo>
                      <a:lnTo>
                        <a:pt x="71" y="378"/>
                      </a:lnTo>
                      <a:lnTo>
                        <a:pt x="54" y="363"/>
                      </a:lnTo>
                      <a:lnTo>
                        <a:pt x="10" y="273"/>
                      </a:lnTo>
                      <a:lnTo>
                        <a:pt x="46" y="254"/>
                      </a:lnTo>
                      <a:lnTo>
                        <a:pt x="52" y="1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9" name="Freeform 1075"/>
                <p:cNvSpPr>
                  <a:spLocks/>
                </p:cNvSpPr>
                <p:nvPr/>
              </p:nvSpPr>
              <p:spPr bwMode="auto">
                <a:xfrm>
                  <a:off x="2544" y="1929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64" y="203"/>
                    </a:cxn>
                    <a:cxn ang="0">
                      <a:pos x="154" y="0"/>
                    </a:cxn>
                    <a:cxn ang="0">
                      <a:pos x="0" y="75"/>
                    </a:cxn>
                    <a:cxn ang="0">
                      <a:pos x="64" y="203"/>
                    </a:cxn>
                  </a:cxnLst>
                  <a:rect l="0" t="0" r="r" b="b"/>
                  <a:pathLst>
                    <a:path w="154" h="203">
                      <a:moveTo>
                        <a:pt x="64" y="203"/>
                      </a:moveTo>
                      <a:lnTo>
                        <a:pt x="154" y="0"/>
                      </a:lnTo>
                      <a:lnTo>
                        <a:pt x="0" y="75"/>
                      </a:lnTo>
                      <a:lnTo>
                        <a:pt x="64" y="20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0" name="Freeform 1076"/>
                <p:cNvSpPr>
                  <a:spLocks/>
                </p:cNvSpPr>
                <p:nvPr/>
              </p:nvSpPr>
              <p:spPr bwMode="auto">
                <a:xfrm>
                  <a:off x="2541" y="1912"/>
                  <a:ext cx="112" cy="251"/>
                </a:xfrm>
                <a:custGeom>
                  <a:avLst/>
                  <a:gdLst/>
                  <a:ahLst/>
                  <a:cxnLst>
                    <a:cxn ang="0">
                      <a:pos x="0" y="485"/>
                    </a:cxn>
                    <a:cxn ang="0">
                      <a:pos x="50" y="501"/>
                    </a:cxn>
                    <a:cxn ang="0">
                      <a:pos x="223" y="0"/>
                    </a:cxn>
                    <a:cxn ang="0">
                      <a:pos x="188" y="20"/>
                    </a:cxn>
                    <a:cxn ang="0">
                      <a:pos x="0" y="485"/>
                    </a:cxn>
                  </a:cxnLst>
                  <a:rect l="0" t="0" r="r" b="b"/>
                  <a:pathLst>
                    <a:path w="223" h="501">
                      <a:moveTo>
                        <a:pt x="0" y="485"/>
                      </a:moveTo>
                      <a:lnTo>
                        <a:pt x="50" y="501"/>
                      </a:lnTo>
                      <a:lnTo>
                        <a:pt x="223" y="0"/>
                      </a:lnTo>
                      <a:lnTo>
                        <a:pt x="188" y="20"/>
                      </a:lnTo>
                      <a:lnTo>
                        <a:pt x="0" y="4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1" name="Freeform 1077"/>
                <p:cNvSpPr>
                  <a:spLocks/>
                </p:cNvSpPr>
                <p:nvPr/>
              </p:nvSpPr>
              <p:spPr bwMode="auto">
                <a:xfrm>
                  <a:off x="2829" y="1846"/>
                  <a:ext cx="54" cy="137"/>
                </a:xfrm>
                <a:custGeom>
                  <a:avLst/>
                  <a:gdLst/>
                  <a:ahLst/>
                  <a:cxnLst>
                    <a:cxn ang="0">
                      <a:pos x="20" y="275"/>
                    </a:cxn>
                    <a:cxn ang="0">
                      <a:pos x="0" y="0"/>
                    </a:cxn>
                    <a:cxn ang="0">
                      <a:pos x="106" y="69"/>
                    </a:cxn>
                    <a:cxn ang="0">
                      <a:pos x="20" y="275"/>
                    </a:cxn>
                  </a:cxnLst>
                  <a:rect l="0" t="0" r="r" b="b"/>
                  <a:pathLst>
                    <a:path w="106" h="275">
                      <a:moveTo>
                        <a:pt x="20" y="275"/>
                      </a:moveTo>
                      <a:lnTo>
                        <a:pt x="0" y="0"/>
                      </a:lnTo>
                      <a:lnTo>
                        <a:pt x="106" y="69"/>
                      </a:lnTo>
                      <a:lnTo>
                        <a:pt x="20" y="2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2" name="Freeform 1078"/>
                <p:cNvSpPr>
                  <a:spLocks/>
                </p:cNvSpPr>
                <p:nvPr/>
              </p:nvSpPr>
              <p:spPr bwMode="auto">
                <a:xfrm>
                  <a:off x="2491" y="2094"/>
                  <a:ext cx="49" cy="63"/>
                </a:xfrm>
                <a:custGeom>
                  <a:avLst/>
                  <a:gdLst/>
                  <a:ahLst/>
                  <a:cxnLst>
                    <a:cxn ang="0">
                      <a:pos x="48" y="126"/>
                    </a:cxn>
                    <a:cxn ang="0">
                      <a:pos x="98" y="99"/>
                    </a:cxn>
                    <a:cxn ang="0">
                      <a:pos x="50" y="0"/>
                    </a:cxn>
                    <a:cxn ang="0">
                      <a:pos x="0" y="27"/>
                    </a:cxn>
                    <a:cxn ang="0">
                      <a:pos x="48" y="126"/>
                    </a:cxn>
                  </a:cxnLst>
                  <a:rect l="0" t="0" r="r" b="b"/>
                  <a:pathLst>
                    <a:path w="98" h="126">
                      <a:moveTo>
                        <a:pt x="48" y="126"/>
                      </a:moveTo>
                      <a:lnTo>
                        <a:pt x="98" y="99"/>
                      </a:lnTo>
                      <a:lnTo>
                        <a:pt x="50" y="0"/>
                      </a:lnTo>
                      <a:lnTo>
                        <a:pt x="0" y="27"/>
                      </a:lnTo>
                      <a:lnTo>
                        <a:pt x="48" y="1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3" name="Freeform 1079"/>
                <p:cNvSpPr>
                  <a:spLocks/>
                </p:cNvSpPr>
                <p:nvPr/>
              </p:nvSpPr>
              <p:spPr bwMode="auto">
                <a:xfrm>
                  <a:off x="2618" y="2135"/>
                  <a:ext cx="194" cy="192"/>
                </a:xfrm>
                <a:custGeom>
                  <a:avLst/>
                  <a:gdLst/>
                  <a:ahLst/>
                  <a:cxnLst>
                    <a:cxn ang="0">
                      <a:pos x="252" y="384"/>
                    </a:cxn>
                    <a:cxn ang="0">
                      <a:pos x="143" y="158"/>
                    </a:cxn>
                    <a:cxn ang="0">
                      <a:pos x="97" y="149"/>
                    </a:cxn>
                    <a:cxn ang="0">
                      <a:pos x="42" y="174"/>
                    </a:cxn>
                    <a:cxn ang="0">
                      <a:pos x="0" y="84"/>
                    </a:cxn>
                    <a:cxn ang="0">
                      <a:pos x="174" y="0"/>
                    </a:cxn>
                    <a:cxn ang="0">
                      <a:pos x="245" y="26"/>
                    </a:cxn>
                    <a:cxn ang="0">
                      <a:pos x="388" y="318"/>
                    </a:cxn>
                    <a:cxn ang="0">
                      <a:pos x="252" y="384"/>
                    </a:cxn>
                  </a:cxnLst>
                  <a:rect l="0" t="0" r="r" b="b"/>
                  <a:pathLst>
                    <a:path w="388" h="384">
                      <a:moveTo>
                        <a:pt x="252" y="384"/>
                      </a:moveTo>
                      <a:lnTo>
                        <a:pt x="143" y="158"/>
                      </a:lnTo>
                      <a:lnTo>
                        <a:pt x="97" y="149"/>
                      </a:lnTo>
                      <a:lnTo>
                        <a:pt x="42" y="174"/>
                      </a:lnTo>
                      <a:lnTo>
                        <a:pt x="0" y="84"/>
                      </a:lnTo>
                      <a:lnTo>
                        <a:pt x="174" y="0"/>
                      </a:lnTo>
                      <a:lnTo>
                        <a:pt x="245" y="26"/>
                      </a:lnTo>
                      <a:lnTo>
                        <a:pt x="388" y="318"/>
                      </a:lnTo>
                      <a:lnTo>
                        <a:pt x="252" y="38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4" name="Freeform 1080"/>
                <p:cNvSpPr>
                  <a:spLocks/>
                </p:cNvSpPr>
                <p:nvPr/>
              </p:nvSpPr>
              <p:spPr bwMode="auto">
                <a:xfrm>
                  <a:off x="2915" y="1764"/>
                  <a:ext cx="146" cy="243"/>
                </a:xfrm>
                <a:custGeom>
                  <a:avLst/>
                  <a:gdLst/>
                  <a:ahLst/>
                  <a:cxnLst>
                    <a:cxn ang="0">
                      <a:pos x="74" y="0"/>
                    </a:cxn>
                    <a:cxn ang="0">
                      <a:pos x="0" y="38"/>
                    </a:cxn>
                    <a:cxn ang="0">
                      <a:pos x="217" y="485"/>
                    </a:cxn>
                    <a:cxn ang="0">
                      <a:pos x="292" y="444"/>
                    </a:cxn>
                    <a:cxn ang="0">
                      <a:pos x="74" y="0"/>
                    </a:cxn>
                  </a:cxnLst>
                  <a:rect l="0" t="0" r="r" b="b"/>
                  <a:pathLst>
                    <a:path w="292" h="485">
                      <a:moveTo>
                        <a:pt x="74" y="0"/>
                      </a:moveTo>
                      <a:lnTo>
                        <a:pt x="0" y="38"/>
                      </a:lnTo>
                      <a:lnTo>
                        <a:pt x="217" y="485"/>
                      </a:lnTo>
                      <a:lnTo>
                        <a:pt x="292" y="444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5" name="Freeform 1081"/>
                <p:cNvSpPr>
                  <a:spLocks/>
                </p:cNvSpPr>
                <p:nvPr/>
              </p:nvSpPr>
              <p:spPr bwMode="auto">
                <a:xfrm>
                  <a:off x="2929" y="1766"/>
                  <a:ext cx="114" cy="195"/>
                </a:xfrm>
                <a:custGeom>
                  <a:avLst/>
                  <a:gdLst/>
                  <a:ahLst/>
                  <a:cxnLst>
                    <a:cxn ang="0">
                      <a:pos x="227" y="367"/>
                    </a:cxn>
                    <a:cxn ang="0">
                      <a:pos x="44" y="0"/>
                    </a:cxn>
                    <a:cxn ang="0">
                      <a:pos x="0" y="20"/>
                    </a:cxn>
                    <a:cxn ang="0">
                      <a:pos x="181" y="390"/>
                    </a:cxn>
                    <a:cxn ang="0">
                      <a:pos x="227" y="367"/>
                    </a:cxn>
                  </a:cxnLst>
                  <a:rect l="0" t="0" r="r" b="b"/>
                  <a:pathLst>
                    <a:path w="227" h="390">
                      <a:moveTo>
                        <a:pt x="227" y="367"/>
                      </a:moveTo>
                      <a:lnTo>
                        <a:pt x="44" y="0"/>
                      </a:lnTo>
                      <a:lnTo>
                        <a:pt x="0" y="20"/>
                      </a:lnTo>
                      <a:lnTo>
                        <a:pt x="181" y="390"/>
                      </a:lnTo>
                      <a:lnTo>
                        <a:pt x="227" y="3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6" name="Freeform 1082"/>
                <p:cNvSpPr>
                  <a:spLocks/>
                </p:cNvSpPr>
                <p:nvPr/>
              </p:nvSpPr>
              <p:spPr bwMode="auto">
                <a:xfrm>
                  <a:off x="2844" y="1785"/>
                  <a:ext cx="98" cy="76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196" y="113"/>
                    </a:cxn>
                    <a:cxn ang="0">
                      <a:pos x="118" y="152"/>
                    </a:cxn>
                    <a:cxn ang="0">
                      <a:pos x="0" y="69"/>
                    </a:cxn>
                    <a:cxn ang="0">
                      <a:pos x="141" y="0"/>
                    </a:cxn>
                  </a:cxnLst>
                  <a:rect l="0" t="0" r="r" b="b"/>
                  <a:pathLst>
                    <a:path w="196" h="152">
                      <a:moveTo>
                        <a:pt x="141" y="0"/>
                      </a:moveTo>
                      <a:lnTo>
                        <a:pt x="196" y="113"/>
                      </a:lnTo>
                      <a:lnTo>
                        <a:pt x="118" y="152"/>
                      </a:lnTo>
                      <a:lnTo>
                        <a:pt x="0" y="69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7" name="Freeform 1083"/>
                <p:cNvSpPr>
                  <a:spLocks/>
                </p:cNvSpPr>
                <p:nvPr/>
              </p:nvSpPr>
              <p:spPr bwMode="auto">
                <a:xfrm>
                  <a:off x="2770" y="1832"/>
                  <a:ext cx="63" cy="161"/>
                </a:xfrm>
                <a:custGeom>
                  <a:avLst/>
                  <a:gdLst/>
                  <a:ahLst/>
                  <a:cxnLst>
                    <a:cxn ang="0">
                      <a:pos x="124" y="321"/>
                    </a:cxn>
                    <a:cxn ang="0">
                      <a:pos x="0" y="48"/>
                    </a:cxn>
                    <a:cxn ang="0">
                      <a:pos x="100" y="0"/>
                    </a:cxn>
                    <a:cxn ang="0">
                      <a:pos x="124" y="321"/>
                    </a:cxn>
                  </a:cxnLst>
                  <a:rect l="0" t="0" r="r" b="b"/>
                  <a:pathLst>
                    <a:path w="124" h="321">
                      <a:moveTo>
                        <a:pt x="124" y="321"/>
                      </a:moveTo>
                      <a:lnTo>
                        <a:pt x="0" y="48"/>
                      </a:lnTo>
                      <a:lnTo>
                        <a:pt x="100" y="0"/>
                      </a:lnTo>
                      <a:lnTo>
                        <a:pt x="124" y="32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8" name="Freeform 1084"/>
                <p:cNvSpPr>
                  <a:spLocks/>
                </p:cNvSpPr>
                <p:nvPr/>
              </p:nvSpPr>
              <p:spPr bwMode="auto">
                <a:xfrm>
                  <a:off x="2689" y="1973"/>
                  <a:ext cx="125" cy="74"/>
                </a:xfrm>
                <a:custGeom>
                  <a:avLst/>
                  <a:gdLst/>
                  <a:ahLst/>
                  <a:cxnLst>
                    <a:cxn ang="0">
                      <a:pos x="249" y="29"/>
                    </a:cxn>
                    <a:cxn ang="0">
                      <a:pos x="0" y="149"/>
                    </a:cxn>
                    <a:cxn ang="0">
                      <a:pos x="17" y="105"/>
                    </a:cxn>
                    <a:cxn ang="0">
                      <a:pos x="233" y="0"/>
                    </a:cxn>
                    <a:cxn ang="0">
                      <a:pos x="249" y="29"/>
                    </a:cxn>
                  </a:cxnLst>
                  <a:rect l="0" t="0" r="r" b="b"/>
                  <a:pathLst>
                    <a:path w="249" h="149">
                      <a:moveTo>
                        <a:pt x="249" y="29"/>
                      </a:moveTo>
                      <a:lnTo>
                        <a:pt x="0" y="149"/>
                      </a:lnTo>
                      <a:lnTo>
                        <a:pt x="17" y="105"/>
                      </a:lnTo>
                      <a:lnTo>
                        <a:pt x="233" y="0"/>
                      </a:lnTo>
                      <a:lnTo>
                        <a:pt x="249" y="2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9" name="Freeform 1085"/>
                <p:cNvSpPr>
                  <a:spLocks/>
                </p:cNvSpPr>
                <p:nvPr/>
              </p:nvSpPr>
              <p:spPr bwMode="auto">
                <a:xfrm>
                  <a:off x="2709" y="1947"/>
                  <a:ext cx="93" cy="59"/>
                </a:xfrm>
                <a:custGeom>
                  <a:avLst/>
                  <a:gdLst/>
                  <a:ahLst/>
                  <a:cxnLst>
                    <a:cxn ang="0">
                      <a:pos x="186" y="27"/>
                    </a:cxn>
                    <a:cxn ang="0">
                      <a:pos x="173" y="0"/>
                    </a:cxn>
                    <a:cxn ang="0">
                      <a:pos x="16" y="74"/>
                    </a:cxn>
                    <a:cxn ang="0">
                      <a:pos x="0" y="117"/>
                    </a:cxn>
                    <a:cxn ang="0">
                      <a:pos x="186" y="27"/>
                    </a:cxn>
                  </a:cxnLst>
                  <a:rect l="0" t="0" r="r" b="b"/>
                  <a:pathLst>
                    <a:path w="186" h="117">
                      <a:moveTo>
                        <a:pt x="186" y="27"/>
                      </a:moveTo>
                      <a:lnTo>
                        <a:pt x="173" y="0"/>
                      </a:lnTo>
                      <a:lnTo>
                        <a:pt x="16" y="74"/>
                      </a:lnTo>
                      <a:lnTo>
                        <a:pt x="0" y="117"/>
                      </a:lnTo>
                      <a:lnTo>
                        <a:pt x="186" y="27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0" name="Freeform 1086"/>
                <p:cNvSpPr>
                  <a:spLocks/>
                </p:cNvSpPr>
                <p:nvPr/>
              </p:nvSpPr>
              <p:spPr bwMode="auto">
                <a:xfrm>
                  <a:off x="2723" y="1916"/>
                  <a:ext cx="66" cy="47"/>
                </a:xfrm>
                <a:custGeom>
                  <a:avLst/>
                  <a:gdLst/>
                  <a:ahLst/>
                  <a:cxnLst>
                    <a:cxn ang="0">
                      <a:pos x="131" y="33"/>
                    </a:cxn>
                    <a:cxn ang="0">
                      <a:pos x="115" y="0"/>
                    </a:cxn>
                    <a:cxn ang="0">
                      <a:pos x="18" y="47"/>
                    </a:cxn>
                    <a:cxn ang="0">
                      <a:pos x="0" y="95"/>
                    </a:cxn>
                    <a:cxn ang="0">
                      <a:pos x="131" y="33"/>
                    </a:cxn>
                  </a:cxnLst>
                  <a:rect l="0" t="0" r="r" b="b"/>
                  <a:pathLst>
                    <a:path w="131" h="95">
                      <a:moveTo>
                        <a:pt x="131" y="33"/>
                      </a:moveTo>
                      <a:lnTo>
                        <a:pt x="115" y="0"/>
                      </a:lnTo>
                      <a:lnTo>
                        <a:pt x="18" y="47"/>
                      </a:lnTo>
                      <a:lnTo>
                        <a:pt x="0" y="95"/>
                      </a:lnTo>
                      <a:lnTo>
                        <a:pt x="131" y="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1" name="Freeform 1087"/>
                <p:cNvSpPr>
                  <a:spLocks/>
                </p:cNvSpPr>
                <p:nvPr/>
              </p:nvSpPr>
              <p:spPr bwMode="auto">
                <a:xfrm>
                  <a:off x="2740" y="1874"/>
                  <a:ext cx="33" cy="43"/>
                </a:xfrm>
                <a:custGeom>
                  <a:avLst/>
                  <a:gdLst/>
                  <a:ahLst/>
                  <a:cxnLst>
                    <a:cxn ang="0">
                      <a:pos x="68" y="54"/>
                    </a:cxn>
                    <a:cxn ang="0">
                      <a:pos x="0" y="87"/>
                    </a:cxn>
                    <a:cxn ang="0">
                      <a:pos x="24" y="9"/>
                    </a:cxn>
                    <a:cxn ang="0">
                      <a:pos x="42" y="0"/>
                    </a:cxn>
                    <a:cxn ang="0">
                      <a:pos x="68" y="54"/>
                    </a:cxn>
                  </a:cxnLst>
                  <a:rect l="0" t="0" r="r" b="b"/>
                  <a:pathLst>
                    <a:path w="68" h="87">
                      <a:moveTo>
                        <a:pt x="68" y="54"/>
                      </a:moveTo>
                      <a:lnTo>
                        <a:pt x="0" y="87"/>
                      </a:lnTo>
                      <a:lnTo>
                        <a:pt x="24" y="9"/>
                      </a:lnTo>
                      <a:lnTo>
                        <a:pt x="42" y="0"/>
                      </a:lnTo>
                      <a:lnTo>
                        <a:pt x="68" y="5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2" name="Freeform 1088"/>
                <p:cNvSpPr>
                  <a:spLocks/>
                </p:cNvSpPr>
                <p:nvPr/>
              </p:nvSpPr>
              <p:spPr bwMode="auto">
                <a:xfrm>
                  <a:off x="2884" y="2275"/>
                  <a:ext cx="77" cy="29"/>
                </a:xfrm>
                <a:custGeom>
                  <a:avLst/>
                  <a:gdLst/>
                  <a:ahLst/>
                  <a:cxnLst>
                    <a:cxn ang="0">
                      <a:pos x="154" y="30"/>
                    </a:cxn>
                    <a:cxn ang="0">
                      <a:pos x="53" y="0"/>
                    </a:cxn>
                    <a:cxn ang="0">
                      <a:pos x="0" y="23"/>
                    </a:cxn>
                    <a:cxn ang="0">
                      <a:pos x="93" y="57"/>
                    </a:cxn>
                    <a:cxn ang="0">
                      <a:pos x="154" y="30"/>
                    </a:cxn>
                  </a:cxnLst>
                  <a:rect l="0" t="0" r="r" b="b"/>
                  <a:pathLst>
                    <a:path w="154" h="57">
                      <a:moveTo>
                        <a:pt x="154" y="30"/>
                      </a:moveTo>
                      <a:lnTo>
                        <a:pt x="53" y="0"/>
                      </a:lnTo>
                      <a:lnTo>
                        <a:pt x="0" y="23"/>
                      </a:lnTo>
                      <a:lnTo>
                        <a:pt x="93" y="57"/>
                      </a:lnTo>
                      <a:lnTo>
                        <a:pt x="154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3" name="Freeform 1089"/>
                <p:cNvSpPr>
                  <a:spLocks/>
                </p:cNvSpPr>
                <p:nvPr/>
              </p:nvSpPr>
              <p:spPr bwMode="auto">
                <a:xfrm>
                  <a:off x="2831" y="2301"/>
                  <a:ext cx="76" cy="28"/>
                </a:xfrm>
                <a:custGeom>
                  <a:avLst/>
                  <a:gdLst/>
                  <a:ahLst/>
                  <a:cxnLst>
                    <a:cxn ang="0">
                      <a:pos x="151" y="31"/>
                    </a:cxn>
                    <a:cxn ang="0">
                      <a:pos x="51" y="0"/>
                    </a:cxn>
                    <a:cxn ang="0">
                      <a:pos x="0" y="23"/>
                    </a:cxn>
                    <a:cxn ang="0">
                      <a:pos x="91" y="58"/>
                    </a:cxn>
                    <a:cxn ang="0">
                      <a:pos x="151" y="31"/>
                    </a:cxn>
                  </a:cxnLst>
                  <a:rect l="0" t="0" r="r" b="b"/>
                  <a:pathLst>
                    <a:path w="151" h="58">
                      <a:moveTo>
                        <a:pt x="151" y="31"/>
                      </a:moveTo>
                      <a:lnTo>
                        <a:pt x="51" y="0"/>
                      </a:lnTo>
                      <a:lnTo>
                        <a:pt x="0" y="23"/>
                      </a:lnTo>
                      <a:lnTo>
                        <a:pt x="91" y="58"/>
                      </a:lnTo>
                      <a:lnTo>
                        <a:pt x="151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4" name="Freeform 1090"/>
                <p:cNvSpPr>
                  <a:spLocks/>
                </p:cNvSpPr>
                <p:nvPr/>
              </p:nvSpPr>
              <p:spPr bwMode="auto">
                <a:xfrm>
                  <a:off x="2777" y="2327"/>
                  <a:ext cx="74" cy="29"/>
                </a:xfrm>
                <a:custGeom>
                  <a:avLst/>
                  <a:gdLst/>
                  <a:ahLst/>
                  <a:cxnLst>
                    <a:cxn ang="0">
                      <a:pos x="149" y="30"/>
                    </a:cxn>
                    <a:cxn ang="0">
                      <a:pos x="51" y="0"/>
                    </a:cxn>
                    <a:cxn ang="0">
                      <a:pos x="0" y="23"/>
                    </a:cxn>
                    <a:cxn ang="0">
                      <a:pos x="93" y="57"/>
                    </a:cxn>
                    <a:cxn ang="0">
                      <a:pos x="149" y="30"/>
                    </a:cxn>
                  </a:cxnLst>
                  <a:rect l="0" t="0" r="r" b="b"/>
                  <a:pathLst>
                    <a:path w="149" h="57">
                      <a:moveTo>
                        <a:pt x="149" y="30"/>
                      </a:moveTo>
                      <a:lnTo>
                        <a:pt x="51" y="0"/>
                      </a:lnTo>
                      <a:lnTo>
                        <a:pt x="0" y="23"/>
                      </a:lnTo>
                      <a:lnTo>
                        <a:pt x="93" y="57"/>
                      </a:lnTo>
                      <a:lnTo>
                        <a:pt x="149" y="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5" name="Freeform 1091"/>
                <p:cNvSpPr>
                  <a:spLocks/>
                </p:cNvSpPr>
                <p:nvPr/>
              </p:nvSpPr>
              <p:spPr bwMode="auto">
                <a:xfrm>
                  <a:off x="2743" y="2362"/>
                  <a:ext cx="43" cy="25"/>
                </a:xfrm>
                <a:custGeom>
                  <a:avLst/>
                  <a:gdLst/>
                  <a:ahLst/>
                  <a:cxnLst>
                    <a:cxn ang="0">
                      <a:pos x="86" y="27"/>
                    </a:cxn>
                    <a:cxn ang="0">
                      <a:pos x="11" y="0"/>
                    </a:cxn>
                    <a:cxn ang="0">
                      <a:pos x="0" y="37"/>
                    </a:cxn>
                    <a:cxn ang="0">
                      <a:pos x="33" y="51"/>
                    </a:cxn>
                    <a:cxn ang="0">
                      <a:pos x="86" y="27"/>
                    </a:cxn>
                  </a:cxnLst>
                  <a:rect l="0" t="0" r="r" b="b"/>
                  <a:pathLst>
                    <a:path w="86" h="51">
                      <a:moveTo>
                        <a:pt x="86" y="27"/>
                      </a:moveTo>
                      <a:lnTo>
                        <a:pt x="11" y="0"/>
                      </a:lnTo>
                      <a:lnTo>
                        <a:pt x="0" y="37"/>
                      </a:lnTo>
                      <a:lnTo>
                        <a:pt x="33" y="51"/>
                      </a:lnTo>
                      <a:lnTo>
                        <a:pt x="86" y="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6" name="Freeform 1092"/>
                <p:cNvSpPr>
                  <a:spLocks/>
                </p:cNvSpPr>
                <p:nvPr/>
              </p:nvSpPr>
              <p:spPr bwMode="auto">
                <a:xfrm>
                  <a:off x="2630" y="2178"/>
                  <a:ext cx="141" cy="141"/>
                </a:xfrm>
                <a:custGeom>
                  <a:avLst/>
                  <a:gdLst/>
                  <a:ahLst/>
                  <a:cxnLst>
                    <a:cxn ang="0">
                      <a:pos x="257" y="281"/>
                    </a:cxn>
                    <a:cxn ang="0">
                      <a:pos x="140" y="38"/>
                    </a:cxn>
                    <a:cxn ang="0">
                      <a:pos x="107" y="27"/>
                    </a:cxn>
                    <a:cxn ang="0">
                      <a:pos x="14" y="67"/>
                    </a:cxn>
                    <a:cxn ang="0">
                      <a:pos x="0" y="51"/>
                    </a:cxn>
                    <a:cxn ang="0">
                      <a:pos x="113" y="0"/>
                    </a:cxn>
                    <a:cxn ang="0">
                      <a:pos x="150" y="1"/>
                    </a:cxn>
                    <a:cxn ang="0">
                      <a:pos x="283" y="270"/>
                    </a:cxn>
                    <a:cxn ang="0">
                      <a:pos x="257" y="281"/>
                    </a:cxn>
                  </a:cxnLst>
                  <a:rect l="0" t="0" r="r" b="b"/>
                  <a:pathLst>
                    <a:path w="283" h="281">
                      <a:moveTo>
                        <a:pt x="257" y="281"/>
                      </a:moveTo>
                      <a:lnTo>
                        <a:pt x="140" y="38"/>
                      </a:lnTo>
                      <a:lnTo>
                        <a:pt x="107" y="27"/>
                      </a:lnTo>
                      <a:lnTo>
                        <a:pt x="14" y="67"/>
                      </a:lnTo>
                      <a:lnTo>
                        <a:pt x="0" y="51"/>
                      </a:lnTo>
                      <a:lnTo>
                        <a:pt x="113" y="0"/>
                      </a:lnTo>
                      <a:lnTo>
                        <a:pt x="150" y="1"/>
                      </a:lnTo>
                      <a:lnTo>
                        <a:pt x="283" y="270"/>
                      </a:lnTo>
                      <a:lnTo>
                        <a:pt x="257" y="2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7" name="Freeform 1093"/>
                <p:cNvSpPr>
                  <a:spLocks/>
                </p:cNvSpPr>
                <p:nvPr/>
              </p:nvSpPr>
              <p:spPr bwMode="auto">
                <a:xfrm>
                  <a:off x="2618" y="2148"/>
                  <a:ext cx="182" cy="154"/>
                </a:xfrm>
                <a:custGeom>
                  <a:avLst/>
                  <a:gdLst/>
                  <a:ahLst/>
                  <a:cxnLst>
                    <a:cxn ang="0">
                      <a:pos x="337" y="308"/>
                    </a:cxn>
                    <a:cxn ang="0">
                      <a:pos x="197" y="34"/>
                    </a:cxn>
                    <a:cxn ang="0">
                      <a:pos x="151" y="27"/>
                    </a:cxn>
                    <a:cxn ang="0">
                      <a:pos x="15" y="92"/>
                    </a:cxn>
                    <a:cxn ang="0">
                      <a:pos x="0" y="76"/>
                    </a:cxn>
                    <a:cxn ang="0">
                      <a:pos x="169" y="0"/>
                    </a:cxn>
                    <a:cxn ang="0">
                      <a:pos x="217" y="15"/>
                    </a:cxn>
                    <a:cxn ang="0">
                      <a:pos x="364" y="294"/>
                    </a:cxn>
                    <a:cxn ang="0">
                      <a:pos x="337" y="308"/>
                    </a:cxn>
                  </a:cxnLst>
                  <a:rect l="0" t="0" r="r" b="b"/>
                  <a:pathLst>
                    <a:path w="364" h="308">
                      <a:moveTo>
                        <a:pt x="337" y="308"/>
                      </a:moveTo>
                      <a:lnTo>
                        <a:pt x="197" y="34"/>
                      </a:lnTo>
                      <a:lnTo>
                        <a:pt x="151" y="27"/>
                      </a:lnTo>
                      <a:lnTo>
                        <a:pt x="15" y="92"/>
                      </a:lnTo>
                      <a:lnTo>
                        <a:pt x="0" y="76"/>
                      </a:lnTo>
                      <a:lnTo>
                        <a:pt x="169" y="0"/>
                      </a:lnTo>
                      <a:lnTo>
                        <a:pt x="217" y="15"/>
                      </a:lnTo>
                      <a:lnTo>
                        <a:pt x="364" y="294"/>
                      </a:lnTo>
                      <a:lnTo>
                        <a:pt x="337" y="3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8" name="Line 1094"/>
                <p:cNvSpPr>
                  <a:spLocks noChangeShapeType="1"/>
                </p:cNvSpPr>
                <p:nvPr/>
              </p:nvSpPr>
              <p:spPr bwMode="auto">
                <a:xfrm flipH="1">
                  <a:off x="2855" y="2204"/>
                  <a:ext cx="48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9" name="Line 1095"/>
                <p:cNvSpPr>
                  <a:spLocks noChangeShapeType="1"/>
                </p:cNvSpPr>
                <p:nvPr/>
              </p:nvSpPr>
              <p:spPr bwMode="auto">
                <a:xfrm flipH="1">
                  <a:off x="2790" y="2214"/>
                  <a:ext cx="44" cy="2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80" name="Line 1096"/>
                <p:cNvSpPr>
                  <a:spLocks noChangeShapeType="1"/>
                </p:cNvSpPr>
                <p:nvPr/>
              </p:nvSpPr>
              <p:spPr bwMode="auto">
                <a:xfrm flipH="1" flipV="1">
                  <a:off x="2825" y="2166"/>
                  <a:ext cx="25" cy="4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81" name="Line 1097"/>
                <p:cNvSpPr>
                  <a:spLocks noChangeShapeType="1"/>
                </p:cNvSpPr>
                <p:nvPr/>
              </p:nvSpPr>
              <p:spPr bwMode="auto">
                <a:xfrm flipH="1">
                  <a:off x="2809" y="2159"/>
                  <a:ext cx="28" cy="1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82" name="Line 1098"/>
                <p:cNvSpPr>
                  <a:spLocks noChangeShapeType="1"/>
                </p:cNvSpPr>
                <p:nvPr/>
              </p:nvSpPr>
              <p:spPr bwMode="auto">
                <a:xfrm flipH="1">
                  <a:off x="2792" y="2133"/>
                  <a:ext cx="33" cy="1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83" name="Line 1099"/>
                <p:cNvSpPr>
                  <a:spLocks noChangeShapeType="1"/>
                </p:cNvSpPr>
                <p:nvPr/>
              </p:nvSpPr>
              <p:spPr bwMode="auto">
                <a:xfrm flipH="1">
                  <a:off x="2847" y="2190"/>
                  <a:ext cx="39" cy="2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84" name="Line 1100"/>
                <p:cNvSpPr>
                  <a:spLocks noChangeShapeType="1"/>
                </p:cNvSpPr>
                <p:nvPr/>
              </p:nvSpPr>
              <p:spPr bwMode="auto">
                <a:xfrm flipH="1">
                  <a:off x="2798" y="2231"/>
                  <a:ext cx="49" cy="22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85" name="Freeform 1101"/>
              <p:cNvSpPr>
                <a:spLocks/>
              </p:cNvSpPr>
              <p:nvPr/>
            </p:nvSpPr>
            <p:spPr bwMode="auto">
              <a:xfrm>
                <a:off x="2190" y="1323"/>
                <a:ext cx="978" cy="1155"/>
              </a:xfrm>
              <a:custGeom>
                <a:avLst/>
                <a:gdLst/>
                <a:ahLst/>
                <a:cxnLst>
                  <a:cxn ang="0">
                    <a:pos x="0" y="549"/>
                  </a:cxn>
                  <a:cxn ang="0">
                    <a:pos x="1099" y="0"/>
                  </a:cxn>
                  <a:cxn ang="0">
                    <a:pos x="1957" y="1770"/>
                  </a:cxn>
                  <a:cxn ang="0">
                    <a:pos x="879" y="2308"/>
                  </a:cxn>
                  <a:cxn ang="0">
                    <a:pos x="0" y="549"/>
                  </a:cxn>
                </a:cxnLst>
                <a:rect l="0" t="0" r="r" b="b"/>
                <a:pathLst>
                  <a:path w="1957" h="2308">
                    <a:moveTo>
                      <a:pt x="0" y="549"/>
                    </a:moveTo>
                    <a:lnTo>
                      <a:pt x="1099" y="0"/>
                    </a:lnTo>
                    <a:lnTo>
                      <a:pt x="1957" y="1770"/>
                    </a:lnTo>
                    <a:lnTo>
                      <a:pt x="879" y="2308"/>
                    </a:lnTo>
                    <a:lnTo>
                      <a:pt x="0" y="549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6" name="Freeform 1102"/>
              <p:cNvSpPr>
                <a:spLocks/>
              </p:cNvSpPr>
              <p:nvPr/>
            </p:nvSpPr>
            <p:spPr bwMode="auto">
              <a:xfrm>
                <a:off x="2286" y="1574"/>
                <a:ext cx="114" cy="19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254"/>
                  </a:cxn>
                  <a:cxn ang="0">
                    <a:pos x="227" y="399"/>
                  </a:cxn>
                  <a:cxn ang="0">
                    <a:pos x="224" y="133"/>
                  </a:cxn>
                  <a:cxn ang="0">
                    <a:pos x="7" y="0"/>
                  </a:cxn>
                </a:cxnLst>
                <a:rect l="0" t="0" r="r" b="b"/>
                <a:pathLst>
                  <a:path w="227" h="399">
                    <a:moveTo>
                      <a:pt x="7" y="0"/>
                    </a:moveTo>
                    <a:lnTo>
                      <a:pt x="0" y="254"/>
                    </a:lnTo>
                    <a:lnTo>
                      <a:pt x="227" y="399"/>
                    </a:lnTo>
                    <a:lnTo>
                      <a:pt x="224" y="1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7" name="Freeform 1103"/>
              <p:cNvSpPr>
                <a:spLocks/>
              </p:cNvSpPr>
              <p:nvPr/>
            </p:nvSpPr>
            <p:spPr bwMode="auto">
              <a:xfrm>
                <a:off x="2968" y="2030"/>
                <a:ext cx="113" cy="2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254"/>
                  </a:cxn>
                  <a:cxn ang="0">
                    <a:pos x="227" y="399"/>
                  </a:cxn>
                  <a:cxn ang="0">
                    <a:pos x="224" y="133"/>
                  </a:cxn>
                  <a:cxn ang="0">
                    <a:pos x="7" y="0"/>
                  </a:cxn>
                </a:cxnLst>
                <a:rect l="0" t="0" r="r" b="b"/>
                <a:pathLst>
                  <a:path w="227" h="399">
                    <a:moveTo>
                      <a:pt x="7" y="0"/>
                    </a:moveTo>
                    <a:lnTo>
                      <a:pt x="0" y="254"/>
                    </a:lnTo>
                    <a:lnTo>
                      <a:pt x="227" y="399"/>
                    </a:lnTo>
                    <a:lnTo>
                      <a:pt x="224" y="1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8" name="Freeform 1104"/>
              <p:cNvSpPr>
                <a:spLocks/>
              </p:cNvSpPr>
              <p:nvPr/>
            </p:nvSpPr>
            <p:spPr bwMode="auto">
              <a:xfrm>
                <a:off x="3193" y="2096"/>
                <a:ext cx="80" cy="139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175"/>
                  </a:cxn>
                  <a:cxn ang="0">
                    <a:pos x="155" y="278"/>
                  </a:cxn>
                  <a:cxn ang="0">
                    <a:pos x="160" y="88"/>
                  </a:cxn>
                  <a:cxn ang="0">
                    <a:pos x="20" y="0"/>
                  </a:cxn>
                </a:cxnLst>
                <a:rect l="0" t="0" r="r" b="b"/>
                <a:pathLst>
                  <a:path w="160" h="278">
                    <a:moveTo>
                      <a:pt x="20" y="0"/>
                    </a:moveTo>
                    <a:lnTo>
                      <a:pt x="0" y="175"/>
                    </a:lnTo>
                    <a:lnTo>
                      <a:pt x="155" y="278"/>
                    </a:lnTo>
                    <a:lnTo>
                      <a:pt x="160" y="88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9" name="Freeform 1105"/>
              <p:cNvSpPr>
                <a:spLocks/>
              </p:cNvSpPr>
              <p:nvPr/>
            </p:nvSpPr>
            <p:spPr bwMode="auto">
              <a:xfrm>
                <a:off x="3259" y="2264"/>
                <a:ext cx="82" cy="156"/>
              </a:xfrm>
              <a:custGeom>
                <a:avLst/>
                <a:gdLst/>
                <a:ahLst/>
                <a:cxnLst>
                  <a:cxn ang="0">
                    <a:pos x="157" y="283"/>
                  </a:cxn>
                  <a:cxn ang="0">
                    <a:pos x="113" y="311"/>
                  </a:cxn>
                  <a:cxn ang="0">
                    <a:pos x="0" y="88"/>
                  </a:cxn>
                  <a:cxn ang="0">
                    <a:pos x="23" y="30"/>
                  </a:cxn>
                  <a:cxn ang="0">
                    <a:pos x="78" y="0"/>
                  </a:cxn>
                  <a:cxn ang="0">
                    <a:pos x="138" y="22"/>
                  </a:cxn>
                  <a:cxn ang="0">
                    <a:pos x="164" y="91"/>
                  </a:cxn>
                  <a:cxn ang="0">
                    <a:pos x="119" y="115"/>
                  </a:cxn>
                  <a:cxn ang="0">
                    <a:pos x="90" y="63"/>
                  </a:cxn>
                  <a:cxn ang="0">
                    <a:pos x="58" y="80"/>
                  </a:cxn>
                  <a:cxn ang="0">
                    <a:pos x="157" y="283"/>
                  </a:cxn>
                </a:cxnLst>
                <a:rect l="0" t="0" r="r" b="b"/>
                <a:pathLst>
                  <a:path w="164" h="311">
                    <a:moveTo>
                      <a:pt x="157" y="283"/>
                    </a:moveTo>
                    <a:lnTo>
                      <a:pt x="113" y="311"/>
                    </a:lnTo>
                    <a:lnTo>
                      <a:pt x="0" y="88"/>
                    </a:lnTo>
                    <a:lnTo>
                      <a:pt x="23" y="30"/>
                    </a:lnTo>
                    <a:lnTo>
                      <a:pt x="78" y="0"/>
                    </a:lnTo>
                    <a:lnTo>
                      <a:pt x="138" y="22"/>
                    </a:lnTo>
                    <a:lnTo>
                      <a:pt x="164" y="91"/>
                    </a:lnTo>
                    <a:lnTo>
                      <a:pt x="119" y="115"/>
                    </a:lnTo>
                    <a:lnTo>
                      <a:pt x="90" y="63"/>
                    </a:lnTo>
                    <a:lnTo>
                      <a:pt x="58" y="80"/>
                    </a:lnTo>
                    <a:lnTo>
                      <a:pt x="157" y="283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631"/>
          <p:cNvGrpSpPr>
            <a:grpSpLocks/>
          </p:cNvGrpSpPr>
          <p:nvPr/>
        </p:nvGrpSpPr>
        <p:grpSpPr bwMode="auto">
          <a:xfrm rot="1111198">
            <a:off x="3048000" y="1295400"/>
            <a:ext cx="1916113" cy="2603500"/>
            <a:chOff x="2585" y="981"/>
            <a:chExt cx="1207" cy="1640"/>
          </a:xfrm>
        </p:grpSpPr>
        <p:sp>
          <p:nvSpPr>
            <p:cNvPr id="27256" name="Freeform 632"/>
            <p:cNvSpPr>
              <a:spLocks/>
            </p:cNvSpPr>
            <p:nvPr/>
          </p:nvSpPr>
          <p:spPr bwMode="auto">
            <a:xfrm>
              <a:off x="2585" y="981"/>
              <a:ext cx="1207" cy="1640"/>
            </a:xfrm>
            <a:custGeom>
              <a:avLst/>
              <a:gdLst/>
              <a:ahLst/>
              <a:cxnLst>
                <a:cxn ang="0">
                  <a:pos x="41" y="316"/>
                </a:cxn>
                <a:cxn ang="0">
                  <a:pos x="88" y="266"/>
                </a:cxn>
                <a:cxn ang="0">
                  <a:pos x="150" y="245"/>
                </a:cxn>
                <a:cxn ang="0">
                  <a:pos x="1848" y="0"/>
                </a:cxn>
                <a:cxn ang="0">
                  <a:pos x="1914" y="33"/>
                </a:cxn>
                <a:cxn ang="0">
                  <a:pos x="1967" y="75"/>
                </a:cxn>
                <a:cxn ang="0">
                  <a:pos x="1997" y="169"/>
                </a:cxn>
                <a:cxn ang="0">
                  <a:pos x="2416" y="2894"/>
                </a:cxn>
                <a:cxn ang="0">
                  <a:pos x="2416" y="2960"/>
                </a:cxn>
                <a:cxn ang="0">
                  <a:pos x="2387" y="3017"/>
                </a:cxn>
                <a:cxn ang="0">
                  <a:pos x="2317" y="3048"/>
                </a:cxn>
                <a:cxn ang="0">
                  <a:pos x="2240" y="3070"/>
                </a:cxn>
                <a:cxn ang="0">
                  <a:pos x="648" y="3278"/>
                </a:cxn>
                <a:cxn ang="0">
                  <a:pos x="547" y="3279"/>
                </a:cxn>
                <a:cxn ang="0">
                  <a:pos x="457" y="3234"/>
                </a:cxn>
                <a:cxn ang="0">
                  <a:pos x="430" y="3146"/>
                </a:cxn>
                <a:cxn ang="0">
                  <a:pos x="0" y="420"/>
                </a:cxn>
                <a:cxn ang="0">
                  <a:pos x="10" y="359"/>
                </a:cxn>
                <a:cxn ang="0">
                  <a:pos x="41" y="316"/>
                </a:cxn>
              </a:cxnLst>
              <a:rect l="0" t="0" r="r" b="b"/>
              <a:pathLst>
                <a:path w="2416" h="3279">
                  <a:moveTo>
                    <a:pt x="41" y="316"/>
                  </a:moveTo>
                  <a:lnTo>
                    <a:pt x="88" y="266"/>
                  </a:lnTo>
                  <a:lnTo>
                    <a:pt x="150" y="245"/>
                  </a:lnTo>
                  <a:lnTo>
                    <a:pt x="1848" y="0"/>
                  </a:lnTo>
                  <a:lnTo>
                    <a:pt x="1914" y="33"/>
                  </a:lnTo>
                  <a:lnTo>
                    <a:pt x="1967" y="75"/>
                  </a:lnTo>
                  <a:lnTo>
                    <a:pt x="1997" y="169"/>
                  </a:lnTo>
                  <a:lnTo>
                    <a:pt x="2416" y="2894"/>
                  </a:lnTo>
                  <a:lnTo>
                    <a:pt x="2416" y="2960"/>
                  </a:lnTo>
                  <a:lnTo>
                    <a:pt x="2387" y="3017"/>
                  </a:lnTo>
                  <a:lnTo>
                    <a:pt x="2317" y="3048"/>
                  </a:lnTo>
                  <a:lnTo>
                    <a:pt x="2240" y="3070"/>
                  </a:lnTo>
                  <a:lnTo>
                    <a:pt x="648" y="3278"/>
                  </a:lnTo>
                  <a:lnTo>
                    <a:pt x="547" y="3279"/>
                  </a:lnTo>
                  <a:lnTo>
                    <a:pt x="457" y="3234"/>
                  </a:lnTo>
                  <a:lnTo>
                    <a:pt x="430" y="3146"/>
                  </a:lnTo>
                  <a:lnTo>
                    <a:pt x="0" y="420"/>
                  </a:lnTo>
                  <a:lnTo>
                    <a:pt x="10" y="359"/>
                  </a:lnTo>
                  <a:lnTo>
                    <a:pt x="41" y="316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633"/>
            <p:cNvGrpSpPr>
              <a:grpSpLocks/>
            </p:cNvGrpSpPr>
            <p:nvPr/>
          </p:nvGrpSpPr>
          <p:grpSpPr bwMode="auto">
            <a:xfrm>
              <a:off x="2643" y="1154"/>
              <a:ext cx="1111" cy="1316"/>
              <a:chOff x="2643" y="1154"/>
              <a:chExt cx="1111" cy="1316"/>
            </a:xfrm>
          </p:grpSpPr>
          <p:sp>
            <p:nvSpPr>
              <p:cNvPr id="27258" name="Freeform 634"/>
              <p:cNvSpPr>
                <a:spLocks/>
              </p:cNvSpPr>
              <p:nvPr/>
            </p:nvSpPr>
            <p:spPr bwMode="auto">
              <a:xfrm>
                <a:off x="2643" y="1154"/>
                <a:ext cx="107" cy="151"/>
              </a:xfrm>
              <a:custGeom>
                <a:avLst/>
                <a:gdLst/>
                <a:ahLst/>
                <a:cxnLst>
                  <a:cxn ang="0">
                    <a:pos x="53" y="15"/>
                  </a:cxn>
                  <a:cxn ang="0">
                    <a:pos x="0" y="20"/>
                  </a:cxn>
                  <a:cxn ang="0">
                    <a:pos x="30" y="303"/>
                  </a:cxn>
                  <a:cxn ang="0">
                    <a:pos x="91" y="286"/>
                  </a:cxn>
                  <a:cxn ang="0">
                    <a:pos x="78" y="187"/>
                  </a:cxn>
                  <a:cxn ang="0">
                    <a:pos x="136" y="270"/>
                  </a:cxn>
                  <a:cxn ang="0">
                    <a:pos x="215" y="260"/>
                  </a:cxn>
                  <a:cxn ang="0">
                    <a:pos x="125" y="143"/>
                  </a:cxn>
                  <a:cxn ang="0">
                    <a:pos x="168" y="0"/>
                  </a:cxn>
                  <a:cxn ang="0">
                    <a:pos x="102" y="8"/>
                  </a:cxn>
                  <a:cxn ang="0">
                    <a:pos x="72" y="121"/>
                  </a:cxn>
                  <a:cxn ang="0">
                    <a:pos x="53" y="15"/>
                  </a:cxn>
                </a:cxnLst>
                <a:rect l="0" t="0" r="r" b="b"/>
                <a:pathLst>
                  <a:path w="215" h="303">
                    <a:moveTo>
                      <a:pt x="53" y="15"/>
                    </a:moveTo>
                    <a:lnTo>
                      <a:pt x="0" y="20"/>
                    </a:lnTo>
                    <a:lnTo>
                      <a:pt x="30" y="303"/>
                    </a:lnTo>
                    <a:lnTo>
                      <a:pt x="91" y="286"/>
                    </a:lnTo>
                    <a:lnTo>
                      <a:pt x="78" y="187"/>
                    </a:lnTo>
                    <a:lnTo>
                      <a:pt x="136" y="270"/>
                    </a:lnTo>
                    <a:lnTo>
                      <a:pt x="215" y="260"/>
                    </a:lnTo>
                    <a:lnTo>
                      <a:pt x="125" y="143"/>
                    </a:lnTo>
                    <a:lnTo>
                      <a:pt x="168" y="0"/>
                    </a:lnTo>
                    <a:lnTo>
                      <a:pt x="102" y="8"/>
                    </a:lnTo>
                    <a:lnTo>
                      <a:pt x="72" y="121"/>
                    </a:lnTo>
                    <a:lnTo>
                      <a:pt x="53" y="15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59" name="Freeform 635"/>
              <p:cNvSpPr>
                <a:spLocks/>
              </p:cNvSpPr>
              <p:nvPr/>
            </p:nvSpPr>
            <p:spPr bwMode="auto">
              <a:xfrm>
                <a:off x="3654" y="2341"/>
                <a:ext cx="100" cy="129"/>
              </a:xfrm>
              <a:custGeom>
                <a:avLst/>
                <a:gdLst/>
                <a:ahLst/>
                <a:cxnLst>
                  <a:cxn ang="0">
                    <a:pos x="148" y="245"/>
                  </a:cxn>
                  <a:cxn ang="0">
                    <a:pos x="200" y="242"/>
                  </a:cxn>
                  <a:cxn ang="0">
                    <a:pos x="171" y="0"/>
                  </a:cxn>
                  <a:cxn ang="0">
                    <a:pos x="111" y="8"/>
                  </a:cxn>
                  <a:cxn ang="0">
                    <a:pos x="123" y="91"/>
                  </a:cxn>
                  <a:cxn ang="0">
                    <a:pos x="67" y="16"/>
                  </a:cxn>
                  <a:cxn ang="0">
                    <a:pos x="0" y="25"/>
                  </a:cxn>
                  <a:cxn ang="0">
                    <a:pos x="77" y="130"/>
                  </a:cxn>
                  <a:cxn ang="0">
                    <a:pos x="35" y="259"/>
                  </a:cxn>
                  <a:cxn ang="0">
                    <a:pos x="101" y="253"/>
                  </a:cxn>
                  <a:cxn ang="0">
                    <a:pos x="129" y="150"/>
                  </a:cxn>
                  <a:cxn ang="0">
                    <a:pos x="148" y="245"/>
                  </a:cxn>
                </a:cxnLst>
                <a:rect l="0" t="0" r="r" b="b"/>
                <a:pathLst>
                  <a:path w="200" h="259">
                    <a:moveTo>
                      <a:pt x="148" y="245"/>
                    </a:moveTo>
                    <a:lnTo>
                      <a:pt x="200" y="242"/>
                    </a:lnTo>
                    <a:lnTo>
                      <a:pt x="171" y="0"/>
                    </a:lnTo>
                    <a:lnTo>
                      <a:pt x="111" y="8"/>
                    </a:lnTo>
                    <a:lnTo>
                      <a:pt x="123" y="91"/>
                    </a:lnTo>
                    <a:lnTo>
                      <a:pt x="67" y="16"/>
                    </a:lnTo>
                    <a:lnTo>
                      <a:pt x="0" y="25"/>
                    </a:lnTo>
                    <a:lnTo>
                      <a:pt x="77" y="130"/>
                    </a:lnTo>
                    <a:lnTo>
                      <a:pt x="35" y="259"/>
                    </a:lnTo>
                    <a:lnTo>
                      <a:pt x="101" y="253"/>
                    </a:lnTo>
                    <a:lnTo>
                      <a:pt x="129" y="150"/>
                    </a:lnTo>
                    <a:lnTo>
                      <a:pt x="148" y="245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60" name="Freeform 636"/>
              <p:cNvSpPr>
                <a:spLocks/>
              </p:cNvSpPr>
              <p:nvPr/>
            </p:nvSpPr>
            <p:spPr bwMode="auto">
              <a:xfrm>
                <a:off x="2659" y="1325"/>
                <a:ext cx="82" cy="153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186"/>
                  </a:cxn>
                  <a:cxn ang="0">
                    <a:pos x="125" y="306"/>
                  </a:cxn>
                  <a:cxn ang="0">
                    <a:pos x="165" y="131"/>
                  </a:cxn>
                  <a:cxn ang="0">
                    <a:pos x="50" y="0"/>
                  </a:cxn>
                </a:cxnLst>
                <a:rect l="0" t="0" r="r" b="b"/>
                <a:pathLst>
                  <a:path w="165" h="306">
                    <a:moveTo>
                      <a:pt x="50" y="0"/>
                    </a:moveTo>
                    <a:lnTo>
                      <a:pt x="0" y="186"/>
                    </a:lnTo>
                    <a:lnTo>
                      <a:pt x="125" y="306"/>
                    </a:lnTo>
                    <a:lnTo>
                      <a:pt x="165" y="13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61" name="Freeform 637"/>
              <p:cNvSpPr>
                <a:spLocks/>
              </p:cNvSpPr>
              <p:nvPr/>
            </p:nvSpPr>
            <p:spPr bwMode="auto">
              <a:xfrm>
                <a:off x="3648" y="2175"/>
                <a:ext cx="82" cy="153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0" y="185"/>
                  </a:cxn>
                  <a:cxn ang="0">
                    <a:pos x="124" y="305"/>
                  </a:cxn>
                  <a:cxn ang="0">
                    <a:pos x="164" y="130"/>
                  </a:cxn>
                  <a:cxn ang="0">
                    <a:pos x="50" y="0"/>
                  </a:cxn>
                </a:cxnLst>
                <a:rect l="0" t="0" r="r" b="b"/>
                <a:pathLst>
                  <a:path w="164" h="305">
                    <a:moveTo>
                      <a:pt x="50" y="0"/>
                    </a:moveTo>
                    <a:lnTo>
                      <a:pt x="0" y="185"/>
                    </a:lnTo>
                    <a:lnTo>
                      <a:pt x="124" y="305"/>
                    </a:lnTo>
                    <a:lnTo>
                      <a:pt x="164" y="13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" name="Group 638"/>
              <p:cNvGrpSpPr>
                <a:grpSpLocks/>
              </p:cNvGrpSpPr>
              <p:nvPr/>
            </p:nvGrpSpPr>
            <p:grpSpPr bwMode="auto">
              <a:xfrm>
                <a:off x="2757" y="1226"/>
                <a:ext cx="877" cy="1180"/>
                <a:chOff x="2757" y="1226"/>
                <a:chExt cx="877" cy="1180"/>
              </a:xfrm>
            </p:grpSpPr>
            <p:sp>
              <p:nvSpPr>
                <p:cNvPr id="27263" name="Freeform 639"/>
                <p:cNvSpPr>
                  <a:spLocks/>
                </p:cNvSpPr>
                <p:nvPr/>
              </p:nvSpPr>
              <p:spPr bwMode="auto">
                <a:xfrm>
                  <a:off x="2757" y="1226"/>
                  <a:ext cx="877" cy="1180"/>
                </a:xfrm>
                <a:custGeom>
                  <a:avLst/>
                  <a:gdLst/>
                  <a:ahLst/>
                  <a:cxnLst>
                    <a:cxn ang="0">
                      <a:pos x="0" y="208"/>
                    </a:cxn>
                    <a:cxn ang="0">
                      <a:pos x="1414" y="0"/>
                    </a:cxn>
                    <a:cxn ang="0">
                      <a:pos x="1753" y="2182"/>
                    </a:cxn>
                    <a:cxn ang="0">
                      <a:pos x="357" y="2359"/>
                    </a:cxn>
                    <a:cxn ang="0">
                      <a:pos x="0" y="208"/>
                    </a:cxn>
                  </a:cxnLst>
                  <a:rect l="0" t="0" r="r" b="b"/>
                  <a:pathLst>
                    <a:path w="1753" h="2359">
                      <a:moveTo>
                        <a:pt x="0" y="208"/>
                      </a:moveTo>
                      <a:lnTo>
                        <a:pt x="1414" y="0"/>
                      </a:lnTo>
                      <a:lnTo>
                        <a:pt x="1753" y="2182"/>
                      </a:lnTo>
                      <a:lnTo>
                        <a:pt x="357" y="2359"/>
                      </a:lnTo>
                      <a:lnTo>
                        <a:pt x="0" y="208"/>
                      </a:ln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640"/>
                <p:cNvGrpSpPr>
                  <a:grpSpLocks/>
                </p:cNvGrpSpPr>
                <p:nvPr/>
              </p:nvGrpSpPr>
              <p:grpSpPr bwMode="auto">
                <a:xfrm>
                  <a:off x="2823" y="1243"/>
                  <a:ext cx="718" cy="626"/>
                  <a:chOff x="2823" y="1243"/>
                  <a:chExt cx="718" cy="626"/>
                </a:xfrm>
              </p:grpSpPr>
              <p:sp>
                <p:nvSpPr>
                  <p:cNvPr id="27265" name="Freeform 641"/>
                  <p:cNvSpPr>
                    <a:spLocks/>
                  </p:cNvSpPr>
                  <p:nvPr/>
                </p:nvSpPr>
                <p:spPr bwMode="auto">
                  <a:xfrm>
                    <a:off x="2823" y="1345"/>
                    <a:ext cx="145" cy="257"/>
                  </a:xfrm>
                  <a:custGeom>
                    <a:avLst/>
                    <a:gdLst/>
                    <a:ahLst/>
                    <a:cxnLst>
                      <a:cxn ang="0">
                        <a:pos x="102" y="0"/>
                      </a:cxn>
                      <a:cxn ang="0">
                        <a:pos x="0" y="272"/>
                      </a:cxn>
                      <a:cxn ang="0">
                        <a:pos x="187" y="514"/>
                      </a:cxn>
                      <a:cxn ang="0">
                        <a:pos x="289" y="236"/>
                      </a:cxn>
                      <a:cxn ang="0">
                        <a:pos x="102" y="0"/>
                      </a:cxn>
                    </a:cxnLst>
                    <a:rect l="0" t="0" r="r" b="b"/>
                    <a:pathLst>
                      <a:path w="289" h="514">
                        <a:moveTo>
                          <a:pt x="102" y="0"/>
                        </a:moveTo>
                        <a:lnTo>
                          <a:pt x="0" y="272"/>
                        </a:lnTo>
                        <a:lnTo>
                          <a:pt x="187" y="514"/>
                        </a:lnTo>
                        <a:lnTo>
                          <a:pt x="289" y="236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" name="Group 642"/>
                  <p:cNvGrpSpPr>
                    <a:grpSpLocks/>
                  </p:cNvGrpSpPr>
                  <p:nvPr/>
                </p:nvGrpSpPr>
                <p:grpSpPr bwMode="auto">
                  <a:xfrm>
                    <a:off x="2830" y="1243"/>
                    <a:ext cx="711" cy="626"/>
                    <a:chOff x="2830" y="1243"/>
                    <a:chExt cx="711" cy="626"/>
                  </a:xfrm>
                </p:grpSpPr>
                <p:sp>
                  <p:nvSpPr>
                    <p:cNvPr id="27267" name="Freeform 643"/>
                    <p:cNvSpPr>
                      <a:spLocks/>
                    </p:cNvSpPr>
                    <p:nvPr/>
                  </p:nvSpPr>
                  <p:spPr bwMode="auto">
                    <a:xfrm>
                      <a:off x="2830" y="1540"/>
                      <a:ext cx="711" cy="329"/>
                    </a:xfrm>
                    <a:custGeom>
                      <a:avLst/>
                      <a:gdLst/>
                      <a:ahLst/>
                      <a:cxnLst>
                        <a:cxn ang="0">
                          <a:pos x="451" y="109"/>
                        </a:cxn>
                        <a:cxn ang="0">
                          <a:pos x="0" y="383"/>
                        </a:cxn>
                        <a:cxn ang="0">
                          <a:pos x="44" y="659"/>
                        </a:cxn>
                        <a:cxn ang="0">
                          <a:pos x="317" y="615"/>
                        </a:cxn>
                        <a:cxn ang="0">
                          <a:pos x="244" y="476"/>
                        </a:cxn>
                        <a:cxn ang="0">
                          <a:pos x="315" y="405"/>
                        </a:cxn>
                        <a:cxn ang="0">
                          <a:pos x="370" y="607"/>
                        </a:cxn>
                        <a:cxn ang="0">
                          <a:pos x="1422" y="436"/>
                        </a:cxn>
                        <a:cxn ang="0">
                          <a:pos x="1389" y="237"/>
                        </a:cxn>
                        <a:cxn ang="0">
                          <a:pos x="1080" y="0"/>
                        </a:cxn>
                        <a:cxn ang="0">
                          <a:pos x="451" y="109"/>
                        </a:cxn>
                      </a:cxnLst>
                      <a:rect l="0" t="0" r="r" b="b"/>
                      <a:pathLst>
                        <a:path w="1422" h="659">
                          <a:moveTo>
                            <a:pt x="451" y="109"/>
                          </a:moveTo>
                          <a:lnTo>
                            <a:pt x="0" y="383"/>
                          </a:lnTo>
                          <a:lnTo>
                            <a:pt x="44" y="659"/>
                          </a:lnTo>
                          <a:lnTo>
                            <a:pt x="317" y="615"/>
                          </a:lnTo>
                          <a:lnTo>
                            <a:pt x="244" y="476"/>
                          </a:lnTo>
                          <a:lnTo>
                            <a:pt x="315" y="405"/>
                          </a:lnTo>
                          <a:lnTo>
                            <a:pt x="370" y="607"/>
                          </a:lnTo>
                          <a:lnTo>
                            <a:pt x="1422" y="436"/>
                          </a:lnTo>
                          <a:lnTo>
                            <a:pt x="1389" y="237"/>
                          </a:lnTo>
                          <a:lnTo>
                            <a:pt x="1080" y="0"/>
                          </a:lnTo>
                          <a:lnTo>
                            <a:pt x="451" y="10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68" name="Freeform 644"/>
                    <p:cNvSpPr>
                      <a:spLocks/>
                    </p:cNvSpPr>
                    <p:nvPr/>
                  </p:nvSpPr>
                  <p:spPr bwMode="auto">
                    <a:xfrm>
                      <a:off x="3421" y="1256"/>
                      <a:ext cx="100" cy="400"/>
                    </a:xfrm>
                    <a:custGeom>
                      <a:avLst/>
                      <a:gdLst/>
                      <a:ahLst/>
                      <a:cxnLst>
                        <a:cxn ang="0">
                          <a:pos x="73" y="0"/>
                        </a:cxn>
                        <a:cxn ang="0">
                          <a:pos x="202" y="799"/>
                        </a:cxn>
                        <a:cxn ang="0">
                          <a:pos x="102" y="719"/>
                        </a:cxn>
                        <a:cxn ang="0">
                          <a:pos x="0" y="59"/>
                        </a:cxn>
                        <a:cxn ang="0">
                          <a:pos x="73" y="0"/>
                        </a:cxn>
                      </a:cxnLst>
                      <a:rect l="0" t="0" r="r" b="b"/>
                      <a:pathLst>
                        <a:path w="202" h="799">
                          <a:moveTo>
                            <a:pt x="73" y="0"/>
                          </a:moveTo>
                          <a:lnTo>
                            <a:pt x="202" y="799"/>
                          </a:lnTo>
                          <a:lnTo>
                            <a:pt x="102" y="719"/>
                          </a:lnTo>
                          <a:lnTo>
                            <a:pt x="0" y="59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69" name="Freeform 645"/>
                    <p:cNvSpPr>
                      <a:spLocks/>
                    </p:cNvSpPr>
                    <p:nvPr/>
                  </p:nvSpPr>
                  <p:spPr bwMode="auto">
                    <a:xfrm>
                      <a:off x="3396" y="1322"/>
                      <a:ext cx="38" cy="6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57" y="0"/>
                        </a:cxn>
                        <a:cxn ang="0">
                          <a:pos x="76" y="130"/>
                        </a:cxn>
                        <a:cxn ang="0">
                          <a:pos x="19" y="138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76" h="138">
                          <a:moveTo>
                            <a:pt x="0" y="10"/>
                          </a:moveTo>
                          <a:lnTo>
                            <a:pt x="57" y="0"/>
                          </a:lnTo>
                          <a:lnTo>
                            <a:pt x="76" y="130"/>
                          </a:lnTo>
                          <a:lnTo>
                            <a:pt x="19" y="138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0" name="Freeform 646"/>
                    <p:cNvSpPr>
                      <a:spLocks/>
                    </p:cNvSpPr>
                    <p:nvPr/>
                  </p:nvSpPr>
                  <p:spPr bwMode="auto">
                    <a:xfrm>
                      <a:off x="3322" y="1268"/>
                      <a:ext cx="88" cy="181"/>
                    </a:xfrm>
                    <a:custGeom>
                      <a:avLst/>
                      <a:gdLst/>
                      <a:ahLst/>
                      <a:cxnLst>
                        <a:cxn ang="0">
                          <a:pos x="143" y="104"/>
                        </a:cxn>
                        <a:cxn ang="0">
                          <a:pos x="129" y="0"/>
                        </a:cxn>
                        <a:cxn ang="0">
                          <a:pos x="0" y="162"/>
                        </a:cxn>
                        <a:cxn ang="0">
                          <a:pos x="14" y="247"/>
                        </a:cxn>
                        <a:cxn ang="0">
                          <a:pos x="176" y="360"/>
                        </a:cxn>
                        <a:cxn ang="0">
                          <a:pos x="160" y="247"/>
                        </a:cxn>
                        <a:cxn ang="0">
                          <a:pos x="64" y="195"/>
                        </a:cxn>
                        <a:cxn ang="0">
                          <a:pos x="143" y="104"/>
                        </a:cxn>
                      </a:cxnLst>
                      <a:rect l="0" t="0" r="r" b="b"/>
                      <a:pathLst>
                        <a:path w="176" h="360">
                          <a:moveTo>
                            <a:pt x="143" y="104"/>
                          </a:moveTo>
                          <a:lnTo>
                            <a:pt x="129" y="0"/>
                          </a:lnTo>
                          <a:lnTo>
                            <a:pt x="0" y="162"/>
                          </a:lnTo>
                          <a:lnTo>
                            <a:pt x="14" y="247"/>
                          </a:lnTo>
                          <a:lnTo>
                            <a:pt x="176" y="360"/>
                          </a:lnTo>
                          <a:lnTo>
                            <a:pt x="160" y="247"/>
                          </a:lnTo>
                          <a:lnTo>
                            <a:pt x="64" y="195"/>
                          </a:lnTo>
                          <a:lnTo>
                            <a:pt x="143" y="10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1" name="Freeform 647"/>
                    <p:cNvSpPr>
                      <a:spLocks/>
                    </p:cNvSpPr>
                    <p:nvPr/>
                  </p:nvSpPr>
                  <p:spPr bwMode="auto">
                    <a:xfrm>
                      <a:off x="2958" y="1243"/>
                      <a:ext cx="372" cy="12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0"/>
                        </a:cxn>
                        <a:cxn ang="0">
                          <a:pos x="743" y="0"/>
                        </a:cxn>
                        <a:cxn ang="0">
                          <a:pos x="641" y="167"/>
                        </a:cxn>
                        <a:cxn ang="0">
                          <a:pos x="649" y="225"/>
                        </a:cxn>
                        <a:cxn ang="0">
                          <a:pos x="509" y="248"/>
                        </a:cxn>
                        <a:cxn ang="0">
                          <a:pos x="310" y="207"/>
                        </a:cxn>
                        <a:cxn ang="0">
                          <a:pos x="133" y="234"/>
                        </a:cxn>
                        <a:cxn ang="0">
                          <a:pos x="0" y="110"/>
                        </a:cxn>
                      </a:cxnLst>
                      <a:rect l="0" t="0" r="r" b="b"/>
                      <a:pathLst>
                        <a:path w="743" h="248">
                          <a:moveTo>
                            <a:pt x="0" y="110"/>
                          </a:moveTo>
                          <a:lnTo>
                            <a:pt x="743" y="0"/>
                          </a:lnTo>
                          <a:lnTo>
                            <a:pt x="641" y="167"/>
                          </a:lnTo>
                          <a:lnTo>
                            <a:pt x="649" y="225"/>
                          </a:lnTo>
                          <a:lnTo>
                            <a:pt x="509" y="248"/>
                          </a:lnTo>
                          <a:lnTo>
                            <a:pt x="310" y="207"/>
                          </a:lnTo>
                          <a:lnTo>
                            <a:pt x="133" y="234"/>
                          </a:lnTo>
                          <a:lnTo>
                            <a:pt x="0" y="11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2" name="Freeform 648"/>
                    <p:cNvSpPr>
                      <a:spLocks/>
                    </p:cNvSpPr>
                    <p:nvPr/>
                  </p:nvSpPr>
                  <p:spPr bwMode="auto">
                    <a:xfrm>
                      <a:off x="3001" y="1347"/>
                      <a:ext cx="395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55" y="30"/>
                        </a:cxn>
                        <a:cxn ang="0">
                          <a:pos x="83" y="173"/>
                        </a:cxn>
                        <a:cxn ang="0">
                          <a:pos x="33" y="241"/>
                        </a:cxn>
                        <a:cxn ang="0">
                          <a:pos x="39" y="276"/>
                        </a:cxn>
                        <a:cxn ang="0">
                          <a:pos x="73" y="270"/>
                        </a:cxn>
                        <a:cxn ang="0">
                          <a:pos x="100" y="290"/>
                        </a:cxn>
                        <a:cxn ang="0">
                          <a:pos x="130" y="316"/>
                        </a:cxn>
                        <a:cxn ang="0">
                          <a:pos x="115" y="330"/>
                        </a:cxn>
                        <a:cxn ang="0">
                          <a:pos x="131" y="411"/>
                        </a:cxn>
                        <a:cxn ang="0">
                          <a:pos x="115" y="460"/>
                        </a:cxn>
                        <a:cxn ang="0">
                          <a:pos x="67" y="467"/>
                        </a:cxn>
                        <a:cxn ang="0">
                          <a:pos x="64" y="433"/>
                        </a:cxn>
                        <a:cxn ang="0">
                          <a:pos x="28" y="435"/>
                        </a:cxn>
                        <a:cxn ang="0">
                          <a:pos x="0" y="491"/>
                        </a:cxn>
                        <a:cxn ang="0">
                          <a:pos x="81" y="553"/>
                        </a:cxn>
                        <a:cxn ang="0">
                          <a:pos x="189" y="533"/>
                        </a:cxn>
                        <a:cxn ang="0">
                          <a:pos x="240" y="489"/>
                        </a:cxn>
                        <a:cxn ang="0">
                          <a:pos x="345" y="472"/>
                        </a:cxn>
                        <a:cxn ang="0">
                          <a:pos x="342" y="447"/>
                        </a:cxn>
                        <a:cxn ang="0">
                          <a:pos x="789" y="377"/>
                        </a:cxn>
                        <a:cxn ang="0">
                          <a:pos x="784" y="340"/>
                        </a:cxn>
                        <a:cxn ang="0">
                          <a:pos x="737" y="349"/>
                        </a:cxn>
                        <a:cxn ang="0">
                          <a:pos x="720" y="231"/>
                        </a:cxn>
                        <a:cxn ang="0">
                          <a:pos x="604" y="125"/>
                        </a:cxn>
                        <a:cxn ang="0">
                          <a:pos x="569" y="20"/>
                        </a:cxn>
                        <a:cxn ang="0">
                          <a:pos x="431" y="41"/>
                        </a:cxn>
                        <a:cxn ang="0">
                          <a:pos x="230" y="0"/>
                        </a:cxn>
                        <a:cxn ang="0">
                          <a:pos x="55" y="30"/>
                        </a:cxn>
                      </a:cxnLst>
                      <a:rect l="0" t="0" r="r" b="b"/>
                      <a:pathLst>
                        <a:path w="789" h="553">
                          <a:moveTo>
                            <a:pt x="55" y="30"/>
                          </a:moveTo>
                          <a:lnTo>
                            <a:pt x="83" y="173"/>
                          </a:lnTo>
                          <a:lnTo>
                            <a:pt x="33" y="241"/>
                          </a:lnTo>
                          <a:lnTo>
                            <a:pt x="39" y="276"/>
                          </a:lnTo>
                          <a:lnTo>
                            <a:pt x="73" y="270"/>
                          </a:lnTo>
                          <a:lnTo>
                            <a:pt x="100" y="290"/>
                          </a:lnTo>
                          <a:lnTo>
                            <a:pt x="130" y="316"/>
                          </a:lnTo>
                          <a:lnTo>
                            <a:pt x="115" y="330"/>
                          </a:lnTo>
                          <a:lnTo>
                            <a:pt x="131" y="411"/>
                          </a:lnTo>
                          <a:lnTo>
                            <a:pt x="115" y="460"/>
                          </a:lnTo>
                          <a:lnTo>
                            <a:pt x="67" y="467"/>
                          </a:lnTo>
                          <a:lnTo>
                            <a:pt x="64" y="433"/>
                          </a:lnTo>
                          <a:lnTo>
                            <a:pt x="28" y="435"/>
                          </a:lnTo>
                          <a:lnTo>
                            <a:pt x="0" y="491"/>
                          </a:lnTo>
                          <a:lnTo>
                            <a:pt x="81" y="553"/>
                          </a:lnTo>
                          <a:lnTo>
                            <a:pt x="189" y="533"/>
                          </a:lnTo>
                          <a:lnTo>
                            <a:pt x="240" y="489"/>
                          </a:lnTo>
                          <a:lnTo>
                            <a:pt x="345" y="472"/>
                          </a:lnTo>
                          <a:lnTo>
                            <a:pt x="342" y="447"/>
                          </a:lnTo>
                          <a:lnTo>
                            <a:pt x="789" y="377"/>
                          </a:lnTo>
                          <a:lnTo>
                            <a:pt x="784" y="340"/>
                          </a:lnTo>
                          <a:lnTo>
                            <a:pt x="737" y="349"/>
                          </a:lnTo>
                          <a:lnTo>
                            <a:pt x="720" y="231"/>
                          </a:lnTo>
                          <a:lnTo>
                            <a:pt x="604" y="125"/>
                          </a:lnTo>
                          <a:lnTo>
                            <a:pt x="569" y="20"/>
                          </a:lnTo>
                          <a:lnTo>
                            <a:pt x="431" y="41"/>
                          </a:lnTo>
                          <a:lnTo>
                            <a:pt x="230" y="0"/>
                          </a:lnTo>
                          <a:lnTo>
                            <a:pt x="55" y="3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3" name="Freeform 649"/>
                    <p:cNvSpPr>
                      <a:spLocks/>
                    </p:cNvSpPr>
                    <p:nvPr/>
                  </p:nvSpPr>
                  <p:spPr bwMode="auto">
                    <a:xfrm>
                      <a:off x="2844" y="1692"/>
                      <a:ext cx="147" cy="160"/>
                    </a:xfrm>
                    <a:custGeom>
                      <a:avLst/>
                      <a:gdLst/>
                      <a:ahLst/>
                      <a:cxnLst>
                        <a:cxn ang="0">
                          <a:pos x="233" y="0"/>
                        </a:cxn>
                        <a:cxn ang="0">
                          <a:pos x="0" y="201"/>
                        </a:cxn>
                        <a:cxn ang="0">
                          <a:pos x="17" y="320"/>
                        </a:cxn>
                        <a:cxn ang="0">
                          <a:pos x="296" y="59"/>
                        </a:cxn>
                        <a:cxn ang="0">
                          <a:pos x="233" y="0"/>
                        </a:cxn>
                      </a:cxnLst>
                      <a:rect l="0" t="0" r="r" b="b"/>
                      <a:pathLst>
                        <a:path w="296" h="320">
                          <a:moveTo>
                            <a:pt x="233" y="0"/>
                          </a:moveTo>
                          <a:lnTo>
                            <a:pt x="0" y="201"/>
                          </a:lnTo>
                          <a:lnTo>
                            <a:pt x="17" y="320"/>
                          </a:lnTo>
                          <a:lnTo>
                            <a:pt x="296" y="59"/>
                          </a:lnTo>
                          <a:lnTo>
                            <a:pt x="233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4" name="Freeform 650"/>
                    <p:cNvSpPr>
                      <a:spLocks/>
                    </p:cNvSpPr>
                    <p:nvPr/>
                  </p:nvSpPr>
                  <p:spPr bwMode="auto">
                    <a:xfrm>
                      <a:off x="2871" y="1804"/>
                      <a:ext cx="77" cy="5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61"/>
                        </a:cxn>
                        <a:cxn ang="0">
                          <a:pos x="65" y="0"/>
                        </a:cxn>
                        <a:cxn ang="0">
                          <a:pos x="154" y="95"/>
                        </a:cxn>
                        <a:cxn ang="0">
                          <a:pos x="51" y="115"/>
                        </a:cxn>
                        <a:cxn ang="0">
                          <a:pos x="0" y="61"/>
                        </a:cxn>
                      </a:cxnLst>
                      <a:rect l="0" t="0" r="r" b="b"/>
                      <a:pathLst>
                        <a:path w="154" h="115">
                          <a:moveTo>
                            <a:pt x="0" y="61"/>
                          </a:moveTo>
                          <a:lnTo>
                            <a:pt x="65" y="0"/>
                          </a:lnTo>
                          <a:lnTo>
                            <a:pt x="154" y="95"/>
                          </a:lnTo>
                          <a:lnTo>
                            <a:pt x="51" y="115"/>
                          </a:lnTo>
                          <a:lnTo>
                            <a:pt x="0" y="6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5" name="Freeform 651"/>
                    <p:cNvSpPr>
                      <a:spLocks/>
                    </p:cNvSpPr>
                    <p:nvPr/>
                  </p:nvSpPr>
                  <p:spPr bwMode="auto">
                    <a:xfrm>
                      <a:off x="2936" y="1654"/>
                      <a:ext cx="143" cy="18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2"/>
                        </a:cxn>
                        <a:cxn ang="0">
                          <a:pos x="146" y="154"/>
                        </a:cxn>
                        <a:cxn ang="0">
                          <a:pos x="236" y="361"/>
                        </a:cxn>
                        <a:cxn ang="0">
                          <a:pos x="286" y="355"/>
                        </a:cxn>
                        <a:cxn ang="0">
                          <a:pos x="196" y="122"/>
                        </a:cxn>
                        <a:cxn ang="0">
                          <a:pos x="57" y="0"/>
                        </a:cxn>
                        <a:cxn ang="0">
                          <a:pos x="0" y="32"/>
                        </a:cxn>
                      </a:cxnLst>
                      <a:rect l="0" t="0" r="r" b="b"/>
                      <a:pathLst>
                        <a:path w="286" h="361">
                          <a:moveTo>
                            <a:pt x="0" y="32"/>
                          </a:moveTo>
                          <a:lnTo>
                            <a:pt x="146" y="154"/>
                          </a:lnTo>
                          <a:lnTo>
                            <a:pt x="236" y="361"/>
                          </a:lnTo>
                          <a:lnTo>
                            <a:pt x="286" y="355"/>
                          </a:lnTo>
                          <a:lnTo>
                            <a:pt x="196" y="122"/>
                          </a:lnTo>
                          <a:lnTo>
                            <a:pt x="57" y="0"/>
                          </a:lnTo>
                          <a:lnTo>
                            <a:pt x="0" y="3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6" name="Freeform 652"/>
                    <p:cNvSpPr>
                      <a:spLocks/>
                    </p:cNvSpPr>
                    <p:nvPr/>
                  </p:nvSpPr>
                  <p:spPr bwMode="auto">
                    <a:xfrm>
                      <a:off x="3381" y="1628"/>
                      <a:ext cx="111" cy="14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9"/>
                        </a:cxn>
                        <a:cxn ang="0">
                          <a:pos x="29" y="0"/>
                        </a:cxn>
                        <a:cxn ang="0">
                          <a:pos x="203" y="141"/>
                        </a:cxn>
                        <a:cxn ang="0">
                          <a:pos x="222" y="270"/>
                        </a:cxn>
                        <a:cxn ang="0">
                          <a:pos x="179" y="280"/>
                        </a:cxn>
                        <a:cxn ang="0">
                          <a:pos x="160" y="165"/>
                        </a:cxn>
                        <a:cxn ang="0">
                          <a:pos x="0" y="39"/>
                        </a:cxn>
                      </a:cxnLst>
                      <a:rect l="0" t="0" r="r" b="b"/>
                      <a:pathLst>
                        <a:path w="222" h="280">
                          <a:moveTo>
                            <a:pt x="0" y="39"/>
                          </a:moveTo>
                          <a:lnTo>
                            <a:pt x="29" y="0"/>
                          </a:lnTo>
                          <a:lnTo>
                            <a:pt x="203" y="141"/>
                          </a:lnTo>
                          <a:lnTo>
                            <a:pt x="222" y="270"/>
                          </a:lnTo>
                          <a:lnTo>
                            <a:pt x="179" y="280"/>
                          </a:lnTo>
                          <a:lnTo>
                            <a:pt x="160" y="165"/>
                          </a:lnTo>
                          <a:lnTo>
                            <a:pt x="0" y="39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7" name="Freeform 653"/>
                    <p:cNvSpPr>
                      <a:spLocks/>
                    </p:cNvSpPr>
                    <p:nvPr/>
                  </p:nvSpPr>
                  <p:spPr bwMode="auto">
                    <a:xfrm>
                      <a:off x="3355" y="1672"/>
                      <a:ext cx="83" cy="106"/>
                    </a:xfrm>
                    <a:custGeom>
                      <a:avLst/>
                      <a:gdLst/>
                      <a:ahLst/>
                      <a:cxnLst>
                        <a:cxn ang="0">
                          <a:pos x="25" y="0"/>
                        </a:cxn>
                        <a:cxn ang="0">
                          <a:pos x="149" y="100"/>
                        </a:cxn>
                        <a:cxn ang="0">
                          <a:pos x="166" y="202"/>
                        </a:cxn>
                        <a:cxn ang="0">
                          <a:pos x="116" y="213"/>
                        </a:cxn>
                        <a:cxn ang="0">
                          <a:pos x="97" y="110"/>
                        </a:cxn>
                        <a:cxn ang="0">
                          <a:pos x="0" y="36"/>
                        </a:cxn>
                        <a:cxn ang="0">
                          <a:pos x="25" y="0"/>
                        </a:cxn>
                      </a:cxnLst>
                      <a:rect l="0" t="0" r="r" b="b"/>
                      <a:pathLst>
                        <a:path w="166" h="213">
                          <a:moveTo>
                            <a:pt x="25" y="0"/>
                          </a:moveTo>
                          <a:lnTo>
                            <a:pt x="149" y="100"/>
                          </a:lnTo>
                          <a:lnTo>
                            <a:pt x="166" y="202"/>
                          </a:lnTo>
                          <a:lnTo>
                            <a:pt x="116" y="213"/>
                          </a:lnTo>
                          <a:lnTo>
                            <a:pt x="97" y="110"/>
                          </a:lnTo>
                          <a:lnTo>
                            <a:pt x="0" y="36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8" name="Freeform 654"/>
                    <p:cNvSpPr>
                      <a:spLocks/>
                    </p:cNvSpPr>
                    <p:nvPr/>
                  </p:nvSpPr>
                  <p:spPr bwMode="auto">
                    <a:xfrm>
                      <a:off x="3126" y="1714"/>
                      <a:ext cx="133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0"/>
                        </a:cxn>
                        <a:cxn ang="0">
                          <a:pos x="15" y="99"/>
                        </a:cxn>
                        <a:cxn ang="0">
                          <a:pos x="70" y="30"/>
                        </a:cxn>
                        <a:cxn ang="0">
                          <a:pos x="267" y="0"/>
                        </a:cxn>
                        <a:cxn ang="0">
                          <a:pos x="245" y="135"/>
                        </a:cxn>
                        <a:cxn ang="0">
                          <a:pos x="246" y="180"/>
                        </a:cxn>
                        <a:cxn ang="0">
                          <a:pos x="0" y="220"/>
                        </a:cxn>
                      </a:cxnLst>
                      <a:rect l="0" t="0" r="r" b="b"/>
                      <a:pathLst>
                        <a:path w="267" h="220">
                          <a:moveTo>
                            <a:pt x="0" y="220"/>
                          </a:moveTo>
                          <a:lnTo>
                            <a:pt x="15" y="99"/>
                          </a:lnTo>
                          <a:lnTo>
                            <a:pt x="70" y="30"/>
                          </a:lnTo>
                          <a:lnTo>
                            <a:pt x="267" y="0"/>
                          </a:lnTo>
                          <a:lnTo>
                            <a:pt x="245" y="135"/>
                          </a:lnTo>
                          <a:lnTo>
                            <a:pt x="246" y="180"/>
                          </a:lnTo>
                          <a:lnTo>
                            <a:pt x="0" y="2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79" name="Freeform 655"/>
                    <p:cNvSpPr>
                      <a:spLocks/>
                    </p:cNvSpPr>
                    <p:nvPr/>
                  </p:nvSpPr>
                  <p:spPr bwMode="auto">
                    <a:xfrm>
                      <a:off x="3113" y="1682"/>
                      <a:ext cx="18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275"/>
                        </a:cxn>
                        <a:cxn ang="0">
                          <a:pos x="0" y="137"/>
                        </a:cxn>
                        <a:cxn ang="0">
                          <a:pos x="63" y="51"/>
                        </a:cxn>
                        <a:cxn ang="0">
                          <a:pos x="370" y="0"/>
                        </a:cxn>
                        <a:cxn ang="0">
                          <a:pos x="328" y="122"/>
                        </a:cxn>
                        <a:cxn ang="0">
                          <a:pos x="316" y="233"/>
                        </a:cxn>
                        <a:cxn ang="0">
                          <a:pos x="269" y="240"/>
                        </a:cxn>
                        <a:cxn ang="0">
                          <a:pos x="270" y="195"/>
                        </a:cxn>
                        <a:cxn ang="0">
                          <a:pos x="289" y="61"/>
                        </a:cxn>
                        <a:cxn ang="0">
                          <a:pos x="94" y="93"/>
                        </a:cxn>
                        <a:cxn ang="0">
                          <a:pos x="34" y="162"/>
                        </a:cxn>
                        <a:cxn ang="0">
                          <a:pos x="21" y="275"/>
                        </a:cxn>
                      </a:cxnLst>
                      <a:rect l="0" t="0" r="r" b="b"/>
                      <a:pathLst>
                        <a:path w="370" h="275">
                          <a:moveTo>
                            <a:pt x="21" y="275"/>
                          </a:moveTo>
                          <a:lnTo>
                            <a:pt x="0" y="137"/>
                          </a:lnTo>
                          <a:lnTo>
                            <a:pt x="63" y="51"/>
                          </a:lnTo>
                          <a:lnTo>
                            <a:pt x="370" y="0"/>
                          </a:lnTo>
                          <a:lnTo>
                            <a:pt x="328" y="122"/>
                          </a:lnTo>
                          <a:lnTo>
                            <a:pt x="316" y="233"/>
                          </a:lnTo>
                          <a:lnTo>
                            <a:pt x="269" y="240"/>
                          </a:lnTo>
                          <a:lnTo>
                            <a:pt x="270" y="195"/>
                          </a:lnTo>
                          <a:lnTo>
                            <a:pt x="289" y="61"/>
                          </a:lnTo>
                          <a:lnTo>
                            <a:pt x="94" y="93"/>
                          </a:lnTo>
                          <a:lnTo>
                            <a:pt x="34" y="162"/>
                          </a:lnTo>
                          <a:lnTo>
                            <a:pt x="21" y="275"/>
                          </a:lnTo>
                          <a:close/>
                        </a:path>
                      </a:pathLst>
                    </a:custGeom>
                    <a:solidFill>
                      <a:srgbClr val="FAFD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0" name="Freeform 656"/>
                    <p:cNvSpPr>
                      <a:spLocks/>
                    </p:cNvSpPr>
                    <p:nvPr/>
                  </p:nvSpPr>
                  <p:spPr bwMode="auto">
                    <a:xfrm>
                      <a:off x="3106" y="1635"/>
                      <a:ext cx="251" cy="19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315"/>
                        </a:cxn>
                        <a:cxn ang="0">
                          <a:pos x="429" y="132"/>
                        </a:cxn>
                        <a:cxn ang="0">
                          <a:pos x="502" y="0"/>
                        </a:cxn>
                        <a:cxn ang="0">
                          <a:pos x="114" y="63"/>
                        </a:cxn>
                        <a:cxn ang="0">
                          <a:pos x="0" y="177"/>
                        </a:cxn>
                        <a:cxn ang="0">
                          <a:pos x="31" y="379"/>
                        </a:cxn>
                        <a:cxn ang="0">
                          <a:pos x="8" y="225"/>
                        </a:cxn>
                        <a:cxn ang="0">
                          <a:pos x="80" y="143"/>
                        </a:cxn>
                        <a:cxn ang="0">
                          <a:pos x="384" y="95"/>
                        </a:cxn>
                        <a:cxn ang="0">
                          <a:pos x="343" y="221"/>
                        </a:cxn>
                        <a:cxn ang="0">
                          <a:pos x="331" y="327"/>
                        </a:cxn>
                        <a:cxn ang="0">
                          <a:pos x="400" y="315"/>
                        </a:cxn>
                      </a:cxnLst>
                      <a:rect l="0" t="0" r="r" b="b"/>
                      <a:pathLst>
                        <a:path w="502" h="379">
                          <a:moveTo>
                            <a:pt x="400" y="315"/>
                          </a:moveTo>
                          <a:lnTo>
                            <a:pt x="429" y="132"/>
                          </a:lnTo>
                          <a:lnTo>
                            <a:pt x="502" y="0"/>
                          </a:lnTo>
                          <a:lnTo>
                            <a:pt x="114" y="63"/>
                          </a:lnTo>
                          <a:lnTo>
                            <a:pt x="0" y="177"/>
                          </a:lnTo>
                          <a:lnTo>
                            <a:pt x="31" y="379"/>
                          </a:lnTo>
                          <a:lnTo>
                            <a:pt x="8" y="225"/>
                          </a:lnTo>
                          <a:lnTo>
                            <a:pt x="80" y="143"/>
                          </a:lnTo>
                          <a:lnTo>
                            <a:pt x="384" y="95"/>
                          </a:lnTo>
                          <a:lnTo>
                            <a:pt x="343" y="221"/>
                          </a:lnTo>
                          <a:lnTo>
                            <a:pt x="331" y="327"/>
                          </a:lnTo>
                          <a:lnTo>
                            <a:pt x="400" y="315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1" name="Freeform 657"/>
                    <p:cNvSpPr>
                      <a:spLocks/>
                    </p:cNvSpPr>
                    <p:nvPr/>
                  </p:nvSpPr>
                  <p:spPr bwMode="auto">
                    <a:xfrm>
                      <a:off x="3102" y="1604"/>
                      <a:ext cx="303" cy="190"/>
                    </a:xfrm>
                    <a:custGeom>
                      <a:avLst/>
                      <a:gdLst/>
                      <a:ahLst/>
                      <a:cxnLst>
                        <a:cxn ang="0">
                          <a:pos x="6" y="241"/>
                        </a:cxn>
                        <a:cxn ang="0">
                          <a:pos x="0" y="204"/>
                        </a:cxn>
                        <a:cxn ang="0">
                          <a:pos x="124" y="74"/>
                        </a:cxn>
                        <a:cxn ang="0">
                          <a:pos x="605" y="0"/>
                        </a:cxn>
                        <a:cxn ang="0">
                          <a:pos x="493" y="189"/>
                        </a:cxn>
                        <a:cxn ang="0">
                          <a:pos x="466" y="373"/>
                        </a:cxn>
                        <a:cxn ang="0">
                          <a:pos x="408" y="380"/>
                        </a:cxn>
                        <a:cxn ang="0">
                          <a:pos x="434" y="198"/>
                        </a:cxn>
                        <a:cxn ang="0">
                          <a:pos x="511" y="62"/>
                        </a:cxn>
                        <a:cxn ang="0">
                          <a:pos x="121" y="125"/>
                        </a:cxn>
                        <a:cxn ang="0">
                          <a:pos x="6" y="241"/>
                        </a:cxn>
                      </a:cxnLst>
                      <a:rect l="0" t="0" r="r" b="b"/>
                      <a:pathLst>
                        <a:path w="605" h="380">
                          <a:moveTo>
                            <a:pt x="6" y="241"/>
                          </a:moveTo>
                          <a:lnTo>
                            <a:pt x="0" y="204"/>
                          </a:lnTo>
                          <a:lnTo>
                            <a:pt x="124" y="74"/>
                          </a:lnTo>
                          <a:lnTo>
                            <a:pt x="605" y="0"/>
                          </a:lnTo>
                          <a:lnTo>
                            <a:pt x="493" y="189"/>
                          </a:lnTo>
                          <a:lnTo>
                            <a:pt x="466" y="373"/>
                          </a:lnTo>
                          <a:lnTo>
                            <a:pt x="408" y="380"/>
                          </a:lnTo>
                          <a:lnTo>
                            <a:pt x="434" y="198"/>
                          </a:lnTo>
                          <a:lnTo>
                            <a:pt x="511" y="62"/>
                          </a:lnTo>
                          <a:lnTo>
                            <a:pt x="121" y="125"/>
                          </a:lnTo>
                          <a:lnTo>
                            <a:pt x="6" y="24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2" name="Freeform 658"/>
                    <p:cNvSpPr>
                      <a:spLocks/>
                    </p:cNvSpPr>
                    <p:nvPr/>
                  </p:nvSpPr>
                  <p:spPr bwMode="auto">
                    <a:xfrm>
                      <a:off x="3173" y="1558"/>
                      <a:ext cx="78" cy="7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"/>
                        </a:cxn>
                        <a:cxn ang="0">
                          <a:pos x="12" y="85"/>
                        </a:cxn>
                        <a:cxn ang="0">
                          <a:pos x="144" y="65"/>
                        </a:cxn>
                        <a:cxn ang="0">
                          <a:pos x="155" y="134"/>
                        </a:cxn>
                        <a:cxn ang="0">
                          <a:pos x="90" y="145"/>
                        </a:cxn>
                        <a:cxn ang="0">
                          <a:pos x="69" y="0"/>
                        </a:cxn>
                        <a:cxn ang="0">
                          <a:pos x="0" y="12"/>
                        </a:cxn>
                      </a:cxnLst>
                      <a:rect l="0" t="0" r="r" b="b"/>
                      <a:pathLst>
                        <a:path w="155" h="145">
                          <a:moveTo>
                            <a:pt x="0" y="12"/>
                          </a:moveTo>
                          <a:lnTo>
                            <a:pt x="12" y="85"/>
                          </a:lnTo>
                          <a:lnTo>
                            <a:pt x="144" y="65"/>
                          </a:lnTo>
                          <a:lnTo>
                            <a:pt x="155" y="134"/>
                          </a:lnTo>
                          <a:lnTo>
                            <a:pt x="90" y="145"/>
                          </a:lnTo>
                          <a:lnTo>
                            <a:pt x="69" y="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3" name="Freeform 659"/>
                    <p:cNvSpPr>
                      <a:spLocks/>
                    </p:cNvSpPr>
                    <p:nvPr/>
                  </p:nvSpPr>
                  <p:spPr bwMode="auto">
                    <a:xfrm>
                      <a:off x="3208" y="1554"/>
                      <a:ext cx="78" cy="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11" y="83"/>
                        </a:cxn>
                        <a:cxn ang="0">
                          <a:pos x="147" y="63"/>
                        </a:cxn>
                        <a:cxn ang="0">
                          <a:pos x="155" y="133"/>
                        </a:cxn>
                        <a:cxn ang="0">
                          <a:pos x="92" y="142"/>
                        </a:cxn>
                        <a:cxn ang="0">
                          <a:pos x="70" y="0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155" h="142">
                          <a:moveTo>
                            <a:pt x="0" y="11"/>
                          </a:moveTo>
                          <a:lnTo>
                            <a:pt x="11" y="83"/>
                          </a:lnTo>
                          <a:lnTo>
                            <a:pt x="147" y="63"/>
                          </a:lnTo>
                          <a:lnTo>
                            <a:pt x="155" y="133"/>
                          </a:lnTo>
                          <a:lnTo>
                            <a:pt x="92" y="142"/>
                          </a:lnTo>
                          <a:lnTo>
                            <a:pt x="70" y="0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4" name="Freeform 660"/>
                    <p:cNvSpPr>
                      <a:spLocks/>
                    </p:cNvSpPr>
                    <p:nvPr/>
                  </p:nvSpPr>
                  <p:spPr bwMode="auto">
                    <a:xfrm>
                      <a:off x="3242" y="1547"/>
                      <a:ext cx="77" cy="7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11" y="85"/>
                        </a:cxn>
                        <a:cxn ang="0">
                          <a:pos x="145" y="63"/>
                        </a:cxn>
                        <a:cxn ang="0">
                          <a:pos x="153" y="134"/>
                        </a:cxn>
                        <a:cxn ang="0">
                          <a:pos x="89" y="145"/>
                        </a:cxn>
                        <a:cxn ang="0">
                          <a:pos x="67" y="0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153" h="145">
                          <a:moveTo>
                            <a:pt x="0" y="11"/>
                          </a:moveTo>
                          <a:lnTo>
                            <a:pt x="11" y="85"/>
                          </a:lnTo>
                          <a:lnTo>
                            <a:pt x="145" y="63"/>
                          </a:lnTo>
                          <a:lnTo>
                            <a:pt x="153" y="134"/>
                          </a:lnTo>
                          <a:lnTo>
                            <a:pt x="89" y="145"/>
                          </a:lnTo>
                          <a:lnTo>
                            <a:pt x="67" y="0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5" name="Freeform 661"/>
                    <p:cNvSpPr>
                      <a:spLocks/>
                    </p:cNvSpPr>
                    <p:nvPr/>
                  </p:nvSpPr>
                  <p:spPr bwMode="auto">
                    <a:xfrm>
                      <a:off x="3278" y="1540"/>
                      <a:ext cx="77" cy="7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"/>
                        </a:cxn>
                        <a:cxn ang="0">
                          <a:pos x="11" y="87"/>
                        </a:cxn>
                        <a:cxn ang="0">
                          <a:pos x="144" y="66"/>
                        </a:cxn>
                        <a:cxn ang="0">
                          <a:pos x="154" y="136"/>
                        </a:cxn>
                        <a:cxn ang="0">
                          <a:pos x="89" y="147"/>
                        </a:cxn>
                        <a:cxn ang="0">
                          <a:pos x="67" y="0"/>
                        </a:cxn>
                        <a:cxn ang="0">
                          <a:pos x="0" y="14"/>
                        </a:cxn>
                      </a:cxnLst>
                      <a:rect l="0" t="0" r="r" b="b"/>
                      <a:pathLst>
                        <a:path w="154" h="147">
                          <a:moveTo>
                            <a:pt x="0" y="14"/>
                          </a:moveTo>
                          <a:lnTo>
                            <a:pt x="11" y="87"/>
                          </a:lnTo>
                          <a:lnTo>
                            <a:pt x="144" y="66"/>
                          </a:lnTo>
                          <a:lnTo>
                            <a:pt x="154" y="136"/>
                          </a:lnTo>
                          <a:lnTo>
                            <a:pt x="89" y="147"/>
                          </a:lnTo>
                          <a:lnTo>
                            <a:pt x="67" y="0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6" name="Freeform 662"/>
                    <p:cNvSpPr>
                      <a:spLocks/>
                    </p:cNvSpPr>
                    <p:nvPr/>
                  </p:nvSpPr>
                  <p:spPr bwMode="auto">
                    <a:xfrm>
                      <a:off x="3314" y="1536"/>
                      <a:ext cx="77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14" y="84"/>
                        </a:cxn>
                        <a:cxn ang="0">
                          <a:pos x="145" y="65"/>
                        </a:cxn>
                        <a:cxn ang="0">
                          <a:pos x="156" y="133"/>
                        </a:cxn>
                        <a:cxn ang="0">
                          <a:pos x="92" y="144"/>
                        </a:cxn>
                        <a:cxn ang="0">
                          <a:pos x="70" y="0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156" h="144">
                          <a:moveTo>
                            <a:pt x="0" y="10"/>
                          </a:moveTo>
                          <a:lnTo>
                            <a:pt x="14" y="84"/>
                          </a:lnTo>
                          <a:lnTo>
                            <a:pt x="145" y="65"/>
                          </a:lnTo>
                          <a:lnTo>
                            <a:pt x="156" y="133"/>
                          </a:lnTo>
                          <a:lnTo>
                            <a:pt x="92" y="144"/>
                          </a:lnTo>
                          <a:lnTo>
                            <a:pt x="70" y="0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7" name="Freeform 663"/>
                    <p:cNvSpPr>
                      <a:spLocks/>
                    </p:cNvSpPr>
                    <p:nvPr/>
                  </p:nvSpPr>
                  <p:spPr bwMode="auto">
                    <a:xfrm>
                      <a:off x="3347" y="1531"/>
                      <a:ext cx="77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11" y="84"/>
                        </a:cxn>
                        <a:cxn ang="0">
                          <a:pos x="145" y="64"/>
                        </a:cxn>
                        <a:cxn ang="0">
                          <a:pos x="156" y="134"/>
                        </a:cxn>
                        <a:cxn ang="0">
                          <a:pos x="92" y="144"/>
                        </a:cxn>
                        <a:cxn ang="0">
                          <a:pos x="70" y="0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156" h="144">
                          <a:moveTo>
                            <a:pt x="0" y="10"/>
                          </a:moveTo>
                          <a:lnTo>
                            <a:pt x="11" y="84"/>
                          </a:lnTo>
                          <a:lnTo>
                            <a:pt x="145" y="64"/>
                          </a:lnTo>
                          <a:lnTo>
                            <a:pt x="156" y="134"/>
                          </a:lnTo>
                          <a:lnTo>
                            <a:pt x="92" y="144"/>
                          </a:lnTo>
                          <a:lnTo>
                            <a:pt x="70" y="0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8" name="Freeform 664"/>
                    <p:cNvSpPr>
                      <a:spLocks/>
                    </p:cNvSpPr>
                    <p:nvPr/>
                  </p:nvSpPr>
                  <p:spPr bwMode="auto">
                    <a:xfrm>
                      <a:off x="3379" y="1525"/>
                      <a:ext cx="78" cy="7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"/>
                        </a:cxn>
                        <a:cxn ang="0">
                          <a:pos x="11" y="85"/>
                        </a:cxn>
                        <a:cxn ang="0">
                          <a:pos x="144" y="65"/>
                        </a:cxn>
                        <a:cxn ang="0">
                          <a:pos x="155" y="134"/>
                        </a:cxn>
                        <a:cxn ang="0">
                          <a:pos x="89" y="145"/>
                        </a:cxn>
                        <a:cxn ang="0">
                          <a:pos x="70" y="0"/>
                        </a:cxn>
                        <a:cxn ang="0">
                          <a:pos x="0" y="12"/>
                        </a:cxn>
                      </a:cxnLst>
                      <a:rect l="0" t="0" r="r" b="b"/>
                      <a:pathLst>
                        <a:path w="155" h="145">
                          <a:moveTo>
                            <a:pt x="0" y="12"/>
                          </a:moveTo>
                          <a:lnTo>
                            <a:pt x="11" y="85"/>
                          </a:lnTo>
                          <a:lnTo>
                            <a:pt x="144" y="65"/>
                          </a:lnTo>
                          <a:lnTo>
                            <a:pt x="155" y="134"/>
                          </a:lnTo>
                          <a:lnTo>
                            <a:pt x="89" y="145"/>
                          </a:lnTo>
                          <a:lnTo>
                            <a:pt x="70" y="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89" name="Freeform 665"/>
                    <p:cNvSpPr>
                      <a:spLocks/>
                    </p:cNvSpPr>
                    <p:nvPr/>
                  </p:nvSpPr>
                  <p:spPr bwMode="auto">
                    <a:xfrm>
                      <a:off x="2988" y="1615"/>
                      <a:ext cx="135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"/>
                        </a:cxn>
                        <a:cxn ang="0">
                          <a:pos x="140" y="167"/>
                        </a:cxn>
                        <a:cxn ang="0">
                          <a:pos x="224" y="430"/>
                        </a:cxn>
                        <a:cxn ang="0">
                          <a:pos x="271" y="417"/>
                        </a:cxn>
                        <a:cxn ang="0">
                          <a:pos x="216" y="149"/>
                        </a:cxn>
                        <a:cxn ang="0">
                          <a:pos x="77" y="0"/>
                        </a:cxn>
                        <a:cxn ang="0">
                          <a:pos x="0" y="42"/>
                        </a:cxn>
                      </a:cxnLst>
                      <a:rect l="0" t="0" r="r" b="b"/>
                      <a:pathLst>
                        <a:path w="271" h="430">
                          <a:moveTo>
                            <a:pt x="0" y="42"/>
                          </a:moveTo>
                          <a:lnTo>
                            <a:pt x="140" y="167"/>
                          </a:lnTo>
                          <a:lnTo>
                            <a:pt x="224" y="430"/>
                          </a:lnTo>
                          <a:lnTo>
                            <a:pt x="271" y="417"/>
                          </a:lnTo>
                          <a:lnTo>
                            <a:pt x="216" y="149"/>
                          </a:lnTo>
                          <a:lnTo>
                            <a:pt x="77" y="0"/>
                          </a:lnTo>
                          <a:lnTo>
                            <a:pt x="0" y="4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0" name="Freeform 666"/>
                    <p:cNvSpPr>
                      <a:spLocks/>
                    </p:cNvSpPr>
                    <p:nvPr/>
                  </p:nvSpPr>
                  <p:spPr bwMode="auto">
                    <a:xfrm>
                      <a:off x="2998" y="1316"/>
                      <a:ext cx="283" cy="3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6"/>
                        </a:cxn>
                        <a:cxn ang="0">
                          <a:pos x="250" y="0"/>
                        </a:cxn>
                        <a:cxn ang="0">
                          <a:pos x="430" y="40"/>
                        </a:cxn>
                        <a:cxn ang="0">
                          <a:pos x="559" y="20"/>
                        </a:cxn>
                        <a:cxn ang="0">
                          <a:pos x="566" y="49"/>
                        </a:cxn>
                        <a:cxn ang="0">
                          <a:pos x="436" y="69"/>
                        </a:cxn>
                        <a:cxn ang="0">
                          <a:pos x="248" y="27"/>
                        </a:cxn>
                        <a:cxn ang="0">
                          <a:pos x="28" y="61"/>
                        </a:cxn>
                        <a:cxn ang="0">
                          <a:pos x="0" y="36"/>
                        </a:cxn>
                      </a:cxnLst>
                      <a:rect l="0" t="0" r="r" b="b"/>
                      <a:pathLst>
                        <a:path w="566" h="69">
                          <a:moveTo>
                            <a:pt x="0" y="36"/>
                          </a:moveTo>
                          <a:lnTo>
                            <a:pt x="250" y="0"/>
                          </a:lnTo>
                          <a:lnTo>
                            <a:pt x="430" y="40"/>
                          </a:lnTo>
                          <a:lnTo>
                            <a:pt x="559" y="20"/>
                          </a:lnTo>
                          <a:lnTo>
                            <a:pt x="566" y="49"/>
                          </a:lnTo>
                          <a:lnTo>
                            <a:pt x="436" y="69"/>
                          </a:lnTo>
                          <a:lnTo>
                            <a:pt x="248" y="27"/>
                          </a:lnTo>
                          <a:lnTo>
                            <a:pt x="28" y="61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1" name="Freeform 667"/>
                    <p:cNvSpPr>
                      <a:spLocks/>
                    </p:cNvSpPr>
                    <p:nvPr/>
                  </p:nvSpPr>
                  <p:spPr bwMode="auto">
                    <a:xfrm>
                      <a:off x="3264" y="1359"/>
                      <a:ext cx="98" cy="182"/>
                    </a:xfrm>
                    <a:custGeom>
                      <a:avLst/>
                      <a:gdLst/>
                      <a:ahLst/>
                      <a:cxnLst>
                        <a:cxn ang="0">
                          <a:pos x="37" y="0"/>
                        </a:cxn>
                        <a:cxn ang="0">
                          <a:pos x="58" y="118"/>
                        </a:cxn>
                        <a:cxn ang="0">
                          <a:pos x="180" y="229"/>
                        </a:cxn>
                        <a:cxn ang="0">
                          <a:pos x="197" y="350"/>
                        </a:cxn>
                        <a:cxn ang="0">
                          <a:pos x="164" y="363"/>
                        </a:cxn>
                        <a:cxn ang="0">
                          <a:pos x="147" y="239"/>
                        </a:cxn>
                        <a:cxn ang="0">
                          <a:pos x="22" y="124"/>
                        </a:cxn>
                        <a:cxn ang="0">
                          <a:pos x="0" y="8"/>
                        </a:cxn>
                        <a:cxn ang="0">
                          <a:pos x="37" y="0"/>
                        </a:cxn>
                      </a:cxnLst>
                      <a:rect l="0" t="0" r="r" b="b"/>
                      <a:pathLst>
                        <a:path w="197" h="363">
                          <a:moveTo>
                            <a:pt x="37" y="0"/>
                          </a:moveTo>
                          <a:lnTo>
                            <a:pt x="58" y="118"/>
                          </a:lnTo>
                          <a:lnTo>
                            <a:pt x="180" y="229"/>
                          </a:lnTo>
                          <a:lnTo>
                            <a:pt x="197" y="350"/>
                          </a:lnTo>
                          <a:lnTo>
                            <a:pt x="164" y="363"/>
                          </a:lnTo>
                          <a:lnTo>
                            <a:pt x="147" y="239"/>
                          </a:lnTo>
                          <a:lnTo>
                            <a:pt x="22" y="124"/>
                          </a:lnTo>
                          <a:lnTo>
                            <a:pt x="0" y="8"/>
                          </a:lnTo>
                          <a:lnTo>
                            <a:pt x="3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2" name="Freeform 668"/>
                    <p:cNvSpPr>
                      <a:spLocks/>
                    </p:cNvSpPr>
                    <p:nvPr/>
                  </p:nvSpPr>
                  <p:spPr bwMode="auto">
                    <a:xfrm>
                      <a:off x="3224" y="1365"/>
                      <a:ext cx="97" cy="182"/>
                    </a:xfrm>
                    <a:custGeom>
                      <a:avLst/>
                      <a:gdLst/>
                      <a:ahLst/>
                      <a:cxnLst>
                        <a:cxn ang="0">
                          <a:pos x="41" y="0"/>
                        </a:cxn>
                        <a:cxn ang="0">
                          <a:pos x="59" y="124"/>
                        </a:cxn>
                        <a:cxn ang="0">
                          <a:pos x="177" y="237"/>
                        </a:cxn>
                        <a:cxn ang="0">
                          <a:pos x="194" y="352"/>
                        </a:cxn>
                        <a:cxn ang="0">
                          <a:pos x="149" y="364"/>
                        </a:cxn>
                        <a:cxn ang="0">
                          <a:pos x="136" y="244"/>
                        </a:cxn>
                        <a:cxn ang="0">
                          <a:pos x="19" y="131"/>
                        </a:cxn>
                        <a:cxn ang="0">
                          <a:pos x="0" y="2"/>
                        </a:cxn>
                        <a:cxn ang="0">
                          <a:pos x="41" y="0"/>
                        </a:cxn>
                      </a:cxnLst>
                      <a:rect l="0" t="0" r="r" b="b"/>
                      <a:pathLst>
                        <a:path w="194" h="364">
                          <a:moveTo>
                            <a:pt x="41" y="0"/>
                          </a:moveTo>
                          <a:lnTo>
                            <a:pt x="59" y="124"/>
                          </a:lnTo>
                          <a:lnTo>
                            <a:pt x="177" y="237"/>
                          </a:lnTo>
                          <a:lnTo>
                            <a:pt x="194" y="352"/>
                          </a:lnTo>
                          <a:lnTo>
                            <a:pt x="149" y="364"/>
                          </a:lnTo>
                          <a:lnTo>
                            <a:pt x="136" y="244"/>
                          </a:lnTo>
                          <a:lnTo>
                            <a:pt x="19" y="131"/>
                          </a:lnTo>
                          <a:lnTo>
                            <a:pt x="0" y="2"/>
                          </a:lnTo>
                          <a:lnTo>
                            <a:pt x="4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3" name="Freeform 669"/>
                    <p:cNvSpPr>
                      <a:spLocks/>
                    </p:cNvSpPr>
                    <p:nvPr/>
                  </p:nvSpPr>
                  <p:spPr bwMode="auto">
                    <a:xfrm>
                      <a:off x="3179" y="1361"/>
                      <a:ext cx="99" cy="190"/>
                    </a:xfrm>
                    <a:custGeom>
                      <a:avLst/>
                      <a:gdLst/>
                      <a:ahLst/>
                      <a:cxnLst>
                        <a:cxn ang="0">
                          <a:pos x="44" y="13"/>
                        </a:cxn>
                        <a:cxn ang="0">
                          <a:pos x="60" y="142"/>
                        </a:cxn>
                        <a:cxn ang="0">
                          <a:pos x="179" y="264"/>
                        </a:cxn>
                        <a:cxn ang="0">
                          <a:pos x="196" y="378"/>
                        </a:cxn>
                        <a:cxn ang="0">
                          <a:pos x="160" y="380"/>
                        </a:cxn>
                        <a:cxn ang="0">
                          <a:pos x="145" y="274"/>
                        </a:cxn>
                        <a:cxn ang="0">
                          <a:pos x="21" y="148"/>
                        </a:cxn>
                        <a:cxn ang="0">
                          <a:pos x="0" y="0"/>
                        </a:cxn>
                        <a:cxn ang="0">
                          <a:pos x="44" y="13"/>
                        </a:cxn>
                      </a:cxnLst>
                      <a:rect l="0" t="0" r="r" b="b"/>
                      <a:pathLst>
                        <a:path w="196" h="380">
                          <a:moveTo>
                            <a:pt x="44" y="13"/>
                          </a:moveTo>
                          <a:lnTo>
                            <a:pt x="60" y="142"/>
                          </a:lnTo>
                          <a:lnTo>
                            <a:pt x="179" y="264"/>
                          </a:lnTo>
                          <a:lnTo>
                            <a:pt x="196" y="378"/>
                          </a:lnTo>
                          <a:lnTo>
                            <a:pt x="160" y="380"/>
                          </a:lnTo>
                          <a:lnTo>
                            <a:pt x="145" y="274"/>
                          </a:lnTo>
                          <a:lnTo>
                            <a:pt x="21" y="148"/>
                          </a:lnTo>
                          <a:lnTo>
                            <a:pt x="0" y="0"/>
                          </a:lnTo>
                          <a:lnTo>
                            <a:pt x="44" y="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4" name="Freeform 670"/>
                    <p:cNvSpPr>
                      <a:spLocks/>
                    </p:cNvSpPr>
                    <p:nvPr/>
                  </p:nvSpPr>
                  <p:spPr bwMode="auto">
                    <a:xfrm>
                      <a:off x="3049" y="1468"/>
                      <a:ext cx="77" cy="6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4"/>
                        </a:cxn>
                        <a:cxn ang="0">
                          <a:pos x="113" y="92"/>
                        </a:cxn>
                        <a:cxn ang="0">
                          <a:pos x="143" y="64"/>
                        </a:cxn>
                        <a:cxn ang="0">
                          <a:pos x="156" y="0"/>
                        </a:cxn>
                        <a:cxn ang="0">
                          <a:pos x="120" y="51"/>
                        </a:cxn>
                        <a:cxn ang="0">
                          <a:pos x="63" y="130"/>
                        </a:cxn>
                        <a:cxn ang="0">
                          <a:pos x="24" y="136"/>
                        </a:cxn>
                        <a:cxn ang="0">
                          <a:pos x="53" y="92"/>
                        </a:cxn>
                        <a:cxn ang="0">
                          <a:pos x="0" y="44"/>
                        </a:cxn>
                      </a:cxnLst>
                      <a:rect l="0" t="0" r="r" b="b"/>
                      <a:pathLst>
                        <a:path w="156" h="136">
                          <a:moveTo>
                            <a:pt x="0" y="44"/>
                          </a:moveTo>
                          <a:lnTo>
                            <a:pt x="113" y="92"/>
                          </a:lnTo>
                          <a:lnTo>
                            <a:pt x="143" y="64"/>
                          </a:lnTo>
                          <a:lnTo>
                            <a:pt x="156" y="0"/>
                          </a:lnTo>
                          <a:lnTo>
                            <a:pt x="120" y="51"/>
                          </a:lnTo>
                          <a:lnTo>
                            <a:pt x="63" y="130"/>
                          </a:lnTo>
                          <a:lnTo>
                            <a:pt x="24" y="136"/>
                          </a:lnTo>
                          <a:lnTo>
                            <a:pt x="53" y="92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5" name="Freeform 671"/>
                    <p:cNvSpPr>
                      <a:spLocks/>
                    </p:cNvSpPr>
                    <p:nvPr/>
                  </p:nvSpPr>
                  <p:spPr bwMode="auto">
                    <a:xfrm>
                      <a:off x="3137" y="1353"/>
                      <a:ext cx="102" cy="209"/>
                    </a:xfrm>
                    <a:custGeom>
                      <a:avLst/>
                      <a:gdLst/>
                      <a:ahLst/>
                      <a:cxnLst>
                        <a:cxn ang="0">
                          <a:pos x="39" y="10"/>
                        </a:cxn>
                        <a:cxn ang="0">
                          <a:pos x="63" y="174"/>
                        </a:cxn>
                        <a:cxn ang="0">
                          <a:pos x="187" y="295"/>
                        </a:cxn>
                        <a:cxn ang="0">
                          <a:pos x="204" y="408"/>
                        </a:cxn>
                        <a:cxn ang="0">
                          <a:pos x="170" y="418"/>
                        </a:cxn>
                        <a:cxn ang="0">
                          <a:pos x="153" y="308"/>
                        </a:cxn>
                        <a:cxn ang="0">
                          <a:pos x="30" y="186"/>
                        </a:cxn>
                        <a:cxn ang="0">
                          <a:pos x="0" y="0"/>
                        </a:cxn>
                        <a:cxn ang="0">
                          <a:pos x="39" y="10"/>
                        </a:cxn>
                      </a:cxnLst>
                      <a:rect l="0" t="0" r="r" b="b"/>
                      <a:pathLst>
                        <a:path w="204" h="418">
                          <a:moveTo>
                            <a:pt x="39" y="10"/>
                          </a:moveTo>
                          <a:lnTo>
                            <a:pt x="63" y="174"/>
                          </a:lnTo>
                          <a:lnTo>
                            <a:pt x="187" y="295"/>
                          </a:lnTo>
                          <a:lnTo>
                            <a:pt x="204" y="408"/>
                          </a:lnTo>
                          <a:lnTo>
                            <a:pt x="170" y="418"/>
                          </a:lnTo>
                          <a:lnTo>
                            <a:pt x="153" y="308"/>
                          </a:lnTo>
                          <a:lnTo>
                            <a:pt x="30" y="186"/>
                          </a:lnTo>
                          <a:lnTo>
                            <a:pt x="0" y="0"/>
                          </a:lnTo>
                          <a:lnTo>
                            <a:pt x="39" y="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96" name="Freeform 672"/>
                    <p:cNvSpPr>
                      <a:spLocks/>
                    </p:cNvSpPr>
                    <p:nvPr/>
                  </p:nvSpPr>
                  <p:spPr bwMode="auto">
                    <a:xfrm>
                      <a:off x="3047" y="1401"/>
                      <a:ext cx="51" cy="3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00" y="52"/>
                        </a:cxn>
                        <a:cxn ang="0">
                          <a:pos x="0" y="67"/>
                        </a:cxn>
                        <a:cxn ang="0">
                          <a:pos x="31" y="4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00" h="67">
                          <a:moveTo>
                            <a:pt x="0" y="0"/>
                          </a:moveTo>
                          <a:lnTo>
                            <a:pt x="100" y="52"/>
                          </a:lnTo>
                          <a:lnTo>
                            <a:pt x="0" y="67"/>
                          </a:lnTo>
                          <a:lnTo>
                            <a:pt x="31" y="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1" name="Group 673"/>
                <p:cNvGrpSpPr>
                  <a:grpSpLocks/>
                </p:cNvGrpSpPr>
                <p:nvPr/>
              </p:nvGrpSpPr>
              <p:grpSpPr bwMode="auto">
                <a:xfrm>
                  <a:off x="2851" y="1756"/>
                  <a:ext cx="718" cy="633"/>
                  <a:chOff x="2851" y="1756"/>
                  <a:chExt cx="718" cy="633"/>
                </a:xfrm>
              </p:grpSpPr>
              <p:grpSp>
                <p:nvGrpSpPr>
                  <p:cNvPr id="12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2851" y="1756"/>
                    <a:ext cx="710" cy="633"/>
                    <a:chOff x="2851" y="1756"/>
                    <a:chExt cx="710" cy="633"/>
                  </a:xfrm>
                </p:grpSpPr>
                <p:sp>
                  <p:nvSpPr>
                    <p:cNvPr id="27299" name="Freeform 675"/>
                    <p:cNvSpPr>
                      <a:spLocks/>
                    </p:cNvSpPr>
                    <p:nvPr/>
                  </p:nvSpPr>
                  <p:spPr bwMode="auto">
                    <a:xfrm>
                      <a:off x="2851" y="1756"/>
                      <a:ext cx="710" cy="329"/>
                    </a:xfrm>
                    <a:custGeom>
                      <a:avLst/>
                      <a:gdLst/>
                      <a:ahLst/>
                      <a:cxnLst>
                        <a:cxn ang="0">
                          <a:pos x="971" y="549"/>
                        </a:cxn>
                        <a:cxn ang="0">
                          <a:pos x="1420" y="276"/>
                        </a:cxn>
                        <a:cxn ang="0">
                          <a:pos x="1376" y="0"/>
                        </a:cxn>
                        <a:cxn ang="0">
                          <a:pos x="1104" y="44"/>
                        </a:cxn>
                        <a:cxn ang="0">
                          <a:pos x="1177" y="183"/>
                        </a:cxn>
                        <a:cxn ang="0">
                          <a:pos x="1105" y="254"/>
                        </a:cxn>
                        <a:cxn ang="0">
                          <a:pos x="1051" y="51"/>
                        </a:cxn>
                        <a:cxn ang="0">
                          <a:pos x="0" y="222"/>
                        </a:cxn>
                        <a:cxn ang="0">
                          <a:pos x="33" y="421"/>
                        </a:cxn>
                        <a:cxn ang="0">
                          <a:pos x="342" y="658"/>
                        </a:cxn>
                        <a:cxn ang="0">
                          <a:pos x="971" y="549"/>
                        </a:cxn>
                      </a:cxnLst>
                      <a:rect l="0" t="0" r="r" b="b"/>
                      <a:pathLst>
                        <a:path w="1420" h="658">
                          <a:moveTo>
                            <a:pt x="971" y="549"/>
                          </a:moveTo>
                          <a:lnTo>
                            <a:pt x="1420" y="276"/>
                          </a:lnTo>
                          <a:lnTo>
                            <a:pt x="1376" y="0"/>
                          </a:lnTo>
                          <a:lnTo>
                            <a:pt x="1104" y="44"/>
                          </a:lnTo>
                          <a:lnTo>
                            <a:pt x="1177" y="183"/>
                          </a:lnTo>
                          <a:lnTo>
                            <a:pt x="1105" y="254"/>
                          </a:lnTo>
                          <a:lnTo>
                            <a:pt x="1051" y="51"/>
                          </a:lnTo>
                          <a:lnTo>
                            <a:pt x="0" y="222"/>
                          </a:lnTo>
                          <a:lnTo>
                            <a:pt x="33" y="421"/>
                          </a:lnTo>
                          <a:lnTo>
                            <a:pt x="342" y="658"/>
                          </a:lnTo>
                          <a:lnTo>
                            <a:pt x="971" y="54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0" name="Freeform 676"/>
                    <p:cNvSpPr>
                      <a:spLocks/>
                    </p:cNvSpPr>
                    <p:nvPr/>
                  </p:nvSpPr>
                  <p:spPr bwMode="auto">
                    <a:xfrm>
                      <a:off x="2870" y="1971"/>
                      <a:ext cx="101" cy="398"/>
                    </a:xfrm>
                    <a:custGeom>
                      <a:avLst/>
                      <a:gdLst/>
                      <a:ahLst/>
                      <a:cxnLst>
                        <a:cxn ang="0">
                          <a:pos x="128" y="795"/>
                        </a:cxn>
                        <a:cxn ang="0">
                          <a:pos x="0" y="0"/>
                        </a:cxn>
                        <a:cxn ang="0">
                          <a:pos x="100" y="77"/>
                        </a:cxn>
                        <a:cxn ang="0">
                          <a:pos x="200" y="736"/>
                        </a:cxn>
                        <a:cxn ang="0">
                          <a:pos x="128" y="795"/>
                        </a:cxn>
                      </a:cxnLst>
                      <a:rect l="0" t="0" r="r" b="b"/>
                      <a:pathLst>
                        <a:path w="200" h="795">
                          <a:moveTo>
                            <a:pt x="128" y="795"/>
                          </a:moveTo>
                          <a:lnTo>
                            <a:pt x="0" y="0"/>
                          </a:lnTo>
                          <a:lnTo>
                            <a:pt x="100" y="77"/>
                          </a:lnTo>
                          <a:lnTo>
                            <a:pt x="200" y="736"/>
                          </a:lnTo>
                          <a:lnTo>
                            <a:pt x="128" y="79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1" name="Freeform 677"/>
                    <p:cNvSpPr>
                      <a:spLocks/>
                    </p:cNvSpPr>
                    <p:nvPr/>
                  </p:nvSpPr>
                  <p:spPr bwMode="auto">
                    <a:xfrm>
                      <a:off x="2957" y="2234"/>
                      <a:ext cx="38" cy="69"/>
                    </a:xfrm>
                    <a:custGeom>
                      <a:avLst/>
                      <a:gdLst/>
                      <a:ahLst/>
                      <a:cxnLst>
                        <a:cxn ang="0">
                          <a:pos x="76" y="128"/>
                        </a:cxn>
                        <a:cxn ang="0">
                          <a:pos x="20" y="138"/>
                        </a:cxn>
                        <a:cxn ang="0">
                          <a:pos x="0" y="9"/>
                        </a:cxn>
                        <a:cxn ang="0">
                          <a:pos x="58" y="0"/>
                        </a:cxn>
                        <a:cxn ang="0">
                          <a:pos x="76" y="128"/>
                        </a:cxn>
                      </a:cxnLst>
                      <a:rect l="0" t="0" r="r" b="b"/>
                      <a:pathLst>
                        <a:path w="76" h="138">
                          <a:moveTo>
                            <a:pt x="76" y="128"/>
                          </a:moveTo>
                          <a:lnTo>
                            <a:pt x="20" y="138"/>
                          </a:lnTo>
                          <a:lnTo>
                            <a:pt x="0" y="9"/>
                          </a:lnTo>
                          <a:lnTo>
                            <a:pt x="58" y="0"/>
                          </a:lnTo>
                          <a:lnTo>
                            <a:pt x="76" y="12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2" name="Freeform 678"/>
                    <p:cNvSpPr>
                      <a:spLocks/>
                    </p:cNvSpPr>
                    <p:nvPr/>
                  </p:nvSpPr>
                  <p:spPr bwMode="auto">
                    <a:xfrm>
                      <a:off x="2982" y="2177"/>
                      <a:ext cx="87" cy="180"/>
                    </a:xfrm>
                    <a:custGeom>
                      <a:avLst/>
                      <a:gdLst/>
                      <a:ahLst/>
                      <a:cxnLst>
                        <a:cxn ang="0">
                          <a:pos x="33" y="257"/>
                        </a:cxn>
                        <a:cxn ang="0">
                          <a:pos x="48" y="360"/>
                        </a:cxn>
                        <a:cxn ang="0">
                          <a:pos x="175" y="198"/>
                        </a:cxn>
                        <a:cxn ang="0">
                          <a:pos x="162" y="114"/>
                        </a:cxn>
                        <a:cxn ang="0">
                          <a:pos x="0" y="0"/>
                        </a:cxn>
                        <a:cxn ang="0">
                          <a:pos x="16" y="114"/>
                        </a:cxn>
                        <a:cxn ang="0">
                          <a:pos x="113" y="165"/>
                        </a:cxn>
                        <a:cxn ang="0">
                          <a:pos x="33" y="257"/>
                        </a:cxn>
                      </a:cxnLst>
                      <a:rect l="0" t="0" r="r" b="b"/>
                      <a:pathLst>
                        <a:path w="175" h="360">
                          <a:moveTo>
                            <a:pt x="33" y="257"/>
                          </a:moveTo>
                          <a:lnTo>
                            <a:pt x="48" y="360"/>
                          </a:lnTo>
                          <a:lnTo>
                            <a:pt x="175" y="198"/>
                          </a:lnTo>
                          <a:lnTo>
                            <a:pt x="162" y="114"/>
                          </a:lnTo>
                          <a:lnTo>
                            <a:pt x="0" y="0"/>
                          </a:lnTo>
                          <a:lnTo>
                            <a:pt x="16" y="114"/>
                          </a:lnTo>
                          <a:lnTo>
                            <a:pt x="113" y="165"/>
                          </a:lnTo>
                          <a:lnTo>
                            <a:pt x="33" y="257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3" name="Freeform 679"/>
                    <p:cNvSpPr>
                      <a:spLocks/>
                    </p:cNvSpPr>
                    <p:nvPr/>
                  </p:nvSpPr>
                  <p:spPr bwMode="auto">
                    <a:xfrm>
                      <a:off x="3049" y="2258"/>
                      <a:ext cx="396" cy="131"/>
                    </a:xfrm>
                    <a:custGeom>
                      <a:avLst/>
                      <a:gdLst/>
                      <a:ahLst/>
                      <a:cxnLst>
                        <a:cxn ang="0">
                          <a:pos x="791" y="158"/>
                        </a:cxn>
                        <a:cxn ang="0">
                          <a:pos x="0" y="262"/>
                        </a:cxn>
                        <a:cxn ang="0">
                          <a:pos x="127" y="81"/>
                        </a:cxn>
                        <a:cxn ang="0">
                          <a:pos x="118" y="23"/>
                        </a:cxn>
                        <a:cxn ang="0">
                          <a:pos x="257" y="0"/>
                        </a:cxn>
                        <a:cxn ang="0">
                          <a:pos x="456" y="40"/>
                        </a:cxn>
                        <a:cxn ang="0">
                          <a:pos x="634" y="13"/>
                        </a:cxn>
                        <a:cxn ang="0">
                          <a:pos x="791" y="158"/>
                        </a:cxn>
                      </a:cxnLst>
                      <a:rect l="0" t="0" r="r" b="b"/>
                      <a:pathLst>
                        <a:path w="791" h="262">
                          <a:moveTo>
                            <a:pt x="791" y="158"/>
                          </a:moveTo>
                          <a:lnTo>
                            <a:pt x="0" y="262"/>
                          </a:lnTo>
                          <a:lnTo>
                            <a:pt x="127" y="81"/>
                          </a:lnTo>
                          <a:lnTo>
                            <a:pt x="118" y="23"/>
                          </a:lnTo>
                          <a:lnTo>
                            <a:pt x="257" y="0"/>
                          </a:lnTo>
                          <a:lnTo>
                            <a:pt x="456" y="40"/>
                          </a:lnTo>
                          <a:lnTo>
                            <a:pt x="634" y="13"/>
                          </a:lnTo>
                          <a:lnTo>
                            <a:pt x="791" y="15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4" name="Freeform 680"/>
                    <p:cNvSpPr>
                      <a:spLocks/>
                    </p:cNvSpPr>
                    <p:nvPr/>
                  </p:nvSpPr>
                  <p:spPr bwMode="auto">
                    <a:xfrm>
                      <a:off x="2996" y="2002"/>
                      <a:ext cx="395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734" y="523"/>
                        </a:cxn>
                        <a:cxn ang="0">
                          <a:pos x="706" y="380"/>
                        </a:cxn>
                        <a:cxn ang="0">
                          <a:pos x="756" y="311"/>
                        </a:cxn>
                        <a:cxn ang="0">
                          <a:pos x="750" y="276"/>
                        </a:cxn>
                        <a:cxn ang="0">
                          <a:pos x="716" y="282"/>
                        </a:cxn>
                        <a:cxn ang="0">
                          <a:pos x="689" y="262"/>
                        </a:cxn>
                        <a:cxn ang="0">
                          <a:pos x="660" y="237"/>
                        </a:cxn>
                        <a:cxn ang="0">
                          <a:pos x="675" y="222"/>
                        </a:cxn>
                        <a:cxn ang="0">
                          <a:pos x="659" y="141"/>
                        </a:cxn>
                        <a:cxn ang="0">
                          <a:pos x="675" y="93"/>
                        </a:cxn>
                        <a:cxn ang="0">
                          <a:pos x="722" y="85"/>
                        </a:cxn>
                        <a:cxn ang="0">
                          <a:pos x="726" y="120"/>
                        </a:cxn>
                        <a:cxn ang="0">
                          <a:pos x="761" y="117"/>
                        </a:cxn>
                        <a:cxn ang="0">
                          <a:pos x="789" y="61"/>
                        </a:cxn>
                        <a:cxn ang="0">
                          <a:pos x="709" y="0"/>
                        </a:cxn>
                        <a:cxn ang="0">
                          <a:pos x="600" y="19"/>
                        </a:cxn>
                        <a:cxn ang="0">
                          <a:pos x="550" y="63"/>
                        </a:cxn>
                        <a:cxn ang="0">
                          <a:pos x="445" y="80"/>
                        </a:cxn>
                        <a:cxn ang="0">
                          <a:pos x="447" y="105"/>
                        </a:cxn>
                        <a:cxn ang="0">
                          <a:pos x="0" y="176"/>
                        </a:cxn>
                        <a:cxn ang="0">
                          <a:pos x="5" y="212"/>
                        </a:cxn>
                        <a:cxn ang="0">
                          <a:pos x="53" y="204"/>
                        </a:cxn>
                        <a:cxn ang="0">
                          <a:pos x="70" y="321"/>
                        </a:cxn>
                        <a:cxn ang="0">
                          <a:pos x="186" y="427"/>
                        </a:cxn>
                        <a:cxn ang="0">
                          <a:pos x="220" y="532"/>
                        </a:cxn>
                        <a:cxn ang="0">
                          <a:pos x="358" y="512"/>
                        </a:cxn>
                        <a:cxn ang="0">
                          <a:pos x="560" y="552"/>
                        </a:cxn>
                        <a:cxn ang="0">
                          <a:pos x="734" y="523"/>
                        </a:cxn>
                      </a:cxnLst>
                      <a:rect l="0" t="0" r="r" b="b"/>
                      <a:pathLst>
                        <a:path w="789" h="552">
                          <a:moveTo>
                            <a:pt x="734" y="523"/>
                          </a:moveTo>
                          <a:lnTo>
                            <a:pt x="706" y="380"/>
                          </a:lnTo>
                          <a:lnTo>
                            <a:pt x="756" y="311"/>
                          </a:lnTo>
                          <a:lnTo>
                            <a:pt x="750" y="276"/>
                          </a:lnTo>
                          <a:lnTo>
                            <a:pt x="716" y="282"/>
                          </a:lnTo>
                          <a:lnTo>
                            <a:pt x="689" y="262"/>
                          </a:lnTo>
                          <a:lnTo>
                            <a:pt x="660" y="237"/>
                          </a:lnTo>
                          <a:lnTo>
                            <a:pt x="675" y="222"/>
                          </a:lnTo>
                          <a:lnTo>
                            <a:pt x="659" y="141"/>
                          </a:lnTo>
                          <a:lnTo>
                            <a:pt x="675" y="93"/>
                          </a:lnTo>
                          <a:lnTo>
                            <a:pt x="722" y="85"/>
                          </a:lnTo>
                          <a:lnTo>
                            <a:pt x="726" y="120"/>
                          </a:lnTo>
                          <a:lnTo>
                            <a:pt x="761" y="117"/>
                          </a:lnTo>
                          <a:lnTo>
                            <a:pt x="789" y="61"/>
                          </a:lnTo>
                          <a:lnTo>
                            <a:pt x="709" y="0"/>
                          </a:lnTo>
                          <a:lnTo>
                            <a:pt x="600" y="19"/>
                          </a:lnTo>
                          <a:lnTo>
                            <a:pt x="550" y="63"/>
                          </a:lnTo>
                          <a:lnTo>
                            <a:pt x="445" y="80"/>
                          </a:lnTo>
                          <a:lnTo>
                            <a:pt x="447" y="105"/>
                          </a:lnTo>
                          <a:lnTo>
                            <a:pt x="0" y="176"/>
                          </a:lnTo>
                          <a:lnTo>
                            <a:pt x="5" y="212"/>
                          </a:lnTo>
                          <a:lnTo>
                            <a:pt x="53" y="204"/>
                          </a:lnTo>
                          <a:lnTo>
                            <a:pt x="70" y="321"/>
                          </a:lnTo>
                          <a:lnTo>
                            <a:pt x="186" y="427"/>
                          </a:lnTo>
                          <a:lnTo>
                            <a:pt x="220" y="532"/>
                          </a:lnTo>
                          <a:lnTo>
                            <a:pt x="358" y="512"/>
                          </a:lnTo>
                          <a:lnTo>
                            <a:pt x="560" y="552"/>
                          </a:lnTo>
                          <a:lnTo>
                            <a:pt x="734" y="52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5" name="Freeform 681"/>
                    <p:cNvSpPr>
                      <a:spLocks/>
                    </p:cNvSpPr>
                    <p:nvPr/>
                  </p:nvSpPr>
                  <p:spPr bwMode="auto">
                    <a:xfrm>
                      <a:off x="3400" y="1773"/>
                      <a:ext cx="148" cy="161"/>
                    </a:xfrm>
                    <a:custGeom>
                      <a:avLst/>
                      <a:gdLst/>
                      <a:ahLst/>
                      <a:cxnLst>
                        <a:cxn ang="0">
                          <a:pos x="63" y="320"/>
                        </a:cxn>
                        <a:cxn ang="0">
                          <a:pos x="296" y="120"/>
                        </a:cxn>
                        <a:cxn ang="0">
                          <a:pos x="279" y="0"/>
                        </a:cxn>
                        <a:cxn ang="0">
                          <a:pos x="0" y="261"/>
                        </a:cxn>
                        <a:cxn ang="0">
                          <a:pos x="63" y="320"/>
                        </a:cxn>
                      </a:cxnLst>
                      <a:rect l="0" t="0" r="r" b="b"/>
                      <a:pathLst>
                        <a:path w="296" h="320">
                          <a:moveTo>
                            <a:pt x="63" y="320"/>
                          </a:moveTo>
                          <a:lnTo>
                            <a:pt x="296" y="120"/>
                          </a:lnTo>
                          <a:lnTo>
                            <a:pt x="279" y="0"/>
                          </a:lnTo>
                          <a:lnTo>
                            <a:pt x="0" y="261"/>
                          </a:lnTo>
                          <a:lnTo>
                            <a:pt x="63" y="32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6" name="Freeform 682"/>
                    <p:cNvSpPr>
                      <a:spLocks/>
                    </p:cNvSpPr>
                    <p:nvPr/>
                  </p:nvSpPr>
                  <p:spPr bwMode="auto">
                    <a:xfrm>
                      <a:off x="3444" y="1764"/>
                      <a:ext cx="76" cy="57"/>
                    </a:xfrm>
                    <a:custGeom>
                      <a:avLst/>
                      <a:gdLst/>
                      <a:ahLst/>
                      <a:cxnLst>
                        <a:cxn ang="0">
                          <a:pos x="151" y="54"/>
                        </a:cxn>
                        <a:cxn ang="0">
                          <a:pos x="88" y="115"/>
                        </a:cxn>
                        <a:cxn ang="0">
                          <a:pos x="0" y="20"/>
                        </a:cxn>
                        <a:cxn ang="0">
                          <a:pos x="101" y="0"/>
                        </a:cxn>
                        <a:cxn ang="0">
                          <a:pos x="151" y="54"/>
                        </a:cxn>
                      </a:cxnLst>
                      <a:rect l="0" t="0" r="r" b="b"/>
                      <a:pathLst>
                        <a:path w="151" h="115">
                          <a:moveTo>
                            <a:pt x="151" y="54"/>
                          </a:moveTo>
                          <a:lnTo>
                            <a:pt x="88" y="115"/>
                          </a:lnTo>
                          <a:lnTo>
                            <a:pt x="0" y="20"/>
                          </a:lnTo>
                          <a:lnTo>
                            <a:pt x="101" y="0"/>
                          </a:lnTo>
                          <a:lnTo>
                            <a:pt x="151" y="5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7" name="Freeform 683"/>
                    <p:cNvSpPr>
                      <a:spLocks/>
                    </p:cNvSpPr>
                    <p:nvPr/>
                  </p:nvSpPr>
                  <p:spPr bwMode="auto">
                    <a:xfrm>
                      <a:off x="3314" y="1790"/>
                      <a:ext cx="142" cy="181"/>
                    </a:xfrm>
                    <a:custGeom>
                      <a:avLst/>
                      <a:gdLst/>
                      <a:ahLst/>
                      <a:cxnLst>
                        <a:cxn ang="0">
                          <a:pos x="285" y="330"/>
                        </a:cxn>
                        <a:cxn ang="0">
                          <a:pos x="140" y="208"/>
                        </a:cxn>
                        <a:cxn ang="0">
                          <a:pos x="51" y="0"/>
                        </a:cxn>
                        <a:cxn ang="0">
                          <a:pos x="0" y="6"/>
                        </a:cxn>
                        <a:cxn ang="0">
                          <a:pos x="91" y="239"/>
                        </a:cxn>
                        <a:cxn ang="0">
                          <a:pos x="229" y="362"/>
                        </a:cxn>
                        <a:cxn ang="0">
                          <a:pos x="285" y="330"/>
                        </a:cxn>
                      </a:cxnLst>
                      <a:rect l="0" t="0" r="r" b="b"/>
                      <a:pathLst>
                        <a:path w="285" h="362">
                          <a:moveTo>
                            <a:pt x="285" y="330"/>
                          </a:moveTo>
                          <a:lnTo>
                            <a:pt x="140" y="208"/>
                          </a:lnTo>
                          <a:lnTo>
                            <a:pt x="51" y="0"/>
                          </a:lnTo>
                          <a:lnTo>
                            <a:pt x="0" y="6"/>
                          </a:lnTo>
                          <a:lnTo>
                            <a:pt x="91" y="239"/>
                          </a:lnTo>
                          <a:lnTo>
                            <a:pt x="229" y="362"/>
                          </a:lnTo>
                          <a:lnTo>
                            <a:pt x="285" y="33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8" name="Freeform 684"/>
                    <p:cNvSpPr>
                      <a:spLocks/>
                    </p:cNvSpPr>
                    <p:nvPr/>
                  </p:nvSpPr>
                  <p:spPr bwMode="auto">
                    <a:xfrm>
                      <a:off x="2900" y="1857"/>
                      <a:ext cx="111" cy="140"/>
                    </a:xfrm>
                    <a:custGeom>
                      <a:avLst/>
                      <a:gdLst/>
                      <a:ahLst/>
                      <a:cxnLst>
                        <a:cxn ang="0">
                          <a:pos x="223" y="241"/>
                        </a:cxn>
                        <a:cxn ang="0">
                          <a:pos x="193" y="280"/>
                        </a:cxn>
                        <a:cxn ang="0">
                          <a:pos x="20" y="140"/>
                        </a:cxn>
                        <a:cxn ang="0">
                          <a:pos x="0" y="10"/>
                        </a:cxn>
                        <a:cxn ang="0">
                          <a:pos x="43" y="0"/>
                        </a:cxn>
                        <a:cxn ang="0">
                          <a:pos x="63" y="115"/>
                        </a:cxn>
                        <a:cxn ang="0">
                          <a:pos x="223" y="241"/>
                        </a:cxn>
                      </a:cxnLst>
                      <a:rect l="0" t="0" r="r" b="b"/>
                      <a:pathLst>
                        <a:path w="223" h="280">
                          <a:moveTo>
                            <a:pt x="223" y="241"/>
                          </a:moveTo>
                          <a:lnTo>
                            <a:pt x="193" y="280"/>
                          </a:lnTo>
                          <a:lnTo>
                            <a:pt x="20" y="140"/>
                          </a:lnTo>
                          <a:lnTo>
                            <a:pt x="0" y="10"/>
                          </a:lnTo>
                          <a:lnTo>
                            <a:pt x="43" y="0"/>
                          </a:lnTo>
                          <a:lnTo>
                            <a:pt x="63" y="115"/>
                          </a:lnTo>
                          <a:lnTo>
                            <a:pt x="223" y="24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09" name="Freeform 685"/>
                    <p:cNvSpPr>
                      <a:spLocks/>
                    </p:cNvSpPr>
                    <p:nvPr/>
                  </p:nvSpPr>
                  <p:spPr bwMode="auto">
                    <a:xfrm>
                      <a:off x="2953" y="1847"/>
                      <a:ext cx="84" cy="106"/>
                    </a:xfrm>
                    <a:custGeom>
                      <a:avLst/>
                      <a:gdLst/>
                      <a:ahLst/>
                      <a:cxnLst>
                        <a:cxn ang="0">
                          <a:pos x="142" y="212"/>
                        </a:cxn>
                        <a:cxn ang="0">
                          <a:pos x="17" y="112"/>
                        </a:cxn>
                        <a:cxn ang="0">
                          <a:pos x="0" y="11"/>
                        </a:cxn>
                        <a:cxn ang="0">
                          <a:pos x="50" y="0"/>
                        </a:cxn>
                        <a:cxn ang="0">
                          <a:pos x="70" y="102"/>
                        </a:cxn>
                        <a:cxn ang="0">
                          <a:pos x="166" y="177"/>
                        </a:cxn>
                        <a:cxn ang="0">
                          <a:pos x="142" y="212"/>
                        </a:cxn>
                      </a:cxnLst>
                      <a:rect l="0" t="0" r="r" b="b"/>
                      <a:pathLst>
                        <a:path w="166" h="212">
                          <a:moveTo>
                            <a:pt x="142" y="212"/>
                          </a:moveTo>
                          <a:lnTo>
                            <a:pt x="17" y="112"/>
                          </a:lnTo>
                          <a:lnTo>
                            <a:pt x="0" y="11"/>
                          </a:lnTo>
                          <a:lnTo>
                            <a:pt x="50" y="0"/>
                          </a:lnTo>
                          <a:lnTo>
                            <a:pt x="70" y="102"/>
                          </a:lnTo>
                          <a:lnTo>
                            <a:pt x="166" y="177"/>
                          </a:lnTo>
                          <a:lnTo>
                            <a:pt x="142" y="212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0" name="Freeform 686"/>
                    <p:cNvSpPr>
                      <a:spLocks/>
                    </p:cNvSpPr>
                    <p:nvPr/>
                  </p:nvSpPr>
                  <p:spPr bwMode="auto">
                    <a:xfrm>
                      <a:off x="3133" y="1802"/>
                      <a:ext cx="133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265" y="0"/>
                        </a:cxn>
                        <a:cxn ang="0">
                          <a:pos x="250" y="121"/>
                        </a:cxn>
                        <a:cxn ang="0">
                          <a:pos x="195" y="191"/>
                        </a:cxn>
                        <a:cxn ang="0">
                          <a:pos x="0" y="220"/>
                        </a:cxn>
                        <a:cxn ang="0">
                          <a:pos x="22" y="86"/>
                        </a:cxn>
                        <a:cxn ang="0">
                          <a:pos x="21" y="40"/>
                        </a:cxn>
                        <a:cxn ang="0">
                          <a:pos x="265" y="0"/>
                        </a:cxn>
                      </a:cxnLst>
                      <a:rect l="0" t="0" r="r" b="b"/>
                      <a:pathLst>
                        <a:path w="265" h="220">
                          <a:moveTo>
                            <a:pt x="265" y="0"/>
                          </a:moveTo>
                          <a:lnTo>
                            <a:pt x="250" y="121"/>
                          </a:lnTo>
                          <a:lnTo>
                            <a:pt x="195" y="191"/>
                          </a:lnTo>
                          <a:lnTo>
                            <a:pt x="0" y="220"/>
                          </a:lnTo>
                          <a:lnTo>
                            <a:pt x="22" y="86"/>
                          </a:lnTo>
                          <a:lnTo>
                            <a:pt x="21" y="40"/>
                          </a:lnTo>
                          <a:lnTo>
                            <a:pt x="26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1" name="Freeform 687"/>
                    <p:cNvSpPr>
                      <a:spLocks/>
                    </p:cNvSpPr>
                    <p:nvPr/>
                  </p:nvSpPr>
                  <p:spPr bwMode="auto">
                    <a:xfrm>
                      <a:off x="3093" y="1806"/>
                      <a:ext cx="186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352" y="0"/>
                        </a:cxn>
                        <a:cxn ang="0">
                          <a:pos x="373" y="138"/>
                        </a:cxn>
                        <a:cxn ang="0">
                          <a:pos x="308" y="223"/>
                        </a:cxn>
                        <a:cxn ang="0">
                          <a:pos x="0" y="275"/>
                        </a:cxn>
                        <a:cxn ang="0">
                          <a:pos x="42" y="152"/>
                        </a:cxn>
                        <a:cxn ang="0">
                          <a:pos x="54" y="41"/>
                        </a:cxn>
                        <a:cxn ang="0">
                          <a:pos x="102" y="34"/>
                        </a:cxn>
                        <a:cxn ang="0">
                          <a:pos x="101" y="79"/>
                        </a:cxn>
                        <a:cxn ang="0">
                          <a:pos x="81" y="213"/>
                        </a:cxn>
                        <a:cxn ang="0">
                          <a:pos x="279" y="182"/>
                        </a:cxn>
                        <a:cxn ang="0">
                          <a:pos x="339" y="112"/>
                        </a:cxn>
                        <a:cxn ang="0">
                          <a:pos x="352" y="0"/>
                        </a:cxn>
                      </a:cxnLst>
                      <a:rect l="0" t="0" r="r" b="b"/>
                      <a:pathLst>
                        <a:path w="373" h="275">
                          <a:moveTo>
                            <a:pt x="352" y="0"/>
                          </a:moveTo>
                          <a:lnTo>
                            <a:pt x="373" y="138"/>
                          </a:lnTo>
                          <a:lnTo>
                            <a:pt x="308" y="223"/>
                          </a:lnTo>
                          <a:lnTo>
                            <a:pt x="0" y="275"/>
                          </a:lnTo>
                          <a:lnTo>
                            <a:pt x="42" y="152"/>
                          </a:lnTo>
                          <a:lnTo>
                            <a:pt x="54" y="41"/>
                          </a:lnTo>
                          <a:lnTo>
                            <a:pt x="102" y="34"/>
                          </a:lnTo>
                          <a:lnTo>
                            <a:pt x="101" y="79"/>
                          </a:lnTo>
                          <a:lnTo>
                            <a:pt x="81" y="213"/>
                          </a:lnTo>
                          <a:lnTo>
                            <a:pt x="279" y="182"/>
                          </a:lnTo>
                          <a:lnTo>
                            <a:pt x="339" y="112"/>
                          </a:lnTo>
                          <a:lnTo>
                            <a:pt x="352" y="0"/>
                          </a:lnTo>
                          <a:close/>
                        </a:path>
                      </a:pathLst>
                    </a:custGeom>
                    <a:solidFill>
                      <a:srgbClr val="FAFD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2" name="Freeform 688"/>
                    <p:cNvSpPr>
                      <a:spLocks/>
                    </p:cNvSpPr>
                    <p:nvPr/>
                  </p:nvSpPr>
                  <p:spPr bwMode="auto">
                    <a:xfrm>
                      <a:off x="3035" y="1800"/>
                      <a:ext cx="250" cy="190"/>
                    </a:xfrm>
                    <a:custGeom>
                      <a:avLst/>
                      <a:gdLst/>
                      <a:ahLst/>
                      <a:cxnLst>
                        <a:cxn ang="0">
                          <a:pos x="103" y="63"/>
                        </a:cxn>
                        <a:cxn ang="0">
                          <a:pos x="74" y="246"/>
                        </a:cxn>
                        <a:cxn ang="0">
                          <a:pos x="0" y="378"/>
                        </a:cxn>
                        <a:cxn ang="0">
                          <a:pos x="389" y="315"/>
                        </a:cxn>
                        <a:cxn ang="0">
                          <a:pos x="501" y="201"/>
                        </a:cxn>
                        <a:cxn ang="0">
                          <a:pos x="471" y="0"/>
                        </a:cxn>
                        <a:cxn ang="0">
                          <a:pos x="494" y="154"/>
                        </a:cxn>
                        <a:cxn ang="0">
                          <a:pos x="422" y="235"/>
                        </a:cxn>
                        <a:cxn ang="0">
                          <a:pos x="118" y="284"/>
                        </a:cxn>
                        <a:cxn ang="0">
                          <a:pos x="159" y="157"/>
                        </a:cxn>
                        <a:cxn ang="0">
                          <a:pos x="170" y="51"/>
                        </a:cxn>
                        <a:cxn ang="0">
                          <a:pos x="103" y="63"/>
                        </a:cxn>
                      </a:cxnLst>
                      <a:rect l="0" t="0" r="r" b="b"/>
                      <a:pathLst>
                        <a:path w="501" h="378">
                          <a:moveTo>
                            <a:pt x="103" y="63"/>
                          </a:moveTo>
                          <a:lnTo>
                            <a:pt x="74" y="246"/>
                          </a:lnTo>
                          <a:lnTo>
                            <a:pt x="0" y="378"/>
                          </a:lnTo>
                          <a:lnTo>
                            <a:pt x="389" y="315"/>
                          </a:lnTo>
                          <a:lnTo>
                            <a:pt x="501" y="201"/>
                          </a:lnTo>
                          <a:lnTo>
                            <a:pt x="471" y="0"/>
                          </a:lnTo>
                          <a:lnTo>
                            <a:pt x="494" y="154"/>
                          </a:lnTo>
                          <a:lnTo>
                            <a:pt x="422" y="235"/>
                          </a:lnTo>
                          <a:lnTo>
                            <a:pt x="118" y="284"/>
                          </a:lnTo>
                          <a:lnTo>
                            <a:pt x="159" y="157"/>
                          </a:lnTo>
                          <a:lnTo>
                            <a:pt x="170" y="51"/>
                          </a:lnTo>
                          <a:lnTo>
                            <a:pt x="103" y="6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3" name="Freeform 689"/>
                    <p:cNvSpPr>
                      <a:spLocks/>
                    </p:cNvSpPr>
                    <p:nvPr/>
                  </p:nvSpPr>
                  <p:spPr bwMode="auto">
                    <a:xfrm>
                      <a:off x="2986" y="1831"/>
                      <a:ext cx="303" cy="190"/>
                    </a:xfrm>
                    <a:custGeom>
                      <a:avLst/>
                      <a:gdLst/>
                      <a:ahLst/>
                      <a:cxnLst>
                        <a:cxn ang="0">
                          <a:pos x="600" y="138"/>
                        </a:cxn>
                        <a:cxn ang="0">
                          <a:pos x="606" y="176"/>
                        </a:cxn>
                        <a:cxn ang="0">
                          <a:pos x="481" y="305"/>
                        </a:cxn>
                        <a:cxn ang="0">
                          <a:pos x="0" y="380"/>
                        </a:cxn>
                        <a:cxn ang="0">
                          <a:pos x="112" y="190"/>
                        </a:cxn>
                        <a:cxn ang="0">
                          <a:pos x="139" y="6"/>
                        </a:cxn>
                        <a:cxn ang="0">
                          <a:pos x="198" y="0"/>
                        </a:cxn>
                        <a:cxn ang="0">
                          <a:pos x="171" y="182"/>
                        </a:cxn>
                        <a:cxn ang="0">
                          <a:pos x="94" y="317"/>
                        </a:cxn>
                        <a:cxn ang="0">
                          <a:pos x="485" y="254"/>
                        </a:cxn>
                        <a:cxn ang="0">
                          <a:pos x="600" y="138"/>
                        </a:cxn>
                      </a:cxnLst>
                      <a:rect l="0" t="0" r="r" b="b"/>
                      <a:pathLst>
                        <a:path w="606" h="380">
                          <a:moveTo>
                            <a:pt x="600" y="138"/>
                          </a:moveTo>
                          <a:lnTo>
                            <a:pt x="606" y="176"/>
                          </a:lnTo>
                          <a:lnTo>
                            <a:pt x="481" y="305"/>
                          </a:lnTo>
                          <a:lnTo>
                            <a:pt x="0" y="380"/>
                          </a:lnTo>
                          <a:lnTo>
                            <a:pt x="112" y="190"/>
                          </a:lnTo>
                          <a:lnTo>
                            <a:pt x="139" y="6"/>
                          </a:lnTo>
                          <a:lnTo>
                            <a:pt x="198" y="0"/>
                          </a:lnTo>
                          <a:lnTo>
                            <a:pt x="171" y="182"/>
                          </a:lnTo>
                          <a:lnTo>
                            <a:pt x="94" y="317"/>
                          </a:lnTo>
                          <a:lnTo>
                            <a:pt x="485" y="254"/>
                          </a:lnTo>
                          <a:lnTo>
                            <a:pt x="600" y="1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4" name="Freeform 690"/>
                    <p:cNvSpPr>
                      <a:spLocks/>
                    </p:cNvSpPr>
                    <p:nvPr/>
                  </p:nvSpPr>
                  <p:spPr bwMode="auto">
                    <a:xfrm>
                      <a:off x="3140" y="1995"/>
                      <a:ext cx="78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155" y="133"/>
                        </a:cxn>
                        <a:cxn ang="0">
                          <a:pos x="143" y="60"/>
                        </a:cxn>
                        <a:cxn ang="0">
                          <a:pos x="11" y="81"/>
                        </a:cxn>
                        <a:cxn ang="0">
                          <a:pos x="0" y="11"/>
                        </a:cxn>
                        <a:cxn ang="0">
                          <a:pos x="64" y="0"/>
                        </a:cxn>
                        <a:cxn ang="0">
                          <a:pos x="85" y="145"/>
                        </a:cxn>
                        <a:cxn ang="0">
                          <a:pos x="155" y="133"/>
                        </a:cxn>
                      </a:cxnLst>
                      <a:rect l="0" t="0" r="r" b="b"/>
                      <a:pathLst>
                        <a:path w="155" h="145">
                          <a:moveTo>
                            <a:pt x="155" y="133"/>
                          </a:moveTo>
                          <a:lnTo>
                            <a:pt x="143" y="60"/>
                          </a:lnTo>
                          <a:lnTo>
                            <a:pt x="11" y="81"/>
                          </a:lnTo>
                          <a:lnTo>
                            <a:pt x="0" y="11"/>
                          </a:lnTo>
                          <a:lnTo>
                            <a:pt x="64" y="0"/>
                          </a:lnTo>
                          <a:lnTo>
                            <a:pt x="85" y="145"/>
                          </a:lnTo>
                          <a:lnTo>
                            <a:pt x="155" y="13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5" name="Freeform 691"/>
                    <p:cNvSpPr>
                      <a:spLocks/>
                    </p:cNvSpPr>
                    <p:nvPr/>
                  </p:nvSpPr>
                  <p:spPr bwMode="auto">
                    <a:xfrm>
                      <a:off x="3106" y="2001"/>
                      <a:ext cx="77" cy="71"/>
                    </a:xfrm>
                    <a:custGeom>
                      <a:avLst/>
                      <a:gdLst/>
                      <a:ahLst/>
                      <a:cxnLst>
                        <a:cxn ang="0">
                          <a:pos x="155" y="131"/>
                        </a:cxn>
                        <a:cxn ang="0">
                          <a:pos x="144" y="59"/>
                        </a:cxn>
                        <a:cxn ang="0">
                          <a:pos x="9" y="80"/>
                        </a:cxn>
                        <a:cxn ang="0">
                          <a:pos x="0" y="9"/>
                        </a:cxn>
                        <a:cxn ang="0">
                          <a:pos x="64" y="0"/>
                        </a:cxn>
                        <a:cxn ang="0">
                          <a:pos x="86" y="142"/>
                        </a:cxn>
                        <a:cxn ang="0">
                          <a:pos x="155" y="131"/>
                        </a:cxn>
                      </a:cxnLst>
                      <a:rect l="0" t="0" r="r" b="b"/>
                      <a:pathLst>
                        <a:path w="155" h="142">
                          <a:moveTo>
                            <a:pt x="155" y="131"/>
                          </a:moveTo>
                          <a:lnTo>
                            <a:pt x="144" y="59"/>
                          </a:lnTo>
                          <a:lnTo>
                            <a:pt x="9" y="80"/>
                          </a:lnTo>
                          <a:lnTo>
                            <a:pt x="0" y="9"/>
                          </a:lnTo>
                          <a:lnTo>
                            <a:pt x="64" y="0"/>
                          </a:lnTo>
                          <a:lnTo>
                            <a:pt x="86" y="142"/>
                          </a:lnTo>
                          <a:lnTo>
                            <a:pt x="155" y="13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6" name="Freeform 692"/>
                    <p:cNvSpPr>
                      <a:spLocks/>
                    </p:cNvSpPr>
                    <p:nvPr/>
                  </p:nvSpPr>
                  <p:spPr bwMode="auto">
                    <a:xfrm>
                      <a:off x="3072" y="2006"/>
                      <a:ext cx="77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155" y="134"/>
                        </a:cxn>
                        <a:cxn ang="0">
                          <a:pos x="144" y="60"/>
                        </a:cxn>
                        <a:cxn ang="0">
                          <a:pos x="8" y="82"/>
                        </a:cxn>
                        <a:cxn ang="0">
                          <a:pos x="0" y="11"/>
                        </a:cxn>
                        <a:cxn ang="0">
                          <a:pos x="65" y="0"/>
                        </a:cxn>
                        <a:cxn ang="0">
                          <a:pos x="87" y="145"/>
                        </a:cxn>
                        <a:cxn ang="0">
                          <a:pos x="155" y="134"/>
                        </a:cxn>
                      </a:cxnLst>
                      <a:rect l="0" t="0" r="r" b="b"/>
                      <a:pathLst>
                        <a:path w="155" h="145">
                          <a:moveTo>
                            <a:pt x="155" y="134"/>
                          </a:moveTo>
                          <a:lnTo>
                            <a:pt x="144" y="60"/>
                          </a:lnTo>
                          <a:lnTo>
                            <a:pt x="8" y="82"/>
                          </a:lnTo>
                          <a:lnTo>
                            <a:pt x="0" y="11"/>
                          </a:lnTo>
                          <a:lnTo>
                            <a:pt x="65" y="0"/>
                          </a:lnTo>
                          <a:lnTo>
                            <a:pt x="87" y="145"/>
                          </a:lnTo>
                          <a:lnTo>
                            <a:pt x="155" y="13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7" name="Freeform 693"/>
                    <p:cNvSpPr>
                      <a:spLocks/>
                    </p:cNvSpPr>
                    <p:nvPr/>
                  </p:nvSpPr>
                  <p:spPr bwMode="auto">
                    <a:xfrm>
                      <a:off x="3036" y="2012"/>
                      <a:ext cx="78" cy="73"/>
                    </a:xfrm>
                    <a:custGeom>
                      <a:avLst/>
                      <a:gdLst/>
                      <a:ahLst/>
                      <a:cxnLst>
                        <a:cxn ang="0">
                          <a:pos x="156" y="133"/>
                        </a:cxn>
                        <a:cxn ang="0">
                          <a:pos x="145" y="60"/>
                        </a:cxn>
                        <a:cxn ang="0">
                          <a:pos x="10" y="81"/>
                        </a:cxn>
                        <a:cxn ang="0">
                          <a:pos x="0" y="11"/>
                        </a:cxn>
                        <a:cxn ang="0">
                          <a:pos x="65" y="0"/>
                        </a:cxn>
                        <a:cxn ang="0">
                          <a:pos x="88" y="147"/>
                        </a:cxn>
                        <a:cxn ang="0">
                          <a:pos x="156" y="133"/>
                        </a:cxn>
                      </a:cxnLst>
                      <a:rect l="0" t="0" r="r" b="b"/>
                      <a:pathLst>
                        <a:path w="156" h="147">
                          <a:moveTo>
                            <a:pt x="156" y="133"/>
                          </a:moveTo>
                          <a:lnTo>
                            <a:pt x="145" y="60"/>
                          </a:lnTo>
                          <a:lnTo>
                            <a:pt x="10" y="81"/>
                          </a:lnTo>
                          <a:lnTo>
                            <a:pt x="0" y="11"/>
                          </a:lnTo>
                          <a:lnTo>
                            <a:pt x="65" y="0"/>
                          </a:lnTo>
                          <a:lnTo>
                            <a:pt x="88" y="147"/>
                          </a:lnTo>
                          <a:lnTo>
                            <a:pt x="156" y="13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8" name="Freeform 694"/>
                    <p:cNvSpPr>
                      <a:spLocks/>
                    </p:cNvSpPr>
                    <p:nvPr/>
                  </p:nvSpPr>
                  <p:spPr bwMode="auto">
                    <a:xfrm>
                      <a:off x="3000" y="2017"/>
                      <a:ext cx="79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156" y="135"/>
                        </a:cxn>
                        <a:cxn ang="0">
                          <a:pos x="143" y="60"/>
                        </a:cxn>
                        <a:cxn ang="0">
                          <a:pos x="11" y="80"/>
                        </a:cxn>
                        <a:cxn ang="0">
                          <a:pos x="0" y="11"/>
                        </a:cxn>
                        <a:cxn ang="0">
                          <a:pos x="63" y="0"/>
                        </a:cxn>
                        <a:cxn ang="0">
                          <a:pos x="85" y="144"/>
                        </a:cxn>
                        <a:cxn ang="0">
                          <a:pos x="156" y="135"/>
                        </a:cxn>
                      </a:cxnLst>
                      <a:rect l="0" t="0" r="r" b="b"/>
                      <a:pathLst>
                        <a:path w="156" h="144">
                          <a:moveTo>
                            <a:pt x="156" y="135"/>
                          </a:moveTo>
                          <a:lnTo>
                            <a:pt x="143" y="60"/>
                          </a:lnTo>
                          <a:lnTo>
                            <a:pt x="11" y="80"/>
                          </a:lnTo>
                          <a:lnTo>
                            <a:pt x="0" y="11"/>
                          </a:lnTo>
                          <a:lnTo>
                            <a:pt x="63" y="0"/>
                          </a:lnTo>
                          <a:lnTo>
                            <a:pt x="85" y="144"/>
                          </a:lnTo>
                          <a:lnTo>
                            <a:pt x="156" y="135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19" name="Freeform 695"/>
                    <p:cNvSpPr>
                      <a:spLocks/>
                    </p:cNvSpPr>
                    <p:nvPr/>
                  </p:nvSpPr>
                  <p:spPr bwMode="auto">
                    <a:xfrm>
                      <a:off x="2968" y="2022"/>
                      <a:ext cx="78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156" y="134"/>
                        </a:cxn>
                        <a:cxn ang="0">
                          <a:pos x="145" y="60"/>
                        </a:cxn>
                        <a:cxn ang="0">
                          <a:pos x="11" y="81"/>
                        </a:cxn>
                        <a:cxn ang="0">
                          <a:pos x="0" y="10"/>
                        </a:cxn>
                        <a:cxn ang="0">
                          <a:pos x="64" y="0"/>
                        </a:cxn>
                        <a:cxn ang="0">
                          <a:pos x="85" y="144"/>
                        </a:cxn>
                        <a:cxn ang="0">
                          <a:pos x="156" y="134"/>
                        </a:cxn>
                      </a:cxnLst>
                      <a:rect l="0" t="0" r="r" b="b"/>
                      <a:pathLst>
                        <a:path w="156" h="144">
                          <a:moveTo>
                            <a:pt x="156" y="134"/>
                          </a:moveTo>
                          <a:lnTo>
                            <a:pt x="145" y="60"/>
                          </a:lnTo>
                          <a:lnTo>
                            <a:pt x="11" y="81"/>
                          </a:lnTo>
                          <a:lnTo>
                            <a:pt x="0" y="10"/>
                          </a:lnTo>
                          <a:lnTo>
                            <a:pt x="64" y="0"/>
                          </a:lnTo>
                          <a:lnTo>
                            <a:pt x="85" y="144"/>
                          </a:lnTo>
                          <a:lnTo>
                            <a:pt x="156" y="1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0" name="Freeform 696"/>
                    <p:cNvSpPr>
                      <a:spLocks/>
                    </p:cNvSpPr>
                    <p:nvPr/>
                  </p:nvSpPr>
                  <p:spPr bwMode="auto">
                    <a:xfrm>
                      <a:off x="2935" y="2028"/>
                      <a:ext cx="78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157" y="133"/>
                        </a:cxn>
                        <a:cxn ang="0">
                          <a:pos x="146" y="60"/>
                        </a:cxn>
                        <a:cxn ang="0">
                          <a:pos x="11" y="81"/>
                        </a:cxn>
                        <a:cxn ang="0">
                          <a:pos x="0" y="11"/>
                        </a:cxn>
                        <a:cxn ang="0">
                          <a:pos x="66" y="0"/>
                        </a:cxn>
                        <a:cxn ang="0">
                          <a:pos x="86" y="145"/>
                        </a:cxn>
                        <a:cxn ang="0">
                          <a:pos x="157" y="133"/>
                        </a:cxn>
                      </a:cxnLst>
                      <a:rect l="0" t="0" r="r" b="b"/>
                      <a:pathLst>
                        <a:path w="157" h="145">
                          <a:moveTo>
                            <a:pt x="157" y="133"/>
                          </a:moveTo>
                          <a:lnTo>
                            <a:pt x="146" y="60"/>
                          </a:lnTo>
                          <a:lnTo>
                            <a:pt x="11" y="81"/>
                          </a:lnTo>
                          <a:lnTo>
                            <a:pt x="0" y="11"/>
                          </a:lnTo>
                          <a:lnTo>
                            <a:pt x="66" y="0"/>
                          </a:lnTo>
                          <a:lnTo>
                            <a:pt x="86" y="145"/>
                          </a:lnTo>
                          <a:lnTo>
                            <a:pt x="157" y="13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1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3268" y="1795"/>
                      <a:ext cx="136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271" y="387"/>
                        </a:cxn>
                        <a:cxn ang="0">
                          <a:pos x="132" y="262"/>
                        </a:cxn>
                        <a:cxn ang="0">
                          <a:pos x="48" y="0"/>
                        </a:cxn>
                        <a:cxn ang="0">
                          <a:pos x="0" y="12"/>
                        </a:cxn>
                        <a:cxn ang="0">
                          <a:pos x="55" y="281"/>
                        </a:cxn>
                        <a:cxn ang="0">
                          <a:pos x="194" y="430"/>
                        </a:cxn>
                        <a:cxn ang="0">
                          <a:pos x="271" y="387"/>
                        </a:cxn>
                      </a:cxnLst>
                      <a:rect l="0" t="0" r="r" b="b"/>
                      <a:pathLst>
                        <a:path w="271" h="430">
                          <a:moveTo>
                            <a:pt x="271" y="387"/>
                          </a:moveTo>
                          <a:lnTo>
                            <a:pt x="132" y="262"/>
                          </a:lnTo>
                          <a:lnTo>
                            <a:pt x="48" y="0"/>
                          </a:lnTo>
                          <a:lnTo>
                            <a:pt x="0" y="12"/>
                          </a:lnTo>
                          <a:lnTo>
                            <a:pt x="55" y="281"/>
                          </a:lnTo>
                          <a:lnTo>
                            <a:pt x="194" y="430"/>
                          </a:lnTo>
                          <a:lnTo>
                            <a:pt x="271" y="387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2" name="Freeform 698"/>
                    <p:cNvSpPr>
                      <a:spLocks/>
                    </p:cNvSpPr>
                    <p:nvPr/>
                  </p:nvSpPr>
                  <p:spPr bwMode="auto">
                    <a:xfrm>
                      <a:off x="3112" y="2275"/>
                      <a:ext cx="282" cy="34"/>
                    </a:xfrm>
                    <a:custGeom>
                      <a:avLst/>
                      <a:gdLst/>
                      <a:ahLst/>
                      <a:cxnLst>
                        <a:cxn ang="0">
                          <a:pos x="564" y="33"/>
                        </a:cxn>
                        <a:cxn ang="0">
                          <a:pos x="315" y="68"/>
                        </a:cxn>
                        <a:cxn ang="0">
                          <a:pos x="136" y="28"/>
                        </a:cxn>
                        <a:cxn ang="0">
                          <a:pos x="6" y="49"/>
                        </a:cxn>
                        <a:cxn ang="0">
                          <a:pos x="0" y="19"/>
                        </a:cxn>
                        <a:cxn ang="0">
                          <a:pos x="130" y="0"/>
                        </a:cxn>
                        <a:cxn ang="0">
                          <a:pos x="318" y="41"/>
                        </a:cxn>
                        <a:cxn ang="0">
                          <a:pos x="536" y="7"/>
                        </a:cxn>
                        <a:cxn ang="0">
                          <a:pos x="564" y="33"/>
                        </a:cxn>
                      </a:cxnLst>
                      <a:rect l="0" t="0" r="r" b="b"/>
                      <a:pathLst>
                        <a:path w="564" h="68">
                          <a:moveTo>
                            <a:pt x="564" y="33"/>
                          </a:moveTo>
                          <a:lnTo>
                            <a:pt x="315" y="68"/>
                          </a:lnTo>
                          <a:lnTo>
                            <a:pt x="136" y="28"/>
                          </a:lnTo>
                          <a:lnTo>
                            <a:pt x="6" y="49"/>
                          </a:lnTo>
                          <a:lnTo>
                            <a:pt x="0" y="19"/>
                          </a:lnTo>
                          <a:lnTo>
                            <a:pt x="130" y="0"/>
                          </a:lnTo>
                          <a:lnTo>
                            <a:pt x="318" y="41"/>
                          </a:lnTo>
                          <a:lnTo>
                            <a:pt x="536" y="7"/>
                          </a:lnTo>
                          <a:lnTo>
                            <a:pt x="564" y="3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3" name="Freeform 699"/>
                    <p:cNvSpPr>
                      <a:spLocks/>
                    </p:cNvSpPr>
                    <p:nvPr/>
                  </p:nvSpPr>
                  <p:spPr bwMode="auto">
                    <a:xfrm>
                      <a:off x="3035" y="2089"/>
                      <a:ext cx="98" cy="182"/>
                    </a:xfrm>
                    <a:custGeom>
                      <a:avLst/>
                      <a:gdLst/>
                      <a:ahLst/>
                      <a:cxnLst>
                        <a:cxn ang="0">
                          <a:pos x="160" y="363"/>
                        </a:cxn>
                        <a:cxn ang="0">
                          <a:pos x="140" y="245"/>
                        </a:cxn>
                        <a:cxn ang="0">
                          <a:pos x="17" y="134"/>
                        </a:cxn>
                        <a:cxn ang="0">
                          <a:pos x="0" y="13"/>
                        </a:cxn>
                        <a:cxn ang="0">
                          <a:pos x="33" y="0"/>
                        </a:cxn>
                        <a:cxn ang="0">
                          <a:pos x="50" y="124"/>
                        </a:cxn>
                        <a:cxn ang="0">
                          <a:pos x="175" y="239"/>
                        </a:cxn>
                        <a:cxn ang="0">
                          <a:pos x="197" y="355"/>
                        </a:cxn>
                        <a:cxn ang="0">
                          <a:pos x="160" y="363"/>
                        </a:cxn>
                      </a:cxnLst>
                      <a:rect l="0" t="0" r="r" b="b"/>
                      <a:pathLst>
                        <a:path w="197" h="363">
                          <a:moveTo>
                            <a:pt x="160" y="363"/>
                          </a:moveTo>
                          <a:lnTo>
                            <a:pt x="140" y="245"/>
                          </a:lnTo>
                          <a:lnTo>
                            <a:pt x="17" y="134"/>
                          </a:lnTo>
                          <a:lnTo>
                            <a:pt x="0" y="13"/>
                          </a:lnTo>
                          <a:lnTo>
                            <a:pt x="33" y="0"/>
                          </a:lnTo>
                          <a:lnTo>
                            <a:pt x="50" y="124"/>
                          </a:lnTo>
                          <a:lnTo>
                            <a:pt x="175" y="239"/>
                          </a:lnTo>
                          <a:lnTo>
                            <a:pt x="197" y="355"/>
                          </a:lnTo>
                          <a:lnTo>
                            <a:pt x="160" y="36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4" name="Freeform 700"/>
                    <p:cNvSpPr>
                      <a:spLocks/>
                    </p:cNvSpPr>
                    <p:nvPr/>
                  </p:nvSpPr>
                  <p:spPr bwMode="auto">
                    <a:xfrm>
                      <a:off x="3075" y="2083"/>
                      <a:ext cx="97" cy="182"/>
                    </a:xfrm>
                    <a:custGeom>
                      <a:avLst/>
                      <a:gdLst/>
                      <a:ahLst/>
                      <a:cxnLst>
                        <a:cxn ang="0">
                          <a:pos x="153" y="364"/>
                        </a:cxn>
                        <a:cxn ang="0">
                          <a:pos x="136" y="240"/>
                        </a:cxn>
                        <a:cxn ang="0">
                          <a:pos x="17" y="127"/>
                        </a:cxn>
                        <a:cxn ang="0">
                          <a:pos x="0" y="12"/>
                        </a:cxn>
                        <a:cxn ang="0">
                          <a:pos x="45" y="0"/>
                        </a:cxn>
                        <a:cxn ang="0">
                          <a:pos x="59" y="120"/>
                        </a:cxn>
                        <a:cxn ang="0">
                          <a:pos x="175" y="234"/>
                        </a:cxn>
                        <a:cxn ang="0">
                          <a:pos x="194" y="362"/>
                        </a:cxn>
                        <a:cxn ang="0">
                          <a:pos x="153" y="364"/>
                        </a:cxn>
                      </a:cxnLst>
                      <a:rect l="0" t="0" r="r" b="b"/>
                      <a:pathLst>
                        <a:path w="194" h="364">
                          <a:moveTo>
                            <a:pt x="153" y="364"/>
                          </a:moveTo>
                          <a:lnTo>
                            <a:pt x="136" y="240"/>
                          </a:lnTo>
                          <a:lnTo>
                            <a:pt x="17" y="127"/>
                          </a:lnTo>
                          <a:lnTo>
                            <a:pt x="0" y="12"/>
                          </a:lnTo>
                          <a:lnTo>
                            <a:pt x="45" y="0"/>
                          </a:lnTo>
                          <a:lnTo>
                            <a:pt x="59" y="120"/>
                          </a:lnTo>
                          <a:lnTo>
                            <a:pt x="175" y="234"/>
                          </a:lnTo>
                          <a:lnTo>
                            <a:pt x="194" y="362"/>
                          </a:lnTo>
                          <a:lnTo>
                            <a:pt x="153" y="36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5" name="Freeform 701"/>
                    <p:cNvSpPr>
                      <a:spLocks/>
                    </p:cNvSpPr>
                    <p:nvPr/>
                  </p:nvSpPr>
                  <p:spPr bwMode="auto">
                    <a:xfrm>
                      <a:off x="3118" y="2079"/>
                      <a:ext cx="100" cy="190"/>
                    </a:xfrm>
                    <a:custGeom>
                      <a:avLst/>
                      <a:gdLst/>
                      <a:ahLst/>
                      <a:cxnLst>
                        <a:cxn ang="0">
                          <a:pos x="154" y="367"/>
                        </a:cxn>
                        <a:cxn ang="0">
                          <a:pos x="138" y="238"/>
                        </a:cxn>
                        <a:cxn ang="0">
                          <a:pos x="17" y="116"/>
                        </a:cxn>
                        <a:cxn ang="0">
                          <a:pos x="0" y="2"/>
                        </a:cxn>
                        <a:cxn ang="0">
                          <a:pos x="38" y="0"/>
                        </a:cxn>
                        <a:cxn ang="0">
                          <a:pos x="52" y="106"/>
                        </a:cxn>
                        <a:cxn ang="0">
                          <a:pos x="178" y="232"/>
                        </a:cxn>
                        <a:cxn ang="0">
                          <a:pos x="199" y="380"/>
                        </a:cxn>
                        <a:cxn ang="0">
                          <a:pos x="154" y="367"/>
                        </a:cxn>
                      </a:cxnLst>
                      <a:rect l="0" t="0" r="r" b="b"/>
                      <a:pathLst>
                        <a:path w="199" h="380">
                          <a:moveTo>
                            <a:pt x="154" y="367"/>
                          </a:moveTo>
                          <a:lnTo>
                            <a:pt x="138" y="238"/>
                          </a:lnTo>
                          <a:lnTo>
                            <a:pt x="17" y="116"/>
                          </a:lnTo>
                          <a:lnTo>
                            <a:pt x="0" y="2"/>
                          </a:lnTo>
                          <a:lnTo>
                            <a:pt x="38" y="0"/>
                          </a:lnTo>
                          <a:lnTo>
                            <a:pt x="52" y="106"/>
                          </a:lnTo>
                          <a:lnTo>
                            <a:pt x="178" y="232"/>
                          </a:lnTo>
                          <a:lnTo>
                            <a:pt x="199" y="380"/>
                          </a:lnTo>
                          <a:lnTo>
                            <a:pt x="154" y="36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6" name="Freeform 702"/>
                    <p:cNvSpPr>
                      <a:spLocks/>
                    </p:cNvSpPr>
                    <p:nvPr/>
                  </p:nvSpPr>
                  <p:spPr bwMode="auto">
                    <a:xfrm>
                      <a:off x="3264" y="2093"/>
                      <a:ext cx="79" cy="68"/>
                    </a:xfrm>
                    <a:custGeom>
                      <a:avLst/>
                      <a:gdLst/>
                      <a:ahLst/>
                      <a:cxnLst>
                        <a:cxn ang="0">
                          <a:pos x="157" y="91"/>
                        </a:cxn>
                        <a:cxn ang="0">
                          <a:pos x="42" y="44"/>
                        </a:cxn>
                        <a:cxn ang="0">
                          <a:pos x="12" y="72"/>
                        </a:cxn>
                        <a:cxn ang="0">
                          <a:pos x="0" y="135"/>
                        </a:cxn>
                        <a:cxn ang="0">
                          <a:pos x="35" y="84"/>
                        </a:cxn>
                        <a:cxn ang="0">
                          <a:pos x="94" y="6"/>
                        </a:cxn>
                        <a:cxn ang="0">
                          <a:pos x="133" y="0"/>
                        </a:cxn>
                        <a:cxn ang="0">
                          <a:pos x="103" y="44"/>
                        </a:cxn>
                        <a:cxn ang="0">
                          <a:pos x="157" y="91"/>
                        </a:cxn>
                      </a:cxnLst>
                      <a:rect l="0" t="0" r="r" b="b"/>
                      <a:pathLst>
                        <a:path w="157" h="135">
                          <a:moveTo>
                            <a:pt x="157" y="91"/>
                          </a:moveTo>
                          <a:lnTo>
                            <a:pt x="42" y="44"/>
                          </a:lnTo>
                          <a:lnTo>
                            <a:pt x="12" y="72"/>
                          </a:lnTo>
                          <a:lnTo>
                            <a:pt x="0" y="135"/>
                          </a:lnTo>
                          <a:lnTo>
                            <a:pt x="35" y="84"/>
                          </a:lnTo>
                          <a:lnTo>
                            <a:pt x="94" y="6"/>
                          </a:lnTo>
                          <a:lnTo>
                            <a:pt x="133" y="0"/>
                          </a:lnTo>
                          <a:lnTo>
                            <a:pt x="103" y="44"/>
                          </a:lnTo>
                          <a:lnTo>
                            <a:pt x="157" y="9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7" name="Freeform 703"/>
                    <p:cNvSpPr>
                      <a:spLocks/>
                    </p:cNvSpPr>
                    <p:nvPr/>
                  </p:nvSpPr>
                  <p:spPr bwMode="auto">
                    <a:xfrm>
                      <a:off x="3157" y="2068"/>
                      <a:ext cx="102" cy="209"/>
                    </a:xfrm>
                    <a:custGeom>
                      <a:avLst/>
                      <a:gdLst/>
                      <a:ahLst/>
                      <a:cxnLst>
                        <a:cxn ang="0">
                          <a:pos x="165" y="408"/>
                        </a:cxn>
                        <a:cxn ang="0">
                          <a:pos x="142" y="244"/>
                        </a:cxn>
                        <a:cxn ang="0">
                          <a:pos x="17" y="123"/>
                        </a:cxn>
                        <a:cxn ang="0">
                          <a:pos x="0" y="10"/>
                        </a:cxn>
                        <a:cxn ang="0">
                          <a:pos x="34" y="0"/>
                        </a:cxn>
                        <a:cxn ang="0">
                          <a:pos x="51" y="110"/>
                        </a:cxn>
                        <a:cxn ang="0">
                          <a:pos x="174" y="232"/>
                        </a:cxn>
                        <a:cxn ang="0">
                          <a:pos x="204" y="418"/>
                        </a:cxn>
                        <a:cxn ang="0">
                          <a:pos x="165" y="408"/>
                        </a:cxn>
                      </a:cxnLst>
                      <a:rect l="0" t="0" r="r" b="b"/>
                      <a:pathLst>
                        <a:path w="204" h="418">
                          <a:moveTo>
                            <a:pt x="165" y="408"/>
                          </a:moveTo>
                          <a:lnTo>
                            <a:pt x="142" y="244"/>
                          </a:lnTo>
                          <a:lnTo>
                            <a:pt x="17" y="123"/>
                          </a:lnTo>
                          <a:lnTo>
                            <a:pt x="0" y="10"/>
                          </a:lnTo>
                          <a:lnTo>
                            <a:pt x="34" y="0"/>
                          </a:lnTo>
                          <a:lnTo>
                            <a:pt x="51" y="110"/>
                          </a:lnTo>
                          <a:lnTo>
                            <a:pt x="174" y="232"/>
                          </a:lnTo>
                          <a:lnTo>
                            <a:pt x="204" y="418"/>
                          </a:lnTo>
                          <a:lnTo>
                            <a:pt x="165" y="40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328" name="Freeform 704"/>
                    <p:cNvSpPr>
                      <a:spLocks/>
                    </p:cNvSpPr>
                    <p:nvPr/>
                  </p:nvSpPr>
                  <p:spPr bwMode="auto">
                    <a:xfrm>
                      <a:off x="3294" y="2191"/>
                      <a:ext cx="51" cy="33"/>
                    </a:xfrm>
                    <a:custGeom>
                      <a:avLst/>
                      <a:gdLst/>
                      <a:ahLst/>
                      <a:cxnLst>
                        <a:cxn ang="0">
                          <a:pos x="102" y="67"/>
                        </a:cxn>
                        <a:cxn ang="0">
                          <a:pos x="0" y="15"/>
                        </a:cxn>
                        <a:cxn ang="0">
                          <a:pos x="102" y="0"/>
                        </a:cxn>
                        <a:cxn ang="0">
                          <a:pos x="70" y="25"/>
                        </a:cxn>
                        <a:cxn ang="0">
                          <a:pos x="102" y="67"/>
                        </a:cxn>
                      </a:cxnLst>
                      <a:rect l="0" t="0" r="r" b="b"/>
                      <a:pathLst>
                        <a:path w="102" h="67">
                          <a:moveTo>
                            <a:pt x="102" y="67"/>
                          </a:moveTo>
                          <a:lnTo>
                            <a:pt x="0" y="15"/>
                          </a:lnTo>
                          <a:lnTo>
                            <a:pt x="102" y="0"/>
                          </a:lnTo>
                          <a:lnTo>
                            <a:pt x="70" y="25"/>
                          </a:lnTo>
                          <a:lnTo>
                            <a:pt x="102" y="6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7329" name="Freeform 705"/>
                  <p:cNvSpPr>
                    <a:spLocks/>
                  </p:cNvSpPr>
                  <p:nvPr/>
                </p:nvSpPr>
                <p:spPr bwMode="auto">
                  <a:xfrm>
                    <a:off x="3424" y="2041"/>
                    <a:ext cx="145" cy="257"/>
                  </a:xfrm>
                  <a:custGeom>
                    <a:avLst/>
                    <a:gdLst/>
                    <a:ahLst/>
                    <a:cxnLst>
                      <a:cxn ang="0">
                        <a:pos x="102" y="0"/>
                      </a:cxn>
                      <a:cxn ang="0">
                        <a:pos x="0" y="272"/>
                      </a:cxn>
                      <a:cxn ang="0">
                        <a:pos x="186" y="514"/>
                      </a:cxn>
                      <a:cxn ang="0">
                        <a:pos x="289" y="237"/>
                      </a:cxn>
                      <a:cxn ang="0">
                        <a:pos x="102" y="0"/>
                      </a:cxn>
                    </a:cxnLst>
                    <a:rect l="0" t="0" r="r" b="b"/>
                    <a:pathLst>
                      <a:path w="289" h="514">
                        <a:moveTo>
                          <a:pt x="102" y="0"/>
                        </a:moveTo>
                        <a:lnTo>
                          <a:pt x="0" y="272"/>
                        </a:lnTo>
                        <a:lnTo>
                          <a:pt x="186" y="514"/>
                        </a:lnTo>
                        <a:lnTo>
                          <a:pt x="289" y="237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3" name="Group 728"/>
          <p:cNvGrpSpPr>
            <a:grpSpLocks/>
          </p:cNvGrpSpPr>
          <p:nvPr/>
        </p:nvGrpSpPr>
        <p:grpSpPr bwMode="auto">
          <a:xfrm rot="1342114">
            <a:off x="3429000" y="1524000"/>
            <a:ext cx="1560513" cy="2493963"/>
            <a:chOff x="4080" y="1200"/>
            <a:chExt cx="983" cy="1571"/>
          </a:xfrm>
        </p:grpSpPr>
        <p:sp>
          <p:nvSpPr>
            <p:cNvPr id="27353" name="Freeform 729"/>
            <p:cNvSpPr>
              <a:spLocks/>
            </p:cNvSpPr>
            <p:nvPr/>
          </p:nvSpPr>
          <p:spPr bwMode="auto">
            <a:xfrm>
              <a:off x="4080" y="1200"/>
              <a:ext cx="983" cy="1571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8" y="86"/>
                </a:cxn>
                <a:cxn ang="0">
                  <a:pos x="28" y="38"/>
                </a:cxn>
                <a:cxn ang="0">
                  <a:pos x="69" y="11"/>
                </a:cxn>
                <a:cxn ang="0">
                  <a:pos x="128" y="0"/>
                </a:cxn>
                <a:cxn ang="0">
                  <a:pos x="1816" y="0"/>
                </a:cxn>
                <a:cxn ang="0">
                  <a:pos x="1876" y="5"/>
                </a:cxn>
                <a:cxn ang="0">
                  <a:pos x="1926" y="33"/>
                </a:cxn>
                <a:cxn ang="0">
                  <a:pos x="1957" y="86"/>
                </a:cxn>
                <a:cxn ang="0">
                  <a:pos x="1968" y="161"/>
                </a:cxn>
                <a:cxn ang="0">
                  <a:pos x="1968" y="2965"/>
                </a:cxn>
                <a:cxn ang="0">
                  <a:pos x="1966" y="3040"/>
                </a:cxn>
                <a:cxn ang="0">
                  <a:pos x="1952" y="3084"/>
                </a:cxn>
                <a:cxn ang="0">
                  <a:pos x="1921" y="3117"/>
                </a:cxn>
                <a:cxn ang="0">
                  <a:pos x="1886" y="3139"/>
                </a:cxn>
                <a:cxn ang="0">
                  <a:pos x="110" y="3140"/>
                </a:cxn>
                <a:cxn ang="0">
                  <a:pos x="62" y="3128"/>
                </a:cxn>
                <a:cxn ang="0">
                  <a:pos x="28" y="3101"/>
                </a:cxn>
                <a:cxn ang="0">
                  <a:pos x="8" y="3068"/>
                </a:cxn>
                <a:cxn ang="0">
                  <a:pos x="0" y="3009"/>
                </a:cxn>
                <a:cxn ang="0">
                  <a:pos x="0" y="150"/>
                </a:cxn>
              </a:cxnLst>
              <a:rect l="0" t="0" r="r" b="b"/>
              <a:pathLst>
                <a:path w="1968" h="3140">
                  <a:moveTo>
                    <a:pt x="0" y="150"/>
                  </a:moveTo>
                  <a:lnTo>
                    <a:pt x="8" y="86"/>
                  </a:lnTo>
                  <a:lnTo>
                    <a:pt x="28" y="38"/>
                  </a:lnTo>
                  <a:lnTo>
                    <a:pt x="69" y="11"/>
                  </a:lnTo>
                  <a:lnTo>
                    <a:pt x="128" y="0"/>
                  </a:lnTo>
                  <a:lnTo>
                    <a:pt x="1816" y="0"/>
                  </a:lnTo>
                  <a:lnTo>
                    <a:pt x="1876" y="5"/>
                  </a:lnTo>
                  <a:lnTo>
                    <a:pt x="1926" y="33"/>
                  </a:lnTo>
                  <a:lnTo>
                    <a:pt x="1957" y="86"/>
                  </a:lnTo>
                  <a:lnTo>
                    <a:pt x="1968" y="161"/>
                  </a:lnTo>
                  <a:lnTo>
                    <a:pt x="1968" y="2965"/>
                  </a:lnTo>
                  <a:lnTo>
                    <a:pt x="1966" y="3040"/>
                  </a:lnTo>
                  <a:lnTo>
                    <a:pt x="1952" y="3084"/>
                  </a:lnTo>
                  <a:lnTo>
                    <a:pt x="1921" y="3117"/>
                  </a:lnTo>
                  <a:lnTo>
                    <a:pt x="1886" y="3139"/>
                  </a:lnTo>
                  <a:lnTo>
                    <a:pt x="110" y="3140"/>
                  </a:lnTo>
                  <a:lnTo>
                    <a:pt x="62" y="3128"/>
                  </a:lnTo>
                  <a:lnTo>
                    <a:pt x="28" y="3101"/>
                  </a:lnTo>
                  <a:lnTo>
                    <a:pt x="8" y="3068"/>
                  </a:lnTo>
                  <a:lnTo>
                    <a:pt x="0" y="3009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730"/>
            <p:cNvGrpSpPr>
              <a:grpSpLocks/>
            </p:cNvGrpSpPr>
            <p:nvPr/>
          </p:nvGrpSpPr>
          <p:grpSpPr bwMode="auto">
            <a:xfrm>
              <a:off x="4126" y="1249"/>
              <a:ext cx="891" cy="1443"/>
              <a:chOff x="2973" y="1096"/>
              <a:chExt cx="891" cy="1443"/>
            </a:xfrm>
          </p:grpSpPr>
          <p:sp>
            <p:nvSpPr>
              <p:cNvPr id="27355" name="Freeform 731"/>
              <p:cNvSpPr>
                <a:spLocks/>
              </p:cNvSpPr>
              <p:nvPr/>
            </p:nvSpPr>
            <p:spPr bwMode="auto">
              <a:xfrm>
                <a:off x="3310" y="1654"/>
                <a:ext cx="213" cy="360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0" y="360"/>
                  </a:cxn>
                  <a:cxn ang="0">
                    <a:pos x="220" y="720"/>
                  </a:cxn>
                  <a:cxn ang="0">
                    <a:pos x="425" y="360"/>
                  </a:cxn>
                  <a:cxn ang="0">
                    <a:pos x="215" y="0"/>
                  </a:cxn>
                </a:cxnLst>
                <a:rect l="0" t="0" r="r" b="b"/>
                <a:pathLst>
                  <a:path w="425" h="720">
                    <a:moveTo>
                      <a:pt x="215" y="0"/>
                    </a:moveTo>
                    <a:lnTo>
                      <a:pt x="0" y="360"/>
                    </a:lnTo>
                    <a:lnTo>
                      <a:pt x="220" y="720"/>
                    </a:lnTo>
                    <a:lnTo>
                      <a:pt x="425" y="36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E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56" name="Freeform 732"/>
              <p:cNvSpPr>
                <a:spLocks/>
              </p:cNvSpPr>
              <p:nvPr/>
            </p:nvSpPr>
            <p:spPr bwMode="auto">
              <a:xfrm>
                <a:off x="2973" y="1265"/>
                <a:ext cx="95" cy="158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0" y="157"/>
                  </a:cxn>
                  <a:cxn ang="0">
                    <a:pos x="105" y="316"/>
                  </a:cxn>
                  <a:cxn ang="0">
                    <a:pos x="189" y="152"/>
                  </a:cxn>
                  <a:cxn ang="0">
                    <a:pos x="100" y="0"/>
                  </a:cxn>
                </a:cxnLst>
                <a:rect l="0" t="0" r="r" b="b"/>
                <a:pathLst>
                  <a:path w="189" h="316">
                    <a:moveTo>
                      <a:pt x="100" y="0"/>
                    </a:moveTo>
                    <a:lnTo>
                      <a:pt x="0" y="157"/>
                    </a:lnTo>
                    <a:lnTo>
                      <a:pt x="105" y="316"/>
                    </a:lnTo>
                    <a:lnTo>
                      <a:pt x="189" y="15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57" name="Freeform 733"/>
              <p:cNvSpPr>
                <a:spLocks/>
              </p:cNvSpPr>
              <p:nvPr/>
            </p:nvSpPr>
            <p:spPr bwMode="auto">
              <a:xfrm>
                <a:off x="3772" y="2208"/>
                <a:ext cx="90" cy="164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169"/>
                  </a:cxn>
                  <a:cxn ang="0">
                    <a:pos x="95" y="327"/>
                  </a:cxn>
                  <a:cxn ang="0">
                    <a:pos x="179" y="169"/>
                  </a:cxn>
                  <a:cxn ang="0">
                    <a:pos x="89" y="0"/>
                  </a:cxn>
                </a:cxnLst>
                <a:rect l="0" t="0" r="r" b="b"/>
                <a:pathLst>
                  <a:path w="179" h="327">
                    <a:moveTo>
                      <a:pt x="89" y="0"/>
                    </a:moveTo>
                    <a:lnTo>
                      <a:pt x="0" y="169"/>
                    </a:lnTo>
                    <a:lnTo>
                      <a:pt x="95" y="327"/>
                    </a:lnTo>
                    <a:lnTo>
                      <a:pt x="179" y="16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" name="Group 734"/>
              <p:cNvGrpSpPr>
                <a:grpSpLocks/>
              </p:cNvGrpSpPr>
              <p:nvPr/>
            </p:nvGrpSpPr>
            <p:grpSpPr bwMode="auto">
              <a:xfrm>
                <a:off x="2980" y="1096"/>
                <a:ext cx="85" cy="146"/>
                <a:chOff x="2980" y="1096"/>
                <a:chExt cx="85" cy="146"/>
              </a:xfrm>
            </p:grpSpPr>
            <p:sp>
              <p:nvSpPr>
                <p:cNvPr id="27359" name="Freeform 735"/>
                <p:cNvSpPr>
                  <a:spLocks/>
                </p:cNvSpPr>
                <p:nvPr/>
              </p:nvSpPr>
              <p:spPr bwMode="auto">
                <a:xfrm>
                  <a:off x="2980" y="1096"/>
                  <a:ext cx="85" cy="146"/>
                </a:xfrm>
                <a:custGeom>
                  <a:avLst/>
                  <a:gdLst/>
                  <a:ahLst/>
                  <a:cxnLst>
                    <a:cxn ang="0">
                      <a:pos x="52" y="290"/>
                    </a:cxn>
                    <a:cxn ang="0">
                      <a:pos x="0" y="290"/>
                    </a:cxn>
                    <a:cxn ang="0">
                      <a:pos x="41" y="0"/>
                    </a:cxn>
                    <a:cxn ang="0">
                      <a:pos x="127" y="0"/>
                    </a:cxn>
                    <a:cxn ang="0">
                      <a:pos x="170" y="293"/>
                    </a:cxn>
                    <a:cxn ang="0">
                      <a:pos x="112" y="293"/>
                    </a:cxn>
                    <a:cxn ang="0">
                      <a:pos x="102" y="240"/>
                    </a:cxn>
                    <a:cxn ang="0">
                      <a:pos x="65" y="240"/>
                    </a:cxn>
                    <a:cxn ang="0">
                      <a:pos x="52" y="290"/>
                    </a:cxn>
                  </a:cxnLst>
                  <a:rect l="0" t="0" r="r" b="b"/>
                  <a:pathLst>
                    <a:path w="170" h="293">
                      <a:moveTo>
                        <a:pt x="52" y="290"/>
                      </a:moveTo>
                      <a:lnTo>
                        <a:pt x="0" y="290"/>
                      </a:lnTo>
                      <a:lnTo>
                        <a:pt x="41" y="0"/>
                      </a:lnTo>
                      <a:lnTo>
                        <a:pt x="127" y="0"/>
                      </a:lnTo>
                      <a:lnTo>
                        <a:pt x="170" y="293"/>
                      </a:lnTo>
                      <a:lnTo>
                        <a:pt x="112" y="293"/>
                      </a:lnTo>
                      <a:lnTo>
                        <a:pt x="102" y="240"/>
                      </a:lnTo>
                      <a:lnTo>
                        <a:pt x="65" y="240"/>
                      </a:lnTo>
                      <a:lnTo>
                        <a:pt x="52" y="29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60" name="Freeform 736"/>
                <p:cNvSpPr>
                  <a:spLocks/>
                </p:cNvSpPr>
                <p:nvPr/>
              </p:nvSpPr>
              <p:spPr bwMode="auto">
                <a:xfrm>
                  <a:off x="3013" y="1131"/>
                  <a:ext cx="17" cy="59"/>
                </a:xfrm>
                <a:custGeom>
                  <a:avLst/>
                  <a:gdLst/>
                  <a:ahLst/>
                  <a:cxnLst>
                    <a:cxn ang="0">
                      <a:pos x="36" y="118"/>
                    </a:cxn>
                    <a:cxn ang="0">
                      <a:pos x="0" y="115"/>
                    </a:cxn>
                    <a:cxn ang="0">
                      <a:pos x="19" y="0"/>
                    </a:cxn>
                    <a:cxn ang="0">
                      <a:pos x="36" y="118"/>
                    </a:cxn>
                  </a:cxnLst>
                  <a:rect l="0" t="0" r="r" b="b"/>
                  <a:pathLst>
                    <a:path w="36" h="118">
                      <a:moveTo>
                        <a:pt x="36" y="118"/>
                      </a:moveTo>
                      <a:lnTo>
                        <a:pt x="0" y="115"/>
                      </a:lnTo>
                      <a:lnTo>
                        <a:pt x="19" y="0"/>
                      </a:lnTo>
                      <a:lnTo>
                        <a:pt x="36" y="1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737"/>
              <p:cNvGrpSpPr>
                <a:grpSpLocks/>
              </p:cNvGrpSpPr>
              <p:nvPr/>
            </p:nvGrpSpPr>
            <p:grpSpPr bwMode="auto">
              <a:xfrm>
                <a:off x="3779" y="2393"/>
                <a:ext cx="85" cy="146"/>
                <a:chOff x="3779" y="2393"/>
                <a:chExt cx="85" cy="146"/>
              </a:xfrm>
            </p:grpSpPr>
            <p:sp>
              <p:nvSpPr>
                <p:cNvPr id="27362" name="Freeform 738"/>
                <p:cNvSpPr>
                  <a:spLocks/>
                </p:cNvSpPr>
                <p:nvPr/>
              </p:nvSpPr>
              <p:spPr bwMode="auto">
                <a:xfrm>
                  <a:off x="3779" y="2393"/>
                  <a:ext cx="85" cy="146"/>
                </a:xfrm>
                <a:custGeom>
                  <a:avLst/>
                  <a:gdLst/>
                  <a:ahLst/>
                  <a:cxnLst>
                    <a:cxn ang="0">
                      <a:pos x="51" y="3"/>
                    </a:cxn>
                    <a:cxn ang="0">
                      <a:pos x="0" y="3"/>
                    </a:cxn>
                    <a:cxn ang="0">
                      <a:pos x="39" y="292"/>
                    </a:cxn>
                    <a:cxn ang="0">
                      <a:pos x="126" y="292"/>
                    </a:cxn>
                    <a:cxn ang="0">
                      <a:pos x="170" y="0"/>
                    </a:cxn>
                    <a:cxn ang="0">
                      <a:pos x="111" y="0"/>
                    </a:cxn>
                    <a:cxn ang="0">
                      <a:pos x="101" y="52"/>
                    </a:cxn>
                    <a:cxn ang="0">
                      <a:pos x="65" y="52"/>
                    </a:cxn>
                    <a:cxn ang="0">
                      <a:pos x="51" y="3"/>
                    </a:cxn>
                  </a:cxnLst>
                  <a:rect l="0" t="0" r="r" b="b"/>
                  <a:pathLst>
                    <a:path w="170" h="292">
                      <a:moveTo>
                        <a:pt x="51" y="3"/>
                      </a:moveTo>
                      <a:lnTo>
                        <a:pt x="0" y="3"/>
                      </a:lnTo>
                      <a:lnTo>
                        <a:pt x="39" y="292"/>
                      </a:lnTo>
                      <a:lnTo>
                        <a:pt x="126" y="292"/>
                      </a:lnTo>
                      <a:lnTo>
                        <a:pt x="170" y="0"/>
                      </a:lnTo>
                      <a:lnTo>
                        <a:pt x="111" y="0"/>
                      </a:lnTo>
                      <a:lnTo>
                        <a:pt x="101" y="52"/>
                      </a:lnTo>
                      <a:lnTo>
                        <a:pt x="65" y="52"/>
                      </a:lnTo>
                      <a:lnTo>
                        <a:pt x="51" y="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63" name="Freeform 739"/>
                <p:cNvSpPr>
                  <a:spLocks/>
                </p:cNvSpPr>
                <p:nvPr/>
              </p:nvSpPr>
              <p:spPr bwMode="auto">
                <a:xfrm>
                  <a:off x="3812" y="2445"/>
                  <a:ext cx="18" cy="59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0" y="4"/>
                    </a:cxn>
                    <a:cxn ang="0">
                      <a:pos x="18" y="119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119">
                      <a:moveTo>
                        <a:pt x="35" y="0"/>
                      </a:moveTo>
                      <a:lnTo>
                        <a:pt x="0" y="4"/>
                      </a:lnTo>
                      <a:lnTo>
                        <a:pt x="18" y="119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7548" name="Freeform 924"/>
          <p:cNvSpPr>
            <a:spLocks/>
          </p:cNvSpPr>
          <p:nvPr/>
        </p:nvSpPr>
        <p:spPr bwMode="auto">
          <a:xfrm rot="1111198">
            <a:off x="3048000" y="1219200"/>
            <a:ext cx="1916113" cy="2603500"/>
          </a:xfrm>
          <a:custGeom>
            <a:avLst/>
            <a:gdLst/>
            <a:ahLst/>
            <a:cxnLst>
              <a:cxn ang="0">
                <a:pos x="41" y="316"/>
              </a:cxn>
              <a:cxn ang="0">
                <a:pos x="88" y="266"/>
              </a:cxn>
              <a:cxn ang="0">
                <a:pos x="150" y="245"/>
              </a:cxn>
              <a:cxn ang="0">
                <a:pos x="1848" y="0"/>
              </a:cxn>
              <a:cxn ang="0">
                <a:pos x="1914" y="33"/>
              </a:cxn>
              <a:cxn ang="0">
                <a:pos x="1967" y="75"/>
              </a:cxn>
              <a:cxn ang="0">
                <a:pos x="1997" y="169"/>
              </a:cxn>
              <a:cxn ang="0">
                <a:pos x="2416" y="2894"/>
              </a:cxn>
              <a:cxn ang="0">
                <a:pos x="2416" y="2960"/>
              </a:cxn>
              <a:cxn ang="0">
                <a:pos x="2387" y="3017"/>
              </a:cxn>
              <a:cxn ang="0">
                <a:pos x="2317" y="3048"/>
              </a:cxn>
              <a:cxn ang="0">
                <a:pos x="2240" y="3070"/>
              </a:cxn>
              <a:cxn ang="0">
                <a:pos x="648" y="3278"/>
              </a:cxn>
              <a:cxn ang="0">
                <a:pos x="547" y="3279"/>
              </a:cxn>
              <a:cxn ang="0">
                <a:pos x="457" y="3234"/>
              </a:cxn>
              <a:cxn ang="0">
                <a:pos x="430" y="3146"/>
              </a:cxn>
              <a:cxn ang="0">
                <a:pos x="0" y="420"/>
              </a:cxn>
              <a:cxn ang="0">
                <a:pos x="10" y="359"/>
              </a:cxn>
              <a:cxn ang="0">
                <a:pos x="41" y="316"/>
              </a:cxn>
            </a:cxnLst>
            <a:rect l="0" t="0" r="r" b="b"/>
            <a:pathLst>
              <a:path w="2416" h="3279">
                <a:moveTo>
                  <a:pt x="41" y="316"/>
                </a:moveTo>
                <a:lnTo>
                  <a:pt x="88" y="266"/>
                </a:lnTo>
                <a:lnTo>
                  <a:pt x="150" y="245"/>
                </a:lnTo>
                <a:lnTo>
                  <a:pt x="1848" y="0"/>
                </a:lnTo>
                <a:lnTo>
                  <a:pt x="1914" y="33"/>
                </a:lnTo>
                <a:lnTo>
                  <a:pt x="1967" y="75"/>
                </a:lnTo>
                <a:lnTo>
                  <a:pt x="1997" y="169"/>
                </a:lnTo>
                <a:lnTo>
                  <a:pt x="2416" y="2894"/>
                </a:lnTo>
                <a:lnTo>
                  <a:pt x="2416" y="2960"/>
                </a:lnTo>
                <a:lnTo>
                  <a:pt x="2387" y="3017"/>
                </a:lnTo>
                <a:lnTo>
                  <a:pt x="2317" y="3048"/>
                </a:lnTo>
                <a:lnTo>
                  <a:pt x="2240" y="3070"/>
                </a:lnTo>
                <a:lnTo>
                  <a:pt x="648" y="3278"/>
                </a:lnTo>
                <a:lnTo>
                  <a:pt x="547" y="3279"/>
                </a:lnTo>
                <a:lnTo>
                  <a:pt x="457" y="3234"/>
                </a:lnTo>
                <a:lnTo>
                  <a:pt x="430" y="3146"/>
                </a:lnTo>
                <a:lnTo>
                  <a:pt x="0" y="420"/>
                </a:lnTo>
                <a:lnTo>
                  <a:pt x="10" y="359"/>
                </a:lnTo>
                <a:lnTo>
                  <a:pt x="41" y="316"/>
                </a:lnTo>
                <a:close/>
              </a:path>
            </a:pathLst>
          </a:custGeom>
          <a:solidFill>
            <a:srgbClr val="FFFFFF"/>
          </a:solidFill>
          <a:ln w="3175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827"/>
          <p:cNvGrpSpPr>
            <a:grpSpLocks/>
          </p:cNvGrpSpPr>
          <p:nvPr/>
        </p:nvGrpSpPr>
        <p:grpSpPr bwMode="auto">
          <a:xfrm rot="1489513">
            <a:off x="2895600" y="1219200"/>
            <a:ext cx="2203450" cy="2760663"/>
            <a:chOff x="2265" y="988"/>
            <a:chExt cx="1388" cy="1739"/>
          </a:xfrm>
        </p:grpSpPr>
        <p:sp>
          <p:nvSpPr>
            <p:cNvPr id="27452" name="Freeform 828"/>
            <p:cNvSpPr>
              <a:spLocks/>
            </p:cNvSpPr>
            <p:nvPr/>
          </p:nvSpPr>
          <p:spPr bwMode="auto">
            <a:xfrm>
              <a:off x="2265" y="988"/>
              <a:ext cx="1388" cy="1739"/>
            </a:xfrm>
            <a:custGeom>
              <a:avLst/>
              <a:gdLst/>
              <a:ahLst/>
              <a:cxnLst>
                <a:cxn ang="0">
                  <a:pos x="49" y="497"/>
                </a:cxn>
                <a:cxn ang="0">
                  <a:pos x="143" y="445"/>
                </a:cxn>
                <a:cxn ang="0">
                  <a:pos x="1770" y="11"/>
                </a:cxn>
                <a:cxn ang="0">
                  <a:pos x="1905" y="0"/>
                </a:cxn>
                <a:cxn ang="0">
                  <a:pos x="2003" y="48"/>
                </a:cxn>
                <a:cxn ang="0">
                  <a:pos x="2049" y="126"/>
                </a:cxn>
                <a:cxn ang="0">
                  <a:pos x="2777" y="2880"/>
                </a:cxn>
                <a:cxn ang="0">
                  <a:pos x="2759" y="2973"/>
                </a:cxn>
                <a:cxn ang="0">
                  <a:pos x="2714" y="3038"/>
                </a:cxn>
                <a:cxn ang="0">
                  <a:pos x="2612" y="3071"/>
                </a:cxn>
                <a:cxn ang="0">
                  <a:pos x="1057" y="3464"/>
                </a:cxn>
                <a:cxn ang="0">
                  <a:pos x="909" y="3479"/>
                </a:cxn>
                <a:cxn ang="0">
                  <a:pos x="830" y="3450"/>
                </a:cxn>
                <a:cxn ang="0">
                  <a:pos x="796" y="3368"/>
                </a:cxn>
                <a:cxn ang="0">
                  <a:pos x="13" y="667"/>
                </a:cxn>
                <a:cxn ang="0">
                  <a:pos x="0" y="567"/>
                </a:cxn>
                <a:cxn ang="0">
                  <a:pos x="49" y="497"/>
                </a:cxn>
              </a:cxnLst>
              <a:rect l="0" t="0" r="r" b="b"/>
              <a:pathLst>
                <a:path w="2777" h="3479">
                  <a:moveTo>
                    <a:pt x="49" y="497"/>
                  </a:moveTo>
                  <a:lnTo>
                    <a:pt x="143" y="445"/>
                  </a:lnTo>
                  <a:lnTo>
                    <a:pt x="1770" y="11"/>
                  </a:lnTo>
                  <a:lnTo>
                    <a:pt x="1905" y="0"/>
                  </a:lnTo>
                  <a:lnTo>
                    <a:pt x="2003" y="48"/>
                  </a:lnTo>
                  <a:lnTo>
                    <a:pt x="2049" y="126"/>
                  </a:lnTo>
                  <a:lnTo>
                    <a:pt x="2777" y="2880"/>
                  </a:lnTo>
                  <a:lnTo>
                    <a:pt x="2759" y="2973"/>
                  </a:lnTo>
                  <a:lnTo>
                    <a:pt x="2714" y="3038"/>
                  </a:lnTo>
                  <a:lnTo>
                    <a:pt x="2612" y="3071"/>
                  </a:lnTo>
                  <a:lnTo>
                    <a:pt x="1057" y="3464"/>
                  </a:lnTo>
                  <a:lnTo>
                    <a:pt x="909" y="3479"/>
                  </a:lnTo>
                  <a:lnTo>
                    <a:pt x="830" y="3450"/>
                  </a:lnTo>
                  <a:lnTo>
                    <a:pt x="796" y="3368"/>
                  </a:lnTo>
                  <a:lnTo>
                    <a:pt x="13" y="667"/>
                  </a:lnTo>
                  <a:lnTo>
                    <a:pt x="0" y="567"/>
                  </a:lnTo>
                  <a:lnTo>
                    <a:pt x="49" y="497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829"/>
            <p:cNvGrpSpPr>
              <a:grpSpLocks/>
            </p:cNvGrpSpPr>
            <p:nvPr/>
          </p:nvGrpSpPr>
          <p:grpSpPr bwMode="auto">
            <a:xfrm>
              <a:off x="2346" y="1255"/>
              <a:ext cx="1226" cy="1221"/>
              <a:chOff x="2346" y="1255"/>
              <a:chExt cx="1226" cy="1221"/>
            </a:xfrm>
          </p:grpSpPr>
          <p:grpSp>
            <p:nvGrpSpPr>
              <p:cNvPr id="19" name="Group 830"/>
              <p:cNvGrpSpPr>
                <a:grpSpLocks/>
              </p:cNvGrpSpPr>
              <p:nvPr/>
            </p:nvGrpSpPr>
            <p:grpSpPr bwMode="auto">
              <a:xfrm>
                <a:off x="2346" y="1255"/>
                <a:ext cx="133" cy="325"/>
                <a:chOff x="2346" y="1255"/>
                <a:chExt cx="133" cy="325"/>
              </a:xfrm>
            </p:grpSpPr>
            <p:sp>
              <p:nvSpPr>
                <p:cNvPr id="27455" name="Freeform 831"/>
                <p:cNvSpPr>
                  <a:spLocks/>
                </p:cNvSpPr>
                <p:nvPr/>
              </p:nvSpPr>
              <p:spPr bwMode="auto">
                <a:xfrm>
                  <a:off x="2397" y="1431"/>
                  <a:ext cx="82" cy="149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0" y="171"/>
                    </a:cxn>
                    <a:cxn ang="0">
                      <a:pos x="132" y="298"/>
                    </a:cxn>
                    <a:cxn ang="0">
                      <a:pos x="165" y="123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165" h="298">
                      <a:moveTo>
                        <a:pt x="43" y="0"/>
                      </a:moveTo>
                      <a:lnTo>
                        <a:pt x="0" y="171"/>
                      </a:lnTo>
                      <a:lnTo>
                        <a:pt x="132" y="298"/>
                      </a:lnTo>
                      <a:lnTo>
                        <a:pt x="165" y="123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56" name="Freeform 832"/>
                <p:cNvSpPr>
                  <a:spLocks/>
                </p:cNvSpPr>
                <p:nvPr/>
              </p:nvSpPr>
              <p:spPr bwMode="auto">
                <a:xfrm>
                  <a:off x="2346" y="1255"/>
                  <a:ext cx="95" cy="159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29" y="21"/>
                    </a:cxn>
                    <a:cxn ang="0">
                      <a:pos x="0" y="71"/>
                    </a:cxn>
                    <a:cxn ang="0">
                      <a:pos x="48" y="274"/>
                    </a:cxn>
                    <a:cxn ang="0">
                      <a:pos x="99" y="293"/>
                    </a:cxn>
                    <a:cxn ang="0">
                      <a:pos x="110" y="319"/>
                    </a:cxn>
                    <a:cxn ang="0">
                      <a:pos x="157" y="309"/>
                    </a:cxn>
                    <a:cxn ang="0">
                      <a:pos x="154" y="282"/>
                    </a:cxn>
                    <a:cxn ang="0">
                      <a:pos x="188" y="227"/>
                    </a:cxn>
                    <a:cxn ang="0">
                      <a:pos x="138" y="32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88" h="319">
                      <a:moveTo>
                        <a:pt x="84" y="0"/>
                      </a:moveTo>
                      <a:lnTo>
                        <a:pt x="29" y="21"/>
                      </a:lnTo>
                      <a:lnTo>
                        <a:pt x="0" y="71"/>
                      </a:lnTo>
                      <a:lnTo>
                        <a:pt x="48" y="274"/>
                      </a:lnTo>
                      <a:lnTo>
                        <a:pt x="99" y="293"/>
                      </a:lnTo>
                      <a:lnTo>
                        <a:pt x="110" y="319"/>
                      </a:lnTo>
                      <a:lnTo>
                        <a:pt x="157" y="309"/>
                      </a:lnTo>
                      <a:lnTo>
                        <a:pt x="154" y="282"/>
                      </a:lnTo>
                      <a:lnTo>
                        <a:pt x="188" y="227"/>
                      </a:lnTo>
                      <a:lnTo>
                        <a:pt x="138" y="32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457" name="Freeform 833"/>
              <p:cNvSpPr>
                <a:spLocks/>
              </p:cNvSpPr>
              <p:nvPr/>
            </p:nvSpPr>
            <p:spPr bwMode="auto">
              <a:xfrm>
                <a:off x="2373" y="1284"/>
                <a:ext cx="41" cy="93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0" y="11"/>
                  </a:cxn>
                  <a:cxn ang="0">
                    <a:pos x="42" y="185"/>
                  </a:cxn>
                  <a:cxn ang="0">
                    <a:pos x="82" y="171"/>
                  </a:cxn>
                  <a:cxn ang="0">
                    <a:pos x="37" y="0"/>
                  </a:cxn>
                </a:cxnLst>
                <a:rect l="0" t="0" r="r" b="b"/>
                <a:pathLst>
                  <a:path w="82" h="185">
                    <a:moveTo>
                      <a:pt x="37" y="0"/>
                    </a:moveTo>
                    <a:lnTo>
                      <a:pt x="0" y="11"/>
                    </a:lnTo>
                    <a:lnTo>
                      <a:pt x="42" y="185"/>
                    </a:lnTo>
                    <a:lnTo>
                      <a:pt x="82" y="17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" name="Group 834"/>
              <p:cNvGrpSpPr>
                <a:grpSpLocks/>
              </p:cNvGrpSpPr>
              <p:nvPr/>
            </p:nvGrpSpPr>
            <p:grpSpPr bwMode="auto">
              <a:xfrm>
                <a:off x="3440" y="2150"/>
                <a:ext cx="132" cy="326"/>
                <a:chOff x="3440" y="2150"/>
                <a:chExt cx="132" cy="326"/>
              </a:xfrm>
            </p:grpSpPr>
            <p:sp>
              <p:nvSpPr>
                <p:cNvPr id="27459" name="Freeform 835"/>
                <p:cNvSpPr>
                  <a:spLocks/>
                </p:cNvSpPr>
                <p:nvPr/>
              </p:nvSpPr>
              <p:spPr bwMode="auto">
                <a:xfrm>
                  <a:off x="3440" y="2150"/>
                  <a:ext cx="82" cy="149"/>
                </a:xfrm>
                <a:custGeom>
                  <a:avLst/>
                  <a:gdLst/>
                  <a:ahLst/>
                  <a:cxnLst>
                    <a:cxn ang="0">
                      <a:pos x="122" y="298"/>
                    </a:cxn>
                    <a:cxn ang="0">
                      <a:pos x="165" y="127"/>
                    </a:cxn>
                    <a:cxn ang="0">
                      <a:pos x="40" y="0"/>
                    </a:cxn>
                    <a:cxn ang="0">
                      <a:pos x="0" y="174"/>
                    </a:cxn>
                    <a:cxn ang="0">
                      <a:pos x="122" y="298"/>
                    </a:cxn>
                  </a:cxnLst>
                  <a:rect l="0" t="0" r="r" b="b"/>
                  <a:pathLst>
                    <a:path w="165" h="298">
                      <a:moveTo>
                        <a:pt x="122" y="298"/>
                      </a:moveTo>
                      <a:lnTo>
                        <a:pt x="165" y="127"/>
                      </a:lnTo>
                      <a:lnTo>
                        <a:pt x="40" y="0"/>
                      </a:lnTo>
                      <a:lnTo>
                        <a:pt x="0" y="174"/>
                      </a:lnTo>
                      <a:lnTo>
                        <a:pt x="122" y="29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60" name="Freeform 836"/>
                <p:cNvSpPr>
                  <a:spLocks/>
                </p:cNvSpPr>
                <p:nvPr/>
              </p:nvSpPr>
              <p:spPr bwMode="auto">
                <a:xfrm>
                  <a:off x="3478" y="2316"/>
                  <a:ext cx="94" cy="160"/>
                </a:xfrm>
                <a:custGeom>
                  <a:avLst/>
                  <a:gdLst/>
                  <a:ahLst/>
                  <a:cxnLst>
                    <a:cxn ang="0">
                      <a:pos x="104" y="319"/>
                    </a:cxn>
                    <a:cxn ang="0">
                      <a:pos x="159" y="298"/>
                    </a:cxn>
                    <a:cxn ang="0">
                      <a:pos x="188" y="248"/>
                    </a:cxn>
                    <a:cxn ang="0">
                      <a:pos x="140" y="45"/>
                    </a:cxn>
                    <a:cxn ang="0">
                      <a:pos x="89" y="26"/>
                    </a:cxn>
                    <a:cxn ang="0">
                      <a:pos x="78" y="0"/>
                    </a:cxn>
                    <a:cxn ang="0">
                      <a:pos x="31" y="10"/>
                    </a:cxn>
                    <a:cxn ang="0">
                      <a:pos x="34" y="36"/>
                    </a:cxn>
                    <a:cxn ang="0">
                      <a:pos x="0" y="91"/>
                    </a:cxn>
                    <a:cxn ang="0">
                      <a:pos x="50" y="287"/>
                    </a:cxn>
                    <a:cxn ang="0">
                      <a:pos x="104" y="319"/>
                    </a:cxn>
                  </a:cxnLst>
                  <a:rect l="0" t="0" r="r" b="b"/>
                  <a:pathLst>
                    <a:path w="188" h="319">
                      <a:moveTo>
                        <a:pt x="104" y="319"/>
                      </a:moveTo>
                      <a:lnTo>
                        <a:pt x="159" y="298"/>
                      </a:lnTo>
                      <a:lnTo>
                        <a:pt x="188" y="248"/>
                      </a:lnTo>
                      <a:lnTo>
                        <a:pt x="140" y="45"/>
                      </a:lnTo>
                      <a:lnTo>
                        <a:pt x="89" y="26"/>
                      </a:lnTo>
                      <a:lnTo>
                        <a:pt x="78" y="0"/>
                      </a:lnTo>
                      <a:lnTo>
                        <a:pt x="31" y="10"/>
                      </a:lnTo>
                      <a:lnTo>
                        <a:pt x="34" y="36"/>
                      </a:lnTo>
                      <a:lnTo>
                        <a:pt x="0" y="91"/>
                      </a:lnTo>
                      <a:lnTo>
                        <a:pt x="50" y="287"/>
                      </a:lnTo>
                      <a:lnTo>
                        <a:pt x="104" y="31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461" name="Freeform 837"/>
              <p:cNvSpPr>
                <a:spLocks/>
              </p:cNvSpPr>
              <p:nvPr/>
            </p:nvSpPr>
            <p:spPr bwMode="auto">
              <a:xfrm>
                <a:off x="3505" y="2354"/>
                <a:ext cx="41" cy="93"/>
              </a:xfrm>
              <a:custGeom>
                <a:avLst/>
                <a:gdLst/>
                <a:ahLst/>
                <a:cxnLst>
                  <a:cxn ang="0">
                    <a:pos x="45" y="186"/>
                  </a:cxn>
                  <a:cxn ang="0">
                    <a:pos x="82" y="175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45" y="186"/>
                  </a:cxn>
                </a:cxnLst>
                <a:rect l="0" t="0" r="r" b="b"/>
                <a:pathLst>
                  <a:path w="82" h="186">
                    <a:moveTo>
                      <a:pt x="45" y="186"/>
                    </a:moveTo>
                    <a:lnTo>
                      <a:pt x="82" y="175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45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" name="Group 838"/>
              <p:cNvGrpSpPr>
                <a:grpSpLocks/>
              </p:cNvGrpSpPr>
              <p:nvPr/>
            </p:nvGrpSpPr>
            <p:grpSpPr bwMode="auto">
              <a:xfrm>
                <a:off x="2495" y="1256"/>
                <a:ext cx="909" cy="1176"/>
                <a:chOff x="2495" y="1256"/>
                <a:chExt cx="909" cy="1176"/>
              </a:xfrm>
            </p:grpSpPr>
            <p:sp>
              <p:nvSpPr>
                <p:cNvPr id="27463" name="Freeform 839"/>
                <p:cNvSpPr>
                  <a:spLocks/>
                </p:cNvSpPr>
                <p:nvPr/>
              </p:nvSpPr>
              <p:spPr bwMode="auto">
                <a:xfrm>
                  <a:off x="2495" y="1256"/>
                  <a:ext cx="909" cy="1176"/>
                </a:xfrm>
                <a:custGeom>
                  <a:avLst/>
                  <a:gdLst/>
                  <a:ahLst/>
                  <a:cxnLst>
                    <a:cxn ang="0">
                      <a:pos x="0" y="334"/>
                    </a:cxn>
                    <a:cxn ang="0">
                      <a:pos x="1264" y="0"/>
                    </a:cxn>
                    <a:cxn ang="0">
                      <a:pos x="1817" y="2012"/>
                    </a:cxn>
                    <a:cxn ang="0">
                      <a:pos x="553" y="2353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1817" h="2353">
                      <a:moveTo>
                        <a:pt x="0" y="334"/>
                      </a:moveTo>
                      <a:lnTo>
                        <a:pt x="1264" y="0"/>
                      </a:lnTo>
                      <a:lnTo>
                        <a:pt x="1817" y="2012"/>
                      </a:lnTo>
                      <a:lnTo>
                        <a:pt x="553" y="2353"/>
                      </a:lnTo>
                      <a:lnTo>
                        <a:pt x="0" y="334"/>
                      </a:ln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64" name="Freeform 840"/>
                <p:cNvSpPr>
                  <a:spLocks/>
                </p:cNvSpPr>
                <p:nvPr/>
              </p:nvSpPr>
              <p:spPr bwMode="auto">
                <a:xfrm>
                  <a:off x="2569" y="1413"/>
                  <a:ext cx="132" cy="238"/>
                </a:xfrm>
                <a:custGeom>
                  <a:avLst/>
                  <a:gdLst/>
                  <a:ahLst/>
                  <a:cxnLst>
                    <a:cxn ang="0">
                      <a:pos x="69" y="0"/>
                    </a:cxn>
                    <a:cxn ang="0">
                      <a:pos x="0" y="273"/>
                    </a:cxn>
                    <a:cxn ang="0">
                      <a:pos x="213" y="475"/>
                    </a:cxn>
                    <a:cxn ang="0">
                      <a:pos x="266" y="197"/>
                    </a:cxn>
                    <a:cxn ang="0">
                      <a:pos x="69" y="0"/>
                    </a:cxn>
                  </a:cxnLst>
                  <a:rect l="0" t="0" r="r" b="b"/>
                  <a:pathLst>
                    <a:path w="266" h="475">
                      <a:moveTo>
                        <a:pt x="69" y="0"/>
                      </a:moveTo>
                      <a:lnTo>
                        <a:pt x="0" y="273"/>
                      </a:lnTo>
                      <a:lnTo>
                        <a:pt x="213" y="475"/>
                      </a:lnTo>
                      <a:lnTo>
                        <a:pt x="266" y="19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65" name="Freeform 841"/>
                <p:cNvSpPr>
                  <a:spLocks/>
                </p:cNvSpPr>
                <p:nvPr/>
              </p:nvSpPr>
              <p:spPr bwMode="auto">
                <a:xfrm>
                  <a:off x="3204" y="2058"/>
                  <a:ext cx="111" cy="199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0" y="227"/>
                    </a:cxn>
                    <a:cxn ang="0">
                      <a:pos x="177" y="397"/>
                    </a:cxn>
                    <a:cxn ang="0">
                      <a:pos x="221" y="165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221" h="397">
                      <a:moveTo>
                        <a:pt x="57" y="0"/>
                      </a:moveTo>
                      <a:lnTo>
                        <a:pt x="0" y="227"/>
                      </a:lnTo>
                      <a:lnTo>
                        <a:pt x="177" y="397"/>
                      </a:lnTo>
                      <a:lnTo>
                        <a:pt x="221" y="16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" name="Group 842"/>
                <p:cNvGrpSpPr>
                  <a:grpSpLocks/>
                </p:cNvGrpSpPr>
                <p:nvPr/>
              </p:nvGrpSpPr>
              <p:grpSpPr bwMode="auto">
                <a:xfrm>
                  <a:off x="2600" y="1264"/>
                  <a:ext cx="663" cy="664"/>
                  <a:chOff x="2600" y="1264"/>
                  <a:chExt cx="663" cy="664"/>
                </a:xfrm>
              </p:grpSpPr>
              <p:sp>
                <p:nvSpPr>
                  <p:cNvPr id="27467" name="Freeform 843"/>
                  <p:cNvSpPr>
                    <a:spLocks/>
                  </p:cNvSpPr>
                  <p:nvPr/>
                </p:nvSpPr>
                <p:spPr bwMode="auto">
                  <a:xfrm>
                    <a:off x="2959" y="1264"/>
                    <a:ext cx="183" cy="210"/>
                  </a:xfrm>
                  <a:custGeom>
                    <a:avLst/>
                    <a:gdLst/>
                    <a:ahLst/>
                    <a:cxnLst>
                      <a:cxn ang="0">
                        <a:pos x="271" y="0"/>
                      </a:cxn>
                      <a:cxn ang="0">
                        <a:pos x="0" y="71"/>
                      </a:cxn>
                      <a:cxn ang="0">
                        <a:pos x="34" y="213"/>
                      </a:cxn>
                      <a:cxn ang="0">
                        <a:pos x="170" y="338"/>
                      </a:cxn>
                      <a:cxn ang="0">
                        <a:pos x="304" y="421"/>
                      </a:cxn>
                      <a:cxn ang="0">
                        <a:pos x="366" y="325"/>
                      </a:cxn>
                      <a:cxn ang="0">
                        <a:pos x="283" y="259"/>
                      </a:cxn>
                      <a:cxn ang="0">
                        <a:pos x="245" y="123"/>
                      </a:cxn>
                      <a:cxn ang="0">
                        <a:pos x="271" y="0"/>
                      </a:cxn>
                    </a:cxnLst>
                    <a:rect l="0" t="0" r="r" b="b"/>
                    <a:pathLst>
                      <a:path w="366" h="421">
                        <a:moveTo>
                          <a:pt x="271" y="0"/>
                        </a:moveTo>
                        <a:lnTo>
                          <a:pt x="0" y="71"/>
                        </a:lnTo>
                        <a:lnTo>
                          <a:pt x="34" y="213"/>
                        </a:lnTo>
                        <a:lnTo>
                          <a:pt x="170" y="338"/>
                        </a:lnTo>
                        <a:lnTo>
                          <a:pt x="304" y="421"/>
                        </a:lnTo>
                        <a:lnTo>
                          <a:pt x="366" y="325"/>
                        </a:lnTo>
                        <a:lnTo>
                          <a:pt x="283" y="259"/>
                        </a:lnTo>
                        <a:lnTo>
                          <a:pt x="245" y="123"/>
                        </a:lnTo>
                        <a:lnTo>
                          <a:pt x="271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68" name="Freeform 844"/>
                  <p:cNvSpPr>
                    <a:spLocks/>
                  </p:cNvSpPr>
                  <p:nvPr/>
                </p:nvSpPr>
                <p:spPr bwMode="auto">
                  <a:xfrm>
                    <a:off x="2917" y="1298"/>
                    <a:ext cx="295" cy="275"/>
                  </a:xfrm>
                  <a:custGeom>
                    <a:avLst/>
                    <a:gdLst/>
                    <a:ahLst/>
                    <a:cxnLst>
                      <a:cxn ang="0">
                        <a:pos x="84" y="0"/>
                      </a:cxn>
                      <a:cxn ang="0">
                        <a:pos x="0" y="22"/>
                      </a:cxn>
                      <a:cxn ang="0">
                        <a:pos x="36" y="156"/>
                      </a:cxn>
                      <a:cxn ang="0">
                        <a:pos x="220" y="331"/>
                      </a:cxn>
                      <a:cxn ang="0">
                        <a:pos x="589" y="550"/>
                      </a:cxn>
                      <a:cxn ang="0">
                        <a:pos x="560" y="457"/>
                      </a:cxn>
                      <a:cxn ang="0">
                        <a:pos x="256" y="273"/>
                      </a:cxn>
                      <a:cxn ang="0">
                        <a:pos x="120" y="151"/>
                      </a:cxn>
                      <a:cxn ang="0">
                        <a:pos x="84" y="0"/>
                      </a:cxn>
                    </a:cxnLst>
                    <a:rect l="0" t="0" r="r" b="b"/>
                    <a:pathLst>
                      <a:path w="589" h="550">
                        <a:moveTo>
                          <a:pt x="84" y="0"/>
                        </a:moveTo>
                        <a:lnTo>
                          <a:pt x="0" y="22"/>
                        </a:lnTo>
                        <a:lnTo>
                          <a:pt x="36" y="156"/>
                        </a:lnTo>
                        <a:lnTo>
                          <a:pt x="220" y="331"/>
                        </a:lnTo>
                        <a:lnTo>
                          <a:pt x="589" y="550"/>
                        </a:lnTo>
                        <a:lnTo>
                          <a:pt x="560" y="457"/>
                        </a:lnTo>
                        <a:lnTo>
                          <a:pt x="256" y="273"/>
                        </a:lnTo>
                        <a:lnTo>
                          <a:pt x="120" y="151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69" name="Freeform 845"/>
                  <p:cNvSpPr>
                    <a:spLocks/>
                  </p:cNvSpPr>
                  <p:nvPr/>
                </p:nvSpPr>
                <p:spPr bwMode="auto">
                  <a:xfrm>
                    <a:off x="2751" y="1340"/>
                    <a:ext cx="68" cy="328"/>
                  </a:xfrm>
                  <a:custGeom>
                    <a:avLst/>
                    <a:gdLst/>
                    <a:ahLst/>
                    <a:cxnLst>
                      <a:cxn ang="0">
                        <a:pos x="113" y="0"/>
                      </a:cxn>
                      <a:cxn ang="0">
                        <a:pos x="135" y="92"/>
                      </a:cxn>
                      <a:cxn ang="0">
                        <a:pos x="51" y="289"/>
                      </a:cxn>
                      <a:cxn ang="0">
                        <a:pos x="47" y="413"/>
                      </a:cxn>
                      <a:cxn ang="0">
                        <a:pos x="91" y="597"/>
                      </a:cxn>
                      <a:cxn ang="0">
                        <a:pos x="57" y="655"/>
                      </a:cxn>
                      <a:cxn ang="0">
                        <a:pos x="0" y="424"/>
                      </a:cxn>
                      <a:cxn ang="0">
                        <a:pos x="5" y="283"/>
                      </a:cxn>
                      <a:cxn ang="0">
                        <a:pos x="69" y="96"/>
                      </a:cxn>
                      <a:cxn ang="0">
                        <a:pos x="51" y="21"/>
                      </a:cxn>
                      <a:cxn ang="0">
                        <a:pos x="113" y="0"/>
                      </a:cxn>
                    </a:cxnLst>
                    <a:rect l="0" t="0" r="r" b="b"/>
                    <a:pathLst>
                      <a:path w="135" h="655">
                        <a:moveTo>
                          <a:pt x="113" y="0"/>
                        </a:moveTo>
                        <a:lnTo>
                          <a:pt x="135" y="92"/>
                        </a:lnTo>
                        <a:lnTo>
                          <a:pt x="51" y="289"/>
                        </a:lnTo>
                        <a:lnTo>
                          <a:pt x="47" y="413"/>
                        </a:lnTo>
                        <a:lnTo>
                          <a:pt x="91" y="597"/>
                        </a:lnTo>
                        <a:lnTo>
                          <a:pt x="57" y="655"/>
                        </a:lnTo>
                        <a:lnTo>
                          <a:pt x="0" y="424"/>
                        </a:lnTo>
                        <a:lnTo>
                          <a:pt x="5" y="283"/>
                        </a:lnTo>
                        <a:lnTo>
                          <a:pt x="69" y="96"/>
                        </a:lnTo>
                        <a:lnTo>
                          <a:pt x="51" y="21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0" name="Freeform 846"/>
                  <p:cNvSpPr>
                    <a:spLocks/>
                  </p:cNvSpPr>
                  <p:nvPr/>
                </p:nvSpPr>
                <p:spPr bwMode="auto">
                  <a:xfrm>
                    <a:off x="2811" y="1315"/>
                    <a:ext cx="183" cy="245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3" y="409"/>
                      </a:cxn>
                      <a:cxn ang="0">
                        <a:pos x="159" y="465"/>
                      </a:cxn>
                      <a:cxn ang="0">
                        <a:pos x="190" y="489"/>
                      </a:cxn>
                      <a:cxn ang="0">
                        <a:pos x="300" y="459"/>
                      </a:cxn>
                      <a:cxn ang="0">
                        <a:pos x="366" y="344"/>
                      </a:cxn>
                      <a:cxn ang="0">
                        <a:pos x="335" y="212"/>
                      </a:cxn>
                      <a:cxn ang="0">
                        <a:pos x="240" y="123"/>
                      </a:cxn>
                      <a:cxn ang="0">
                        <a:pos x="209" y="0"/>
                      </a:cxn>
                      <a:cxn ang="0">
                        <a:pos x="0" y="60"/>
                      </a:cxn>
                    </a:cxnLst>
                    <a:rect l="0" t="0" r="r" b="b"/>
                    <a:pathLst>
                      <a:path w="366" h="489">
                        <a:moveTo>
                          <a:pt x="0" y="60"/>
                        </a:moveTo>
                        <a:lnTo>
                          <a:pt x="93" y="409"/>
                        </a:lnTo>
                        <a:lnTo>
                          <a:pt x="159" y="465"/>
                        </a:lnTo>
                        <a:lnTo>
                          <a:pt x="190" y="489"/>
                        </a:lnTo>
                        <a:lnTo>
                          <a:pt x="300" y="459"/>
                        </a:lnTo>
                        <a:lnTo>
                          <a:pt x="366" y="344"/>
                        </a:lnTo>
                        <a:lnTo>
                          <a:pt x="335" y="212"/>
                        </a:lnTo>
                        <a:lnTo>
                          <a:pt x="240" y="123"/>
                        </a:lnTo>
                        <a:lnTo>
                          <a:pt x="209" y="0"/>
                        </a:lnTo>
                        <a:lnTo>
                          <a:pt x="0" y="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1" name="Freeform 847"/>
                  <p:cNvSpPr>
                    <a:spLocks/>
                  </p:cNvSpPr>
                  <p:nvPr/>
                </p:nvSpPr>
                <p:spPr bwMode="auto">
                  <a:xfrm>
                    <a:off x="2810" y="1325"/>
                    <a:ext cx="63" cy="91"/>
                  </a:xfrm>
                  <a:custGeom>
                    <a:avLst/>
                    <a:gdLst/>
                    <a:ahLst/>
                    <a:cxnLst>
                      <a:cxn ang="0">
                        <a:pos x="0" y="28"/>
                      </a:cxn>
                      <a:cxn ang="0">
                        <a:pos x="40" y="182"/>
                      </a:cxn>
                      <a:cxn ang="0">
                        <a:pos x="126" y="83"/>
                      </a:cxn>
                      <a:cxn ang="0">
                        <a:pos x="104" y="0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126" h="182">
                        <a:moveTo>
                          <a:pt x="0" y="28"/>
                        </a:moveTo>
                        <a:lnTo>
                          <a:pt x="40" y="182"/>
                        </a:lnTo>
                        <a:lnTo>
                          <a:pt x="126" y="83"/>
                        </a:lnTo>
                        <a:lnTo>
                          <a:pt x="104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2" name="Freeform 848"/>
                  <p:cNvSpPr>
                    <a:spLocks/>
                  </p:cNvSpPr>
                  <p:nvPr/>
                </p:nvSpPr>
                <p:spPr bwMode="auto">
                  <a:xfrm>
                    <a:off x="2868" y="1311"/>
                    <a:ext cx="92" cy="89"/>
                  </a:xfrm>
                  <a:custGeom>
                    <a:avLst/>
                    <a:gdLst/>
                    <a:ahLst/>
                    <a:cxnLst>
                      <a:cxn ang="0">
                        <a:pos x="184" y="177"/>
                      </a:cxn>
                      <a:cxn ang="0">
                        <a:pos x="22" y="113"/>
                      </a:cxn>
                      <a:cxn ang="0">
                        <a:pos x="0" y="27"/>
                      </a:cxn>
                      <a:cxn ang="0">
                        <a:pos x="95" y="0"/>
                      </a:cxn>
                      <a:cxn ang="0">
                        <a:pos x="128" y="121"/>
                      </a:cxn>
                      <a:cxn ang="0">
                        <a:pos x="184" y="177"/>
                      </a:cxn>
                    </a:cxnLst>
                    <a:rect l="0" t="0" r="r" b="b"/>
                    <a:pathLst>
                      <a:path w="184" h="177">
                        <a:moveTo>
                          <a:pt x="184" y="177"/>
                        </a:moveTo>
                        <a:lnTo>
                          <a:pt x="22" y="113"/>
                        </a:lnTo>
                        <a:lnTo>
                          <a:pt x="0" y="27"/>
                        </a:lnTo>
                        <a:lnTo>
                          <a:pt x="95" y="0"/>
                        </a:lnTo>
                        <a:lnTo>
                          <a:pt x="128" y="121"/>
                        </a:lnTo>
                        <a:lnTo>
                          <a:pt x="184" y="1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3" name="Freeform 849"/>
                  <p:cNvSpPr>
                    <a:spLocks/>
                  </p:cNvSpPr>
                  <p:nvPr/>
                </p:nvSpPr>
                <p:spPr bwMode="auto">
                  <a:xfrm>
                    <a:off x="2837" y="1487"/>
                    <a:ext cx="194" cy="112"/>
                  </a:xfrm>
                  <a:custGeom>
                    <a:avLst/>
                    <a:gdLst/>
                    <a:ahLst/>
                    <a:cxnLst>
                      <a:cxn ang="0">
                        <a:pos x="317" y="0"/>
                      </a:cxn>
                      <a:cxn ang="0">
                        <a:pos x="246" y="116"/>
                      </a:cxn>
                      <a:cxn ang="0">
                        <a:pos x="139" y="145"/>
                      </a:cxn>
                      <a:cxn ang="0">
                        <a:pos x="33" y="66"/>
                      </a:cxn>
                      <a:cxn ang="0">
                        <a:pos x="0" y="131"/>
                      </a:cxn>
                      <a:cxn ang="0">
                        <a:pos x="78" y="199"/>
                      </a:cxn>
                      <a:cxn ang="0">
                        <a:pos x="134" y="224"/>
                      </a:cxn>
                      <a:cxn ang="0">
                        <a:pos x="270" y="186"/>
                      </a:cxn>
                      <a:cxn ang="0">
                        <a:pos x="338" y="148"/>
                      </a:cxn>
                      <a:cxn ang="0">
                        <a:pos x="388" y="59"/>
                      </a:cxn>
                      <a:cxn ang="0">
                        <a:pos x="317" y="0"/>
                      </a:cxn>
                    </a:cxnLst>
                    <a:rect l="0" t="0" r="r" b="b"/>
                    <a:pathLst>
                      <a:path w="388" h="224">
                        <a:moveTo>
                          <a:pt x="317" y="0"/>
                        </a:moveTo>
                        <a:lnTo>
                          <a:pt x="246" y="116"/>
                        </a:lnTo>
                        <a:lnTo>
                          <a:pt x="139" y="145"/>
                        </a:lnTo>
                        <a:lnTo>
                          <a:pt x="33" y="66"/>
                        </a:lnTo>
                        <a:lnTo>
                          <a:pt x="0" y="131"/>
                        </a:lnTo>
                        <a:lnTo>
                          <a:pt x="78" y="199"/>
                        </a:lnTo>
                        <a:lnTo>
                          <a:pt x="134" y="224"/>
                        </a:lnTo>
                        <a:lnTo>
                          <a:pt x="270" y="186"/>
                        </a:lnTo>
                        <a:lnTo>
                          <a:pt x="338" y="148"/>
                        </a:lnTo>
                        <a:lnTo>
                          <a:pt x="388" y="59"/>
                        </a:lnTo>
                        <a:lnTo>
                          <a:pt x="317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4" name="Freeform 850"/>
                  <p:cNvSpPr>
                    <a:spLocks/>
                  </p:cNvSpPr>
                  <p:nvPr/>
                </p:nvSpPr>
                <p:spPr bwMode="auto">
                  <a:xfrm>
                    <a:off x="2836" y="1484"/>
                    <a:ext cx="196" cy="116"/>
                  </a:xfrm>
                  <a:custGeom>
                    <a:avLst/>
                    <a:gdLst/>
                    <a:ahLst/>
                    <a:cxnLst>
                      <a:cxn ang="0">
                        <a:pos x="315" y="11"/>
                      </a:cxn>
                      <a:cxn ang="0">
                        <a:pos x="325" y="9"/>
                      </a:cxn>
                      <a:cxn ang="0">
                        <a:pos x="254" y="125"/>
                      </a:cxn>
                      <a:cxn ang="0">
                        <a:pos x="252" y="125"/>
                      </a:cxn>
                      <a:cxn ang="0">
                        <a:pos x="144" y="154"/>
                      </a:cxn>
                      <a:cxn ang="0">
                        <a:pos x="142" y="154"/>
                      </a:cxn>
                      <a:cxn ang="0">
                        <a:pos x="142" y="155"/>
                      </a:cxn>
                      <a:cxn ang="0">
                        <a:pos x="139" y="151"/>
                      </a:cxn>
                      <a:cxn ang="0">
                        <a:pos x="33" y="72"/>
                      </a:cxn>
                      <a:cxn ang="0">
                        <a:pos x="38" y="72"/>
                      </a:cxn>
                      <a:cxn ang="0">
                        <a:pos x="10" y="136"/>
                      </a:cxn>
                      <a:cxn ang="0">
                        <a:pos x="8" y="133"/>
                      </a:cxn>
                      <a:cxn ang="0">
                        <a:pos x="83" y="202"/>
                      </a:cxn>
                      <a:cxn ang="0">
                        <a:pos x="83" y="199"/>
                      </a:cxn>
                      <a:cxn ang="0">
                        <a:pos x="139" y="224"/>
                      </a:cxn>
                      <a:cxn ang="0">
                        <a:pos x="137" y="224"/>
                      </a:cxn>
                      <a:cxn ang="0">
                        <a:pos x="273" y="189"/>
                      </a:cxn>
                      <a:cxn ang="0">
                        <a:pos x="339" y="149"/>
                      </a:cxn>
                      <a:cxn ang="0">
                        <a:pos x="332" y="151"/>
                      </a:cxn>
                      <a:cxn ang="0">
                        <a:pos x="385" y="60"/>
                      </a:cxn>
                      <a:cxn ang="0">
                        <a:pos x="387" y="67"/>
                      </a:cxn>
                      <a:cxn ang="0">
                        <a:pos x="315" y="11"/>
                      </a:cxn>
                      <a:cxn ang="0">
                        <a:pos x="323" y="2"/>
                      </a:cxn>
                      <a:cxn ang="0">
                        <a:pos x="393" y="60"/>
                      </a:cxn>
                      <a:cxn ang="0">
                        <a:pos x="393" y="70"/>
                      </a:cxn>
                      <a:cxn ang="0">
                        <a:pos x="343" y="158"/>
                      </a:cxn>
                      <a:cxn ang="0">
                        <a:pos x="275" y="199"/>
                      </a:cxn>
                      <a:cxn ang="0">
                        <a:pos x="139" y="232"/>
                      </a:cxn>
                      <a:cxn ang="0">
                        <a:pos x="137" y="232"/>
                      </a:cxn>
                      <a:cxn ang="0">
                        <a:pos x="81" y="208"/>
                      </a:cxn>
                      <a:cxn ang="0">
                        <a:pos x="76" y="208"/>
                      </a:cxn>
                      <a:cxn ang="0">
                        <a:pos x="0" y="139"/>
                      </a:cxn>
                      <a:cxn ang="0">
                        <a:pos x="0" y="136"/>
                      </a:cxn>
                      <a:cxn ang="0">
                        <a:pos x="31" y="70"/>
                      </a:cxn>
                      <a:cxn ang="0">
                        <a:pos x="36" y="65"/>
                      </a:cxn>
                      <a:cxn ang="0">
                        <a:pos x="36" y="67"/>
                      </a:cxn>
                      <a:cxn ang="0">
                        <a:pos x="144" y="147"/>
                      </a:cxn>
                      <a:cxn ang="0">
                        <a:pos x="142" y="147"/>
                      </a:cxn>
                      <a:cxn ang="0">
                        <a:pos x="249" y="117"/>
                      </a:cxn>
                      <a:cxn ang="0">
                        <a:pos x="244" y="117"/>
                      </a:cxn>
                      <a:cxn ang="0">
                        <a:pos x="315" y="2"/>
                      </a:cxn>
                      <a:cxn ang="0">
                        <a:pos x="318" y="2"/>
                      </a:cxn>
                      <a:cxn ang="0">
                        <a:pos x="315" y="2"/>
                      </a:cxn>
                      <a:cxn ang="0">
                        <a:pos x="318" y="2"/>
                      </a:cxn>
                      <a:cxn ang="0">
                        <a:pos x="320" y="0"/>
                      </a:cxn>
                      <a:cxn ang="0">
                        <a:pos x="323" y="2"/>
                      </a:cxn>
                      <a:cxn ang="0">
                        <a:pos x="315" y="11"/>
                      </a:cxn>
                    </a:cxnLst>
                    <a:rect l="0" t="0" r="r" b="b"/>
                    <a:pathLst>
                      <a:path w="393" h="232">
                        <a:moveTo>
                          <a:pt x="315" y="11"/>
                        </a:moveTo>
                        <a:lnTo>
                          <a:pt x="325" y="9"/>
                        </a:lnTo>
                        <a:lnTo>
                          <a:pt x="254" y="125"/>
                        </a:lnTo>
                        <a:lnTo>
                          <a:pt x="252" y="125"/>
                        </a:lnTo>
                        <a:lnTo>
                          <a:pt x="144" y="154"/>
                        </a:lnTo>
                        <a:lnTo>
                          <a:pt x="142" y="154"/>
                        </a:lnTo>
                        <a:lnTo>
                          <a:pt x="142" y="155"/>
                        </a:lnTo>
                        <a:lnTo>
                          <a:pt x="139" y="151"/>
                        </a:lnTo>
                        <a:lnTo>
                          <a:pt x="33" y="72"/>
                        </a:lnTo>
                        <a:lnTo>
                          <a:pt x="38" y="72"/>
                        </a:lnTo>
                        <a:lnTo>
                          <a:pt x="10" y="136"/>
                        </a:lnTo>
                        <a:lnTo>
                          <a:pt x="8" y="133"/>
                        </a:lnTo>
                        <a:lnTo>
                          <a:pt x="83" y="202"/>
                        </a:lnTo>
                        <a:lnTo>
                          <a:pt x="83" y="199"/>
                        </a:lnTo>
                        <a:lnTo>
                          <a:pt x="139" y="224"/>
                        </a:lnTo>
                        <a:lnTo>
                          <a:pt x="137" y="224"/>
                        </a:lnTo>
                        <a:lnTo>
                          <a:pt x="273" y="189"/>
                        </a:lnTo>
                        <a:lnTo>
                          <a:pt x="339" y="149"/>
                        </a:lnTo>
                        <a:lnTo>
                          <a:pt x="332" y="151"/>
                        </a:lnTo>
                        <a:lnTo>
                          <a:pt x="385" y="60"/>
                        </a:lnTo>
                        <a:lnTo>
                          <a:pt x="387" y="67"/>
                        </a:lnTo>
                        <a:lnTo>
                          <a:pt x="315" y="11"/>
                        </a:lnTo>
                        <a:lnTo>
                          <a:pt x="323" y="2"/>
                        </a:lnTo>
                        <a:lnTo>
                          <a:pt x="393" y="60"/>
                        </a:lnTo>
                        <a:lnTo>
                          <a:pt x="393" y="70"/>
                        </a:lnTo>
                        <a:lnTo>
                          <a:pt x="343" y="158"/>
                        </a:lnTo>
                        <a:lnTo>
                          <a:pt x="275" y="199"/>
                        </a:lnTo>
                        <a:lnTo>
                          <a:pt x="139" y="232"/>
                        </a:lnTo>
                        <a:lnTo>
                          <a:pt x="137" y="232"/>
                        </a:lnTo>
                        <a:lnTo>
                          <a:pt x="81" y="208"/>
                        </a:lnTo>
                        <a:lnTo>
                          <a:pt x="76" y="208"/>
                        </a:lnTo>
                        <a:lnTo>
                          <a:pt x="0" y="139"/>
                        </a:lnTo>
                        <a:lnTo>
                          <a:pt x="0" y="136"/>
                        </a:lnTo>
                        <a:lnTo>
                          <a:pt x="31" y="70"/>
                        </a:lnTo>
                        <a:lnTo>
                          <a:pt x="36" y="65"/>
                        </a:lnTo>
                        <a:lnTo>
                          <a:pt x="36" y="67"/>
                        </a:lnTo>
                        <a:lnTo>
                          <a:pt x="144" y="147"/>
                        </a:lnTo>
                        <a:lnTo>
                          <a:pt x="142" y="147"/>
                        </a:lnTo>
                        <a:lnTo>
                          <a:pt x="249" y="117"/>
                        </a:lnTo>
                        <a:lnTo>
                          <a:pt x="244" y="117"/>
                        </a:lnTo>
                        <a:lnTo>
                          <a:pt x="315" y="2"/>
                        </a:lnTo>
                        <a:lnTo>
                          <a:pt x="318" y="2"/>
                        </a:lnTo>
                        <a:lnTo>
                          <a:pt x="315" y="2"/>
                        </a:lnTo>
                        <a:lnTo>
                          <a:pt x="318" y="2"/>
                        </a:lnTo>
                        <a:lnTo>
                          <a:pt x="320" y="0"/>
                        </a:lnTo>
                        <a:lnTo>
                          <a:pt x="323" y="2"/>
                        </a:lnTo>
                        <a:lnTo>
                          <a:pt x="315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5" name="Freeform 851"/>
                  <p:cNvSpPr>
                    <a:spLocks/>
                  </p:cNvSpPr>
                  <p:nvPr/>
                </p:nvSpPr>
                <p:spPr bwMode="auto">
                  <a:xfrm>
                    <a:off x="2982" y="1421"/>
                    <a:ext cx="116" cy="10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9" y="135"/>
                      </a:cxn>
                      <a:cxn ang="0">
                        <a:pos x="115" y="201"/>
                      </a:cxn>
                      <a:cxn ang="0">
                        <a:pos x="233" y="174"/>
                      </a:cxn>
                      <a:cxn ang="0">
                        <a:pos x="93" y="8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33" h="201">
                        <a:moveTo>
                          <a:pt x="0" y="0"/>
                        </a:moveTo>
                        <a:lnTo>
                          <a:pt x="29" y="135"/>
                        </a:lnTo>
                        <a:lnTo>
                          <a:pt x="115" y="201"/>
                        </a:lnTo>
                        <a:lnTo>
                          <a:pt x="233" y="174"/>
                        </a:lnTo>
                        <a:lnTo>
                          <a:pt x="93" y="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6" name="Freeform 852"/>
                  <p:cNvSpPr>
                    <a:spLocks/>
                  </p:cNvSpPr>
                  <p:nvPr/>
                </p:nvSpPr>
                <p:spPr bwMode="auto">
                  <a:xfrm>
                    <a:off x="2798" y="1508"/>
                    <a:ext cx="340" cy="184"/>
                  </a:xfrm>
                  <a:custGeom>
                    <a:avLst/>
                    <a:gdLst/>
                    <a:ahLst/>
                    <a:cxnLst>
                      <a:cxn ang="0">
                        <a:pos x="597" y="0"/>
                      </a:cxn>
                      <a:cxn ang="0">
                        <a:pos x="487" y="28"/>
                      </a:cxn>
                      <a:cxn ang="0">
                        <a:pos x="444" y="123"/>
                      </a:cxn>
                      <a:cxn ang="0">
                        <a:pos x="376" y="164"/>
                      </a:cxn>
                      <a:cxn ang="0">
                        <a:pos x="200" y="212"/>
                      </a:cxn>
                      <a:cxn ang="0">
                        <a:pos x="68" y="155"/>
                      </a:cxn>
                      <a:cxn ang="0">
                        <a:pos x="0" y="265"/>
                      </a:cxn>
                      <a:cxn ang="0">
                        <a:pos x="140" y="344"/>
                      </a:cxn>
                      <a:cxn ang="0">
                        <a:pos x="246" y="368"/>
                      </a:cxn>
                      <a:cxn ang="0">
                        <a:pos x="423" y="317"/>
                      </a:cxn>
                      <a:cxn ang="0">
                        <a:pos x="555" y="212"/>
                      </a:cxn>
                      <a:cxn ang="0">
                        <a:pos x="680" y="45"/>
                      </a:cxn>
                      <a:cxn ang="0">
                        <a:pos x="597" y="0"/>
                      </a:cxn>
                    </a:cxnLst>
                    <a:rect l="0" t="0" r="r" b="b"/>
                    <a:pathLst>
                      <a:path w="680" h="368">
                        <a:moveTo>
                          <a:pt x="597" y="0"/>
                        </a:moveTo>
                        <a:lnTo>
                          <a:pt x="487" y="28"/>
                        </a:lnTo>
                        <a:lnTo>
                          <a:pt x="444" y="123"/>
                        </a:lnTo>
                        <a:lnTo>
                          <a:pt x="376" y="164"/>
                        </a:lnTo>
                        <a:lnTo>
                          <a:pt x="200" y="212"/>
                        </a:lnTo>
                        <a:lnTo>
                          <a:pt x="68" y="155"/>
                        </a:lnTo>
                        <a:lnTo>
                          <a:pt x="0" y="265"/>
                        </a:lnTo>
                        <a:lnTo>
                          <a:pt x="140" y="344"/>
                        </a:lnTo>
                        <a:lnTo>
                          <a:pt x="246" y="368"/>
                        </a:lnTo>
                        <a:lnTo>
                          <a:pt x="423" y="317"/>
                        </a:lnTo>
                        <a:lnTo>
                          <a:pt x="555" y="212"/>
                        </a:lnTo>
                        <a:lnTo>
                          <a:pt x="680" y="45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7" name="Freeform 853"/>
                  <p:cNvSpPr>
                    <a:spLocks/>
                  </p:cNvSpPr>
                  <p:nvPr/>
                </p:nvSpPr>
                <p:spPr bwMode="auto">
                  <a:xfrm>
                    <a:off x="2704" y="1543"/>
                    <a:ext cx="544" cy="330"/>
                  </a:xfrm>
                  <a:custGeom>
                    <a:avLst/>
                    <a:gdLst/>
                    <a:ahLst/>
                    <a:cxnLst>
                      <a:cxn ang="0">
                        <a:pos x="1090" y="323"/>
                      </a:cxn>
                      <a:cxn ang="0">
                        <a:pos x="838" y="196"/>
                      </a:cxn>
                      <a:cxn ang="0">
                        <a:pos x="688" y="345"/>
                      </a:cxn>
                      <a:cxn ang="0">
                        <a:pos x="739" y="529"/>
                      </a:cxn>
                      <a:cxn ang="0">
                        <a:pos x="681" y="545"/>
                      </a:cxn>
                      <a:cxn ang="0">
                        <a:pos x="631" y="361"/>
                      </a:cxn>
                      <a:cxn ang="0">
                        <a:pos x="441" y="408"/>
                      </a:cxn>
                      <a:cxn ang="0">
                        <a:pos x="225" y="330"/>
                      </a:cxn>
                      <a:cxn ang="0">
                        <a:pos x="253" y="444"/>
                      </a:cxn>
                      <a:cxn ang="0">
                        <a:pos x="212" y="556"/>
                      </a:cxn>
                      <a:cxn ang="0">
                        <a:pos x="295" y="649"/>
                      </a:cxn>
                      <a:cxn ang="0">
                        <a:pos x="263" y="660"/>
                      </a:cxn>
                      <a:cxn ang="0">
                        <a:pos x="0" y="483"/>
                      </a:cxn>
                      <a:cxn ang="0">
                        <a:pos x="26" y="437"/>
                      </a:cxn>
                      <a:cxn ang="0">
                        <a:pos x="170" y="515"/>
                      </a:cxn>
                      <a:cxn ang="0">
                        <a:pos x="214" y="441"/>
                      </a:cxn>
                      <a:cxn ang="0">
                        <a:pos x="171" y="314"/>
                      </a:cxn>
                      <a:cxn ang="0">
                        <a:pos x="119" y="281"/>
                      </a:cxn>
                      <a:cxn ang="0">
                        <a:pos x="168" y="226"/>
                      </a:cxn>
                      <a:cxn ang="0">
                        <a:pos x="298" y="310"/>
                      </a:cxn>
                      <a:cxn ang="0">
                        <a:pos x="444" y="356"/>
                      </a:cxn>
                      <a:cxn ang="0">
                        <a:pos x="649" y="297"/>
                      </a:cxn>
                      <a:cxn ang="0">
                        <a:pos x="808" y="158"/>
                      </a:cxn>
                      <a:cxn ang="0">
                        <a:pos x="911" y="0"/>
                      </a:cxn>
                      <a:cxn ang="0">
                        <a:pos x="948" y="19"/>
                      </a:cxn>
                      <a:cxn ang="0">
                        <a:pos x="925" y="63"/>
                      </a:cxn>
                      <a:cxn ang="0">
                        <a:pos x="1031" y="117"/>
                      </a:cxn>
                      <a:cxn ang="0">
                        <a:pos x="1090" y="323"/>
                      </a:cxn>
                    </a:cxnLst>
                    <a:rect l="0" t="0" r="r" b="b"/>
                    <a:pathLst>
                      <a:path w="1090" h="660">
                        <a:moveTo>
                          <a:pt x="1090" y="323"/>
                        </a:moveTo>
                        <a:lnTo>
                          <a:pt x="838" y="196"/>
                        </a:lnTo>
                        <a:lnTo>
                          <a:pt x="688" y="345"/>
                        </a:lnTo>
                        <a:lnTo>
                          <a:pt x="739" y="529"/>
                        </a:lnTo>
                        <a:lnTo>
                          <a:pt x="681" y="545"/>
                        </a:lnTo>
                        <a:lnTo>
                          <a:pt x="631" y="361"/>
                        </a:lnTo>
                        <a:lnTo>
                          <a:pt x="441" y="408"/>
                        </a:lnTo>
                        <a:lnTo>
                          <a:pt x="225" y="330"/>
                        </a:lnTo>
                        <a:lnTo>
                          <a:pt x="253" y="444"/>
                        </a:lnTo>
                        <a:lnTo>
                          <a:pt x="212" y="556"/>
                        </a:lnTo>
                        <a:lnTo>
                          <a:pt x="295" y="649"/>
                        </a:lnTo>
                        <a:lnTo>
                          <a:pt x="263" y="660"/>
                        </a:lnTo>
                        <a:lnTo>
                          <a:pt x="0" y="483"/>
                        </a:lnTo>
                        <a:lnTo>
                          <a:pt x="26" y="437"/>
                        </a:lnTo>
                        <a:lnTo>
                          <a:pt x="170" y="515"/>
                        </a:lnTo>
                        <a:lnTo>
                          <a:pt x="214" y="441"/>
                        </a:lnTo>
                        <a:lnTo>
                          <a:pt x="171" y="314"/>
                        </a:lnTo>
                        <a:lnTo>
                          <a:pt x="119" y="281"/>
                        </a:lnTo>
                        <a:lnTo>
                          <a:pt x="168" y="226"/>
                        </a:lnTo>
                        <a:lnTo>
                          <a:pt x="298" y="310"/>
                        </a:lnTo>
                        <a:lnTo>
                          <a:pt x="444" y="356"/>
                        </a:lnTo>
                        <a:lnTo>
                          <a:pt x="649" y="297"/>
                        </a:lnTo>
                        <a:lnTo>
                          <a:pt x="808" y="158"/>
                        </a:lnTo>
                        <a:lnTo>
                          <a:pt x="911" y="0"/>
                        </a:lnTo>
                        <a:lnTo>
                          <a:pt x="948" y="19"/>
                        </a:lnTo>
                        <a:lnTo>
                          <a:pt x="925" y="63"/>
                        </a:lnTo>
                        <a:lnTo>
                          <a:pt x="1031" y="117"/>
                        </a:lnTo>
                        <a:lnTo>
                          <a:pt x="1090" y="32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8" name="Freeform 854"/>
                  <p:cNvSpPr>
                    <a:spLocks/>
                  </p:cNvSpPr>
                  <p:nvPr/>
                </p:nvSpPr>
                <p:spPr bwMode="auto">
                  <a:xfrm>
                    <a:off x="3138" y="1589"/>
                    <a:ext cx="103" cy="90"/>
                  </a:xfrm>
                  <a:custGeom>
                    <a:avLst/>
                    <a:gdLst/>
                    <a:ahLst/>
                    <a:cxnLst>
                      <a:cxn ang="0">
                        <a:pos x="173" y="72"/>
                      </a:cxn>
                      <a:cxn ang="0">
                        <a:pos x="37" y="0"/>
                      </a:cxn>
                      <a:cxn ang="0">
                        <a:pos x="0" y="72"/>
                      </a:cxn>
                      <a:cxn ang="0">
                        <a:pos x="205" y="181"/>
                      </a:cxn>
                      <a:cxn ang="0">
                        <a:pos x="173" y="72"/>
                      </a:cxn>
                    </a:cxnLst>
                    <a:rect l="0" t="0" r="r" b="b"/>
                    <a:pathLst>
                      <a:path w="205" h="181">
                        <a:moveTo>
                          <a:pt x="173" y="72"/>
                        </a:moveTo>
                        <a:lnTo>
                          <a:pt x="37" y="0"/>
                        </a:lnTo>
                        <a:lnTo>
                          <a:pt x="0" y="72"/>
                        </a:lnTo>
                        <a:lnTo>
                          <a:pt x="205" y="181"/>
                        </a:lnTo>
                        <a:lnTo>
                          <a:pt x="173" y="7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79" name="Freeform 855"/>
                  <p:cNvSpPr>
                    <a:spLocks/>
                  </p:cNvSpPr>
                  <p:nvPr/>
                </p:nvSpPr>
                <p:spPr bwMode="auto">
                  <a:xfrm>
                    <a:off x="3050" y="1643"/>
                    <a:ext cx="121" cy="165"/>
                  </a:xfrm>
                  <a:custGeom>
                    <a:avLst/>
                    <a:gdLst/>
                    <a:ahLst/>
                    <a:cxnLst>
                      <a:cxn ang="0">
                        <a:pos x="146" y="0"/>
                      </a:cxn>
                      <a:cxn ang="0">
                        <a:pos x="0" y="155"/>
                      </a:cxn>
                      <a:cxn ang="0">
                        <a:pos x="45" y="328"/>
                      </a:cxn>
                      <a:cxn ang="0">
                        <a:pos x="148" y="303"/>
                      </a:cxn>
                      <a:cxn ang="0">
                        <a:pos x="243" y="55"/>
                      </a:cxn>
                      <a:cxn ang="0">
                        <a:pos x="146" y="0"/>
                      </a:cxn>
                    </a:cxnLst>
                    <a:rect l="0" t="0" r="r" b="b"/>
                    <a:pathLst>
                      <a:path w="243" h="328">
                        <a:moveTo>
                          <a:pt x="146" y="0"/>
                        </a:moveTo>
                        <a:lnTo>
                          <a:pt x="0" y="155"/>
                        </a:lnTo>
                        <a:lnTo>
                          <a:pt x="45" y="328"/>
                        </a:lnTo>
                        <a:lnTo>
                          <a:pt x="148" y="303"/>
                        </a:lnTo>
                        <a:lnTo>
                          <a:pt x="243" y="55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0" name="Freeform 856"/>
                  <p:cNvSpPr>
                    <a:spLocks/>
                  </p:cNvSpPr>
                  <p:nvPr/>
                </p:nvSpPr>
                <p:spPr bwMode="auto">
                  <a:xfrm>
                    <a:off x="3157" y="1682"/>
                    <a:ext cx="106" cy="102"/>
                  </a:xfrm>
                  <a:custGeom>
                    <a:avLst/>
                    <a:gdLst/>
                    <a:ahLst/>
                    <a:cxnLst>
                      <a:cxn ang="0">
                        <a:pos x="184" y="47"/>
                      </a:cxn>
                      <a:cxn ang="0">
                        <a:pos x="84" y="0"/>
                      </a:cxn>
                      <a:cxn ang="0">
                        <a:pos x="0" y="205"/>
                      </a:cxn>
                      <a:cxn ang="0">
                        <a:pos x="211" y="146"/>
                      </a:cxn>
                      <a:cxn ang="0">
                        <a:pos x="184" y="47"/>
                      </a:cxn>
                    </a:cxnLst>
                    <a:rect l="0" t="0" r="r" b="b"/>
                    <a:pathLst>
                      <a:path w="211" h="205">
                        <a:moveTo>
                          <a:pt x="184" y="47"/>
                        </a:moveTo>
                        <a:lnTo>
                          <a:pt x="84" y="0"/>
                        </a:lnTo>
                        <a:lnTo>
                          <a:pt x="0" y="205"/>
                        </a:lnTo>
                        <a:lnTo>
                          <a:pt x="211" y="146"/>
                        </a:lnTo>
                        <a:lnTo>
                          <a:pt x="184" y="4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1" name="Freeform 857"/>
                  <p:cNvSpPr>
                    <a:spLocks/>
                  </p:cNvSpPr>
                  <p:nvPr/>
                </p:nvSpPr>
                <p:spPr bwMode="auto">
                  <a:xfrm>
                    <a:off x="2809" y="1710"/>
                    <a:ext cx="232" cy="158"/>
                  </a:xfrm>
                  <a:custGeom>
                    <a:avLst/>
                    <a:gdLst/>
                    <a:ahLst/>
                    <a:cxnLst>
                      <a:cxn ang="0">
                        <a:pos x="445" y="153"/>
                      </a:cxn>
                      <a:cxn ang="0">
                        <a:pos x="465" y="212"/>
                      </a:cxn>
                      <a:cxn ang="0">
                        <a:pos x="86" y="315"/>
                      </a:cxn>
                      <a:cxn ang="0">
                        <a:pos x="0" y="223"/>
                      </a:cxn>
                      <a:cxn ang="0">
                        <a:pos x="43" y="118"/>
                      </a:cxn>
                      <a:cxn ang="0">
                        <a:pos x="16" y="0"/>
                      </a:cxn>
                      <a:cxn ang="0">
                        <a:pos x="140" y="48"/>
                      </a:cxn>
                      <a:cxn ang="0">
                        <a:pos x="228" y="82"/>
                      </a:cxn>
                      <a:cxn ang="0">
                        <a:pos x="291" y="66"/>
                      </a:cxn>
                      <a:cxn ang="0">
                        <a:pos x="319" y="189"/>
                      </a:cxn>
                      <a:cxn ang="0">
                        <a:pos x="445" y="153"/>
                      </a:cxn>
                    </a:cxnLst>
                    <a:rect l="0" t="0" r="r" b="b"/>
                    <a:pathLst>
                      <a:path w="465" h="315">
                        <a:moveTo>
                          <a:pt x="445" y="153"/>
                        </a:moveTo>
                        <a:lnTo>
                          <a:pt x="465" y="212"/>
                        </a:lnTo>
                        <a:lnTo>
                          <a:pt x="86" y="315"/>
                        </a:lnTo>
                        <a:lnTo>
                          <a:pt x="0" y="223"/>
                        </a:lnTo>
                        <a:lnTo>
                          <a:pt x="43" y="118"/>
                        </a:lnTo>
                        <a:lnTo>
                          <a:pt x="16" y="0"/>
                        </a:lnTo>
                        <a:lnTo>
                          <a:pt x="140" y="48"/>
                        </a:lnTo>
                        <a:lnTo>
                          <a:pt x="228" y="82"/>
                        </a:lnTo>
                        <a:lnTo>
                          <a:pt x="291" y="66"/>
                        </a:lnTo>
                        <a:lnTo>
                          <a:pt x="319" y="189"/>
                        </a:lnTo>
                        <a:lnTo>
                          <a:pt x="445" y="15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2" name="Freeform 858"/>
                  <p:cNvSpPr>
                    <a:spLocks/>
                  </p:cNvSpPr>
                  <p:nvPr/>
                </p:nvSpPr>
                <p:spPr bwMode="auto">
                  <a:xfrm>
                    <a:off x="2718" y="1684"/>
                    <a:ext cx="93" cy="118"/>
                  </a:xfrm>
                  <a:custGeom>
                    <a:avLst/>
                    <a:gdLst/>
                    <a:ahLst/>
                    <a:cxnLst>
                      <a:cxn ang="0">
                        <a:pos x="90" y="0"/>
                      </a:cxn>
                      <a:cxn ang="0">
                        <a:pos x="0" y="150"/>
                      </a:cxn>
                      <a:cxn ang="0">
                        <a:pos x="142" y="235"/>
                      </a:cxn>
                      <a:cxn ang="0">
                        <a:pos x="186" y="157"/>
                      </a:cxn>
                      <a:cxn ang="0">
                        <a:pos x="146" y="35"/>
                      </a:cxn>
                      <a:cxn ang="0">
                        <a:pos x="90" y="0"/>
                      </a:cxn>
                    </a:cxnLst>
                    <a:rect l="0" t="0" r="r" b="b"/>
                    <a:pathLst>
                      <a:path w="186" h="235">
                        <a:moveTo>
                          <a:pt x="90" y="0"/>
                        </a:moveTo>
                        <a:lnTo>
                          <a:pt x="0" y="150"/>
                        </a:lnTo>
                        <a:lnTo>
                          <a:pt x="142" y="235"/>
                        </a:lnTo>
                        <a:lnTo>
                          <a:pt x="186" y="157"/>
                        </a:lnTo>
                        <a:lnTo>
                          <a:pt x="146" y="35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3" name="Freeform 859"/>
                  <p:cNvSpPr>
                    <a:spLocks/>
                  </p:cNvSpPr>
                  <p:nvPr/>
                </p:nvSpPr>
                <p:spPr bwMode="auto">
                  <a:xfrm>
                    <a:off x="2627" y="1791"/>
                    <a:ext cx="138" cy="137"/>
                  </a:xfrm>
                  <a:custGeom>
                    <a:avLst/>
                    <a:gdLst/>
                    <a:ahLst/>
                    <a:cxnLst>
                      <a:cxn ang="0">
                        <a:pos x="146" y="0"/>
                      </a:cxn>
                      <a:cxn ang="0">
                        <a:pos x="276" y="88"/>
                      </a:cxn>
                      <a:cxn ang="0">
                        <a:pos x="205" y="221"/>
                      </a:cxn>
                      <a:cxn ang="0">
                        <a:pos x="16" y="275"/>
                      </a:cxn>
                      <a:cxn ang="0">
                        <a:pos x="0" y="219"/>
                      </a:cxn>
                      <a:cxn ang="0">
                        <a:pos x="146" y="0"/>
                      </a:cxn>
                    </a:cxnLst>
                    <a:rect l="0" t="0" r="r" b="b"/>
                    <a:pathLst>
                      <a:path w="276" h="275">
                        <a:moveTo>
                          <a:pt x="146" y="0"/>
                        </a:moveTo>
                        <a:lnTo>
                          <a:pt x="276" y="88"/>
                        </a:lnTo>
                        <a:lnTo>
                          <a:pt x="205" y="221"/>
                        </a:lnTo>
                        <a:lnTo>
                          <a:pt x="16" y="275"/>
                        </a:lnTo>
                        <a:lnTo>
                          <a:pt x="0" y="219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4" name="Freeform 860"/>
                  <p:cNvSpPr>
                    <a:spLocks/>
                  </p:cNvSpPr>
                  <p:nvPr/>
                </p:nvSpPr>
                <p:spPr bwMode="auto">
                  <a:xfrm>
                    <a:off x="2615" y="1736"/>
                    <a:ext cx="100" cy="106"/>
                  </a:xfrm>
                  <a:custGeom>
                    <a:avLst/>
                    <a:gdLst/>
                    <a:ahLst/>
                    <a:cxnLst>
                      <a:cxn ang="0">
                        <a:pos x="201" y="54"/>
                      </a:cxn>
                      <a:cxn ang="0">
                        <a:pos x="119" y="0"/>
                      </a:cxn>
                      <a:cxn ang="0">
                        <a:pos x="59" y="19"/>
                      </a:cxn>
                      <a:cxn ang="0">
                        <a:pos x="109" y="75"/>
                      </a:cxn>
                      <a:cxn ang="0">
                        <a:pos x="0" y="70"/>
                      </a:cxn>
                      <a:cxn ang="0">
                        <a:pos x="32" y="188"/>
                      </a:cxn>
                      <a:cxn ang="0">
                        <a:pos x="96" y="213"/>
                      </a:cxn>
                      <a:cxn ang="0">
                        <a:pos x="179" y="92"/>
                      </a:cxn>
                      <a:cxn ang="0">
                        <a:pos x="201" y="54"/>
                      </a:cxn>
                    </a:cxnLst>
                    <a:rect l="0" t="0" r="r" b="b"/>
                    <a:pathLst>
                      <a:path w="201" h="213">
                        <a:moveTo>
                          <a:pt x="201" y="54"/>
                        </a:moveTo>
                        <a:lnTo>
                          <a:pt x="119" y="0"/>
                        </a:lnTo>
                        <a:lnTo>
                          <a:pt x="59" y="19"/>
                        </a:lnTo>
                        <a:lnTo>
                          <a:pt x="109" y="75"/>
                        </a:lnTo>
                        <a:lnTo>
                          <a:pt x="0" y="70"/>
                        </a:lnTo>
                        <a:lnTo>
                          <a:pt x="32" y="188"/>
                        </a:lnTo>
                        <a:lnTo>
                          <a:pt x="96" y="213"/>
                        </a:lnTo>
                        <a:lnTo>
                          <a:pt x="179" y="92"/>
                        </a:lnTo>
                        <a:lnTo>
                          <a:pt x="201" y="5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5" name="Freeform 861"/>
                  <p:cNvSpPr>
                    <a:spLocks/>
                  </p:cNvSpPr>
                  <p:nvPr/>
                </p:nvSpPr>
                <p:spPr bwMode="auto">
                  <a:xfrm>
                    <a:off x="2627" y="1651"/>
                    <a:ext cx="113" cy="79"/>
                  </a:xfrm>
                  <a:custGeom>
                    <a:avLst/>
                    <a:gdLst/>
                    <a:ahLst/>
                    <a:cxnLst>
                      <a:cxn ang="0">
                        <a:pos x="70" y="156"/>
                      </a:cxn>
                      <a:cxn ang="0">
                        <a:pos x="68" y="116"/>
                      </a:cxn>
                      <a:cxn ang="0">
                        <a:pos x="0" y="91"/>
                      </a:cxn>
                      <a:cxn ang="0">
                        <a:pos x="62" y="73"/>
                      </a:cxn>
                      <a:cxn ang="0">
                        <a:pos x="73" y="20"/>
                      </a:cxn>
                      <a:cxn ang="0">
                        <a:pos x="107" y="56"/>
                      </a:cxn>
                      <a:cxn ang="0">
                        <a:pos x="138" y="0"/>
                      </a:cxn>
                      <a:cxn ang="0">
                        <a:pos x="177" y="29"/>
                      </a:cxn>
                      <a:cxn ang="0">
                        <a:pos x="156" y="62"/>
                      </a:cxn>
                      <a:cxn ang="0">
                        <a:pos x="227" y="66"/>
                      </a:cxn>
                      <a:cxn ang="0">
                        <a:pos x="188" y="88"/>
                      </a:cxn>
                      <a:cxn ang="0">
                        <a:pos x="206" y="121"/>
                      </a:cxn>
                      <a:cxn ang="0">
                        <a:pos x="131" y="106"/>
                      </a:cxn>
                      <a:cxn ang="0">
                        <a:pos x="107" y="145"/>
                      </a:cxn>
                      <a:cxn ang="0">
                        <a:pos x="70" y="156"/>
                      </a:cxn>
                    </a:cxnLst>
                    <a:rect l="0" t="0" r="r" b="b"/>
                    <a:pathLst>
                      <a:path w="227" h="156">
                        <a:moveTo>
                          <a:pt x="70" y="156"/>
                        </a:moveTo>
                        <a:lnTo>
                          <a:pt x="68" y="116"/>
                        </a:lnTo>
                        <a:lnTo>
                          <a:pt x="0" y="91"/>
                        </a:lnTo>
                        <a:lnTo>
                          <a:pt x="62" y="73"/>
                        </a:lnTo>
                        <a:lnTo>
                          <a:pt x="73" y="20"/>
                        </a:lnTo>
                        <a:lnTo>
                          <a:pt x="107" y="56"/>
                        </a:lnTo>
                        <a:lnTo>
                          <a:pt x="138" y="0"/>
                        </a:lnTo>
                        <a:lnTo>
                          <a:pt x="177" y="29"/>
                        </a:lnTo>
                        <a:lnTo>
                          <a:pt x="156" y="62"/>
                        </a:lnTo>
                        <a:lnTo>
                          <a:pt x="227" y="66"/>
                        </a:lnTo>
                        <a:lnTo>
                          <a:pt x="188" y="88"/>
                        </a:lnTo>
                        <a:lnTo>
                          <a:pt x="206" y="121"/>
                        </a:lnTo>
                        <a:lnTo>
                          <a:pt x="131" y="106"/>
                        </a:lnTo>
                        <a:lnTo>
                          <a:pt x="107" y="145"/>
                        </a:lnTo>
                        <a:lnTo>
                          <a:pt x="70" y="156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6" name="Freeform 862"/>
                  <p:cNvSpPr>
                    <a:spLocks/>
                  </p:cNvSpPr>
                  <p:nvPr/>
                </p:nvSpPr>
                <p:spPr bwMode="auto">
                  <a:xfrm>
                    <a:off x="2600" y="1679"/>
                    <a:ext cx="41" cy="68"/>
                  </a:xfrm>
                  <a:custGeom>
                    <a:avLst/>
                    <a:gdLst/>
                    <a:ahLst/>
                    <a:cxnLst>
                      <a:cxn ang="0">
                        <a:pos x="83" y="114"/>
                      </a:cxn>
                      <a:cxn ang="0">
                        <a:pos x="71" y="57"/>
                      </a:cxn>
                      <a:cxn ang="0">
                        <a:pos x="44" y="66"/>
                      </a:cxn>
                      <a:cxn ang="0">
                        <a:pos x="29" y="0"/>
                      </a:cxn>
                      <a:cxn ang="0">
                        <a:pos x="16" y="66"/>
                      </a:cxn>
                      <a:cxn ang="0">
                        <a:pos x="0" y="70"/>
                      </a:cxn>
                      <a:cxn ang="0">
                        <a:pos x="11" y="135"/>
                      </a:cxn>
                      <a:cxn ang="0">
                        <a:pos x="33" y="112"/>
                      </a:cxn>
                      <a:cxn ang="0">
                        <a:pos x="38" y="135"/>
                      </a:cxn>
                      <a:cxn ang="0">
                        <a:pos x="83" y="114"/>
                      </a:cxn>
                    </a:cxnLst>
                    <a:rect l="0" t="0" r="r" b="b"/>
                    <a:pathLst>
                      <a:path w="83" h="135">
                        <a:moveTo>
                          <a:pt x="83" y="114"/>
                        </a:moveTo>
                        <a:lnTo>
                          <a:pt x="71" y="57"/>
                        </a:lnTo>
                        <a:lnTo>
                          <a:pt x="44" y="66"/>
                        </a:lnTo>
                        <a:lnTo>
                          <a:pt x="29" y="0"/>
                        </a:lnTo>
                        <a:lnTo>
                          <a:pt x="16" y="66"/>
                        </a:lnTo>
                        <a:lnTo>
                          <a:pt x="0" y="70"/>
                        </a:lnTo>
                        <a:lnTo>
                          <a:pt x="11" y="135"/>
                        </a:lnTo>
                        <a:lnTo>
                          <a:pt x="33" y="112"/>
                        </a:lnTo>
                        <a:lnTo>
                          <a:pt x="38" y="135"/>
                        </a:lnTo>
                        <a:lnTo>
                          <a:pt x="83" y="11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7" name="Freeform 863"/>
                  <p:cNvSpPr>
                    <a:spLocks/>
                  </p:cNvSpPr>
                  <p:nvPr/>
                </p:nvSpPr>
                <p:spPr bwMode="auto">
                  <a:xfrm>
                    <a:off x="2953" y="1724"/>
                    <a:ext cx="84" cy="81"/>
                  </a:xfrm>
                  <a:custGeom>
                    <a:avLst/>
                    <a:gdLst/>
                    <a:ahLst/>
                    <a:cxnLst>
                      <a:cxn ang="0">
                        <a:pos x="129" y="0"/>
                      </a:cxn>
                      <a:cxn ang="0">
                        <a:pos x="0" y="33"/>
                      </a:cxn>
                      <a:cxn ang="0">
                        <a:pos x="30" y="162"/>
                      </a:cxn>
                      <a:cxn ang="0">
                        <a:pos x="167" y="121"/>
                      </a:cxn>
                      <a:cxn ang="0">
                        <a:pos x="129" y="0"/>
                      </a:cxn>
                    </a:cxnLst>
                    <a:rect l="0" t="0" r="r" b="b"/>
                    <a:pathLst>
                      <a:path w="167" h="162">
                        <a:moveTo>
                          <a:pt x="129" y="0"/>
                        </a:moveTo>
                        <a:lnTo>
                          <a:pt x="0" y="33"/>
                        </a:lnTo>
                        <a:lnTo>
                          <a:pt x="30" y="162"/>
                        </a:lnTo>
                        <a:lnTo>
                          <a:pt x="167" y="121"/>
                        </a:lnTo>
                        <a:lnTo>
                          <a:pt x="1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8" name="Freeform 864"/>
                  <p:cNvSpPr>
                    <a:spLocks/>
                  </p:cNvSpPr>
                  <p:nvPr/>
                </p:nvSpPr>
                <p:spPr bwMode="auto">
                  <a:xfrm>
                    <a:off x="2834" y="1515"/>
                    <a:ext cx="207" cy="99"/>
                  </a:xfrm>
                  <a:custGeom>
                    <a:avLst/>
                    <a:gdLst/>
                    <a:ahLst/>
                    <a:cxnLst>
                      <a:cxn ang="0">
                        <a:pos x="384" y="0"/>
                      </a:cxn>
                      <a:cxn ang="0">
                        <a:pos x="339" y="80"/>
                      </a:cxn>
                      <a:cxn ang="0">
                        <a:pos x="289" y="118"/>
                      </a:cxn>
                      <a:cxn ang="0">
                        <a:pos x="144" y="158"/>
                      </a:cxn>
                      <a:cxn ang="0">
                        <a:pos x="88" y="136"/>
                      </a:cxn>
                      <a:cxn ang="0">
                        <a:pos x="13" y="77"/>
                      </a:cxn>
                      <a:cxn ang="0">
                        <a:pos x="0" y="138"/>
                      </a:cxn>
                      <a:cxn ang="0">
                        <a:pos x="128" y="198"/>
                      </a:cxn>
                      <a:cxn ang="0">
                        <a:pos x="310" y="149"/>
                      </a:cxn>
                      <a:cxn ang="0">
                        <a:pos x="378" y="102"/>
                      </a:cxn>
                      <a:cxn ang="0">
                        <a:pos x="413" y="20"/>
                      </a:cxn>
                      <a:cxn ang="0">
                        <a:pos x="384" y="0"/>
                      </a:cxn>
                    </a:cxnLst>
                    <a:rect l="0" t="0" r="r" b="b"/>
                    <a:pathLst>
                      <a:path w="413" h="198">
                        <a:moveTo>
                          <a:pt x="384" y="0"/>
                        </a:moveTo>
                        <a:lnTo>
                          <a:pt x="339" y="80"/>
                        </a:lnTo>
                        <a:lnTo>
                          <a:pt x="289" y="118"/>
                        </a:lnTo>
                        <a:lnTo>
                          <a:pt x="144" y="158"/>
                        </a:lnTo>
                        <a:lnTo>
                          <a:pt x="88" y="136"/>
                        </a:lnTo>
                        <a:lnTo>
                          <a:pt x="13" y="77"/>
                        </a:lnTo>
                        <a:lnTo>
                          <a:pt x="0" y="138"/>
                        </a:lnTo>
                        <a:lnTo>
                          <a:pt x="128" y="198"/>
                        </a:lnTo>
                        <a:lnTo>
                          <a:pt x="310" y="149"/>
                        </a:lnTo>
                        <a:lnTo>
                          <a:pt x="378" y="102"/>
                        </a:lnTo>
                        <a:lnTo>
                          <a:pt x="413" y="20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89" name="Freeform 865"/>
                  <p:cNvSpPr>
                    <a:spLocks/>
                  </p:cNvSpPr>
                  <p:nvPr/>
                </p:nvSpPr>
                <p:spPr bwMode="auto">
                  <a:xfrm>
                    <a:off x="2776" y="1389"/>
                    <a:ext cx="79" cy="245"/>
                  </a:xfrm>
                  <a:custGeom>
                    <a:avLst/>
                    <a:gdLst/>
                    <a:ahLst/>
                    <a:cxnLst>
                      <a:cxn ang="0">
                        <a:pos x="157" y="253"/>
                      </a:cxn>
                      <a:cxn ang="0">
                        <a:pos x="89" y="0"/>
                      </a:cxn>
                      <a:cxn ang="0">
                        <a:pos x="11" y="174"/>
                      </a:cxn>
                      <a:cxn ang="0">
                        <a:pos x="0" y="300"/>
                      </a:cxn>
                      <a:cxn ang="0">
                        <a:pos x="49" y="489"/>
                      </a:cxn>
                      <a:cxn ang="0">
                        <a:pos x="113" y="383"/>
                      </a:cxn>
                      <a:cxn ang="0">
                        <a:pos x="123" y="323"/>
                      </a:cxn>
                      <a:cxn ang="0">
                        <a:pos x="157" y="253"/>
                      </a:cxn>
                    </a:cxnLst>
                    <a:rect l="0" t="0" r="r" b="b"/>
                    <a:pathLst>
                      <a:path w="157" h="489">
                        <a:moveTo>
                          <a:pt x="157" y="253"/>
                        </a:moveTo>
                        <a:lnTo>
                          <a:pt x="89" y="0"/>
                        </a:lnTo>
                        <a:lnTo>
                          <a:pt x="11" y="174"/>
                        </a:lnTo>
                        <a:lnTo>
                          <a:pt x="0" y="300"/>
                        </a:lnTo>
                        <a:lnTo>
                          <a:pt x="49" y="489"/>
                        </a:lnTo>
                        <a:lnTo>
                          <a:pt x="113" y="383"/>
                        </a:lnTo>
                        <a:lnTo>
                          <a:pt x="123" y="323"/>
                        </a:lnTo>
                        <a:lnTo>
                          <a:pt x="157" y="25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0" name="Freeform 866"/>
                  <p:cNvSpPr>
                    <a:spLocks/>
                  </p:cNvSpPr>
                  <p:nvPr/>
                </p:nvSpPr>
                <p:spPr bwMode="auto">
                  <a:xfrm>
                    <a:off x="3124" y="1671"/>
                    <a:ext cx="72" cy="123"/>
                  </a:xfrm>
                  <a:custGeom>
                    <a:avLst/>
                    <a:gdLst/>
                    <a:ahLst/>
                    <a:cxnLst>
                      <a:cxn ang="0">
                        <a:pos x="67" y="227"/>
                      </a:cxn>
                      <a:cxn ang="0">
                        <a:pos x="0" y="246"/>
                      </a:cxn>
                      <a:cxn ang="0">
                        <a:pos x="97" y="0"/>
                      </a:cxn>
                      <a:cxn ang="0">
                        <a:pos x="144" y="22"/>
                      </a:cxn>
                      <a:cxn ang="0">
                        <a:pos x="67" y="227"/>
                      </a:cxn>
                    </a:cxnLst>
                    <a:rect l="0" t="0" r="r" b="b"/>
                    <a:pathLst>
                      <a:path w="144" h="246">
                        <a:moveTo>
                          <a:pt x="67" y="227"/>
                        </a:moveTo>
                        <a:lnTo>
                          <a:pt x="0" y="246"/>
                        </a:lnTo>
                        <a:lnTo>
                          <a:pt x="97" y="0"/>
                        </a:lnTo>
                        <a:lnTo>
                          <a:pt x="144" y="22"/>
                        </a:lnTo>
                        <a:lnTo>
                          <a:pt x="67" y="2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1" name="Freeform 867"/>
                  <p:cNvSpPr>
                    <a:spLocks/>
                  </p:cNvSpPr>
                  <p:nvPr/>
                </p:nvSpPr>
                <p:spPr bwMode="auto">
                  <a:xfrm>
                    <a:off x="3168" y="1557"/>
                    <a:ext cx="52" cy="44"/>
                  </a:xfrm>
                  <a:custGeom>
                    <a:avLst/>
                    <a:gdLst/>
                    <a:ahLst/>
                    <a:cxnLst>
                      <a:cxn ang="0">
                        <a:pos x="105" y="88"/>
                      </a:cxn>
                      <a:cxn ang="0">
                        <a:pos x="0" y="35"/>
                      </a:cxn>
                      <a:cxn ang="0">
                        <a:pos x="17" y="0"/>
                      </a:cxn>
                      <a:cxn ang="0">
                        <a:pos x="89" y="33"/>
                      </a:cxn>
                      <a:cxn ang="0">
                        <a:pos x="105" y="88"/>
                      </a:cxn>
                    </a:cxnLst>
                    <a:rect l="0" t="0" r="r" b="b"/>
                    <a:pathLst>
                      <a:path w="105" h="88">
                        <a:moveTo>
                          <a:pt x="105" y="88"/>
                        </a:moveTo>
                        <a:lnTo>
                          <a:pt x="0" y="35"/>
                        </a:lnTo>
                        <a:lnTo>
                          <a:pt x="17" y="0"/>
                        </a:lnTo>
                        <a:lnTo>
                          <a:pt x="89" y="33"/>
                        </a:lnTo>
                        <a:lnTo>
                          <a:pt x="105" y="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2" name="Freeform 868"/>
                  <p:cNvSpPr>
                    <a:spLocks/>
                  </p:cNvSpPr>
                  <p:nvPr/>
                </p:nvSpPr>
                <p:spPr bwMode="auto">
                  <a:xfrm>
                    <a:off x="3056" y="1526"/>
                    <a:ext cx="45" cy="50"/>
                  </a:xfrm>
                  <a:custGeom>
                    <a:avLst/>
                    <a:gdLst/>
                    <a:ahLst/>
                    <a:cxnLst>
                      <a:cxn ang="0">
                        <a:pos x="57" y="0"/>
                      </a:cxn>
                      <a:cxn ang="0">
                        <a:pos x="90" y="38"/>
                      </a:cxn>
                      <a:cxn ang="0">
                        <a:pos x="79" y="88"/>
                      </a:cxn>
                      <a:cxn ang="0">
                        <a:pos x="37" y="100"/>
                      </a:cxn>
                      <a:cxn ang="0">
                        <a:pos x="0" y="64"/>
                      </a:cxn>
                      <a:cxn ang="0">
                        <a:pos x="10" y="11"/>
                      </a:cxn>
                      <a:cxn ang="0">
                        <a:pos x="57" y="0"/>
                      </a:cxn>
                    </a:cxnLst>
                    <a:rect l="0" t="0" r="r" b="b"/>
                    <a:pathLst>
                      <a:path w="90" h="100">
                        <a:moveTo>
                          <a:pt x="57" y="0"/>
                        </a:moveTo>
                        <a:lnTo>
                          <a:pt x="90" y="38"/>
                        </a:lnTo>
                        <a:lnTo>
                          <a:pt x="79" y="88"/>
                        </a:lnTo>
                        <a:lnTo>
                          <a:pt x="37" y="100"/>
                        </a:lnTo>
                        <a:lnTo>
                          <a:pt x="0" y="64"/>
                        </a:lnTo>
                        <a:lnTo>
                          <a:pt x="10" y="1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3" name="Freeform 869"/>
                  <p:cNvSpPr>
                    <a:spLocks/>
                  </p:cNvSpPr>
                  <p:nvPr/>
                </p:nvSpPr>
                <p:spPr bwMode="auto">
                  <a:xfrm>
                    <a:off x="3005" y="1579"/>
                    <a:ext cx="52" cy="52"/>
                  </a:xfrm>
                  <a:custGeom>
                    <a:avLst/>
                    <a:gdLst/>
                    <a:ahLst/>
                    <a:cxnLst>
                      <a:cxn ang="0">
                        <a:pos x="67" y="0"/>
                      </a:cxn>
                      <a:cxn ang="0">
                        <a:pos x="103" y="36"/>
                      </a:cxn>
                      <a:cxn ang="0">
                        <a:pos x="84" y="91"/>
                      </a:cxn>
                      <a:cxn ang="0">
                        <a:pos x="34" y="102"/>
                      </a:cxn>
                      <a:cxn ang="0">
                        <a:pos x="0" y="64"/>
                      </a:cxn>
                      <a:cxn ang="0">
                        <a:pos x="14" y="12"/>
                      </a:cxn>
                      <a:cxn ang="0">
                        <a:pos x="67" y="0"/>
                      </a:cxn>
                    </a:cxnLst>
                    <a:rect l="0" t="0" r="r" b="b"/>
                    <a:pathLst>
                      <a:path w="103" h="102">
                        <a:moveTo>
                          <a:pt x="67" y="0"/>
                        </a:moveTo>
                        <a:lnTo>
                          <a:pt x="103" y="36"/>
                        </a:lnTo>
                        <a:lnTo>
                          <a:pt x="84" y="91"/>
                        </a:lnTo>
                        <a:lnTo>
                          <a:pt x="34" y="102"/>
                        </a:lnTo>
                        <a:lnTo>
                          <a:pt x="0" y="64"/>
                        </a:lnTo>
                        <a:lnTo>
                          <a:pt x="14" y="12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4" name="Freeform 870"/>
                  <p:cNvSpPr>
                    <a:spLocks/>
                  </p:cNvSpPr>
                  <p:nvPr/>
                </p:nvSpPr>
                <p:spPr bwMode="auto">
                  <a:xfrm>
                    <a:off x="2938" y="1609"/>
                    <a:ext cx="53" cy="58"/>
                  </a:xfrm>
                  <a:custGeom>
                    <a:avLst/>
                    <a:gdLst/>
                    <a:ahLst/>
                    <a:cxnLst>
                      <a:cxn ang="0">
                        <a:pos x="64" y="0"/>
                      </a:cxn>
                      <a:cxn ang="0">
                        <a:pos x="105" y="46"/>
                      </a:cxn>
                      <a:cxn ang="0">
                        <a:pos x="93" y="99"/>
                      </a:cxn>
                      <a:cxn ang="0">
                        <a:pos x="38" y="115"/>
                      </a:cxn>
                      <a:cxn ang="0">
                        <a:pos x="0" y="72"/>
                      </a:cxn>
                      <a:cxn ang="0">
                        <a:pos x="11" y="14"/>
                      </a:cxn>
                      <a:cxn ang="0">
                        <a:pos x="64" y="0"/>
                      </a:cxn>
                    </a:cxnLst>
                    <a:rect l="0" t="0" r="r" b="b"/>
                    <a:pathLst>
                      <a:path w="105" h="115">
                        <a:moveTo>
                          <a:pt x="64" y="0"/>
                        </a:moveTo>
                        <a:lnTo>
                          <a:pt x="105" y="46"/>
                        </a:lnTo>
                        <a:lnTo>
                          <a:pt x="93" y="99"/>
                        </a:lnTo>
                        <a:lnTo>
                          <a:pt x="38" y="115"/>
                        </a:lnTo>
                        <a:lnTo>
                          <a:pt x="0" y="72"/>
                        </a:lnTo>
                        <a:lnTo>
                          <a:pt x="11" y="14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5" name="Freeform 871"/>
                  <p:cNvSpPr>
                    <a:spLocks/>
                  </p:cNvSpPr>
                  <p:nvPr/>
                </p:nvSpPr>
                <p:spPr bwMode="auto">
                  <a:xfrm>
                    <a:off x="2875" y="1624"/>
                    <a:ext cx="46" cy="47"/>
                  </a:xfrm>
                  <a:custGeom>
                    <a:avLst/>
                    <a:gdLst/>
                    <a:ahLst/>
                    <a:cxnLst>
                      <a:cxn ang="0">
                        <a:pos x="57" y="0"/>
                      </a:cxn>
                      <a:cxn ang="0">
                        <a:pos x="93" y="38"/>
                      </a:cxn>
                      <a:cxn ang="0">
                        <a:pos x="81" y="85"/>
                      </a:cxn>
                      <a:cxn ang="0">
                        <a:pos x="36" y="94"/>
                      </a:cxn>
                      <a:cxn ang="0">
                        <a:pos x="0" y="61"/>
                      </a:cxn>
                      <a:cxn ang="0">
                        <a:pos x="14" y="8"/>
                      </a:cxn>
                      <a:cxn ang="0">
                        <a:pos x="57" y="0"/>
                      </a:cxn>
                    </a:cxnLst>
                    <a:rect l="0" t="0" r="r" b="b"/>
                    <a:pathLst>
                      <a:path w="93" h="94">
                        <a:moveTo>
                          <a:pt x="57" y="0"/>
                        </a:moveTo>
                        <a:lnTo>
                          <a:pt x="93" y="38"/>
                        </a:lnTo>
                        <a:lnTo>
                          <a:pt x="81" y="85"/>
                        </a:lnTo>
                        <a:lnTo>
                          <a:pt x="36" y="94"/>
                        </a:lnTo>
                        <a:lnTo>
                          <a:pt x="0" y="61"/>
                        </a:lnTo>
                        <a:lnTo>
                          <a:pt x="14" y="8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6" name="Freeform 872"/>
                  <p:cNvSpPr>
                    <a:spLocks/>
                  </p:cNvSpPr>
                  <p:nvPr/>
                </p:nvSpPr>
                <p:spPr bwMode="auto">
                  <a:xfrm>
                    <a:off x="2826" y="1604"/>
                    <a:ext cx="36" cy="48"/>
                  </a:xfrm>
                  <a:custGeom>
                    <a:avLst/>
                    <a:gdLst/>
                    <a:ahLst/>
                    <a:cxnLst>
                      <a:cxn ang="0">
                        <a:pos x="41" y="0"/>
                      </a:cxn>
                      <a:cxn ang="0">
                        <a:pos x="72" y="38"/>
                      </a:cxn>
                      <a:cxn ang="0">
                        <a:pos x="63" y="83"/>
                      </a:cxn>
                      <a:cxn ang="0">
                        <a:pos x="30" y="95"/>
                      </a:cxn>
                      <a:cxn ang="0">
                        <a:pos x="0" y="58"/>
                      </a:cxn>
                      <a:cxn ang="0">
                        <a:pos x="6" y="11"/>
                      </a:cxn>
                      <a:cxn ang="0">
                        <a:pos x="41" y="0"/>
                      </a:cxn>
                    </a:cxnLst>
                    <a:rect l="0" t="0" r="r" b="b"/>
                    <a:pathLst>
                      <a:path w="72" h="95">
                        <a:moveTo>
                          <a:pt x="41" y="0"/>
                        </a:moveTo>
                        <a:lnTo>
                          <a:pt x="72" y="38"/>
                        </a:lnTo>
                        <a:lnTo>
                          <a:pt x="63" y="83"/>
                        </a:lnTo>
                        <a:lnTo>
                          <a:pt x="30" y="95"/>
                        </a:lnTo>
                        <a:lnTo>
                          <a:pt x="0" y="58"/>
                        </a:lnTo>
                        <a:lnTo>
                          <a:pt x="6" y="11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7" name="Freeform 873"/>
                  <p:cNvSpPr>
                    <a:spLocks/>
                  </p:cNvSpPr>
                  <p:nvPr/>
                </p:nvSpPr>
                <p:spPr bwMode="auto">
                  <a:xfrm>
                    <a:off x="2910" y="1427"/>
                    <a:ext cx="44" cy="63"/>
                  </a:xfrm>
                  <a:custGeom>
                    <a:avLst/>
                    <a:gdLst/>
                    <a:ahLst/>
                    <a:cxnLst>
                      <a:cxn ang="0">
                        <a:pos x="88" y="0"/>
                      </a:cxn>
                      <a:cxn ang="0">
                        <a:pos x="0" y="19"/>
                      </a:cxn>
                      <a:cxn ang="0">
                        <a:pos x="33" y="125"/>
                      </a:cxn>
                    </a:cxnLst>
                    <a:rect l="0" t="0" r="r" b="b"/>
                    <a:pathLst>
                      <a:path w="88" h="125">
                        <a:moveTo>
                          <a:pt x="88" y="0"/>
                        </a:moveTo>
                        <a:lnTo>
                          <a:pt x="0" y="19"/>
                        </a:lnTo>
                        <a:lnTo>
                          <a:pt x="33" y="12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8" name="Line 8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2" y="1425"/>
                    <a:ext cx="44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99" name="Line 8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17" y="1407"/>
                    <a:ext cx="41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0" name="Line 8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1446"/>
                    <a:ext cx="31" cy="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1" name="Freeform 877"/>
                  <p:cNvSpPr>
                    <a:spLocks/>
                  </p:cNvSpPr>
                  <p:nvPr/>
                </p:nvSpPr>
                <p:spPr bwMode="auto">
                  <a:xfrm>
                    <a:off x="2910" y="1488"/>
                    <a:ext cx="29" cy="7"/>
                  </a:xfrm>
                  <a:custGeom>
                    <a:avLst/>
                    <a:gdLst/>
                    <a:ahLst/>
                    <a:cxnLst>
                      <a:cxn ang="0">
                        <a:pos x="0" y="15"/>
                      </a:cxn>
                      <a:cxn ang="0">
                        <a:pos x="59" y="0"/>
                      </a:cxn>
                      <a:cxn ang="0">
                        <a:pos x="59" y="0"/>
                      </a:cxn>
                    </a:cxnLst>
                    <a:rect l="0" t="0" r="r" b="b"/>
                    <a:pathLst>
                      <a:path w="59" h="15">
                        <a:moveTo>
                          <a:pt x="0" y="15"/>
                        </a:moveTo>
                        <a:lnTo>
                          <a:pt x="59" y="0"/>
                        </a:lnTo>
                        <a:lnTo>
                          <a:pt x="59" y="0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2" name="Line 878"/>
                  <p:cNvSpPr>
                    <a:spLocks noChangeShapeType="1"/>
                  </p:cNvSpPr>
                  <p:nvPr/>
                </p:nvSpPr>
                <p:spPr bwMode="auto">
                  <a:xfrm>
                    <a:off x="2932" y="1519"/>
                    <a:ext cx="6" cy="16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3" name="Freeform 879"/>
                  <p:cNvSpPr>
                    <a:spLocks/>
                  </p:cNvSpPr>
                  <p:nvPr/>
                </p:nvSpPr>
                <p:spPr bwMode="auto">
                  <a:xfrm>
                    <a:off x="2732" y="1832"/>
                    <a:ext cx="97" cy="67"/>
                  </a:xfrm>
                  <a:custGeom>
                    <a:avLst/>
                    <a:gdLst/>
                    <a:ahLst/>
                    <a:cxnLst>
                      <a:cxn ang="0">
                        <a:pos x="195" y="83"/>
                      </a:cxn>
                      <a:cxn ang="0">
                        <a:pos x="77" y="0"/>
                      </a:cxn>
                      <a:cxn ang="0">
                        <a:pos x="0" y="134"/>
                      </a:cxn>
                      <a:cxn ang="0">
                        <a:pos x="195" y="83"/>
                      </a:cxn>
                    </a:cxnLst>
                    <a:rect l="0" t="0" r="r" b="b"/>
                    <a:pathLst>
                      <a:path w="195" h="134">
                        <a:moveTo>
                          <a:pt x="195" y="83"/>
                        </a:moveTo>
                        <a:lnTo>
                          <a:pt x="77" y="0"/>
                        </a:lnTo>
                        <a:lnTo>
                          <a:pt x="0" y="134"/>
                        </a:lnTo>
                        <a:lnTo>
                          <a:pt x="195" y="8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4" name="Freeform 880"/>
                  <p:cNvSpPr>
                    <a:spLocks/>
                  </p:cNvSpPr>
                  <p:nvPr/>
                </p:nvSpPr>
                <p:spPr bwMode="auto">
                  <a:xfrm>
                    <a:off x="2992" y="1286"/>
                    <a:ext cx="140" cy="165"/>
                  </a:xfrm>
                  <a:custGeom>
                    <a:avLst/>
                    <a:gdLst/>
                    <a:ahLst/>
                    <a:cxnLst>
                      <a:cxn ang="0">
                        <a:pos x="0" y="15"/>
                      </a:cxn>
                      <a:cxn ang="0">
                        <a:pos x="29" y="145"/>
                      </a:cxn>
                      <a:cxn ang="0">
                        <a:pos x="129" y="248"/>
                      </a:cxn>
                      <a:cxn ang="0">
                        <a:pos x="260" y="331"/>
                      </a:cxn>
                      <a:cxn ang="0">
                        <a:pos x="280" y="303"/>
                      </a:cxn>
                      <a:cxn ang="0">
                        <a:pos x="161" y="226"/>
                      </a:cxn>
                      <a:cxn ang="0">
                        <a:pos x="79" y="133"/>
                      </a:cxn>
                      <a:cxn ang="0">
                        <a:pos x="50" y="0"/>
                      </a:cxn>
                      <a:cxn ang="0">
                        <a:pos x="0" y="15"/>
                      </a:cxn>
                    </a:cxnLst>
                    <a:rect l="0" t="0" r="r" b="b"/>
                    <a:pathLst>
                      <a:path w="280" h="331">
                        <a:moveTo>
                          <a:pt x="0" y="15"/>
                        </a:moveTo>
                        <a:lnTo>
                          <a:pt x="29" y="145"/>
                        </a:lnTo>
                        <a:lnTo>
                          <a:pt x="129" y="248"/>
                        </a:lnTo>
                        <a:lnTo>
                          <a:pt x="260" y="331"/>
                        </a:lnTo>
                        <a:lnTo>
                          <a:pt x="280" y="303"/>
                        </a:lnTo>
                        <a:lnTo>
                          <a:pt x="161" y="226"/>
                        </a:lnTo>
                        <a:lnTo>
                          <a:pt x="79" y="133"/>
                        </a:lnTo>
                        <a:lnTo>
                          <a:pt x="50" y="0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5" name="Line 8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13" y="1511"/>
                    <a:ext cx="40" cy="1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3" name="Group 882"/>
                <p:cNvGrpSpPr>
                  <a:grpSpLocks/>
                </p:cNvGrpSpPr>
                <p:nvPr/>
              </p:nvGrpSpPr>
              <p:grpSpPr bwMode="auto">
                <a:xfrm>
                  <a:off x="2638" y="1753"/>
                  <a:ext cx="664" cy="664"/>
                  <a:chOff x="2638" y="1753"/>
                  <a:chExt cx="664" cy="664"/>
                </a:xfrm>
              </p:grpSpPr>
              <p:sp>
                <p:nvSpPr>
                  <p:cNvPr id="27507" name="Freeform 883"/>
                  <p:cNvSpPr>
                    <a:spLocks/>
                  </p:cNvSpPr>
                  <p:nvPr/>
                </p:nvSpPr>
                <p:spPr bwMode="auto">
                  <a:xfrm>
                    <a:off x="2759" y="2206"/>
                    <a:ext cx="183" cy="211"/>
                  </a:xfrm>
                  <a:custGeom>
                    <a:avLst/>
                    <a:gdLst/>
                    <a:ahLst/>
                    <a:cxnLst>
                      <a:cxn ang="0">
                        <a:pos x="95" y="421"/>
                      </a:cxn>
                      <a:cxn ang="0">
                        <a:pos x="366" y="351"/>
                      </a:cxn>
                      <a:cxn ang="0">
                        <a:pos x="332" y="209"/>
                      </a:cxn>
                      <a:cxn ang="0">
                        <a:pos x="196" y="83"/>
                      </a:cxn>
                      <a:cxn ang="0">
                        <a:pos x="62" y="0"/>
                      </a:cxn>
                      <a:cxn ang="0">
                        <a:pos x="0" y="96"/>
                      </a:cxn>
                      <a:cxn ang="0">
                        <a:pos x="83" y="162"/>
                      </a:cxn>
                      <a:cxn ang="0">
                        <a:pos x="120" y="298"/>
                      </a:cxn>
                      <a:cxn ang="0">
                        <a:pos x="95" y="421"/>
                      </a:cxn>
                    </a:cxnLst>
                    <a:rect l="0" t="0" r="r" b="b"/>
                    <a:pathLst>
                      <a:path w="366" h="421">
                        <a:moveTo>
                          <a:pt x="95" y="421"/>
                        </a:moveTo>
                        <a:lnTo>
                          <a:pt x="366" y="351"/>
                        </a:lnTo>
                        <a:lnTo>
                          <a:pt x="332" y="209"/>
                        </a:lnTo>
                        <a:lnTo>
                          <a:pt x="196" y="83"/>
                        </a:lnTo>
                        <a:lnTo>
                          <a:pt x="62" y="0"/>
                        </a:lnTo>
                        <a:lnTo>
                          <a:pt x="0" y="96"/>
                        </a:lnTo>
                        <a:lnTo>
                          <a:pt x="83" y="162"/>
                        </a:lnTo>
                        <a:lnTo>
                          <a:pt x="120" y="298"/>
                        </a:lnTo>
                        <a:lnTo>
                          <a:pt x="95" y="42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8" name="Freeform 884"/>
                  <p:cNvSpPr>
                    <a:spLocks/>
                  </p:cNvSpPr>
                  <p:nvPr/>
                </p:nvSpPr>
                <p:spPr bwMode="auto">
                  <a:xfrm>
                    <a:off x="2690" y="2108"/>
                    <a:ext cx="294" cy="275"/>
                  </a:xfrm>
                  <a:custGeom>
                    <a:avLst/>
                    <a:gdLst/>
                    <a:ahLst/>
                    <a:cxnLst>
                      <a:cxn ang="0">
                        <a:pos x="505" y="550"/>
                      </a:cxn>
                      <a:cxn ang="0">
                        <a:pos x="589" y="528"/>
                      </a:cxn>
                      <a:cxn ang="0">
                        <a:pos x="552" y="395"/>
                      </a:cxn>
                      <a:cxn ang="0">
                        <a:pos x="369" y="219"/>
                      </a:cxn>
                      <a:cxn ang="0">
                        <a:pos x="0" y="0"/>
                      </a:cxn>
                      <a:cxn ang="0">
                        <a:pos x="28" y="93"/>
                      </a:cxn>
                      <a:cxn ang="0">
                        <a:pos x="333" y="278"/>
                      </a:cxn>
                      <a:cxn ang="0">
                        <a:pos x="469" y="400"/>
                      </a:cxn>
                      <a:cxn ang="0">
                        <a:pos x="505" y="550"/>
                      </a:cxn>
                    </a:cxnLst>
                    <a:rect l="0" t="0" r="r" b="b"/>
                    <a:pathLst>
                      <a:path w="589" h="550">
                        <a:moveTo>
                          <a:pt x="505" y="550"/>
                        </a:moveTo>
                        <a:lnTo>
                          <a:pt x="589" y="528"/>
                        </a:lnTo>
                        <a:lnTo>
                          <a:pt x="552" y="395"/>
                        </a:lnTo>
                        <a:lnTo>
                          <a:pt x="369" y="219"/>
                        </a:lnTo>
                        <a:lnTo>
                          <a:pt x="0" y="0"/>
                        </a:lnTo>
                        <a:lnTo>
                          <a:pt x="28" y="93"/>
                        </a:lnTo>
                        <a:lnTo>
                          <a:pt x="333" y="278"/>
                        </a:lnTo>
                        <a:lnTo>
                          <a:pt x="469" y="400"/>
                        </a:lnTo>
                        <a:lnTo>
                          <a:pt x="505" y="55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09" name="Freeform 885"/>
                  <p:cNvSpPr>
                    <a:spLocks/>
                  </p:cNvSpPr>
                  <p:nvPr/>
                </p:nvSpPr>
                <p:spPr bwMode="auto">
                  <a:xfrm>
                    <a:off x="3082" y="2013"/>
                    <a:ext cx="68" cy="327"/>
                  </a:xfrm>
                  <a:custGeom>
                    <a:avLst/>
                    <a:gdLst/>
                    <a:ahLst/>
                    <a:cxnLst>
                      <a:cxn ang="0">
                        <a:pos x="22" y="654"/>
                      </a:cxn>
                      <a:cxn ang="0">
                        <a:pos x="0" y="563"/>
                      </a:cxn>
                      <a:cxn ang="0">
                        <a:pos x="84" y="365"/>
                      </a:cxn>
                      <a:cxn ang="0">
                        <a:pos x="88" y="242"/>
                      </a:cxn>
                      <a:cxn ang="0">
                        <a:pos x="44" y="57"/>
                      </a:cxn>
                      <a:cxn ang="0">
                        <a:pos x="78" y="0"/>
                      </a:cxn>
                      <a:cxn ang="0">
                        <a:pos x="135" y="231"/>
                      </a:cxn>
                      <a:cxn ang="0">
                        <a:pos x="130" y="371"/>
                      </a:cxn>
                      <a:cxn ang="0">
                        <a:pos x="66" y="558"/>
                      </a:cxn>
                      <a:cxn ang="0">
                        <a:pos x="84" y="634"/>
                      </a:cxn>
                      <a:cxn ang="0">
                        <a:pos x="22" y="654"/>
                      </a:cxn>
                    </a:cxnLst>
                    <a:rect l="0" t="0" r="r" b="b"/>
                    <a:pathLst>
                      <a:path w="135" h="654">
                        <a:moveTo>
                          <a:pt x="22" y="654"/>
                        </a:moveTo>
                        <a:lnTo>
                          <a:pt x="0" y="563"/>
                        </a:lnTo>
                        <a:lnTo>
                          <a:pt x="84" y="365"/>
                        </a:lnTo>
                        <a:lnTo>
                          <a:pt x="88" y="242"/>
                        </a:lnTo>
                        <a:lnTo>
                          <a:pt x="44" y="57"/>
                        </a:lnTo>
                        <a:lnTo>
                          <a:pt x="78" y="0"/>
                        </a:lnTo>
                        <a:lnTo>
                          <a:pt x="135" y="231"/>
                        </a:lnTo>
                        <a:lnTo>
                          <a:pt x="130" y="371"/>
                        </a:lnTo>
                        <a:lnTo>
                          <a:pt x="66" y="558"/>
                        </a:lnTo>
                        <a:lnTo>
                          <a:pt x="84" y="634"/>
                        </a:lnTo>
                        <a:lnTo>
                          <a:pt x="22" y="65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0" name="Freeform 886"/>
                  <p:cNvSpPr>
                    <a:spLocks/>
                  </p:cNvSpPr>
                  <p:nvPr/>
                </p:nvSpPr>
                <p:spPr bwMode="auto">
                  <a:xfrm>
                    <a:off x="2908" y="2121"/>
                    <a:ext cx="182" cy="245"/>
                  </a:xfrm>
                  <a:custGeom>
                    <a:avLst/>
                    <a:gdLst/>
                    <a:ahLst/>
                    <a:cxnLst>
                      <a:cxn ang="0">
                        <a:pos x="365" y="430"/>
                      </a:cxn>
                      <a:cxn ang="0">
                        <a:pos x="273" y="81"/>
                      </a:cxn>
                      <a:cxn ang="0">
                        <a:pos x="207" y="24"/>
                      </a:cxn>
                      <a:cxn ang="0">
                        <a:pos x="176" y="0"/>
                      </a:cxn>
                      <a:cxn ang="0">
                        <a:pos x="66" y="31"/>
                      </a:cxn>
                      <a:cxn ang="0">
                        <a:pos x="0" y="145"/>
                      </a:cxn>
                      <a:cxn ang="0">
                        <a:pos x="31" y="277"/>
                      </a:cxn>
                      <a:cxn ang="0">
                        <a:pos x="126" y="366"/>
                      </a:cxn>
                      <a:cxn ang="0">
                        <a:pos x="157" y="490"/>
                      </a:cxn>
                      <a:cxn ang="0">
                        <a:pos x="365" y="430"/>
                      </a:cxn>
                    </a:cxnLst>
                    <a:rect l="0" t="0" r="r" b="b"/>
                    <a:pathLst>
                      <a:path w="365" h="490">
                        <a:moveTo>
                          <a:pt x="365" y="430"/>
                        </a:moveTo>
                        <a:lnTo>
                          <a:pt x="273" y="81"/>
                        </a:lnTo>
                        <a:lnTo>
                          <a:pt x="207" y="24"/>
                        </a:lnTo>
                        <a:lnTo>
                          <a:pt x="176" y="0"/>
                        </a:lnTo>
                        <a:lnTo>
                          <a:pt x="66" y="31"/>
                        </a:lnTo>
                        <a:lnTo>
                          <a:pt x="0" y="145"/>
                        </a:lnTo>
                        <a:lnTo>
                          <a:pt x="31" y="277"/>
                        </a:lnTo>
                        <a:lnTo>
                          <a:pt x="126" y="366"/>
                        </a:lnTo>
                        <a:lnTo>
                          <a:pt x="157" y="490"/>
                        </a:lnTo>
                        <a:lnTo>
                          <a:pt x="365" y="4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1" name="Freeform 887"/>
                  <p:cNvSpPr>
                    <a:spLocks/>
                  </p:cNvSpPr>
                  <p:nvPr/>
                </p:nvSpPr>
                <p:spPr bwMode="auto">
                  <a:xfrm>
                    <a:off x="3029" y="2265"/>
                    <a:ext cx="62" cy="91"/>
                  </a:xfrm>
                  <a:custGeom>
                    <a:avLst/>
                    <a:gdLst/>
                    <a:ahLst/>
                    <a:cxnLst>
                      <a:cxn ang="0">
                        <a:pos x="126" y="154"/>
                      </a:cxn>
                      <a:cxn ang="0">
                        <a:pos x="86" y="0"/>
                      </a:cxn>
                      <a:cxn ang="0">
                        <a:pos x="0" y="99"/>
                      </a:cxn>
                      <a:cxn ang="0">
                        <a:pos x="22" y="182"/>
                      </a:cxn>
                      <a:cxn ang="0">
                        <a:pos x="126" y="154"/>
                      </a:cxn>
                    </a:cxnLst>
                    <a:rect l="0" t="0" r="r" b="b"/>
                    <a:pathLst>
                      <a:path w="126" h="182">
                        <a:moveTo>
                          <a:pt x="126" y="154"/>
                        </a:moveTo>
                        <a:lnTo>
                          <a:pt x="86" y="0"/>
                        </a:lnTo>
                        <a:lnTo>
                          <a:pt x="0" y="99"/>
                        </a:lnTo>
                        <a:lnTo>
                          <a:pt x="22" y="182"/>
                        </a:lnTo>
                        <a:lnTo>
                          <a:pt x="126" y="15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2" name="Freeform 888"/>
                  <p:cNvSpPr>
                    <a:spLocks/>
                  </p:cNvSpPr>
                  <p:nvPr/>
                </p:nvSpPr>
                <p:spPr bwMode="auto">
                  <a:xfrm>
                    <a:off x="2941" y="2281"/>
                    <a:ext cx="92" cy="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63" y="65"/>
                      </a:cxn>
                      <a:cxn ang="0">
                        <a:pos x="185" y="150"/>
                      </a:cxn>
                      <a:cxn ang="0">
                        <a:pos x="90" y="177"/>
                      </a:cxn>
                      <a:cxn ang="0">
                        <a:pos x="57" y="5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5" h="177">
                        <a:moveTo>
                          <a:pt x="0" y="0"/>
                        </a:moveTo>
                        <a:lnTo>
                          <a:pt x="163" y="65"/>
                        </a:lnTo>
                        <a:lnTo>
                          <a:pt x="185" y="150"/>
                        </a:lnTo>
                        <a:lnTo>
                          <a:pt x="90" y="177"/>
                        </a:lnTo>
                        <a:lnTo>
                          <a:pt x="57" y="5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3" name="Freeform 889"/>
                  <p:cNvSpPr>
                    <a:spLocks/>
                  </p:cNvSpPr>
                  <p:nvPr/>
                </p:nvSpPr>
                <p:spPr bwMode="auto">
                  <a:xfrm>
                    <a:off x="2870" y="2082"/>
                    <a:ext cx="195" cy="112"/>
                  </a:xfrm>
                  <a:custGeom>
                    <a:avLst/>
                    <a:gdLst/>
                    <a:ahLst/>
                    <a:cxnLst>
                      <a:cxn ang="0">
                        <a:pos x="71" y="223"/>
                      </a:cxn>
                      <a:cxn ang="0">
                        <a:pos x="141" y="107"/>
                      </a:cxn>
                      <a:cxn ang="0">
                        <a:pos x="249" y="78"/>
                      </a:cxn>
                      <a:cxn ang="0">
                        <a:pos x="356" y="157"/>
                      </a:cxn>
                      <a:cxn ang="0">
                        <a:pos x="388" y="93"/>
                      </a:cxn>
                      <a:cxn ang="0">
                        <a:pos x="310" y="24"/>
                      </a:cxn>
                      <a:cxn ang="0">
                        <a:pos x="254" y="0"/>
                      </a:cxn>
                      <a:cxn ang="0">
                        <a:pos x="118" y="38"/>
                      </a:cxn>
                      <a:cxn ang="0">
                        <a:pos x="50" y="76"/>
                      </a:cxn>
                      <a:cxn ang="0">
                        <a:pos x="0" y="165"/>
                      </a:cxn>
                      <a:cxn ang="0">
                        <a:pos x="71" y="223"/>
                      </a:cxn>
                    </a:cxnLst>
                    <a:rect l="0" t="0" r="r" b="b"/>
                    <a:pathLst>
                      <a:path w="388" h="223">
                        <a:moveTo>
                          <a:pt x="71" y="223"/>
                        </a:moveTo>
                        <a:lnTo>
                          <a:pt x="141" y="107"/>
                        </a:lnTo>
                        <a:lnTo>
                          <a:pt x="249" y="78"/>
                        </a:lnTo>
                        <a:lnTo>
                          <a:pt x="356" y="157"/>
                        </a:lnTo>
                        <a:lnTo>
                          <a:pt x="388" y="93"/>
                        </a:lnTo>
                        <a:lnTo>
                          <a:pt x="310" y="24"/>
                        </a:lnTo>
                        <a:lnTo>
                          <a:pt x="254" y="0"/>
                        </a:lnTo>
                        <a:lnTo>
                          <a:pt x="118" y="38"/>
                        </a:lnTo>
                        <a:lnTo>
                          <a:pt x="50" y="76"/>
                        </a:lnTo>
                        <a:lnTo>
                          <a:pt x="0" y="165"/>
                        </a:lnTo>
                        <a:lnTo>
                          <a:pt x="71" y="22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4" name="Freeform 890"/>
                  <p:cNvSpPr>
                    <a:spLocks/>
                  </p:cNvSpPr>
                  <p:nvPr/>
                </p:nvSpPr>
                <p:spPr bwMode="auto">
                  <a:xfrm>
                    <a:off x="2869" y="2081"/>
                    <a:ext cx="197" cy="116"/>
                  </a:xfrm>
                  <a:custGeom>
                    <a:avLst/>
                    <a:gdLst/>
                    <a:ahLst/>
                    <a:cxnLst>
                      <a:cxn ang="0">
                        <a:pos x="79" y="221"/>
                      </a:cxn>
                      <a:cxn ang="0">
                        <a:pos x="69" y="224"/>
                      </a:cxn>
                      <a:cxn ang="0">
                        <a:pos x="140" y="108"/>
                      </a:cxn>
                      <a:cxn ang="0">
                        <a:pos x="142" y="108"/>
                      </a:cxn>
                      <a:cxn ang="0">
                        <a:pos x="250" y="79"/>
                      </a:cxn>
                      <a:cxn ang="0">
                        <a:pos x="252" y="79"/>
                      </a:cxn>
                      <a:cxn ang="0">
                        <a:pos x="252" y="77"/>
                      </a:cxn>
                      <a:cxn ang="0">
                        <a:pos x="254" y="81"/>
                      </a:cxn>
                      <a:cxn ang="0">
                        <a:pos x="361" y="160"/>
                      </a:cxn>
                      <a:cxn ang="0">
                        <a:pos x="356" y="160"/>
                      </a:cxn>
                      <a:cxn ang="0">
                        <a:pos x="384" y="97"/>
                      </a:cxn>
                      <a:cxn ang="0">
                        <a:pos x="386" y="99"/>
                      </a:cxn>
                      <a:cxn ang="0">
                        <a:pos x="311" y="31"/>
                      </a:cxn>
                      <a:cxn ang="0">
                        <a:pos x="311" y="33"/>
                      </a:cxn>
                      <a:cxn ang="0">
                        <a:pos x="254" y="9"/>
                      </a:cxn>
                      <a:cxn ang="0">
                        <a:pos x="257" y="9"/>
                      </a:cxn>
                      <a:cxn ang="0">
                        <a:pos x="121" y="43"/>
                      </a:cxn>
                      <a:cxn ang="0">
                        <a:pos x="55" y="83"/>
                      </a:cxn>
                      <a:cxn ang="0">
                        <a:pos x="61" y="81"/>
                      </a:cxn>
                      <a:cxn ang="0">
                        <a:pos x="9" y="173"/>
                      </a:cxn>
                      <a:cxn ang="0">
                        <a:pos x="6" y="165"/>
                      </a:cxn>
                      <a:cxn ang="0">
                        <a:pos x="79" y="221"/>
                      </a:cxn>
                      <a:cxn ang="0">
                        <a:pos x="71" y="230"/>
                      </a:cxn>
                      <a:cxn ang="0">
                        <a:pos x="0" y="173"/>
                      </a:cxn>
                      <a:cxn ang="0">
                        <a:pos x="0" y="163"/>
                      </a:cxn>
                      <a:cxn ang="0">
                        <a:pos x="50" y="75"/>
                      </a:cxn>
                      <a:cxn ang="0">
                        <a:pos x="119" y="33"/>
                      </a:cxn>
                      <a:cxn ang="0">
                        <a:pos x="254" y="0"/>
                      </a:cxn>
                      <a:cxn ang="0">
                        <a:pos x="257" y="0"/>
                      </a:cxn>
                      <a:cxn ang="0">
                        <a:pos x="313" y="25"/>
                      </a:cxn>
                      <a:cxn ang="0">
                        <a:pos x="318" y="25"/>
                      </a:cxn>
                      <a:cxn ang="0">
                        <a:pos x="394" y="93"/>
                      </a:cxn>
                      <a:cxn ang="0">
                        <a:pos x="394" y="97"/>
                      </a:cxn>
                      <a:cxn ang="0">
                        <a:pos x="363" y="163"/>
                      </a:cxn>
                      <a:cxn ang="0">
                        <a:pos x="358" y="168"/>
                      </a:cxn>
                      <a:cxn ang="0">
                        <a:pos x="358" y="165"/>
                      </a:cxn>
                      <a:cxn ang="0">
                        <a:pos x="250" y="86"/>
                      </a:cxn>
                      <a:cxn ang="0">
                        <a:pos x="252" y="86"/>
                      </a:cxn>
                      <a:cxn ang="0">
                        <a:pos x="144" y="115"/>
                      </a:cxn>
                      <a:cxn ang="0">
                        <a:pos x="149" y="115"/>
                      </a:cxn>
                      <a:cxn ang="0">
                        <a:pos x="79" y="230"/>
                      </a:cxn>
                      <a:cxn ang="0">
                        <a:pos x="76" y="230"/>
                      </a:cxn>
                      <a:cxn ang="0">
                        <a:pos x="79" y="230"/>
                      </a:cxn>
                      <a:cxn ang="0">
                        <a:pos x="76" y="230"/>
                      </a:cxn>
                      <a:cxn ang="0">
                        <a:pos x="74" y="232"/>
                      </a:cxn>
                      <a:cxn ang="0">
                        <a:pos x="71" y="230"/>
                      </a:cxn>
                      <a:cxn ang="0">
                        <a:pos x="79" y="221"/>
                      </a:cxn>
                    </a:cxnLst>
                    <a:rect l="0" t="0" r="r" b="b"/>
                    <a:pathLst>
                      <a:path w="394" h="232">
                        <a:moveTo>
                          <a:pt x="79" y="221"/>
                        </a:moveTo>
                        <a:lnTo>
                          <a:pt x="69" y="224"/>
                        </a:lnTo>
                        <a:lnTo>
                          <a:pt x="140" y="108"/>
                        </a:lnTo>
                        <a:lnTo>
                          <a:pt x="142" y="108"/>
                        </a:lnTo>
                        <a:lnTo>
                          <a:pt x="250" y="79"/>
                        </a:lnTo>
                        <a:lnTo>
                          <a:pt x="252" y="79"/>
                        </a:lnTo>
                        <a:lnTo>
                          <a:pt x="252" y="77"/>
                        </a:lnTo>
                        <a:lnTo>
                          <a:pt x="254" y="81"/>
                        </a:lnTo>
                        <a:lnTo>
                          <a:pt x="361" y="160"/>
                        </a:lnTo>
                        <a:lnTo>
                          <a:pt x="356" y="160"/>
                        </a:lnTo>
                        <a:lnTo>
                          <a:pt x="384" y="97"/>
                        </a:lnTo>
                        <a:lnTo>
                          <a:pt x="386" y="99"/>
                        </a:lnTo>
                        <a:lnTo>
                          <a:pt x="311" y="31"/>
                        </a:lnTo>
                        <a:lnTo>
                          <a:pt x="311" y="33"/>
                        </a:lnTo>
                        <a:lnTo>
                          <a:pt x="254" y="9"/>
                        </a:lnTo>
                        <a:lnTo>
                          <a:pt x="257" y="9"/>
                        </a:lnTo>
                        <a:lnTo>
                          <a:pt x="121" y="43"/>
                        </a:lnTo>
                        <a:lnTo>
                          <a:pt x="55" y="83"/>
                        </a:lnTo>
                        <a:lnTo>
                          <a:pt x="61" y="81"/>
                        </a:lnTo>
                        <a:lnTo>
                          <a:pt x="9" y="173"/>
                        </a:lnTo>
                        <a:lnTo>
                          <a:pt x="6" y="165"/>
                        </a:lnTo>
                        <a:lnTo>
                          <a:pt x="79" y="221"/>
                        </a:lnTo>
                        <a:lnTo>
                          <a:pt x="71" y="230"/>
                        </a:lnTo>
                        <a:lnTo>
                          <a:pt x="0" y="173"/>
                        </a:lnTo>
                        <a:lnTo>
                          <a:pt x="0" y="163"/>
                        </a:lnTo>
                        <a:lnTo>
                          <a:pt x="50" y="75"/>
                        </a:lnTo>
                        <a:lnTo>
                          <a:pt x="119" y="33"/>
                        </a:lnTo>
                        <a:lnTo>
                          <a:pt x="254" y="0"/>
                        </a:lnTo>
                        <a:lnTo>
                          <a:pt x="257" y="0"/>
                        </a:lnTo>
                        <a:lnTo>
                          <a:pt x="313" y="25"/>
                        </a:lnTo>
                        <a:lnTo>
                          <a:pt x="318" y="25"/>
                        </a:lnTo>
                        <a:lnTo>
                          <a:pt x="394" y="93"/>
                        </a:lnTo>
                        <a:lnTo>
                          <a:pt x="394" y="97"/>
                        </a:lnTo>
                        <a:lnTo>
                          <a:pt x="363" y="163"/>
                        </a:lnTo>
                        <a:lnTo>
                          <a:pt x="358" y="168"/>
                        </a:lnTo>
                        <a:lnTo>
                          <a:pt x="358" y="165"/>
                        </a:lnTo>
                        <a:lnTo>
                          <a:pt x="250" y="86"/>
                        </a:lnTo>
                        <a:lnTo>
                          <a:pt x="252" y="86"/>
                        </a:lnTo>
                        <a:lnTo>
                          <a:pt x="144" y="115"/>
                        </a:lnTo>
                        <a:lnTo>
                          <a:pt x="149" y="115"/>
                        </a:lnTo>
                        <a:lnTo>
                          <a:pt x="79" y="230"/>
                        </a:lnTo>
                        <a:lnTo>
                          <a:pt x="76" y="230"/>
                        </a:lnTo>
                        <a:lnTo>
                          <a:pt x="79" y="230"/>
                        </a:lnTo>
                        <a:lnTo>
                          <a:pt x="76" y="230"/>
                        </a:lnTo>
                        <a:lnTo>
                          <a:pt x="74" y="232"/>
                        </a:lnTo>
                        <a:lnTo>
                          <a:pt x="71" y="230"/>
                        </a:lnTo>
                        <a:lnTo>
                          <a:pt x="79" y="2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5" name="Freeform 891"/>
                  <p:cNvSpPr>
                    <a:spLocks/>
                  </p:cNvSpPr>
                  <p:nvPr/>
                </p:nvSpPr>
                <p:spPr bwMode="auto">
                  <a:xfrm>
                    <a:off x="2803" y="2159"/>
                    <a:ext cx="117" cy="101"/>
                  </a:xfrm>
                  <a:custGeom>
                    <a:avLst/>
                    <a:gdLst/>
                    <a:ahLst/>
                    <a:cxnLst>
                      <a:cxn ang="0">
                        <a:pos x="234" y="200"/>
                      </a:cxn>
                      <a:cxn ang="0">
                        <a:pos x="204" y="66"/>
                      </a:cxn>
                      <a:cxn ang="0">
                        <a:pos x="119" y="0"/>
                      </a:cxn>
                      <a:cxn ang="0">
                        <a:pos x="0" y="27"/>
                      </a:cxn>
                      <a:cxn ang="0">
                        <a:pos x="141" y="114"/>
                      </a:cxn>
                      <a:cxn ang="0">
                        <a:pos x="234" y="200"/>
                      </a:cxn>
                    </a:cxnLst>
                    <a:rect l="0" t="0" r="r" b="b"/>
                    <a:pathLst>
                      <a:path w="234" h="200">
                        <a:moveTo>
                          <a:pt x="234" y="200"/>
                        </a:moveTo>
                        <a:lnTo>
                          <a:pt x="204" y="66"/>
                        </a:lnTo>
                        <a:lnTo>
                          <a:pt x="119" y="0"/>
                        </a:lnTo>
                        <a:lnTo>
                          <a:pt x="0" y="27"/>
                        </a:lnTo>
                        <a:lnTo>
                          <a:pt x="141" y="114"/>
                        </a:lnTo>
                        <a:lnTo>
                          <a:pt x="234" y="2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6" name="Freeform 892"/>
                  <p:cNvSpPr>
                    <a:spLocks/>
                  </p:cNvSpPr>
                  <p:nvPr/>
                </p:nvSpPr>
                <p:spPr bwMode="auto">
                  <a:xfrm>
                    <a:off x="2763" y="1988"/>
                    <a:ext cx="340" cy="184"/>
                  </a:xfrm>
                  <a:custGeom>
                    <a:avLst/>
                    <a:gdLst/>
                    <a:ahLst/>
                    <a:cxnLst>
                      <a:cxn ang="0">
                        <a:pos x="83" y="368"/>
                      </a:cxn>
                      <a:cxn ang="0">
                        <a:pos x="193" y="339"/>
                      </a:cxn>
                      <a:cxn ang="0">
                        <a:pos x="236" y="244"/>
                      </a:cxn>
                      <a:cxn ang="0">
                        <a:pos x="304" y="204"/>
                      </a:cxn>
                      <a:cxn ang="0">
                        <a:pos x="480" y="155"/>
                      </a:cxn>
                      <a:cxn ang="0">
                        <a:pos x="612" y="212"/>
                      </a:cxn>
                      <a:cxn ang="0">
                        <a:pos x="680" y="103"/>
                      </a:cxn>
                      <a:cxn ang="0">
                        <a:pos x="540" y="23"/>
                      </a:cxn>
                      <a:cxn ang="0">
                        <a:pos x="433" y="0"/>
                      </a:cxn>
                      <a:cxn ang="0">
                        <a:pos x="256" y="50"/>
                      </a:cxn>
                      <a:cxn ang="0">
                        <a:pos x="124" y="155"/>
                      </a:cxn>
                      <a:cxn ang="0">
                        <a:pos x="0" y="322"/>
                      </a:cxn>
                      <a:cxn ang="0">
                        <a:pos x="83" y="368"/>
                      </a:cxn>
                    </a:cxnLst>
                    <a:rect l="0" t="0" r="r" b="b"/>
                    <a:pathLst>
                      <a:path w="680" h="368">
                        <a:moveTo>
                          <a:pt x="83" y="368"/>
                        </a:moveTo>
                        <a:lnTo>
                          <a:pt x="193" y="339"/>
                        </a:lnTo>
                        <a:lnTo>
                          <a:pt x="236" y="244"/>
                        </a:lnTo>
                        <a:lnTo>
                          <a:pt x="304" y="204"/>
                        </a:lnTo>
                        <a:lnTo>
                          <a:pt x="480" y="155"/>
                        </a:lnTo>
                        <a:lnTo>
                          <a:pt x="612" y="212"/>
                        </a:lnTo>
                        <a:lnTo>
                          <a:pt x="680" y="103"/>
                        </a:lnTo>
                        <a:lnTo>
                          <a:pt x="540" y="23"/>
                        </a:lnTo>
                        <a:lnTo>
                          <a:pt x="433" y="0"/>
                        </a:lnTo>
                        <a:lnTo>
                          <a:pt x="256" y="50"/>
                        </a:lnTo>
                        <a:lnTo>
                          <a:pt x="124" y="155"/>
                        </a:lnTo>
                        <a:lnTo>
                          <a:pt x="0" y="322"/>
                        </a:lnTo>
                        <a:lnTo>
                          <a:pt x="83" y="36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7" name="Freeform 893"/>
                  <p:cNvSpPr>
                    <a:spLocks/>
                  </p:cNvSpPr>
                  <p:nvPr/>
                </p:nvSpPr>
                <p:spPr bwMode="auto">
                  <a:xfrm>
                    <a:off x="2653" y="1808"/>
                    <a:ext cx="545" cy="329"/>
                  </a:xfrm>
                  <a:custGeom>
                    <a:avLst/>
                    <a:gdLst/>
                    <a:ahLst/>
                    <a:cxnLst>
                      <a:cxn ang="0">
                        <a:pos x="0" y="338"/>
                      </a:cxn>
                      <a:cxn ang="0">
                        <a:pos x="252" y="465"/>
                      </a:cxn>
                      <a:cxn ang="0">
                        <a:pos x="402" y="316"/>
                      </a:cxn>
                      <a:cxn ang="0">
                        <a:pos x="351" y="131"/>
                      </a:cxn>
                      <a:cxn ang="0">
                        <a:pos x="409" y="115"/>
                      </a:cxn>
                      <a:cxn ang="0">
                        <a:pos x="459" y="300"/>
                      </a:cxn>
                      <a:cxn ang="0">
                        <a:pos x="649" y="252"/>
                      </a:cxn>
                      <a:cxn ang="0">
                        <a:pos x="865" y="330"/>
                      </a:cxn>
                      <a:cxn ang="0">
                        <a:pos x="837" y="217"/>
                      </a:cxn>
                      <a:cxn ang="0">
                        <a:pos x="878" y="104"/>
                      </a:cxn>
                      <a:cxn ang="0">
                        <a:pos x="795" y="11"/>
                      </a:cxn>
                      <a:cxn ang="0">
                        <a:pos x="827" y="0"/>
                      </a:cxn>
                      <a:cxn ang="0">
                        <a:pos x="1089" y="177"/>
                      </a:cxn>
                      <a:cxn ang="0">
                        <a:pos x="1064" y="224"/>
                      </a:cxn>
                      <a:cxn ang="0">
                        <a:pos x="920" y="146"/>
                      </a:cxn>
                      <a:cxn ang="0">
                        <a:pos x="876" y="219"/>
                      </a:cxn>
                      <a:cxn ang="0">
                        <a:pos x="918" y="346"/>
                      </a:cxn>
                      <a:cxn ang="0">
                        <a:pos x="971" y="379"/>
                      </a:cxn>
                      <a:cxn ang="0">
                        <a:pos x="922" y="434"/>
                      </a:cxn>
                      <a:cxn ang="0">
                        <a:pos x="791" y="351"/>
                      </a:cxn>
                      <a:cxn ang="0">
                        <a:pos x="646" y="305"/>
                      </a:cxn>
                      <a:cxn ang="0">
                        <a:pos x="441" y="363"/>
                      </a:cxn>
                      <a:cxn ang="0">
                        <a:pos x="282" y="502"/>
                      </a:cxn>
                      <a:cxn ang="0">
                        <a:pos x="178" y="660"/>
                      </a:cxn>
                      <a:cxn ang="0">
                        <a:pos x="142" y="642"/>
                      </a:cxn>
                      <a:cxn ang="0">
                        <a:pos x="165" y="598"/>
                      </a:cxn>
                      <a:cxn ang="0">
                        <a:pos x="59" y="544"/>
                      </a:cxn>
                      <a:cxn ang="0">
                        <a:pos x="0" y="338"/>
                      </a:cxn>
                    </a:cxnLst>
                    <a:rect l="0" t="0" r="r" b="b"/>
                    <a:pathLst>
                      <a:path w="1089" h="660">
                        <a:moveTo>
                          <a:pt x="0" y="338"/>
                        </a:moveTo>
                        <a:lnTo>
                          <a:pt x="252" y="465"/>
                        </a:lnTo>
                        <a:lnTo>
                          <a:pt x="402" y="316"/>
                        </a:lnTo>
                        <a:lnTo>
                          <a:pt x="351" y="131"/>
                        </a:lnTo>
                        <a:lnTo>
                          <a:pt x="409" y="115"/>
                        </a:lnTo>
                        <a:lnTo>
                          <a:pt x="459" y="300"/>
                        </a:lnTo>
                        <a:lnTo>
                          <a:pt x="649" y="252"/>
                        </a:lnTo>
                        <a:lnTo>
                          <a:pt x="865" y="330"/>
                        </a:lnTo>
                        <a:lnTo>
                          <a:pt x="837" y="217"/>
                        </a:lnTo>
                        <a:lnTo>
                          <a:pt x="878" y="104"/>
                        </a:lnTo>
                        <a:lnTo>
                          <a:pt x="795" y="11"/>
                        </a:lnTo>
                        <a:lnTo>
                          <a:pt x="827" y="0"/>
                        </a:lnTo>
                        <a:lnTo>
                          <a:pt x="1089" y="177"/>
                        </a:lnTo>
                        <a:lnTo>
                          <a:pt x="1064" y="224"/>
                        </a:lnTo>
                        <a:lnTo>
                          <a:pt x="920" y="146"/>
                        </a:lnTo>
                        <a:lnTo>
                          <a:pt x="876" y="219"/>
                        </a:lnTo>
                        <a:lnTo>
                          <a:pt x="918" y="346"/>
                        </a:lnTo>
                        <a:lnTo>
                          <a:pt x="971" y="379"/>
                        </a:lnTo>
                        <a:lnTo>
                          <a:pt x="922" y="434"/>
                        </a:lnTo>
                        <a:lnTo>
                          <a:pt x="791" y="351"/>
                        </a:lnTo>
                        <a:lnTo>
                          <a:pt x="646" y="305"/>
                        </a:lnTo>
                        <a:lnTo>
                          <a:pt x="441" y="363"/>
                        </a:lnTo>
                        <a:lnTo>
                          <a:pt x="282" y="502"/>
                        </a:lnTo>
                        <a:lnTo>
                          <a:pt x="178" y="660"/>
                        </a:lnTo>
                        <a:lnTo>
                          <a:pt x="142" y="642"/>
                        </a:lnTo>
                        <a:lnTo>
                          <a:pt x="165" y="598"/>
                        </a:lnTo>
                        <a:lnTo>
                          <a:pt x="59" y="544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8" name="Freeform 894"/>
                  <p:cNvSpPr>
                    <a:spLocks/>
                  </p:cNvSpPr>
                  <p:nvPr/>
                </p:nvSpPr>
                <p:spPr bwMode="auto">
                  <a:xfrm>
                    <a:off x="2660" y="2001"/>
                    <a:ext cx="103" cy="91"/>
                  </a:xfrm>
                  <a:custGeom>
                    <a:avLst/>
                    <a:gdLst/>
                    <a:ahLst/>
                    <a:cxnLst>
                      <a:cxn ang="0">
                        <a:pos x="31" y="108"/>
                      </a:cxn>
                      <a:cxn ang="0">
                        <a:pos x="168" y="180"/>
                      </a:cxn>
                      <a:cxn ang="0">
                        <a:pos x="205" y="108"/>
                      </a:cxn>
                      <a:cxn ang="0">
                        <a:pos x="0" y="0"/>
                      </a:cxn>
                      <a:cxn ang="0">
                        <a:pos x="31" y="108"/>
                      </a:cxn>
                    </a:cxnLst>
                    <a:rect l="0" t="0" r="r" b="b"/>
                    <a:pathLst>
                      <a:path w="205" h="180">
                        <a:moveTo>
                          <a:pt x="31" y="108"/>
                        </a:moveTo>
                        <a:lnTo>
                          <a:pt x="168" y="180"/>
                        </a:lnTo>
                        <a:lnTo>
                          <a:pt x="205" y="108"/>
                        </a:lnTo>
                        <a:lnTo>
                          <a:pt x="0" y="0"/>
                        </a:lnTo>
                        <a:lnTo>
                          <a:pt x="31" y="10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19" name="Freeform 895"/>
                  <p:cNvSpPr>
                    <a:spLocks/>
                  </p:cNvSpPr>
                  <p:nvPr/>
                </p:nvSpPr>
                <p:spPr bwMode="auto">
                  <a:xfrm>
                    <a:off x="2730" y="1873"/>
                    <a:ext cx="121" cy="164"/>
                  </a:xfrm>
                  <a:custGeom>
                    <a:avLst/>
                    <a:gdLst/>
                    <a:ahLst/>
                    <a:cxnLst>
                      <a:cxn ang="0">
                        <a:pos x="96" y="329"/>
                      </a:cxn>
                      <a:cxn ang="0">
                        <a:pos x="243" y="174"/>
                      </a:cxn>
                      <a:cxn ang="0">
                        <a:pos x="198" y="0"/>
                      </a:cxn>
                      <a:cxn ang="0">
                        <a:pos x="95" y="26"/>
                      </a:cxn>
                      <a:cxn ang="0">
                        <a:pos x="0" y="274"/>
                      </a:cxn>
                      <a:cxn ang="0">
                        <a:pos x="96" y="329"/>
                      </a:cxn>
                    </a:cxnLst>
                    <a:rect l="0" t="0" r="r" b="b"/>
                    <a:pathLst>
                      <a:path w="243" h="329">
                        <a:moveTo>
                          <a:pt x="96" y="329"/>
                        </a:moveTo>
                        <a:lnTo>
                          <a:pt x="243" y="174"/>
                        </a:lnTo>
                        <a:lnTo>
                          <a:pt x="198" y="0"/>
                        </a:lnTo>
                        <a:lnTo>
                          <a:pt x="95" y="26"/>
                        </a:lnTo>
                        <a:lnTo>
                          <a:pt x="0" y="274"/>
                        </a:lnTo>
                        <a:lnTo>
                          <a:pt x="96" y="32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0" name="Freeform 896"/>
                  <p:cNvSpPr>
                    <a:spLocks/>
                  </p:cNvSpPr>
                  <p:nvPr/>
                </p:nvSpPr>
                <p:spPr bwMode="auto">
                  <a:xfrm>
                    <a:off x="2638" y="1896"/>
                    <a:ext cx="106" cy="103"/>
                  </a:xfrm>
                  <a:custGeom>
                    <a:avLst/>
                    <a:gdLst/>
                    <a:ahLst/>
                    <a:cxnLst>
                      <a:cxn ang="0">
                        <a:pos x="27" y="158"/>
                      </a:cxn>
                      <a:cxn ang="0">
                        <a:pos x="127" y="206"/>
                      </a:cxn>
                      <a:cxn ang="0">
                        <a:pos x="211" y="0"/>
                      </a:cxn>
                      <a:cxn ang="0">
                        <a:pos x="0" y="59"/>
                      </a:cxn>
                      <a:cxn ang="0">
                        <a:pos x="27" y="158"/>
                      </a:cxn>
                    </a:cxnLst>
                    <a:rect l="0" t="0" r="r" b="b"/>
                    <a:pathLst>
                      <a:path w="211" h="206">
                        <a:moveTo>
                          <a:pt x="27" y="158"/>
                        </a:moveTo>
                        <a:lnTo>
                          <a:pt x="127" y="206"/>
                        </a:lnTo>
                        <a:lnTo>
                          <a:pt x="211" y="0"/>
                        </a:lnTo>
                        <a:lnTo>
                          <a:pt x="0" y="59"/>
                        </a:lnTo>
                        <a:lnTo>
                          <a:pt x="27" y="15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1" name="Freeform 897"/>
                  <p:cNvSpPr>
                    <a:spLocks/>
                  </p:cNvSpPr>
                  <p:nvPr/>
                </p:nvSpPr>
                <p:spPr bwMode="auto">
                  <a:xfrm>
                    <a:off x="2861" y="1813"/>
                    <a:ext cx="232" cy="158"/>
                  </a:xfrm>
                  <a:custGeom>
                    <a:avLst/>
                    <a:gdLst/>
                    <a:ahLst/>
                    <a:cxnLst>
                      <a:cxn ang="0">
                        <a:pos x="20" y="163"/>
                      </a:cxn>
                      <a:cxn ang="0">
                        <a:pos x="0" y="103"/>
                      </a:cxn>
                      <a:cxn ang="0">
                        <a:pos x="379" y="0"/>
                      </a:cxn>
                      <a:cxn ang="0">
                        <a:pos x="464" y="92"/>
                      </a:cxn>
                      <a:cxn ang="0">
                        <a:pos x="422" y="197"/>
                      </a:cxn>
                      <a:cxn ang="0">
                        <a:pos x="448" y="316"/>
                      </a:cxn>
                      <a:cxn ang="0">
                        <a:pos x="325" y="268"/>
                      </a:cxn>
                      <a:cxn ang="0">
                        <a:pos x="237" y="234"/>
                      </a:cxn>
                      <a:cxn ang="0">
                        <a:pos x="174" y="250"/>
                      </a:cxn>
                      <a:cxn ang="0">
                        <a:pos x="146" y="126"/>
                      </a:cxn>
                      <a:cxn ang="0">
                        <a:pos x="20" y="163"/>
                      </a:cxn>
                    </a:cxnLst>
                    <a:rect l="0" t="0" r="r" b="b"/>
                    <a:pathLst>
                      <a:path w="464" h="316">
                        <a:moveTo>
                          <a:pt x="20" y="163"/>
                        </a:moveTo>
                        <a:lnTo>
                          <a:pt x="0" y="103"/>
                        </a:lnTo>
                        <a:lnTo>
                          <a:pt x="379" y="0"/>
                        </a:lnTo>
                        <a:lnTo>
                          <a:pt x="464" y="92"/>
                        </a:lnTo>
                        <a:lnTo>
                          <a:pt x="422" y="197"/>
                        </a:lnTo>
                        <a:lnTo>
                          <a:pt x="448" y="316"/>
                        </a:lnTo>
                        <a:lnTo>
                          <a:pt x="325" y="268"/>
                        </a:lnTo>
                        <a:lnTo>
                          <a:pt x="237" y="234"/>
                        </a:lnTo>
                        <a:lnTo>
                          <a:pt x="174" y="250"/>
                        </a:lnTo>
                        <a:lnTo>
                          <a:pt x="146" y="126"/>
                        </a:lnTo>
                        <a:lnTo>
                          <a:pt x="20" y="16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2" name="Freeform 898"/>
                  <p:cNvSpPr>
                    <a:spLocks/>
                  </p:cNvSpPr>
                  <p:nvPr/>
                </p:nvSpPr>
                <p:spPr bwMode="auto">
                  <a:xfrm>
                    <a:off x="3091" y="1879"/>
                    <a:ext cx="93" cy="117"/>
                  </a:xfrm>
                  <a:custGeom>
                    <a:avLst/>
                    <a:gdLst/>
                    <a:ahLst/>
                    <a:cxnLst>
                      <a:cxn ang="0">
                        <a:pos x="96" y="236"/>
                      </a:cxn>
                      <a:cxn ang="0">
                        <a:pos x="185" y="86"/>
                      </a:cxn>
                      <a:cxn ang="0">
                        <a:pos x="44" y="0"/>
                      </a:cxn>
                      <a:cxn ang="0">
                        <a:pos x="0" y="78"/>
                      </a:cxn>
                      <a:cxn ang="0">
                        <a:pos x="40" y="200"/>
                      </a:cxn>
                      <a:cxn ang="0">
                        <a:pos x="96" y="236"/>
                      </a:cxn>
                    </a:cxnLst>
                    <a:rect l="0" t="0" r="r" b="b"/>
                    <a:pathLst>
                      <a:path w="185" h="236">
                        <a:moveTo>
                          <a:pt x="96" y="236"/>
                        </a:moveTo>
                        <a:lnTo>
                          <a:pt x="185" y="86"/>
                        </a:lnTo>
                        <a:lnTo>
                          <a:pt x="44" y="0"/>
                        </a:lnTo>
                        <a:lnTo>
                          <a:pt x="0" y="78"/>
                        </a:lnTo>
                        <a:lnTo>
                          <a:pt x="40" y="200"/>
                        </a:lnTo>
                        <a:lnTo>
                          <a:pt x="96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3" name="Freeform 899"/>
                  <p:cNvSpPr>
                    <a:spLocks/>
                  </p:cNvSpPr>
                  <p:nvPr/>
                </p:nvSpPr>
                <p:spPr bwMode="auto">
                  <a:xfrm>
                    <a:off x="3136" y="1753"/>
                    <a:ext cx="138" cy="137"/>
                  </a:xfrm>
                  <a:custGeom>
                    <a:avLst/>
                    <a:gdLst/>
                    <a:ahLst/>
                    <a:cxnLst>
                      <a:cxn ang="0">
                        <a:pos x="130" y="275"/>
                      </a:cxn>
                      <a:cxn ang="0">
                        <a:pos x="0" y="187"/>
                      </a:cxn>
                      <a:cxn ang="0">
                        <a:pos x="71" y="54"/>
                      </a:cxn>
                      <a:cxn ang="0">
                        <a:pos x="260" y="0"/>
                      </a:cxn>
                      <a:cxn ang="0">
                        <a:pos x="276" y="57"/>
                      </a:cxn>
                      <a:cxn ang="0">
                        <a:pos x="130" y="275"/>
                      </a:cxn>
                    </a:cxnLst>
                    <a:rect l="0" t="0" r="r" b="b"/>
                    <a:pathLst>
                      <a:path w="276" h="275">
                        <a:moveTo>
                          <a:pt x="130" y="275"/>
                        </a:moveTo>
                        <a:lnTo>
                          <a:pt x="0" y="187"/>
                        </a:lnTo>
                        <a:lnTo>
                          <a:pt x="71" y="54"/>
                        </a:lnTo>
                        <a:lnTo>
                          <a:pt x="260" y="0"/>
                        </a:lnTo>
                        <a:lnTo>
                          <a:pt x="276" y="57"/>
                        </a:lnTo>
                        <a:lnTo>
                          <a:pt x="130" y="27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4" name="Freeform 900"/>
                  <p:cNvSpPr>
                    <a:spLocks/>
                  </p:cNvSpPr>
                  <p:nvPr/>
                </p:nvSpPr>
                <p:spPr bwMode="auto">
                  <a:xfrm>
                    <a:off x="3186" y="1839"/>
                    <a:ext cx="100" cy="106"/>
                  </a:xfrm>
                  <a:custGeom>
                    <a:avLst/>
                    <a:gdLst/>
                    <a:ahLst/>
                    <a:cxnLst>
                      <a:cxn ang="0">
                        <a:pos x="0" y="158"/>
                      </a:cxn>
                      <a:cxn ang="0">
                        <a:pos x="82" y="212"/>
                      </a:cxn>
                      <a:cxn ang="0">
                        <a:pos x="142" y="194"/>
                      </a:cxn>
                      <a:cxn ang="0">
                        <a:pos x="92" y="138"/>
                      </a:cxn>
                      <a:cxn ang="0">
                        <a:pos x="201" y="143"/>
                      </a:cxn>
                      <a:cxn ang="0">
                        <a:pos x="169" y="24"/>
                      </a:cxn>
                      <a:cxn ang="0">
                        <a:pos x="105" y="0"/>
                      </a:cxn>
                      <a:cxn ang="0">
                        <a:pos x="22" y="121"/>
                      </a:cxn>
                      <a:cxn ang="0">
                        <a:pos x="0" y="158"/>
                      </a:cxn>
                    </a:cxnLst>
                    <a:rect l="0" t="0" r="r" b="b"/>
                    <a:pathLst>
                      <a:path w="201" h="212">
                        <a:moveTo>
                          <a:pt x="0" y="158"/>
                        </a:moveTo>
                        <a:lnTo>
                          <a:pt x="82" y="212"/>
                        </a:lnTo>
                        <a:lnTo>
                          <a:pt x="142" y="194"/>
                        </a:lnTo>
                        <a:lnTo>
                          <a:pt x="92" y="138"/>
                        </a:lnTo>
                        <a:lnTo>
                          <a:pt x="201" y="143"/>
                        </a:lnTo>
                        <a:lnTo>
                          <a:pt x="169" y="24"/>
                        </a:lnTo>
                        <a:lnTo>
                          <a:pt x="105" y="0"/>
                        </a:lnTo>
                        <a:lnTo>
                          <a:pt x="22" y="121"/>
                        </a:lnTo>
                        <a:lnTo>
                          <a:pt x="0" y="1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5" name="Freeform 901"/>
                  <p:cNvSpPr>
                    <a:spLocks/>
                  </p:cNvSpPr>
                  <p:nvPr/>
                </p:nvSpPr>
                <p:spPr bwMode="auto">
                  <a:xfrm>
                    <a:off x="3161" y="1951"/>
                    <a:ext cx="114" cy="78"/>
                  </a:xfrm>
                  <a:custGeom>
                    <a:avLst/>
                    <a:gdLst/>
                    <a:ahLst/>
                    <a:cxnLst>
                      <a:cxn ang="0">
                        <a:pos x="156" y="0"/>
                      </a:cxn>
                      <a:cxn ang="0">
                        <a:pos x="159" y="41"/>
                      </a:cxn>
                      <a:cxn ang="0">
                        <a:pos x="227" y="65"/>
                      </a:cxn>
                      <a:cxn ang="0">
                        <a:pos x="165" y="83"/>
                      </a:cxn>
                      <a:cxn ang="0">
                        <a:pos x="154" y="136"/>
                      </a:cxn>
                      <a:cxn ang="0">
                        <a:pos x="120" y="101"/>
                      </a:cxn>
                      <a:cxn ang="0">
                        <a:pos x="89" y="157"/>
                      </a:cxn>
                      <a:cxn ang="0">
                        <a:pos x="50" y="127"/>
                      </a:cxn>
                      <a:cxn ang="0">
                        <a:pos x="71" y="94"/>
                      </a:cxn>
                      <a:cxn ang="0">
                        <a:pos x="0" y="91"/>
                      </a:cxn>
                      <a:cxn ang="0">
                        <a:pos x="39" y="69"/>
                      </a:cxn>
                      <a:cxn ang="0">
                        <a:pos x="21" y="36"/>
                      </a:cxn>
                      <a:cxn ang="0">
                        <a:pos x="95" y="51"/>
                      </a:cxn>
                      <a:cxn ang="0">
                        <a:pos x="120" y="11"/>
                      </a:cxn>
                      <a:cxn ang="0">
                        <a:pos x="156" y="0"/>
                      </a:cxn>
                    </a:cxnLst>
                    <a:rect l="0" t="0" r="r" b="b"/>
                    <a:pathLst>
                      <a:path w="227" h="157">
                        <a:moveTo>
                          <a:pt x="156" y="0"/>
                        </a:moveTo>
                        <a:lnTo>
                          <a:pt x="159" y="41"/>
                        </a:lnTo>
                        <a:lnTo>
                          <a:pt x="227" y="65"/>
                        </a:lnTo>
                        <a:lnTo>
                          <a:pt x="165" y="83"/>
                        </a:lnTo>
                        <a:lnTo>
                          <a:pt x="154" y="136"/>
                        </a:lnTo>
                        <a:lnTo>
                          <a:pt x="120" y="101"/>
                        </a:lnTo>
                        <a:lnTo>
                          <a:pt x="89" y="157"/>
                        </a:lnTo>
                        <a:lnTo>
                          <a:pt x="50" y="127"/>
                        </a:lnTo>
                        <a:lnTo>
                          <a:pt x="71" y="94"/>
                        </a:lnTo>
                        <a:lnTo>
                          <a:pt x="0" y="91"/>
                        </a:lnTo>
                        <a:lnTo>
                          <a:pt x="39" y="69"/>
                        </a:lnTo>
                        <a:lnTo>
                          <a:pt x="21" y="36"/>
                        </a:lnTo>
                        <a:lnTo>
                          <a:pt x="95" y="51"/>
                        </a:lnTo>
                        <a:lnTo>
                          <a:pt x="120" y="11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6" name="Freeform 902"/>
                  <p:cNvSpPr>
                    <a:spLocks/>
                  </p:cNvSpPr>
                  <p:nvPr/>
                </p:nvSpPr>
                <p:spPr bwMode="auto">
                  <a:xfrm>
                    <a:off x="3260" y="1934"/>
                    <a:ext cx="42" cy="68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78"/>
                      </a:cxn>
                      <a:cxn ang="0">
                        <a:pos x="39" y="70"/>
                      </a:cxn>
                      <a:cxn ang="0">
                        <a:pos x="54" y="136"/>
                      </a:cxn>
                      <a:cxn ang="0">
                        <a:pos x="67" y="70"/>
                      </a:cxn>
                      <a:cxn ang="0">
                        <a:pos x="83" y="65"/>
                      </a:cxn>
                      <a:cxn ang="0">
                        <a:pos x="72" y="0"/>
                      </a:cxn>
                      <a:cxn ang="0">
                        <a:pos x="50" y="23"/>
                      </a:cxn>
                      <a:cxn ang="0">
                        <a:pos x="45" y="0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83" h="136">
                        <a:moveTo>
                          <a:pt x="0" y="21"/>
                        </a:moveTo>
                        <a:lnTo>
                          <a:pt x="12" y="78"/>
                        </a:lnTo>
                        <a:lnTo>
                          <a:pt x="39" y="70"/>
                        </a:lnTo>
                        <a:lnTo>
                          <a:pt x="54" y="136"/>
                        </a:lnTo>
                        <a:lnTo>
                          <a:pt x="67" y="70"/>
                        </a:lnTo>
                        <a:lnTo>
                          <a:pt x="83" y="65"/>
                        </a:lnTo>
                        <a:lnTo>
                          <a:pt x="72" y="0"/>
                        </a:lnTo>
                        <a:lnTo>
                          <a:pt x="50" y="23"/>
                        </a:lnTo>
                        <a:lnTo>
                          <a:pt x="45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7" name="Freeform 903"/>
                  <p:cNvSpPr>
                    <a:spLocks/>
                  </p:cNvSpPr>
                  <p:nvPr/>
                </p:nvSpPr>
                <p:spPr bwMode="auto">
                  <a:xfrm>
                    <a:off x="2865" y="1875"/>
                    <a:ext cx="84" cy="82"/>
                  </a:xfrm>
                  <a:custGeom>
                    <a:avLst/>
                    <a:gdLst/>
                    <a:ahLst/>
                    <a:cxnLst>
                      <a:cxn ang="0">
                        <a:pos x="38" y="162"/>
                      </a:cxn>
                      <a:cxn ang="0">
                        <a:pos x="167" y="129"/>
                      </a:cxn>
                      <a:cxn ang="0">
                        <a:pos x="137" y="0"/>
                      </a:cxn>
                      <a:cxn ang="0">
                        <a:pos x="0" y="41"/>
                      </a:cxn>
                      <a:cxn ang="0">
                        <a:pos x="38" y="162"/>
                      </a:cxn>
                    </a:cxnLst>
                    <a:rect l="0" t="0" r="r" b="b"/>
                    <a:pathLst>
                      <a:path w="167" h="162">
                        <a:moveTo>
                          <a:pt x="38" y="162"/>
                        </a:moveTo>
                        <a:lnTo>
                          <a:pt x="167" y="129"/>
                        </a:lnTo>
                        <a:lnTo>
                          <a:pt x="137" y="0"/>
                        </a:lnTo>
                        <a:lnTo>
                          <a:pt x="0" y="41"/>
                        </a:lnTo>
                        <a:lnTo>
                          <a:pt x="38" y="16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8" name="Freeform 904"/>
                  <p:cNvSpPr>
                    <a:spLocks/>
                  </p:cNvSpPr>
                  <p:nvPr/>
                </p:nvSpPr>
                <p:spPr bwMode="auto">
                  <a:xfrm>
                    <a:off x="2861" y="2067"/>
                    <a:ext cx="206" cy="99"/>
                  </a:xfrm>
                  <a:custGeom>
                    <a:avLst/>
                    <a:gdLst/>
                    <a:ahLst/>
                    <a:cxnLst>
                      <a:cxn ang="0">
                        <a:pos x="28" y="198"/>
                      </a:cxn>
                      <a:cxn ang="0">
                        <a:pos x="74" y="119"/>
                      </a:cxn>
                      <a:cxn ang="0">
                        <a:pos x="124" y="81"/>
                      </a:cxn>
                      <a:cxn ang="0">
                        <a:pos x="269" y="41"/>
                      </a:cxn>
                      <a:cxn ang="0">
                        <a:pos x="325" y="63"/>
                      </a:cxn>
                      <a:cxn ang="0">
                        <a:pos x="400" y="121"/>
                      </a:cxn>
                      <a:cxn ang="0">
                        <a:pos x="413" y="60"/>
                      </a:cxn>
                      <a:cxn ang="0">
                        <a:pos x="285" y="0"/>
                      </a:cxn>
                      <a:cxn ang="0">
                        <a:pos x="104" y="50"/>
                      </a:cxn>
                      <a:cxn ang="0">
                        <a:pos x="34" y="97"/>
                      </a:cxn>
                      <a:cxn ang="0">
                        <a:pos x="0" y="179"/>
                      </a:cxn>
                      <a:cxn ang="0">
                        <a:pos x="28" y="198"/>
                      </a:cxn>
                    </a:cxnLst>
                    <a:rect l="0" t="0" r="r" b="b"/>
                    <a:pathLst>
                      <a:path w="413" h="198">
                        <a:moveTo>
                          <a:pt x="28" y="198"/>
                        </a:moveTo>
                        <a:lnTo>
                          <a:pt x="74" y="119"/>
                        </a:lnTo>
                        <a:lnTo>
                          <a:pt x="124" y="81"/>
                        </a:lnTo>
                        <a:lnTo>
                          <a:pt x="269" y="41"/>
                        </a:lnTo>
                        <a:lnTo>
                          <a:pt x="325" y="63"/>
                        </a:lnTo>
                        <a:lnTo>
                          <a:pt x="400" y="121"/>
                        </a:lnTo>
                        <a:lnTo>
                          <a:pt x="413" y="60"/>
                        </a:lnTo>
                        <a:lnTo>
                          <a:pt x="285" y="0"/>
                        </a:lnTo>
                        <a:lnTo>
                          <a:pt x="104" y="50"/>
                        </a:lnTo>
                        <a:lnTo>
                          <a:pt x="34" y="97"/>
                        </a:lnTo>
                        <a:lnTo>
                          <a:pt x="0" y="179"/>
                        </a:lnTo>
                        <a:lnTo>
                          <a:pt x="28" y="1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29" name="Freeform 905"/>
                  <p:cNvSpPr>
                    <a:spLocks/>
                  </p:cNvSpPr>
                  <p:nvPr/>
                </p:nvSpPr>
                <p:spPr bwMode="auto">
                  <a:xfrm>
                    <a:off x="3046" y="2046"/>
                    <a:ext cx="79" cy="245"/>
                  </a:xfrm>
                  <a:custGeom>
                    <a:avLst/>
                    <a:gdLst/>
                    <a:ahLst/>
                    <a:cxnLst>
                      <a:cxn ang="0">
                        <a:pos x="0" y="237"/>
                      </a:cxn>
                      <a:cxn ang="0">
                        <a:pos x="68" y="490"/>
                      </a:cxn>
                      <a:cxn ang="0">
                        <a:pos x="146" y="315"/>
                      </a:cxn>
                      <a:cxn ang="0">
                        <a:pos x="157" y="189"/>
                      </a:cxn>
                      <a:cxn ang="0">
                        <a:pos x="108" y="0"/>
                      </a:cxn>
                      <a:cxn ang="0">
                        <a:pos x="44" y="106"/>
                      </a:cxn>
                      <a:cxn ang="0">
                        <a:pos x="34" y="166"/>
                      </a:cxn>
                      <a:cxn ang="0">
                        <a:pos x="0" y="237"/>
                      </a:cxn>
                    </a:cxnLst>
                    <a:rect l="0" t="0" r="r" b="b"/>
                    <a:pathLst>
                      <a:path w="157" h="490">
                        <a:moveTo>
                          <a:pt x="0" y="237"/>
                        </a:moveTo>
                        <a:lnTo>
                          <a:pt x="68" y="490"/>
                        </a:lnTo>
                        <a:lnTo>
                          <a:pt x="146" y="315"/>
                        </a:lnTo>
                        <a:lnTo>
                          <a:pt x="157" y="189"/>
                        </a:lnTo>
                        <a:lnTo>
                          <a:pt x="108" y="0"/>
                        </a:lnTo>
                        <a:lnTo>
                          <a:pt x="44" y="106"/>
                        </a:lnTo>
                        <a:lnTo>
                          <a:pt x="34" y="166"/>
                        </a:lnTo>
                        <a:lnTo>
                          <a:pt x="0" y="23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0" name="Freeform 906"/>
                  <p:cNvSpPr>
                    <a:spLocks/>
                  </p:cNvSpPr>
                  <p:nvPr/>
                </p:nvSpPr>
                <p:spPr bwMode="auto">
                  <a:xfrm>
                    <a:off x="2706" y="1886"/>
                    <a:ext cx="72" cy="123"/>
                  </a:xfrm>
                  <a:custGeom>
                    <a:avLst/>
                    <a:gdLst/>
                    <a:ahLst/>
                    <a:cxnLst>
                      <a:cxn ang="0">
                        <a:pos x="77" y="18"/>
                      </a:cxn>
                      <a:cxn ang="0">
                        <a:pos x="144" y="0"/>
                      </a:cxn>
                      <a:cxn ang="0">
                        <a:pos x="46" y="245"/>
                      </a:cxn>
                      <a:cxn ang="0">
                        <a:pos x="0" y="223"/>
                      </a:cxn>
                      <a:cxn ang="0">
                        <a:pos x="77" y="18"/>
                      </a:cxn>
                    </a:cxnLst>
                    <a:rect l="0" t="0" r="r" b="b"/>
                    <a:pathLst>
                      <a:path w="144" h="245">
                        <a:moveTo>
                          <a:pt x="77" y="18"/>
                        </a:moveTo>
                        <a:lnTo>
                          <a:pt x="144" y="0"/>
                        </a:lnTo>
                        <a:lnTo>
                          <a:pt x="46" y="245"/>
                        </a:lnTo>
                        <a:lnTo>
                          <a:pt x="0" y="223"/>
                        </a:lnTo>
                        <a:lnTo>
                          <a:pt x="77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1" name="Freeform 907"/>
                  <p:cNvSpPr>
                    <a:spLocks/>
                  </p:cNvSpPr>
                  <p:nvPr/>
                </p:nvSpPr>
                <p:spPr bwMode="auto">
                  <a:xfrm>
                    <a:off x="2681" y="2079"/>
                    <a:ext cx="53" cy="4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05" y="52"/>
                      </a:cxn>
                      <a:cxn ang="0">
                        <a:pos x="88" y="88"/>
                      </a:cxn>
                      <a:cxn ang="0">
                        <a:pos x="16" y="5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05" h="88">
                        <a:moveTo>
                          <a:pt x="0" y="0"/>
                        </a:moveTo>
                        <a:lnTo>
                          <a:pt x="105" y="52"/>
                        </a:lnTo>
                        <a:lnTo>
                          <a:pt x="88" y="88"/>
                        </a:lnTo>
                        <a:lnTo>
                          <a:pt x="16" y="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2" name="Freeform 908"/>
                  <p:cNvSpPr>
                    <a:spLocks/>
                  </p:cNvSpPr>
                  <p:nvPr/>
                </p:nvSpPr>
                <p:spPr bwMode="auto">
                  <a:xfrm>
                    <a:off x="2800" y="2105"/>
                    <a:ext cx="45" cy="50"/>
                  </a:xfrm>
                  <a:custGeom>
                    <a:avLst/>
                    <a:gdLst/>
                    <a:ahLst/>
                    <a:cxnLst>
                      <a:cxn ang="0">
                        <a:pos x="33" y="100"/>
                      </a:cxn>
                      <a:cxn ang="0">
                        <a:pos x="0" y="63"/>
                      </a:cxn>
                      <a:cxn ang="0">
                        <a:pos x="11" y="12"/>
                      </a:cxn>
                      <a:cxn ang="0">
                        <a:pos x="54" y="0"/>
                      </a:cxn>
                      <a:cxn ang="0">
                        <a:pos x="91" y="37"/>
                      </a:cxn>
                      <a:cxn ang="0">
                        <a:pos x="81" y="89"/>
                      </a:cxn>
                      <a:cxn ang="0">
                        <a:pos x="33" y="100"/>
                      </a:cxn>
                    </a:cxnLst>
                    <a:rect l="0" t="0" r="r" b="b"/>
                    <a:pathLst>
                      <a:path w="91" h="100">
                        <a:moveTo>
                          <a:pt x="33" y="100"/>
                        </a:moveTo>
                        <a:lnTo>
                          <a:pt x="0" y="63"/>
                        </a:lnTo>
                        <a:lnTo>
                          <a:pt x="11" y="12"/>
                        </a:lnTo>
                        <a:lnTo>
                          <a:pt x="54" y="0"/>
                        </a:lnTo>
                        <a:lnTo>
                          <a:pt x="91" y="37"/>
                        </a:lnTo>
                        <a:lnTo>
                          <a:pt x="81" y="89"/>
                        </a:lnTo>
                        <a:lnTo>
                          <a:pt x="33" y="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3" name="Freeform 909"/>
                  <p:cNvSpPr>
                    <a:spLocks/>
                  </p:cNvSpPr>
                  <p:nvPr/>
                </p:nvSpPr>
                <p:spPr bwMode="auto">
                  <a:xfrm>
                    <a:off x="2845" y="2050"/>
                    <a:ext cx="52" cy="51"/>
                  </a:xfrm>
                  <a:custGeom>
                    <a:avLst/>
                    <a:gdLst/>
                    <a:ahLst/>
                    <a:cxnLst>
                      <a:cxn ang="0">
                        <a:pos x="36" y="103"/>
                      </a:cxn>
                      <a:cxn ang="0">
                        <a:pos x="0" y="66"/>
                      </a:cxn>
                      <a:cxn ang="0">
                        <a:pos x="19" y="11"/>
                      </a:cxn>
                      <a:cxn ang="0">
                        <a:pos x="69" y="0"/>
                      </a:cxn>
                      <a:cxn ang="0">
                        <a:pos x="103" y="38"/>
                      </a:cxn>
                      <a:cxn ang="0">
                        <a:pos x="89" y="91"/>
                      </a:cxn>
                      <a:cxn ang="0">
                        <a:pos x="36" y="103"/>
                      </a:cxn>
                    </a:cxnLst>
                    <a:rect l="0" t="0" r="r" b="b"/>
                    <a:pathLst>
                      <a:path w="103" h="103">
                        <a:moveTo>
                          <a:pt x="36" y="103"/>
                        </a:moveTo>
                        <a:lnTo>
                          <a:pt x="0" y="66"/>
                        </a:lnTo>
                        <a:lnTo>
                          <a:pt x="19" y="11"/>
                        </a:lnTo>
                        <a:lnTo>
                          <a:pt x="69" y="0"/>
                        </a:lnTo>
                        <a:lnTo>
                          <a:pt x="103" y="38"/>
                        </a:lnTo>
                        <a:lnTo>
                          <a:pt x="89" y="91"/>
                        </a:lnTo>
                        <a:lnTo>
                          <a:pt x="36" y="1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4" name="Freeform 910"/>
                  <p:cNvSpPr>
                    <a:spLocks/>
                  </p:cNvSpPr>
                  <p:nvPr/>
                </p:nvSpPr>
                <p:spPr bwMode="auto">
                  <a:xfrm>
                    <a:off x="2911" y="2014"/>
                    <a:ext cx="52" cy="58"/>
                  </a:xfrm>
                  <a:custGeom>
                    <a:avLst/>
                    <a:gdLst/>
                    <a:ahLst/>
                    <a:cxnLst>
                      <a:cxn ang="0">
                        <a:pos x="42" y="115"/>
                      </a:cxn>
                      <a:cxn ang="0">
                        <a:pos x="0" y="70"/>
                      </a:cxn>
                      <a:cxn ang="0">
                        <a:pos x="13" y="16"/>
                      </a:cxn>
                      <a:cxn ang="0">
                        <a:pos x="68" y="0"/>
                      </a:cxn>
                      <a:cxn ang="0">
                        <a:pos x="105" y="43"/>
                      </a:cxn>
                      <a:cxn ang="0">
                        <a:pos x="94" y="102"/>
                      </a:cxn>
                      <a:cxn ang="0">
                        <a:pos x="42" y="115"/>
                      </a:cxn>
                    </a:cxnLst>
                    <a:rect l="0" t="0" r="r" b="b"/>
                    <a:pathLst>
                      <a:path w="105" h="115">
                        <a:moveTo>
                          <a:pt x="42" y="115"/>
                        </a:moveTo>
                        <a:lnTo>
                          <a:pt x="0" y="70"/>
                        </a:lnTo>
                        <a:lnTo>
                          <a:pt x="13" y="16"/>
                        </a:lnTo>
                        <a:lnTo>
                          <a:pt x="68" y="0"/>
                        </a:lnTo>
                        <a:lnTo>
                          <a:pt x="105" y="43"/>
                        </a:lnTo>
                        <a:lnTo>
                          <a:pt x="94" y="102"/>
                        </a:lnTo>
                        <a:lnTo>
                          <a:pt x="42" y="1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5" name="Freeform 911"/>
                  <p:cNvSpPr>
                    <a:spLocks/>
                  </p:cNvSpPr>
                  <p:nvPr/>
                </p:nvSpPr>
                <p:spPr bwMode="auto">
                  <a:xfrm>
                    <a:off x="2980" y="2009"/>
                    <a:ext cx="47" cy="47"/>
                  </a:xfrm>
                  <a:custGeom>
                    <a:avLst/>
                    <a:gdLst/>
                    <a:ahLst/>
                    <a:cxnLst>
                      <a:cxn ang="0">
                        <a:pos x="36" y="95"/>
                      </a:cxn>
                      <a:cxn ang="0">
                        <a:pos x="0" y="57"/>
                      </a:cxn>
                      <a:cxn ang="0">
                        <a:pos x="12" y="9"/>
                      </a:cxn>
                      <a:cxn ang="0">
                        <a:pos x="57" y="0"/>
                      </a:cxn>
                      <a:cxn ang="0">
                        <a:pos x="92" y="33"/>
                      </a:cxn>
                      <a:cxn ang="0">
                        <a:pos x="79" y="86"/>
                      </a:cxn>
                      <a:cxn ang="0">
                        <a:pos x="36" y="95"/>
                      </a:cxn>
                    </a:cxnLst>
                    <a:rect l="0" t="0" r="r" b="b"/>
                    <a:pathLst>
                      <a:path w="92" h="95">
                        <a:moveTo>
                          <a:pt x="36" y="95"/>
                        </a:moveTo>
                        <a:lnTo>
                          <a:pt x="0" y="57"/>
                        </a:lnTo>
                        <a:lnTo>
                          <a:pt x="12" y="9"/>
                        </a:lnTo>
                        <a:lnTo>
                          <a:pt x="57" y="0"/>
                        </a:lnTo>
                        <a:lnTo>
                          <a:pt x="92" y="33"/>
                        </a:lnTo>
                        <a:lnTo>
                          <a:pt x="79" y="86"/>
                        </a:lnTo>
                        <a:lnTo>
                          <a:pt x="36" y="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6" name="Freeform 912"/>
                  <p:cNvSpPr>
                    <a:spLocks/>
                  </p:cNvSpPr>
                  <p:nvPr/>
                </p:nvSpPr>
                <p:spPr bwMode="auto">
                  <a:xfrm>
                    <a:off x="3039" y="2029"/>
                    <a:ext cx="36" cy="47"/>
                  </a:xfrm>
                  <a:custGeom>
                    <a:avLst/>
                    <a:gdLst/>
                    <a:ahLst/>
                    <a:cxnLst>
                      <a:cxn ang="0">
                        <a:pos x="30" y="95"/>
                      </a:cxn>
                      <a:cxn ang="0">
                        <a:pos x="0" y="57"/>
                      </a:cxn>
                      <a:cxn ang="0">
                        <a:pos x="8" y="12"/>
                      </a:cxn>
                      <a:cxn ang="0">
                        <a:pos x="41" y="0"/>
                      </a:cxn>
                      <a:cxn ang="0">
                        <a:pos x="72" y="36"/>
                      </a:cxn>
                      <a:cxn ang="0">
                        <a:pos x="66" y="84"/>
                      </a:cxn>
                      <a:cxn ang="0">
                        <a:pos x="30" y="95"/>
                      </a:cxn>
                    </a:cxnLst>
                    <a:rect l="0" t="0" r="r" b="b"/>
                    <a:pathLst>
                      <a:path w="72" h="95">
                        <a:moveTo>
                          <a:pt x="30" y="95"/>
                        </a:moveTo>
                        <a:lnTo>
                          <a:pt x="0" y="57"/>
                        </a:lnTo>
                        <a:lnTo>
                          <a:pt x="8" y="12"/>
                        </a:lnTo>
                        <a:lnTo>
                          <a:pt x="41" y="0"/>
                        </a:lnTo>
                        <a:lnTo>
                          <a:pt x="72" y="36"/>
                        </a:lnTo>
                        <a:lnTo>
                          <a:pt x="66" y="84"/>
                        </a:lnTo>
                        <a:lnTo>
                          <a:pt x="30" y="9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7" name="Freeform 913"/>
                  <p:cNvSpPr>
                    <a:spLocks/>
                  </p:cNvSpPr>
                  <p:nvPr/>
                </p:nvSpPr>
                <p:spPr bwMode="auto">
                  <a:xfrm>
                    <a:off x="2947" y="2191"/>
                    <a:ext cx="44" cy="63"/>
                  </a:xfrm>
                  <a:custGeom>
                    <a:avLst/>
                    <a:gdLst/>
                    <a:ahLst/>
                    <a:cxnLst>
                      <a:cxn ang="0">
                        <a:pos x="0" y="125"/>
                      </a:cxn>
                      <a:cxn ang="0">
                        <a:pos x="88" y="107"/>
                      </a:cxn>
                      <a:cxn ang="0">
                        <a:pos x="55" y="0"/>
                      </a:cxn>
                    </a:cxnLst>
                    <a:rect l="0" t="0" r="r" b="b"/>
                    <a:pathLst>
                      <a:path w="88" h="125">
                        <a:moveTo>
                          <a:pt x="0" y="125"/>
                        </a:moveTo>
                        <a:lnTo>
                          <a:pt x="88" y="107"/>
                        </a:lnTo>
                        <a:lnTo>
                          <a:pt x="55" y="0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8" name="Line 9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15" y="2244"/>
                    <a:ext cx="44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39" name="Line 9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44" y="2263"/>
                    <a:ext cx="40" cy="1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40" name="Line 9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22" y="2228"/>
                    <a:ext cx="32" cy="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41" name="Freeform 917"/>
                  <p:cNvSpPr>
                    <a:spLocks/>
                  </p:cNvSpPr>
                  <p:nvPr/>
                </p:nvSpPr>
                <p:spPr bwMode="auto">
                  <a:xfrm>
                    <a:off x="2962" y="2186"/>
                    <a:ext cx="29" cy="7"/>
                  </a:xfrm>
                  <a:custGeom>
                    <a:avLst/>
                    <a:gdLst/>
                    <a:ahLst/>
                    <a:cxnLst>
                      <a:cxn ang="0">
                        <a:pos x="59" y="0"/>
                      </a:cxn>
                      <a:cxn ang="0">
                        <a:pos x="0" y="15"/>
                      </a:cxn>
                      <a:cxn ang="0">
                        <a:pos x="0" y="15"/>
                      </a:cxn>
                    </a:cxnLst>
                    <a:rect l="0" t="0" r="r" b="b"/>
                    <a:pathLst>
                      <a:path w="59" h="15">
                        <a:moveTo>
                          <a:pt x="59" y="0"/>
                        </a:moveTo>
                        <a:lnTo>
                          <a:pt x="0" y="15"/>
                        </a:lnTo>
                        <a:lnTo>
                          <a:pt x="0" y="1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42" name="Line 9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64" y="2145"/>
                    <a:ext cx="5" cy="1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43" name="Freeform 919"/>
                  <p:cNvSpPr>
                    <a:spLocks/>
                  </p:cNvSpPr>
                  <p:nvPr/>
                </p:nvSpPr>
                <p:spPr bwMode="auto">
                  <a:xfrm>
                    <a:off x="3072" y="1782"/>
                    <a:ext cx="98" cy="67"/>
                  </a:xfrm>
                  <a:custGeom>
                    <a:avLst/>
                    <a:gdLst/>
                    <a:ahLst/>
                    <a:cxnLst>
                      <a:cxn ang="0">
                        <a:pos x="0" y="51"/>
                      </a:cxn>
                      <a:cxn ang="0">
                        <a:pos x="118" y="134"/>
                      </a:cxn>
                      <a:cxn ang="0">
                        <a:pos x="195" y="0"/>
                      </a:cxn>
                      <a:cxn ang="0">
                        <a:pos x="0" y="51"/>
                      </a:cxn>
                    </a:cxnLst>
                    <a:rect l="0" t="0" r="r" b="b"/>
                    <a:pathLst>
                      <a:path w="195" h="134">
                        <a:moveTo>
                          <a:pt x="0" y="51"/>
                        </a:moveTo>
                        <a:lnTo>
                          <a:pt x="118" y="134"/>
                        </a:lnTo>
                        <a:lnTo>
                          <a:pt x="195" y="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44" name="Freeform 920"/>
                  <p:cNvSpPr>
                    <a:spLocks/>
                  </p:cNvSpPr>
                  <p:nvPr/>
                </p:nvSpPr>
                <p:spPr bwMode="auto">
                  <a:xfrm>
                    <a:off x="2770" y="2230"/>
                    <a:ext cx="139" cy="165"/>
                  </a:xfrm>
                  <a:custGeom>
                    <a:avLst/>
                    <a:gdLst/>
                    <a:ahLst/>
                    <a:cxnLst>
                      <a:cxn ang="0">
                        <a:pos x="280" y="317"/>
                      </a:cxn>
                      <a:cxn ang="0">
                        <a:pos x="251" y="186"/>
                      </a:cxn>
                      <a:cxn ang="0">
                        <a:pos x="151" y="83"/>
                      </a:cxn>
                      <a:cxn ang="0">
                        <a:pos x="20" y="0"/>
                      </a:cxn>
                      <a:cxn ang="0">
                        <a:pos x="0" y="28"/>
                      </a:cxn>
                      <a:cxn ang="0">
                        <a:pos x="119" y="105"/>
                      </a:cxn>
                      <a:cxn ang="0">
                        <a:pos x="201" y="198"/>
                      </a:cxn>
                      <a:cxn ang="0">
                        <a:pos x="230" y="331"/>
                      </a:cxn>
                      <a:cxn ang="0">
                        <a:pos x="280" y="317"/>
                      </a:cxn>
                    </a:cxnLst>
                    <a:rect l="0" t="0" r="r" b="b"/>
                    <a:pathLst>
                      <a:path w="280" h="331">
                        <a:moveTo>
                          <a:pt x="280" y="317"/>
                        </a:moveTo>
                        <a:lnTo>
                          <a:pt x="251" y="186"/>
                        </a:lnTo>
                        <a:lnTo>
                          <a:pt x="151" y="83"/>
                        </a:lnTo>
                        <a:lnTo>
                          <a:pt x="20" y="0"/>
                        </a:lnTo>
                        <a:lnTo>
                          <a:pt x="0" y="28"/>
                        </a:lnTo>
                        <a:lnTo>
                          <a:pt x="119" y="105"/>
                        </a:lnTo>
                        <a:lnTo>
                          <a:pt x="201" y="198"/>
                        </a:lnTo>
                        <a:lnTo>
                          <a:pt x="230" y="331"/>
                        </a:lnTo>
                        <a:lnTo>
                          <a:pt x="280" y="317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45" name="Line 9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3" y="2158"/>
                    <a:ext cx="40" cy="1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24" name="Group 999"/>
          <p:cNvGrpSpPr>
            <a:grpSpLocks/>
          </p:cNvGrpSpPr>
          <p:nvPr/>
        </p:nvGrpSpPr>
        <p:grpSpPr bwMode="auto">
          <a:xfrm>
            <a:off x="3276600" y="1447800"/>
            <a:ext cx="1943100" cy="2722563"/>
            <a:chOff x="4329" y="816"/>
            <a:chExt cx="1224" cy="1715"/>
          </a:xfrm>
        </p:grpSpPr>
        <p:grpSp>
          <p:nvGrpSpPr>
            <p:cNvPr id="25" name="Group 740"/>
            <p:cNvGrpSpPr>
              <a:grpSpLocks/>
            </p:cNvGrpSpPr>
            <p:nvPr/>
          </p:nvGrpSpPr>
          <p:grpSpPr bwMode="auto">
            <a:xfrm rot="1802955">
              <a:off x="4329" y="816"/>
              <a:ext cx="1207" cy="1640"/>
              <a:chOff x="2585" y="981"/>
              <a:chExt cx="1207" cy="1640"/>
            </a:xfrm>
          </p:grpSpPr>
          <p:sp>
            <p:nvSpPr>
              <p:cNvPr id="27365" name="Freeform 741"/>
              <p:cNvSpPr>
                <a:spLocks/>
              </p:cNvSpPr>
              <p:nvPr/>
            </p:nvSpPr>
            <p:spPr bwMode="auto">
              <a:xfrm>
                <a:off x="2585" y="981"/>
                <a:ext cx="1207" cy="1640"/>
              </a:xfrm>
              <a:custGeom>
                <a:avLst/>
                <a:gdLst/>
                <a:ahLst/>
                <a:cxnLst>
                  <a:cxn ang="0">
                    <a:pos x="41" y="316"/>
                  </a:cxn>
                  <a:cxn ang="0">
                    <a:pos x="88" y="266"/>
                  </a:cxn>
                  <a:cxn ang="0">
                    <a:pos x="150" y="245"/>
                  </a:cxn>
                  <a:cxn ang="0">
                    <a:pos x="1848" y="0"/>
                  </a:cxn>
                  <a:cxn ang="0">
                    <a:pos x="1914" y="33"/>
                  </a:cxn>
                  <a:cxn ang="0">
                    <a:pos x="1967" y="75"/>
                  </a:cxn>
                  <a:cxn ang="0">
                    <a:pos x="1997" y="169"/>
                  </a:cxn>
                  <a:cxn ang="0">
                    <a:pos x="2416" y="2894"/>
                  </a:cxn>
                  <a:cxn ang="0">
                    <a:pos x="2416" y="2960"/>
                  </a:cxn>
                  <a:cxn ang="0">
                    <a:pos x="2387" y="3017"/>
                  </a:cxn>
                  <a:cxn ang="0">
                    <a:pos x="2317" y="3048"/>
                  </a:cxn>
                  <a:cxn ang="0">
                    <a:pos x="2240" y="3070"/>
                  </a:cxn>
                  <a:cxn ang="0">
                    <a:pos x="648" y="3278"/>
                  </a:cxn>
                  <a:cxn ang="0">
                    <a:pos x="547" y="3279"/>
                  </a:cxn>
                  <a:cxn ang="0">
                    <a:pos x="457" y="3234"/>
                  </a:cxn>
                  <a:cxn ang="0">
                    <a:pos x="430" y="3146"/>
                  </a:cxn>
                  <a:cxn ang="0">
                    <a:pos x="0" y="420"/>
                  </a:cxn>
                  <a:cxn ang="0">
                    <a:pos x="10" y="359"/>
                  </a:cxn>
                  <a:cxn ang="0">
                    <a:pos x="41" y="316"/>
                  </a:cxn>
                </a:cxnLst>
                <a:rect l="0" t="0" r="r" b="b"/>
                <a:pathLst>
                  <a:path w="2416" h="3279">
                    <a:moveTo>
                      <a:pt x="41" y="316"/>
                    </a:moveTo>
                    <a:lnTo>
                      <a:pt x="88" y="266"/>
                    </a:lnTo>
                    <a:lnTo>
                      <a:pt x="150" y="245"/>
                    </a:lnTo>
                    <a:lnTo>
                      <a:pt x="1848" y="0"/>
                    </a:lnTo>
                    <a:lnTo>
                      <a:pt x="1914" y="33"/>
                    </a:lnTo>
                    <a:lnTo>
                      <a:pt x="1967" y="75"/>
                    </a:lnTo>
                    <a:lnTo>
                      <a:pt x="1997" y="169"/>
                    </a:lnTo>
                    <a:lnTo>
                      <a:pt x="2416" y="2894"/>
                    </a:lnTo>
                    <a:lnTo>
                      <a:pt x="2416" y="2960"/>
                    </a:lnTo>
                    <a:lnTo>
                      <a:pt x="2387" y="3017"/>
                    </a:lnTo>
                    <a:lnTo>
                      <a:pt x="2317" y="3048"/>
                    </a:lnTo>
                    <a:lnTo>
                      <a:pt x="2240" y="3070"/>
                    </a:lnTo>
                    <a:lnTo>
                      <a:pt x="648" y="3278"/>
                    </a:lnTo>
                    <a:lnTo>
                      <a:pt x="547" y="3279"/>
                    </a:lnTo>
                    <a:lnTo>
                      <a:pt x="457" y="3234"/>
                    </a:lnTo>
                    <a:lnTo>
                      <a:pt x="430" y="3146"/>
                    </a:lnTo>
                    <a:lnTo>
                      <a:pt x="0" y="420"/>
                    </a:lnTo>
                    <a:lnTo>
                      <a:pt x="10" y="359"/>
                    </a:lnTo>
                    <a:lnTo>
                      <a:pt x="41" y="316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" name="Group 742"/>
              <p:cNvGrpSpPr>
                <a:grpSpLocks/>
              </p:cNvGrpSpPr>
              <p:nvPr/>
            </p:nvGrpSpPr>
            <p:grpSpPr bwMode="auto">
              <a:xfrm>
                <a:off x="2643" y="1154"/>
                <a:ext cx="1111" cy="1316"/>
                <a:chOff x="2643" y="1154"/>
                <a:chExt cx="1111" cy="1316"/>
              </a:xfrm>
            </p:grpSpPr>
            <p:sp>
              <p:nvSpPr>
                <p:cNvPr id="27367" name="Freeform 743"/>
                <p:cNvSpPr>
                  <a:spLocks/>
                </p:cNvSpPr>
                <p:nvPr/>
              </p:nvSpPr>
              <p:spPr bwMode="auto">
                <a:xfrm>
                  <a:off x="2643" y="1154"/>
                  <a:ext cx="107" cy="151"/>
                </a:xfrm>
                <a:custGeom>
                  <a:avLst/>
                  <a:gdLst/>
                  <a:ahLst/>
                  <a:cxnLst>
                    <a:cxn ang="0">
                      <a:pos x="53" y="15"/>
                    </a:cxn>
                    <a:cxn ang="0">
                      <a:pos x="0" y="20"/>
                    </a:cxn>
                    <a:cxn ang="0">
                      <a:pos x="30" y="303"/>
                    </a:cxn>
                    <a:cxn ang="0">
                      <a:pos x="91" y="286"/>
                    </a:cxn>
                    <a:cxn ang="0">
                      <a:pos x="78" y="187"/>
                    </a:cxn>
                    <a:cxn ang="0">
                      <a:pos x="136" y="270"/>
                    </a:cxn>
                    <a:cxn ang="0">
                      <a:pos x="215" y="260"/>
                    </a:cxn>
                    <a:cxn ang="0">
                      <a:pos x="125" y="143"/>
                    </a:cxn>
                    <a:cxn ang="0">
                      <a:pos x="168" y="0"/>
                    </a:cxn>
                    <a:cxn ang="0">
                      <a:pos x="102" y="8"/>
                    </a:cxn>
                    <a:cxn ang="0">
                      <a:pos x="72" y="121"/>
                    </a:cxn>
                    <a:cxn ang="0">
                      <a:pos x="53" y="15"/>
                    </a:cxn>
                  </a:cxnLst>
                  <a:rect l="0" t="0" r="r" b="b"/>
                  <a:pathLst>
                    <a:path w="215" h="303">
                      <a:moveTo>
                        <a:pt x="53" y="15"/>
                      </a:moveTo>
                      <a:lnTo>
                        <a:pt x="0" y="20"/>
                      </a:lnTo>
                      <a:lnTo>
                        <a:pt x="30" y="303"/>
                      </a:lnTo>
                      <a:lnTo>
                        <a:pt x="91" y="286"/>
                      </a:lnTo>
                      <a:lnTo>
                        <a:pt x="78" y="187"/>
                      </a:lnTo>
                      <a:lnTo>
                        <a:pt x="136" y="270"/>
                      </a:lnTo>
                      <a:lnTo>
                        <a:pt x="215" y="260"/>
                      </a:lnTo>
                      <a:lnTo>
                        <a:pt x="125" y="143"/>
                      </a:lnTo>
                      <a:lnTo>
                        <a:pt x="168" y="0"/>
                      </a:lnTo>
                      <a:lnTo>
                        <a:pt x="102" y="8"/>
                      </a:lnTo>
                      <a:lnTo>
                        <a:pt x="72" y="121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68" name="Freeform 744"/>
                <p:cNvSpPr>
                  <a:spLocks/>
                </p:cNvSpPr>
                <p:nvPr/>
              </p:nvSpPr>
              <p:spPr bwMode="auto">
                <a:xfrm>
                  <a:off x="3654" y="2341"/>
                  <a:ext cx="100" cy="129"/>
                </a:xfrm>
                <a:custGeom>
                  <a:avLst/>
                  <a:gdLst/>
                  <a:ahLst/>
                  <a:cxnLst>
                    <a:cxn ang="0">
                      <a:pos x="148" y="245"/>
                    </a:cxn>
                    <a:cxn ang="0">
                      <a:pos x="200" y="242"/>
                    </a:cxn>
                    <a:cxn ang="0">
                      <a:pos x="171" y="0"/>
                    </a:cxn>
                    <a:cxn ang="0">
                      <a:pos x="111" y="8"/>
                    </a:cxn>
                    <a:cxn ang="0">
                      <a:pos x="123" y="91"/>
                    </a:cxn>
                    <a:cxn ang="0">
                      <a:pos x="67" y="16"/>
                    </a:cxn>
                    <a:cxn ang="0">
                      <a:pos x="0" y="25"/>
                    </a:cxn>
                    <a:cxn ang="0">
                      <a:pos x="77" y="130"/>
                    </a:cxn>
                    <a:cxn ang="0">
                      <a:pos x="35" y="259"/>
                    </a:cxn>
                    <a:cxn ang="0">
                      <a:pos x="101" y="253"/>
                    </a:cxn>
                    <a:cxn ang="0">
                      <a:pos x="129" y="150"/>
                    </a:cxn>
                    <a:cxn ang="0">
                      <a:pos x="148" y="245"/>
                    </a:cxn>
                  </a:cxnLst>
                  <a:rect l="0" t="0" r="r" b="b"/>
                  <a:pathLst>
                    <a:path w="200" h="259">
                      <a:moveTo>
                        <a:pt x="148" y="245"/>
                      </a:moveTo>
                      <a:lnTo>
                        <a:pt x="200" y="242"/>
                      </a:lnTo>
                      <a:lnTo>
                        <a:pt x="171" y="0"/>
                      </a:lnTo>
                      <a:lnTo>
                        <a:pt x="111" y="8"/>
                      </a:lnTo>
                      <a:lnTo>
                        <a:pt x="123" y="91"/>
                      </a:lnTo>
                      <a:lnTo>
                        <a:pt x="67" y="16"/>
                      </a:lnTo>
                      <a:lnTo>
                        <a:pt x="0" y="25"/>
                      </a:lnTo>
                      <a:lnTo>
                        <a:pt x="77" y="130"/>
                      </a:lnTo>
                      <a:lnTo>
                        <a:pt x="35" y="259"/>
                      </a:lnTo>
                      <a:lnTo>
                        <a:pt x="101" y="253"/>
                      </a:lnTo>
                      <a:lnTo>
                        <a:pt x="129" y="150"/>
                      </a:lnTo>
                      <a:lnTo>
                        <a:pt x="148" y="24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69" name="Freeform 745"/>
                <p:cNvSpPr>
                  <a:spLocks/>
                </p:cNvSpPr>
                <p:nvPr/>
              </p:nvSpPr>
              <p:spPr bwMode="auto">
                <a:xfrm>
                  <a:off x="2659" y="1325"/>
                  <a:ext cx="82" cy="153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0" y="186"/>
                    </a:cxn>
                    <a:cxn ang="0">
                      <a:pos x="125" y="306"/>
                    </a:cxn>
                    <a:cxn ang="0">
                      <a:pos x="165" y="131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165" h="306">
                      <a:moveTo>
                        <a:pt x="50" y="0"/>
                      </a:moveTo>
                      <a:lnTo>
                        <a:pt x="0" y="186"/>
                      </a:lnTo>
                      <a:lnTo>
                        <a:pt x="125" y="306"/>
                      </a:lnTo>
                      <a:lnTo>
                        <a:pt x="165" y="13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70" name="Freeform 746"/>
                <p:cNvSpPr>
                  <a:spLocks/>
                </p:cNvSpPr>
                <p:nvPr/>
              </p:nvSpPr>
              <p:spPr bwMode="auto">
                <a:xfrm>
                  <a:off x="3648" y="2175"/>
                  <a:ext cx="82" cy="153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0" y="185"/>
                    </a:cxn>
                    <a:cxn ang="0">
                      <a:pos x="124" y="305"/>
                    </a:cxn>
                    <a:cxn ang="0">
                      <a:pos x="164" y="13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164" h="305">
                      <a:moveTo>
                        <a:pt x="50" y="0"/>
                      </a:moveTo>
                      <a:lnTo>
                        <a:pt x="0" y="185"/>
                      </a:lnTo>
                      <a:lnTo>
                        <a:pt x="124" y="305"/>
                      </a:lnTo>
                      <a:lnTo>
                        <a:pt x="164" y="13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" name="Group 747"/>
                <p:cNvGrpSpPr>
                  <a:grpSpLocks/>
                </p:cNvGrpSpPr>
                <p:nvPr/>
              </p:nvGrpSpPr>
              <p:grpSpPr bwMode="auto">
                <a:xfrm>
                  <a:off x="2757" y="1226"/>
                  <a:ext cx="877" cy="1180"/>
                  <a:chOff x="2757" y="1226"/>
                  <a:chExt cx="877" cy="1180"/>
                </a:xfrm>
              </p:grpSpPr>
              <p:sp>
                <p:nvSpPr>
                  <p:cNvPr id="27372" name="Freeform 748"/>
                  <p:cNvSpPr>
                    <a:spLocks/>
                  </p:cNvSpPr>
                  <p:nvPr/>
                </p:nvSpPr>
                <p:spPr bwMode="auto">
                  <a:xfrm>
                    <a:off x="2757" y="1226"/>
                    <a:ext cx="877" cy="1180"/>
                  </a:xfrm>
                  <a:custGeom>
                    <a:avLst/>
                    <a:gdLst/>
                    <a:ahLst/>
                    <a:cxnLst>
                      <a:cxn ang="0">
                        <a:pos x="0" y="208"/>
                      </a:cxn>
                      <a:cxn ang="0">
                        <a:pos x="1414" y="0"/>
                      </a:cxn>
                      <a:cxn ang="0">
                        <a:pos x="1753" y="2182"/>
                      </a:cxn>
                      <a:cxn ang="0">
                        <a:pos x="357" y="2359"/>
                      </a:cxn>
                      <a:cxn ang="0">
                        <a:pos x="0" y="208"/>
                      </a:cxn>
                    </a:cxnLst>
                    <a:rect l="0" t="0" r="r" b="b"/>
                    <a:pathLst>
                      <a:path w="1753" h="2359">
                        <a:moveTo>
                          <a:pt x="0" y="208"/>
                        </a:moveTo>
                        <a:lnTo>
                          <a:pt x="1414" y="0"/>
                        </a:lnTo>
                        <a:lnTo>
                          <a:pt x="1753" y="2182"/>
                        </a:lnTo>
                        <a:lnTo>
                          <a:pt x="357" y="2359"/>
                        </a:lnTo>
                        <a:lnTo>
                          <a:pt x="0" y="208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8" name="Group 749"/>
                  <p:cNvGrpSpPr>
                    <a:grpSpLocks/>
                  </p:cNvGrpSpPr>
                  <p:nvPr/>
                </p:nvGrpSpPr>
                <p:grpSpPr bwMode="auto">
                  <a:xfrm>
                    <a:off x="2823" y="1243"/>
                    <a:ext cx="718" cy="626"/>
                    <a:chOff x="2823" y="1243"/>
                    <a:chExt cx="718" cy="626"/>
                  </a:xfrm>
                </p:grpSpPr>
                <p:sp>
                  <p:nvSpPr>
                    <p:cNvPr id="27374" name="Freeform 750"/>
                    <p:cNvSpPr>
                      <a:spLocks/>
                    </p:cNvSpPr>
                    <p:nvPr/>
                  </p:nvSpPr>
                  <p:spPr bwMode="auto">
                    <a:xfrm>
                      <a:off x="2823" y="1345"/>
                      <a:ext cx="145" cy="257"/>
                    </a:xfrm>
                    <a:custGeom>
                      <a:avLst/>
                      <a:gdLst/>
                      <a:ahLst/>
                      <a:cxnLst>
                        <a:cxn ang="0">
                          <a:pos x="102" y="0"/>
                        </a:cxn>
                        <a:cxn ang="0">
                          <a:pos x="0" y="272"/>
                        </a:cxn>
                        <a:cxn ang="0">
                          <a:pos x="187" y="514"/>
                        </a:cxn>
                        <a:cxn ang="0">
                          <a:pos x="289" y="236"/>
                        </a:cxn>
                        <a:cxn ang="0">
                          <a:pos x="102" y="0"/>
                        </a:cxn>
                      </a:cxnLst>
                      <a:rect l="0" t="0" r="r" b="b"/>
                      <a:pathLst>
                        <a:path w="289" h="514">
                          <a:moveTo>
                            <a:pt x="102" y="0"/>
                          </a:moveTo>
                          <a:lnTo>
                            <a:pt x="0" y="272"/>
                          </a:lnTo>
                          <a:lnTo>
                            <a:pt x="187" y="514"/>
                          </a:lnTo>
                          <a:lnTo>
                            <a:pt x="289" y="236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9" name="Group 7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0" y="1243"/>
                      <a:ext cx="711" cy="626"/>
                      <a:chOff x="2830" y="1243"/>
                      <a:chExt cx="711" cy="626"/>
                    </a:xfrm>
                  </p:grpSpPr>
                  <p:sp>
                    <p:nvSpPr>
                      <p:cNvPr id="27376" name="Freeform 7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30" y="1540"/>
                        <a:ext cx="711" cy="32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451" y="109"/>
                          </a:cxn>
                          <a:cxn ang="0">
                            <a:pos x="0" y="383"/>
                          </a:cxn>
                          <a:cxn ang="0">
                            <a:pos x="44" y="659"/>
                          </a:cxn>
                          <a:cxn ang="0">
                            <a:pos x="317" y="615"/>
                          </a:cxn>
                          <a:cxn ang="0">
                            <a:pos x="244" y="476"/>
                          </a:cxn>
                          <a:cxn ang="0">
                            <a:pos x="315" y="405"/>
                          </a:cxn>
                          <a:cxn ang="0">
                            <a:pos x="370" y="607"/>
                          </a:cxn>
                          <a:cxn ang="0">
                            <a:pos x="1422" y="436"/>
                          </a:cxn>
                          <a:cxn ang="0">
                            <a:pos x="1389" y="237"/>
                          </a:cxn>
                          <a:cxn ang="0">
                            <a:pos x="1080" y="0"/>
                          </a:cxn>
                          <a:cxn ang="0">
                            <a:pos x="451" y="109"/>
                          </a:cxn>
                        </a:cxnLst>
                        <a:rect l="0" t="0" r="r" b="b"/>
                        <a:pathLst>
                          <a:path w="1422" h="659">
                            <a:moveTo>
                              <a:pt x="451" y="109"/>
                            </a:moveTo>
                            <a:lnTo>
                              <a:pt x="0" y="383"/>
                            </a:lnTo>
                            <a:lnTo>
                              <a:pt x="44" y="659"/>
                            </a:lnTo>
                            <a:lnTo>
                              <a:pt x="317" y="615"/>
                            </a:lnTo>
                            <a:lnTo>
                              <a:pt x="244" y="476"/>
                            </a:lnTo>
                            <a:lnTo>
                              <a:pt x="315" y="405"/>
                            </a:lnTo>
                            <a:lnTo>
                              <a:pt x="370" y="607"/>
                            </a:lnTo>
                            <a:lnTo>
                              <a:pt x="1422" y="436"/>
                            </a:lnTo>
                            <a:lnTo>
                              <a:pt x="1389" y="237"/>
                            </a:lnTo>
                            <a:lnTo>
                              <a:pt x="1080" y="0"/>
                            </a:lnTo>
                            <a:lnTo>
                              <a:pt x="451" y="109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77" name="Freeform 7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21" y="1256"/>
                        <a:ext cx="100" cy="40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73" y="0"/>
                          </a:cxn>
                          <a:cxn ang="0">
                            <a:pos x="202" y="799"/>
                          </a:cxn>
                          <a:cxn ang="0">
                            <a:pos x="102" y="719"/>
                          </a:cxn>
                          <a:cxn ang="0">
                            <a:pos x="0" y="59"/>
                          </a:cxn>
                          <a:cxn ang="0">
                            <a:pos x="73" y="0"/>
                          </a:cxn>
                        </a:cxnLst>
                        <a:rect l="0" t="0" r="r" b="b"/>
                        <a:pathLst>
                          <a:path w="202" h="799">
                            <a:moveTo>
                              <a:pt x="73" y="0"/>
                            </a:moveTo>
                            <a:lnTo>
                              <a:pt x="202" y="799"/>
                            </a:lnTo>
                            <a:lnTo>
                              <a:pt x="102" y="719"/>
                            </a:lnTo>
                            <a:lnTo>
                              <a:pt x="0" y="59"/>
                            </a:lnTo>
                            <a:lnTo>
                              <a:pt x="73" y="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78" name="Freeform 7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96" y="1322"/>
                        <a:ext cx="38" cy="6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10"/>
                          </a:cxn>
                          <a:cxn ang="0">
                            <a:pos x="57" y="0"/>
                          </a:cxn>
                          <a:cxn ang="0">
                            <a:pos x="76" y="130"/>
                          </a:cxn>
                          <a:cxn ang="0">
                            <a:pos x="19" y="138"/>
                          </a:cxn>
                          <a:cxn ang="0">
                            <a:pos x="0" y="10"/>
                          </a:cxn>
                        </a:cxnLst>
                        <a:rect l="0" t="0" r="r" b="b"/>
                        <a:pathLst>
                          <a:path w="76" h="138">
                            <a:moveTo>
                              <a:pt x="0" y="10"/>
                            </a:moveTo>
                            <a:lnTo>
                              <a:pt x="57" y="0"/>
                            </a:lnTo>
                            <a:lnTo>
                              <a:pt x="76" y="130"/>
                            </a:lnTo>
                            <a:lnTo>
                              <a:pt x="19" y="138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79" name="Freeform 7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22" y="1268"/>
                        <a:ext cx="88" cy="18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43" y="104"/>
                          </a:cxn>
                          <a:cxn ang="0">
                            <a:pos x="129" y="0"/>
                          </a:cxn>
                          <a:cxn ang="0">
                            <a:pos x="0" y="162"/>
                          </a:cxn>
                          <a:cxn ang="0">
                            <a:pos x="14" y="247"/>
                          </a:cxn>
                          <a:cxn ang="0">
                            <a:pos x="176" y="360"/>
                          </a:cxn>
                          <a:cxn ang="0">
                            <a:pos x="160" y="247"/>
                          </a:cxn>
                          <a:cxn ang="0">
                            <a:pos x="64" y="195"/>
                          </a:cxn>
                          <a:cxn ang="0">
                            <a:pos x="143" y="104"/>
                          </a:cxn>
                        </a:cxnLst>
                        <a:rect l="0" t="0" r="r" b="b"/>
                        <a:pathLst>
                          <a:path w="176" h="360">
                            <a:moveTo>
                              <a:pt x="143" y="104"/>
                            </a:moveTo>
                            <a:lnTo>
                              <a:pt x="129" y="0"/>
                            </a:lnTo>
                            <a:lnTo>
                              <a:pt x="0" y="162"/>
                            </a:lnTo>
                            <a:lnTo>
                              <a:pt x="14" y="247"/>
                            </a:lnTo>
                            <a:lnTo>
                              <a:pt x="176" y="360"/>
                            </a:lnTo>
                            <a:lnTo>
                              <a:pt x="160" y="247"/>
                            </a:lnTo>
                            <a:lnTo>
                              <a:pt x="64" y="195"/>
                            </a:lnTo>
                            <a:lnTo>
                              <a:pt x="143" y="104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0" name="Freeform 7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8" y="1243"/>
                        <a:ext cx="372" cy="12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110"/>
                          </a:cxn>
                          <a:cxn ang="0">
                            <a:pos x="743" y="0"/>
                          </a:cxn>
                          <a:cxn ang="0">
                            <a:pos x="641" y="167"/>
                          </a:cxn>
                          <a:cxn ang="0">
                            <a:pos x="649" y="225"/>
                          </a:cxn>
                          <a:cxn ang="0">
                            <a:pos x="509" y="248"/>
                          </a:cxn>
                          <a:cxn ang="0">
                            <a:pos x="310" y="207"/>
                          </a:cxn>
                          <a:cxn ang="0">
                            <a:pos x="133" y="234"/>
                          </a:cxn>
                          <a:cxn ang="0">
                            <a:pos x="0" y="110"/>
                          </a:cxn>
                        </a:cxnLst>
                        <a:rect l="0" t="0" r="r" b="b"/>
                        <a:pathLst>
                          <a:path w="743" h="248">
                            <a:moveTo>
                              <a:pt x="0" y="110"/>
                            </a:moveTo>
                            <a:lnTo>
                              <a:pt x="743" y="0"/>
                            </a:lnTo>
                            <a:lnTo>
                              <a:pt x="641" y="167"/>
                            </a:lnTo>
                            <a:lnTo>
                              <a:pt x="649" y="225"/>
                            </a:lnTo>
                            <a:lnTo>
                              <a:pt x="509" y="248"/>
                            </a:lnTo>
                            <a:lnTo>
                              <a:pt x="310" y="207"/>
                            </a:lnTo>
                            <a:lnTo>
                              <a:pt x="133" y="234"/>
                            </a:lnTo>
                            <a:lnTo>
                              <a:pt x="0" y="11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1" name="Freeform 7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1" y="1347"/>
                        <a:ext cx="395" cy="27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55" y="30"/>
                          </a:cxn>
                          <a:cxn ang="0">
                            <a:pos x="83" y="173"/>
                          </a:cxn>
                          <a:cxn ang="0">
                            <a:pos x="33" y="241"/>
                          </a:cxn>
                          <a:cxn ang="0">
                            <a:pos x="39" y="276"/>
                          </a:cxn>
                          <a:cxn ang="0">
                            <a:pos x="73" y="270"/>
                          </a:cxn>
                          <a:cxn ang="0">
                            <a:pos x="100" y="290"/>
                          </a:cxn>
                          <a:cxn ang="0">
                            <a:pos x="130" y="316"/>
                          </a:cxn>
                          <a:cxn ang="0">
                            <a:pos x="115" y="330"/>
                          </a:cxn>
                          <a:cxn ang="0">
                            <a:pos x="131" y="411"/>
                          </a:cxn>
                          <a:cxn ang="0">
                            <a:pos x="115" y="460"/>
                          </a:cxn>
                          <a:cxn ang="0">
                            <a:pos x="67" y="467"/>
                          </a:cxn>
                          <a:cxn ang="0">
                            <a:pos x="64" y="433"/>
                          </a:cxn>
                          <a:cxn ang="0">
                            <a:pos x="28" y="435"/>
                          </a:cxn>
                          <a:cxn ang="0">
                            <a:pos x="0" y="491"/>
                          </a:cxn>
                          <a:cxn ang="0">
                            <a:pos x="81" y="553"/>
                          </a:cxn>
                          <a:cxn ang="0">
                            <a:pos x="189" y="533"/>
                          </a:cxn>
                          <a:cxn ang="0">
                            <a:pos x="240" y="489"/>
                          </a:cxn>
                          <a:cxn ang="0">
                            <a:pos x="345" y="472"/>
                          </a:cxn>
                          <a:cxn ang="0">
                            <a:pos x="342" y="447"/>
                          </a:cxn>
                          <a:cxn ang="0">
                            <a:pos x="789" y="377"/>
                          </a:cxn>
                          <a:cxn ang="0">
                            <a:pos x="784" y="340"/>
                          </a:cxn>
                          <a:cxn ang="0">
                            <a:pos x="737" y="349"/>
                          </a:cxn>
                          <a:cxn ang="0">
                            <a:pos x="720" y="231"/>
                          </a:cxn>
                          <a:cxn ang="0">
                            <a:pos x="604" y="125"/>
                          </a:cxn>
                          <a:cxn ang="0">
                            <a:pos x="569" y="20"/>
                          </a:cxn>
                          <a:cxn ang="0">
                            <a:pos x="431" y="41"/>
                          </a:cxn>
                          <a:cxn ang="0">
                            <a:pos x="230" y="0"/>
                          </a:cxn>
                          <a:cxn ang="0">
                            <a:pos x="55" y="30"/>
                          </a:cxn>
                        </a:cxnLst>
                        <a:rect l="0" t="0" r="r" b="b"/>
                        <a:pathLst>
                          <a:path w="789" h="553">
                            <a:moveTo>
                              <a:pt x="55" y="30"/>
                            </a:moveTo>
                            <a:lnTo>
                              <a:pt x="83" y="173"/>
                            </a:lnTo>
                            <a:lnTo>
                              <a:pt x="33" y="241"/>
                            </a:lnTo>
                            <a:lnTo>
                              <a:pt x="39" y="276"/>
                            </a:lnTo>
                            <a:lnTo>
                              <a:pt x="73" y="270"/>
                            </a:lnTo>
                            <a:lnTo>
                              <a:pt x="100" y="290"/>
                            </a:lnTo>
                            <a:lnTo>
                              <a:pt x="130" y="316"/>
                            </a:lnTo>
                            <a:lnTo>
                              <a:pt x="115" y="330"/>
                            </a:lnTo>
                            <a:lnTo>
                              <a:pt x="131" y="411"/>
                            </a:lnTo>
                            <a:lnTo>
                              <a:pt x="115" y="460"/>
                            </a:lnTo>
                            <a:lnTo>
                              <a:pt x="67" y="467"/>
                            </a:lnTo>
                            <a:lnTo>
                              <a:pt x="64" y="433"/>
                            </a:lnTo>
                            <a:lnTo>
                              <a:pt x="28" y="435"/>
                            </a:lnTo>
                            <a:lnTo>
                              <a:pt x="0" y="491"/>
                            </a:lnTo>
                            <a:lnTo>
                              <a:pt x="81" y="553"/>
                            </a:lnTo>
                            <a:lnTo>
                              <a:pt x="189" y="533"/>
                            </a:lnTo>
                            <a:lnTo>
                              <a:pt x="240" y="489"/>
                            </a:lnTo>
                            <a:lnTo>
                              <a:pt x="345" y="472"/>
                            </a:lnTo>
                            <a:lnTo>
                              <a:pt x="342" y="447"/>
                            </a:lnTo>
                            <a:lnTo>
                              <a:pt x="789" y="377"/>
                            </a:lnTo>
                            <a:lnTo>
                              <a:pt x="784" y="340"/>
                            </a:lnTo>
                            <a:lnTo>
                              <a:pt x="737" y="349"/>
                            </a:lnTo>
                            <a:lnTo>
                              <a:pt x="720" y="231"/>
                            </a:lnTo>
                            <a:lnTo>
                              <a:pt x="604" y="125"/>
                            </a:lnTo>
                            <a:lnTo>
                              <a:pt x="569" y="20"/>
                            </a:lnTo>
                            <a:lnTo>
                              <a:pt x="431" y="41"/>
                            </a:lnTo>
                            <a:lnTo>
                              <a:pt x="230" y="0"/>
                            </a:lnTo>
                            <a:lnTo>
                              <a:pt x="55" y="3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2" name="Freeform 7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44" y="1692"/>
                        <a:ext cx="147" cy="16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33" y="0"/>
                          </a:cxn>
                          <a:cxn ang="0">
                            <a:pos x="0" y="201"/>
                          </a:cxn>
                          <a:cxn ang="0">
                            <a:pos x="17" y="320"/>
                          </a:cxn>
                          <a:cxn ang="0">
                            <a:pos x="296" y="59"/>
                          </a:cxn>
                          <a:cxn ang="0">
                            <a:pos x="233" y="0"/>
                          </a:cxn>
                        </a:cxnLst>
                        <a:rect l="0" t="0" r="r" b="b"/>
                        <a:pathLst>
                          <a:path w="296" h="320">
                            <a:moveTo>
                              <a:pt x="233" y="0"/>
                            </a:moveTo>
                            <a:lnTo>
                              <a:pt x="0" y="201"/>
                            </a:lnTo>
                            <a:lnTo>
                              <a:pt x="17" y="320"/>
                            </a:lnTo>
                            <a:lnTo>
                              <a:pt x="296" y="59"/>
                            </a:lnTo>
                            <a:lnTo>
                              <a:pt x="233" y="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3" name="Freeform 7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1" y="1804"/>
                        <a:ext cx="77" cy="5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61"/>
                          </a:cxn>
                          <a:cxn ang="0">
                            <a:pos x="65" y="0"/>
                          </a:cxn>
                          <a:cxn ang="0">
                            <a:pos x="154" y="95"/>
                          </a:cxn>
                          <a:cxn ang="0">
                            <a:pos x="51" y="115"/>
                          </a:cxn>
                          <a:cxn ang="0">
                            <a:pos x="0" y="61"/>
                          </a:cxn>
                        </a:cxnLst>
                        <a:rect l="0" t="0" r="r" b="b"/>
                        <a:pathLst>
                          <a:path w="154" h="115">
                            <a:moveTo>
                              <a:pt x="0" y="61"/>
                            </a:moveTo>
                            <a:lnTo>
                              <a:pt x="65" y="0"/>
                            </a:lnTo>
                            <a:lnTo>
                              <a:pt x="154" y="95"/>
                            </a:lnTo>
                            <a:lnTo>
                              <a:pt x="51" y="115"/>
                            </a:lnTo>
                            <a:lnTo>
                              <a:pt x="0" y="6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4" name="Freeform 7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36" y="1654"/>
                        <a:ext cx="143" cy="18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2"/>
                          </a:cxn>
                          <a:cxn ang="0">
                            <a:pos x="146" y="154"/>
                          </a:cxn>
                          <a:cxn ang="0">
                            <a:pos x="236" y="361"/>
                          </a:cxn>
                          <a:cxn ang="0">
                            <a:pos x="286" y="355"/>
                          </a:cxn>
                          <a:cxn ang="0">
                            <a:pos x="196" y="122"/>
                          </a:cxn>
                          <a:cxn ang="0">
                            <a:pos x="57" y="0"/>
                          </a:cxn>
                          <a:cxn ang="0">
                            <a:pos x="0" y="32"/>
                          </a:cxn>
                        </a:cxnLst>
                        <a:rect l="0" t="0" r="r" b="b"/>
                        <a:pathLst>
                          <a:path w="286" h="361">
                            <a:moveTo>
                              <a:pt x="0" y="32"/>
                            </a:moveTo>
                            <a:lnTo>
                              <a:pt x="146" y="154"/>
                            </a:lnTo>
                            <a:lnTo>
                              <a:pt x="236" y="361"/>
                            </a:lnTo>
                            <a:lnTo>
                              <a:pt x="286" y="355"/>
                            </a:lnTo>
                            <a:lnTo>
                              <a:pt x="196" y="122"/>
                            </a:lnTo>
                            <a:lnTo>
                              <a:pt x="57" y="0"/>
                            </a:lnTo>
                            <a:lnTo>
                              <a:pt x="0" y="3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5" name="Freeform 7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81" y="1628"/>
                        <a:ext cx="111" cy="14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9"/>
                          </a:cxn>
                          <a:cxn ang="0">
                            <a:pos x="29" y="0"/>
                          </a:cxn>
                          <a:cxn ang="0">
                            <a:pos x="203" y="141"/>
                          </a:cxn>
                          <a:cxn ang="0">
                            <a:pos x="222" y="270"/>
                          </a:cxn>
                          <a:cxn ang="0">
                            <a:pos x="179" y="280"/>
                          </a:cxn>
                          <a:cxn ang="0">
                            <a:pos x="160" y="165"/>
                          </a:cxn>
                          <a:cxn ang="0">
                            <a:pos x="0" y="39"/>
                          </a:cxn>
                        </a:cxnLst>
                        <a:rect l="0" t="0" r="r" b="b"/>
                        <a:pathLst>
                          <a:path w="222" h="280">
                            <a:moveTo>
                              <a:pt x="0" y="39"/>
                            </a:moveTo>
                            <a:lnTo>
                              <a:pt x="29" y="0"/>
                            </a:lnTo>
                            <a:lnTo>
                              <a:pt x="203" y="141"/>
                            </a:lnTo>
                            <a:lnTo>
                              <a:pt x="222" y="270"/>
                            </a:lnTo>
                            <a:lnTo>
                              <a:pt x="179" y="280"/>
                            </a:lnTo>
                            <a:lnTo>
                              <a:pt x="160" y="165"/>
                            </a:lnTo>
                            <a:lnTo>
                              <a:pt x="0" y="39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6" name="Freeform 7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55" y="1672"/>
                        <a:ext cx="83" cy="10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5" y="0"/>
                          </a:cxn>
                          <a:cxn ang="0">
                            <a:pos x="149" y="100"/>
                          </a:cxn>
                          <a:cxn ang="0">
                            <a:pos x="166" y="202"/>
                          </a:cxn>
                          <a:cxn ang="0">
                            <a:pos x="116" y="213"/>
                          </a:cxn>
                          <a:cxn ang="0">
                            <a:pos x="97" y="110"/>
                          </a:cxn>
                          <a:cxn ang="0">
                            <a:pos x="0" y="36"/>
                          </a:cxn>
                          <a:cxn ang="0">
                            <a:pos x="25" y="0"/>
                          </a:cxn>
                        </a:cxnLst>
                        <a:rect l="0" t="0" r="r" b="b"/>
                        <a:pathLst>
                          <a:path w="166" h="213">
                            <a:moveTo>
                              <a:pt x="25" y="0"/>
                            </a:moveTo>
                            <a:lnTo>
                              <a:pt x="149" y="100"/>
                            </a:lnTo>
                            <a:lnTo>
                              <a:pt x="166" y="202"/>
                            </a:lnTo>
                            <a:lnTo>
                              <a:pt x="116" y="213"/>
                            </a:lnTo>
                            <a:lnTo>
                              <a:pt x="97" y="110"/>
                            </a:lnTo>
                            <a:lnTo>
                              <a:pt x="0" y="36"/>
                            </a:lnTo>
                            <a:lnTo>
                              <a:pt x="25" y="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7" name="Freeform 7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26" y="1714"/>
                        <a:ext cx="133" cy="11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220"/>
                          </a:cxn>
                          <a:cxn ang="0">
                            <a:pos x="15" y="99"/>
                          </a:cxn>
                          <a:cxn ang="0">
                            <a:pos x="70" y="30"/>
                          </a:cxn>
                          <a:cxn ang="0">
                            <a:pos x="267" y="0"/>
                          </a:cxn>
                          <a:cxn ang="0">
                            <a:pos x="245" y="135"/>
                          </a:cxn>
                          <a:cxn ang="0">
                            <a:pos x="246" y="180"/>
                          </a:cxn>
                          <a:cxn ang="0">
                            <a:pos x="0" y="220"/>
                          </a:cxn>
                        </a:cxnLst>
                        <a:rect l="0" t="0" r="r" b="b"/>
                        <a:pathLst>
                          <a:path w="267" h="220">
                            <a:moveTo>
                              <a:pt x="0" y="220"/>
                            </a:moveTo>
                            <a:lnTo>
                              <a:pt x="15" y="99"/>
                            </a:lnTo>
                            <a:lnTo>
                              <a:pt x="70" y="30"/>
                            </a:lnTo>
                            <a:lnTo>
                              <a:pt x="267" y="0"/>
                            </a:lnTo>
                            <a:lnTo>
                              <a:pt x="245" y="135"/>
                            </a:lnTo>
                            <a:lnTo>
                              <a:pt x="246" y="180"/>
                            </a:lnTo>
                            <a:lnTo>
                              <a:pt x="0" y="22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8" name="Freeform 7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13" y="1682"/>
                        <a:ext cx="185" cy="13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1" y="275"/>
                          </a:cxn>
                          <a:cxn ang="0">
                            <a:pos x="0" y="137"/>
                          </a:cxn>
                          <a:cxn ang="0">
                            <a:pos x="63" y="51"/>
                          </a:cxn>
                          <a:cxn ang="0">
                            <a:pos x="370" y="0"/>
                          </a:cxn>
                          <a:cxn ang="0">
                            <a:pos x="328" y="122"/>
                          </a:cxn>
                          <a:cxn ang="0">
                            <a:pos x="316" y="233"/>
                          </a:cxn>
                          <a:cxn ang="0">
                            <a:pos x="269" y="240"/>
                          </a:cxn>
                          <a:cxn ang="0">
                            <a:pos x="270" y="195"/>
                          </a:cxn>
                          <a:cxn ang="0">
                            <a:pos x="289" y="61"/>
                          </a:cxn>
                          <a:cxn ang="0">
                            <a:pos x="94" y="93"/>
                          </a:cxn>
                          <a:cxn ang="0">
                            <a:pos x="34" y="162"/>
                          </a:cxn>
                          <a:cxn ang="0">
                            <a:pos x="21" y="275"/>
                          </a:cxn>
                        </a:cxnLst>
                        <a:rect l="0" t="0" r="r" b="b"/>
                        <a:pathLst>
                          <a:path w="370" h="275">
                            <a:moveTo>
                              <a:pt x="21" y="275"/>
                            </a:moveTo>
                            <a:lnTo>
                              <a:pt x="0" y="137"/>
                            </a:lnTo>
                            <a:lnTo>
                              <a:pt x="63" y="51"/>
                            </a:lnTo>
                            <a:lnTo>
                              <a:pt x="370" y="0"/>
                            </a:lnTo>
                            <a:lnTo>
                              <a:pt x="328" y="122"/>
                            </a:lnTo>
                            <a:lnTo>
                              <a:pt x="316" y="233"/>
                            </a:lnTo>
                            <a:lnTo>
                              <a:pt x="269" y="240"/>
                            </a:lnTo>
                            <a:lnTo>
                              <a:pt x="270" y="195"/>
                            </a:lnTo>
                            <a:lnTo>
                              <a:pt x="289" y="61"/>
                            </a:lnTo>
                            <a:lnTo>
                              <a:pt x="94" y="93"/>
                            </a:lnTo>
                            <a:lnTo>
                              <a:pt x="34" y="162"/>
                            </a:lnTo>
                            <a:lnTo>
                              <a:pt x="21" y="275"/>
                            </a:lnTo>
                            <a:close/>
                          </a:path>
                        </a:pathLst>
                      </a:custGeom>
                      <a:solidFill>
                        <a:srgbClr val="FAFD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89" name="Freeform 7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06" y="1635"/>
                        <a:ext cx="251" cy="19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400" y="315"/>
                          </a:cxn>
                          <a:cxn ang="0">
                            <a:pos x="429" y="132"/>
                          </a:cxn>
                          <a:cxn ang="0">
                            <a:pos x="502" y="0"/>
                          </a:cxn>
                          <a:cxn ang="0">
                            <a:pos x="114" y="63"/>
                          </a:cxn>
                          <a:cxn ang="0">
                            <a:pos x="0" y="177"/>
                          </a:cxn>
                          <a:cxn ang="0">
                            <a:pos x="31" y="379"/>
                          </a:cxn>
                          <a:cxn ang="0">
                            <a:pos x="8" y="225"/>
                          </a:cxn>
                          <a:cxn ang="0">
                            <a:pos x="80" y="143"/>
                          </a:cxn>
                          <a:cxn ang="0">
                            <a:pos x="384" y="95"/>
                          </a:cxn>
                          <a:cxn ang="0">
                            <a:pos x="343" y="221"/>
                          </a:cxn>
                          <a:cxn ang="0">
                            <a:pos x="331" y="327"/>
                          </a:cxn>
                          <a:cxn ang="0">
                            <a:pos x="400" y="315"/>
                          </a:cxn>
                        </a:cxnLst>
                        <a:rect l="0" t="0" r="r" b="b"/>
                        <a:pathLst>
                          <a:path w="502" h="379">
                            <a:moveTo>
                              <a:pt x="400" y="315"/>
                            </a:moveTo>
                            <a:lnTo>
                              <a:pt x="429" y="132"/>
                            </a:lnTo>
                            <a:lnTo>
                              <a:pt x="502" y="0"/>
                            </a:lnTo>
                            <a:lnTo>
                              <a:pt x="114" y="63"/>
                            </a:lnTo>
                            <a:lnTo>
                              <a:pt x="0" y="177"/>
                            </a:lnTo>
                            <a:lnTo>
                              <a:pt x="31" y="379"/>
                            </a:lnTo>
                            <a:lnTo>
                              <a:pt x="8" y="225"/>
                            </a:lnTo>
                            <a:lnTo>
                              <a:pt x="80" y="143"/>
                            </a:lnTo>
                            <a:lnTo>
                              <a:pt x="384" y="95"/>
                            </a:lnTo>
                            <a:lnTo>
                              <a:pt x="343" y="221"/>
                            </a:lnTo>
                            <a:lnTo>
                              <a:pt x="331" y="327"/>
                            </a:lnTo>
                            <a:lnTo>
                              <a:pt x="400" y="315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0" name="Freeform 7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02" y="1604"/>
                        <a:ext cx="303" cy="19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6" y="241"/>
                          </a:cxn>
                          <a:cxn ang="0">
                            <a:pos x="0" y="204"/>
                          </a:cxn>
                          <a:cxn ang="0">
                            <a:pos x="124" y="74"/>
                          </a:cxn>
                          <a:cxn ang="0">
                            <a:pos x="605" y="0"/>
                          </a:cxn>
                          <a:cxn ang="0">
                            <a:pos x="493" y="189"/>
                          </a:cxn>
                          <a:cxn ang="0">
                            <a:pos x="466" y="373"/>
                          </a:cxn>
                          <a:cxn ang="0">
                            <a:pos x="408" y="380"/>
                          </a:cxn>
                          <a:cxn ang="0">
                            <a:pos x="434" y="198"/>
                          </a:cxn>
                          <a:cxn ang="0">
                            <a:pos x="511" y="62"/>
                          </a:cxn>
                          <a:cxn ang="0">
                            <a:pos x="121" y="125"/>
                          </a:cxn>
                          <a:cxn ang="0">
                            <a:pos x="6" y="241"/>
                          </a:cxn>
                        </a:cxnLst>
                        <a:rect l="0" t="0" r="r" b="b"/>
                        <a:pathLst>
                          <a:path w="605" h="380">
                            <a:moveTo>
                              <a:pt x="6" y="241"/>
                            </a:moveTo>
                            <a:lnTo>
                              <a:pt x="0" y="204"/>
                            </a:lnTo>
                            <a:lnTo>
                              <a:pt x="124" y="74"/>
                            </a:lnTo>
                            <a:lnTo>
                              <a:pt x="605" y="0"/>
                            </a:lnTo>
                            <a:lnTo>
                              <a:pt x="493" y="189"/>
                            </a:lnTo>
                            <a:lnTo>
                              <a:pt x="466" y="373"/>
                            </a:lnTo>
                            <a:lnTo>
                              <a:pt x="408" y="380"/>
                            </a:lnTo>
                            <a:lnTo>
                              <a:pt x="434" y="198"/>
                            </a:lnTo>
                            <a:lnTo>
                              <a:pt x="511" y="62"/>
                            </a:lnTo>
                            <a:lnTo>
                              <a:pt x="121" y="125"/>
                            </a:lnTo>
                            <a:lnTo>
                              <a:pt x="6" y="24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1" name="Freeform 7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73" y="1558"/>
                        <a:ext cx="78" cy="7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12"/>
                          </a:cxn>
                          <a:cxn ang="0">
                            <a:pos x="12" y="85"/>
                          </a:cxn>
                          <a:cxn ang="0">
                            <a:pos x="144" y="65"/>
                          </a:cxn>
                          <a:cxn ang="0">
                            <a:pos x="155" y="134"/>
                          </a:cxn>
                          <a:cxn ang="0">
                            <a:pos x="90" y="145"/>
                          </a:cxn>
                          <a:cxn ang="0">
                            <a:pos x="69" y="0"/>
                          </a:cxn>
                          <a:cxn ang="0">
                            <a:pos x="0" y="12"/>
                          </a:cxn>
                        </a:cxnLst>
                        <a:rect l="0" t="0" r="r" b="b"/>
                        <a:pathLst>
                          <a:path w="155" h="145">
                            <a:moveTo>
                              <a:pt x="0" y="12"/>
                            </a:moveTo>
                            <a:lnTo>
                              <a:pt x="12" y="85"/>
                            </a:lnTo>
                            <a:lnTo>
                              <a:pt x="144" y="65"/>
                            </a:lnTo>
                            <a:lnTo>
                              <a:pt x="155" y="134"/>
                            </a:lnTo>
                            <a:lnTo>
                              <a:pt x="90" y="145"/>
                            </a:lnTo>
                            <a:lnTo>
                              <a:pt x="69" y="0"/>
                            </a:lnTo>
                            <a:lnTo>
                              <a:pt x="0" y="1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2" name="Freeform 7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08" y="1554"/>
                        <a:ext cx="78" cy="7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11"/>
                          </a:cxn>
                          <a:cxn ang="0">
                            <a:pos x="11" y="83"/>
                          </a:cxn>
                          <a:cxn ang="0">
                            <a:pos x="147" y="63"/>
                          </a:cxn>
                          <a:cxn ang="0">
                            <a:pos x="155" y="133"/>
                          </a:cxn>
                          <a:cxn ang="0">
                            <a:pos x="92" y="142"/>
                          </a:cxn>
                          <a:cxn ang="0">
                            <a:pos x="70" y="0"/>
                          </a:cxn>
                          <a:cxn ang="0">
                            <a:pos x="0" y="11"/>
                          </a:cxn>
                        </a:cxnLst>
                        <a:rect l="0" t="0" r="r" b="b"/>
                        <a:pathLst>
                          <a:path w="155" h="142">
                            <a:moveTo>
                              <a:pt x="0" y="11"/>
                            </a:moveTo>
                            <a:lnTo>
                              <a:pt x="11" y="83"/>
                            </a:lnTo>
                            <a:lnTo>
                              <a:pt x="147" y="63"/>
                            </a:lnTo>
                            <a:lnTo>
                              <a:pt x="155" y="133"/>
                            </a:lnTo>
                            <a:lnTo>
                              <a:pt x="92" y="142"/>
                            </a:lnTo>
                            <a:lnTo>
                              <a:pt x="70" y="0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3" name="Freeform 7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42" y="1547"/>
                        <a:ext cx="77" cy="7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11"/>
                          </a:cxn>
                          <a:cxn ang="0">
                            <a:pos x="11" y="85"/>
                          </a:cxn>
                          <a:cxn ang="0">
                            <a:pos x="145" y="63"/>
                          </a:cxn>
                          <a:cxn ang="0">
                            <a:pos x="153" y="134"/>
                          </a:cxn>
                          <a:cxn ang="0">
                            <a:pos x="89" y="145"/>
                          </a:cxn>
                          <a:cxn ang="0">
                            <a:pos x="67" y="0"/>
                          </a:cxn>
                          <a:cxn ang="0">
                            <a:pos x="0" y="11"/>
                          </a:cxn>
                        </a:cxnLst>
                        <a:rect l="0" t="0" r="r" b="b"/>
                        <a:pathLst>
                          <a:path w="153" h="145">
                            <a:moveTo>
                              <a:pt x="0" y="11"/>
                            </a:moveTo>
                            <a:lnTo>
                              <a:pt x="11" y="85"/>
                            </a:lnTo>
                            <a:lnTo>
                              <a:pt x="145" y="63"/>
                            </a:lnTo>
                            <a:lnTo>
                              <a:pt x="153" y="134"/>
                            </a:lnTo>
                            <a:lnTo>
                              <a:pt x="89" y="145"/>
                            </a:lnTo>
                            <a:lnTo>
                              <a:pt x="67" y="0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4" name="Freeform 7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78" y="1540"/>
                        <a:ext cx="77" cy="7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14"/>
                          </a:cxn>
                          <a:cxn ang="0">
                            <a:pos x="11" y="87"/>
                          </a:cxn>
                          <a:cxn ang="0">
                            <a:pos x="144" y="66"/>
                          </a:cxn>
                          <a:cxn ang="0">
                            <a:pos x="154" y="136"/>
                          </a:cxn>
                          <a:cxn ang="0">
                            <a:pos x="89" y="147"/>
                          </a:cxn>
                          <a:cxn ang="0">
                            <a:pos x="67" y="0"/>
                          </a:cxn>
                          <a:cxn ang="0">
                            <a:pos x="0" y="14"/>
                          </a:cxn>
                        </a:cxnLst>
                        <a:rect l="0" t="0" r="r" b="b"/>
                        <a:pathLst>
                          <a:path w="154" h="147">
                            <a:moveTo>
                              <a:pt x="0" y="14"/>
                            </a:moveTo>
                            <a:lnTo>
                              <a:pt x="11" y="87"/>
                            </a:lnTo>
                            <a:lnTo>
                              <a:pt x="144" y="66"/>
                            </a:lnTo>
                            <a:lnTo>
                              <a:pt x="154" y="136"/>
                            </a:lnTo>
                            <a:lnTo>
                              <a:pt x="89" y="147"/>
                            </a:lnTo>
                            <a:lnTo>
                              <a:pt x="67" y="0"/>
                            </a:lnTo>
                            <a:lnTo>
                              <a:pt x="0" y="14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5" name="Freeform 7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14" y="1536"/>
                        <a:ext cx="77" cy="7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10"/>
                          </a:cxn>
                          <a:cxn ang="0">
                            <a:pos x="14" y="84"/>
                          </a:cxn>
                          <a:cxn ang="0">
                            <a:pos x="145" y="65"/>
                          </a:cxn>
                          <a:cxn ang="0">
                            <a:pos x="156" y="133"/>
                          </a:cxn>
                          <a:cxn ang="0">
                            <a:pos x="92" y="144"/>
                          </a:cxn>
                          <a:cxn ang="0">
                            <a:pos x="70" y="0"/>
                          </a:cxn>
                          <a:cxn ang="0">
                            <a:pos x="0" y="10"/>
                          </a:cxn>
                        </a:cxnLst>
                        <a:rect l="0" t="0" r="r" b="b"/>
                        <a:pathLst>
                          <a:path w="156" h="144">
                            <a:moveTo>
                              <a:pt x="0" y="10"/>
                            </a:moveTo>
                            <a:lnTo>
                              <a:pt x="14" y="84"/>
                            </a:lnTo>
                            <a:lnTo>
                              <a:pt x="145" y="65"/>
                            </a:lnTo>
                            <a:lnTo>
                              <a:pt x="156" y="133"/>
                            </a:lnTo>
                            <a:lnTo>
                              <a:pt x="92" y="144"/>
                            </a:lnTo>
                            <a:lnTo>
                              <a:pt x="70" y="0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6" name="Freeform 7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47" y="1531"/>
                        <a:ext cx="77" cy="7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10"/>
                          </a:cxn>
                          <a:cxn ang="0">
                            <a:pos x="11" y="84"/>
                          </a:cxn>
                          <a:cxn ang="0">
                            <a:pos x="145" y="64"/>
                          </a:cxn>
                          <a:cxn ang="0">
                            <a:pos x="156" y="134"/>
                          </a:cxn>
                          <a:cxn ang="0">
                            <a:pos x="92" y="144"/>
                          </a:cxn>
                          <a:cxn ang="0">
                            <a:pos x="70" y="0"/>
                          </a:cxn>
                          <a:cxn ang="0">
                            <a:pos x="0" y="10"/>
                          </a:cxn>
                        </a:cxnLst>
                        <a:rect l="0" t="0" r="r" b="b"/>
                        <a:pathLst>
                          <a:path w="156" h="144">
                            <a:moveTo>
                              <a:pt x="0" y="10"/>
                            </a:moveTo>
                            <a:lnTo>
                              <a:pt x="11" y="84"/>
                            </a:lnTo>
                            <a:lnTo>
                              <a:pt x="145" y="64"/>
                            </a:lnTo>
                            <a:lnTo>
                              <a:pt x="156" y="134"/>
                            </a:lnTo>
                            <a:lnTo>
                              <a:pt x="92" y="144"/>
                            </a:lnTo>
                            <a:lnTo>
                              <a:pt x="70" y="0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7" name="Freeform 7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9" y="1525"/>
                        <a:ext cx="78" cy="7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12"/>
                          </a:cxn>
                          <a:cxn ang="0">
                            <a:pos x="11" y="85"/>
                          </a:cxn>
                          <a:cxn ang="0">
                            <a:pos x="144" y="65"/>
                          </a:cxn>
                          <a:cxn ang="0">
                            <a:pos x="155" y="134"/>
                          </a:cxn>
                          <a:cxn ang="0">
                            <a:pos x="89" y="145"/>
                          </a:cxn>
                          <a:cxn ang="0">
                            <a:pos x="70" y="0"/>
                          </a:cxn>
                          <a:cxn ang="0">
                            <a:pos x="0" y="12"/>
                          </a:cxn>
                        </a:cxnLst>
                        <a:rect l="0" t="0" r="r" b="b"/>
                        <a:pathLst>
                          <a:path w="155" h="145">
                            <a:moveTo>
                              <a:pt x="0" y="12"/>
                            </a:moveTo>
                            <a:lnTo>
                              <a:pt x="11" y="85"/>
                            </a:lnTo>
                            <a:lnTo>
                              <a:pt x="144" y="65"/>
                            </a:lnTo>
                            <a:lnTo>
                              <a:pt x="155" y="134"/>
                            </a:lnTo>
                            <a:lnTo>
                              <a:pt x="89" y="145"/>
                            </a:lnTo>
                            <a:lnTo>
                              <a:pt x="70" y="0"/>
                            </a:lnTo>
                            <a:lnTo>
                              <a:pt x="0" y="1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8" name="Freeform 7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8" y="1615"/>
                        <a:ext cx="135" cy="215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"/>
                          </a:cxn>
                          <a:cxn ang="0">
                            <a:pos x="140" y="167"/>
                          </a:cxn>
                          <a:cxn ang="0">
                            <a:pos x="224" y="430"/>
                          </a:cxn>
                          <a:cxn ang="0">
                            <a:pos x="271" y="417"/>
                          </a:cxn>
                          <a:cxn ang="0">
                            <a:pos x="216" y="149"/>
                          </a:cxn>
                          <a:cxn ang="0">
                            <a:pos x="77" y="0"/>
                          </a:cxn>
                          <a:cxn ang="0">
                            <a:pos x="0" y="42"/>
                          </a:cxn>
                        </a:cxnLst>
                        <a:rect l="0" t="0" r="r" b="b"/>
                        <a:pathLst>
                          <a:path w="271" h="430">
                            <a:moveTo>
                              <a:pt x="0" y="42"/>
                            </a:moveTo>
                            <a:lnTo>
                              <a:pt x="140" y="167"/>
                            </a:lnTo>
                            <a:lnTo>
                              <a:pt x="224" y="430"/>
                            </a:lnTo>
                            <a:lnTo>
                              <a:pt x="271" y="417"/>
                            </a:lnTo>
                            <a:lnTo>
                              <a:pt x="216" y="149"/>
                            </a:lnTo>
                            <a:lnTo>
                              <a:pt x="77" y="0"/>
                            </a:lnTo>
                            <a:lnTo>
                              <a:pt x="0" y="4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399" name="Freeform 7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8" y="1316"/>
                        <a:ext cx="283" cy="3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6"/>
                          </a:cxn>
                          <a:cxn ang="0">
                            <a:pos x="250" y="0"/>
                          </a:cxn>
                          <a:cxn ang="0">
                            <a:pos x="430" y="40"/>
                          </a:cxn>
                          <a:cxn ang="0">
                            <a:pos x="559" y="20"/>
                          </a:cxn>
                          <a:cxn ang="0">
                            <a:pos x="566" y="49"/>
                          </a:cxn>
                          <a:cxn ang="0">
                            <a:pos x="436" y="69"/>
                          </a:cxn>
                          <a:cxn ang="0">
                            <a:pos x="248" y="27"/>
                          </a:cxn>
                          <a:cxn ang="0">
                            <a:pos x="28" y="61"/>
                          </a:cxn>
                          <a:cxn ang="0">
                            <a:pos x="0" y="36"/>
                          </a:cxn>
                        </a:cxnLst>
                        <a:rect l="0" t="0" r="r" b="b"/>
                        <a:pathLst>
                          <a:path w="566" h="69">
                            <a:moveTo>
                              <a:pt x="0" y="36"/>
                            </a:moveTo>
                            <a:lnTo>
                              <a:pt x="250" y="0"/>
                            </a:lnTo>
                            <a:lnTo>
                              <a:pt x="430" y="40"/>
                            </a:lnTo>
                            <a:lnTo>
                              <a:pt x="559" y="20"/>
                            </a:lnTo>
                            <a:lnTo>
                              <a:pt x="566" y="49"/>
                            </a:lnTo>
                            <a:lnTo>
                              <a:pt x="436" y="69"/>
                            </a:lnTo>
                            <a:lnTo>
                              <a:pt x="248" y="27"/>
                            </a:lnTo>
                            <a:lnTo>
                              <a:pt x="28" y="61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0" name="Freeform 7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64" y="1359"/>
                        <a:ext cx="98" cy="18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37" y="0"/>
                          </a:cxn>
                          <a:cxn ang="0">
                            <a:pos x="58" y="118"/>
                          </a:cxn>
                          <a:cxn ang="0">
                            <a:pos x="180" y="229"/>
                          </a:cxn>
                          <a:cxn ang="0">
                            <a:pos x="197" y="350"/>
                          </a:cxn>
                          <a:cxn ang="0">
                            <a:pos x="164" y="363"/>
                          </a:cxn>
                          <a:cxn ang="0">
                            <a:pos x="147" y="239"/>
                          </a:cxn>
                          <a:cxn ang="0">
                            <a:pos x="22" y="124"/>
                          </a:cxn>
                          <a:cxn ang="0">
                            <a:pos x="0" y="8"/>
                          </a:cxn>
                          <a:cxn ang="0">
                            <a:pos x="37" y="0"/>
                          </a:cxn>
                        </a:cxnLst>
                        <a:rect l="0" t="0" r="r" b="b"/>
                        <a:pathLst>
                          <a:path w="197" h="363">
                            <a:moveTo>
                              <a:pt x="37" y="0"/>
                            </a:moveTo>
                            <a:lnTo>
                              <a:pt x="58" y="118"/>
                            </a:lnTo>
                            <a:lnTo>
                              <a:pt x="180" y="229"/>
                            </a:lnTo>
                            <a:lnTo>
                              <a:pt x="197" y="350"/>
                            </a:lnTo>
                            <a:lnTo>
                              <a:pt x="164" y="363"/>
                            </a:lnTo>
                            <a:lnTo>
                              <a:pt x="147" y="239"/>
                            </a:lnTo>
                            <a:lnTo>
                              <a:pt x="22" y="124"/>
                            </a:lnTo>
                            <a:lnTo>
                              <a:pt x="0" y="8"/>
                            </a:lnTo>
                            <a:lnTo>
                              <a:pt x="37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1" name="Freeform 7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24" y="1365"/>
                        <a:ext cx="97" cy="18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41" y="0"/>
                          </a:cxn>
                          <a:cxn ang="0">
                            <a:pos x="59" y="124"/>
                          </a:cxn>
                          <a:cxn ang="0">
                            <a:pos x="177" y="237"/>
                          </a:cxn>
                          <a:cxn ang="0">
                            <a:pos x="194" y="352"/>
                          </a:cxn>
                          <a:cxn ang="0">
                            <a:pos x="149" y="364"/>
                          </a:cxn>
                          <a:cxn ang="0">
                            <a:pos x="136" y="244"/>
                          </a:cxn>
                          <a:cxn ang="0">
                            <a:pos x="19" y="131"/>
                          </a:cxn>
                          <a:cxn ang="0">
                            <a:pos x="0" y="2"/>
                          </a:cxn>
                          <a:cxn ang="0">
                            <a:pos x="41" y="0"/>
                          </a:cxn>
                        </a:cxnLst>
                        <a:rect l="0" t="0" r="r" b="b"/>
                        <a:pathLst>
                          <a:path w="194" h="364">
                            <a:moveTo>
                              <a:pt x="41" y="0"/>
                            </a:moveTo>
                            <a:lnTo>
                              <a:pt x="59" y="124"/>
                            </a:lnTo>
                            <a:lnTo>
                              <a:pt x="177" y="237"/>
                            </a:lnTo>
                            <a:lnTo>
                              <a:pt x="194" y="352"/>
                            </a:lnTo>
                            <a:lnTo>
                              <a:pt x="149" y="364"/>
                            </a:lnTo>
                            <a:lnTo>
                              <a:pt x="136" y="244"/>
                            </a:lnTo>
                            <a:lnTo>
                              <a:pt x="19" y="131"/>
                            </a:lnTo>
                            <a:lnTo>
                              <a:pt x="0" y="2"/>
                            </a:lnTo>
                            <a:lnTo>
                              <a:pt x="4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2" name="Freeform 7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79" y="1361"/>
                        <a:ext cx="99" cy="19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44" y="13"/>
                          </a:cxn>
                          <a:cxn ang="0">
                            <a:pos x="60" y="142"/>
                          </a:cxn>
                          <a:cxn ang="0">
                            <a:pos x="179" y="264"/>
                          </a:cxn>
                          <a:cxn ang="0">
                            <a:pos x="196" y="378"/>
                          </a:cxn>
                          <a:cxn ang="0">
                            <a:pos x="160" y="380"/>
                          </a:cxn>
                          <a:cxn ang="0">
                            <a:pos x="145" y="274"/>
                          </a:cxn>
                          <a:cxn ang="0">
                            <a:pos x="21" y="148"/>
                          </a:cxn>
                          <a:cxn ang="0">
                            <a:pos x="0" y="0"/>
                          </a:cxn>
                          <a:cxn ang="0">
                            <a:pos x="44" y="13"/>
                          </a:cxn>
                        </a:cxnLst>
                        <a:rect l="0" t="0" r="r" b="b"/>
                        <a:pathLst>
                          <a:path w="196" h="380">
                            <a:moveTo>
                              <a:pt x="44" y="13"/>
                            </a:moveTo>
                            <a:lnTo>
                              <a:pt x="60" y="142"/>
                            </a:lnTo>
                            <a:lnTo>
                              <a:pt x="179" y="264"/>
                            </a:lnTo>
                            <a:lnTo>
                              <a:pt x="196" y="378"/>
                            </a:lnTo>
                            <a:lnTo>
                              <a:pt x="160" y="380"/>
                            </a:lnTo>
                            <a:lnTo>
                              <a:pt x="145" y="274"/>
                            </a:lnTo>
                            <a:lnTo>
                              <a:pt x="21" y="148"/>
                            </a:lnTo>
                            <a:lnTo>
                              <a:pt x="0" y="0"/>
                            </a:lnTo>
                            <a:lnTo>
                              <a:pt x="44" y="1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3" name="Freeform 7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468"/>
                        <a:ext cx="77" cy="6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4"/>
                          </a:cxn>
                          <a:cxn ang="0">
                            <a:pos x="113" y="92"/>
                          </a:cxn>
                          <a:cxn ang="0">
                            <a:pos x="143" y="64"/>
                          </a:cxn>
                          <a:cxn ang="0">
                            <a:pos x="156" y="0"/>
                          </a:cxn>
                          <a:cxn ang="0">
                            <a:pos x="120" y="51"/>
                          </a:cxn>
                          <a:cxn ang="0">
                            <a:pos x="63" y="130"/>
                          </a:cxn>
                          <a:cxn ang="0">
                            <a:pos x="24" y="136"/>
                          </a:cxn>
                          <a:cxn ang="0">
                            <a:pos x="53" y="92"/>
                          </a:cxn>
                          <a:cxn ang="0">
                            <a:pos x="0" y="44"/>
                          </a:cxn>
                        </a:cxnLst>
                        <a:rect l="0" t="0" r="r" b="b"/>
                        <a:pathLst>
                          <a:path w="156" h="136">
                            <a:moveTo>
                              <a:pt x="0" y="44"/>
                            </a:moveTo>
                            <a:lnTo>
                              <a:pt x="113" y="92"/>
                            </a:lnTo>
                            <a:lnTo>
                              <a:pt x="143" y="64"/>
                            </a:lnTo>
                            <a:lnTo>
                              <a:pt x="156" y="0"/>
                            </a:lnTo>
                            <a:lnTo>
                              <a:pt x="120" y="51"/>
                            </a:lnTo>
                            <a:lnTo>
                              <a:pt x="63" y="130"/>
                            </a:lnTo>
                            <a:lnTo>
                              <a:pt x="24" y="136"/>
                            </a:lnTo>
                            <a:lnTo>
                              <a:pt x="53" y="92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4" name="Freeform 7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37" y="1353"/>
                        <a:ext cx="102" cy="20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39" y="10"/>
                          </a:cxn>
                          <a:cxn ang="0">
                            <a:pos x="63" y="174"/>
                          </a:cxn>
                          <a:cxn ang="0">
                            <a:pos x="187" y="295"/>
                          </a:cxn>
                          <a:cxn ang="0">
                            <a:pos x="204" y="408"/>
                          </a:cxn>
                          <a:cxn ang="0">
                            <a:pos x="170" y="418"/>
                          </a:cxn>
                          <a:cxn ang="0">
                            <a:pos x="153" y="308"/>
                          </a:cxn>
                          <a:cxn ang="0">
                            <a:pos x="30" y="186"/>
                          </a:cxn>
                          <a:cxn ang="0">
                            <a:pos x="0" y="0"/>
                          </a:cxn>
                          <a:cxn ang="0">
                            <a:pos x="39" y="10"/>
                          </a:cxn>
                        </a:cxnLst>
                        <a:rect l="0" t="0" r="r" b="b"/>
                        <a:pathLst>
                          <a:path w="204" h="418">
                            <a:moveTo>
                              <a:pt x="39" y="10"/>
                            </a:moveTo>
                            <a:lnTo>
                              <a:pt x="63" y="174"/>
                            </a:lnTo>
                            <a:lnTo>
                              <a:pt x="187" y="295"/>
                            </a:lnTo>
                            <a:lnTo>
                              <a:pt x="204" y="408"/>
                            </a:lnTo>
                            <a:lnTo>
                              <a:pt x="170" y="418"/>
                            </a:lnTo>
                            <a:lnTo>
                              <a:pt x="153" y="308"/>
                            </a:lnTo>
                            <a:lnTo>
                              <a:pt x="30" y="186"/>
                            </a:lnTo>
                            <a:lnTo>
                              <a:pt x="0" y="0"/>
                            </a:lnTo>
                            <a:lnTo>
                              <a:pt x="39" y="1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5" name="Freeform 7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7" y="1401"/>
                        <a:ext cx="51" cy="3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100" y="52"/>
                          </a:cxn>
                          <a:cxn ang="0">
                            <a:pos x="0" y="67"/>
                          </a:cxn>
                          <a:cxn ang="0">
                            <a:pos x="31" y="43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100" h="67">
                            <a:moveTo>
                              <a:pt x="0" y="0"/>
                            </a:moveTo>
                            <a:lnTo>
                              <a:pt x="100" y="52"/>
                            </a:lnTo>
                            <a:lnTo>
                              <a:pt x="0" y="67"/>
                            </a:lnTo>
                            <a:lnTo>
                              <a:pt x="31" y="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0" name="Group 782"/>
                  <p:cNvGrpSpPr>
                    <a:grpSpLocks/>
                  </p:cNvGrpSpPr>
                  <p:nvPr/>
                </p:nvGrpSpPr>
                <p:grpSpPr bwMode="auto">
                  <a:xfrm>
                    <a:off x="2851" y="1756"/>
                    <a:ext cx="718" cy="633"/>
                    <a:chOff x="2851" y="1756"/>
                    <a:chExt cx="718" cy="633"/>
                  </a:xfrm>
                </p:grpSpPr>
                <p:grpSp>
                  <p:nvGrpSpPr>
                    <p:cNvPr id="31" name="Group 7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1" y="1756"/>
                      <a:ext cx="710" cy="633"/>
                      <a:chOff x="2851" y="1756"/>
                      <a:chExt cx="710" cy="633"/>
                    </a:xfrm>
                  </p:grpSpPr>
                  <p:sp>
                    <p:nvSpPr>
                      <p:cNvPr id="27408" name="Freeform 7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51" y="1756"/>
                        <a:ext cx="710" cy="32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971" y="549"/>
                          </a:cxn>
                          <a:cxn ang="0">
                            <a:pos x="1420" y="276"/>
                          </a:cxn>
                          <a:cxn ang="0">
                            <a:pos x="1376" y="0"/>
                          </a:cxn>
                          <a:cxn ang="0">
                            <a:pos x="1104" y="44"/>
                          </a:cxn>
                          <a:cxn ang="0">
                            <a:pos x="1177" y="183"/>
                          </a:cxn>
                          <a:cxn ang="0">
                            <a:pos x="1105" y="254"/>
                          </a:cxn>
                          <a:cxn ang="0">
                            <a:pos x="1051" y="51"/>
                          </a:cxn>
                          <a:cxn ang="0">
                            <a:pos x="0" y="222"/>
                          </a:cxn>
                          <a:cxn ang="0">
                            <a:pos x="33" y="421"/>
                          </a:cxn>
                          <a:cxn ang="0">
                            <a:pos x="342" y="658"/>
                          </a:cxn>
                          <a:cxn ang="0">
                            <a:pos x="971" y="549"/>
                          </a:cxn>
                        </a:cxnLst>
                        <a:rect l="0" t="0" r="r" b="b"/>
                        <a:pathLst>
                          <a:path w="1420" h="658">
                            <a:moveTo>
                              <a:pt x="971" y="549"/>
                            </a:moveTo>
                            <a:lnTo>
                              <a:pt x="1420" y="276"/>
                            </a:lnTo>
                            <a:lnTo>
                              <a:pt x="1376" y="0"/>
                            </a:lnTo>
                            <a:lnTo>
                              <a:pt x="1104" y="44"/>
                            </a:lnTo>
                            <a:lnTo>
                              <a:pt x="1177" y="183"/>
                            </a:lnTo>
                            <a:lnTo>
                              <a:pt x="1105" y="254"/>
                            </a:lnTo>
                            <a:lnTo>
                              <a:pt x="1051" y="51"/>
                            </a:lnTo>
                            <a:lnTo>
                              <a:pt x="0" y="222"/>
                            </a:lnTo>
                            <a:lnTo>
                              <a:pt x="33" y="421"/>
                            </a:lnTo>
                            <a:lnTo>
                              <a:pt x="342" y="658"/>
                            </a:lnTo>
                            <a:lnTo>
                              <a:pt x="971" y="549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09" name="Freeform 7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0" y="1971"/>
                        <a:ext cx="101" cy="39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28" y="795"/>
                          </a:cxn>
                          <a:cxn ang="0">
                            <a:pos x="0" y="0"/>
                          </a:cxn>
                          <a:cxn ang="0">
                            <a:pos x="100" y="77"/>
                          </a:cxn>
                          <a:cxn ang="0">
                            <a:pos x="200" y="736"/>
                          </a:cxn>
                          <a:cxn ang="0">
                            <a:pos x="128" y="795"/>
                          </a:cxn>
                        </a:cxnLst>
                        <a:rect l="0" t="0" r="r" b="b"/>
                        <a:pathLst>
                          <a:path w="200" h="795">
                            <a:moveTo>
                              <a:pt x="128" y="795"/>
                            </a:moveTo>
                            <a:lnTo>
                              <a:pt x="0" y="0"/>
                            </a:lnTo>
                            <a:lnTo>
                              <a:pt x="100" y="77"/>
                            </a:lnTo>
                            <a:lnTo>
                              <a:pt x="200" y="736"/>
                            </a:lnTo>
                            <a:lnTo>
                              <a:pt x="128" y="795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0" name="Freeform 7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7" y="2234"/>
                        <a:ext cx="38" cy="6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76" y="128"/>
                          </a:cxn>
                          <a:cxn ang="0">
                            <a:pos x="20" y="138"/>
                          </a:cxn>
                          <a:cxn ang="0">
                            <a:pos x="0" y="9"/>
                          </a:cxn>
                          <a:cxn ang="0">
                            <a:pos x="58" y="0"/>
                          </a:cxn>
                          <a:cxn ang="0">
                            <a:pos x="76" y="128"/>
                          </a:cxn>
                        </a:cxnLst>
                        <a:rect l="0" t="0" r="r" b="b"/>
                        <a:pathLst>
                          <a:path w="76" h="138">
                            <a:moveTo>
                              <a:pt x="76" y="128"/>
                            </a:moveTo>
                            <a:lnTo>
                              <a:pt x="20" y="138"/>
                            </a:lnTo>
                            <a:lnTo>
                              <a:pt x="0" y="9"/>
                            </a:lnTo>
                            <a:lnTo>
                              <a:pt x="58" y="0"/>
                            </a:lnTo>
                            <a:lnTo>
                              <a:pt x="76" y="128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1" name="Freeform 7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2" y="2177"/>
                        <a:ext cx="87" cy="18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33" y="257"/>
                          </a:cxn>
                          <a:cxn ang="0">
                            <a:pos x="48" y="360"/>
                          </a:cxn>
                          <a:cxn ang="0">
                            <a:pos x="175" y="198"/>
                          </a:cxn>
                          <a:cxn ang="0">
                            <a:pos x="162" y="114"/>
                          </a:cxn>
                          <a:cxn ang="0">
                            <a:pos x="0" y="0"/>
                          </a:cxn>
                          <a:cxn ang="0">
                            <a:pos x="16" y="114"/>
                          </a:cxn>
                          <a:cxn ang="0">
                            <a:pos x="113" y="165"/>
                          </a:cxn>
                          <a:cxn ang="0">
                            <a:pos x="33" y="257"/>
                          </a:cxn>
                        </a:cxnLst>
                        <a:rect l="0" t="0" r="r" b="b"/>
                        <a:pathLst>
                          <a:path w="175" h="360">
                            <a:moveTo>
                              <a:pt x="33" y="257"/>
                            </a:moveTo>
                            <a:lnTo>
                              <a:pt x="48" y="360"/>
                            </a:lnTo>
                            <a:lnTo>
                              <a:pt x="175" y="198"/>
                            </a:lnTo>
                            <a:lnTo>
                              <a:pt x="162" y="114"/>
                            </a:lnTo>
                            <a:lnTo>
                              <a:pt x="0" y="0"/>
                            </a:lnTo>
                            <a:lnTo>
                              <a:pt x="16" y="114"/>
                            </a:lnTo>
                            <a:lnTo>
                              <a:pt x="113" y="165"/>
                            </a:lnTo>
                            <a:lnTo>
                              <a:pt x="33" y="25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2" name="Freeform 7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2258"/>
                        <a:ext cx="396" cy="13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791" y="158"/>
                          </a:cxn>
                          <a:cxn ang="0">
                            <a:pos x="0" y="262"/>
                          </a:cxn>
                          <a:cxn ang="0">
                            <a:pos x="127" y="81"/>
                          </a:cxn>
                          <a:cxn ang="0">
                            <a:pos x="118" y="23"/>
                          </a:cxn>
                          <a:cxn ang="0">
                            <a:pos x="257" y="0"/>
                          </a:cxn>
                          <a:cxn ang="0">
                            <a:pos x="456" y="40"/>
                          </a:cxn>
                          <a:cxn ang="0">
                            <a:pos x="634" y="13"/>
                          </a:cxn>
                          <a:cxn ang="0">
                            <a:pos x="791" y="158"/>
                          </a:cxn>
                        </a:cxnLst>
                        <a:rect l="0" t="0" r="r" b="b"/>
                        <a:pathLst>
                          <a:path w="791" h="262">
                            <a:moveTo>
                              <a:pt x="791" y="158"/>
                            </a:moveTo>
                            <a:lnTo>
                              <a:pt x="0" y="262"/>
                            </a:lnTo>
                            <a:lnTo>
                              <a:pt x="127" y="81"/>
                            </a:lnTo>
                            <a:lnTo>
                              <a:pt x="118" y="23"/>
                            </a:lnTo>
                            <a:lnTo>
                              <a:pt x="257" y="0"/>
                            </a:lnTo>
                            <a:lnTo>
                              <a:pt x="456" y="40"/>
                            </a:lnTo>
                            <a:lnTo>
                              <a:pt x="634" y="13"/>
                            </a:lnTo>
                            <a:lnTo>
                              <a:pt x="791" y="158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3" name="Freeform 7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6" y="2002"/>
                        <a:ext cx="395" cy="27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734" y="523"/>
                          </a:cxn>
                          <a:cxn ang="0">
                            <a:pos x="706" y="380"/>
                          </a:cxn>
                          <a:cxn ang="0">
                            <a:pos x="756" y="311"/>
                          </a:cxn>
                          <a:cxn ang="0">
                            <a:pos x="750" y="276"/>
                          </a:cxn>
                          <a:cxn ang="0">
                            <a:pos x="716" y="282"/>
                          </a:cxn>
                          <a:cxn ang="0">
                            <a:pos x="689" y="262"/>
                          </a:cxn>
                          <a:cxn ang="0">
                            <a:pos x="660" y="237"/>
                          </a:cxn>
                          <a:cxn ang="0">
                            <a:pos x="675" y="222"/>
                          </a:cxn>
                          <a:cxn ang="0">
                            <a:pos x="659" y="141"/>
                          </a:cxn>
                          <a:cxn ang="0">
                            <a:pos x="675" y="93"/>
                          </a:cxn>
                          <a:cxn ang="0">
                            <a:pos x="722" y="85"/>
                          </a:cxn>
                          <a:cxn ang="0">
                            <a:pos x="726" y="120"/>
                          </a:cxn>
                          <a:cxn ang="0">
                            <a:pos x="761" y="117"/>
                          </a:cxn>
                          <a:cxn ang="0">
                            <a:pos x="789" y="61"/>
                          </a:cxn>
                          <a:cxn ang="0">
                            <a:pos x="709" y="0"/>
                          </a:cxn>
                          <a:cxn ang="0">
                            <a:pos x="600" y="19"/>
                          </a:cxn>
                          <a:cxn ang="0">
                            <a:pos x="550" y="63"/>
                          </a:cxn>
                          <a:cxn ang="0">
                            <a:pos x="445" y="80"/>
                          </a:cxn>
                          <a:cxn ang="0">
                            <a:pos x="447" y="105"/>
                          </a:cxn>
                          <a:cxn ang="0">
                            <a:pos x="0" y="176"/>
                          </a:cxn>
                          <a:cxn ang="0">
                            <a:pos x="5" y="212"/>
                          </a:cxn>
                          <a:cxn ang="0">
                            <a:pos x="53" y="204"/>
                          </a:cxn>
                          <a:cxn ang="0">
                            <a:pos x="70" y="321"/>
                          </a:cxn>
                          <a:cxn ang="0">
                            <a:pos x="186" y="427"/>
                          </a:cxn>
                          <a:cxn ang="0">
                            <a:pos x="220" y="532"/>
                          </a:cxn>
                          <a:cxn ang="0">
                            <a:pos x="358" y="512"/>
                          </a:cxn>
                          <a:cxn ang="0">
                            <a:pos x="560" y="552"/>
                          </a:cxn>
                          <a:cxn ang="0">
                            <a:pos x="734" y="523"/>
                          </a:cxn>
                        </a:cxnLst>
                        <a:rect l="0" t="0" r="r" b="b"/>
                        <a:pathLst>
                          <a:path w="789" h="552">
                            <a:moveTo>
                              <a:pt x="734" y="523"/>
                            </a:moveTo>
                            <a:lnTo>
                              <a:pt x="706" y="380"/>
                            </a:lnTo>
                            <a:lnTo>
                              <a:pt x="756" y="311"/>
                            </a:lnTo>
                            <a:lnTo>
                              <a:pt x="750" y="276"/>
                            </a:lnTo>
                            <a:lnTo>
                              <a:pt x="716" y="282"/>
                            </a:lnTo>
                            <a:lnTo>
                              <a:pt x="689" y="262"/>
                            </a:lnTo>
                            <a:lnTo>
                              <a:pt x="660" y="237"/>
                            </a:lnTo>
                            <a:lnTo>
                              <a:pt x="675" y="222"/>
                            </a:lnTo>
                            <a:lnTo>
                              <a:pt x="659" y="141"/>
                            </a:lnTo>
                            <a:lnTo>
                              <a:pt x="675" y="93"/>
                            </a:lnTo>
                            <a:lnTo>
                              <a:pt x="722" y="85"/>
                            </a:lnTo>
                            <a:lnTo>
                              <a:pt x="726" y="120"/>
                            </a:lnTo>
                            <a:lnTo>
                              <a:pt x="761" y="117"/>
                            </a:lnTo>
                            <a:lnTo>
                              <a:pt x="789" y="61"/>
                            </a:lnTo>
                            <a:lnTo>
                              <a:pt x="709" y="0"/>
                            </a:lnTo>
                            <a:lnTo>
                              <a:pt x="600" y="19"/>
                            </a:lnTo>
                            <a:lnTo>
                              <a:pt x="550" y="63"/>
                            </a:lnTo>
                            <a:lnTo>
                              <a:pt x="445" y="80"/>
                            </a:lnTo>
                            <a:lnTo>
                              <a:pt x="447" y="105"/>
                            </a:lnTo>
                            <a:lnTo>
                              <a:pt x="0" y="176"/>
                            </a:lnTo>
                            <a:lnTo>
                              <a:pt x="5" y="212"/>
                            </a:lnTo>
                            <a:lnTo>
                              <a:pt x="53" y="204"/>
                            </a:lnTo>
                            <a:lnTo>
                              <a:pt x="70" y="321"/>
                            </a:lnTo>
                            <a:lnTo>
                              <a:pt x="186" y="427"/>
                            </a:lnTo>
                            <a:lnTo>
                              <a:pt x="220" y="532"/>
                            </a:lnTo>
                            <a:lnTo>
                              <a:pt x="358" y="512"/>
                            </a:lnTo>
                            <a:lnTo>
                              <a:pt x="560" y="552"/>
                            </a:lnTo>
                            <a:lnTo>
                              <a:pt x="734" y="52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4" name="Freeform 7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00" y="1773"/>
                        <a:ext cx="148" cy="16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63" y="320"/>
                          </a:cxn>
                          <a:cxn ang="0">
                            <a:pos x="296" y="120"/>
                          </a:cxn>
                          <a:cxn ang="0">
                            <a:pos x="279" y="0"/>
                          </a:cxn>
                          <a:cxn ang="0">
                            <a:pos x="0" y="261"/>
                          </a:cxn>
                          <a:cxn ang="0">
                            <a:pos x="63" y="320"/>
                          </a:cxn>
                        </a:cxnLst>
                        <a:rect l="0" t="0" r="r" b="b"/>
                        <a:pathLst>
                          <a:path w="296" h="320">
                            <a:moveTo>
                              <a:pt x="63" y="320"/>
                            </a:moveTo>
                            <a:lnTo>
                              <a:pt x="296" y="120"/>
                            </a:lnTo>
                            <a:lnTo>
                              <a:pt x="279" y="0"/>
                            </a:lnTo>
                            <a:lnTo>
                              <a:pt x="0" y="261"/>
                            </a:lnTo>
                            <a:lnTo>
                              <a:pt x="63" y="32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5" name="Freeform 7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44" y="1764"/>
                        <a:ext cx="76" cy="5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1" y="54"/>
                          </a:cxn>
                          <a:cxn ang="0">
                            <a:pos x="88" y="115"/>
                          </a:cxn>
                          <a:cxn ang="0">
                            <a:pos x="0" y="20"/>
                          </a:cxn>
                          <a:cxn ang="0">
                            <a:pos x="101" y="0"/>
                          </a:cxn>
                          <a:cxn ang="0">
                            <a:pos x="151" y="54"/>
                          </a:cxn>
                        </a:cxnLst>
                        <a:rect l="0" t="0" r="r" b="b"/>
                        <a:pathLst>
                          <a:path w="151" h="115">
                            <a:moveTo>
                              <a:pt x="151" y="54"/>
                            </a:moveTo>
                            <a:lnTo>
                              <a:pt x="88" y="115"/>
                            </a:lnTo>
                            <a:lnTo>
                              <a:pt x="0" y="20"/>
                            </a:lnTo>
                            <a:lnTo>
                              <a:pt x="101" y="0"/>
                            </a:lnTo>
                            <a:lnTo>
                              <a:pt x="151" y="54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6" name="Freeform 7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14" y="1790"/>
                        <a:ext cx="142" cy="18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85" y="330"/>
                          </a:cxn>
                          <a:cxn ang="0">
                            <a:pos x="140" y="208"/>
                          </a:cxn>
                          <a:cxn ang="0">
                            <a:pos x="51" y="0"/>
                          </a:cxn>
                          <a:cxn ang="0">
                            <a:pos x="0" y="6"/>
                          </a:cxn>
                          <a:cxn ang="0">
                            <a:pos x="91" y="239"/>
                          </a:cxn>
                          <a:cxn ang="0">
                            <a:pos x="229" y="362"/>
                          </a:cxn>
                          <a:cxn ang="0">
                            <a:pos x="285" y="330"/>
                          </a:cxn>
                        </a:cxnLst>
                        <a:rect l="0" t="0" r="r" b="b"/>
                        <a:pathLst>
                          <a:path w="285" h="362">
                            <a:moveTo>
                              <a:pt x="285" y="330"/>
                            </a:moveTo>
                            <a:lnTo>
                              <a:pt x="140" y="208"/>
                            </a:lnTo>
                            <a:lnTo>
                              <a:pt x="51" y="0"/>
                            </a:lnTo>
                            <a:lnTo>
                              <a:pt x="0" y="6"/>
                            </a:lnTo>
                            <a:lnTo>
                              <a:pt x="91" y="239"/>
                            </a:lnTo>
                            <a:lnTo>
                              <a:pt x="229" y="362"/>
                            </a:lnTo>
                            <a:lnTo>
                              <a:pt x="285" y="330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7" name="Freeform 7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00" y="1857"/>
                        <a:ext cx="111" cy="14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23" y="241"/>
                          </a:cxn>
                          <a:cxn ang="0">
                            <a:pos x="193" y="280"/>
                          </a:cxn>
                          <a:cxn ang="0">
                            <a:pos x="20" y="140"/>
                          </a:cxn>
                          <a:cxn ang="0">
                            <a:pos x="0" y="10"/>
                          </a:cxn>
                          <a:cxn ang="0">
                            <a:pos x="43" y="0"/>
                          </a:cxn>
                          <a:cxn ang="0">
                            <a:pos x="63" y="115"/>
                          </a:cxn>
                          <a:cxn ang="0">
                            <a:pos x="223" y="241"/>
                          </a:cxn>
                        </a:cxnLst>
                        <a:rect l="0" t="0" r="r" b="b"/>
                        <a:pathLst>
                          <a:path w="223" h="280">
                            <a:moveTo>
                              <a:pt x="223" y="241"/>
                            </a:moveTo>
                            <a:lnTo>
                              <a:pt x="193" y="280"/>
                            </a:lnTo>
                            <a:lnTo>
                              <a:pt x="20" y="140"/>
                            </a:lnTo>
                            <a:lnTo>
                              <a:pt x="0" y="10"/>
                            </a:lnTo>
                            <a:lnTo>
                              <a:pt x="43" y="0"/>
                            </a:lnTo>
                            <a:lnTo>
                              <a:pt x="63" y="115"/>
                            </a:lnTo>
                            <a:lnTo>
                              <a:pt x="223" y="241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8" name="Freeform 7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3" y="1847"/>
                        <a:ext cx="84" cy="10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42" y="212"/>
                          </a:cxn>
                          <a:cxn ang="0">
                            <a:pos x="17" y="112"/>
                          </a:cxn>
                          <a:cxn ang="0">
                            <a:pos x="0" y="11"/>
                          </a:cxn>
                          <a:cxn ang="0">
                            <a:pos x="50" y="0"/>
                          </a:cxn>
                          <a:cxn ang="0">
                            <a:pos x="70" y="102"/>
                          </a:cxn>
                          <a:cxn ang="0">
                            <a:pos x="166" y="177"/>
                          </a:cxn>
                          <a:cxn ang="0">
                            <a:pos x="142" y="212"/>
                          </a:cxn>
                        </a:cxnLst>
                        <a:rect l="0" t="0" r="r" b="b"/>
                        <a:pathLst>
                          <a:path w="166" h="212">
                            <a:moveTo>
                              <a:pt x="142" y="212"/>
                            </a:moveTo>
                            <a:lnTo>
                              <a:pt x="17" y="112"/>
                            </a:lnTo>
                            <a:lnTo>
                              <a:pt x="0" y="11"/>
                            </a:lnTo>
                            <a:lnTo>
                              <a:pt x="50" y="0"/>
                            </a:lnTo>
                            <a:lnTo>
                              <a:pt x="70" y="102"/>
                            </a:lnTo>
                            <a:lnTo>
                              <a:pt x="166" y="177"/>
                            </a:lnTo>
                            <a:lnTo>
                              <a:pt x="142" y="212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19" name="Freeform 7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33" y="1802"/>
                        <a:ext cx="133" cy="11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65" y="0"/>
                          </a:cxn>
                          <a:cxn ang="0">
                            <a:pos x="250" y="121"/>
                          </a:cxn>
                          <a:cxn ang="0">
                            <a:pos x="195" y="191"/>
                          </a:cxn>
                          <a:cxn ang="0">
                            <a:pos x="0" y="220"/>
                          </a:cxn>
                          <a:cxn ang="0">
                            <a:pos x="22" y="86"/>
                          </a:cxn>
                          <a:cxn ang="0">
                            <a:pos x="21" y="40"/>
                          </a:cxn>
                          <a:cxn ang="0">
                            <a:pos x="265" y="0"/>
                          </a:cxn>
                        </a:cxnLst>
                        <a:rect l="0" t="0" r="r" b="b"/>
                        <a:pathLst>
                          <a:path w="265" h="220">
                            <a:moveTo>
                              <a:pt x="265" y="0"/>
                            </a:moveTo>
                            <a:lnTo>
                              <a:pt x="250" y="121"/>
                            </a:lnTo>
                            <a:lnTo>
                              <a:pt x="195" y="191"/>
                            </a:lnTo>
                            <a:lnTo>
                              <a:pt x="0" y="220"/>
                            </a:lnTo>
                            <a:lnTo>
                              <a:pt x="22" y="86"/>
                            </a:lnTo>
                            <a:lnTo>
                              <a:pt x="21" y="40"/>
                            </a:lnTo>
                            <a:lnTo>
                              <a:pt x="26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0" name="Freeform 7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93" y="1806"/>
                        <a:ext cx="186" cy="13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352" y="0"/>
                          </a:cxn>
                          <a:cxn ang="0">
                            <a:pos x="373" y="138"/>
                          </a:cxn>
                          <a:cxn ang="0">
                            <a:pos x="308" y="223"/>
                          </a:cxn>
                          <a:cxn ang="0">
                            <a:pos x="0" y="275"/>
                          </a:cxn>
                          <a:cxn ang="0">
                            <a:pos x="42" y="152"/>
                          </a:cxn>
                          <a:cxn ang="0">
                            <a:pos x="54" y="41"/>
                          </a:cxn>
                          <a:cxn ang="0">
                            <a:pos x="102" y="34"/>
                          </a:cxn>
                          <a:cxn ang="0">
                            <a:pos x="101" y="79"/>
                          </a:cxn>
                          <a:cxn ang="0">
                            <a:pos x="81" y="213"/>
                          </a:cxn>
                          <a:cxn ang="0">
                            <a:pos x="279" y="182"/>
                          </a:cxn>
                          <a:cxn ang="0">
                            <a:pos x="339" y="112"/>
                          </a:cxn>
                          <a:cxn ang="0">
                            <a:pos x="352" y="0"/>
                          </a:cxn>
                        </a:cxnLst>
                        <a:rect l="0" t="0" r="r" b="b"/>
                        <a:pathLst>
                          <a:path w="373" h="275">
                            <a:moveTo>
                              <a:pt x="352" y="0"/>
                            </a:moveTo>
                            <a:lnTo>
                              <a:pt x="373" y="138"/>
                            </a:lnTo>
                            <a:lnTo>
                              <a:pt x="308" y="223"/>
                            </a:lnTo>
                            <a:lnTo>
                              <a:pt x="0" y="275"/>
                            </a:lnTo>
                            <a:lnTo>
                              <a:pt x="42" y="152"/>
                            </a:lnTo>
                            <a:lnTo>
                              <a:pt x="54" y="41"/>
                            </a:lnTo>
                            <a:lnTo>
                              <a:pt x="102" y="34"/>
                            </a:lnTo>
                            <a:lnTo>
                              <a:pt x="101" y="79"/>
                            </a:lnTo>
                            <a:lnTo>
                              <a:pt x="81" y="213"/>
                            </a:lnTo>
                            <a:lnTo>
                              <a:pt x="279" y="182"/>
                            </a:lnTo>
                            <a:lnTo>
                              <a:pt x="339" y="112"/>
                            </a:lnTo>
                            <a:lnTo>
                              <a:pt x="352" y="0"/>
                            </a:lnTo>
                            <a:close/>
                          </a:path>
                        </a:pathLst>
                      </a:custGeom>
                      <a:solidFill>
                        <a:srgbClr val="FAFD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1" name="Freeform 7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5" y="1800"/>
                        <a:ext cx="250" cy="19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3" y="63"/>
                          </a:cxn>
                          <a:cxn ang="0">
                            <a:pos x="74" y="246"/>
                          </a:cxn>
                          <a:cxn ang="0">
                            <a:pos x="0" y="378"/>
                          </a:cxn>
                          <a:cxn ang="0">
                            <a:pos x="389" y="315"/>
                          </a:cxn>
                          <a:cxn ang="0">
                            <a:pos x="501" y="201"/>
                          </a:cxn>
                          <a:cxn ang="0">
                            <a:pos x="471" y="0"/>
                          </a:cxn>
                          <a:cxn ang="0">
                            <a:pos x="494" y="154"/>
                          </a:cxn>
                          <a:cxn ang="0">
                            <a:pos x="422" y="235"/>
                          </a:cxn>
                          <a:cxn ang="0">
                            <a:pos x="118" y="284"/>
                          </a:cxn>
                          <a:cxn ang="0">
                            <a:pos x="159" y="157"/>
                          </a:cxn>
                          <a:cxn ang="0">
                            <a:pos x="170" y="51"/>
                          </a:cxn>
                          <a:cxn ang="0">
                            <a:pos x="103" y="63"/>
                          </a:cxn>
                        </a:cxnLst>
                        <a:rect l="0" t="0" r="r" b="b"/>
                        <a:pathLst>
                          <a:path w="501" h="378">
                            <a:moveTo>
                              <a:pt x="103" y="63"/>
                            </a:moveTo>
                            <a:lnTo>
                              <a:pt x="74" y="246"/>
                            </a:lnTo>
                            <a:lnTo>
                              <a:pt x="0" y="378"/>
                            </a:lnTo>
                            <a:lnTo>
                              <a:pt x="389" y="315"/>
                            </a:lnTo>
                            <a:lnTo>
                              <a:pt x="501" y="201"/>
                            </a:lnTo>
                            <a:lnTo>
                              <a:pt x="471" y="0"/>
                            </a:lnTo>
                            <a:lnTo>
                              <a:pt x="494" y="154"/>
                            </a:lnTo>
                            <a:lnTo>
                              <a:pt x="422" y="235"/>
                            </a:lnTo>
                            <a:lnTo>
                              <a:pt x="118" y="284"/>
                            </a:lnTo>
                            <a:lnTo>
                              <a:pt x="159" y="157"/>
                            </a:lnTo>
                            <a:lnTo>
                              <a:pt x="170" y="51"/>
                            </a:lnTo>
                            <a:lnTo>
                              <a:pt x="103" y="6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2" name="Freeform 7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6" y="1831"/>
                        <a:ext cx="303" cy="19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600" y="138"/>
                          </a:cxn>
                          <a:cxn ang="0">
                            <a:pos x="606" y="176"/>
                          </a:cxn>
                          <a:cxn ang="0">
                            <a:pos x="481" y="305"/>
                          </a:cxn>
                          <a:cxn ang="0">
                            <a:pos x="0" y="380"/>
                          </a:cxn>
                          <a:cxn ang="0">
                            <a:pos x="112" y="190"/>
                          </a:cxn>
                          <a:cxn ang="0">
                            <a:pos x="139" y="6"/>
                          </a:cxn>
                          <a:cxn ang="0">
                            <a:pos x="198" y="0"/>
                          </a:cxn>
                          <a:cxn ang="0">
                            <a:pos x="171" y="182"/>
                          </a:cxn>
                          <a:cxn ang="0">
                            <a:pos x="94" y="317"/>
                          </a:cxn>
                          <a:cxn ang="0">
                            <a:pos x="485" y="254"/>
                          </a:cxn>
                          <a:cxn ang="0">
                            <a:pos x="600" y="138"/>
                          </a:cxn>
                        </a:cxnLst>
                        <a:rect l="0" t="0" r="r" b="b"/>
                        <a:pathLst>
                          <a:path w="606" h="380">
                            <a:moveTo>
                              <a:pt x="600" y="138"/>
                            </a:moveTo>
                            <a:lnTo>
                              <a:pt x="606" y="176"/>
                            </a:lnTo>
                            <a:lnTo>
                              <a:pt x="481" y="305"/>
                            </a:lnTo>
                            <a:lnTo>
                              <a:pt x="0" y="380"/>
                            </a:lnTo>
                            <a:lnTo>
                              <a:pt x="112" y="190"/>
                            </a:lnTo>
                            <a:lnTo>
                              <a:pt x="139" y="6"/>
                            </a:lnTo>
                            <a:lnTo>
                              <a:pt x="198" y="0"/>
                            </a:lnTo>
                            <a:lnTo>
                              <a:pt x="171" y="182"/>
                            </a:lnTo>
                            <a:lnTo>
                              <a:pt x="94" y="317"/>
                            </a:lnTo>
                            <a:lnTo>
                              <a:pt x="485" y="254"/>
                            </a:lnTo>
                            <a:lnTo>
                              <a:pt x="600" y="138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3" name="Freeform 7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40" y="1995"/>
                        <a:ext cx="78" cy="7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5" y="133"/>
                          </a:cxn>
                          <a:cxn ang="0">
                            <a:pos x="143" y="60"/>
                          </a:cxn>
                          <a:cxn ang="0">
                            <a:pos x="11" y="81"/>
                          </a:cxn>
                          <a:cxn ang="0">
                            <a:pos x="0" y="11"/>
                          </a:cxn>
                          <a:cxn ang="0">
                            <a:pos x="64" y="0"/>
                          </a:cxn>
                          <a:cxn ang="0">
                            <a:pos x="85" y="145"/>
                          </a:cxn>
                          <a:cxn ang="0">
                            <a:pos x="155" y="133"/>
                          </a:cxn>
                        </a:cxnLst>
                        <a:rect l="0" t="0" r="r" b="b"/>
                        <a:pathLst>
                          <a:path w="155" h="145">
                            <a:moveTo>
                              <a:pt x="155" y="133"/>
                            </a:moveTo>
                            <a:lnTo>
                              <a:pt x="143" y="60"/>
                            </a:lnTo>
                            <a:lnTo>
                              <a:pt x="11" y="81"/>
                            </a:lnTo>
                            <a:lnTo>
                              <a:pt x="0" y="11"/>
                            </a:lnTo>
                            <a:lnTo>
                              <a:pt x="64" y="0"/>
                            </a:lnTo>
                            <a:lnTo>
                              <a:pt x="85" y="145"/>
                            </a:lnTo>
                            <a:lnTo>
                              <a:pt x="155" y="13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4" name="Freeform 8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06" y="2001"/>
                        <a:ext cx="77" cy="7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5" y="131"/>
                          </a:cxn>
                          <a:cxn ang="0">
                            <a:pos x="144" y="59"/>
                          </a:cxn>
                          <a:cxn ang="0">
                            <a:pos x="9" y="80"/>
                          </a:cxn>
                          <a:cxn ang="0">
                            <a:pos x="0" y="9"/>
                          </a:cxn>
                          <a:cxn ang="0">
                            <a:pos x="64" y="0"/>
                          </a:cxn>
                          <a:cxn ang="0">
                            <a:pos x="86" y="142"/>
                          </a:cxn>
                          <a:cxn ang="0">
                            <a:pos x="155" y="131"/>
                          </a:cxn>
                        </a:cxnLst>
                        <a:rect l="0" t="0" r="r" b="b"/>
                        <a:pathLst>
                          <a:path w="155" h="142">
                            <a:moveTo>
                              <a:pt x="155" y="131"/>
                            </a:moveTo>
                            <a:lnTo>
                              <a:pt x="144" y="59"/>
                            </a:lnTo>
                            <a:lnTo>
                              <a:pt x="9" y="80"/>
                            </a:lnTo>
                            <a:lnTo>
                              <a:pt x="0" y="9"/>
                            </a:lnTo>
                            <a:lnTo>
                              <a:pt x="64" y="0"/>
                            </a:lnTo>
                            <a:lnTo>
                              <a:pt x="86" y="142"/>
                            </a:lnTo>
                            <a:lnTo>
                              <a:pt x="155" y="13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5" name="Freeform 8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2006"/>
                        <a:ext cx="77" cy="7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5" y="134"/>
                          </a:cxn>
                          <a:cxn ang="0">
                            <a:pos x="144" y="60"/>
                          </a:cxn>
                          <a:cxn ang="0">
                            <a:pos x="8" y="82"/>
                          </a:cxn>
                          <a:cxn ang="0">
                            <a:pos x="0" y="11"/>
                          </a:cxn>
                          <a:cxn ang="0">
                            <a:pos x="65" y="0"/>
                          </a:cxn>
                          <a:cxn ang="0">
                            <a:pos x="87" y="145"/>
                          </a:cxn>
                          <a:cxn ang="0">
                            <a:pos x="155" y="134"/>
                          </a:cxn>
                        </a:cxnLst>
                        <a:rect l="0" t="0" r="r" b="b"/>
                        <a:pathLst>
                          <a:path w="155" h="145">
                            <a:moveTo>
                              <a:pt x="155" y="134"/>
                            </a:moveTo>
                            <a:lnTo>
                              <a:pt x="144" y="60"/>
                            </a:lnTo>
                            <a:lnTo>
                              <a:pt x="8" y="82"/>
                            </a:lnTo>
                            <a:lnTo>
                              <a:pt x="0" y="11"/>
                            </a:lnTo>
                            <a:lnTo>
                              <a:pt x="65" y="0"/>
                            </a:lnTo>
                            <a:lnTo>
                              <a:pt x="87" y="145"/>
                            </a:lnTo>
                            <a:lnTo>
                              <a:pt x="155" y="134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6" name="Freeform 8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6" y="2012"/>
                        <a:ext cx="78" cy="7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6" y="133"/>
                          </a:cxn>
                          <a:cxn ang="0">
                            <a:pos x="145" y="60"/>
                          </a:cxn>
                          <a:cxn ang="0">
                            <a:pos x="10" y="81"/>
                          </a:cxn>
                          <a:cxn ang="0">
                            <a:pos x="0" y="11"/>
                          </a:cxn>
                          <a:cxn ang="0">
                            <a:pos x="65" y="0"/>
                          </a:cxn>
                          <a:cxn ang="0">
                            <a:pos x="88" y="147"/>
                          </a:cxn>
                          <a:cxn ang="0">
                            <a:pos x="156" y="133"/>
                          </a:cxn>
                        </a:cxnLst>
                        <a:rect l="0" t="0" r="r" b="b"/>
                        <a:pathLst>
                          <a:path w="156" h="147">
                            <a:moveTo>
                              <a:pt x="156" y="133"/>
                            </a:moveTo>
                            <a:lnTo>
                              <a:pt x="145" y="60"/>
                            </a:lnTo>
                            <a:lnTo>
                              <a:pt x="10" y="81"/>
                            </a:lnTo>
                            <a:lnTo>
                              <a:pt x="0" y="11"/>
                            </a:lnTo>
                            <a:lnTo>
                              <a:pt x="65" y="0"/>
                            </a:lnTo>
                            <a:lnTo>
                              <a:pt x="88" y="147"/>
                            </a:lnTo>
                            <a:lnTo>
                              <a:pt x="156" y="133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7" name="Freeform 8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0" y="2017"/>
                        <a:ext cx="79" cy="7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6" y="135"/>
                          </a:cxn>
                          <a:cxn ang="0">
                            <a:pos x="143" y="60"/>
                          </a:cxn>
                          <a:cxn ang="0">
                            <a:pos x="11" y="80"/>
                          </a:cxn>
                          <a:cxn ang="0">
                            <a:pos x="0" y="11"/>
                          </a:cxn>
                          <a:cxn ang="0">
                            <a:pos x="63" y="0"/>
                          </a:cxn>
                          <a:cxn ang="0">
                            <a:pos x="85" y="144"/>
                          </a:cxn>
                          <a:cxn ang="0">
                            <a:pos x="156" y="135"/>
                          </a:cxn>
                        </a:cxnLst>
                        <a:rect l="0" t="0" r="r" b="b"/>
                        <a:pathLst>
                          <a:path w="156" h="144">
                            <a:moveTo>
                              <a:pt x="156" y="135"/>
                            </a:moveTo>
                            <a:lnTo>
                              <a:pt x="143" y="60"/>
                            </a:lnTo>
                            <a:lnTo>
                              <a:pt x="11" y="80"/>
                            </a:lnTo>
                            <a:lnTo>
                              <a:pt x="0" y="11"/>
                            </a:lnTo>
                            <a:lnTo>
                              <a:pt x="63" y="0"/>
                            </a:lnTo>
                            <a:lnTo>
                              <a:pt x="85" y="144"/>
                            </a:lnTo>
                            <a:lnTo>
                              <a:pt x="156" y="135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8" name="Freeform 8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68" y="2022"/>
                        <a:ext cx="78" cy="7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6" y="134"/>
                          </a:cxn>
                          <a:cxn ang="0">
                            <a:pos x="145" y="60"/>
                          </a:cxn>
                          <a:cxn ang="0">
                            <a:pos x="11" y="81"/>
                          </a:cxn>
                          <a:cxn ang="0">
                            <a:pos x="0" y="10"/>
                          </a:cxn>
                          <a:cxn ang="0">
                            <a:pos x="64" y="0"/>
                          </a:cxn>
                          <a:cxn ang="0">
                            <a:pos x="85" y="144"/>
                          </a:cxn>
                          <a:cxn ang="0">
                            <a:pos x="156" y="134"/>
                          </a:cxn>
                        </a:cxnLst>
                        <a:rect l="0" t="0" r="r" b="b"/>
                        <a:pathLst>
                          <a:path w="156" h="144">
                            <a:moveTo>
                              <a:pt x="156" y="134"/>
                            </a:moveTo>
                            <a:lnTo>
                              <a:pt x="145" y="60"/>
                            </a:lnTo>
                            <a:lnTo>
                              <a:pt x="11" y="81"/>
                            </a:lnTo>
                            <a:lnTo>
                              <a:pt x="0" y="10"/>
                            </a:lnTo>
                            <a:lnTo>
                              <a:pt x="64" y="0"/>
                            </a:lnTo>
                            <a:lnTo>
                              <a:pt x="85" y="144"/>
                            </a:lnTo>
                            <a:lnTo>
                              <a:pt x="156" y="134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29" name="Freeform 8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35" y="2028"/>
                        <a:ext cx="78" cy="7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7" y="133"/>
                          </a:cxn>
                          <a:cxn ang="0">
                            <a:pos x="146" y="60"/>
                          </a:cxn>
                          <a:cxn ang="0">
                            <a:pos x="11" y="81"/>
                          </a:cxn>
                          <a:cxn ang="0">
                            <a:pos x="0" y="11"/>
                          </a:cxn>
                          <a:cxn ang="0">
                            <a:pos x="66" y="0"/>
                          </a:cxn>
                          <a:cxn ang="0">
                            <a:pos x="86" y="145"/>
                          </a:cxn>
                          <a:cxn ang="0">
                            <a:pos x="157" y="133"/>
                          </a:cxn>
                        </a:cxnLst>
                        <a:rect l="0" t="0" r="r" b="b"/>
                        <a:pathLst>
                          <a:path w="157" h="145">
                            <a:moveTo>
                              <a:pt x="157" y="133"/>
                            </a:moveTo>
                            <a:lnTo>
                              <a:pt x="146" y="60"/>
                            </a:lnTo>
                            <a:lnTo>
                              <a:pt x="11" y="81"/>
                            </a:lnTo>
                            <a:lnTo>
                              <a:pt x="0" y="11"/>
                            </a:lnTo>
                            <a:lnTo>
                              <a:pt x="66" y="0"/>
                            </a:lnTo>
                            <a:lnTo>
                              <a:pt x="86" y="145"/>
                            </a:lnTo>
                            <a:lnTo>
                              <a:pt x="157" y="13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0" name="Freeform 8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68" y="1795"/>
                        <a:ext cx="136" cy="215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71" y="387"/>
                          </a:cxn>
                          <a:cxn ang="0">
                            <a:pos x="132" y="262"/>
                          </a:cxn>
                          <a:cxn ang="0">
                            <a:pos x="48" y="0"/>
                          </a:cxn>
                          <a:cxn ang="0">
                            <a:pos x="0" y="12"/>
                          </a:cxn>
                          <a:cxn ang="0">
                            <a:pos x="55" y="281"/>
                          </a:cxn>
                          <a:cxn ang="0">
                            <a:pos x="194" y="430"/>
                          </a:cxn>
                          <a:cxn ang="0">
                            <a:pos x="271" y="387"/>
                          </a:cxn>
                        </a:cxnLst>
                        <a:rect l="0" t="0" r="r" b="b"/>
                        <a:pathLst>
                          <a:path w="271" h="430">
                            <a:moveTo>
                              <a:pt x="271" y="387"/>
                            </a:moveTo>
                            <a:lnTo>
                              <a:pt x="132" y="262"/>
                            </a:lnTo>
                            <a:lnTo>
                              <a:pt x="48" y="0"/>
                            </a:lnTo>
                            <a:lnTo>
                              <a:pt x="0" y="12"/>
                            </a:lnTo>
                            <a:lnTo>
                              <a:pt x="55" y="281"/>
                            </a:lnTo>
                            <a:lnTo>
                              <a:pt x="194" y="430"/>
                            </a:lnTo>
                            <a:lnTo>
                              <a:pt x="271" y="38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1" name="Freeform 8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12" y="2275"/>
                        <a:ext cx="282" cy="3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564" y="33"/>
                          </a:cxn>
                          <a:cxn ang="0">
                            <a:pos x="315" y="68"/>
                          </a:cxn>
                          <a:cxn ang="0">
                            <a:pos x="136" y="28"/>
                          </a:cxn>
                          <a:cxn ang="0">
                            <a:pos x="6" y="49"/>
                          </a:cxn>
                          <a:cxn ang="0">
                            <a:pos x="0" y="19"/>
                          </a:cxn>
                          <a:cxn ang="0">
                            <a:pos x="130" y="0"/>
                          </a:cxn>
                          <a:cxn ang="0">
                            <a:pos x="318" y="41"/>
                          </a:cxn>
                          <a:cxn ang="0">
                            <a:pos x="536" y="7"/>
                          </a:cxn>
                          <a:cxn ang="0">
                            <a:pos x="564" y="33"/>
                          </a:cxn>
                        </a:cxnLst>
                        <a:rect l="0" t="0" r="r" b="b"/>
                        <a:pathLst>
                          <a:path w="564" h="68">
                            <a:moveTo>
                              <a:pt x="564" y="33"/>
                            </a:moveTo>
                            <a:lnTo>
                              <a:pt x="315" y="68"/>
                            </a:lnTo>
                            <a:lnTo>
                              <a:pt x="136" y="28"/>
                            </a:lnTo>
                            <a:lnTo>
                              <a:pt x="6" y="49"/>
                            </a:lnTo>
                            <a:lnTo>
                              <a:pt x="0" y="19"/>
                            </a:lnTo>
                            <a:lnTo>
                              <a:pt x="130" y="0"/>
                            </a:lnTo>
                            <a:lnTo>
                              <a:pt x="318" y="41"/>
                            </a:lnTo>
                            <a:lnTo>
                              <a:pt x="536" y="7"/>
                            </a:lnTo>
                            <a:lnTo>
                              <a:pt x="564" y="33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2" name="Freeform 8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5" y="2089"/>
                        <a:ext cx="98" cy="18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60" y="363"/>
                          </a:cxn>
                          <a:cxn ang="0">
                            <a:pos x="140" y="245"/>
                          </a:cxn>
                          <a:cxn ang="0">
                            <a:pos x="17" y="134"/>
                          </a:cxn>
                          <a:cxn ang="0">
                            <a:pos x="0" y="13"/>
                          </a:cxn>
                          <a:cxn ang="0">
                            <a:pos x="33" y="0"/>
                          </a:cxn>
                          <a:cxn ang="0">
                            <a:pos x="50" y="124"/>
                          </a:cxn>
                          <a:cxn ang="0">
                            <a:pos x="175" y="239"/>
                          </a:cxn>
                          <a:cxn ang="0">
                            <a:pos x="197" y="355"/>
                          </a:cxn>
                          <a:cxn ang="0">
                            <a:pos x="160" y="363"/>
                          </a:cxn>
                        </a:cxnLst>
                        <a:rect l="0" t="0" r="r" b="b"/>
                        <a:pathLst>
                          <a:path w="197" h="363">
                            <a:moveTo>
                              <a:pt x="160" y="363"/>
                            </a:moveTo>
                            <a:lnTo>
                              <a:pt x="140" y="245"/>
                            </a:lnTo>
                            <a:lnTo>
                              <a:pt x="17" y="134"/>
                            </a:lnTo>
                            <a:lnTo>
                              <a:pt x="0" y="13"/>
                            </a:lnTo>
                            <a:lnTo>
                              <a:pt x="33" y="0"/>
                            </a:lnTo>
                            <a:lnTo>
                              <a:pt x="50" y="124"/>
                            </a:lnTo>
                            <a:lnTo>
                              <a:pt x="175" y="239"/>
                            </a:lnTo>
                            <a:lnTo>
                              <a:pt x="197" y="355"/>
                            </a:lnTo>
                            <a:lnTo>
                              <a:pt x="160" y="36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3" name="Freeform 8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5" y="2083"/>
                        <a:ext cx="97" cy="18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3" y="364"/>
                          </a:cxn>
                          <a:cxn ang="0">
                            <a:pos x="136" y="240"/>
                          </a:cxn>
                          <a:cxn ang="0">
                            <a:pos x="17" y="127"/>
                          </a:cxn>
                          <a:cxn ang="0">
                            <a:pos x="0" y="12"/>
                          </a:cxn>
                          <a:cxn ang="0">
                            <a:pos x="45" y="0"/>
                          </a:cxn>
                          <a:cxn ang="0">
                            <a:pos x="59" y="120"/>
                          </a:cxn>
                          <a:cxn ang="0">
                            <a:pos x="175" y="234"/>
                          </a:cxn>
                          <a:cxn ang="0">
                            <a:pos x="194" y="362"/>
                          </a:cxn>
                          <a:cxn ang="0">
                            <a:pos x="153" y="364"/>
                          </a:cxn>
                        </a:cxnLst>
                        <a:rect l="0" t="0" r="r" b="b"/>
                        <a:pathLst>
                          <a:path w="194" h="364">
                            <a:moveTo>
                              <a:pt x="153" y="364"/>
                            </a:moveTo>
                            <a:lnTo>
                              <a:pt x="136" y="240"/>
                            </a:lnTo>
                            <a:lnTo>
                              <a:pt x="17" y="127"/>
                            </a:lnTo>
                            <a:lnTo>
                              <a:pt x="0" y="12"/>
                            </a:lnTo>
                            <a:lnTo>
                              <a:pt x="45" y="0"/>
                            </a:lnTo>
                            <a:lnTo>
                              <a:pt x="59" y="120"/>
                            </a:lnTo>
                            <a:lnTo>
                              <a:pt x="175" y="234"/>
                            </a:lnTo>
                            <a:lnTo>
                              <a:pt x="194" y="362"/>
                            </a:lnTo>
                            <a:lnTo>
                              <a:pt x="153" y="364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4" name="Freeform 8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18" y="2079"/>
                        <a:ext cx="100" cy="19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4" y="367"/>
                          </a:cxn>
                          <a:cxn ang="0">
                            <a:pos x="138" y="238"/>
                          </a:cxn>
                          <a:cxn ang="0">
                            <a:pos x="17" y="116"/>
                          </a:cxn>
                          <a:cxn ang="0">
                            <a:pos x="0" y="2"/>
                          </a:cxn>
                          <a:cxn ang="0">
                            <a:pos x="38" y="0"/>
                          </a:cxn>
                          <a:cxn ang="0">
                            <a:pos x="52" y="106"/>
                          </a:cxn>
                          <a:cxn ang="0">
                            <a:pos x="178" y="232"/>
                          </a:cxn>
                          <a:cxn ang="0">
                            <a:pos x="199" y="380"/>
                          </a:cxn>
                          <a:cxn ang="0">
                            <a:pos x="154" y="367"/>
                          </a:cxn>
                        </a:cxnLst>
                        <a:rect l="0" t="0" r="r" b="b"/>
                        <a:pathLst>
                          <a:path w="199" h="380">
                            <a:moveTo>
                              <a:pt x="154" y="367"/>
                            </a:moveTo>
                            <a:lnTo>
                              <a:pt x="138" y="238"/>
                            </a:lnTo>
                            <a:lnTo>
                              <a:pt x="17" y="116"/>
                            </a:lnTo>
                            <a:lnTo>
                              <a:pt x="0" y="2"/>
                            </a:lnTo>
                            <a:lnTo>
                              <a:pt x="38" y="0"/>
                            </a:lnTo>
                            <a:lnTo>
                              <a:pt x="52" y="106"/>
                            </a:lnTo>
                            <a:lnTo>
                              <a:pt x="178" y="232"/>
                            </a:lnTo>
                            <a:lnTo>
                              <a:pt x="199" y="380"/>
                            </a:lnTo>
                            <a:lnTo>
                              <a:pt x="154" y="36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5" name="Freeform 8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64" y="2093"/>
                        <a:ext cx="79" cy="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7" y="91"/>
                          </a:cxn>
                          <a:cxn ang="0">
                            <a:pos x="42" y="44"/>
                          </a:cxn>
                          <a:cxn ang="0">
                            <a:pos x="12" y="72"/>
                          </a:cxn>
                          <a:cxn ang="0">
                            <a:pos x="0" y="135"/>
                          </a:cxn>
                          <a:cxn ang="0">
                            <a:pos x="35" y="84"/>
                          </a:cxn>
                          <a:cxn ang="0">
                            <a:pos x="94" y="6"/>
                          </a:cxn>
                          <a:cxn ang="0">
                            <a:pos x="133" y="0"/>
                          </a:cxn>
                          <a:cxn ang="0">
                            <a:pos x="103" y="44"/>
                          </a:cxn>
                          <a:cxn ang="0">
                            <a:pos x="157" y="91"/>
                          </a:cxn>
                        </a:cxnLst>
                        <a:rect l="0" t="0" r="r" b="b"/>
                        <a:pathLst>
                          <a:path w="157" h="135">
                            <a:moveTo>
                              <a:pt x="157" y="91"/>
                            </a:moveTo>
                            <a:lnTo>
                              <a:pt x="42" y="44"/>
                            </a:lnTo>
                            <a:lnTo>
                              <a:pt x="12" y="72"/>
                            </a:lnTo>
                            <a:lnTo>
                              <a:pt x="0" y="135"/>
                            </a:lnTo>
                            <a:lnTo>
                              <a:pt x="35" y="84"/>
                            </a:lnTo>
                            <a:lnTo>
                              <a:pt x="94" y="6"/>
                            </a:lnTo>
                            <a:lnTo>
                              <a:pt x="133" y="0"/>
                            </a:lnTo>
                            <a:lnTo>
                              <a:pt x="103" y="44"/>
                            </a:lnTo>
                            <a:lnTo>
                              <a:pt x="157" y="9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6" name="Freeform 8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57" y="2068"/>
                        <a:ext cx="102" cy="20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65" y="408"/>
                          </a:cxn>
                          <a:cxn ang="0">
                            <a:pos x="142" y="244"/>
                          </a:cxn>
                          <a:cxn ang="0">
                            <a:pos x="17" y="123"/>
                          </a:cxn>
                          <a:cxn ang="0">
                            <a:pos x="0" y="10"/>
                          </a:cxn>
                          <a:cxn ang="0">
                            <a:pos x="34" y="0"/>
                          </a:cxn>
                          <a:cxn ang="0">
                            <a:pos x="51" y="110"/>
                          </a:cxn>
                          <a:cxn ang="0">
                            <a:pos x="174" y="232"/>
                          </a:cxn>
                          <a:cxn ang="0">
                            <a:pos x="204" y="418"/>
                          </a:cxn>
                          <a:cxn ang="0">
                            <a:pos x="165" y="408"/>
                          </a:cxn>
                        </a:cxnLst>
                        <a:rect l="0" t="0" r="r" b="b"/>
                        <a:pathLst>
                          <a:path w="204" h="418">
                            <a:moveTo>
                              <a:pt x="165" y="408"/>
                            </a:moveTo>
                            <a:lnTo>
                              <a:pt x="142" y="244"/>
                            </a:lnTo>
                            <a:lnTo>
                              <a:pt x="17" y="123"/>
                            </a:lnTo>
                            <a:lnTo>
                              <a:pt x="0" y="10"/>
                            </a:lnTo>
                            <a:lnTo>
                              <a:pt x="34" y="0"/>
                            </a:lnTo>
                            <a:lnTo>
                              <a:pt x="51" y="110"/>
                            </a:lnTo>
                            <a:lnTo>
                              <a:pt x="174" y="232"/>
                            </a:lnTo>
                            <a:lnTo>
                              <a:pt x="204" y="418"/>
                            </a:lnTo>
                            <a:lnTo>
                              <a:pt x="165" y="40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437" name="Freeform 8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94" y="2191"/>
                        <a:ext cx="51" cy="3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2" y="67"/>
                          </a:cxn>
                          <a:cxn ang="0">
                            <a:pos x="0" y="15"/>
                          </a:cxn>
                          <a:cxn ang="0">
                            <a:pos x="102" y="0"/>
                          </a:cxn>
                          <a:cxn ang="0">
                            <a:pos x="70" y="25"/>
                          </a:cxn>
                          <a:cxn ang="0">
                            <a:pos x="102" y="67"/>
                          </a:cxn>
                        </a:cxnLst>
                        <a:rect l="0" t="0" r="r" b="b"/>
                        <a:pathLst>
                          <a:path w="102" h="67">
                            <a:moveTo>
                              <a:pt x="102" y="67"/>
                            </a:moveTo>
                            <a:lnTo>
                              <a:pt x="0" y="15"/>
                            </a:lnTo>
                            <a:lnTo>
                              <a:pt x="102" y="0"/>
                            </a:lnTo>
                            <a:lnTo>
                              <a:pt x="70" y="25"/>
                            </a:lnTo>
                            <a:lnTo>
                              <a:pt x="102" y="6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7438" name="Freeform 814"/>
                    <p:cNvSpPr>
                      <a:spLocks/>
                    </p:cNvSpPr>
                    <p:nvPr/>
                  </p:nvSpPr>
                  <p:spPr bwMode="auto">
                    <a:xfrm>
                      <a:off x="3424" y="2041"/>
                      <a:ext cx="145" cy="257"/>
                    </a:xfrm>
                    <a:custGeom>
                      <a:avLst/>
                      <a:gdLst/>
                      <a:ahLst/>
                      <a:cxnLst>
                        <a:cxn ang="0">
                          <a:pos x="102" y="0"/>
                        </a:cxn>
                        <a:cxn ang="0">
                          <a:pos x="0" y="272"/>
                        </a:cxn>
                        <a:cxn ang="0">
                          <a:pos x="186" y="514"/>
                        </a:cxn>
                        <a:cxn ang="0">
                          <a:pos x="289" y="237"/>
                        </a:cxn>
                        <a:cxn ang="0">
                          <a:pos x="102" y="0"/>
                        </a:cxn>
                      </a:cxnLst>
                      <a:rect l="0" t="0" r="r" b="b"/>
                      <a:pathLst>
                        <a:path w="289" h="514">
                          <a:moveTo>
                            <a:pt x="102" y="0"/>
                          </a:moveTo>
                          <a:lnTo>
                            <a:pt x="0" y="272"/>
                          </a:lnTo>
                          <a:lnTo>
                            <a:pt x="186" y="514"/>
                          </a:lnTo>
                          <a:lnTo>
                            <a:pt x="289" y="23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7232" name="Group 815"/>
            <p:cNvGrpSpPr>
              <a:grpSpLocks/>
            </p:cNvGrpSpPr>
            <p:nvPr/>
          </p:nvGrpSpPr>
          <p:grpSpPr bwMode="auto">
            <a:xfrm rot="2023748">
              <a:off x="4570" y="960"/>
              <a:ext cx="983" cy="1571"/>
              <a:chOff x="4080" y="1200"/>
              <a:chExt cx="983" cy="1571"/>
            </a:xfrm>
          </p:grpSpPr>
          <p:sp>
            <p:nvSpPr>
              <p:cNvPr id="27440" name="Freeform 816"/>
              <p:cNvSpPr>
                <a:spLocks/>
              </p:cNvSpPr>
              <p:nvPr/>
            </p:nvSpPr>
            <p:spPr bwMode="auto">
              <a:xfrm>
                <a:off x="4080" y="1200"/>
                <a:ext cx="983" cy="1571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8" y="86"/>
                  </a:cxn>
                  <a:cxn ang="0">
                    <a:pos x="28" y="38"/>
                  </a:cxn>
                  <a:cxn ang="0">
                    <a:pos x="69" y="11"/>
                  </a:cxn>
                  <a:cxn ang="0">
                    <a:pos x="128" y="0"/>
                  </a:cxn>
                  <a:cxn ang="0">
                    <a:pos x="1816" y="0"/>
                  </a:cxn>
                  <a:cxn ang="0">
                    <a:pos x="1876" y="5"/>
                  </a:cxn>
                  <a:cxn ang="0">
                    <a:pos x="1926" y="33"/>
                  </a:cxn>
                  <a:cxn ang="0">
                    <a:pos x="1957" y="86"/>
                  </a:cxn>
                  <a:cxn ang="0">
                    <a:pos x="1968" y="161"/>
                  </a:cxn>
                  <a:cxn ang="0">
                    <a:pos x="1968" y="2965"/>
                  </a:cxn>
                  <a:cxn ang="0">
                    <a:pos x="1966" y="3040"/>
                  </a:cxn>
                  <a:cxn ang="0">
                    <a:pos x="1952" y="3084"/>
                  </a:cxn>
                  <a:cxn ang="0">
                    <a:pos x="1921" y="3117"/>
                  </a:cxn>
                  <a:cxn ang="0">
                    <a:pos x="1886" y="3139"/>
                  </a:cxn>
                  <a:cxn ang="0">
                    <a:pos x="110" y="3140"/>
                  </a:cxn>
                  <a:cxn ang="0">
                    <a:pos x="62" y="3128"/>
                  </a:cxn>
                  <a:cxn ang="0">
                    <a:pos x="28" y="3101"/>
                  </a:cxn>
                  <a:cxn ang="0">
                    <a:pos x="8" y="3068"/>
                  </a:cxn>
                  <a:cxn ang="0">
                    <a:pos x="0" y="3009"/>
                  </a:cxn>
                  <a:cxn ang="0">
                    <a:pos x="0" y="150"/>
                  </a:cxn>
                </a:cxnLst>
                <a:rect l="0" t="0" r="r" b="b"/>
                <a:pathLst>
                  <a:path w="1968" h="3140">
                    <a:moveTo>
                      <a:pt x="0" y="150"/>
                    </a:moveTo>
                    <a:lnTo>
                      <a:pt x="8" y="86"/>
                    </a:lnTo>
                    <a:lnTo>
                      <a:pt x="28" y="38"/>
                    </a:lnTo>
                    <a:lnTo>
                      <a:pt x="69" y="11"/>
                    </a:lnTo>
                    <a:lnTo>
                      <a:pt x="128" y="0"/>
                    </a:lnTo>
                    <a:lnTo>
                      <a:pt x="1816" y="0"/>
                    </a:lnTo>
                    <a:lnTo>
                      <a:pt x="1876" y="5"/>
                    </a:lnTo>
                    <a:lnTo>
                      <a:pt x="1926" y="33"/>
                    </a:lnTo>
                    <a:lnTo>
                      <a:pt x="1957" y="86"/>
                    </a:lnTo>
                    <a:lnTo>
                      <a:pt x="1968" y="161"/>
                    </a:lnTo>
                    <a:lnTo>
                      <a:pt x="1968" y="2965"/>
                    </a:lnTo>
                    <a:lnTo>
                      <a:pt x="1966" y="3040"/>
                    </a:lnTo>
                    <a:lnTo>
                      <a:pt x="1952" y="3084"/>
                    </a:lnTo>
                    <a:lnTo>
                      <a:pt x="1921" y="3117"/>
                    </a:lnTo>
                    <a:lnTo>
                      <a:pt x="1886" y="3139"/>
                    </a:lnTo>
                    <a:lnTo>
                      <a:pt x="110" y="3140"/>
                    </a:lnTo>
                    <a:lnTo>
                      <a:pt x="62" y="3128"/>
                    </a:lnTo>
                    <a:lnTo>
                      <a:pt x="28" y="3101"/>
                    </a:lnTo>
                    <a:lnTo>
                      <a:pt x="8" y="3068"/>
                    </a:lnTo>
                    <a:lnTo>
                      <a:pt x="0" y="3009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233" name="Group 817"/>
              <p:cNvGrpSpPr>
                <a:grpSpLocks/>
              </p:cNvGrpSpPr>
              <p:nvPr/>
            </p:nvGrpSpPr>
            <p:grpSpPr bwMode="auto">
              <a:xfrm>
                <a:off x="4126" y="1249"/>
                <a:ext cx="891" cy="1443"/>
                <a:chOff x="2973" y="1096"/>
                <a:chExt cx="891" cy="1443"/>
              </a:xfrm>
            </p:grpSpPr>
            <p:sp>
              <p:nvSpPr>
                <p:cNvPr id="27442" name="Freeform 818"/>
                <p:cNvSpPr>
                  <a:spLocks/>
                </p:cNvSpPr>
                <p:nvPr/>
              </p:nvSpPr>
              <p:spPr bwMode="auto">
                <a:xfrm>
                  <a:off x="3310" y="1654"/>
                  <a:ext cx="213" cy="360"/>
                </a:xfrm>
                <a:custGeom>
                  <a:avLst/>
                  <a:gdLst/>
                  <a:ahLst/>
                  <a:cxnLst>
                    <a:cxn ang="0">
                      <a:pos x="215" y="0"/>
                    </a:cxn>
                    <a:cxn ang="0">
                      <a:pos x="0" y="360"/>
                    </a:cxn>
                    <a:cxn ang="0">
                      <a:pos x="220" y="720"/>
                    </a:cxn>
                    <a:cxn ang="0">
                      <a:pos x="425" y="360"/>
                    </a:cxn>
                    <a:cxn ang="0">
                      <a:pos x="215" y="0"/>
                    </a:cxn>
                  </a:cxnLst>
                  <a:rect l="0" t="0" r="r" b="b"/>
                  <a:pathLst>
                    <a:path w="425" h="720">
                      <a:moveTo>
                        <a:pt x="215" y="0"/>
                      </a:moveTo>
                      <a:lnTo>
                        <a:pt x="0" y="360"/>
                      </a:lnTo>
                      <a:lnTo>
                        <a:pt x="220" y="720"/>
                      </a:lnTo>
                      <a:lnTo>
                        <a:pt x="425" y="360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E0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43" name="Freeform 819"/>
                <p:cNvSpPr>
                  <a:spLocks/>
                </p:cNvSpPr>
                <p:nvPr/>
              </p:nvSpPr>
              <p:spPr bwMode="auto">
                <a:xfrm>
                  <a:off x="2973" y="1265"/>
                  <a:ext cx="95" cy="158"/>
                </a:xfrm>
                <a:custGeom>
                  <a:avLst/>
                  <a:gdLst/>
                  <a:ahLst/>
                  <a:cxnLst>
                    <a:cxn ang="0">
                      <a:pos x="100" y="0"/>
                    </a:cxn>
                    <a:cxn ang="0">
                      <a:pos x="0" y="157"/>
                    </a:cxn>
                    <a:cxn ang="0">
                      <a:pos x="105" y="316"/>
                    </a:cxn>
                    <a:cxn ang="0">
                      <a:pos x="189" y="152"/>
                    </a:cxn>
                    <a:cxn ang="0">
                      <a:pos x="100" y="0"/>
                    </a:cxn>
                  </a:cxnLst>
                  <a:rect l="0" t="0" r="r" b="b"/>
                  <a:pathLst>
                    <a:path w="189" h="316">
                      <a:moveTo>
                        <a:pt x="100" y="0"/>
                      </a:moveTo>
                      <a:lnTo>
                        <a:pt x="0" y="157"/>
                      </a:lnTo>
                      <a:lnTo>
                        <a:pt x="105" y="316"/>
                      </a:lnTo>
                      <a:lnTo>
                        <a:pt x="189" y="152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44" name="Freeform 820"/>
                <p:cNvSpPr>
                  <a:spLocks/>
                </p:cNvSpPr>
                <p:nvPr/>
              </p:nvSpPr>
              <p:spPr bwMode="auto">
                <a:xfrm>
                  <a:off x="3772" y="2208"/>
                  <a:ext cx="90" cy="164"/>
                </a:xfrm>
                <a:custGeom>
                  <a:avLst/>
                  <a:gdLst/>
                  <a:ahLst/>
                  <a:cxnLst>
                    <a:cxn ang="0">
                      <a:pos x="89" y="0"/>
                    </a:cxn>
                    <a:cxn ang="0">
                      <a:pos x="0" y="169"/>
                    </a:cxn>
                    <a:cxn ang="0">
                      <a:pos x="95" y="327"/>
                    </a:cxn>
                    <a:cxn ang="0">
                      <a:pos x="179" y="169"/>
                    </a:cxn>
                    <a:cxn ang="0">
                      <a:pos x="89" y="0"/>
                    </a:cxn>
                  </a:cxnLst>
                  <a:rect l="0" t="0" r="r" b="b"/>
                  <a:pathLst>
                    <a:path w="179" h="327">
                      <a:moveTo>
                        <a:pt x="89" y="0"/>
                      </a:moveTo>
                      <a:lnTo>
                        <a:pt x="0" y="169"/>
                      </a:lnTo>
                      <a:lnTo>
                        <a:pt x="95" y="327"/>
                      </a:lnTo>
                      <a:lnTo>
                        <a:pt x="179" y="16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234" name="Group 821"/>
                <p:cNvGrpSpPr>
                  <a:grpSpLocks/>
                </p:cNvGrpSpPr>
                <p:nvPr/>
              </p:nvGrpSpPr>
              <p:grpSpPr bwMode="auto">
                <a:xfrm>
                  <a:off x="2980" y="1096"/>
                  <a:ext cx="85" cy="146"/>
                  <a:chOff x="2980" y="1096"/>
                  <a:chExt cx="85" cy="146"/>
                </a:xfrm>
              </p:grpSpPr>
              <p:sp>
                <p:nvSpPr>
                  <p:cNvPr id="27446" name="Freeform 822"/>
                  <p:cNvSpPr>
                    <a:spLocks/>
                  </p:cNvSpPr>
                  <p:nvPr/>
                </p:nvSpPr>
                <p:spPr bwMode="auto">
                  <a:xfrm>
                    <a:off x="2980" y="1096"/>
                    <a:ext cx="85" cy="146"/>
                  </a:xfrm>
                  <a:custGeom>
                    <a:avLst/>
                    <a:gdLst/>
                    <a:ahLst/>
                    <a:cxnLst>
                      <a:cxn ang="0">
                        <a:pos x="52" y="290"/>
                      </a:cxn>
                      <a:cxn ang="0">
                        <a:pos x="0" y="290"/>
                      </a:cxn>
                      <a:cxn ang="0">
                        <a:pos x="41" y="0"/>
                      </a:cxn>
                      <a:cxn ang="0">
                        <a:pos x="127" y="0"/>
                      </a:cxn>
                      <a:cxn ang="0">
                        <a:pos x="170" y="293"/>
                      </a:cxn>
                      <a:cxn ang="0">
                        <a:pos x="112" y="293"/>
                      </a:cxn>
                      <a:cxn ang="0">
                        <a:pos x="102" y="240"/>
                      </a:cxn>
                      <a:cxn ang="0">
                        <a:pos x="65" y="240"/>
                      </a:cxn>
                      <a:cxn ang="0">
                        <a:pos x="52" y="290"/>
                      </a:cxn>
                    </a:cxnLst>
                    <a:rect l="0" t="0" r="r" b="b"/>
                    <a:pathLst>
                      <a:path w="170" h="293">
                        <a:moveTo>
                          <a:pt x="52" y="290"/>
                        </a:moveTo>
                        <a:lnTo>
                          <a:pt x="0" y="290"/>
                        </a:lnTo>
                        <a:lnTo>
                          <a:pt x="41" y="0"/>
                        </a:lnTo>
                        <a:lnTo>
                          <a:pt x="127" y="0"/>
                        </a:lnTo>
                        <a:lnTo>
                          <a:pt x="170" y="293"/>
                        </a:lnTo>
                        <a:lnTo>
                          <a:pt x="112" y="293"/>
                        </a:lnTo>
                        <a:lnTo>
                          <a:pt x="102" y="240"/>
                        </a:lnTo>
                        <a:lnTo>
                          <a:pt x="65" y="240"/>
                        </a:lnTo>
                        <a:lnTo>
                          <a:pt x="52" y="29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47" name="Freeform 823"/>
                  <p:cNvSpPr>
                    <a:spLocks/>
                  </p:cNvSpPr>
                  <p:nvPr/>
                </p:nvSpPr>
                <p:spPr bwMode="auto">
                  <a:xfrm>
                    <a:off x="3013" y="1131"/>
                    <a:ext cx="17" cy="59"/>
                  </a:xfrm>
                  <a:custGeom>
                    <a:avLst/>
                    <a:gdLst/>
                    <a:ahLst/>
                    <a:cxnLst>
                      <a:cxn ang="0">
                        <a:pos x="36" y="118"/>
                      </a:cxn>
                      <a:cxn ang="0">
                        <a:pos x="0" y="115"/>
                      </a:cxn>
                      <a:cxn ang="0">
                        <a:pos x="19" y="0"/>
                      </a:cxn>
                      <a:cxn ang="0">
                        <a:pos x="36" y="118"/>
                      </a:cxn>
                    </a:cxnLst>
                    <a:rect l="0" t="0" r="r" b="b"/>
                    <a:pathLst>
                      <a:path w="36" h="118">
                        <a:moveTo>
                          <a:pt x="36" y="118"/>
                        </a:moveTo>
                        <a:lnTo>
                          <a:pt x="0" y="115"/>
                        </a:lnTo>
                        <a:lnTo>
                          <a:pt x="19" y="0"/>
                        </a:lnTo>
                        <a:lnTo>
                          <a:pt x="36" y="1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235" name="Group 824"/>
                <p:cNvGrpSpPr>
                  <a:grpSpLocks/>
                </p:cNvGrpSpPr>
                <p:nvPr/>
              </p:nvGrpSpPr>
              <p:grpSpPr bwMode="auto">
                <a:xfrm>
                  <a:off x="3779" y="2393"/>
                  <a:ext cx="85" cy="146"/>
                  <a:chOff x="3779" y="2393"/>
                  <a:chExt cx="85" cy="146"/>
                </a:xfrm>
              </p:grpSpPr>
              <p:sp>
                <p:nvSpPr>
                  <p:cNvPr id="27449" name="Freeform 825"/>
                  <p:cNvSpPr>
                    <a:spLocks/>
                  </p:cNvSpPr>
                  <p:nvPr/>
                </p:nvSpPr>
                <p:spPr bwMode="auto">
                  <a:xfrm>
                    <a:off x="3779" y="2393"/>
                    <a:ext cx="85" cy="146"/>
                  </a:xfrm>
                  <a:custGeom>
                    <a:avLst/>
                    <a:gdLst/>
                    <a:ahLst/>
                    <a:cxnLst>
                      <a:cxn ang="0">
                        <a:pos x="51" y="3"/>
                      </a:cxn>
                      <a:cxn ang="0">
                        <a:pos x="0" y="3"/>
                      </a:cxn>
                      <a:cxn ang="0">
                        <a:pos x="39" y="292"/>
                      </a:cxn>
                      <a:cxn ang="0">
                        <a:pos x="126" y="292"/>
                      </a:cxn>
                      <a:cxn ang="0">
                        <a:pos x="170" y="0"/>
                      </a:cxn>
                      <a:cxn ang="0">
                        <a:pos x="111" y="0"/>
                      </a:cxn>
                      <a:cxn ang="0">
                        <a:pos x="101" y="52"/>
                      </a:cxn>
                      <a:cxn ang="0">
                        <a:pos x="65" y="52"/>
                      </a:cxn>
                      <a:cxn ang="0">
                        <a:pos x="51" y="3"/>
                      </a:cxn>
                    </a:cxnLst>
                    <a:rect l="0" t="0" r="r" b="b"/>
                    <a:pathLst>
                      <a:path w="170" h="292">
                        <a:moveTo>
                          <a:pt x="51" y="3"/>
                        </a:moveTo>
                        <a:lnTo>
                          <a:pt x="0" y="3"/>
                        </a:lnTo>
                        <a:lnTo>
                          <a:pt x="39" y="292"/>
                        </a:lnTo>
                        <a:lnTo>
                          <a:pt x="126" y="292"/>
                        </a:lnTo>
                        <a:lnTo>
                          <a:pt x="170" y="0"/>
                        </a:lnTo>
                        <a:lnTo>
                          <a:pt x="111" y="0"/>
                        </a:lnTo>
                        <a:lnTo>
                          <a:pt x="101" y="52"/>
                        </a:lnTo>
                        <a:lnTo>
                          <a:pt x="65" y="52"/>
                        </a:lnTo>
                        <a:lnTo>
                          <a:pt x="51" y="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50" name="Freeform 826"/>
                  <p:cNvSpPr>
                    <a:spLocks/>
                  </p:cNvSpPr>
                  <p:nvPr/>
                </p:nvSpPr>
                <p:spPr bwMode="auto">
                  <a:xfrm>
                    <a:off x="3812" y="2445"/>
                    <a:ext cx="18" cy="59"/>
                  </a:xfrm>
                  <a:custGeom>
                    <a:avLst/>
                    <a:gdLst/>
                    <a:ahLst/>
                    <a:cxnLst>
                      <a:cxn ang="0">
                        <a:pos x="35" y="0"/>
                      </a:cxn>
                      <a:cxn ang="0">
                        <a:pos x="0" y="4"/>
                      </a:cxn>
                      <a:cxn ang="0">
                        <a:pos x="18" y="119"/>
                      </a:cxn>
                      <a:cxn ang="0">
                        <a:pos x="35" y="0"/>
                      </a:cxn>
                    </a:cxnLst>
                    <a:rect l="0" t="0" r="r" b="b"/>
                    <a:pathLst>
                      <a:path w="35" h="119">
                        <a:moveTo>
                          <a:pt x="35" y="0"/>
                        </a:moveTo>
                        <a:lnTo>
                          <a:pt x="0" y="4"/>
                        </a:lnTo>
                        <a:lnTo>
                          <a:pt x="18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43468" name="AutoShape 1484"/>
          <p:cNvSpPr>
            <a:spLocks noChangeArrowheads="1"/>
          </p:cNvSpPr>
          <p:nvPr/>
        </p:nvSpPr>
        <p:spPr bwMode="auto">
          <a:xfrm>
            <a:off x="2971800" y="1219200"/>
            <a:ext cx="1600200" cy="2514600"/>
          </a:xfrm>
          <a:prstGeom prst="roundRect">
            <a:avLst>
              <a:gd name="adj" fmla="val 10417"/>
            </a:avLst>
          </a:prstGeom>
          <a:solidFill>
            <a:srgbClr val="FFFFFF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236" name="Group 1485"/>
          <p:cNvGrpSpPr>
            <a:grpSpLocks/>
          </p:cNvGrpSpPr>
          <p:nvPr/>
        </p:nvGrpSpPr>
        <p:grpSpPr bwMode="auto">
          <a:xfrm rot="2511348">
            <a:off x="2397125" y="1050925"/>
            <a:ext cx="2735263" cy="2789238"/>
            <a:chOff x="1652" y="1171"/>
            <a:chExt cx="1675" cy="1709"/>
          </a:xfrm>
        </p:grpSpPr>
        <p:sp>
          <p:nvSpPr>
            <p:cNvPr id="43470" name="Freeform 1486"/>
            <p:cNvSpPr>
              <a:spLocks/>
            </p:cNvSpPr>
            <p:nvPr/>
          </p:nvSpPr>
          <p:spPr bwMode="auto">
            <a:xfrm>
              <a:off x="1652" y="1171"/>
              <a:ext cx="1675" cy="1709"/>
            </a:xfrm>
            <a:custGeom>
              <a:avLst/>
              <a:gdLst/>
              <a:ahLst/>
              <a:cxnLst>
                <a:cxn ang="0">
                  <a:pos x="3333" y="2154"/>
                </a:cxn>
                <a:cxn ang="0">
                  <a:pos x="3350" y="2243"/>
                </a:cxn>
                <a:cxn ang="0">
                  <a:pos x="3314" y="2309"/>
                </a:cxn>
                <a:cxn ang="0">
                  <a:pos x="3266" y="2371"/>
                </a:cxn>
                <a:cxn ang="0">
                  <a:pos x="2085" y="3374"/>
                </a:cxn>
                <a:cxn ang="0">
                  <a:pos x="2030" y="3413"/>
                </a:cxn>
                <a:cxn ang="0">
                  <a:pos x="1980" y="3418"/>
                </a:cxn>
                <a:cxn ang="0">
                  <a:pos x="1940" y="3413"/>
                </a:cxn>
                <a:cxn ang="0">
                  <a:pos x="1895" y="3385"/>
                </a:cxn>
                <a:cxn ang="0">
                  <a:pos x="45" y="1350"/>
                </a:cxn>
                <a:cxn ang="0">
                  <a:pos x="5" y="1290"/>
                </a:cxn>
                <a:cxn ang="0">
                  <a:pos x="0" y="1235"/>
                </a:cxn>
                <a:cxn ang="0">
                  <a:pos x="10" y="1186"/>
                </a:cxn>
                <a:cxn ang="0">
                  <a:pos x="34" y="1138"/>
                </a:cxn>
                <a:cxn ang="0">
                  <a:pos x="1159" y="74"/>
                </a:cxn>
                <a:cxn ang="0">
                  <a:pos x="1220" y="33"/>
                </a:cxn>
                <a:cxn ang="0">
                  <a:pos x="1299" y="0"/>
                </a:cxn>
                <a:cxn ang="0">
                  <a:pos x="1361" y="11"/>
                </a:cxn>
                <a:cxn ang="0">
                  <a:pos x="1423" y="44"/>
                </a:cxn>
                <a:cxn ang="0">
                  <a:pos x="3299" y="2111"/>
                </a:cxn>
                <a:cxn ang="0">
                  <a:pos x="3333" y="2154"/>
                </a:cxn>
              </a:cxnLst>
              <a:rect l="0" t="0" r="r" b="b"/>
              <a:pathLst>
                <a:path w="3350" h="3418">
                  <a:moveTo>
                    <a:pt x="3333" y="2154"/>
                  </a:moveTo>
                  <a:lnTo>
                    <a:pt x="3350" y="2243"/>
                  </a:lnTo>
                  <a:lnTo>
                    <a:pt x="3314" y="2309"/>
                  </a:lnTo>
                  <a:lnTo>
                    <a:pt x="3266" y="2371"/>
                  </a:lnTo>
                  <a:lnTo>
                    <a:pt x="2085" y="3374"/>
                  </a:lnTo>
                  <a:lnTo>
                    <a:pt x="2030" y="3413"/>
                  </a:lnTo>
                  <a:lnTo>
                    <a:pt x="1980" y="3418"/>
                  </a:lnTo>
                  <a:lnTo>
                    <a:pt x="1940" y="3413"/>
                  </a:lnTo>
                  <a:lnTo>
                    <a:pt x="1895" y="3385"/>
                  </a:lnTo>
                  <a:lnTo>
                    <a:pt x="45" y="1350"/>
                  </a:lnTo>
                  <a:lnTo>
                    <a:pt x="5" y="1290"/>
                  </a:lnTo>
                  <a:lnTo>
                    <a:pt x="0" y="1235"/>
                  </a:lnTo>
                  <a:lnTo>
                    <a:pt x="10" y="1186"/>
                  </a:lnTo>
                  <a:lnTo>
                    <a:pt x="34" y="1138"/>
                  </a:lnTo>
                  <a:lnTo>
                    <a:pt x="1159" y="74"/>
                  </a:lnTo>
                  <a:lnTo>
                    <a:pt x="1220" y="33"/>
                  </a:lnTo>
                  <a:lnTo>
                    <a:pt x="1299" y="0"/>
                  </a:lnTo>
                  <a:lnTo>
                    <a:pt x="1361" y="11"/>
                  </a:lnTo>
                  <a:lnTo>
                    <a:pt x="1423" y="44"/>
                  </a:lnTo>
                  <a:lnTo>
                    <a:pt x="3299" y="2111"/>
                  </a:lnTo>
                  <a:lnTo>
                    <a:pt x="3333" y="2154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237" name="Group 1487"/>
            <p:cNvGrpSpPr>
              <a:grpSpLocks/>
            </p:cNvGrpSpPr>
            <p:nvPr/>
          </p:nvGrpSpPr>
          <p:grpSpPr bwMode="auto">
            <a:xfrm>
              <a:off x="1689" y="1417"/>
              <a:ext cx="1581" cy="1226"/>
              <a:chOff x="1689" y="1417"/>
              <a:chExt cx="1581" cy="1226"/>
            </a:xfrm>
          </p:grpSpPr>
          <p:sp>
            <p:nvSpPr>
              <p:cNvPr id="43472" name="Freeform 1488"/>
              <p:cNvSpPr>
                <a:spLocks/>
              </p:cNvSpPr>
              <p:nvPr/>
            </p:nvSpPr>
            <p:spPr bwMode="auto">
              <a:xfrm>
                <a:off x="1834" y="1868"/>
                <a:ext cx="105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80"/>
                  </a:cxn>
                  <a:cxn ang="0">
                    <a:pos x="210" y="219"/>
                  </a:cxn>
                  <a:cxn ang="0">
                    <a:pos x="170" y="38"/>
                  </a:cxn>
                  <a:cxn ang="0">
                    <a:pos x="0" y="0"/>
                  </a:cxn>
                </a:cxnLst>
                <a:rect l="0" t="0" r="r" b="b"/>
                <a:pathLst>
                  <a:path w="210" h="219">
                    <a:moveTo>
                      <a:pt x="0" y="0"/>
                    </a:moveTo>
                    <a:lnTo>
                      <a:pt x="34" y="180"/>
                    </a:lnTo>
                    <a:lnTo>
                      <a:pt x="210" y="219"/>
                    </a:lnTo>
                    <a:lnTo>
                      <a:pt x="17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73" name="Freeform 1489"/>
              <p:cNvSpPr>
                <a:spLocks/>
              </p:cNvSpPr>
              <p:nvPr/>
            </p:nvSpPr>
            <p:spPr bwMode="auto">
              <a:xfrm>
                <a:off x="1909" y="1652"/>
                <a:ext cx="207" cy="2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388"/>
                  </a:cxn>
                  <a:cxn ang="0">
                    <a:pos x="414" y="470"/>
                  </a:cxn>
                  <a:cxn ang="0">
                    <a:pos x="335" y="93"/>
                  </a:cxn>
                  <a:cxn ang="0">
                    <a:pos x="0" y="0"/>
                  </a:cxn>
                </a:cxnLst>
                <a:rect l="0" t="0" r="r" b="b"/>
                <a:pathLst>
                  <a:path w="414" h="470">
                    <a:moveTo>
                      <a:pt x="0" y="0"/>
                    </a:moveTo>
                    <a:lnTo>
                      <a:pt x="75" y="388"/>
                    </a:lnTo>
                    <a:lnTo>
                      <a:pt x="414" y="470"/>
                    </a:lnTo>
                    <a:lnTo>
                      <a:pt x="3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74" name="Freeform 1490"/>
              <p:cNvSpPr>
                <a:spLocks/>
              </p:cNvSpPr>
              <p:nvPr/>
            </p:nvSpPr>
            <p:spPr bwMode="auto">
              <a:xfrm>
                <a:off x="2136" y="1915"/>
                <a:ext cx="204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372"/>
                  </a:cxn>
                  <a:cxn ang="0">
                    <a:pos x="409" y="458"/>
                  </a:cxn>
                  <a:cxn ang="0">
                    <a:pos x="334" y="82"/>
                  </a:cxn>
                  <a:cxn ang="0">
                    <a:pos x="0" y="0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4" y="372"/>
                    </a:lnTo>
                    <a:lnTo>
                      <a:pt x="409" y="458"/>
                    </a:lnTo>
                    <a:lnTo>
                      <a:pt x="334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238" name="Group 1491"/>
              <p:cNvGrpSpPr>
                <a:grpSpLocks/>
              </p:cNvGrpSpPr>
              <p:nvPr/>
            </p:nvGrpSpPr>
            <p:grpSpPr bwMode="auto">
              <a:xfrm>
                <a:off x="1689" y="1716"/>
                <a:ext cx="177" cy="178"/>
                <a:chOff x="1689" y="1716"/>
                <a:chExt cx="177" cy="178"/>
              </a:xfrm>
            </p:grpSpPr>
            <p:sp>
              <p:nvSpPr>
                <p:cNvPr id="43476" name="Freeform 1492"/>
                <p:cNvSpPr>
                  <a:spLocks/>
                </p:cNvSpPr>
                <p:nvPr/>
              </p:nvSpPr>
              <p:spPr bwMode="auto">
                <a:xfrm>
                  <a:off x="1689" y="1767"/>
                  <a:ext cx="114" cy="127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42" y="0"/>
                    </a:cxn>
                    <a:cxn ang="0">
                      <a:pos x="228" y="210"/>
                    </a:cxn>
                    <a:cxn ang="0">
                      <a:pos x="183" y="254"/>
                    </a:cxn>
                    <a:cxn ang="0">
                      <a:pos x="40" y="86"/>
                    </a:cxn>
                    <a:cxn ang="0">
                      <a:pos x="19" y="103"/>
                    </a:cxn>
                    <a:cxn ang="0">
                      <a:pos x="0" y="46"/>
                    </a:cxn>
                  </a:cxnLst>
                  <a:rect l="0" t="0" r="r" b="b"/>
                  <a:pathLst>
                    <a:path w="228" h="254">
                      <a:moveTo>
                        <a:pt x="0" y="46"/>
                      </a:moveTo>
                      <a:lnTo>
                        <a:pt x="42" y="0"/>
                      </a:lnTo>
                      <a:lnTo>
                        <a:pt x="228" y="210"/>
                      </a:lnTo>
                      <a:lnTo>
                        <a:pt x="183" y="254"/>
                      </a:lnTo>
                      <a:lnTo>
                        <a:pt x="40" y="86"/>
                      </a:lnTo>
                      <a:lnTo>
                        <a:pt x="19" y="103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239" name="Group 1493"/>
                <p:cNvGrpSpPr>
                  <a:grpSpLocks/>
                </p:cNvGrpSpPr>
                <p:nvPr/>
              </p:nvGrpSpPr>
              <p:grpSpPr bwMode="auto">
                <a:xfrm>
                  <a:off x="1741" y="1716"/>
                  <a:ext cx="125" cy="124"/>
                  <a:chOff x="1741" y="1716"/>
                  <a:chExt cx="125" cy="124"/>
                </a:xfrm>
              </p:grpSpPr>
              <p:sp>
                <p:nvSpPr>
                  <p:cNvPr id="43478" name="Freeform 1494"/>
                  <p:cNvSpPr>
                    <a:spLocks/>
                  </p:cNvSpPr>
                  <p:nvPr/>
                </p:nvSpPr>
                <p:spPr bwMode="auto">
                  <a:xfrm>
                    <a:off x="1741" y="1716"/>
                    <a:ext cx="125" cy="124"/>
                  </a:xfrm>
                  <a:custGeom>
                    <a:avLst/>
                    <a:gdLst/>
                    <a:ahLst/>
                    <a:cxnLst>
                      <a:cxn ang="0">
                        <a:pos x="44" y="0"/>
                      </a:cxn>
                      <a:cxn ang="0">
                        <a:pos x="0" y="43"/>
                      </a:cxn>
                      <a:cxn ang="0">
                        <a:pos x="0" y="95"/>
                      </a:cxn>
                      <a:cxn ang="0">
                        <a:pos x="132" y="242"/>
                      </a:cxn>
                      <a:cxn ang="0">
                        <a:pos x="195" y="248"/>
                      </a:cxn>
                      <a:cxn ang="0">
                        <a:pos x="252" y="198"/>
                      </a:cxn>
                      <a:cxn ang="0">
                        <a:pos x="234" y="147"/>
                      </a:cxn>
                      <a:cxn ang="0">
                        <a:pos x="101" y="3"/>
                      </a:cxn>
                      <a:cxn ang="0">
                        <a:pos x="44" y="0"/>
                      </a:cxn>
                    </a:cxnLst>
                    <a:rect l="0" t="0" r="r" b="b"/>
                    <a:pathLst>
                      <a:path w="252" h="248">
                        <a:moveTo>
                          <a:pt x="44" y="0"/>
                        </a:moveTo>
                        <a:lnTo>
                          <a:pt x="0" y="43"/>
                        </a:lnTo>
                        <a:lnTo>
                          <a:pt x="0" y="95"/>
                        </a:lnTo>
                        <a:lnTo>
                          <a:pt x="132" y="242"/>
                        </a:lnTo>
                        <a:lnTo>
                          <a:pt x="195" y="248"/>
                        </a:lnTo>
                        <a:lnTo>
                          <a:pt x="252" y="198"/>
                        </a:lnTo>
                        <a:lnTo>
                          <a:pt x="234" y="147"/>
                        </a:lnTo>
                        <a:lnTo>
                          <a:pt x="101" y="3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79" name="Freeform 1495"/>
                  <p:cNvSpPr>
                    <a:spLocks/>
                  </p:cNvSpPr>
                  <p:nvPr/>
                </p:nvSpPr>
                <p:spPr bwMode="auto">
                  <a:xfrm>
                    <a:off x="1763" y="1739"/>
                    <a:ext cx="72" cy="78"/>
                  </a:xfrm>
                  <a:custGeom>
                    <a:avLst/>
                    <a:gdLst/>
                    <a:ahLst/>
                    <a:cxnLst>
                      <a:cxn ang="0">
                        <a:pos x="29" y="0"/>
                      </a:cxn>
                      <a:cxn ang="0">
                        <a:pos x="0" y="30"/>
                      </a:cxn>
                      <a:cxn ang="0">
                        <a:pos x="112" y="155"/>
                      </a:cxn>
                      <a:cxn ang="0">
                        <a:pos x="142" y="127"/>
                      </a:cxn>
                      <a:cxn ang="0">
                        <a:pos x="29" y="0"/>
                      </a:cxn>
                    </a:cxnLst>
                    <a:rect l="0" t="0" r="r" b="b"/>
                    <a:pathLst>
                      <a:path w="142" h="155">
                        <a:moveTo>
                          <a:pt x="29" y="0"/>
                        </a:moveTo>
                        <a:lnTo>
                          <a:pt x="0" y="30"/>
                        </a:lnTo>
                        <a:lnTo>
                          <a:pt x="112" y="155"/>
                        </a:lnTo>
                        <a:lnTo>
                          <a:pt x="142" y="127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3480" name="Freeform 1496"/>
              <p:cNvSpPr>
                <a:spLocks/>
              </p:cNvSpPr>
              <p:nvPr/>
            </p:nvSpPr>
            <p:spPr bwMode="auto">
              <a:xfrm>
                <a:off x="2363" y="2164"/>
                <a:ext cx="205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" y="371"/>
                  </a:cxn>
                  <a:cxn ang="0">
                    <a:pos x="409" y="458"/>
                  </a:cxn>
                  <a:cxn ang="0">
                    <a:pos x="335" y="82"/>
                  </a:cxn>
                  <a:cxn ang="0">
                    <a:pos x="0" y="0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1" name="Freeform 1497"/>
              <p:cNvSpPr>
                <a:spLocks/>
              </p:cNvSpPr>
              <p:nvPr/>
            </p:nvSpPr>
            <p:spPr bwMode="auto">
              <a:xfrm>
                <a:off x="2590" y="2414"/>
                <a:ext cx="205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" y="371"/>
                  </a:cxn>
                  <a:cxn ang="0">
                    <a:pos x="409" y="458"/>
                  </a:cxn>
                  <a:cxn ang="0">
                    <a:pos x="335" y="82"/>
                  </a:cxn>
                  <a:cxn ang="0">
                    <a:pos x="0" y="0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2" name="Freeform 1498"/>
              <p:cNvSpPr>
                <a:spLocks/>
              </p:cNvSpPr>
              <p:nvPr/>
            </p:nvSpPr>
            <p:spPr bwMode="auto">
              <a:xfrm>
                <a:off x="2134" y="1417"/>
                <a:ext cx="207" cy="2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4" y="388"/>
                  </a:cxn>
                  <a:cxn ang="0">
                    <a:pos x="414" y="470"/>
                  </a:cxn>
                  <a:cxn ang="0">
                    <a:pos x="335" y="93"/>
                  </a:cxn>
                  <a:cxn ang="0">
                    <a:pos x="0" y="0"/>
                  </a:cxn>
                </a:cxnLst>
                <a:rect l="0" t="0" r="r" b="b"/>
                <a:pathLst>
                  <a:path w="414" h="470">
                    <a:moveTo>
                      <a:pt x="0" y="0"/>
                    </a:moveTo>
                    <a:lnTo>
                      <a:pt x="74" y="388"/>
                    </a:lnTo>
                    <a:lnTo>
                      <a:pt x="414" y="470"/>
                    </a:lnTo>
                    <a:lnTo>
                      <a:pt x="3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3" name="Freeform 1499"/>
              <p:cNvSpPr>
                <a:spLocks/>
              </p:cNvSpPr>
              <p:nvPr/>
            </p:nvSpPr>
            <p:spPr bwMode="auto">
              <a:xfrm>
                <a:off x="2361" y="1681"/>
                <a:ext cx="205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" y="372"/>
                  </a:cxn>
                  <a:cxn ang="0">
                    <a:pos x="409" y="458"/>
                  </a:cxn>
                  <a:cxn ang="0">
                    <a:pos x="335" y="82"/>
                  </a:cxn>
                  <a:cxn ang="0">
                    <a:pos x="0" y="0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2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4" name="Freeform 1500"/>
              <p:cNvSpPr>
                <a:spLocks/>
              </p:cNvSpPr>
              <p:nvPr/>
            </p:nvSpPr>
            <p:spPr bwMode="auto">
              <a:xfrm>
                <a:off x="2588" y="1930"/>
                <a:ext cx="205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" y="371"/>
                  </a:cxn>
                  <a:cxn ang="0">
                    <a:pos x="409" y="458"/>
                  </a:cxn>
                  <a:cxn ang="0">
                    <a:pos x="334" y="82"/>
                  </a:cxn>
                  <a:cxn ang="0">
                    <a:pos x="0" y="0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4" y="371"/>
                    </a:lnTo>
                    <a:lnTo>
                      <a:pt x="409" y="458"/>
                    </a:lnTo>
                    <a:lnTo>
                      <a:pt x="334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5" name="Freeform 1501"/>
              <p:cNvSpPr>
                <a:spLocks/>
              </p:cNvSpPr>
              <p:nvPr/>
            </p:nvSpPr>
            <p:spPr bwMode="auto">
              <a:xfrm>
                <a:off x="2815" y="2179"/>
                <a:ext cx="205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" y="371"/>
                  </a:cxn>
                  <a:cxn ang="0">
                    <a:pos x="409" y="458"/>
                  </a:cxn>
                  <a:cxn ang="0">
                    <a:pos x="335" y="82"/>
                  </a:cxn>
                  <a:cxn ang="0">
                    <a:pos x="0" y="0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6" name="Freeform 1502"/>
              <p:cNvSpPr>
                <a:spLocks/>
              </p:cNvSpPr>
              <p:nvPr/>
            </p:nvSpPr>
            <p:spPr bwMode="auto">
              <a:xfrm>
                <a:off x="2127" y="1666"/>
                <a:ext cx="204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" y="371"/>
                  </a:cxn>
                  <a:cxn ang="0">
                    <a:pos x="409" y="458"/>
                  </a:cxn>
                  <a:cxn ang="0">
                    <a:pos x="335" y="82"/>
                  </a:cxn>
                  <a:cxn ang="0">
                    <a:pos x="0" y="0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7" name="Freeform 1503"/>
              <p:cNvSpPr>
                <a:spLocks/>
              </p:cNvSpPr>
              <p:nvPr/>
            </p:nvSpPr>
            <p:spPr bwMode="auto">
              <a:xfrm>
                <a:off x="2585" y="2161"/>
                <a:ext cx="204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" y="372"/>
                  </a:cxn>
                  <a:cxn ang="0">
                    <a:pos x="409" y="458"/>
                  </a:cxn>
                  <a:cxn ang="0">
                    <a:pos x="335" y="82"/>
                  </a:cxn>
                  <a:cxn ang="0">
                    <a:pos x="0" y="0"/>
                  </a:cxn>
                </a:cxnLst>
                <a:rect l="0" t="0" r="r" b="b"/>
                <a:pathLst>
                  <a:path w="409" h="458">
                    <a:moveTo>
                      <a:pt x="0" y="0"/>
                    </a:moveTo>
                    <a:lnTo>
                      <a:pt x="65" y="372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88" name="Freeform 1504"/>
              <p:cNvSpPr>
                <a:spLocks/>
              </p:cNvSpPr>
              <p:nvPr/>
            </p:nvSpPr>
            <p:spPr bwMode="auto">
              <a:xfrm>
                <a:off x="3014" y="2095"/>
                <a:ext cx="105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80"/>
                  </a:cxn>
                  <a:cxn ang="0">
                    <a:pos x="210" y="219"/>
                  </a:cxn>
                  <a:cxn ang="0">
                    <a:pos x="170" y="38"/>
                  </a:cxn>
                  <a:cxn ang="0">
                    <a:pos x="0" y="0"/>
                  </a:cxn>
                </a:cxnLst>
                <a:rect l="0" t="0" r="r" b="b"/>
                <a:pathLst>
                  <a:path w="210" h="219">
                    <a:moveTo>
                      <a:pt x="0" y="0"/>
                    </a:moveTo>
                    <a:lnTo>
                      <a:pt x="34" y="180"/>
                    </a:lnTo>
                    <a:lnTo>
                      <a:pt x="210" y="219"/>
                    </a:lnTo>
                    <a:lnTo>
                      <a:pt x="17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240" name="Group 1505"/>
              <p:cNvGrpSpPr>
                <a:grpSpLocks/>
              </p:cNvGrpSpPr>
              <p:nvPr/>
            </p:nvGrpSpPr>
            <p:grpSpPr bwMode="auto">
              <a:xfrm>
                <a:off x="3093" y="2185"/>
                <a:ext cx="177" cy="177"/>
                <a:chOff x="3093" y="2185"/>
                <a:chExt cx="177" cy="177"/>
              </a:xfrm>
            </p:grpSpPr>
            <p:grpSp>
              <p:nvGrpSpPr>
                <p:cNvPr id="27241" name="Group 1506"/>
                <p:cNvGrpSpPr>
                  <a:grpSpLocks/>
                </p:cNvGrpSpPr>
                <p:nvPr/>
              </p:nvGrpSpPr>
              <p:grpSpPr bwMode="auto">
                <a:xfrm>
                  <a:off x="3093" y="2238"/>
                  <a:ext cx="125" cy="124"/>
                  <a:chOff x="3093" y="2238"/>
                  <a:chExt cx="125" cy="124"/>
                </a:xfrm>
              </p:grpSpPr>
              <p:sp>
                <p:nvSpPr>
                  <p:cNvPr id="43491" name="Freeform 1507"/>
                  <p:cNvSpPr>
                    <a:spLocks/>
                  </p:cNvSpPr>
                  <p:nvPr/>
                </p:nvSpPr>
                <p:spPr bwMode="auto">
                  <a:xfrm>
                    <a:off x="3093" y="2238"/>
                    <a:ext cx="125" cy="124"/>
                  </a:xfrm>
                  <a:custGeom>
                    <a:avLst/>
                    <a:gdLst/>
                    <a:ahLst/>
                    <a:cxnLst>
                      <a:cxn ang="0">
                        <a:pos x="44" y="0"/>
                      </a:cxn>
                      <a:cxn ang="0">
                        <a:pos x="0" y="42"/>
                      </a:cxn>
                      <a:cxn ang="0">
                        <a:pos x="0" y="95"/>
                      </a:cxn>
                      <a:cxn ang="0">
                        <a:pos x="132" y="241"/>
                      </a:cxn>
                      <a:cxn ang="0">
                        <a:pos x="195" y="247"/>
                      </a:cxn>
                      <a:cxn ang="0">
                        <a:pos x="252" y="197"/>
                      </a:cxn>
                      <a:cxn ang="0">
                        <a:pos x="234" y="146"/>
                      </a:cxn>
                      <a:cxn ang="0">
                        <a:pos x="101" y="2"/>
                      </a:cxn>
                      <a:cxn ang="0">
                        <a:pos x="44" y="0"/>
                      </a:cxn>
                    </a:cxnLst>
                    <a:rect l="0" t="0" r="r" b="b"/>
                    <a:pathLst>
                      <a:path w="252" h="247">
                        <a:moveTo>
                          <a:pt x="44" y="0"/>
                        </a:moveTo>
                        <a:lnTo>
                          <a:pt x="0" y="42"/>
                        </a:lnTo>
                        <a:lnTo>
                          <a:pt x="0" y="95"/>
                        </a:lnTo>
                        <a:lnTo>
                          <a:pt x="132" y="241"/>
                        </a:lnTo>
                        <a:lnTo>
                          <a:pt x="195" y="247"/>
                        </a:lnTo>
                        <a:lnTo>
                          <a:pt x="252" y="197"/>
                        </a:lnTo>
                        <a:lnTo>
                          <a:pt x="234" y="146"/>
                        </a:lnTo>
                        <a:lnTo>
                          <a:pt x="101" y="2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92" name="Freeform 1508"/>
                  <p:cNvSpPr>
                    <a:spLocks/>
                  </p:cNvSpPr>
                  <p:nvPr/>
                </p:nvSpPr>
                <p:spPr bwMode="auto">
                  <a:xfrm>
                    <a:off x="3115" y="2261"/>
                    <a:ext cx="72" cy="78"/>
                  </a:xfrm>
                  <a:custGeom>
                    <a:avLst/>
                    <a:gdLst/>
                    <a:ahLst/>
                    <a:cxnLst>
                      <a:cxn ang="0">
                        <a:pos x="29" y="0"/>
                      </a:cxn>
                      <a:cxn ang="0">
                        <a:pos x="0" y="30"/>
                      </a:cxn>
                      <a:cxn ang="0">
                        <a:pos x="112" y="155"/>
                      </a:cxn>
                      <a:cxn ang="0">
                        <a:pos x="142" y="127"/>
                      </a:cxn>
                      <a:cxn ang="0">
                        <a:pos x="29" y="0"/>
                      </a:cxn>
                    </a:cxnLst>
                    <a:rect l="0" t="0" r="r" b="b"/>
                    <a:pathLst>
                      <a:path w="142" h="155">
                        <a:moveTo>
                          <a:pt x="29" y="0"/>
                        </a:moveTo>
                        <a:lnTo>
                          <a:pt x="0" y="30"/>
                        </a:lnTo>
                        <a:lnTo>
                          <a:pt x="112" y="155"/>
                        </a:lnTo>
                        <a:lnTo>
                          <a:pt x="142" y="127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493" name="Freeform 1509"/>
                <p:cNvSpPr>
                  <a:spLocks/>
                </p:cNvSpPr>
                <p:nvPr/>
              </p:nvSpPr>
              <p:spPr bwMode="auto">
                <a:xfrm>
                  <a:off x="3149" y="2185"/>
                  <a:ext cx="121" cy="128"/>
                </a:xfrm>
                <a:custGeom>
                  <a:avLst/>
                  <a:gdLst/>
                  <a:ahLst/>
                  <a:cxnLst>
                    <a:cxn ang="0">
                      <a:pos x="0" y="42"/>
                    </a:cxn>
                    <a:cxn ang="0">
                      <a:pos x="45" y="0"/>
                    </a:cxn>
                    <a:cxn ang="0">
                      <a:pos x="201" y="169"/>
                    </a:cxn>
                    <a:cxn ang="0">
                      <a:pos x="217" y="148"/>
                    </a:cxn>
                    <a:cxn ang="0">
                      <a:pos x="241" y="168"/>
                    </a:cxn>
                    <a:cxn ang="0">
                      <a:pos x="242" y="219"/>
                    </a:cxn>
                    <a:cxn ang="0">
                      <a:pos x="201" y="257"/>
                    </a:cxn>
                    <a:cxn ang="0">
                      <a:pos x="0" y="42"/>
                    </a:cxn>
                  </a:cxnLst>
                  <a:rect l="0" t="0" r="r" b="b"/>
                  <a:pathLst>
                    <a:path w="242" h="257">
                      <a:moveTo>
                        <a:pt x="0" y="42"/>
                      </a:moveTo>
                      <a:lnTo>
                        <a:pt x="45" y="0"/>
                      </a:lnTo>
                      <a:lnTo>
                        <a:pt x="201" y="169"/>
                      </a:lnTo>
                      <a:lnTo>
                        <a:pt x="217" y="148"/>
                      </a:lnTo>
                      <a:lnTo>
                        <a:pt x="241" y="168"/>
                      </a:lnTo>
                      <a:lnTo>
                        <a:pt x="242" y="219"/>
                      </a:lnTo>
                      <a:lnTo>
                        <a:pt x="201" y="257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7242" name="Group 1483"/>
          <p:cNvGrpSpPr>
            <a:grpSpLocks/>
          </p:cNvGrpSpPr>
          <p:nvPr/>
        </p:nvGrpSpPr>
        <p:grpSpPr bwMode="auto">
          <a:xfrm rot="570521">
            <a:off x="3048000" y="1371600"/>
            <a:ext cx="2476500" cy="2951163"/>
            <a:chOff x="3696" y="2160"/>
            <a:chExt cx="1560" cy="1859"/>
          </a:xfrm>
        </p:grpSpPr>
        <p:grpSp>
          <p:nvGrpSpPr>
            <p:cNvPr id="27243" name="Group 1106"/>
            <p:cNvGrpSpPr>
              <a:grpSpLocks/>
            </p:cNvGrpSpPr>
            <p:nvPr/>
          </p:nvGrpSpPr>
          <p:grpSpPr bwMode="auto">
            <a:xfrm>
              <a:off x="3696" y="2160"/>
              <a:ext cx="1316" cy="1571"/>
              <a:chOff x="1968" y="864"/>
              <a:chExt cx="1316" cy="1571"/>
            </a:xfrm>
          </p:grpSpPr>
          <p:sp>
            <p:nvSpPr>
              <p:cNvPr id="43091" name="Freeform 1107"/>
              <p:cNvSpPr>
                <a:spLocks/>
              </p:cNvSpPr>
              <p:nvPr/>
            </p:nvSpPr>
            <p:spPr bwMode="auto">
              <a:xfrm>
                <a:off x="2115" y="864"/>
                <a:ext cx="983" cy="1571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8" y="86"/>
                  </a:cxn>
                  <a:cxn ang="0">
                    <a:pos x="28" y="38"/>
                  </a:cxn>
                  <a:cxn ang="0">
                    <a:pos x="69" y="11"/>
                  </a:cxn>
                  <a:cxn ang="0">
                    <a:pos x="128" y="0"/>
                  </a:cxn>
                  <a:cxn ang="0">
                    <a:pos x="1816" y="0"/>
                  </a:cxn>
                  <a:cxn ang="0">
                    <a:pos x="1876" y="5"/>
                  </a:cxn>
                  <a:cxn ang="0">
                    <a:pos x="1926" y="33"/>
                  </a:cxn>
                  <a:cxn ang="0">
                    <a:pos x="1957" y="86"/>
                  </a:cxn>
                  <a:cxn ang="0">
                    <a:pos x="1968" y="161"/>
                  </a:cxn>
                  <a:cxn ang="0">
                    <a:pos x="1968" y="2965"/>
                  </a:cxn>
                  <a:cxn ang="0">
                    <a:pos x="1966" y="3040"/>
                  </a:cxn>
                  <a:cxn ang="0">
                    <a:pos x="1952" y="3084"/>
                  </a:cxn>
                  <a:cxn ang="0">
                    <a:pos x="1921" y="3117"/>
                  </a:cxn>
                  <a:cxn ang="0">
                    <a:pos x="1886" y="3139"/>
                  </a:cxn>
                  <a:cxn ang="0">
                    <a:pos x="110" y="3140"/>
                  </a:cxn>
                  <a:cxn ang="0">
                    <a:pos x="62" y="3128"/>
                  </a:cxn>
                  <a:cxn ang="0">
                    <a:pos x="28" y="3101"/>
                  </a:cxn>
                  <a:cxn ang="0">
                    <a:pos x="8" y="3068"/>
                  </a:cxn>
                  <a:cxn ang="0">
                    <a:pos x="0" y="3009"/>
                  </a:cxn>
                  <a:cxn ang="0">
                    <a:pos x="0" y="150"/>
                  </a:cxn>
                </a:cxnLst>
                <a:rect l="0" t="0" r="r" b="b"/>
                <a:pathLst>
                  <a:path w="1968" h="3140">
                    <a:moveTo>
                      <a:pt x="0" y="150"/>
                    </a:moveTo>
                    <a:lnTo>
                      <a:pt x="8" y="86"/>
                    </a:lnTo>
                    <a:lnTo>
                      <a:pt x="28" y="38"/>
                    </a:lnTo>
                    <a:lnTo>
                      <a:pt x="69" y="11"/>
                    </a:lnTo>
                    <a:lnTo>
                      <a:pt x="128" y="0"/>
                    </a:lnTo>
                    <a:lnTo>
                      <a:pt x="1816" y="0"/>
                    </a:lnTo>
                    <a:lnTo>
                      <a:pt x="1876" y="5"/>
                    </a:lnTo>
                    <a:lnTo>
                      <a:pt x="1926" y="33"/>
                    </a:lnTo>
                    <a:lnTo>
                      <a:pt x="1957" y="86"/>
                    </a:lnTo>
                    <a:lnTo>
                      <a:pt x="1968" y="161"/>
                    </a:lnTo>
                    <a:lnTo>
                      <a:pt x="1968" y="2965"/>
                    </a:lnTo>
                    <a:lnTo>
                      <a:pt x="1966" y="3040"/>
                    </a:lnTo>
                    <a:lnTo>
                      <a:pt x="1952" y="3084"/>
                    </a:lnTo>
                    <a:lnTo>
                      <a:pt x="1921" y="3117"/>
                    </a:lnTo>
                    <a:lnTo>
                      <a:pt x="1886" y="3139"/>
                    </a:lnTo>
                    <a:lnTo>
                      <a:pt x="110" y="3140"/>
                    </a:lnTo>
                    <a:lnTo>
                      <a:pt x="62" y="3128"/>
                    </a:lnTo>
                    <a:lnTo>
                      <a:pt x="28" y="3101"/>
                    </a:lnTo>
                    <a:lnTo>
                      <a:pt x="8" y="3068"/>
                    </a:lnTo>
                    <a:lnTo>
                      <a:pt x="0" y="3009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244" name="Group 1108"/>
              <p:cNvGrpSpPr>
                <a:grpSpLocks/>
              </p:cNvGrpSpPr>
              <p:nvPr/>
            </p:nvGrpSpPr>
            <p:grpSpPr bwMode="auto">
              <a:xfrm rot="1560000">
                <a:off x="1968" y="1056"/>
                <a:ext cx="1316" cy="1155"/>
                <a:chOff x="2025" y="1323"/>
                <a:chExt cx="1316" cy="1155"/>
              </a:xfrm>
            </p:grpSpPr>
            <p:sp>
              <p:nvSpPr>
                <p:cNvPr id="43093" name="Freeform 1109"/>
                <p:cNvSpPr>
                  <a:spLocks/>
                </p:cNvSpPr>
                <p:nvPr/>
              </p:nvSpPr>
              <p:spPr bwMode="auto">
                <a:xfrm>
                  <a:off x="2094" y="1585"/>
                  <a:ext cx="80" cy="137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174"/>
                    </a:cxn>
                    <a:cxn ang="0">
                      <a:pos x="159" y="274"/>
                    </a:cxn>
                    <a:cxn ang="0">
                      <a:pos x="160" y="87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160" h="274">
                      <a:moveTo>
                        <a:pt x="21" y="0"/>
                      </a:moveTo>
                      <a:lnTo>
                        <a:pt x="0" y="174"/>
                      </a:lnTo>
                      <a:lnTo>
                        <a:pt x="159" y="274"/>
                      </a:lnTo>
                      <a:lnTo>
                        <a:pt x="160" y="87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94" name="Freeform 1110"/>
                <p:cNvSpPr>
                  <a:spLocks/>
                </p:cNvSpPr>
                <p:nvPr/>
              </p:nvSpPr>
              <p:spPr bwMode="auto">
                <a:xfrm>
                  <a:off x="2025" y="1421"/>
                  <a:ext cx="82" cy="154"/>
                </a:xfrm>
                <a:custGeom>
                  <a:avLst/>
                  <a:gdLst/>
                  <a:ahLst/>
                  <a:cxnLst>
                    <a:cxn ang="0">
                      <a:pos x="11" y="25"/>
                    </a:cxn>
                    <a:cxn ang="0">
                      <a:pos x="66" y="0"/>
                    </a:cxn>
                    <a:cxn ang="0">
                      <a:pos x="165" y="220"/>
                    </a:cxn>
                    <a:cxn ang="0">
                      <a:pos x="142" y="277"/>
                    </a:cxn>
                    <a:cxn ang="0">
                      <a:pos x="87" y="308"/>
                    </a:cxn>
                    <a:cxn ang="0">
                      <a:pos x="27" y="286"/>
                    </a:cxn>
                    <a:cxn ang="0">
                      <a:pos x="0" y="216"/>
                    </a:cxn>
                    <a:cxn ang="0">
                      <a:pos x="45" y="193"/>
                    </a:cxn>
                    <a:cxn ang="0">
                      <a:pos x="75" y="244"/>
                    </a:cxn>
                    <a:cxn ang="0">
                      <a:pos x="107" y="227"/>
                    </a:cxn>
                    <a:cxn ang="0">
                      <a:pos x="11" y="25"/>
                    </a:cxn>
                  </a:cxnLst>
                  <a:rect l="0" t="0" r="r" b="b"/>
                  <a:pathLst>
                    <a:path w="165" h="308">
                      <a:moveTo>
                        <a:pt x="11" y="25"/>
                      </a:moveTo>
                      <a:lnTo>
                        <a:pt x="66" y="0"/>
                      </a:lnTo>
                      <a:lnTo>
                        <a:pt x="165" y="220"/>
                      </a:lnTo>
                      <a:lnTo>
                        <a:pt x="142" y="277"/>
                      </a:lnTo>
                      <a:lnTo>
                        <a:pt x="87" y="308"/>
                      </a:lnTo>
                      <a:lnTo>
                        <a:pt x="27" y="286"/>
                      </a:lnTo>
                      <a:lnTo>
                        <a:pt x="0" y="216"/>
                      </a:lnTo>
                      <a:lnTo>
                        <a:pt x="45" y="193"/>
                      </a:lnTo>
                      <a:lnTo>
                        <a:pt x="75" y="244"/>
                      </a:lnTo>
                      <a:lnTo>
                        <a:pt x="107" y="227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245" name="Group 1111"/>
                <p:cNvGrpSpPr>
                  <a:grpSpLocks/>
                </p:cNvGrpSpPr>
                <p:nvPr/>
              </p:nvGrpSpPr>
              <p:grpSpPr bwMode="auto">
                <a:xfrm>
                  <a:off x="2300" y="1377"/>
                  <a:ext cx="651" cy="656"/>
                  <a:chOff x="2300" y="1377"/>
                  <a:chExt cx="651" cy="656"/>
                </a:xfrm>
              </p:grpSpPr>
              <p:sp>
                <p:nvSpPr>
                  <p:cNvPr id="43096" name="Freeform 1112"/>
                  <p:cNvSpPr>
                    <a:spLocks/>
                  </p:cNvSpPr>
                  <p:nvPr/>
                </p:nvSpPr>
                <p:spPr bwMode="auto">
                  <a:xfrm>
                    <a:off x="2359" y="1377"/>
                    <a:ext cx="280" cy="184"/>
                  </a:xfrm>
                  <a:custGeom>
                    <a:avLst/>
                    <a:gdLst/>
                    <a:ahLst/>
                    <a:cxnLst>
                      <a:cxn ang="0">
                        <a:pos x="561" y="0"/>
                      </a:cxn>
                      <a:cxn ang="0">
                        <a:pos x="0" y="283"/>
                      </a:cxn>
                      <a:cxn ang="0">
                        <a:pos x="149" y="321"/>
                      </a:cxn>
                      <a:cxn ang="0">
                        <a:pos x="171" y="369"/>
                      </a:cxn>
                      <a:cxn ang="0">
                        <a:pos x="519" y="200"/>
                      </a:cxn>
                      <a:cxn ang="0">
                        <a:pos x="497" y="153"/>
                      </a:cxn>
                      <a:cxn ang="0">
                        <a:pos x="561" y="0"/>
                      </a:cxn>
                    </a:cxnLst>
                    <a:rect l="0" t="0" r="r" b="b"/>
                    <a:pathLst>
                      <a:path w="561" h="369">
                        <a:moveTo>
                          <a:pt x="561" y="0"/>
                        </a:moveTo>
                        <a:lnTo>
                          <a:pt x="0" y="283"/>
                        </a:lnTo>
                        <a:lnTo>
                          <a:pt x="149" y="321"/>
                        </a:lnTo>
                        <a:lnTo>
                          <a:pt x="171" y="369"/>
                        </a:lnTo>
                        <a:lnTo>
                          <a:pt x="519" y="200"/>
                        </a:lnTo>
                        <a:lnTo>
                          <a:pt x="497" y="153"/>
                        </a:lnTo>
                        <a:lnTo>
                          <a:pt x="561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7" name="Freeform 1113"/>
                  <p:cNvSpPr>
                    <a:spLocks/>
                  </p:cNvSpPr>
                  <p:nvPr/>
                </p:nvSpPr>
                <p:spPr bwMode="auto">
                  <a:xfrm>
                    <a:off x="2445" y="1504"/>
                    <a:ext cx="173" cy="194"/>
                  </a:xfrm>
                  <a:custGeom>
                    <a:avLst/>
                    <a:gdLst/>
                    <a:ahLst/>
                    <a:cxnLst>
                      <a:cxn ang="0">
                        <a:pos x="204" y="0"/>
                      </a:cxn>
                      <a:cxn ang="0">
                        <a:pos x="0" y="103"/>
                      </a:cxn>
                      <a:cxn ang="0">
                        <a:pos x="116" y="344"/>
                      </a:cxn>
                      <a:cxn ang="0">
                        <a:pos x="145" y="355"/>
                      </a:cxn>
                      <a:cxn ang="0">
                        <a:pos x="206" y="388"/>
                      </a:cxn>
                      <a:cxn ang="0">
                        <a:pos x="312" y="337"/>
                      </a:cxn>
                      <a:cxn ang="0">
                        <a:pos x="346" y="290"/>
                      </a:cxn>
                      <a:cxn ang="0">
                        <a:pos x="204" y="0"/>
                      </a:cxn>
                    </a:cxnLst>
                    <a:rect l="0" t="0" r="r" b="b"/>
                    <a:pathLst>
                      <a:path w="346" h="388">
                        <a:moveTo>
                          <a:pt x="204" y="0"/>
                        </a:moveTo>
                        <a:lnTo>
                          <a:pt x="0" y="103"/>
                        </a:lnTo>
                        <a:lnTo>
                          <a:pt x="116" y="344"/>
                        </a:lnTo>
                        <a:lnTo>
                          <a:pt x="145" y="355"/>
                        </a:lnTo>
                        <a:lnTo>
                          <a:pt x="206" y="388"/>
                        </a:lnTo>
                        <a:lnTo>
                          <a:pt x="312" y="337"/>
                        </a:lnTo>
                        <a:lnTo>
                          <a:pt x="346" y="290"/>
                        </a:lnTo>
                        <a:lnTo>
                          <a:pt x="20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8" name="Freeform 1114"/>
                  <p:cNvSpPr>
                    <a:spLocks/>
                  </p:cNvSpPr>
                  <p:nvPr/>
                </p:nvSpPr>
                <p:spPr bwMode="auto">
                  <a:xfrm>
                    <a:off x="2437" y="1562"/>
                    <a:ext cx="80" cy="181"/>
                  </a:xfrm>
                  <a:custGeom>
                    <a:avLst/>
                    <a:gdLst/>
                    <a:ahLst/>
                    <a:cxnLst>
                      <a:cxn ang="0">
                        <a:pos x="22" y="0"/>
                      </a:cxn>
                      <a:cxn ang="0">
                        <a:pos x="124" y="221"/>
                      </a:cxn>
                      <a:cxn ang="0">
                        <a:pos x="159" y="239"/>
                      </a:cxn>
                      <a:cxn ang="0">
                        <a:pos x="131" y="322"/>
                      </a:cxn>
                      <a:cxn ang="0">
                        <a:pos x="54" y="362"/>
                      </a:cxn>
                      <a:cxn ang="0">
                        <a:pos x="10" y="269"/>
                      </a:cxn>
                      <a:cxn ang="0">
                        <a:pos x="63" y="241"/>
                      </a:cxn>
                      <a:cxn ang="0">
                        <a:pos x="0" y="113"/>
                      </a:cxn>
                      <a:cxn ang="0">
                        <a:pos x="22" y="0"/>
                      </a:cxn>
                    </a:cxnLst>
                    <a:rect l="0" t="0" r="r" b="b"/>
                    <a:pathLst>
                      <a:path w="159" h="362">
                        <a:moveTo>
                          <a:pt x="22" y="0"/>
                        </a:moveTo>
                        <a:lnTo>
                          <a:pt x="124" y="221"/>
                        </a:lnTo>
                        <a:lnTo>
                          <a:pt x="159" y="239"/>
                        </a:lnTo>
                        <a:lnTo>
                          <a:pt x="131" y="322"/>
                        </a:lnTo>
                        <a:lnTo>
                          <a:pt x="54" y="362"/>
                        </a:lnTo>
                        <a:lnTo>
                          <a:pt x="10" y="269"/>
                        </a:lnTo>
                        <a:lnTo>
                          <a:pt x="63" y="241"/>
                        </a:lnTo>
                        <a:lnTo>
                          <a:pt x="0" y="113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9" name="Freeform 1115"/>
                  <p:cNvSpPr>
                    <a:spLocks/>
                  </p:cNvSpPr>
                  <p:nvPr/>
                </p:nvSpPr>
                <p:spPr bwMode="auto">
                  <a:xfrm>
                    <a:off x="2503" y="1649"/>
                    <a:ext cx="150" cy="81"/>
                  </a:xfrm>
                  <a:custGeom>
                    <a:avLst/>
                    <a:gdLst/>
                    <a:ahLst/>
                    <a:cxnLst>
                      <a:cxn ang="0">
                        <a:pos x="235" y="0"/>
                      </a:cxn>
                      <a:cxn ang="0">
                        <a:pos x="193" y="51"/>
                      </a:cxn>
                      <a:cxn ang="0">
                        <a:pos x="92" y="100"/>
                      </a:cxn>
                      <a:cxn ang="0">
                        <a:pos x="29" y="67"/>
                      </a:cxn>
                      <a:cxn ang="0">
                        <a:pos x="23" y="94"/>
                      </a:cxn>
                      <a:cxn ang="0">
                        <a:pos x="0" y="145"/>
                      </a:cxn>
                      <a:cxn ang="0">
                        <a:pos x="97" y="162"/>
                      </a:cxn>
                      <a:cxn ang="0">
                        <a:pos x="255" y="89"/>
                      </a:cxn>
                      <a:cxn ang="0">
                        <a:pos x="300" y="11"/>
                      </a:cxn>
                      <a:cxn ang="0">
                        <a:pos x="235" y="0"/>
                      </a:cxn>
                    </a:cxnLst>
                    <a:rect l="0" t="0" r="r" b="b"/>
                    <a:pathLst>
                      <a:path w="300" h="162">
                        <a:moveTo>
                          <a:pt x="235" y="0"/>
                        </a:moveTo>
                        <a:lnTo>
                          <a:pt x="193" y="51"/>
                        </a:lnTo>
                        <a:lnTo>
                          <a:pt x="92" y="100"/>
                        </a:lnTo>
                        <a:lnTo>
                          <a:pt x="29" y="67"/>
                        </a:lnTo>
                        <a:lnTo>
                          <a:pt x="23" y="94"/>
                        </a:lnTo>
                        <a:lnTo>
                          <a:pt x="0" y="145"/>
                        </a:lnTo>
                        <a:lnTo>
                          <a:pt x="97" y="162"/>
                        </a:lnTo>
                        <a:lnTo>
                          <a:pt x="255" y="89"/>
                        </a:lnTo>
                        <a:lnTo>
                          <a:pt x="300" y="11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0" name="Freeform 1116"/>
                  <p:cNvSpPr>
                    <a:spLocks/>
                  </p:cNvSpPr>
                  <p:nvPr/>
                </p:nvSpPr>
                <p:spPr bwMode="auto">
                  <a:xfrm>
                    <a:off x="2698" y="1380"/>
                    <a:ext cx="185" cy="268"/>
                  </a:xfrm>
                  <a:custGeom>
                    <a:avLst/>
                    <a:gdLst/>
                    <a:ahLst/>
                    <a:cxnLst>
                      <a:cxn ang="0">
                        <a:pos x="263" y="458"/>
                      </a:cxn>
                      <a:cxn ang="0">
                        <a:pos x="202" y="326"/>
                      </a:cxn>
                      <a:cxn ang="0">
                        <a:pos x="59" y="312"/>
                      </a:cxn>
                      <a:cxn ang="0">
                        <a:pos x="0" y="224"/>
                      </a:cxn>
                      <a:cxn ang="0">
                        <a:pos x="124" y="236"/>
                      </a:cxn>
                      <a:cxn ang="0">
                        <a:pos x="152" y="225"/>
                      </a:cxn>
                      <a:cxn ang="0">
                        <a:pos x="89" y="94"/>
                      </a:cxn>
                      <a:cxn ang="0">
                        <a:pos x="127" y="0"/>
                      </a:cxn>
                      <a:cxn ang="0">
                        <a:pos x="370" y="503"/>
                      </a:cxn>
                      <a:cxn ang="0">
                        <a:pos x="302" y="536"/>
                      </a:cxn>
                      <a:cxn ang="0">
                        <a:pos x="263" y="458"/>
                      </a:cxn>
                    </a:cxnLst>
                    <a:rect l="0" t="0" r="r" b="b"/>
                    <a:pathLst>
                      <a:path w="370" h="536">
                        <a:moveTo>
                          <a:pt x="263" y="458"/>
                        </a:moveTo>
                        <a:lnTo>
                          <a:pt x="202" y="326"/>
                        </a:lnTo>
                        <a:lnTo>
                          <a:pt x="59" y="312"/>
                        </a:lnTo>
                        <a:lnTo>
                          <a:pt x="0" y="224"/>
                        </a:lnTo>
                        <a:lnTo>
                          <a:pt x="124" y="236"/>
                        </a:lnTo>
                        <a:lnTo>
                          <a:pt x="152" y="225"/>
                        </a:lnTo>
                        <a:lnTo>
                          <a:pt x="89" y="94"/>
                        </a:lnTo>
                        <a:lnTo>
                          <a:pt x="127" y="0"/>
                        </a:lnTo>
                        <a:lnTo>
                          <a:pt x="370" y="503"/>
                        </a:lnTo>
                        <a:lnTo>
                          <a:pt x="302" y="536"/>
                        </a:lnTo>
                        <a:lnTo>
                          <a:pt x="263" y="458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1" name="Freeform 1117"/>
                  <p:cNvSpPr>
                    <a:spLocks/>
                  </p:cNvSpPr>
                  <p:nvPr/>
                </p:nvSpPr>
                <p:spPr bwMode="auto">
                  <a:xfrm>
                    <a:off x="2852" y="1634"/>
                    <a:ext cx="46" cy="38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0" y="33"/>
                      </a:cxn>
                      <a:cxn ang="0">
                        <a:pos x="23" y="77"/>
                      </a:cxn>
                      <a:cxn ang="0">
                        <a:pos x="92" y="45"/>
                      </a:cxn>
                      <a:cxn ang="0">
                        <a:pos x="70" y="0"/>
                      </a:cxn>
                    </a:cxnLst>
                    <a:rect l="0" t="0" r="r" b="b"/>
                    <a:pathLst>
                      <a:path w="92" h="77">
                        <a:moveTo>
                          <a:pt x="70" y="0"/>
                        </a:moveTo>
                        <a:lnTo>
                          <a:pt x="0" y="33"/>
                        </a:lnTo>
                        <a:lnTo>
                          <a:pt x="23" y="77"/>
                        </a:lnTo>
                        <a:lnTo>
                          <a:pt x="92" y="45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2" name="Freeform 1118"/>
                  <p:cNvSpPr>
                    <a:spLocks/>
                  </p:cNvSpPr>
                  <p:nvPr/>
                </p:nvSpPr>
                <p:spPr bwMode="auto">
                  <a:xfrm>
                    <a:off x="2864" y="1654"/>
                    <a:ext cx="51" cy="43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39"/>
                      </a:cxn>
                      <a:cxn ang="0">
                        <a:pos x="22" y="84"/>
                      </a:cxn>
                      <a:cxn ang="0">
                        <a:pos x="101" y="50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01" h="84">
                        <a:moveTo>
                          <a:pt x="75" y="0"/>
                        </a:moveTo>
                        <a:lnTo>
                          <a:pt x="0" y="39"/>
                        </a:lnTo>
                        <a:lnTo>
                          <a:pt x="22" y="84"/>
                        </a:lnTo>
                        <a:lnTo>
                          <a:pt x="101" y="50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3" name="Freeform 1119"/>
                  <p:cNvSpPr>
                    <a:spLocks/>
                  </p:cNvSpPr>
                  <p:nvPr/>
                </p:nvSpPr>
                <p:spPr bwMode="auto">
                  <a:xfrm>
                    <a:off x="2877" y="1681"/>
                    <a:ext cx="47" cy="41"/>
                  </a:xfrm>
                  <a:custGeom>
                    <a:avLst/>
                    <a:gdLst/>
                    <a:ahLst/>
                    <a:cxnLst>
                      <a:cxn ang="0">
                        <a:pos x="67" y="0"/>
                      </a:cxn>
                      <a:cxn ang="0">
                        <a:pos x="0" y="33"/>
                      </a:cxn>
                      <a:cxn ang="0">
                        <a:pos x="23" y="81"/>
                      </a:cxn>
                      <a:cxn ang="0">
                        <a:pos x="93" y="48"/>
                      </a:cxn>
                      <a:cxn ang="0">
                        <a:pos x="67" y="0"/>
                      </a:cxn>
                    </a:cxnLst>
                    <a:rect l="0" t="0" r="r" b="b"/>
                    <a:pathLst>
                      <a:path w="93" h="81">
                        <a:moveTo>
                          <a:pt x="67" y="0"/>
                        </a:moveTo>
                        <a:lnTo>
                          <a:pt x="0" y="33"/>
                        </a:lnTo>
                        <a:lnTo>
                          <a:pt x="23" y="81"/>
                        </a:lnTo>
                        <a:lnTo>
                          <a:pt x="93" y="48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4" name="Freeform 1120"/>
                  <p:cNvSpPr>
                    <a:spLocks/>
                  </p:cNvSpPr>
                  <p:nvPr/>
                </p:nvSpPr>
                <p:spPr bwMode="auto">
                  <a:xfrm>
                    <a:off x="2617" y="1613"/>
                    <a:ext cx="222" cy="316"/>
                  </a:xfrm>
                  <a:custGeom>
                    <a:avLst/>
                    <a:gdLst/>
                    <a:ahLst/>
                    <a:cxnLst>
                      <a:cxn ang="0">
                        <a:pos x="445" y="61"/>
                      </a:cxn>
                      <a:cxn ang="0">
                        <a:pos x="241" y="0"/>
                      </a:cxn>
                      <a:cxn ang="0">
                        <a:pos x="0" y="632"/>
                      </a:cxn>
                      <a:cxn ang="0">
                        <a:pos x="243" y="513"/>
                      </a:cxn>
                      <a:cxn ang="0">
                        <a:pos x="445" y="61"/>
                      </a:cxn>
                    </a:cxnLst>
                    <a:rect l="0" t="0" r="r" b="b"/>
                    <a:pathLst>
                      <a:path w="445" h="632">
                        <a:moveTo>
                          <a:pt x="445" y="61"/>
                        </a:moveTo>
                        <a:lnTo>
                          <a:pt x="241" y="0"/>
                        </a:lnTo>
                        <a:lnTo>
                          <a:pt x="0" y="632"/>
                        </a:lnTo>
                        <a:lnTo>
                          <a:pt x="243" y="513"/>
                        </a:lnTo>
                        <a:lnTo>
                          <a:pt x="445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5" name="Freeform 1121"/>
                  <p:cNvSpPr>
                    <a:spLocks/>
                  </p:cNvSpPr>
                  <p:nvPr/>
                </p:nvSpPr>
                <p:spPr bwMode="auto">
                  <a:xfrm>
                    <a:off x="2637" y="1616"/>
                    <a:ext cx="114" cy="304"/>
                  </a:xfrm>
                  <a:custGeom>
                    <a:avLst/>
                    <a:gdLst/>
                    <a:ahLst/>
                    <a:cxnLst>
                      <a:cxn ang="0">
                        <a:pos x="202" y="0"/>
                      </a:cxn>
                      <a:cxn ang="0">
                        <a:pos x="0" y="608"/>
                      </a:cxn>
                      <a:cxn ang="0">
                        <a:pos x="32" y="590"/>
                      </a:cxn>
                      <a:cxn ang="0">
                        <a:pos x="228" y="10"/>
                      </a:cxn>
                      <a:cxn ang="0">
                        <a:pos x="202" y="0"/>
                      </a:cxn>
                    </a:cxnLst>
                    <a:rect l="0" t="0" r="r" b="b"/>
                    <a:pathLst>
                      <a:path w="228" h="608">
                        <a:moveTo>
                          <a:pt x="202" y="0"/>
                        </a:moveTo>
                        <a:lnTo>
                          <a:pt x="0" y="608"/>
                        </a:lnTo>
                        <a:lnTo>
                          <a:pt x="32" y="590"/>
                        </a:lnTo>
                        <a:lnTo>
                          <a:pt x="228" y="10"/>
                        </a:lnTo>
                        <a:lnTo>
                          <a:pt x="20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6" name="Freeform 1122"/>
                  <p:cNvSpPr>
                    <a:spLocks/>
                  </p:cNvSpPr>
                  <p:nvPr/>
                </p:nvSpPr>
                <p:spPr bwMode="auto">
                  <a:xfrm>
                    <a:off x="2671" y="1621"/>
                    <a:ext cx="108" cy="281"/>
                  </a:xfrm>
                  <a:custGeom>
                    <a:avLst/>
                    <a:gdLst/>
                    <a:ahLst/>
                    <a:cxnLst>
                      <a:cxn ang="0">
                        <a:pos x="190" y="0"/>
                      </a:cxn>
                      <a:cxn ang="0">
                        <a:pos x="0" y="563"/>
                      </a:cxn>
                      <a:cxn ang="0">
                        <a:pos x="41" y="544"/>
                      </a:cxn>
                      <a:cxn ang="0">
                        <a:pos x="217" y="13"/>
                      </a:cxn>
                      <a:cxn ang="0">
                        <a:pos x="190" y="0"/>
                      </a:cxn>
                    </a:cxnLst>
                    <a:rect l="0" t="0" r="r" b="b"/>
                    <a:pathLst>
                      <a:path w="217" h="563">
                        <a:moveTo>
                          <a:pt x="190" y="0"/>
                        </a:moveTo>
                        <a:lnTo>
                          <a:pt x="0" y="563"/>
                        </a:lnTo>
                        <a:lnTo>
                          <a:pt x="41" y="544"/>
                        </a:lnTo>
                        <a:lnTo>
                          <a:pt x="217" y="13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7" name="Freeform 1123"/>
                  <p:cNvSpPr>
                    <a:spLocks/>
                  </p:cNvSpPr>
                  <p:nvPr/>
                </p:nvSpPr>
                <p:spPr bwMode="auto">
                  <a:xfrm>
                    <a:off x="2466" y="1613"/>
                    <a:ext cx="271" cy="352"/>
                  </a:xfrm>
                  <a:custGeom>
                    <a:avLst/>
                    <a:gdLst/>
                    <a:ahLst/>
                    <a:cxnLst>
                      <a:cxn ang="0">
                        <a:pos x="542" y="0"/>
                      </a:cxn>
                      <a:cxn ang="0">
                        <a:pos x="524" y="33"/>
                      </a:cxn>
                      <a:cxn ang="0">
                        <a:pos x="386" y="95"/>
                      </a:cxn>
                      <a:cxn ang="0">
                        <a:pos x="377" y="81"/>
                      </a:cxn>
                      <a:cxn ang="0">
                        <a:pos x="334" y="160"/>
                      </a:cxn>
                      <a:cxn ang="0">
                        <a:pos x="172" y="238"/>
                      </a:cxn>
                      <a:cxn ang="0">
                        <a:pos x="68" y="222"/>
                      </a:cxn>
                      <a:cxn ang="0">
                        <a:pos x="11" y="250"/>
                      </a:cxn>
                      <a:cxn ang="0">
                        <a:pos x="87" y="407"/>
                      </a:cxn>
                      <a:cxn ang="0">
                        <a:pos x="0" y="609"/>
                      </a:cxn>
                      <a:cxn ang="0">
                        <a:pos x="156" y="702"/>
                      </a:cxn>
                      <a:cxn ang="0">
                        <a:pos x="319" y="622"/>
                      </a:cxn>
                      <a:cxn ang="0">
                        <a:pos x="542" y="0"/>
                      </a:cxn>
                    </a:cxnLst>
                    <a:rect l="0" t="0" r="r" b="b"/>
                    <a:pathLst>
                      <a:path w="542" h="702">
                        <a:moveTo>
                          <a:pt x="542" y="0"/>
                        </a:moveTo>
                        <a:lnTo>
                          <a:pt x="524" y="33"/>
                        </a:lnTo>
                        <a:lnTo>
                          <a:pt x="386" y="95"/>
                        </a:lnTo>
                        <a:lnTo>
                          <a:pt x="377" y="81"/>
                        </a:lnTo>
                        <a:lnTo>
                          <a:pt x="334" y="160"/>
                        </a:lnTo>
                        <a:lnTo>
                          <a:pt x="172" y="238"/>
                        </a:lnTo>
                        <a:lnTo>
                          <a:pt x="68" y="222"/>
                        </a:lnTo>
                        <a:lnTo>
                          <a:pt x="11" y="250"/>
                        </a:lnTo>
                        <a:lnTo>
                          <a:pt x="87" y="407"/>
                        </a:lnTo>
                        <a:lnTo>
                          <a:pt x="0" y="609"/>
                        </a:lnTo>
                        <a:lnTo>
                          <a:pt x="156" y="702"/>
                        </a:lnTo>
                        <a:lnTo>
                          <a:pt x="319" y="622"/>
                        </a:lnTo>
                        <a:lnTo>
                          <a:pt x="54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8" name="Freeform 1124"/>
                  <p:cNvSpPr>
                    <a:spLocks/>
                  </p:cNvSpPr>
                  <p:nvPr/>
                </p:nvSpPr>
                <p:spPr bwMode="auto">
                  <a:xfrm>
                    <a:off x="2475" y="1635"/>
                    <a:ext cx="236" cy="135"/>
                  </a:xfrm>
                  <a:custGeom>
                    <a:avLst/>
                    <a:gdLst/>
                    <a:ahLst/>
                    <a:cxnLst>
                      <a:cxn ang="0">
                        <a:pos x="397" y="35"/>
                      </a:cxn>
                      <a:cxn ang="0">
                        <a:pos x="336" y="148"/>
                      </a:cxn>
                      <a:cxn ang="0">
                        <a:pos x="167" y="229"/>
                      </a:cxn>
                      <a:cxn ang="0">
                        <a:pos x="66" y="212"/>
                      </a:cxn>
                      <a:cxn ang="0">
                        <a:pos x="46" y="179"/>
                      </a:cxn>
                      <a:cxn ang="0">
                        <a:pos x="0" y="202"/>
                      </a:cxn>
                      <a:cxn ang="0">
                        <a:pos x="26" y="253"/>
                      </a:cxn>
                      <a:cxn ang="0">
                        <a:pos x="187" y="270"/>
                      </a:cxn>
                      <a:cxn ang="0">
                        <a:pos x="355" y="188"/>
                      </a:cxn>
                      <a:cxn ang="0">
                        <a:pos x="473" y="0"/>
                      </a:cxn>
                      <a:cxn ang="0">
                        <a:pos x="397" y="35"/>
                      </a:cxn>
                    </a:cxnLst>
                    <a:rect l="0" t="0" r="r" b="b"/>
                    <a:pathLst>
                      <a:path w="473" h="270">
                        <a:moveTo>
                          <a:pt x="397" y="35"/>
                        </a:moveTo>
                        <a:lnTo>
                          <a:pt x="336" y="148"/>
                        </a:lnTo>
                        <a:lnTo>
                          <a:pt x="167" y="229"/>
                        </a:lnTo>
                        <a:lnTo>
                          <a:pt x="66" y="212"/>
                        </a:lnTo>
                        <a:lnTo>
                          <a:pt x="46" y="179"/>
                        </a:lnTo>
                        <a:lnTo>
                          <a:pt x="0" y="202"/>
                        </a:lnTo>
                        <a:lnTo>
                          <a:pt x="26" y="253"/>
                        </a:lnTo>
                        <a:lnTo>
                          <a:pt x="187" y="270"/>
                        </a:lnTo>
                        <a:lnTo>
                          <a:pt x="355" y="188"/>
                        </a:lnTo>
                        <a:lnTo>
                          <a:pt x="473" y="0"/>
                        </a:lnTo>
                        <a:lnTo>
                          <a:pt x="397" y="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9" name="Freeform 1125"/>
                  <p:cNvSpPr>
                    <a:spLocks/>
                  </p:cNvSpPr>
                  <p:nvPr/>
                </p:nvSpPr>
                <p:spPr bwMode="auto">
                  <a:xfrm>
                    <a:off x="2494" y="1718"/>
                    <a:ext cx="198" cy="219"/>
                  </a:xfrm>
                  <a:custGeom>
                    <a:avLst/>
                    <a:gdLst/>
                    <a:ahLst/>
                    <a:cxnLst>
                      <a:cxn ang="0">
                        <a:pos x="397" y="0"/>
                      </a:cxn>
                      <a:cxn ang="0">
                        <a:pos x="155" y="121"/>
                      </a:cxn>
                      <a:cxn ang="0">
                        <a:pos x="0" y="106"/>
                      </a:cxn>
                      <a:cxn ang="0">
                        <a:pos x="85" y="185"/>
                      </a:cxn>
                      <a:cxn ang="0">
                        <a:pos x="205" y="437"/>
                      </a:cxn>
                      <a:cxn ang="0">
                        <a:pos x="246" y="416"/>
                      </a:cxn>
                      <a:cxn ang="0">
                        <a:pos x="397" y="0"/>
                      </a:cxn>
                    </a:cxnLst>
                    <a:rect l="0" t="0" r="r" b="b"/>
                    <a:pathLst>
                      <a:path w="397" h="437">
                        <a:moveTo>
                          <a:pt x="397" y="0"/>
                        </a:moveTo>
                        <a:lnTo>
                          <a:pt x="155" y="121"/>
                        </a:lnTo>
                        <a:lnTo>
                          <a:pt x="0" y="106"/>
                        </a:lnTo>
                        <a:lnTo>
                          <a:pt x="85" y="185"/>
                        </a:lnTo>
                        <a:lnTo>
                          <a:pt x="205" y="437"/>
                        </a:lnTo>
                        <a:lnTo>
                          <a:pt x="246" y="416"/>
                        </a:lnTo>
                        <a:lnTo>
                          <a:pt x="39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0" name="Freeform 1126"/>
                  <p:cNvSpPr>
                    <a:spLocks/>
                  </p:cNvSpPr>
                  <p:nvPr/>
                </p:nvSpPr>
                <p:spPr bwMode="auto">
                  <a:xfrm>
                    <a:off x="2392" y="1740"/>
                    <a:ext cx="148" cy="237"/>
                  </a:xfrm>
                  <a:custGeom>
                    <a:avLst/>
                    <a:gdLst/>
                    <a:ahLst/>
                    <a:cxnLst>
                      <a:cxn ang="0">
                        <a:pos x="153" y="0"/>
                      </a:cxn>
                      <a:cxn ang="0">
                        <a:pos x="233" y="162"/>
                      </a:cxn>
                      <a:cxn ang="0">
                        <a:pos x="145" y="356"/>
                      </a:cxn>
                      <a:cxn ang="0">
                        <a:pos x="295" y="451"/>
                      </a:cxn>
                      <a:cxn ang="0">
                        <a:pos x="245" y="475"/>
                      </a:cxn>
                      <a:cxn ang="0">
                        <a:pos x="130" y="387"/>
                      </a:cxn>
                      <a:cxn ang="0">
                        <a:pos x="53" y="426"/>
                      </a:cxn>
                      <a:cxn ang="0">
                        <a:pos x="0" y="311"/>
                      </a:cxn>
                      <a:cxn ang="0">
                        <a:pos x="65" y="178"/>
                      </a:cxn>
                      <a:cxn ang="0">
                        <a:pos x="35" y="118"/>
                      </a:cxn>
                      <a:cxn ang="0">
                        <a:pos x="83" y="96"/>
                      </a:cxn>
                      <a:cxn ang="0">
                        <a:pos x="153" y="0"/>
                      </a:cxn>
                    </a:cxnLst>
                    <a:rect l="0" t="0" r="r" b="b"/>
                    <a:pathLst>
                      <a:path w="295" h="475">
                        <a:moveTo>
                          <a:pt x="153" y="0"/>
                        </a:moveTo>
                        <a:lnTo>
                          <a:pt x="233" y="162"/>
                        </a:lnTo>
                        <a:lnTo>
                          <a:pt x="145" y="356"/>
                        </a:lnTo>
                        <a:lnTo>
                          <a:pt x="295" y="451"/>
                        </a:lnTo>
                        <a:lnTo>
                          <a:pt x="245" y="475"/>
                        </a:lnTo>
                        <a:lnTo>
                          <a:pt x="130" y="387"/>
                        </a:lnTo>
                        <a:lnTo>
                          <a:pt x="53" y="426"/>
                        </a:lnTo>
                        <a:lnTo>
                          <a:pt x="0" y="311"/>
                        </a:lnTo>
                        <a:lnTo>
                          <a:pt x="65" y="178"/>
                        </a:lnTo>
                        <a:lnTo>
                          <a:pt x="35" y="118"/>
                        </a:lnTo>
                        <a:lnTo>
                          <a:pt x="83" y="96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1" name="Freeform 1127"/>
                  <p:cNvSpPr>
                    <a:spLocks/>
                  </p:cNvSpPr>
                  <p:nvPr/>
                </p:nvSpPr>
                <p:spPr bwMode="auto">
                  <a:xfrm>
                    <a:off x="2394" y="1753"/>
                    <a:ext cx="96" cy="175"/>
                  </a:xfrm>
                  <a:custGeom>
                    <a:avLst/>
                    <a:gdLst/>
                    <a:ahLst/>
                    <a:cxnLst>
                      <a:cxn ang="0">
                        <a:pos x="128" y="0"/>
                      </a:cxn>
                      <a:cxn ang="0">
                        <a:pos x="192" y="130"/>
                      </a:cxn>
                      <a:cxn ang="0">
                        <a:pos x="106" y="311"/>
                      </a:cxn>
                      <a:cxn ang="0">
                        <a:pos x="32" y="349"/>
                      </a:cxn>
                      <a:cxn ang="0">
                        <a:pos x="0" y="288"/>
                      </a:cxn>
                      <a:cxn ang="0">
                        <a:pos x="64" y="259"/>
                      </a:cxn>
                      <a:cxn ang="0">
                        <a:pos x="113" y="140"/>
                      </a:cxn>
                      <a:cxn ang="0">
                        <a:pos x="80" y="69"/>
                      </a:cxn>
                      <a:cxn ang="0">
                        <a:pos x="128" y="0"/>
                      </a:cxn>
                    </a:cxnLst>
                    <a:rect l="0" t="0" r="r" b="b"/>
                    <a:pathLst>
                      <a:path w="192" h="349">
                        <a:moveTo>
                          <a:pt x="128" y="0"/>
                        </a:moveTo>
                        <a:lnTo>
                          <a:pt x="192" y="130"/>
                        </a:lnTo>
                        <a:lnTo>
                          <a:pt x="106" y="311"/>
                        </a:lnTo>
                        <a:lnTo>
                          <a:pt x="32" y="349"/>
                        </a:lnTo>
                        <a:lnTo>
                          <a:pt x="0" y="288"/>
                        </a:lnTo>
                        <a:lnTo>
                          <a:pt x="64" y="259"/>
                        </a:lnTo>
                        <a:lnTo>
                          <a:pt x="113" y="140"/>
                        </a:lnTo>
                        <a:lnTo>
                          <a:pt x="80" y="69"/>
                        </a:lnTo>
                        <a:lnTo>
                          <a:pt x="12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2" name="Freeform 1128"/>
                  <p:cNvSpPr>
                    <a:spLocks/>
                  </p:cNvSpPr>
                  <p:nvPr/>
                </p:nvSpPr>
                <p:spPr bwMode="auto">
                  <a:xfrm>
                    <a:off x="2376" y="1800"/>
                    <a:ext cx="46" cy="91"/>
                  </a:xfrm>
                  <a:custGeom>
                    <a:avLst/>
                    <a:gdLst/>
                    <a:ahLst/>
                    <a:cxnLst>
                      <a:cxn ang="0">
                        <a:pos x="64" y="0"/>
                      </a:cxn>
                      <a:cxn ang="0">
                        <a:pos x="0" y="121"/>
                      </a:cxn>
                      <a:cxn ang="0">
                        <a:pos x="30" y="180"/>
                      </a:cxn>
                      <a:cxn ang="0">
                        <a:pos x="92" y="60"/>
                      </a:cxn>
                      <a:cxn ang="0">
                        <a:pos x="64" y="0"/>
                      </a:cxn>
                    </a:cxnLst>
                    <a:rect l="0" t="0" r="r" b="b"/>
                    <a:pathLst>
                      <a:path w="92" h="180">
                        <a:moveTo>
                          <a:pt x="64" y="0"/>
                        </a:moveTo>
                        <a:lnTo>
                          <a:pt x="0" y="121"/>
                        </a:lnTo>
                        <a:lnTo>
                          <a:pt x="30" y="180"/>
                        </a:lnTo>
                        <a:lnTo>
                          <a:pt x="92" y="60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3" name="Freeform 1129"/>
                  <p:cNvSpPr>
                    <a:spLocks/>
                  </p:cNvSpPr>
                  <p:nvPr/>
                </p:nvSpPr>
                <p:spPr bwMode="auto">
                  <a:xfrm>
                    <a:off x="2888" y="1706"/>
                    <a:ext cx="63" cy="77"/>
                  </a:xfrm>
                  <a:custGeom>
                    <a:avLst/>
                    <a:gdLst/>
                    <a:ahLst/>
                    <a:cxnLst>
                      <a:cxn ang="0">
                        <a:pos x="54" y="154"/>
                      </a:cxn>
                      <a:cxn ang="0">
                        <a:pos x="127" y="118"/>
                      </a:cxn>
                      <a:cxn ang="0">
                        <a:pos x="71" y="0"/>
                      </a:cxn>
                      <a:cxn ang="0">
                        <a:pos x="0" y="37"/>
                      </a:cxn>
                      <a:cxn ang="0">
                        <a:pos x="54" y="154"/>
                      </a:cxn>
                    </a:cxnLst>
                    <a:rect l="0" t="0" r="r" b="b"/>
                    <a:pathLst>
                      <a:path w="127" h="154">
                        <a:moveTo>
                          <a:pt x="54" y="154"/>
                        </a:moveTo>
                        <a:lnTo>
                          <a:pt x="127" y="118"/>
                        </a:lnTo>
                        <a:lnTo>
                          <a:pt x="71" y="0"/>
                        </a:lnTo>
                        <a:lnTo>
                          <a:pt x="0" y="37"/>
                        </a:lnTo>
                        <a:lnTo>
                          <a:pt x="54" y="15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4" name="Freeform 1130"/>
                  <p:cNvSpPr>
                    <a:spLocks/>
                  </p:cNvSpPr>
                  <p:nvPr/>
                </p:nvSpPr>
                <p:spPr bwMode="auto">
                  <a:xfrm>
                    <a:off x="2906" y="1716"/>
                    <a:ext cx="45" cy="59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45" y="119"/>
                      </a:cxn>
                      <a:cxn ang="0">
                        <a:pos x="90" y="97"/>
                      </a:cxn>
                      <a:cxn ang="0">
                        <a:pos x="45" y="0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90" h="119">
                        <a:moveTo>
                          <a:pt x="0" y="22"/>
                        </a:moveTo>
                        <a:lnTo>
                          <a:pt x="45" y="119"/>
                        </a:lnTo>
                        <a:lnTo>
                          <a:pt x="90" y="97"/>
                        </a:lnTo>
                        <a:lnTo>
                          <a:pt x="45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5" name="Freeform 1131"/>
                  <p:cNvSpPr>
                    <a:spLocks/>
                  </p:cNvSpPr>
                  <p:nvPr/>
                </p:nvSpPr>
                <p:spPr bwMode="auto">
                  <a:xfrm>
                    <a:off x="2847" y="1693"/>
                    <a:ext cx="66" cy="110"/>
                  </a:xfrm>
                  <a:custGeom>
                    <a:avLst/>
                    <a:gdLst/>
                    <a:ahLst/>
                    <a:cxnLst>
                      <a:cxn ang="0">
                        <a:pos x="49" y="0"/>
                      </a:cxn>
                      <a:cxn ang="0">
                        <a:pos x="8" y="12"/>
                      </a:cxn>
                      <a:cxn ang="0">
                        <a:pos x="0" y="116"/>
                      </a:cxn>
                      <a:cxn ang="0">
                        <a:pos x="51" y="221"/>
                      </a:cxn>
                      <a:cxn ang="0">
                        <a:pos x="132" y="181"/>
                      </a:cxn>
                      <a:cxn ang="0">
                        <a:pos x="49" y="0"/>
                      </a:cxn>
                    </a:cxnLst>
                    <a:rect l="0" t="0" r="r" b="b"/>
                    <a:pathLst>
                      <a:path w="132" h="221">
                        <a:moveTo>
                          <a:pt x="49" y="0"/>
                        </a:moveTo>
                        <a:lnTo>
                          <a:pt x="8" y="12"/>
                        </a:lnTo>
                        <a:lnTo>
                          <a:pt x="0" y="116"/>
                        </a:lnTo>
                        <a:lnTo>
                          <a:pt x="51" y="221"/>
                        </a:lnTo>
                        <a:lnTo>
                          <a:pt x="132" y="181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6" name="Freeform 1132"/>
                  <p:cNvSpPr>
                    <a:spLocks/>
                  </p:cNvSpPr>
                  <p:nvPr/>
                </p:nvSpPr>
                <p:spPr bwMode="auto">
                  <a:xfrm>
                    <a:off x="2787" y="1642"/>
                    <a:ext cx="85" cy="188"/>
                  </a:xfrm>
                  <a:custGeom>
                    <a:avLst/>
                    <a:gdLst/>
                    <a:ahLst/>
                    <a:cxnLst>
                      <a:cxn ang="0">
                        <a:pos x="169" y="323"/>
                      </a:cxn>
                      <a:cxn ang="0">
                        <a:pos x="64" y="378"/>
                      </a:cxn>
                      <a:cxn ang="0">
                        <a:pos x="0" y="241"/>
                      </a:cxn>
                      <a:cxn ang="0">
                        <a:pos x="99" y="0"/>
                      </a:cxn>
                      <a:cxn ang="0">
                        <a:pos x="116" y="15"/>
                      </a:cxn>
                      <a:cxn ang="0">
                        <a:pos x="160" y="105"/>
                      </a:cxn>
                      <a:cxn ang="0">
                        <a:pos x="124" y="124"/>
                      </a:cxn>
                      <a:cxn ang="0">
                        <a:pos x="118" y="216"/>
                      </a:cxn>
                      <a:cxn ang="0">
                        <a:pos x="169" y="323"/>
                      </a:cxn>
                    </a:cxnLst>
                    <a:rect l="0" t="0" r="r" b="b"/>
                    <a:pathLst>
                      <a:path w="169" h="378">
                        <a:moveTo>
                          <a:pt x="169" y="323"/>
                        </a:moveTo>
                        <a:lnTo>
                          <a:pt x="64" y="378"/>
                        </a:lnTo>
                        <a:lnTo>
                          <a:pt x="0" y="241"/>
                        </a:lnTo>
                        <a:lnTo>
                          <a:pt x="99" y="0"/>
                        </a:lnTo>
                        <a:lnTo>
                          <a:pt x="116" y="15"/>
                        </a:lnTo>
                        <a:lnTo>
                          <a:pt x="160" y="105"/>
                        </a:lnTo>
                        <a:lnTo>
                          <a:pt x="124" y="124"/>
                        </a:lnTo>
                        <a:lnTo>
                          <a:pt x="118" y="216"/>
                        </a:lnTo>
                        <a:lnTo>
                          <a:pt x="169" y="32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7" name="Freeform 1133"/>
                  <p:cNvSpPr>
                    <a:spLocks/>
                  </p:cNvSpPr>
                  <p:nvPr/>
                </p:nvSpPr>
                <p:spPr bwMode="auto">
                  <a:xfrm>
                    <a:off x="2740" y="1767"/>
                    <a:ext cx="77" cy="102"/>
                  </a:xfrm>
                  <a:custGeom>
                    <a:avLst/>
                    <a:gdLst/>
                    <a:ahLst/>
                    <a:cxnLst>
                      <a:cxn ang="0">
                        <a:pos x="90" y="0"/>
                      </a:cxn>
                      <a:cxn ang="0">
                        <a:pos x="0" y="203"/>
                      </a:cxn>
                      <a:cxn ang="0">
                        <a:pos x="154" y="128"/>
                      </a:cxn>
                      <a:cxn ang="0">
                        <a:pos x="90" y="0"/>
                      </a:cxn>
                    </a:cxnLst>
                    <a:rect l="0" t="0" r="r" b="b"/>
                    <a:pathLst>
                      <a:path w="154" h="203">
                        <a:moveTo>
                          <a:pt x="90" y="0"/>
                        </a:moveTo>
                        <a:lnTo>
                          <a:pt x="0" y="203"/>
                        </a:lnTo>
                        <a:lnTo>
                          <a:pt x="154" y="128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8" name="Freeform 1134"/>
                  <p:cNvSpPr>
                    <a:spLocks/>
                  </p:cNvSpPr>
                  <p:nvPr/>
                </p:nvSpPr>
                <p:spPr bwMode="auto">
                  <a:xfrm>
                    <a:off x="2708" y="1635"/>
                    <a:ext cx="112" cy="250"/>
                  </a:xfrm>
                  <a:custGeom>
                    <a:avLst/>
                    <a:gdLst/>
                    <a:ahLst/>
                    <a:cxnLst>
                      <a:cxn ang="0">
                        <a:pos x="223" y="16"/>
                      </a:cxn>
                      <a:cxn ang="0">
                        <a:pos x="173" y="0"/>
                      </a:cxn>
                      <a:cxn ang="0">
                        <a:pos x="0" y="501"/>
                      </a:cxn>
                      <a:cxn ang="0">
                        <a:pos x="35" y="481"/>
                      </a:cxn>
                      <a:cxn ang="0">
                        <a:pos x="223" y="16"/>
                      </a:cxn>
                    </a:cxnLst>
                    <a:rect l="0" t="0" r="r" b="b"/>
                    <a:pathLst>
                      <a:path w="223" h="501">
                        <a:moveTo>
                          <a:pt x="223" y="16"/>
                        </a:moveTo>
                        <a:lnTo>
                          <a:pt x="173" y="0"/>
                        </a:lnTo>
                        <a:lnTo>
                          <a:pt x="0" y="501"/>
                        </a:lnTo>
                        <a:lnTo>
                          <a:pt x="35" y="481"/>
                        </a:lnTo>
                        <a:lnTo>
                          <a:pt x="223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9" name="Freeform 1135"/>
                  <p:cNvSpPr>
                    <a:spLocks/>
                  </p:cNvSpPr>
                  <p:nvPr/>
                </p:nvSpPr>
                <p:spPr bwMode="auto">
                  <a:xfrm>
                    <a:off x="2478" y="1814"/>
                    <a:ext cx="53" cy="138"/>
                  </a:xfrm>
                  <a:custGeom>
                    <a:avLst/>
                    <a:gdLst/>
                    <a:ahLst/>
                    <a:cxnLst>
                      <a:cxn ang="0">
                        <a:pos x="86" y="0"/>
                      </a:cxn>
                      <a:cxn ang="0">
                        <a:pos x="106" y="275"/>
                      </a:cxn>
                      <a:cxn ang="0">
                        <a:pos x="0" y="206"/>
                      </a:cxn>
                      <a:cxn ang="0">
                        <a:pos x="86" y="0"/>
                      </a:cxn>
                    </a:cxnLst>
                    <a:rect l="0" t="0" r="r" b="b"/>
                    <a:pathLst>
                      <a:path w="106" h="275">
                        <a:moveTo>
                          <a:pt x="86" y="0"/>
                        </a:moveTo>
                        <a:lnTo>
                          <a:pt x="106" y="275"/>
                        </a:lnTo>
                        <a:lnTo>
                          <a:pt x="0" y="206"/>
                        </a:ln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0" name="Freeform 1136"/>
                  <p:cNvSpPr>
                    <a:spLocks/>
                  </p:cNvSpPr>
                  <p:nvPr/>
                </p:nvSpPr>
                <p:spPr bwMode="auto">
                  <a:xfrm>
                    <a:off x="2821" y="1640"/>
                    <a:ext cx="49" cy="63"/>
                  </a:xfrm>
                  <a:custGeom>
                    <a:avLst/>
                    <a:gdLst/>
                    <a:ahLst/>
                    <a:cxnLst>
                      <a:cxn ang="0">
                        <a:pos x="50" y="0"/>
                      </a:cxn>
                      <a:cxn ang="0">
                        <a:pos x="0" y="27"/>
                      </a:cxn>
                      <a:cxn ang="0">
                        <a:pos x="48" y="126"/>
                      </a:cxn>
                      <a:cxn ang="0">
                        <a:pos x="98" y="99"/>
                      </a:cxn>
                      <a:cxn ang="0">
                        <a:pos x="50" y="0"/>
                      </a:cxn>
                    </a:cxnLst>
                    <a:rect l="0" t="0" r="r" b="b"/>
                    <a:pathLst>
                      <a:path w="98" h="126">
                        <a:moveTo>
                          <a:pt x="50" y="0"/>
                        </a:moveTo>
                        <a:lnTo>
                          <a:pt x="0" y="27"/>
                        </a:lnTo>
                        <a:lnTo>
                          <a:pt x="48" y="126"/>
                        </a:lnTo>
                        <a:lnTo>
                          <a:pt x="98" y="99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1" name="Freeform 1137"/>
                  <p:cNvSpPr>
                    <a:spLocks/>
                  </p:cNvSpPr>
                  <p:nvPr/>
                </p:nvSpPr>
                <p:spPr bwMode="auto">
                  <a:xfrm>
                    <a:off x="2549" y="1471"/>
                    <a:ext cx="194" cy="191"/>
                  </a:xfrm>
                  <a:custGeom>
                    <a:avLst/>
                    <a:gdLst/>
                    <a:ahLst/>
                    <a:cxnLst>
                      <a:cxn ang="0">
                        <a:pos x="136" y="0"/>
                      </a:cxn>
                      <a:cxn ang="0">
                        <a:pos x="245" y="226"/>
                      </a:cxn>
                      <a:cxn ang="0">
                        <a:pos x="291" y="235"/>
                      </a:cxn>
                      <a:cxn ang="0">
                        <a:pos x="346" y="210"/>
                      </a:cxn>
                      <a:cxn ang="0">
                        <a:pos x="388" y="299"/>
                      </a:cxn>
                      <a:cxn ang="0">
                        <a:pos x="214" y="384"/>
                      </a:cxn>
                      <a:cxn ang="0">
                        <a:pos x="143" y="358"/>
                      </a:cxn>
                      <a:cxn ang="0">
                        <a:pos x="0" y="66"/>
                      </a:cxn>
                      <a:cxn ang="0">
                        <a:pos x="136" y="0"/>
                      </a:cxn>
                    </a:cxnLst>
                    <a:rect l="0" t="0" r="r" b="b"/>
                    <a:pathLst>
                      <a:path w="388" h="384">
                        <a:moveTo>
                          <a:pt x="136" y="0"/>
                        </a:moveTo>
                        <a:lnTo>
                          <a:pt x="245" y="226"/>
                        </a:lnTo>
                        <a:lnTo>
                          <a:pt x="291" y="235"/>
                        </a:lnTo>
                        <a:lnTo>
                          <a:pt x="346" y="210"/>
                        </a:lnTo>
                        <a:lnTo>
                          <a:pt x="388" y="299"/>
                        </a:lnTo>
                        <a:lnTo>
                          <a:pt x="214" y="384"/>
                        </a:lnTo>
                        <a:lnTo>
                          <a:pt x="143" y="358"/>
                        </a:lnTo>
                        <a:lnTo>
                          <a:pt x="0" y="66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2" name="Freeform 1138"/>
                  <p:cNvSpPr>
                    <a:spLocks/>
                  </p:cNvSpPr>
                  <p:nvPr/>
                </p:nvSpPr>
                <p:spPr bwMode="auto">
                  <a:xfrm>
                    <a:off x="2300" y="1791"/>
                    <a:ext cx="146" cy="242"/>
                  </a:xfrm>
                  <a:custGeom>
                    <a:avLst/>
                    <a:gdLst/>
                    <a:ahLst/>
                    <a:cxnLst>
                      <a:cxn ang="0">
                        <a:pos x="218" y="485"/>
                      </a:cxn>
                      <a:cxn ang="0">
                        <a:pos x="292" y="447"/>
                      </a:cxn>
                      <a:cxn ang="0">
                        <a:pos x="75" y="0"/>
                      </a:cxn>
                      <a:cxn ang="0">
                        <a:pos x="0" y="40"/>
                      </a:cxn>
                      <a:cxn ang="0">
                        <a:pos x="218" y="485"/>
                      </a:cxn>
                    </a:cxnLst>
                    <a:rect l="0" t="0" r="r" b="b"/>
                    <a:pathLst>
                      <a:path w="292" h="485">
                        <a:moveTo>
                          <a:pt x="218" y="485"/>
                        </a:moveTo>
                        <a:lnTo>
                          <a:pt x="292" y="447"/>
                        </a:lnTo>
                        <a:lnTo>
                          <a:pt x="75" y="0"/>
                        </a:lnTo>
                        <a:lnTo>
                          <a:pt x="0" y="40"/>
                        </a:lnTo>
                        <a:lnTo>
                          <a:pt x="218" y="48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3" name="Freeform 1139"/>
                  <p:cNvSpPr>
                    <a:spLocks/>
                  </p:cNvSpPr>
                  <p:nvPr/>
                </p:nvSpPr>
                <p:spPr bwMode="auto">
                  <a:xfrm>
                    <a:off x="2318" y="1836"/>
                    <a:ext cx="114" cy="195"/>
                  </a:xfrm>
                  <a:custGeom>
                    <a:avLst/>
                    <a:gdLst/>
                    <a:ahLst/>
                    <a:cxnLst>
                      <a:cxn ang="0">
                        <a:pos x="0" y="23"/>
                      </a:cxn>
                      <a:cxn ang="0">
                        <a:pos x="183" y="389"/>
                      </a:cxn>
                      <a:cxn ang="0">
                        <a:pos x="227" y="370"/>
                      </a:cxn>
                      <a:cxn ang="0">
                        <a:pos x="46" y="0"/>
                      </a:cxn>
                      <a:cxn ang="0">
                        <a:pos x="0" y="23"/>
                      </a:cxn>
                    </a:cxnLst>
                    <a:rect l="0" t="0" r="r" b="b"/>
                    <a:pathLst>
                      <a:path w="227" h="389">
                        <a:moveTo>
                          <a:pt x="0" y="23"/>
                        </a:moveTo>
                        <a:lnTo>
                          <a:pt x="183" y="389"/>
                        </a:lnTo>
                        <a:lnTo>
                          <a:pt x="227" y="370"/>
                        </a:lnTo>
                        <a:lnTo>
                          <a:pt x="46" y="0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4" name="Freeform 1140"/>
                  <p:cNvSpPr>
                    <a:spLocks/>
                  </p:cNvSpPr>
                  <p:nvPr/>
                </p:nvSpPr>
                <p:spPr bwMode="auto">
                  <a:xfrm>
                    <a:off x="2419" y="1937"/>
                    <a:ext cx="98" cy="75"/>
                  </a:xfrm>
                  <a:custGeom>
                    <a:avLst/>
                    <a:gdLst/>
                    <a:ahLst/>
                    <a:cxnLst>
                      <a:cxn ang="0">
                        <a:pos x="55" y="152"/>
                      </a:cxn>
                      <a:cxn ang="0">
                        <a:pos x="0" y="39"/>
                      </a:cxn>
                      <a:cxn ang="0">
                        <a:pos x="78" y="0"/>
                      </a:cxn>
                      <a:cxn ang="0">
                        <a:pos x="196" y="83"/>
                      </a:cxn>
                      <a:cxn ang="0">
                        <a:pos x="55" y="152"/>
                      </a:cxn>
                    </a:cxnLst>
                    <a:rect l="0" t="0" r="r" b="b"/>
                    <a:pathLst>
                      <a:path w="196" h="152">
                        <a:moveTo>
                          <a:pt x="55" y="152"/>
                        </a:moveTo>
                        <a:lnTo>
                          <a:pt x="0" y="39"/>
                        </a:lnTo>
                        <a:lnTo>
                          <a:pt x="78" y="0"/>
                        </a:lnTo>
                        <a:lnTo>
                          <a:pt x="196" y="83"/>
                        </a:lnTo>
                        <a:lnTo>
                          <a:pt x="55" y="1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5" name="Freeform 1141"/>
                  <p:cNvSpPr>
                    <a:spLocks/>
                  </p:cNvSpPr>
                  <p:nvPr/>
                </p:nvSpPr>
                <p:spPr bwMode="auto">
                  <a:xfrm>
                    <a:off x="2528" y="1805"/>
                    <a:ext cx="63" cy="16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24" y="274"/>
                      </a:cxn>
                      <a:cxn ang="0">
                        <a:pos x="24" y="32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24" h="322">
                        <a:moveTo>
                          <a:pt x="0" y="0"/>
                        </a:moveTo>
                        <a:lnTo>
                          <a:pt x="124" y="274"/>
                        </a:lnTo>
                        <a:lnTo>
                          <a:pt x="24" y="3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6" name="Freeform 1142"/>
                  <p:cNvSpPr>
                    <a:spLocks/>
                  </p:cNvSpPr>
                  <p:nvPr/>
                </p:nvSpPr>
                <p:spPr bwMode="auto">
                  <a:xfrm>
                    <a:off x="2547" y="1750"/>
                    <a:ext cx="125" cy="75"/>
                  </a:xfrm>
                  <a:custGeom>
                    <a:avLst/>
                    <a:gdLst/>
                    <a:ahLst/>
                    <a:cxnLst>
                      <a:cxn ang="0">
                        <a:pos x="0" y="119"/>
                      </a:cxn>
                      <a:cxn ang="0">
                        <a:pos x="249" y="0"/>
                      </a:cxn>
                      <a:cxn ang="0">
                        <a:pos x="232" y="44"/>
                      </a:cxn>
                      <a:cxn ang="0">
                        <a:pos x="16" y="149"/>
                      </a:cxn>
                      <a:cxn ang="0">
                        <a:pos x="0" y="119"/>
                      </a:cxn>
                    </a:cxnLst>
                    <a:rect l="0" t="0" r="r" b="b"/>
                    <a:pathLst>
                      <a:path w="249" h="149">
                        <a:moveTo>
                          <a:pt x="0" y="119"/>
                        </a:moveTo>
                        <a:lnTo>
                          <a:pt x="249" y="0"/>
                        </a:lnTo>
                        <a:lnTo>
                          <a:pt x="232" y="44"/>
                        </a:lnTo>
                        <a:lnTo>
                          <a:pt x="16" y="149"/>
                        </a:lnTo>
                        <a:lnTo>
                          <a:pt x="0" y="11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7" name="Freeform 1143"/>
                  <p:cNvSpPr>
                    <a:spLocks/>
                  </p:cNvSpPr>
                  <p:nvPr/>
                </p:nvSpPr>
                <p:spPr bwMode="auto">
                  <a:xfrm>
                    <a:off x="2559" y="1792"/>
                    <a:ext cx="93" cy="58"/>
                  </a:xfrm>
                  <a:custGeom>
                    <a:avLst/>
                    <a:gdLst/>
                    <a:ahLst/>
                    <a:cxnLst>
                      <a:cxn ang="0">
                        <a:pos x="0" y="90"/>
                      </a:cxn>
                      <a:cxn ang="0">
                        <a:pos x="13" y="117"/>
                      </a:cxn>
                      <a:cxn ang="0">
                        <a:pos x="170" y="42"/>
                      </a:cxn>
                      <a:cxn ang="0">
                        <a:pos x="186" y="0"/>
                      </a:cxn>
                      <a:cxn ang="0">
                        <a:pos x="0" y="90"/>
                      </a:cxn>
                    </a:cxnLst>
                    <a:rect l="0" t="0" r="r" b="b"/>
                    <a:pathLst>
                      <a:path w="186" h="117">
                        <a:moveTo>
                          <a:pt x="0" y="90"/>
                        </a:moveTo>
                        <a:lnTo>
                          <a:pt x="13" y="117"/>
                        </a:lnTo>
                        <a:lnTo>
                          <a:pt x="170" y="42"/>
                        </a:lnTo>
                        <a:lnTo>
                          <a:pt x="186" y="0"/>
                        </a:lnTo>
                        <a:lnTo>
                          <a:pt x="0" y="9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8" name="Freeform 1144"/>
                  <p:cNvSpPr>
                    <a:spLocks/>
                  </p:cNvSpPr>
                  <p:nvPr/>
                </p:nvSpPr>
                <p:spPr bwMode="auto">
                  <a:xfrm>
                    <a:off x="2572" y="1834"/>
                    <a:ext cx="66" cy="48"/>
                  </a:xfrm>
                  <a:custGeom>
                    <a:avLst/>
                    <a:gdLst/>
                    <a:ahLst/>
                    <a:cxnLst>
                      <a:cxn ang="0">
                        <a:pos x="0" y="62"/>
                      </a:cxn>
                      <a:cxn ang="0">
                        <a:pos x="16" y="95"/>
                      </a:cxn>
                      <a:cxn ang="0">
                        <a:pos x="113" y="48"/>
                      </a:cxn>
                      <a:cxn ang="0">
                        <a:pos x="130" y="0"/>
                      </a:cxn>
                      <a:cxn ang="0">
                        <a:pos x="0" y="62"/>
                      </a:cxn>
                    </a:cxnLst>
                    <a:rect l="0" t="0" r="r" b="b"/>
                    <a:pathLst>
                      <a:path w="130" h="95">
                        <a:moveTo>
                          <a:pt x="0" y="62"/>
                        </a:moveTo>
                        <a:lnTo>
                          <a:pt x="16" y="95"/>
                        </a:lnTo>
                        <a:lnTo>
                          <a:pt x="113" y="48"/>
                        </a:lnTo>
                        <a:lnTo>
                          <a:pt x="130" y="0"/>
                        </a:lnTo>
                        <a:lnTo>
                          <a:pt x="0" y="62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9" name="Freeform 1145"/>
                  <p:cNvSpPr>
                    <a:spLocks/>
                  </p:cNvSpPr>
                  <p:nvPr/>
                </p:nvSpPr>
                <p:spPr bwMode="auto">
                  <a:xfrm>
                    <a:off x="2588" y="1880"/>
                    <a:ext cx="33" cy="44"/>
                  </a:xfrm>
                  <a:custGeom>
                    <a:avLst/>
                    <a:gdLst/>
                    <a:ahLst/>
                    <a:cxnLst>
                      <a:cxn ang="0">
                        <a:pos x="0" y="33"/>
                      </a:cxn>
                      <a:cxn ang="0">
                        <a:pos x="68" y="0"/>
                      </a:cxn>
                      <a:cxn ang="0">
                        <a:pos x="44" y="78"/>
                      </a:cxn>
                      <a:cxn ang="0">
                        <a:pos x="26" y="86"/>
                      </a:cxn>
                      <a:cxn ang="0">
                        <a:pos x="0" y="33"/>
                      </a:cxn>
                    </a:cxnLst>
                    <a:rect l="0" t="0" r="r" b="b"/>
                    <a:pathLst>
                      <a:path w="68" h="86">
                        <a:moveTo>
                          <a:pt x="0" y="33"/>
                        </a:moveTo>
                        <a:lnTo>
                          <a:pt x="68" y="0"/>
                        </a:lnTo>
                        <a:lnTo>
                          <a:pt x="44" y="78"/>
                        </a:lnTo>
                        <a:lnTo>
                          <a:pt x="26" y="86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0" name="Freeform 1146"/>
                  <p:cNvSpPr>
                    <a:spLocks/>
                  </p:cNvSpPr>
                  <p:nvPr/>
                </p:nvSpPr>
                <p:spPr bwMode="auto">
                  <a:xfrm>
                    <a:off x="2400" y="1494"/>
                    <a:ext cx="77" cy="28"/>
                  </a:xfrm>
                  <a:custGeom>
                    <a:avLst/>
                    <a:gdLst/>
                    <a:ahLst/>
                    <a:cxnLst>
                      <a:cxn ang="0">
                        <a:pos x="0" y="26"/>
                      </a:cxn>
                      <a:cxn ang="0">
                        <a:pos x="101" y="57"/>
                      </a:cxn>
                      <a:cxn ang="0">
                        <a:pos x="154" y="34"/>
                      </a:cxn>
                      <a:cxn ang="0">
                        <a:pos x="61" y="0"/>
                      </a:cxn>
                      <a:cxn ang="0">
                        <a:pos x="0" y="26"/>
                      </a:cxn>
                    </a:cxnLst>
                    <a:rect l="0" t="0" r="r" b="b"/>
                    <a:pathLst>
                      <a:path w="154" h="57">
                        <a:moveTo>
                          <a:pt x="0" y="26"/>
                        </a:moveTo>
                        <a:lnTo>
                          <a:pt x="101" y="57"/>
                        </a:lnTo>
                        <a:lnTo>
                          <a:pt x="154" y="34"/>
                        </a:lnTo>
                        <a:lnTo>
                          <a:pt x="61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1" name="Freeform 1147"/>
                  <p:cNvSpPr>
                    <a:spLocks/>
                  </p:cNvSpPr>
                  <p:nvPr/>
                </p:nvSpPr>
                <p:spPr bwMode="auto">
                  <a:xfrm>
                    <a:off x="2454" y="1468"/>
                    <a:ext cx="76" cy="2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00" y="58"/>
                      </a:cxn>
                      <a:cxn ang="0">
                        <a:pos x="151" y="34"/>
                      </a:cxn>
                      <a:cxn ang="0">
                        <a:pos x="60" y="0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151" h="58">
                        <a:moveTo>
                          <a:pt x="0" y="27"/>
                        </a:moveTo>
                        <a:lnTo>
                          <a:pt x="100" y="58"/>
                        </a:lnTo>
                        <a:lnTo>
                          <a:pt x="151" y="34"/>
                        </a:lnTo>
                        <a:lnTo>
                          <a:pt x="60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2" name="Freeform 1148"/>
                  <p:cNvSpPr>
                    <a:spLocks/>
                  </p:cNvSpPr>
                  <p:nvPr/>
                </p:nvSpPr>
                <p:spPr bwMode="auto">
                  <a:xfrm>
                    <a:off x="2510" y="1441"/>
                    <a:ext cx="74" cy="29"/>
                  </a:xfrm>
                  <a:custGeom>
                    <a:avLst/>
                    <a:gdLst/>
                    <a:ahLst/>
                    <a:cxnLst>
                      <a:cxn ang="0">
                        <a:pos x="0" y="26"/>
                      </a:cxn>
                      <a:cxn ang="0">
                        <a:pos x="98" y="57"/>
                      </a:cxn>
                      <a:cxn ang="0">
                        <a:pos x="149" y="34"/>
                      </a:cxn>
                      <a:cxn ang="0">
                        <a:pos x="56" y="0"/>
                      </a:cxn>
                      <a:cxn ang="0">
                        <a:pos x="0" y="26"/>
                      </a:cxn>
                    </a:cxnLst>
                    <a:rect l="0" t="0" r="r" b="b"/>
                    <a:pathLst>
                      <a:path w="149" h="57">
                        <a:moveTo>
                          <a:pt x="0" y="26"/>
                        </a:moveTo>
                        <a:lnTo>
                          <a:pt x="98" y="57"/>
                        </a:lnTo>
                        <a:lnTo>
                          <a:pt x="149" y="34"/>
                        </a:lnTo>
                        <a:lnTo>
                          <a:pt x="56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3" name="Freeform 1149"/>
                  <p:cNvSpPr>
                    <a:spLocks/>
                  </p:cNvSpPr>
                  <p:nvPr/>
                </p:nvSpPr>
                <p:spPr bwMode="auto">
                  <a:xfrm>
                    <a:off x="2575" y="1410"/>
                    <a:ext cx="43" cy="25"/>
                  </a:xfrm>
                  <a:custGeom>
                    <a:avLst/>
                    <a:gdLst/>
                    <a:ahLst/>
                    <a:cxnLst>
                      <a:cxn ang="0">
                        <a:pos x="0" y="23"/>
                      </a:cxn>
                      <a:cxn ang="0">
                        <a:pos x="75" y="50"/>
                      </a:cxn>
                      <a:cxn ang="0">
                        <a:pos x="86" y="14"/>
                      </a:cxn>
                      <a:cxn ang="0">
                        <a:pos x="53" y="0"/>
                      </a:cxn>
                      <a:cxn ang="0">
                        <a:pos x="0" y="23"/>
                      </a:cxn>
                    </a:cxnLst>
                    <a:rect l="0" t="0" r="r" b="b"/>
                    <a:pathLst>
                      <a:path w="86" h="50">
                        <a:moveTo>
                          <a:pt x="0" y="23"/>
                        </a:moveTo>
                        <a:lnTo>
                          <a:pt x="75" y="50"/>
                        </a:lnTo>
                        <a:lnTo>
                          <a:pt x="86" y="14"/>
                        </a:lnTo>
                        <a:lnTo>
                          <a:pt x="53" y="0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4" name="Freeform 1150"/>
                  <p:cNvSpPr>
                    <a:spLocks/>
                  </p:cNvSpPr>
                  <p:nvPr/>
                </p:nvSpPr>
                <p:spPr bwMode="auto">
                  <a:xfrm>
                    <a:off x="2590" y="1479"/>
                    <a:ext cx="141" cy="140"/>
                  </a:xfrm>
                  <a:custGeom>
                    <a:avLst/>
                    <a:gdLst/>
                    <a:ahLst/>
                    <a:cxnLst>
                      <a:cxn ang="0">
                        <a:pos x="26" y="0"/>
                      </a:cxn>
                      <a:cxn ang="0">
                        <a:pos x="143" y="243"/>
                      </a:cxn>
                      <a:cxn ang="0">
                        <a:pos x="176" y="254"/>
                      </a:cxn>
                      <a:cxn ang="0">
                        <a:pos x="269" y="214"/>
                      </a:cxn>
                      <a:cxn ang="0">
                        <a:pos x="283" y="230"/>
                      </a:cxn>
                      <a:cxn ang="0">
                        <a:pos x="170" y="281"/>
                      </a:cxn>
                      <a:cxn ang="0">
                        <a:pos x="133" y="280"/>
                      </a:cxn>
                      <a:cxn ang="0">
                        <a:pos x="0" y="11"/>
                      </a:cxn>
                      <a:cxn ang="0">
                        <a:pos x="26" y="0"/>
                      </a:cxn>
                    </a:cxnLst>
                    <a:rect l="0" t="0" r="r" b="b"/>
                    <a:pathLst>
                      <a:path w="283" h="281">
                        <a:moveTo>
                          <a:pt x="26" y="0"/>
                        </a:moveTo>
                        <a:lnTo>
                          <a:pt x="143" y="243"/>
                        </a:lnTo>
                        <a:lnTo>
                          <a:pt x="176" y="254"/>
                        </a:lnTo>
                        <a:lnTo>
                          <a:pt x="269" y="214"/>
                        </a:lnTo>
                        <a:lnTo>
                          <a:pt x="283" y="230"/>
                        </a:lnTo>
                        <a:lnTo>
                          <a:pt x="170" y="281"/>
                        </a:lnTo>
                        <a:lnTo>
                          <a:pt x="133" y="280"/>
                        </a:lnTo>
                        <a:lnTo>
                          <a:pt x="0" y="11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5" name="Freeform 1151"/>
                  <p:cNvSpPr>
                    <a:spLocks/>
                  </p:cNvSpPr>
                  <p:nvPr/>
                </p:nvSpPr>
                <p:spPr bwMode="auto">
                  <a:xfrm>
                    <a:off x="2561" y="1495"/>
                    <a:ext cx="182" cy="154"/>
                  </a:xfrm>
                  <a:custGeom>
                    <a:avLst/>
                    <a:gdLst/>
                    <a:ahLst/>
                    <a:cxnLst>
                      <a:cxn ang="0">
                        <a:pos x="26" y="0"/>
                      </a:cxn>
                      <a:cxn ang="0">
                        <a:pos x="167" y="274"/>
                      </a:cxn>
                      <a:cxn ang="0">
                        <a:pos x="213" y="281"/>
                      </a:cxn>
                      <a:cxn ang="0">
                        <a:pos x="349" y="216"/>
                      </a:cxn>
                      <a:cxn ang="0">
                        <a:pos x="364" y="232"/>
                      </a:cxn>
                      <a:cxn ang="0">
                        <a:pos x="195" y="308"/>
                      </a:cxn>
                      <a:cxn ang="0">
                        <a:pos x="147" y="293"/>
                      </a:cxn>
                      <a:cxn ang="0">
                        <a:pos x="0" y="13"/>
                      </a:cxn>
                      <a:cxn ang="0">
                        <a:pos x="26" y="0"/>
                      </a:cxn>
                    </a:cxnLst>
                    <a:rect l="0" t="0" r="r" b="b"/>
                    <a:pathLst>
                      <a:path w="364" h="308">
                        <a:moveTo>
                          <a:pt x="26" y="0"/>
                        </a:moveTo>
                        <a:lnTo>
                          <a:pt x="167" y="274"/>
                        </a:lnTo>
                        <a:lnTo>
                          <a:pt x="213" y="281"/>
                        </a:lnTo>
                        <a:lnTo>
                          <a:pt x="349" y="216"/>
                        </a:lnTo>
                        <a:lnTo>
                          <a:pt x="364" y="232"/>
                        </a:lnTo>
                        <a:lnTo>
                          <a:pt x="195" y="308"/>
                        </a:lnTo>
                        <a:lnTo>
                          <a:pt x="147" y="293"/>
                        </a:lnTo>
                        <a:lnTo>
                          <a:pt x="0" y="13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6" name="Line 1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62" y="1570"/>
                    <a:ext cx="49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7" name="Line 1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2" y="1560"/>
                    <a:ext cx="43" cy="2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8" name="Line 1154"/>
                  <p:cNvSpPr>
                    <a:spLocks noChangeShapeType="1"/>
                  </p:cNvSpPr>
                  <p:nvPr/>
                </p:nvSpPr>
                <p:spPr bwMode="auto">
                  <a:xfrm>
                    <a:off x="2514" y="1589"/>
                    <a:ext cx="24" cy="4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9" name="Line 1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3" y="1624"/>
                    <a:ext cx="30" cy="15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0" name="Line 1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6" y="1646"/>
                    <a:ext cx="33" cy="18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1" name="Line 11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75" y="1587"/>
                    <a:ext cx="39" cy="2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2" name="Line 1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9" y="1542"/>
                    <a:ext cx="49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246" name="Group 1159"/>
                <p:cNvGrpSpPr>
                  <a:grpSpLocks/>
                </p:cNvGrpSpPr>
                <p:nvPr/>
              </p:nvGrpSpPr>
              <p:grpSpPr bwMode="auto">
                <a:xfrm>
                  <a:off x="2410" y="1764"/>
                  <a:ext cx="651" cy="659"/>
                  <a:chOff x="2410" y="1764"/>
                  <a:chExt cx="651" cy="659"/>
                </a:xfrm>
              </p:grpSpPr>
              <p:sp>
                <p:nvSpPr>
                  <p:cNvPr id="43144" name="Freeform 1160"/>
                  <p:cNvSpPr>
                    <a:spLocks/>
                  </p:cNvSpPr>
                  <p:nvPr/>
                </p:nvSpPr>
                <p:spPr bwMode="auto">
                  <a:xfrm>
                    <a:off x="2729" y="2236"/>
                    <a:ext cx="284" cy="187"/>
                  </a:xfrm>
                  <a:custGeom>
                    <a:avLst/>
                    <a:gdLst/>
                    <a:ahLst/>
                    <a:cxnLst>
                      <a:cxn ang="0">
                        <a:pos x="0" y="372"/>
                      </a:cxn>
                      <a:cxn ang="0">
                        <a:pos x="568" y="85"/>
                      </a:cxn>
                      <a:cxn ang="0">
                        <a:pos x="397" y="47"/>
                      </a:cxn>
                      <a:cxn ang="0">
                        <a:pos x="375" y="0"/>
                      </a:cxn>
                      <a:cxn ang="0">
                        <a:pos x="27" y="168"/>
                      </a:cxn>
                      <a:cxn ang="0">
                        <a:pos x="49" y="216"/>
                      </a:cxn>
                      <a:cxn ang="0">
                        <a:pos x="0" y="372"/>
                      </a:cxn>
                    </a:cxnLst>
                    <a:rect l="0" t="0" r="r" b="b"/>
                    <a:pathLst>
                      <a:path w="568" h="372">
                        <a:moveTo>
                          <a:pt x="0" y="372"/>
                        </a:moveTo>
                        <a:lnTo>
                          <a:pt x="568" y="85"/>
                        </a:lnTo>
                        <a:lnTo>
                          <a:pt x="397" y="47"/>
                        </a:lnTo>
                        <a:lnTo>
                          <a:pt x="375" y="0"/>
                        </a:lnTo>
                        <a:lnTo>
                          <a:pt x="27" y="168"/>
                        </a:lnTo>
                        <a:lnTo>
                          <a:pt x="49" y="216"/>
                        </a:lnTo>
                        <a:lnTo>
                          <a:pt x="0" y="37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5" name="Freeform 1161"/>
                  <p:cNvSpPr>
                    <a:spLocks/>
                  </p:cNvSpPr>
                  <p:nvPr/>
                </p:nvSpPr>
                <p:spPr bwMode="auto">
                  <a:xfrm>
                    <a:off x="2743" y="2100"/>
                    <a:ext cx="173" cy="193"/>
                  </a:xfrm>
                  <a:custGeom>
                    <a:avLst/>
                    <a:gdLst/>
                    <a:ahLst/>
                    <a:cxnLst>
                      <a:cxn ang="0">
                        <a:pos x="142" y="387"/>
                      </a:cxn>
                      <a:cxn ang="0">
                        <a:pos x="346" y="285"/>
                      </a:cxn>
                      <a:cxn ang="0">
                        <a:pos x="230" y="44"/>
                      </a:cxn>
                      <a:cxn ang="0">
                        <a:pos x="201" y="33"/>
                      </a:cxn>
                      <a:cxn ang="0">
                        <a:pos x="140" y="0"/>
                      </a:cxn>
                      <a:cxn ang="0">
                        <a:pos x="34" y="50"/>
                      </a:cxn>
                      <a:cxn ang="0">
                        <a:pos x="0" y="98"/>
                      </a:cxn>
                      <a:cxn ang="0">
                        <a:pos x="142" y="387"/>
                      </a:cxn>
                    </a:cxnLst>
                    <a:rect l="0" t="0" r="r" b="b"/>
                    <a:pathLst>
                      <a:path w="346" h="387">
                        <a:moveTo>
                          <a:pt x="142" y="387"/>
                        </a:moveTo>
                        <a:lnTo>
                          <a:pt x="346" y="285"/>
                        </a:lnTo>
                        <a:lnTo>
                          <a:pt x="230" y="44"/>
                        </a:lnTo>
                        <a:lnTo>
                          <a:pt x="201" y="33"/>
                        </a:lnTo>
                        <a:lnTo>
                          <a:pt x="140" y="0"/>
                        </a:lnTo>
                        <a:lnTo>
                          <a:pt x="34" y="50"/>
                        </a:lnTo>
                        <a:lnTo>
                          <a:pt x="0" y="98"/>
                        </a:lnTo>
                        <a:lnTo>
                          <a:pt x="142" y="3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6" name="Freeform 1162"/>
                  <p:cNvSpPr>
                    <a:spLocks/>
                  </p:cNvSpPr>
                  <p:nvPr/>
                </p:nvSpPr>
                <p:spPr bwMode="auto">
                  <a:xfrm>
                    <a:off x="2844" y="2054"/>
                    <a:ext cx="80" cy="181"/>
                  </a:xfrm>
                  <a:custGeom>
                    <a:avLst/>
                    <a:gdLst/>
                    <a:ahLst/>
                    <a:cxnLst>
                      <a:cxn ang="0">
                        <a:pos x="137" y="361"/>
                      </a:cxn>
                      <a:cxn ang="0">
                        <a:pos x="34" y="140"/>
                      </a:cxn>
                      <a:cxn ang="0">
                        <a:pos x="0" y="123"/>
                      </a:cxn>
                      <a:cxn ang="0">
                        <a:pos x="28" y="40"/>
                      </a:cxn>
                      <a:cxn ang="0">
                        <a:pos x="105" y="0"/>
                      </a:cxn>
                      <a:cxn ang="0">
                        <a:pos x="149" y="93"/>
                      </a:cxn>
                      <a:cxn ang="0">
                        <a:pos x="96" y="121"/>
                      </a:cxn>
                      <a:cxn ang="0">
                        <a:pos x="159" y="249"/>
                      </a:cxn>
                      <a:cxn ang="0">
                        <a:pos x="137" y="361"/>
                      </a:cxn>
                    </a:cxnLst>
                    <a:rect l="0" t="0" r="r" b="b"/>
                    <a:pathLst>
                      <a:path w="159" h="361">
                        <a:moveTo>
                          <a:pt x="137" y="361"/>
                        </a:moveTo>
                        <a:lnTo>
                          <a:pt x="34" y="140"/>
                        </a:lnTo>
                        <a:lnTo>
                          <a:pt x="0" y="123"/>
                        </a:lnTo>
                        <a:lnTo>
                          <a:pt x="28" y="40"/>
                        </a:lnTo>
                        <a:lnTo>
                          <a:pt x="105" y="0"/>
                        </a:lnTo>
                        <a:lnTo>
                          <a:pt x="149" y="93"/>
                        </a:lnTo>
                        <a:lnTo>
                          <a:pt x="96" y="121"/>
                        </a:lnTo>
                        <a:lnTo>
                          <a:pt x="159" y="249"/>
                        </a:lnTo>
                        <a:lnTo>
                          <a:pt x="137" y="36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7" name="Freeform 1163"/>
                  <p:cNvSpPr>
                    <a:spLocks/>
                  </p:cNvSpPr>
                  <p:nvPr/>
                </p:nvSpPr>
                <p:spPr bwMode="auto">
                  <a:xfrm>
                    <a:off x="2708" y="2067"/>
                    <a:ext cx="150" cy="81"/>
                  </a:xfrm>
                  <a:custGeom>
                    <a:avLst/>
                    <a:gdLst/>
                    <a:ahLst/>
                    <a:cxnLst>
                      <a:cxn ang="0">
                        <a:pos x="65" y="163"/>
                      </a:cxn>
                      <a:cxn ang="0">
                        <a:pos x="107" y="112"/>
                      </a:cxn>
                      <a:cxn ang="0">
                        <a:pos x="208" y="63"/>
                      </a:cxn>
                      <a:cxn ang="0">
                        <a:pos x="271" y="96"/>
                      </a:cxn>
                      <a:cxn ang="0">
                        <a:pos x="277" y="69"/>
                      </a:cxn>
                      <a:cxn ang="0">
                        <a:pos x="300" y="18"/>
                      </a:cxn>
                      <a:cxn ang="0">
                        <a:pos x="203" y="0"/>
                      </a:cxn>
                      <a:cxn ang="0">
                        <a:pos x="45" y="74"/>
                      </a:cxn>
                      <a:cxn ang="0">
                        <a:pos x="0" y="152"/>
                      </a:cxn>
                      <a:cxn ang="0">
                        <a:pos x="65" y="163"/>
                      </a:cxn>
                    </a:cxnLst>
                    <a:rect l="0" t="0" r="r" b="b"/>
                    <a:pathLst>
                      <a:path w="300" h="163">
                        <a:moveTo>
                          <a:pt x="65" y="163"/>
                        </a:moveTo>
                        <a:lnTo>
                          <a:pt x="107" y="112"/>
                        </a:lnTo>
                        <a:lnTo>
                          <a:pt x="208" y="63"/>
                        </a:lnTo>
                        <a:lnTo>
                          <a:pt x="271" y="96"/>
                        </a:lnTo>
                        <a:lnTo>
                          <a:pt x="277" y="69"/>
                        </a:lnTo>
                        <a:lnTo>
                          <a:pt x="300" y="18"/>
                        </a:lnTo>
                        <a:lnTo>
                          <a:pt x="203" y="0"/>
                        </a:lnTo>
                        <a:lnTo>
                          <a:pt x="45" y="74"/>
                        </a:lnTo>
                        <a:lnTo>
                          <a:pt x="0" y="152"/>
                        </a:lnTo>
                        <a:lnTo>
                          <a:pt x="65" y="16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8" name="Freeform 1164"/>
                  <p:cNvSpPr>
                    <a:spLocks/>
                  </p:cNvSpPr>
                  <p:nvPr/>
                </p:nvSpPr>
                <p:spPr bwMode="auto">
                  <a:xfrm>
                    <a:off x="2478" y="2150"/>
                    <a:ext cx="185" cy="268"/>
                  </a:xfrm>
                  <a:custGeom>
                    <a:avLst/>
                    <a:gdLst/>
                    <a:ahLst/>
                    <a:cxnLst>
                      <a:cxn ang="0">
                        <a:pos x="107" y="79"/>
                      </a:cxn>
                      <a:cxn ang="0">
                        <a:pos x="168" y="210"/>
                      </a:cxn>
                      <a:cxn ang="0">
                        <a:pos x="311" y="225"/>
                      </a:cxn>
                      <a:cxn ang="0">
                        <a:pos x="370" y="313"/>
                      </a:cxn>
                      <a:cxn ang="0">
                        <a:pos x="246" y="301"/>
                      </a:cxn>
                      <a:cxn ang="0">
                        <a:pos x="218" y="312"/>
                      </a:cxn>
                      <a:cxn ang="0">
                        <a:pos x="281" y="443"/>
                      </a:cxn>
                      <a:cxn ang="0">
                        <a:pos x="243" y="537"/>
                      </a:cxn>
                      <a:cxn ang="0">
                        <a:pos x="0" y="33"/>
                      </a:cxn>
                      <a:cxn ang="0">
                        <a:pos x="68" y="0"/>
                      </a:cxn>
                      <a:cxn ang="0">
                        <a:pos x="107" y="79"/>
                      </a:cxn>
                    </a:cxnLst>
                    <a:rect l="0" t="0" r="r" b="b"/>
                    <a:pathLst>
                      <a:path w="370" h="537">
                        <a:moveTo>
                          <a:pt x="107" y="79"/>
                        </a:moveTo>
                        <a:lnTo>
                          <a:pt x="168" y="210"/>
                        </a:lnTo>
                        <a:lnTo>
                          <a:pt x="311" y="225"/>
                        </a:lnTo>
                        <a:lnTo>
                          <a:pt x="370" y="313"/>
                        </a:lnTo>
                        <a:lnTo>
                          <a:pt x="246" y="301"/>
                        </a:lnTo>
                        <a:lnTo>
                          <a:pt x="218" y="312"/>
                        </a:lnTo>
                        <a:lnTo>
                          <a:pt x="281" y="443"/>
                        </a:lnTo>
                        <a:lnTo>
                          <a:pt x="243" y="537"/>
                        </a:lnTo>
                        <a:lnTo>
                          <a:pt x="0" y="33"/>
                        </a:lnTo>
                        <a:lnTo>
                          <a:pt x="68" y="0"/>
                        </a:lnTo>
                        <a:lnTo>
                          <a:pt x="107" y="7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9" name="Freeform 1165"/>
                  <p:cNvSpPr>
                    <a:spLocks/>
                  </p:cNvSpPr>
                  <p:nvPr/>
                </p:nvSpPr>
                <p:spPr bwMode="auto">
                  <a:xfrm>
                    <a:off x="2463" y="2125"/>
                    <a:ext cx="46" cy="39"/>
                  </a:xfrm>
                  <a:custGeom>
                    <a:avLst/>
                    <a:gdLst/>
                    <a:ahLst/>
                    <a:cxnLst>
                      <a:cxn ang="0">
                        <a:pos x="22" y="76"/>
                      </a:cxn>
                      <a:cxn ang="0">
                        <a:pos x="92" y="44"/>
                      </a:cxn>
                      <a:cxn ang="0">
                        <a:pos x="69" y="0"/>
                      </a:cxn>
                      <a:cxn ang="0">
                        <a:pos x="0" y="31"/>
                      </a:cxn>
                      <a:cxn ang="0">
                        <a:pos x="22" y="76"/>
                      </a:cxn>
                    </a:cxnLst>
                    <a:rect l="0" t="0" r="r" b="b"/>
                    <a:pathLst>
                      <a:path w="92" h="76">
                        <a:moveTo>
                          <a:pt x="22" y="76"/>
                        </a:moveTo>
                        <a:lnTo>
                          <a:pt x="92" y="44"/>
                        </a:lnTo>
                        <a:lnTo>
                          <a:pt x="69" y="0"/>
                        </a:lnTo>
                        <a:lnTo>
                          <a:pt x="0" y="31"/>
                        </a:lnTo>
                        <a:lnTo>
                          <a:pt x="22" y="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0" name="Freeform 1166"/>
                  <p:cNvSpPr>
                    <a:spLocks/>
                  </p:cNvSpPr>
                  <p:nvPr/>
                </p:nvSpPr>
                <p:spPr bwMode="auto">
                  <a:xfrm>
                    <a:off x="2446" y="2101"/>
                    <a:ext cx="51" cy="42"/>
                  </a:xfrm>
                  <a:custGeom>
                    <a:avLst/>
                    <a:gdLst/>
                    <a:ahLst/>
                    <a:cxnLst>
                      <a:cxn ang="0">
                        <a:pos x="26" y="84"/>
                      </a:cxn>
                      <a:cxn ang="0">
                        <a:pos x="101" y="45"/>
                      </a:cxn>
                      <a:cxn ang="0">
                        <a:pos x="79" y="0"/>
                      </a:cxn>
                      <a:cxn ang="0">
                        <a:pos x="0" y="34"/>
                      </a:cxn>
                      <a:cxn ang="0">
                        <a:pos x="26" y="84"/>
                      </a:cxn>
                    </a:cxnLst>
                    <a:rect l="0" t="0" r="r" b="b"/>
                    <a:pathLst>
                      <a:path w="101" h="84">
                        <a:moveTo>
                          <a:pt x="26" y="84"/>
                        </a:moveTo>
                        <a:lnTo>
                          <a:pt x="101" y="45"/>
                        </a:lnTo>
                        <a:lnTo>
                          <a:pt x="79" y="0"/>
                        </a:lnTo>
                        <a:lnTo>
                          <a:pt x="0" y="34"/>
                        </a:lnTo>
                        <a:lnTo>
                          <a:pt x="26" y="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1" name="Freeform 1167"/>
                  <p:cNvSpPr>
                    <a:spLocks/>
                  </p:cNvSpPr>
                  <p:nvPr/>
                </p:nvSpPr>
                <p:spPr bwMode="auto">
                  <a:xfrm>
                    <a:off x="2437" y="2075"/>
                    <a:ext cx="47" cy="41"/>
                  </a:xfrm>
                  <a:custGeom>
                    <a:avLst/>
                    <a:gdLst/>
                    <a:ahLst/>
                    <a:cxnLst>
                      <a:cxn ang="0">
                        <a:pos x="26" y="82"/>
                      </a:cxn>
                      <a:cxn ang="0">
                        <a:pos x="93" y="49"/>
                      </a:cxn>
                      <a:cxn ang="0">
                        <a:pos x="70" y="0"/>
                      </a:cxn>
                      <a:cxn ang="0">
                        <a:pos x="0" y="33"/>
                      </a:cxn>
                      <a:cxn ang="0">
                        <a:pos x="26" y="82"/>
                      </a:cxn>
                    </a:cxnLst>
                    <a:rect l="0" t="0" r="r" b="b"/>
                    <a:pathLst>
                      <a:path w="93" h="82">
                        <a:moveTo>
                          <a:pt x="26" y="82"/>
                        </a:moveTo>
                        <a:lnTo>
                          <a:pt x="93" y="49"/>
                        </a:lnTo>
                        <a:lnTo>
                          <a:pt x="70" y="0"/>
                        </a:lnTo>
                        <a:lnTo>
                          <a:pt x="0" y="33"/>
                        </a:lnTo>
                        <a:lnTo>
                          <a:pt x="26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2" name="Freeform 1168"/>
                  <p:cNvSpPr>
                    <a:spLocks/>
                  </p:cNvSpPr>
                  <p:nvPr/>
                </p:nvSpPr>
                <p:spPr bwMode="auto">
                  <a:xfrm>
                    <a:off x="2522" y="1868"/>
                    <a:ext cx="222" cy="317"/>
                  </a:xfrm>
                  <a:custGeom>
                    <a:avLst/>
                    <a:gdLst/>
                    <a:ahLst/>
                    <a:cxnLst>
                      <a:cxn ang="0">
                        <a:pos x="0" y="572"/>
                      </a:cxn>
                      <a:cxn ang="0">
                        <a:pos x="204" y="633"/>
                      </a:cxn>
                      <a:cxn ang="0">
                        <a:pos x="445" y="0"/>
                      </a:cxn>
                      <a:cxn ang="0">
                        <a:pos x="202" y="120"/>
                      </a:cxn>
                      <a:cxn ang="0">
                        <a:pos x="0" y="572"/>
                      </a:cxn>
                    </a:cxnLst>
                    <a:rect l="0" t="0" r="r" b="b"/>
                    <a:pathLst>
                      <a:path w="445" h="633">
                        <a:moveTo>
                          <a:pt x="0" y="572"/>
                        </a:moveTo>
                        <a:lnTo>
                          <a:pt x="204" y="633"/>
                        </a:lnTo>
                        <a:lnTo>
                          <a:pt x="445" y="0"/>
                        </a:lnTo>
                        <a:lnTo>
                          <a:pt x="202" y="120"/>
                        </a:lnTo>
                        <a:lnTo>
                          <a:pt x="0" y="57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3" name="Freeform 1169"/>
                  <p:cNvSpPr>
                    <a:spLocks/>
                  </p:cNvSpPr>
                  <p:nvPr/>
                </p:nvSpPr>
                <p:spPr bwMode="auto">
                  <a:xfrm>
                    <a:off x="2610" y="1877"/>
                    <a:ext cx="114" cy="304"/>
                  </a:xfrm>
                  <a:custGeom>
                    <a:avLst/>
                    <a:gdLst/>
                    <a:ahLst/>
                    <a:cxnLst>
                      <a:cxn ang="0">
                        <a:pos x="26" y="608"/>
                      </a:cxn>
                      <a:cxn ang="0">
                        <a:pos x="228" y="0"/>
                      </a:cxn>
                      <a:cxn ang="0">
                        <a:pos x="196" y="18"/>
                      </a:cxn>
                      <a:cxn ang="0">
                        <a:pos x="0" y="598"/>
                      </a:cxn>
                      <a:cxn ang="0">
                        <a:pos x="26" y="608"/>
                      </a:cxn>
                    </a:cxnLst>
                    <a:rect l="0" t="0" r="r" b="b"/>
                    <a:pathLst>
                      <a:path w="228" h="608">
                        <a:moveTo>
                          <a:pt x="26" y="608"/>
                        </a:moveTo>
                        <a:lnTo>
                          <a:pt x="228" y="0"/>
                        </a:lnTo>
                        <a:lnTo>
                          <a:pt x="196" y="18"/>
                        </a:lnTo>
                        <a:lnTo>
                          <a:pt x="0" y="598"/>
                        </a:lnTo>
                        <a:lnTo>
                          <a:pt x="26" y="60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4" name="Freeform 1170"/>
                  <p:cNvSpPr>
                    <a:spLocks/>
                  </p:cNvSpPr>
                  <p:nvPr/>
                </p:nvSpPr>
                <p:spPr bwMode="auto">
                  <a:xfrm>
                    <a:off x="2582" y="1895"/>
                    <a:ext cx="108" cy="282"/>
                  </a:xfrm>
                  <a:custGeom>
                    <a:avLst/>
                    <a:gdLst/>
                    <a:ahLst/>
                    <a:cxnLst>
                      <a:cxn ang="0">
                        <a:pos x="27" y="563"/>
                      </a:cxn>
                      <a:cxn ang="0">
                        <a:pos x="217" y="0"/>
                      </a:cxn>
                      <a:cxn ang="0">
                        <a:pos x="176" y="18"/>
                      </a:cxn>
                      <a:cxn ang="0">
                        <a:pos x="0" y="550"/>
                      </a:cxn>
                      <a:cxn ang="0">
                        <a:pos x="27" y="563"/>
                      </a:cxn>
                    </a:cxnLst>
                    <a:rect l="0" t="0" r="r" b="b"/>
                    <a:pathLst>
                      <a:path w="217" h="563">
                        <a:moveTo>
                          <a:pt x="27" y="563"/>
                        </a:moveTo>
                        <a:lnTo>
                          <a:pt x="217" y="0"/>
                        </a:lnTo>
                        <a:lnTo>
                          <a:pt x="176" y="18"/>
                        </a:lnTo>
                        <a:lnTo>
                          <a:pt x="0" y="550"/>
                        </a:lnTo>
                        <a:lnTo>
                          <a:pt x="27" y="56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5" name="Freeform 1171"/>
                  <p:cNvSpPr>
                    <a:spLocks/>
                  </p:cNvSpPr>
                  <p:nvPr/>
                </p:nvSpPr>
                <p:spPr bwMode="auto">
                  <a:xfrm>
                    <a:off x="2624" y="1833"/>
                    <a:ext cx="271" cy="351"/>
                  </a:xfrm>
                  <a:custGeom>
                    <a:avLst/>
                    <a:gdLst/>
                    <a:ahLst/>
                    <a:cxnLst>
                      <a:cxn ang="0">
                        <a:pos x="0" y="703"/>
                      </a:cxn>
                      <a:cxn ang="0">
                        <a:pos x="18" y="670"/>
                      </a:cxn>
                      <a:cxn ang="0">
                        <a:pos x="156" y="608"/>
                      </a:cxn>
                      <a:cxn ang="0">
                        <a:pos x="165" y="622"/>
                      </a:cxn>
                      <a:cxn ang="0">
                        <a:pos x="208" y="543"/>
                      </a:cxn>
                      <a:cxn ang="0">
                        <a:pos x="370" y="465"/>
                      </a:cxn>
                      <a:cxn ang="0">
                        <a:pos x="473" y="480"/>
                      </a:cxn>
                      <a:cxn ang="0">
                        <a:pos x="531" y="452"/>
                      </a:cxn>
                      <a:cxn ang="0">
                        <a:pos x="455" y="296"/>
                      </a:cxn>
                      <a:cxn ang="0">
                        <a:pos x="542" y="93"/>
                      </a:cxn>
                      <a:cxn ang="0">
                        <a:pos x="386" y="0"/>
                      </a:cxn>
                      <a:cxn ang="0">
                        <a:pos x="223" y="81"/>
                      </a:cxn>
                      <a:cxn ang="0">
                        <a:pos x="0" y="703"/>
                      </a:cxn>
                    </a:cxnLst>
                    <a:rect l="0" t="0" r="r" b="b"/>
                    <a:pathLst>
                      <a:path w="542" h="703">
                        <a:moveTo>
                          <a:pt x="0" y="703"/>
                        </a:moveTo>
                        <a:lnTo>
                          <a:pt x="18" y="670"/>
                        </a:lnTo>
                        <a:lnTo>
                          <a:pt x="156" y="608"/>
                        </a:lnTo>
                        <a:lnTo>
                          <a:pt x="165" y="622"/>
                        </a:lnTo>
                        <a:lnTo>
                          <a:pt x="208" y="543"/>
                        </a:lnTo>
                        <a:lnTo>
                          <a:pt x="370" y="465"/>
                        </a:lnTo>
                        <a:lnTo>
                          <a:pt x="473" y="480"/>
                        </a:lnTo>
                        <a:lnTo>
                          <a:pt x="531" y="452"/>
                        </a:lnTo>
                        <a:lnTo>
                          <a:pt x="455" y="296"/>
                        </a:lnTo>
                        <a:lnTo>
                          <a:pt x="542" y="93"/>
                        </a:lnTo>
                        <a:lnTo>
                          <a:pt x="386" y="0"/>
                        </a:lnTo>
                        <a:lnTo>
                          <a:pt x="223" y="81"/>
                        </a:lnTo>
                        <a:lnTo>
                          <a:pt x="0" y="70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6" name="Freeform 1172"/>
                  <p:cNvSpPr>
                    <a:spLocks/>
                  </p:cNvSpPr>
                  <p:nvPr/>
                </p:nvSpPr>
                <p:spPr bwMode="auto">
                  <a:xfrm>
                    <a:off x="2650" y="2028"/>
                    <a:ext cx="236" cy="135"/>
                  </a:xfrm>
                  <a:custGeom>
                    <a:avLst/>
                    <a:gdLst/>
                    <a:ahLst/>
                    <a:cxnLst>
                      <a:cxn ang="0">
                        <a:pos x="76" y="235"/>
                      </a:cxn>
                      <a:cxn ang="0">
                        <a:pos x="137" y="122"/>
                      </a:cxn>
                      <a:cxn ang="0">
                        <a:pos x="306" y="40"/>
                      </a:cxn>
                      <a:cxn ang="0">
                        <a:pos x="407" y="58"/>
                      </a:cxn>
                      <a:cxn ang="0">
                        <a:pos x="427" y="90"/>
                      </a:cxn>
                      <a:cxn ang="0">
                        <a:pos x="473" y="67"/>
                      </a:cxn>
                      <a:cxn ang="0">
                        <a:pos x="447" y="17"/>
                      </a:cxn>
                      <a:cxn ang="0">
                        <a:pos x="286" y="0"/>
                      </a:cxn>
                      <a:cxn ang="0">
                        <a:pos x="118" y="82"/>
                      </a:cxn>
                      <a:cxn ang="0">
                        <a:pos x="0" y="270"/>
                      </a:cxn>
                      <a:cxn ang="0">
                        <a:pos x="76" y="235"/>
                      </a:cxn>
                    </a:cxnLst>
                    <a:rect l="0" t="0" r="r" b="b"/>
                    <a:pathLst>
                      <a:path w="473" h="270">
                        <a:moveTo>
                          <a:pt x="76" y="235"/>
                        </a:moveTo>
                        <a:lnTo>
                          <a:pt x="137" y="122"/>
                        </a:lnTo>
                        <a:lnTo>
                          <a:pt x="306" y="40"/>
                        </a:lnTo>
                        <a:lnTo>
                          <a:pt x="407" y="58"/>
                        </a:lnTo>
                        <a:lnTo>
                          <a:pt x="427" y="90"/>
                        </a:lnTo>
                        <a:lnTo>
                          <a:pt x="473" y="67"/>
                        </a:lnTo>
                        <a:lnTo>
                          <a:pt x="447" y="17"/>
                        </a:lnTo>
                        <a:lnTo>
                          <a:pt x="286" y="0"/>
                        </a:lnTo>
                        <a:lnTo>
                          <a:pt x="118" y="82"/>
                        </a:lnTo>
                        <a:lnTo>
                          <a:pt x="0" y="270"/>
                        </a:lnTo>
                        <a:lnTo>
                          <a:pt x="76" y="2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7" name="Freeform 1173"/>
                  <p:cNvSpPr>
                    <a:spLocks/>
                  </p:cNvSpPr>
                  <p:nvPr/>
                </p:nvSpPr>
                <p:spPr bwMode="auto">
                  <a:xfrm>
                    <a:off x="2669" y="1861"/>
                    <a:ext cx="198" cy="218"/>
                  </a:xfrm>
                  <a:custGeom>
                    <a:avLst/>
                    <a:gdLst/>
                    <a:ahLst/>
                    <a:cxnLst>
                      <a:cxn ang="0">
                        <a:pos x="0" y="437"/>
                      </a:cxn>
                      <a:cxn ang="0">
                        <a:pos x="242" y="316"/>
                      </a:cxn>
                      <a:cxn ang="0">
                        <a:pos x="397" y="331"/>
                      </a:cxn>
                      <a:cxn ang="0">
                        <a:pos x="312" y="251"/>
                      </a:cxn>
                      <a:cxn ang="0">
                        <a:pos x="192" y="0"/>
                      </a:cxn>
                      <a:cxn ang="0">
                        <a:pos x="151" y="20"/>
                      </a:cxn>
                      <a:cxn ang="0">
                        <a:pos x="0" y="437"/>
                      </a:cxn>
                    </a:cxnLst>
                    <a:rect l="0" t="0" r="r" b="b"/>
                    <a:pathLst>
                      <a:path w="397" h="437">
                        <a:moveTo>
                          <a:pt x="0" y="437"/>
                        </a:moveTo>
                        <a:lnTo>
                          <a:pt x="242" y="316"/>
                        </a:lnTo>
                        <a:lnTo>
                          <a:pt x="397" y="331"/>
                        </a:lnTo>
                        <a:lnTo>
                          <a:pt x="312" y="251"/>
                        </a:lnTo>
                        <a:lnTo>
                          <a:pt x="192" y="0"/>
                        </a:lnTo>
                        <a:lnTo>
                          <a:pt x="151" y="20"/>
                        </a:lnTo>
                        <a:lnTo>
                          <a:pt x="0" y="43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8" name="Freeform 1174"/>
                  <p:cNvSpPr>
                    <a:spLocks/>
                  </p:cNvSpPr>
                  <p:nvPr/>
                </p:nvSpPr>
                <p:spPr bwMode="auto">
                  <a:xfrm>
                    <a:off x="2821" y="1820"/>
                    <a:ext cx="148" cy="237"/>
                  </a:xfrm>
                  <a:custGeom>
                    <a:avLst/>
                    <a:gdLst/>
                    <a:ahLst/>
                    <a:cxnLst>
                      <a:cxn ang="0">
                        <a:pos x="142" y="475"/>
                      </a:cxn>
                      <a:cxn ang="0">
                        <a:pos x="62" y="313"/>
                      </a:cxn>
                      <a:cxn ang="0">
                        <a:pos x="150" y="118"/>
                      </a:cxn>
                      <a:cxn ang="0">
                        <a:pos x="0" y="24"/>
                      </a:cxn>
                      <a:cxn ang="0">
                        <a:pos x="50" y="0"/>
                      </a:cxn>
                      <a:cxn ang="0">
                        <a:pos x="165" y="88"/>
                      </a:cxn>
                      <a:cxn ang="0">
                        <a:pos x="242" y="49"/>
                      </a:cxn>
                      <a:cxn ang="0">
                        <a:pos x="295" y="163"/>
                      </a:cxn>
                      <a:cxn ang="0">
                        <a:pos x="229" y="297"/>
                      </a:cxn>
                      <a:cxn ang="0">
                        <a:pos x="260" y="356"/>
                      </a:cxn>
                      <a:cxn ang="0">
                        <a:pos x="212" y="378"/>
                      </a:cxn>
                      <a:cxn ang="0">
                        <a:pos x="142" y="475"/>
                      </a:cxn>
                    </a:cxnLst>
                    <a:rect l="0" t="0" r="r" b="b"/>
                    <a:pathLst>
                      <a:path w="295" h="475">
                        <a:moveTo>
                          <a:pt x="142" y="475"/>
                        </a:moveTo>
                        <a:lnTo>
                          <a:pt x="62" y="313"/>
                        </a:lnTo>
                        <a:lnTo>
                          <a:pt x="150" y="118"/>
                        </a:lnTo>
                        <a:lnTo>
                          <a:pt x="0" y="24"/>
                        </a:lnTo>
                        <a:lnTo>
                          <a:pt x="50" y="0"/>
                        </a:lnTo>
                        <a:lnTo>
                          <a:pt x="165" y="88"/>
                        </a:lnTo>
                        <a:lnTo>
                          <a:pt x="242" y="49"/>
                        </a:lnTo>
                        <a:lnTo>
                          <a:pt x="295" y="163"/>
                        </a:lnTo>
                        <a:lnTo>
                          <a:pt x="229" y="297"/>
                        </a:lnTo>
                        <a:lnTo>
                          <a:pt x="260" y="356"/>
                        </a:lnTo>
                        <a:lnTo>
                          <a:pt x="212" y="378"/>
                        </a:lnTo>
                        <a:lnTo>
                          <a:pt x="142" y="47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59" name="Freeform 1175"/>
                  <p:cNvSpPr>
                    <a:spLocks/>
                  </p:cNvSpPr>
                  <p:nvPr/>
                </p:nvSpPr>
                <p:spPr bwMode="auto">
                  <a:xfrm>
                    <a:off x="2871" y="1869"/>
                    <a:ext cx="96" cy="175"/>
                  </a:xfrm>
                  <a:custGeom>
                    <a:avLst/>
                    <a:gdLst/>
                    <a:ahLst/>
                    <a:cxnLst>
                      <a:cxn ang="0">
                        <a:pos x="64" y="349"/>
                      </a:cxn>
                      <a:cxn ang="0">
                        <a:pos x="0" y="218"/>
                      </a:cxn>
                      <a:cxn ang="0">
                        <a:pos x="86" y="38"/>
                      </a:cxn>
                      <a:cxn ang="0">
                        <a:pos x="160" y="0"/>
                      </a:cxn>
                      <a:cxn ang="0">
                        <a:pos x="192" y="61"/>
                      </a:cxn>
                      <a:cxn ang="0">
                        <a:pos x="128" y="90"/>
                      </a:cxn>
                      <a:cxn ang="0">
                        <a:pos x="79" y="209"/>
                      </a:cxn>
                      <a:cxn ang="0">
                        <a:pos x="112" y="279"/>
                      </a:cxn>
                      <a:cxn ang="0">
                        <a:pos x="64" y="349"/>
                      </a:cxn>
                    </a:cxnLst>
                    <a:rect l="0" t="0" r="r" b="b"/>
                    <a:pathLst>
                      <a:path w="192" h="349">
                        <a:moveTo>
                          <a:pt x="64" y="349"/>
                        </a:moveTo>
                        <a:lnTo>
                          <a:pt x="0" y="218"/>
                        </a:lnTo>
                        <a:lnTo>
                          <a:pt x="86" y="38"/>
                        </a:lnTo>
                        <a:lnTo>
                          <a:pt x="160" y="0"/>
                        </a:lnTo>
                        <a:lnTo>
                          <a:pt x="192" y="61"/>
                        </a:lnTo>
                        <a:lnTo>
                          <a:pt x="128" y="90"/>
                        </a:lnTo>
                        <a:lnTo>
                          <a:pt x="79" y="209"/>
                        </a:lnTo>
                        <a:lnTo>
                          <a:pt x="112" y="279"/>
                        </a:lnTo>
                        <a:lnTo>
                          <a:pt x="64" y="3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0" name="Freeform 1176"/>
                  <p:cNvSpPr>
                    <a:spLocks/>
                  </p:cNvSpPr>
                  <p:nvPr/>
                </p:nvSpPr>
                <p:spPr bwMode="auto">
                  <a:xfrm>
                    <a:off x="2939" y="1907"/>
                    <a:ext cx="46" cy="90"/>
                  </a:xfrm>
                  <a:custGeom>
                    <a:avLst/>
                    <a:gdLst/>
                    <a:ahLst/>
                    <a:cxnLst>
                      <a:cxn ang="0">
                        <a:pos x="28" y="181"/>
                      </a:cxn>
                      <a:cxn ang="0">
                        <a:pos x="92" y="60"/>
                      </a:cxn>
                      <a:cxn ang="0">
                        <a:pos x="62" y="0"/>
                      </a:cxn>
                      <a:cxn ang="0">
                        <a:pos x="0" y="121"/>
                      </a:cxn>
                      <a:cxn ang="0">
                        <a:pos x="28" y="181"/>
                      </a:cxn>
                    </a:cxnLst>
                    <a:rect l="0" t="0" r="r" b="b"/>
                    <a:pathLst>
                      <a:path w="92" h="181">
                        <a:moveTo>
                          <a:pt x="28" y="181"/>
                        </a:moveTo>
                        <a:lnTo>
                          <a:pt x="92" y="60"/>
                        </a:lnTo>
                        <a:lnTo>
                          <a:pt x="62" y="0"/>
                        </a:lnTo>
                        <a:lnTo>
                          <a:pt x="0" y="121"/>
                        </a:lnTo>
                        <a:lnTo>
                          <a:pt x="28" y="18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1" name="Freeform 1177"/>
                  <p:cNvSpPr>
                    <a:spLocks/>
                  </p:cNvSpPr>
                  <p:nvPr/>
                </p:nvSpPr>
                <p:spPr bwMode="auto">
                  <a:xfrm>
                    <a:off x="2410" y="2015"/>
                    <a:ext cx="63" cy="77"/>
                  </a:xfrm>
                  <a:custGeom>
                    <a:avLst/>
                    <a:gdLst/>
                    <a:ahLst/>
                    <a:cxnLst>
                      <a:cxn ang="0">
                        <a:pos x="73" y="0"/>
                      </a:cxn>
                      <a:cxn ang="0">
                        <a:pos x="0" y="37"/>
                      </a:cxn>
                      <a:cxn ang="0">
                        <a:pos x="56" y="154"/>
                      </a:cxn>
                      <a:cxn ang="0">
                        <a:pos x="127" y="118"/>
                      </a:cxn>
                      <a:cxn ang="0">
                        <a:pos x="73" y="0"/>
                      </a:cxn>
                    </a:cxnLst>
                    <a:rect l="0" t="0" r="r" b="b"/>
                    <a:pathLst>
                      <a:path w="127" h="154">
                        <a:moveTo>
                          <a:pt x="73" y="0"/>
                        </a:moveTo>
                        <a:lnTo>
                          <a:pt x="0" y="37"/>
                        </a:lnTo>
                        <a:lnTo>
                          <a:pt x="56" y="154"/>
                        </a:lnTo>
                        <a:lnTo>
                          <a:pt x="127" y="118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2" name="Freeform 1178"/>
                  <p:cNvSpPr>
                    <a:spLocks/>
                  </p:cNvSpPr>
                  <p:nvPr/>
                </p:nvSpPr>
                <p:spPr bwMode="auto">
                  <a:xfrm>
                    <a:off x="2410" y="2022"/>
                    <a:ext cx="45" cy="59"/>
                  </a:xfrm>
                  <a:custGeom>
                    <a:avLst/>
                    <a:gdLst/>
                    <a:ahLst/>
                    <a:cxnLst>
                      <a:cxn ang="0">
                        <a:pos x="90" y="97"/>
                      </a:cxn>
                      <a:cxn ang="0">
                        <a:pos x="45" y="0"/>
                      </a:cxn>
                      <a:cxn ang="0">
                        <a:pos x="0" y="22"/>
                      </a:cxn>
                      <a:cxn ang="0">
                        <a:pos x="45" y="119"/>
                      </a:cxn>
                      <a:cxn ang="0">
                        <a:pos x="90" y="97"/>
                      </a:cxn>
                    </a:cxnLst>
                    <a:rect l="0" t="0" r="r" b="b"/>
                    <a:pathLst>
                      <a:path w="90" h="119">
                        <a:moveTo>
                          <a:pt x="90" y="97"/>
                        </a:moveTo>
                        <a:lnTo>
                          <a:pt x="45" y="0"/>
                        </a:lnTo>
                        <a:lnTo>
                          <a:pt x="0" y="22"/>
                        </a:lnTo>
                        <a:lnTo>
                          <a:pt x="45" y="119"/>
                        </a:lnTo>
                        <a:lnTo>
                          <a:pt x="90" y="9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3" name="Freeform 1179"/>
                  <p:cNvSpPr>
                    <a:spLocks/>
                  </p:cNvSpPr>
                  <p:nvPr/>
                </p:nvSpPr>
                <p:spPr bwMode="auto">
                  <a:xfrm>
                    <a:off x="2448" y="1994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83" y="221"/>
                      </a:cxn>
                      <a:cxn ang="0">
                        <a:pos x="124" y="209"/>
                      </a:cxn>
                      <a:cxn ang="0">
                        <a:pos x="132" y="105"/>
                      </a:cxn>
                      <a:cxn ang="0">
                        <a:pos x="80" y="0"/>
                      </a:cxn>
                      <a:cxn ang="0">
                        <a:pos x="0" y="40"/>
                      </a:cxn>
                      <a:cxn ang="0">
                        <a:pos x="83" y="221"/>
                      </a:cxn>
                    </a:cxnLst>
                    <a:rect l="0" t="0" r="r" b="b"/>
                    <a:pathLst>
                      <a:path w="132" h="221">
                        <a:moveTo>
                          <a:pt x="83" y="221"/>
                        </a:moveTo>
                        <a:lnTo>
                          <a:pt x="124" y="209"/>
                        </a:lnTo>
                        <a:lnTo>
                          <a:pt x="132" y="105"/>
                        </a:lnTo>
                        <a:lnTo>
                          <a:pt x="80" y="0"/>
                        </a:lnTo>
                        <a:lnTo>
                          <a:pt x="0" y="40"/>
                        </a:lnTo>
                        <a:lnTo>
                          <a:pt x="83" y="22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4" name="Freeform 1180"/>
                  <p:cNvSpPr>
                    <a:spLocks/>
                  </p:cNvSpPr>
                  <p:nvPr/>
                </p:nvSpPr>
                <p:spPr bwMode="auto">
                  <a:xfrm>
                    <a:off x="2489" y="1967"/>
                    <a:ext cx="85" cy="189"/>
                  </a:xfrm>
                  <a:custGeom>
                    <a:avLst/>
                    <a:gdLst/>
                    <a:ahLst/>
                    <a:cxnLst>
                      <a:cxn ang="0">
                        <a:pos x="0" y="55"/>
                      </a:cxn>
                      <a:cxn ang="0">
                        <a:pos x="106" y="0"/>
                      </a:cxn>
                      <a:cxn ang="0">
                        <a:pos x="170" y="137"/>
                      </a:cxn>
                      <a:cxn ang="0">
                        <a:pos x="71" y="378"/>
                      </a:cxn>
                      <a:cxn ang="0">
                        <a:pos x="54" y="363"/>
                      </a:cxn>
                      <a:cxn ang="0">
                        <a:pos x="10" y="273"/>
                      </a:cxn>
                      <a:cxn ang="0">
                        <a:pos x="46" y="254"/>
                      </a:cxn>
                      <a:cxn ang="0">
                        <a:pos x="52" y="161"/>
                      </a:cxn>
                      <a:cxn ang="0">
                        <a:pos x="0" y="55"/>
                      </a:cxn>
                    </a:cxnLst>
                    <a:rect l="0" t="0" r="r" b="b"/>
                    <a:pathLst>
                      <a:path w="170" h="378">
                        <a:moveTo>
                          <a:pt x="0" y="55"/>
                        </a:moveTo>
                        <a:lnTo>
                          <a:pt x="106" y="0"/>
                        </a:lnTo>
                        <a:lnTo>
                          <a:pt x="170" y="137"/>
                        </a:lnTo>
                        <a:lnTo>
                          <a:pt x="71" y="378"/>
                        </a:lnTo>
                        <a:lnTo>
                          <a:pt x="54" y="363"/>
                        </a:lnTo>
                        <a:lnTo>
                          <a:pt x="10" y="273"/>
                        </a:lnTo>
                        <a:lnTo>
                          <a:pt x="46" y="254"/>
                        </a:lnTo>
                        <a:lnTo>
                          <a:pt x="52" y="161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5" name="Freeform 1181"/>
                  <p:cNvSpPr>
                    <a:spLocks/>
                  </p:cNvSpPr>
                  <p:nvPr/>
                </p:nvSpPr>
                <p:spPr bwMode="auto">
                  <a:xfrm>
                    <a:off x="2544" y="1929"/>
                    <a:ext cx="77" cy="101"/>
                  </a:xfrm>
                  <a:custGeom>
                    <a:avLst/>
                    <a:gdLst/>
                    <a:ahLst/>
                    <a:cxnLst>
                      <a:cxn ang="0">
                        <a:pos x="64" y="203"/>
                      </a:cxn>
                      <a:cxn ang="0">
                        <a:pos x="154" y="0"/>
                      </a:cxn>
                      <a:cxn ang="0">
                        <a:pos x="0" y="75"/>
                      </a:cxn>
                      <a:cxn ang="0">
                        <a:pos x="64" y="203"/>
                      </a:cxn>
                    </a:cxnLst>
                    <a:rect l="0" t="0" r="r" b="b"/>
                    <a:pathLst>
                      <a:path w="154" h="203">
                        <a:moveTo>
                          <a:pt x="64" y="203"/>
                        </a:moveTo>
                        <a:lnTo>
                          <a:pt x="154" y="0"/>
                        </a:lnTo>
                        <a:lnTo>
                          <a:pt x="0" y="75"/>
                        </a:lnTo>
                        <a:lnTo>
                          <a:pt x="64" y="20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6" name="Freeform 1182"/>
                  <p:cNvSpPr>
                    <a:spLocks/>
                  </p:cNvSpPr>
                  <p:nvPr/>
                </p:nvSpPr>
                <p:spPr bwMode="auto">
                  <a:xfrm>
                    <a:off x="2541" y="1912"/>
                    <a:ext cx="112" cy="251"/>
                  </a:xfrm>
                  <a:custGeom>
                    <a:avLst/>
                    <a:gdLst/>
                    <a:ahLst/>
                    <a:cxnLst>
                      <a:cxn ang="0">
                        <a:pos x="0" y="485"/>
                      </a:cxn>
                      <a:cxn ang="0">
                        <a:pos x="50" y="501"/>
                      </a:cxn>
                      <a:cxn ang="0">
                        <a:pos x="223" y="0"/>
                      </a:cxn>
                      <a:cxn ang="0">
                        <a:pos x="188" y="20"/>
                      </a:cxn>
                      <a:cxn ang="0">
                        <a:pos x="0" y="485"/>
                      </a:cxn>
                    </a:cxnLst>
                    <a:rect l="0" t="0" r="r" b="b"/>
                    <a:pathLst>
                      <a:path w="223" h="501">
                        <a:moveTo>
                          <a:pt x="0" y="485"/>
                        </a:moveTo>
                        <a:lnTo>
                          <a:pt x="50" y="501"/>
                        </a:lnTo>
                        <a:lnTo>
                          <a:pt x="223" y="0"/>
                        </a:lnTo>
                        <a:lnTo>
                          <a:pt x="188" y="20"/>
                        </a:lnTo>
                        <a:lnTo>
                          <a:pt x="0" y="4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7" name="Freeform 1183"/>
                  <p:cNvSpPr>
                    <a:spLocks/>
                  </p:cNvSpPr>
                  <p:nvPr/>
                </p:nvSpPr>
                <p:spPr bwMode="auto">
                  <a:xfrm>
                    <a:off x="2829" y="1846"/>
                    <a:ext cx="54" cy="137"/>
                  </a:xfrm>
                  <a:custGeom>
                    <a:avLst/>
                    <a:gdLst/>
                    <a:ahLst/>
                    <a:cxnLst>
                      <a:cxn ang="0">
                        <a:pos x="20" y="275"/>
                      </a:cxn>
                      <a:cxn ang="0">
                        <a:pos x="0" y="0"/>
                      </a:cxn>
                      <a:cxn ang="0">
                        <a:pos x="106" y="69"/>
                      </a:cxn>
                      <a:cxn ang="0">
                        <a:pos x="20" y="275"/>
                      </a:cxn>
                    </a:cxnLst>
                    <a:rect l="0" t="0" r="r" b="b"/>
                    <a:pathLst>
                      <a:path w="106" h="275">
                        <a:moveTo>
                          <a:pt x="20" y="275"/>
                        </a:moveTo>
                        <a:lnTo>
                          <a:pt x="0" y="0"/>
                        </a:lnTo>
                        <a:lnTo>
                          <a:pt x="106" y="69"/>
                        </a:lnTo>
                        <a:lnTo>
                          <a:pt x="20" y="2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8" name="Freeform 1184"/>
                  <p:cNvSpPr>
                    <a:spLocks/>
                  </p:cNvSpPr>
                  <p:nvPr/>
                </p:nvSpPr>
                <p:spPr bwMode="auto">
                  <a:xfrm>
                    <a:off x="2491" y="2094"/>
                    <a:ext cx="49" cy="63"/>
                  </a:xfrm>
                  <a:custGeom>
                    <a:avLst/>
                    <a:gdLst/>
                    <a:ahLst/>
                    <a:cxnLst>
                      <a:cxn ang="0">
                        <a:pos x="48" y="126"/>
                      </a:cxn>
                      <a:cxn ang="0">
                        <a:pos x="98" y="99"/>
                      </a:cxn>
                      <a:cxn ang="0">
                        <a:pos x="50" y="0"/>
                      </a:cxn>
                      <a:cxn ang="0">
                        <a:pos x="0" y="27"/>
                      </a:cxn>
                      <a:cxn ang="0">
                        <a:pos x="48" y="126"/>
                      </a:cxn>
                    </a:cxnLst>
                    <a:rect l="0" t="0" r="r" b="b"/>
                    <a:pathLst>
                      <a:path w="98" h="126">
                        <a:moveTo>
                          <a:pt x="48" y="126"/>
                        </a:moveTo>
                        <a:lnTo>
                          <a:pt x="98" y="99"/>
                        </a:lnTo>
                        <a:lnTo>
                          <a:pt x="50" y="0"/>
                        </a:lnTo>
                        <a:lnTo>
                          <a:pt x="0" y="27"/>
                        </a:lnTo>
                        <a:lnTo>
                          <a:pt x="48" y="1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69" name="Freeform 1185"/>
                  <p:cNvSpPr>
                    <a:spLocks/>
                  </p:cNvSpPr>
                  <p:nvPr/>
                </p:nvSpPr>
                <p:spPr bwMode="auto">
                  <a:xfrm>
                    <a:off x="2618" y="2135"/>
                    <a:ext cx="194" cy="192"/>
                  </a:xfrm>
                  <a:custGeom>
                    <a:avLst/>
                    <a:gdLst/>
                    <a:ahLst/>
                    <a:cxnLst>
                      <a:cxn ang="0">
                        <a:pos x="252" y="384"/>
                      </a:cxn>
                      <a:cxn ang="0">
                        <a:pos x="143" y="158"/>
                      </a:cxn>
                      <a:cxn ang="0">
                        <a:pos x="97" y="149"/>
                      </a:cxn>
                      <a:cxn ang="0">
                        <a:pos x="42" y="174"/>
                      </a:cxn>
                      <a:cxn ang="0">
                        <a:pos x="0" y="84"/>
                      </a:cxn>
                      <a:cxn ang="0">
                        <a:pos x="174" y="0"/>
                      </a:cxn>
                      <a:cxn ang="0">
                        <a:pos x="245" y="26"/>
                      </a:cxn>
                      <a:cxn ang="0">
                        <a:pos x="388" y="318"/>
                      </a:cxn>
                      <a:cxn ang="0">
                        <a:pos x="252" y="384"/>
                      </a:cxn>
                    </a:cxnLst>
                    <a:rect l="0" t="0" r="r" b="b"/>
                    <a:pathLst>
                      <a:path w="388" h="384">
                        <a:moveTo>
                          <a:pt x="252" y="384"/>
                        </a:moveTo>
                        <a:lnTo>
                          <a:pt x="143" y="158"/>
                        </a:lnTo>
                        <a:lnTo>
                          <a:pt x="97" y="149"/>
                        </a:lnTo>
                        <a:lnTo>
                          <a:pt x="42" y="174"/>
                        </a:lnTo>
                        <a:lnTo>
                          <a:pt x="0" y="84"/>
                        </a:lnTo>
                        <a:lnTo>
                          <a:pt x="174" y="0"/>
                        </a:lnTo>
                        <a:lnTo>
                          <a:pt x="245" y="26"/>
                        </a:lnTo>
                        <a:lnTo>
                          <a:pt x="388" y="318"/>
                        </a:lnTo>
                        <a:lnTo>
                          <a:pt x="252" y="38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0" name="Freeform 1186"/>
                  <p:cNvSpPr>
                    <a:spLocks/>
                  </p:cNvSpPr>
                  <p:nvPr/>
                </p:nvSpPr>
                <p:spPr bwMode="auto">
                  <a:xfrm>
                    <a:off x="2915" y="1764"/>
                    <a:ext cx="146" cy="243"/>
                  </a:xfrm>
                  <a:custGeom>
                    <a:avLst/>
                    <a:gdLst/>
                    <a:ahLst/>
                    <a:cxnLst>
                      <a:cxn ang="0">
                        <a:pos x="74" y="0"/>
                      </a:cxn>
                      <a:cxn ang="0">
                        <a:pos x="0" y="38"/>
                      </a:cxn>
                      <a:cxn ang="0">
                        <a:pos x="217" y="485"/>
                      </a:cxn>
                      <a:cxn ang="0">
                        <a:pos x="292" y="444"/>
                      </a:cxn>
                      <a:cxn ang="0">
                        <a:pos x="74" y="0"/>
                      </a:cxn>
                    </a:cxnLst>
                    <a:rect l="0" t="0" r="r" b="b"/>
                    <a:pathLst>
                      <a:path w="292" h="485">
                        <a:moveTo>
                          <a:pt x="74" y="0"/>
                        </a:moveTo>
                        <a:lnTo>
                          <a:pt x="0" y="38"/>
                        </a:lnTo>
                        <a:lnTo>
                          <a:pt x="217" y="485"/>
                        </a:lnTo>
                        <a:lnTo>
                          <a:pt x="292" y="444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1" name="Freeform 1187"/>
                  <p:cNvSpPr>
                    <a:spLocks/>
                  </p:cNvSpPr>
                  <p:nvPr/>
                </p:nvSpPr>
                <p:spPr bwMode="auto">
                  <a:xfrm>
                    <a:off x="2929" y="1766"/>
                    <a:ext cx="114" cy="195"/>
                  </a:xfrm>
                  <a:custGeom>
                    <a:avLst/>
                    <a:gdLst/>
                    <a:ahLst/>
                    <a:cxnLst>
                      <a:cxn ang="0">
                        <a:pos x="227" y="367"/>
                      </a:cxn>
                      <a:cxn ang="0">
                        <a:pos x="44" y="0"/>
                      </a:cxn>
                      <a:cxn ang="0">
                        <a:pos x="0" y="20"/>
                      </a:cxn>
                      <a:cxn ang="0">
                        <a:pos x="181" y="390"/>
                      </a:cxn>
                      <a:cxn ang="0">
                        <a:pos x="227" y="367"/>
                      </a:cxn>
                    </a:cxnLst>
                    <a:rect l="0" t="0" r="r" b="b"/>
                    <a:pathLst>
                      <a:path w="227" h="390">
                        <a:moveTo>
                          <a:pt x="227" y="367"/>
                        </a:moveTo>
                        <a:lnTo>
                          <a:pt x="44" y="0"/>
                        </a:lnTo>
                        <a:lnTo>
                          <a:pt x="0" y="20"/>
                        </a:lnTo>
                        <a:lnTo>
                          <a:pt x="181" y="390"/>
                        </a:lnTo>
                        <a:lnTo>
                          <a:pt x="227" y="36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2" name="Freeform 1188"/>
                  <p:cNvSpPr>
                    <a:spLocks/>
                  </p:cNvSpPr>
                  <p:nvPr/>
                </p:nvSpPr>
                <p:spPr bwMode="auto">
                  <a:xfrm>
                    <a:off x="2844" y="1785"/>
                    <a:ext cx="98" cy="76"/>
                  </a:xfrm>
                  <a:custGeom>
                    <a:avLst/>
                    <a:gdLst/>
                    <a:ahLst/>
                    <a:cxnLst>
                      <a:cxn ang="0">
                        <a:pos x="141" y="0"/>
                      </a:cxn>
                      <a:cxn ang="0">
                        <a:pos x="196" y="113"/>
                      </a:cxn>
                      <a:cxn ang="0">
                        <a:pos x="118" y="152"/>
                      </a:cxn>
                      <a:cxn ang="0">
                        <a:pos x="0" y="69"/>
                      </a:cxn>
                      <a:cxn ang="0">
                        <a:pos x="141" y="0"/>
                      </a:cxn>
                    </a:cxnLst>
                    <a:rect l="0" t="0" r="r" b="b"/>
                    <a:pathLst>
                      <a:path w="196" h="152">
                        <a:moveTo>
                          <a:pt x="141" y="0"/>
                        </a:moveTo>
                        <a:lnTo>
                          <a:pt x="196" y="113"/>
                        </a:lnTo>
                        <a:lnTo>
                          <a:pt x="118" y="152"/>
                        </a:lnTo>
                        <a:lnTo>
                          <a:pt x="0" y="69"/>
                        </a:lnTo>
                        <a:lnTo>
                          <a:pt x="14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3" name="Freeform 1189"/>
                  <p:cNvSpPr>
                    <a:spLocks/>
                  </p:cNvSpPr>
                  <p:nvPr/>
                </p:nvSpPr>
                <p:spPr bwMode="auto">
                  <a:xfrm>
                    <a:off x="2770" y="1832"/>
                    <a:ext cx="63" cy="161"/>
                  </a:xfrm>
                  <a:custGeom>
                    <a:avLst/>
                    <a:gdLst/>
                    <a:ahLst/>
                    <a:cxnLst>
                      <a:cxn ang="0">
                        <a:pos x="124" y="321"/>
                      </a:cxn>
                      <a:cxn ang="0">
                        <a:pos x="0" y="48"/>
                      </a:cxn>
                      <a:cxn ang="0">
                        <a:pos x="100" y="0"/>
                      </a:cxn>
                      <a:cxn ang="0">
                        <a:pos x="124" y="321"/>
                      </a:cxn>
                    </a:cxnLst>
                    <a:rect l="0" t="0" r="r" b="b"/>
                    <a:pathLst>
                      <a:path w="124" h="321">
                        <a:moveTo>
                          <a:pt x="124" y="321"/>
                        </a:moveTo>
                        <a:lnTo>
                          <a:pt x="0" y="48"/>
                        </a:lnTo>
                        <a:lnTo>
                          <a:pt x="100" y="0"/>
                        </a:lnTo>
                        <a:lnTo>
                          <a:pt x="124" y="321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4" name="Freeform 1190"/>
                  <p:cNvSpPr>
                    <a:spLocks/>
                  </p:cNvSpPr>
                  <p:nvPr/>
                </p:nvSpPr>
                <p:spPr bwMode="auto">
                  <a:xfrm>
                    <a:off x="2689" y="1973"/>
                    <a:ext cx="125" cy="74"/>
                  </a:xfrm>
                  <a:custGeom>
                    <a:avLst/>
                    <a:gdLst/>
                    <a:ahLst/>
                    <a:cxnLst>
                      <a:cxn ang="0">
                        <a:pos x="249" y="29"/>
                      </a:cxn>
                      <a:cxn ang="0">
                        <a:pos x="0" y="149"/>
                      </a:cxn>
                      <a:cxn ang="0">
                        <a:pos x="17" y="105"/>
                      </a:cxn>
                      <a:cxn ang="0">
                        <a:pos x="233" y="0"/>
                      </a:cxn>
                      <a:cxn ang="0">
                        <a:pos x="249" y="29"/>
                      </a:cxn>
                    </a:cxnLst>
                    <a:rect l="0" t="0" r="r" b="b"/>
                    <a:pathLst>
                      <a:path w="249" h="149">
                        <a:moveTo>
                          <a:pt x="249" y="29"/>
                        </a:moveTo>
                        <a:lnTo>
                          <a:pt x="0" y="149"/>
                        </a:lnTo>
                        <a:lnTo>
                          <a:pt x="17" y="105"/>
                        </a:lnTo>
                        <a:lnTo>
                          <a:pt x="233" y="0"/>
                        </a:lnTo>
                        <a:lnTo>
                          <a:pt x="249" y="29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5" name="Freeform 1191"/>
                  <p:cNvSpPr>
                    <a:spLocks/>
                  </p:cNvSpPr>
                  <p:nvPr/>
                </p:nvSpPr>
                <p:spPr bwMode="auto">
                  <a:xfrm>
                    <a:off x="2709" y="1947"/>
                    <a:ext cx="93" cy="59"/>
                  </a:xfrm>
                  <a:custGeom>
                    <a:avLst/>
                    <a:gdLst/>
                    <a:ahLst/>
                    <a:cxnLst>
                      <a:cxn ang="0">
                        <a:pos x="186" y="27"/>
                      </a:cxn>
                      <a:cxn ang="0">
                        <a:pos x="173" y="0"/>
                      </a:cxn>
                      <a:cxn ang="0">
                        <a:pos x="16" y="74"/>
                      </a:cxn>
                      <a:cxn ang="0">
                        <a:pos x="0" y="117"/>
                      </a:cxn>
                      <a:cxn ang="0">
                        <a:pos x="186" y="27"/>
                      </a:cxn>
                    </a:cxnLst>
                    <a:rect l="0" t="0" r="r" b="b"/>
                    <a:pathLst>
                      <a:path w="186" h="117">
                        <a:moveTo>
                          <a:pt x="186" y="27"/>
                        </a:moveTo>
                        <a:lnTo>
                          <a:pt x="173" y="0"/>
                        </a:lnTo>
                        <a:lnTo>
                          <a:pt x="16" y="74"/>
                        </a:lnTo>
                        <a:lnTo>
                          <a:pt x="0" y="117"/>
                        </a:lnTo>
                        <a:lnTo>
                          <a:pt x="186" y="27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6" name="Freeform 1192"/>
                  <p:cNvSpPr>
                    <a:spLocks/>
                  </p:cNvSpPr>
                  <p:nvPr/>
                </p:nvSpPr>
                <p:spPr bwMode="auto">
                  <a:xfrm>
                    <a:off x="2723" y="1916"/>
                    <a:ext cx="66" cy="47"/>
                  </a:xfrm>
                  <a:custGeom>
                    <a:avLst/>
                    <a:gdLst/>
                    <a:ahLst/>
                    <a:cxnLst>
                      <a:cxn ang="0">
                        <a:pos x="131" y="33"/>
                      </a:cxn>
                      <a:cxn ang="0">
                        <a:pos x="115" y="0"/>
                      </a:cxn>
                      <a:cxn ang="0">
                        <a:pos x="18" y="47"/>
                      </a:cxn>
                      <a:cxn ang="0">
                        <a:pos x="0" y="95"/>
                      </a:cxn>
                      <a:cxn ang="0">
                        <a:pos x="131" y="33"/>
                      </a:cxn>
                    </a:cxnLst>
                    <a:rect l="0" t="0" r="r" b="b"/>
                    <a:pathLst>
                      <a:path w="131" h="95">
                        <a:moveTo>
                          <a:pt x="131" y="33"/>
                        </a:moveTo>
                        <a:lnTo>
                          <a:pt x="115" y="0"/>
                        </a:lnTo>
                        <a:lnTo>
                          <a:pt x="18" y="47"/>
                        </a:lnTo>
                        <a:lnTo>
                          <a:pt x="0" y="95"/>
                        </a:lnTo>
                        <a:lnTo>
                          <a:pt x="131" y="33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7" name="Freeform 1193"/>
                  <p:cNvSpPr>
                    <a:spLocks/>
                  </p:cNvSpPr>
                  <p:nvPr/>
                </p:nvSpPr>
                <p:spPr bwMode="auto">
                  <a:xfrm>
                    <a:off x="2740" y="1874"/>
                    <a:ext cx="33" cy="43"/>
                  </a:xfrm>
                  <a:custGeom>
                    <a:avLst/>
                    <a:gdLst/>
                    <a:ahLst/>
                    <a:cxnLst>
                      <a:cxn ang="0">
                        <a:pos x="68" y="54"/>
                      </a:cxn>
                      <a:cxn ang="0">
                        <a:pos x="0" y="87"/>
                      </a:cxn>
                      <a:cxn ang="0">
                        <a:pos x="24" y="9"/>
                      </a:cxn>
                      <a:cxn ang="0">
                        <a:pos x="42" y="0"/>
                      </a:cxn>
                      <a:cxn ang="0">
                        <a:pos x="68" y="54"/>
                      </a:cxn>
                    </a:cxnLst>
                    <a:rect l="0" t="0" r="r" b="b"/>
                    <a:pathLst>
                      <a:path w="68" h="87">
                        <a:moveTo>
                          <a:pt x="68" y="54"/>
                        </a:moveTo>
                        <a:lnTo>
                          <a:pt x="0" y="87"/>
                        </a:lnTo>
                        <a:lnTo>
                          <a:pt x="24" y="9"/>
                        </a:lnTo>
                        <a:lnTo>
                          <a:pt x="42" y="0"/>
                        </a:lnTo>
                        <a:lnTo>
                          <a:pt x="68" y="54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8" name="Freeform 1194"/>
                  <p:cNvSpPr>
                    <a:spLocks/>
                  </p:cNvSpPr>
                  <p:nvPr/>
                </p:nvSpPr>
                <p:spPr bwMode="auto">
                  <a:xfrm>
                    <a:off x="2884" y="2275"/>
                    <a:ext cx="77" cy="29"/>
                  </a:xfrm>
                  <a:custGeom>
                    <a:avLst/>
                    <a:gdLst/>
                    <a:ahLst/>
                    <a:cxnLst>
                      <a:cxn ang="0">
                        <a:pos x="154" y="30"/>
                      </a:cxn>
                      <a:cxn ang="0">
                        <a:pos x="53" y="0"/>
                      </a:cxn>
                      <a:cxn ang="0">
                        <a:pos x="0" y="23"/>
                      </a:cxn>
                      <a:cxn ang="0">
                        <a:pos x="93" y="57"/>
                      </a:cxn>
                      <a:cxn ang="0">
                        <a:pos x="154" y="30"/>
                      </a:cxn>
                    </a:cxnLst>
                    <a:rect l="0" t="0" r="r" b="b"/>
                    <a:pathLst>
                      <a:path w="154" h="57">
                        <a:moveTo>
                          <a:pt x="154" y="30"/>
                        </a:moveTo>
                        <a:lnTo>
                          <a:pt x="53" y="0"/>
                        </a:lnTo>
                        <a:lnTo>
                          <a:pt x="0" y="23"/>
                        </a:lnTo>
                        <a:lnTo>
                          <a:pt x="93" y="57"/>
                        </a:lnTo>
                        <a:lnTo>
                          <a:pt x="154" y="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79" name="Freeform 1195"/>
                  <p:cNvSpPr>
                    <a:spLocks/>
                  </p:cNvSpPr>
                  <p:nvPr/>
                </p:nvSpPr>
                <p:spPr bwMode="auto">
                  <a:xfrm>
                    <a:off x="2831" y="2301"/>
                    <a:ext cx="76" cy="28"/>
                  </a:xfrm>
                  <a:custGeom>
                    <a:avLst/>
                    <a:gdLst/>
                    <a:ahLst/>
                    <a:cxnLst>
                      <a:cxn ang="0">
                        <a:pos x="151" y="31"/>
                      </a:cxn>
                      <a:cxn ang="0">
                        <a:pos x="51" y="0"/>
                      </a:cxn>
                      <a:cxn ang="0">
                        <a:pos x="0" y="23"/>
                      </a:cxn>
                      <a:cxn ang="0">
                        <a:pos x="91" y="58"/>
                      </a:cxn>
                      <a:cxn ang="0">
                        <a:pos x="151" y="31"/>
                      </a:cxn>
                    </a:cxnLst>
                    <a:rect l="0" t="0" r="r" b="b"/>
                    <a:pathLst>
                      <a:path w="151" h="58">
                        <a:moveTo>
                          <a:pt x="151" y="31"/>
                        </a:moveTo>
                        <a:lnTo>
                          <a:pt x="51" y="0"/>
                        </a:lnTo>
                        <a:lnTo>
                          <a:pt x="0" y="23"/>
                        </a:lnTo>
                        <a:lnTo>
                          <a:pt x="91" y="58"/>
                        </a:lnTo>
                        <a:lnTo>
                          <a:pt x="151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0" name="Freeform 1196"/>
                  <p:cNvSpPr>
                    <a:spLocks/>
                  </p:cNvSpPr>
                  <p:nvPr/>
                </p:nvSpPr>
                <p:spPr bwMode="auto">
                  <a:xfrm>
                    <a:off x="2777" y="2327"/>
                    <a:ext cx="74" cy="29"/>
                  </a:xfrm>
                  <a:custGeom>
                    <a:avLst/>
                    <a:gdLst/>
                    <a:ahLst/>
                    <a:cxnLst>
                      <a:cxn ang="0">
                        <a:pos x="149" y="30"/>
                      </a:cxn>
                      <a:cxn ang="0">
                        <a:pos x="51" y="0"/>
                      </a:cxn>
                      <a:cxn ang="0">
                        <a:pos x="0" y="23"/>
                      </a:cxn>
                      <a:cxn ang="0">
                        <a:pos x="93" y="57"/>
                      </a:cxn>
                      <a:cxn ang="0">
                        <a:pos x="149" y="30"/>
                      </a:cxn>
                    </a:cxnLst>
                    <a:rect l="0" t="0" r="r" b="b"/>
                    <a:pathLst>
                      <a:path w="149" h="57">
                        <a:moveTo>
                          <a:pt x="149" y="30"/>
                        </a:moveTo>
                        <a:lnTo>
                          <a:pt x="51" y="0"/>
                        </a:lnTo>
                        <a:lnTo>
                          <a:pt x="0" y="23"/>
                        </a:lnTo>
                        <a:lnTo>
                          <a:pt x="93" y="57"/>
                        </a:lnTo>
                        <a:lnTo>
                          <a:pt x="149" y="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1" name="Freeform 1197"/>
                  <p:cNvSpPr>
                    <a:spLocks/>
                  </p:cNvSpPr>
                  <p:nvPr/>
                </p:nvSpPr>
                <p:spPr bwMode="auto">
                  <a:xfrm>
                    <a:off x="2743" y="2362"/>
                    <a:ext cx="43" cy="25"/>
                  </a:xfrm>
                  <a:custGeom>
                    <a:avLst/>
                    <a:gdLst/>
                    <a:ahLst/>
                    <a:cxnLst>
                      <a:cxn ang="0">
                        <a:pos x="86" y="27"/>
                      </a:cxn>
                      <a:cxn ang="0">
                        <a:pos x="11" y="0"/>
                      </a:cxn>
                      <a:cxn ang="0">
                        <a:pos x="0" y="37"/>
                      </a:cxn>
                      <a:cxn ang="0">
                        <a:pos x="33" y="51"/>
                      </a:cxn>
                      <a:cxn ang="0">
                        <a:pos x="86" y="27"/>
                      </a:cxn>
                    </a:cxnLst>
                    <a:rect l="0" t="0" r="r" b="b"/>
                    <a:pathLst>
                      <a:path w="86" h="51">
                        <a:moveTo>
                          <a:pt x="86" y="27"/>
                        </a:moveTo>
                        <a:lnTo>
                          <a:pt x="11" y="0"/>
                        </a:lnTo>
                        <a:lnTo>
                          <a:pt x="0" y="37"/>
                        </a:lnTo>
                        <a:lnTo>
                          <a:pt x="33" y="51"/>
                        </a:lnTo>
                        <a:lnTo>
                          <a:pt x="86" y="2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2" name="Freeform 1198"/>
                  <p:cNvSpPr>
                    <a:spLocks/>
                  </p:cNvSpPr>
                  <p:nvPr/>
                </p:nvSpPr>
                <p:spPr bwMode="auto">
                  <a:xfrm>
                    <a:off x="2630" y="2178"/>
                    <a:ext cx="141" cy="141"/>
                  </a:xfrm>
                  <a:custGeom>
                    <a:avLst/>
                    <a:gdLst/>
                    <a:ahLst/>
                    <a:cxnLst>
                      <a:cxn ang="0">
                        <a:pos x="257" y="281"/>
                      </a:cxn>
                      <a:cxn ang="0">
                        <a:pos x="140" y="38"/>
                      </a:cxn>
                      <a:cxn ang="0">
                        <a:pos x="107" y="27"/>
                      </a:cxn>
                      <a:cxn ang="0">
                        <a:pos x="14" y="67"/>
                      </a:cxn>
                      <a:cxn ang="0">
                        <a:pos x="0" y="51"/>
                      </a:cxn>
                      <a:cxn ang="0">
                        <a:pos x="113" y="0"/>
                      </a:cxn>
                      <a:cxn ang="0">
                        <a:pos x="150" y="1"/>
                      </a:cxn>
                      <a:cxn ang="0">
                        <a:pos x="283" y="270"/>
                      </a:cxn>
                      <a:cxn ang="0">
                        <a:pos x="257" y="281"/>
                      </a:cxn>
                    </a:cxnLst>
                    <a:rect l="0" t="0" r="r" b="b"/>
                    <a:pathLst>
                      <a:path w="283" h="281">
                        <a:moveTo>
                          <a:pt x="257" y="281"/>
                        </a:moveTo>
                        <a:lnTo>
                          <a:pt x="140" y="38"/>
                        </a:lnTo>
                        <a:lnTo>
                          <a:pt x="107" y="27"/>
                        </a:lnTo>
                        <a:lnTo>
                          <a:pt x="14" y="67"/>
                        </a:lnTo>
                        <a:lnTo>
                          <a:pt x="0" y="51"/>
                        </a:lnTo>
                        <a:lnTo>
                          <a:pt x="113" y="0"/>
                        </a:lnTo>
                        <a:lnTo>
                          <a:pt x="150" y="1"/>
                        </a:lnTo>
                        <a:lnTo>
                          <a:pt x="283" y="270"/>
                        </a:lnTo>
                        <a:lnTo>
                          <a:pt x="257" y="2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3" name="Freeform 1199"/>
                  <p:cNvSpPr>
                    <a:spLocks/>
                  </p:cNvSpPr>
                  <p:nvPr/>
                </p:nvSpPr>
                <p:spPr bwMode="auto">
                  <a:xfrm>
                    <a:off x="2618" y="2148"/>
                    <a:ext cx="182" cy="154"/>
                  </a:xfrm>
                  <a:custGeom>
                    <a:avLst/>
                    <a:gdLst/>
                    <a:ahLst/>
                    <a:cxnLst>
                      <a:cxn ang="0">
                        <a:pos x="337" y="308"/>
                      </a:cxn>
                      <a:cxn ang="0">
                        <a:pos x="197" y="34"/>
                      </a:cxn>
                      <a:cxn ang="0">
                        <a:pos x="151" y="27"/>
                      </a:cxn>
                      <a:cxn ang="0">
                        <a:pos x="15" y="92"/>
                      </a:cxn>
                      <a:cxn ang="0">
                        <a:pos x="0" y="76"/>
                      </a:cxn>
                      <a:cxn ang="0">
                        <a:pos x="169" y="0"/>
                      </a:cxn>
                      <a:cxn ang="0">
                        <a:pos x="217" y="15"/>
                      </a:cxn>
                      <a:cxn ang="0">
                        <a:pos x="364" y="294"/>
                      </a:cxn>
                      <a:cxn ang="0">
                        <a:pos x="337" y="308"/>
                      </a:cxn>
                    </a:cxnLst>
                    <a:rect l="0" t="0" r="r" b="b"/>
                    <a:pathLst>
                      <a:path w="364" h="308">
                        <a:moveTo>
                          <a:pt x="337" y="308"/>
                        </a:moveTo>
                        <a:lnTo>
                          <a:pt x="197" y="34"/>
                        </a:lnTo>
                        <a:lnTo>
                          <a:pt x="151" y="27"/>
                        </a:lnTo>
                        <a:lnTo>
                          <a:pt x="15" y="92"/>
                        </a:lnTo>
                        <a:lnTo>
                          <a:pt x="0" y="76"/>
                        </a:lnTo>
                        <a:lnTo>
                          <a:pt x="169" y="0"/>
                        </a:lnTo>
                        <a:lnTo>
                          <a:pt x="217" y="15"/>
                        </a:lnTo>
                        <a:lnTo>
                          <a:pt x="364" y="294"/>
                        </a:lnTo>
                        <a:lnTo>
                          <a:pt x="337" y="3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4" name="Line 12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5" y="2204"/>
                    <a:ext cx="48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5" name="Line 12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0" y="2214"/>
                    <a:ext cx="44" cy="21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6" name="Line 120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25" y="2166"/>
                    <a:ext cx="25" cy="47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7" name="Line 12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09" y="2159"/>
                    <a:ext cx="28" cy="1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8" name="Line 12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2" y="2133"/>
                    <a:ext cx="33" cy="18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89" name="Line 12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47" y="2190"/>
                    <a:ext cx="39" cy="20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90" name="Line 12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8" y="2231"/>
                    <a:ext cx="49" cy="22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191" name="Freeform 1207"/>
                <p:cNvSpPr>
                  <a:spLocks/>
                </p:cNvSpPr>
                <p:nvPr/>
              </p:nvSpPr>
              <p:spPr bwMode="auto">
                <a:xfrm>
                  <a:off x="2190" y="1323"/>
                  <a:ext cx="978" cy="1155"/>
                </a:xfrm>
                <a:custGeom>
                  <a:avLst/>
                  <a:gdLst/>
                  <a:ahLst/>
                  <a:cxnLst>
                    <a:cxn ang="0">
                      <a:pos x="0" y="549"/>
                    </a:cxn>
                    <a:cxn ang="0">
                      <a:pos x="1099" y="0"/>
                    </a:cxn>
                    <a:cxn ang="0">
                      <a:pos x="1957" y="1770"/>
                    </a:cxn>
                    <a:cxn ang="0">
                      <a:pos x="879" y="2308"/>
                    </a:cxn>
                    <a:cxn ang="0">
                      <a:pos x="0" y="549"/>
                    </a:cxn>
                  </a:cxnLst>
                  <a:rect l="0" t="0" r="r" b="b"/>
                  <a:pathLst>
                    <a:path w="1957" h="2308">
                      <a:moveTo>
                        <a:pt x="0" y="549"/>
                      </a:moveTo>
                      <a:lnTo>
                        <a:pt x="1099" y="0"/>
                      </a:lnTo>
                      <a:lnTo>
                        <a:pt x="1957" y="1770"/>
                      </a:lnTo>
                      <a:lnTo>
                        <a:pt x="879" y="2308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92" name="Freeform 1208"/>
                <p:cNvSpPr>
                  <a:spLocks/>
                </p:cNvSpPr>
                <p:nvPr/>
              </p:nvSpPr>
              <p:spPr bwMode="auto">
                <a:xfrm>
                  <a:off x="2286" y="1574"/>
                  <a:ext cx="114" cy="199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254"/>
                    </a:cxn>
                    <a:cxn ang="0">
                      <a:pos x="227" y="399"/>
                    </a:cxn>
                    <a:cxn ang="0">
                      <a:pos x="224" y="133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7" h="399">
                      <a:moveTo>
                        <a:pt x="7" y="0"/>
                      </a:moveTo>
                      <a:lnTo>
                        <a:pt x="0" y="254"/>
                      </a:lnTo>
                      <a:lnTo>
                        <a:pt x="227" y="399"/>
                      </a:lnTo>
                      <a:lnTo>
                        <a:pt x="224" y="13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93" name="Freeform 1209"/>
                <p:cNvSpPr>
                  <a:spLocks/>
                </p:cNvSpPr>
                <p:nvPr/>
              </p:nvSpPr>
              <p:spPr bwMode="auto">
                <a:xfrm>
                  <a:off x="2968" y="2030"/>
                  <a:ext cx="113" cy="2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254"/>
                    </a:cxn>
                    <a:cxn ang="0">
                      <a:pos x="227" y="399"/>
                    </a:cxn>
                    <a:cxn ang="0">
                      <a:pos x="224" y="133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27" h="399">
                      <a:moveTo>
                        <a:pt x="7" y="0"/>
                      </a:moveTo>
                      <a:lnTo>
                        <a:pt x="0" y="254"/>
                      </a:lnTo>
                      <a:lnTo>
                        <a:pt x="227" y="399"/>
                      </a:lnTo>
                      <a:lnTo>
                        <a:pt x="224" y="13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94" name="Freeform 1210"/>
                <p:cNvSpPr>
                  <a:spLocks/>
                </p:cNvSpPr>
                <p:nvPr/>
              </p:nvSpPr>
              <p:spPr bwMode="auto">
                <a:xfrm>
                  <a:off x="3193" y="2096"/>
                  <a:ext cx="80" cy="139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175"/>
                    </a:cxn>
                    <a:cxn ang="0">
                      <a:pos x="155" y="278"/>
                    </a:cxn>
                    <a:cxn ang="0">
                      <a:pos x="160" y="8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160" h="278">
                      <a:moveTo>
                        <a:pt x="20" y="0"/>
                      </a:moveTo>
                      <a:lnTo>
                        <a:pt x="0" y="175"/>
                      </a:lnTo>
                      <a:lnTo>
                        <a:pt x="155" y="278"/>
                      </a:lnTo>
                      <a:lnTo>
                        <a:pt x="160" y="88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95" name="Freeform 1211"/>
                <p:cNvSpPr>
                  <a:spLocks/>
                </p:cNvSpPr>
                <p:nvPr/>
              </p:nvSpPr>
              <p:spPr bwMode="auto">
                <a:xfrm>
                  <a:off x="3259" y="2264"/>
                  <a:ext cx="82" cy="156"/>
                </a:xfrm>
                <a:custGeom>
                  <a:avLst/>
                  <a:gdLst/>
                  <a:ahLst/>
                  <a:cxnLst>
                    <a:cxn ang="0">
                      <a:pos x="157" y="283"/>
                    </a:cxn>
                    <a:cxn ang="0">
                      <a:pos x="113" y="311"/>
                    </a:cxn>
                    <a:cxn ang="0">
                      <a:pos x="0" y="88"/>
                    </a:cxn>
                    <a:cxn ang="0">
                      <a:pos x="23" y="30"/>
                    </a:cxn>
                    <a:cxn ang="0">
                      <a:pos x="78" y="0"/>
                    </a:cxn>
                    <a:cxn ang="0">
                      <a:pos x="138" y="22"/>
                    </a:cxn>
                    <a:cxn ang="0">
                      <a:pos x="164" y="91"/>
                    </a:cxn>
                    <a:cxn ang="0">
                      <a:pos x="119" y="115"/>
                    </a:cxn>
                    <a:cxn ang="0">
                      <a:pos x="90" y="63"/>
                    </a:cxn>
                    <a:cxn ang="0">
                      <a:pos x="58" y="80"/>
                    </a:cxn>
                    <a:cxn ang="0">
                      <a:pos x="157" y="283"/>
                    </a:cxn>
                  </a:cxnLst>
                  <a:rect l="0" t="0" r="r" b="b"/>
                  <a:pathLst>
                    <a:path w="164" h="311">
                      <a:moveTo>
                        <a:pt x="157" y="283"/>
                      </a:moveTo>
                      <a:lnTo>
                        <a:pt x="113" y="311"/>
                      </a:lnTo>
                      <a:lnTo>
                        <a:pt x="0" y="88"/>
                      </a:lnTo>
                      <a:lnTo>
                        <a:pt x="23" y="30"/>
                      </a:lnTo>
                      <a:lnTo>
                        <a:pt x="78" y="0"/>
                      </a:lnTo>
                      <a:lnTo>
                        <a:pt x="138" y="22"/>
                      </a:lnTo>
                      <a:lnTo>
                        <a:pt x="164" y="91"/>
                      </a:lnTo>
                      <a:lnTo>
                        <a:pt x="119" y="115"/>
                      </a:lnTo>
                      <a:lnTo>
                        <a:pt x="90" y="63"/>
                      </a:lnTo>
                      <a:lnTo>
                        <a:pt x="58" y="80"/>
                      </a:lnTo>
                      <a:lnTo>
                        <a:pt x="157" y="28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247" name="Group 1300"/>
            <p:cNvGrpSpPr>
              <a:grpSpLocks/>
            </p:cNvGrpSpPr>
            <p:nvPr/>
          </p:nvGrpSpPr>
          <p:grpSpPr bwMode="auto">
            <a:xfrm rot="1489513">
              <a:off x="3792" y="2160"/>
              <a:ext cx="1388" cy="1739"/>
              <a:chOff x="2265" y="988"/>
              <a:chExt cx="1388" cy="1739"/>
            </a:xfrm>
          </p:grpSpPr>
          <p:sp>
            <p:nvSpPr>
              <p:cNvPr id="43285" name="Freeform 1301"/>
              <p:cNvSpPr>
                <a:spLocks/>
              </p:cNvSpPr>
              <p:nvPr/>
            </p:nvSpPr>
            <p:spPr bwMode="auto">
              <a:xfrm>
                <a:off x="2265" y="988"/>
                <a:ext cx="1388" cy="1739"/>
              </a:xfrm>
              <a:custGeom>
                <a:avLst/>
                <a:gdLst/>
                <a:ahLst/>
                <a:cxnLst>
                  <a:cxn ang="0">
                    <a:pos x="49" y="497"/>
                  </a:cxn>
                  <a:cxn ang="0">
                    <a:pos x="143" y="445"/>
                  </a:cxn>
                  <a:cxn ang="0">
                    <a:pos x="1770" y="11"/>
                  </a:cxn>
                  <a:cxn ang="0">
                    <a:pos x="1905" y="0"/>
                  </a:cxn>
                  <a:cxn ang="0">
                    <a:pos x="2003" y="48"/>
                  </a:cxn>
                  <a:cxn ang="0">
                    <a:pos x="2049" y="126"/>
                  </a:cxn>
                  <a:cxn ang="0">
                    <a:pos x="2777" y="2880"/>
                  </a:cxn>
                  <a:cxn ang="0">
                    <a:pos x="2759" y="2973"/>
                  </a:cxn>
                  <a:cxn ang="0">
                    <a:pos x="2714" y="3038"/>
                  </a:cxn>
                  <a:cxn ang="0">
                    <a:pos x="2612" y="3071"/>
                  </a:cxn>
                  <a:cxn ang="0">
                    <a:pos x="1057" y="3464"/>
                  </a:cxn>
                  <a:cxn ang="0">
                    <a:pos x="909" y="3479"/>
                  </a:cxn>
                  <a:cxn ang="0">
                    <a:pos x="830" y="3450"/>
                  </a:cxn>
                  <a:cxn ang="0">
                    <a:pos x="796" y="3368"/>
                  </a:cxn>
                  <a:cxn ang="0">
                    <a:pos x="13" y="667"/>
                  </a:cxn>
                  <a:cxn ang="0">
                    <a:pos x="0" y="567"/>
                  </a:cxn>
                  <a:cxn ang="0">
                    <a:pos x="49" y="497"/>
                  </a:cxn>
                </a:cxnLst>
                <a:rect l="0" t="0" r="r" b="b"/>
                <a:pathLst>
                  <a:path w="2777" h="3479">
                    <a:moveTo>
                      <a:pt x="49" y="497"/>
                    </a:moveTo>
                    <a:lnTo>
                      <a:pt x="143" y="445"/>
                    </a:lnTo>
                    <a:lnTo>
                      <a:pt x="1770" y="11"/>
                    </a:lnTo>
                    <a:lnTo>
                      <a:pt x="1905" y="0"/>
                    </a:lnTo>
                    <a:lnTo>
                      <a:pt x="2003" y="48"/>
                    </a:lnTo>
                    <a:lnTo>
                      <a:pt x="2049" y="126"/>
                    </a:lnTo>
                    <a:lnTo>
                      <a:pt x="2777" y="2880"/>
                    </a:lnTo>
                    <a:lnTo>
                      <a:pt x="2759" y="2973"/>
                    </a:lnTo>
                    <a:lnTo>
                      <a:pt x="2714" y="3038"/>
                    </a:lnTo>
                    <a:lnTo>
                      <a:pt x="2612" y="3071"/>
                    </a:lnTo>
                    <a:lnTo>
                      <a:pt x="1057" y="3464"/>
                    </a:lnTo>
                    <a:lnTo>
                      <a:pt x="909" y="3479"/>
                    </a:lnTo>
                    <a:lnTo>
                      <a:pt x="830" y="3450"/>
                    </a:lnTo>
                    <a:lnTo>
                      <a:pt x="796" y="3368"/>
                    </a:lnTo>
                    <a:lnTo>
                      <a:pt x="13" y="667"/>
                    </a:lnTo>
                    <a:lnTo>
                      <a:pt x="0" y="567"/>
                    </a:lnTo>
                    <a:lnTo>
                      <a:pt x="49" y="497"/>
                    </a:lnTo>
                    <a:close/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248" name="Group 1302"/>
              <p:cNvGrpSpPr>
                <a:grpSpLocks/>
              </p:cNvGrpSpPr>
              <p:nvPr/>
            </p:nvGrpSpPr>
            <p:grpSpPr bwMode="auto">
              <a:xfrm>
                <a:off x="2346" y="1255"/>
                <a:ext cx="1226" cy="1221"/>
                <a:chOff x="2346" y="1255"/>
                <a:chExt cx="1226" cy="1221"/>
              </a:xfrm>
            </p:grpSpPr>
            <p:grpSp>
              <p:nvGrpSpPr>
                <p:cNvPr id="27249" name="Group 1303"/>
                <p:cNvGrpSpPr>
                  <a:grpSpLocks/>
                </p:cNvGrpSpPr>
                <p:nvPr/>
              </p:nvGrpSpPr>
              <p:grpSpPr bwMode="auto">
                <a:xfrm>
                  <a:off x="2346" y="1255"/>
                  <a:ext cx="133" cy="325"/>
                  <a:chOff x="2346" y="1255"/>
                  <a:chExt cx="133" cy="325"/>
                </a:xfrm>
              </p:grpSpPr>
              <p:sp>
                <p:nvSpPr>
                  <p:cNvPr id="43288" name="Freeform 1304"/>
                  <p:cNvSpPr>
                    <a:spLocks/>
                  </p:cNvSpPr>
                  <p:nvPr/>
                </p:nvSpPr>
                <p:spPr bwMode="auto">
                  <a:xfrm>
                    <a:off x="2397" y="1431"/>
                    <a:ext cx="82" cy="149"/>
                  </a:xfrm>
                  <a:custGeom>
                    <a:avLst/>
                    <a:gdLst/>
                    <a:ahLst/>
                    <a:cxnLst>
                      <a:cxn ang="0">
                        <a:pos x="43" y="0"/>
                      </a:cxn>
                      <a:cxn ang="0">
                        <a:pos x="0" y="171"/>
                      </a:cxn>
                      <a:cxn ang="0">
                        <a:pos x="132" y="298"/>
                      </a:cxn>
                      <a:cxn ang="0">
                        <a:pos x="165" y="123"/>
                      </a:cxn>
                      <a:cxn ang="0">
                        <a:pos x="43" y="0"/>
                      </a:cxn>
                    </a:cxnLst>
                    <a:rect l="0" t="0" r="r" b="b"/>
                    <a:pathLst>
                      <a:path w="165" h="298">
                        <a:moveTo>
                          <a:pt x="43" y="0"/>
                        </a:moveTo>
                        <a:lnTo>
                          <a:pt x="0" y="171"/>
                        </a:lnTo>
                        <a:lnTo>
                          <a:pt x="132" y="298"/>
                        </a:lnTo>
                        <a:lnTo>
                          <a:pt x="165" y="123"/>
                        </a:lnTo>
                        <a:lnTo>
                          <a:pt x="43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89" name="Freeform 1305"/>
                  <p:cNvSpPr>
                    <a:spLocks/>
                  </p:cNvSpPr>
                  <p:nvPr/>
                </p:nvSpPr>
                <p:spPr bwMode="auto">
                  <a:xfrm>
                    <a:off x="2346" y="1255"/>
                    <a:ext cx="95" cy="159"/>
                  </a:xfrm>
                  <a:custGeom>
                    <a:avLst/>
                    <a:gdLst/>
                    <a:ahLst/>
                    <a:cxnLst>
                      <a:cxn ang="0">
                        <a:pos x="84" y="0"/>
                      </a:cxn>
                      <a:cxn ang="0">
                        <a:pos x="29" y="21"/>
                      </a:cxn>
                      <a:cxn ang="0">
                        <a:pos x="0" y="71"/>
                      </a:cxn>
                      <a:cxn ang="0">
                        <a:pos x="48" y="274"/>
                      </a:cxn>
                      <a:cxn ang="0">
                        <a:pos x="99" y="293"/>
                      </a:cxn>
                      <a:cxn ang="0">
                        <a:pos x="110" y="319"/>
                      </a:cxn>
                      <a:cxn ang="0">
                        <a:pos x="157" y="309"/>
                      </a:cxn>
                      <a:cxn ang="0">
                        <a:pos x="154" y="282"/>
                      </a:cxn>
                      <a:cxn ang="0">
                        <a:pos x="188" y="227"/>
                      </a:cxn>
                      <a:cxn ang="0">
                        <a:pos x="138" y="32"/>
                      </a:cxn>
                      <a:cxn ang="0">
                        <a:pos x="84" y="0"/>
                      </a:cxn>
                    </a:cxnLst>
                    <a:rect l="0" t="0" r="r" b="b"/>
                    <a:pathLst>
                      <a:path w="188" h="319">
                        <a:moveTo>
                          <a:pt x="84" y="0"/>
                        </a:moveTo>
                        <a:lnTo>
                          <a:pt x="29" y="21"/>
                        </a:lnTo>
                        <a:lnTo>
                          <a:pt x="0" y="71"/>
                        </a:lnTo>
                        <a:lnTo>
                          <a:pt x="48" y="274"/>
                        </a:lnTo>
                        <a:lnTo>
                          <a:pt x="99" y="293"/>
                        </a:lnTo>
                        <a:lnTo>
                          <a:pt x="110" y="319"/>
                        </a:lnTo>
                        <a:lnTo>
                          <a:pt x="157" y="309"/>
                        </a:lnTo>
                        <a:lnTo>
                          <a:pt x="154" y="282"/>
                        </a:lnTo>
                        <a:lnTo>
                          <a:pt x="188" y="227"/>
                        </a:lnTo>
                        <a:lnTo>
                          <a:pt x="138" y="32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290" name="Freeform 1306"/>
                <p:cNvSpPr>
                  <a:spLocks/>
                </p:cNvSpPr>
                <p:nvPr/>
              </p:nvSpPr>
              <p:spPr bwMode="auto">
                <a:xfrm>
                  <a:off x="2373" y="1284"/>
                  <a:ext cx="41" cy="93"/>
                </a:xfrm>
                <a:custGeom>
                  <a:avLst/>
                  <a:gdLst/>
                  <a:ahLst/>
                  <a:cxnLst>
                    <a:cxn ang="0">
                      <a:pos x="37" y="0"/>
                    </a:cxn>
                    <a:cxn ang="0">
                      <a:pos x="0" y="11"/>
                    </a:cxn>
                    <a:cxn ang="0">
                      <a:pos x="42" y="185"/>
                    </a:cxn>
                    <a:cxn ang="0">
                      <a:pos x="82" y="171"/>
                    </a:cxn>
                    <a:cxn ang="0">
                      <a:pos x="37" y="0"/>
                    </a:cxn>
                  </a:cxnLst>
                  <a:rect l="0" t="0" r="r" b="b"/>
                  <a:pathLst>
                    <a:path w="82" h="185">
                      <a:moveTo>
                        <a:pt x="37" y="0"/>
                      </a:moveTo>
                      <a:lnTo>
                        <a:pt x="0" y="11"/>
                      </a:lnTo>
                      <a:lnTo>
                        <a:pt x="42" y="185"/>
                      </a:lnTo>
                      <a:lnTo>
                        <a:pt x="82" y="171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250" name="Group 1307"/>
                <p:cNvGrpSpPr>
                  <a:grpSpLocks/>
                </p:cNvGrpSpPr>
                <p:nvPr/>
              </p:nvGrpSpPr>
              <p:grpSpPr bwMode="auto">
                <a:xfrm>
                  <a:off x="3440" y="2150"/>
                  <a:ext cx="132" cy="326"/>
                  <a:chOff x="3440" y="2150"/>
                  <a:chExt cx="132" cy="326"/>
                </a:xfrm>
              </p:grpSpPr>
              <p:sp>
                <p:nvSpPr>
                  <p:cNvPr id="43292" name="Freeform 1308"/>
                  <p:cNvSpPr>
                    <a:spLocks/>
                  </p:cNvSpPr>
                  <p:nvPr/>
                </p:nvSpPr>
                <p:spPr bwMode="auto">
                  <a:xfrm>
                    <a:off x="3440" y="2150"/>
                    <a:ext cx="82" cy="149"/>
                  </a:xfrm>
                  <a:custGeom>
                    <a:avLst/>
                    <a:gdLst/>
                    <a:ahLst/>
                    <a:cxnLst>
                      <a:cxn ang="0">
                        <a:pos x="122" y="298"/>
                      </a:cxn>
                      <a:cxn ang="0">
                        <a:pos x="165" y="127"/>
                      </a:cxn>
                      <a:cxn ang="0">
                        <a:pos x="40" y="0"/>
                      </a:cxn>
                      <a:cxn ang="0">
                        <a:pos x="0" y="174"/>
                      </a:cxn>
                      <a:cxn ang="0">
                        <a:pos x="122" y="298"/>
                      </a:cxn>
                    </a:cxnLst>
                    <a:rect l="0" t="0" r="r" b="b"/>
                    <a:pathLst>
                      <a:path w="165" h="298">
                        <a:moveTo>
                          <a:pt x="122" y="298"/>
                        </a:moveTo>
                        <a:lnTo>
                          <a:pt x="165" y="127"/>
                        </a:lnTo>
                        <a:lnTo>
                          <a:pt x="40" y="0"/>
                        </a:lnTo>
                        <a:lnTo>
                          <a:pt x="0" y="174"/>
                        </a:lnTo>
                        <a:lnTo>
                          <a:pt x="122" y="29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93" name="Freeform 1309"/>
                  <p:cNvSpPr>
                    <a:spLocks/>
                  </p:cNvSpPr>
                  <p:nvPr/>
                </p:nvSpPr>
                <p:spPr bwMode="auto">
                  <a:xfrm>
                    <a:off x="3478" y="2316"/>
                    <a:ext cx="94" cy="160"/>
                  </a:xfrm>
                  <a:custGeom>
                    <a:avLst/>
                    <a:gdLst/>
                    <a:ahLst/>
                    <a:cxnLst>
                      <a:cxn ang="0">
                        <a:pos x="104" y="319"/>
                      </a:cxn>
                      <a:cxn ang="0">
                        <a:pos x="159" y="298"/>
                      </a:cxn>
                      <a:cxn ang="0">
                        <a:pos x="188" y="248"/>
                      </a:cxn>
                      <a:cxn ang="0">
                        <a:pos x="140" y="45"/>
                      </a:cxn>
                      <a:cxn ang="0">
                        <a:pos x="89" y="26"/>
                      </a:cxn>
                      <a:cxn ang="0">
                        <a:pos x="78" y="0"/>
                      </a:cxn>
                      <a:cxn ang="0">
                        <a:pos x="31" y="10"/>
                      </a:cxn>
                      <a:cxn ang="0">
                        <a:pos x="34" y="36"/>
                      </a:cxn>
                      <a:cxn ang="0">
                        <a:pos x="0" y="91"/>
                      </a:cxn>
                      <a:cxn ang="0">
                        <a:pos x="50" y="287"/>
                      </a:cxn>
                      <a:cxn ang="0">
                        <a:pos x="104" y="319"/>
                      </a:cxn>
                    </a:cxnLst>
                    <a:rect l="0" t="0" r="r" b="b"/>
                    <a:pathLst>
                      <a:path w="188" h="319">
                        <a:moveTo>
                          <a:pt x="104" y="319"/>
                        </a:moveTo>
                        <a:lnTo>
                          <a:pt x="159" y="298"/>
                        </a:lnTo>
                        <a:lnTo>
                          <a:pt x="188" y="248"/>
                        </a:lnTo>
                        <a:lnTo>
                          <a:pt x="140" y="45"/>
                        </a:lnTo>
                        <a:lnTo>
                          <a:pt x="89" y="26"/>
                        </a:lnTo>
                        <a:lnTo>
                          <a:pt x="78" y="0"/>
                        </a:lnTo>
                        <a:lnTo>
                          <a:pt x="31" y="10"/>
                        </a:lnTo>
                        <a:lnTo>
                          <a:pt x="34" y="36"/>
                        </a:lnTo>
                        <a:lnTo>
                          <a:pt x="0" y="91"/>
                        </a:lnTo>
                        <a:lnTo>
                          <a:pt x="50" y="287"/>
                        </a:lnTo>
                        <a:lnTo>
                          <a:pt x="104" y="31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294" name="Freeform 1310"/>
                <p:cNvSpPr>
                  <a:spLocks/>
                </p:cNvSpPr>
                <p:nvPr/>
              </p:nvSpPr>
              <p:spPr bwMode="auto">
                <a:xfrm>
                  <a:off x="3505" y="2354"/>
                  <a:ext cx="41" cy="93"/>
                </a:xfrm>
                <a:custGeom>
                  <a:avLst/>
                  <a:gdLst/>
                  <a:ahLst/>
                  <a:cxnLst>
                    <a:cxn ang="0">
                      <a:pos x="45" y="186"/>
                    </a:cxn>
                    <a:cxn ang="0">
                      <a:pos x="82" y="175"/>
                    </a:cxn>
                    <a:cxn ang="0">
                      <a:pos x="40" y="0"/>
                    </a:cxn>
                    <a:cxn ang="0">
                      <a:pos x="0" y="15"/>
                    </a:cxn>
                    <a:cxn ang="0">
                      <a:pos x="45" y="186"/>
                    </a:cxn>
                  </a:cxnLst>
                  <a:rect l="0" t="0" r="r" b="b"/>
                  <a:pathLst>
                    <a:path w="82" h="186">
                      <a:moveTo>
                        <a:pt x="45" y="186"/>
                      </a:moveTo>
                      <a:lnTo>
                        <a:pt x="82" y="175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45" y="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251" name="Group 1311"/>
                <p:cNvGrpSpPr>
                  <a:grpSpLocks/>
                </p:cNvGrpSpPr>
                <p:nvPr/>
              </p:nvGrpSpPr>
              <p:grpSpPr bwMode="auto">
                <a:xfrm>
                  <a:off x="2495" y="1256"/>
                  <a:ext cx="909" cy="1176"/>
                  <a:chOff x="2495" y="1256"/>
                  <a:chExt cx="909" cy="1176"/>
                </a:xfrm>
              </p:grpSpPr>
              <p:sp>
                <p:nvSpPr>
                  <p:cNvPr id="43296" name="Freeform 1312"/>
                  <p:cNvSpPr>
                    <a:spLocks/>
                  </p:cNvSpPr>
                  <p:nvPr/>
                </p:nvSpPr>
                <p:spPr bwMode="auto">
                  <a:xfrm>
                    <a:off x="2495" y="1256"/>
                    <a:ext cx="909" cy="1176"/>
                  </a:xfrm>
                  <a:custGeom>
                    <a:avLst/>
                    <a:gdLst/>
                    <a:ahLst/>
                    <a:cxnLst>
                      <a:cxn ang="0">
                        <a:pos x="0" y="334"/>
                      </a:cxn>
                      <a:cxn ang="0">
                        <a:pos x="1264" y="0"/>
                      </a:cxn>
                      <a:cxn ang="0">
                        <a:pos x="1817" y="2012"/>
                      </a:cxn>
                      <a:cxn ang="0">
                        <a:pos x="553" y="2353"/>
                      </a:cxn>
                      <a:cxn ang="0">
                        <a:pos x="0" y="334"/>
                      </a:cxn>
                    </a:cxnLst>
                    <a:rect l="0" t="0" r="r" b="b"/>
                    <a:pathLst>
                      <a:path w="1817" h="2353">
                        <a:moveTo>
                          <a:pt x="0" y="334"/>
                        </a:moveTo>
                        <a:lnTo>
                          <a:pt x="1264" y="0"/>
                        </a:lnTo>
                        <a:lnTo>
                          <a:pt x="1817" y="2012"/>
                        </a:lnTo>
                        <a:lnTo>
                          <a:pt x="553" y="2353"/>
                        </a:lnTo>
                        <a:lnTo>
                          <a:pt x="0" y="334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97" name="Freeform 1313"/>
                  <p:cNvSpPr>
                    <a:spLocks/>
                  </p:cNvSpPr>
                  <p:nvPr/>
                </p:nvSpPr>
                <p:spPr bwMode="auto">
                  <a:xfrm>
                    <a:off x="2569" y="1413"/>
                    <a:ext cx="132" cy="238"/>
                  </a:xfrm>
                  <a:custGeom>
                    <a:avLst/>
                    <a:gdLst/>
                    <a:ahLst/>
                    <a:cxnLst>
                      <a:cxn ang="0">
                        <a:pos x="69" y="0"/>
                      </a:cxn>
                      <a:cxn ang="0">
                        <a:pos x="0" y="273"/>
                      </a:cxn>
                      <a:cxn ang="0">
                        <a:pos x="213" y="475"/>
                      </a:cxn>
                      <a:cxn ang="0">
                        <a:pos x="266" y="197"/>
                      </a:cxn>
                      <a:cxn ang="0">
                        <a:pos x="69" y="0"/>
                      </a:cxn>
                    </a:cxnLst>
                    <a:rect l="0" t="0" r="r" b="b"/>
                    <a:pathLst>
                      <a:path w="266" h="475">
                        <a:moveTo>
                          <a:pt x="69" y="0"/>
                        </a:moveTo>
                        <a:lnTo>
                          <a:pt x="0" y="273"/>
                        </a:lnTo>
                        <a:lnTo>
                          <a:pt x="213" y="475"/>
                        </a:lnTo>
                        <a:lnTo>
                          <a:pt x="266" y="197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98" name="Freeform 1314"/>
                  <p:cNvSpPr>
                    <a:spLocks/>
                  </p:cNvSpPr>
                  <p:nvPr/>
                </p:nvSpPr>
                <p:spPr bwMode="auto">
                  <a:xfrm>
                    <a:off x="3204" y="2058"/>
                    <a:ext cx="111" cy="199"/>
                  </a:xfrm>
                  <a:custGeom>
                    <a:avLst/>
                    <a:gdLst/>
                    <a:ahLst/>
                    <a:cxnLst>
                      <a:cxn ang="0">
                        <a:pos x="57" y="0"/>
                      </a:cxn>
                      <a:cxn ang="0">
                        <a:pos x="0" y="227"/>
                      </a:cxn>
                      <a:cxn ang="0">
                        <a:pos x="177" y="397"/>
                      </a:cxn>
                      <a:cxn ang="0">
                        <a:pos x="221" y="165"/>
                      </a:cxn>
                      <a:cxn ang="0">
                        <a:pos x="57" y="0"/>
                      </a:cxn>
                    </a:cxnLst>
                    <a:rect l="0" t="0" r="r" b="b"/>
                    <a:pathLst>
                      <a:path w="221" h="397">
                        <a:moveTo>
                          <a:pt x="57" y="0"/>
                        </a:moveTo>
                        <a:lnTo>
                          <a:pt x="0" y="227"/>
                        </a:lnTo>
                        <a:lnTo>
                          <a:pt x="177" y="397"/>
                        </a:lnTo>
                        <a:lnTo>
                          <a:pt x="221" y="16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252" name="Group 1315"/>
                  <p:cNvGrpSpPr>
                    <a:grpSpLocks/>
                  </p:cNvGrpSpPr>
                  <p:nvPr/>
                </p:nvGrpSpPr>
                <p:grpSpPr bwMode="auto">
                  <a:xfrm>
                    <a:off x="2600" y="1264"/>
                    <a:ext cx="663" cy="664"/>
                    <a:chOff x="2600" y="1264"/>
                    <a:chExt cx="663" cy="664"/>
                  </a:xfrm>
                </p:grpSpPr>
                <p:sp>
                  <p:nvSpPr>
                    <p:cNvPr id="43300" name="Freeform 1316"/>
                    <p:cNvSpPr>
                      <a:spLocks/>
                    </p:cNvSpPr>
                    <p:nvPr/>
                  </p:nvSpPr>
                  <p:spPr bwMode="auto">
                    <a:xfrm>
                      <a:off x="2959" y="1264"/>
                      <a:ext cx="183" cy="210"/>
                    </a:xfrm>
                    <a:custGeom>
                      <a:avLst/>
                      <a:gdLst/>
                      <a:ahLst/>
                      <a:cxnLst>
                        <a:cxn ang="0">
                          <a:pos x="271" y="0"/>
                        </a:cxn>
                        <a:cxn ang="0">
                          <a:pos x="0" y="71"/>
                        </a:cxn>
                        <a:cxn ang="0">
                          <a:pos x="34" y="213"/>
                        </a:cxn>
                        <a:cxn ang="0">
                          <a:pos x="170" y="338"/>
                        </a:cxn>
                        <a:cxn ang="0">
                          <a:pos x="304" y="421"/>
                        </a:cxn>
                        <a:cxn ang="0">
                          <a:pos x="366" y="325"/>
                        </a:cxn>
                        <a:cxn ang="0">
                          <a:pos x="283" y="259"/>
                        </a:cxn>
                        <a:cxn ang="0">
                          <a:pos x="245" y="123"/>
                        </a:cxn>
                        <a:cxn ang="0">
                          <a:pos x="271" y="0"/>
                        </a:cxn>
                      </a:cxnLst>
                      <a:rect l="0" t="0" r="r" b="b"/>
                      <a:pathLst>
                        <a:path w="366" h="421">
                          <a:moveTo>
                            <a:pt x="271" y="0"/>
                          </a:moveTo>
                          <a:lnTo>
                            <a:pt x="0" y="71"/>
                          </a:lnTo>
                          <a:lnTo>
                            <a:pt x="34" y="213"/>
                          </a:lnTo>
                          <a:lnTo>
                            <a:pt x="170" y="338"/>
                          </a:lnTo>
                          <a:lnTo>
                            <a:pt x="304" y="421"/>
                          </a:lnTo>
                          <a:lnTo>
                            <a:pt x="366" y="325"/>
                          </a:lnTo>
                          <a:lnTo>
                            <a:pt x="283" y="259"/>
                          </a:lnTo>
                          <a:lnTo>
                            <a:pt x="245" y="123"/>
                          </a:lnTo>
                          <a:lnTo>
                            <a:pt x="271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1" name="Freeform 1317"/>
                    <p:cNvSpPr>
                      <a:spLocks/>
                    </p:cNvSpPr>
                    <p:nvPr/>
                  </p:nvSpPr>
                  <p:spPr bwMode="auto">
                    <a:xfrm>
                      <a:off x="2917" y="1298"/>
                      <a:ext cx="295" cy="275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0"/>
                        </a:cxn>
                        <a:cxn ang="0">
                          <a:pos x="0" y="22"/>
                        </a:cxn>
                        <a:cxn ang="0">
                          <a:pos x="36" y="156"/>
                        </a:cxn>
                        <a:cxn ang="0">
                          <a:pos x="220" y="331"/>
                        </a:cxn>
                        <a:cxn ang="0">
                          <a:pos x="589" y="550"/>
                        </a:cxn>
                        <a:cxn ang="0">
                          <a:pos x="560" y="457"/>
                        </a:cxn>
                        <a:cxn ang="0">
                          <a:pos x="256" y="273"/>
                        </a:cxn>
                        <a:cxn ang="0">
                          <a:pos x="120" y="151"/>
                        </a:cxn>
                        <a:cxn ang="0">
                          <a:pos x="84" y="0"/>
                        </a:cxn>
                      </a:cxnLst>
                      <a:rect l="0" t="0" r="r" b="b"/>
                      <a:pathLst>
                        <a:path w="589" h="550">
                          <a:moveTo>
                            <a:pt x="84" y="0"/>
                          </a:moveTo>
                          <a:lnTo>
                            <a:pt x="0" y="22"/>
                          </a:lnTo>
                          <a:lnTo>
                            <a:pt x="36" y="156"/>
                          </a:lnTo>
                          <a:lnTo>
                            <a:pt x="220" y="331"/>
                          </a:lnTo>
                          <a:lnTo>
                            <a:pt x="589" y="550"/>
                          </a:lnTo>
                          <a:lnTo>
                            <a:pt x="560" y="457"/>
                          </a:lnTo>
                          <a:lnTo>
                            <a:pt x="256" y="273"/>
                          </a:lnTo>
                          <a:lnTo>
                            <a:pt x="120" y="151"/>
                          </a:lnTo>
                          <a:lnTo>
                            <a:pt x="84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2" name="Freeform 1318"/>
                    <p:cNvSpPr>
                      <a:spLocks/>
                    </p:cNvSpPr>
                    <p:nvPr/>
                  </p:nvSpPr>
                  <p:spPr bwMode="auto">
                    <a:xfrm>
                      <a:off x="2751" y="1340"/>
                      <a:ext cx="68" cy="328"/>
                    </a:xfrm>
                    <a:custGeom>
                      <a:avLst/>
                      <a:gdLst/>
                      <a:ahLst/>
                      <a:cxnLst>
                        <a:cxn ang="0">
                          <a:pos x="113" y="0"/>
                        </a:cxn>
                        <a:cxn ang="0">
                          <a:pos x="135" y="92"/>
                        </a:cxn>
                        <a:cxn ang="0">
                          <a:pos x="51" y="289"/>
                        </a:cxn>
                        <a:cxn ang="0">
                          <a:pos x="47" y="413"/>
                        </a:cxn>
                        <a:cxn ang="0">
                          <a:pos x="91" y="597"/>
                        </a:cxn>
                        <a:cxn ang="0">
                          <a:pos x="57" y="655"/>
                        </a:cxn>
                        <a:cxn ang="0">
                          <a:pos x="0" y="424"/>
                        </a:cxn>
                        <a:cxn ang="0">
                          <a:pos x="5" y="283"/>
                        </a:cxn>
                        <a:cxn ang="0">
                          <a:pos x="69" y="96"/>
                        </a:cxn>
                        <a:cxn ang="0">
                          <a:pos x="51" y="21"/>
                        </a:cxn>
                        <a:cxn ang="0">
                          <a:pos x="113" y="0"/>
                        </a:cxn>
                      </a:cxnLst>
                      <a:rect l="0" t="0" r="r" b="b"/>
                      <a:pathLst>
                        <a:path w="135" h="655">
                          <a:moveTo>
                            <a:pt x="113" y="0"/>
                          </a:moveTo>
                          <a:lnTo>
                            <a:pt x="135" y="92"/>
                          </a:lnTo>
                          <a:lnTo>
                            <a:pt x="51" y="289"/>
                          </a:lnTo>
                          <a:lnTo>
                            <a:pt x="47" y="413"/>
                          </a:lnTo>
                          <a:lnTo>
                            <a:pt x="91" y="597"/>
                          </a:lnTo>
                          <a:lnTo>
                            <a:pt x="57" y="655"/>
                          </a:lnTo>
                          <a:lnTo>
                            <a:pt x="0" y="424"/>
                          </a:lnTo>
                          <a:lnTo>
                            <a:pt x="5" y="283"/>
                          </a:lnTo>
                          <a:lnTo>
                            <a:pt x="69" y="96"/>
                          </a:lnTo>
                          <a:lnTo>
                            <a:pt x="51" y="21"/>
                          </a:lnTo>
                          <a:lnTo>
                            <a:pt x="113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3" name="Freeform 1319"/>
                    <p:cNvSpPr>
                      <a:spLocks/>
                    </p:cNvSpPr>
                    <p:nvPr/>
                  </p:nvSpPr>
                  <p:spPr bwMode="auto">
                    <a:xfrm>
                      <a:off x="2811" y="1315"/>
                      <a:ext cx="183" cy="24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60"/>
                        </a:cxn>
                        <a:cxn ang="0">
                          <a:pos x="93" y="409"/>
                        </a:cxn>
                        <a:cxn ang="0">
                          <a:pos x="159" y="465"/>
                        </a:cxn>
                        <a:cxn ang="0">
                          <a:pos x="190" y="489"/>
                        </a:cxn>
                        <a:cxn ang="0">
                          <a:pos x="300" y="459"/>
                        </a:cxn>
                        <a:cxn ang="0">
                          <a:pos x="366" y="344"/>
                        </a:cxn>
                        <a:cxn ang="0">
                          <a:pos x="335" y="212"/>
                        </a:cxn>
                        <a:cxn ang="0">
                          <a:pos x="240" y="123"/>
                        </a:cxn>
                        <a:cxn ang="0">
                          <a:pos x="209" y="0"/>
                        </a:cxn>
                        <a:cxn ang="0">
                          <a:pos x="0" y="60"/>
                        </a:cxn>
                      </a:cxnLst>
                      <a:rect l="0" t="0" r="r" b="b"/>
                      <a:pathLst>
                        <a:path w="366" h="489">
                          <a:moveTo>
                            <a:pt x="0" y="60"/>
                          </a:moveTo>
                          <a:lnTo>
                            <a:pt x="93" y="409"/>
                          </a:lnTo>
                          <a:lnTo>
                            <a:pt x="159" y="465"/>
                          </a:lnTo>
                          <a:lnTo>
                            <a:pt x="190" y="489"/>
                          </a:lnTo>
                          <a:lnTo>
                            <a:pt x="300" y="459"/>
                          </a:lnTo>
                          <a:lnTo>
                            <a:pt x="366" y="344"/>
                          </a:lnTo>
                          <a:lnTo>
                            <a:pt x="335" y="212"/>
                          </a:lnTo>
                          <a:lnTo>
                            <a:pt x="240" y="123"/>
                          </a:lnTo>
                          <a:lnTo>
                            <a:pt x="209" y="0"/>
                          </a:lnTo>
                          <a:lnTo>
                            <a:pt x="0" y="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4" name="Freeform 1320"/>
                    <p:cNvSpPr>
                      <a:spLocks/>
                    </p:cNvSpPr>
                    <p:nvPr/>
                  </p:nvSpPr>
                  <p:spPr bwMode="auto">
                    <a:xfrm>
                      <a:off x="2810" y="1325"/>
                      <a:ext cx="63" cy="9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8"/>
                        </a:cxn>
                        <a:cxn ang="0">
                          <a:pos x="40" y="182"/>
                        </a:cxn>
                        <a:cxn ang="0">
                          <a:pos x="126" y="83"/>
                        </a:cxn>
                        <a:cxn ang="0">
                          <a:pos x="104" y="0"/>
                        </a:cxn>
                        <a:cxn ang="0">
                          <a:pos x="0" y="28"/>
                        </a:cxn>
                      </a:cxnLst>
                      <a:rect l="0" t="0" r="r" b="b"/>
                      <a:pathLst>
                        <a:path w="126" h="182">
                          <a:moveTo>
                            <a:pt x="0" y="28"/>
                          </a:moveTo>
                          <a:lnTo>
                            <a:pt x="40" y="182"/>
                          </a:lnTo>
                          <a:lnTo>
                            <a:pt x="126" y="83"/>
                          </a:lnTo>
                          <a:lnTo>
                            <a:pt x="104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5" name="Freeform 1321"/>
                    <p:cNvSpPr>
                      <a:spLocks/>
                    </p:cNvSpPr>
                    <p:nvPr/>
                  </p:nvSpPr>
                  <p:spPr bwMode="auto">
                    <a:xfrm>
                      <a:off x="2868" y="1311"/>
                      <a:ext cx="92" cy="89"/>
                    </a:xfrm>
                    <a:custGeom>
                      <a:avLst/>
                      <a:gdLst/>
                      <a:ahLst/>
                      <a:cxnLst>
                        <a:cxn ang="0">
                          <a:pos x="184" y="177"/>
                        </a:cxn>
                        <a:cxn ang="0">
                          <a:pos x="22" y="113"/>
                        </a:cxn>
                        <a:cxn ang="0">
                          <a:pos x="0" y="27"/>
                        </a:cxn>
                        <a:cxn ang="0">
                          <a:pos x="95" y="0"/>
                        </a:cxn>
                        <a:cxn ang="0">
                          <a:pos x="128" y="121"/>
                        </a:cxn>
                        <a:cxn ang="0">
                          <a:pos x="184" y="177"/>
                        </a:cxn>
                      </a:cxnLst>
                      <a:rect l="0" t="0" r="r" b="b"/>
                      <a:pathLst>
                        <a:path w="184" h="177">
                          <a:moveTo>
                            <a:pt x="184" y="177"/>
                          </a:moveTo>
                          <a:lnTo>
                            <a:pt x="22" y="113"/>
                          </a:lnTo>
                          <a:lnTo>
                            <a:pt x="0" y="27"/>
                          </a:lnTo>
                          <a:lnTo>
                            <a:pt x="95" y="0"/>
                          </a:lnTo>
                          <a:lnTo>
                            <a:pt x="128" y="121"/>
                          </a:lnTo>
                          <a:lnTo>
                            <a:pt x="184" y="17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6" name="Freeform 1322"/>
                    <p:cNvSpPr>
                      <a:spLocks/>
                    </p:cNvSpPr>
                    <p:nvPr/>
                  </p:nvSpPr>
                  <p:spPr bwMode="auto">
                    <a:xfrm>
                      <a:off x="2837" y="1487"/>
                      <a:ext cx="194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317" y="0"/>
                        </a:cxn>
                        <a:cxn ang="0">
                          <a:pos x="246" y="116"/>
                        </a:cxn>
                        <a:cxn ang="0">
                          <a:pos x="139" y="145"/>
                        </a:cxn>
                        <a:cxn ang="0">
                          <a:pos x="33" y="66"/>
                        </a:cxn>
                        <a:cxn ang="0">
                          <a:pos x="0" y="131"/>
                        </a:cxn>
                        <a:cxn ang="0">
                          <a:pos x="78" y="199"/>
                        </a:cxn>
                        <a:cxn ang="0">
                          <a:pos x="134" y="224"/>
                        </a:cxn>
                        <a:cxn ang="0">
                          <a:pos x="270" y="186"/>
                        </a:cxn>
                        <a:cxn ang="0">
                          <a:pos x="338" y="148"/>
                        </a:cxn>
                        <a:cxn ang="0">
                          <a:pos x="388" y="59"/>
                        </a:cxn>
                        <a:cxn ang="0">
                          <a:pos x="317" y="0"/>
                        </a:cxn>
                      </a:cxnLst>
                      <a:rect l="0" t="0" r="r" b="b"/>
                      <a:pathLst>
                        <a:path w="388" h="224">
                          <a:moveTo>
                            <a:pt x="317" y="0"/>
                          </a:moveTo>
                          <a:lnTo>
                            <a:pt x="246" y="116"/>
                          </a:lnTo>
                          <a:lnTo>
                            <a:pt x="139" y="145"/>
                          </a:lnTo>
                          <a:lnTo>
                            <a:pt x="33" y="66"/>
                          </a:lnTo>
                          <a:lnTo>
                            <a:pt x="0" y="131"/>
                          </a:lnTo>
                          <a:lnTo>
                            <a:pt x="78" y="199"/>
                          </a:lnTo>
                          <a:lnTo>
                            <a:pt x="134" y="224"/>
                          </a:lnTo>
                          <a:lnTo>
                            <a:pt x="270" y="186"/>
                          </a:lnTo>
                          <a:lnTo>
                            <a:pt x="338" y="148"/>
                          </a:lnTo>
                          <a:lnTo>
                            <a:pt x="388" y="59"/>
                          </a:lnTo>
                          <a:lnTo>
                            <a:pt x="317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7" name="Freeform 1323"/>
                    <p:cNvSpPr>
                      <a:spLocks/>
                    </p:cNvSpPr>
                    <p:nvPr/>
                  </p:nvSpPr>
                  <p:spPr bwMode="auto">
                    <a:xfrm>
                      <a:off x="2836" y="1484"/>
                      <a:ext cx="196" cy="116"/>
                    </a:xfrm>
                    <a:custGeom>
                      <a:avLst/>
                      <a:gdLst/>
                      <a:ahLst/>
                      <a:cxnLst>
                        <a:cxn ang="0">
                          <a:pos x="315" y="11"/>
                        </a:cxn>
                        <a:cxn ang="0">
                          <a:pos x="325" y="9"/>
                        </a:cxn>
                        <a:cxn ang="0">
                          <a:pos x="254" y="125"/>
                        </a:cxn>
                        <a:cxn ang="0">
                          <a:pos x="252" y="125"/>
                        </a:cxn>
                        <a:cxn ang="0">
                          <a:pos x="144" y="154"/>
                        </a:cxn>
                        <a:cxn ang="0">
                          <a:pos x="142" y="154"/>
                        </a:cxn>
                        <a:cxn ang="0">
                          <a:pos x="142" y="155"/>
                        </a:cxn>
                        <a:cxn ang="0">
                          <a:pos x="139" y="151"/>
                        </a:cxn>
                        <a:cxn ang="0">
                          <a:pos x="33" y="72"/>
                        </a:cxn>
                        <a:cxn ang="0">
                          <a:pos x="38" y="72"/>
                        </a:cxn>
                        <a:cxn ang="0">
                          <a:pos x="10" y="136"/>
                        </a:cxn>
                        <a:cxn ang="0">
                          <a:pos x="8" y="133"/>
                        </a:cxn>
                        <a:cxn ang="0">
                          <a:pos x="83" y="202"/>
                        </a:cxn>
                        <a:cxn ang="0">
                          <a:pos x="83" y="199"/>
                        </a:cxn>
                        <a:cxn ang="0">
                          <a:pos x="139" y="224"/>
                        </a:cxn>
                        <a:cxn ang="0">
                          <a:pos x="137" y="224"/>
                        </a:cxn>
                        <a:cxn ang="0">
                          <a:pos x="273" y="189"/>
                        </a:cxn>
                        <a:cxn ang="0">
                          <a:pos x="339" y="149"/>
                        </a:cxn>
                        <a:cxn ang="0">
                          <a:pos x="332" y="151"/>
                        </a:cxn>
                        <a:cxn ang="0">
                          <a:pos x="385" y="60"/>
                        </a:cxn>
                        <a:cxn ang="0">
                          <a:pos x="387" y="67"/>
                        </a:cxn>
                        <a:cxn ang="0">
                          <a:pos x="315" y="11"/>
                        </a:cxn>
                        <a:cxn ang="0">
                          <a:pos x="323" y="2"/>
                        </a:cxn>
                        <a:cxn ang="0">
                          <a:pos x="393" y="60"/>
                        </a:cxn>
                        <a:cxn ang="0">
                          <a:pos x="393" y="70"/>
                        </a:cxn>
                        <a:cxn ang="0">
                          <a:pos x="343" y="158"/>
                        </a:cxn>
                        <a:cxn ang="0">
                          <a:pos x="275" y="199"/>
                        </a:cxn>
                        <a:cxn ang="0">
                          <a:pos x="139" y="232"/>
                        </a:cxn>
                        <a:cxn ang="0">
                          <a:pos x="137" y="232"/>
                        </a:cxn>
                        <a:cxn ang="0">
                          <a:pos x="81" y="208"/>
                        </a:cxn>
                        <a:cxn ang="0">
                          <a:pos x="76" y="208"/>
                        </a:cxn>
                        <a:cxn ang="0">
                          <a:pos x="0" y="139"/>
                        </a:cxn>
                        <a:cxn ang="0">
                          <a:pos x="0" y="136"/>
                        </a:cxn>
                        <a:cxn ang="0">
                          <a:pos x="31" y="70"/>
                        </a:cxn>
                        <a:cxn ang="0">
                          <a:pos x="36" y="65"/>
                        </a:cxn>
                        <a:cxn ang="0">
                          <a:pos x="36" y="67"/>
                        </a:cxn>
                        <a:cxn ang="0">
                          <a:pos x="144" y="147"/>
                        </a:cxn>
                        <a:cxn ang="0">
                          <a:pos x="142" y="147"/>
                        </a:cxn>
                        <a:cxn ang="0">
                          <a:pos x="249" y="117"/>
                        </a:cxn>
                        <a:cxn ang="0">
                          <a:pos x="244" y="117"/>
                        </a:cxn>
                        <a:cxn ang="0">
                          <a:pos x="315" y="2"/>
                        </a:cxn>
                        <a:cxn ang="0">
                          <a:pos x="318" y="2"/>
                        </a:cxn>
                        <a:cxn ang="0">
                          <a:pos x="315" y="2"/>
                        </a:cxn>
                        <a:cxn ang="0">
                          <a:pos x="318" y="2"/>
                        </a:cxn>
                        <a:cxn ang="0">
                          <a:pos x="320" y="0"/>
                        </a:cxn>
                        <a:cxn ang="0">
                          <a:pos x="323" y="2"/>
                        </a:cxn>
                        <a:cxn ang="0">
                          <a:pos x="315" y="11"/>
                        </a:cxn>
                      </a:cxnLst>
                      <a:rect l="0" t="0" r="r" b="b"/>
                      <a:pathLst>
                        <a:path w="393" h="232">
                          <a:moveTo>
                            <a:pt x="315" y="11"/>
                          </a:moveTo>
                          <a:lnTo>
                            <a:pt x="325" y="9"/>
                          </a:lnTo>
                          <a:lnTo>
                            <a:pt x="254" y="125"/>
                          </a:lnTo>
                          <a:lnTo>
                            <a:pt x="252" y="125"/>
                          </a:lnTo>
                          <a:lnTo>
                            <a:pt x="144" y="154"/>
                          </a:lnTo>
                          <a:lnTo>
                            <a:pt x="142" y="154"/>
                          </a:lnTo>
                          <a:lnTo>
                            <a:pt x="142" y="155"/>
                          </a:lnTo>
                          <a:lnTo>
                            <a:pt x="139" y="151"/>
                          </a:lnTo>
                          <a:lnTo>
                            <a:pt x="33" y="72"/>
                          </a:lnTo>
                          <a:lnTo>
                            <a:pt x="38" y="72"/>
                          </a:lnTo>
                          <a:lnTo>
                            <a:pt x="10" y="136"/>
                          </a:lnTo>
                          <a:lnTo>
                            <a:pt x="8" y="133"/>
                          </a:lnTo>
                          <a:lnTo>
                            <a:pt x="83" y="202"/>
                          </a:lnTo>
                          <a:lnTo>
                            <a:pt x="83" y="199"/>
                          </a:lnTo>
                          <a:lnTo>
                            <a:pt x="139" y="224"/>
                          </a:lnTo>
                          <a:lnTo>
                            <a:pt x="137" y="224"/>
                          </a:lnTo>
                          <a:lnTo>
                            <a:pt x="273" y="189"/>
                          </a:lnTo>
                          <a:lnTo>
                            <a:pt x="339" y="149"/>
                          </a:lnTo>
                          <a:lnTo>
                            <a:pt x="332" y="151"/>
                          </a:lnTo>
                          <a:lnTo>
                            <a:pt x="385" y="60"/>
                          </a:lnTo>
                          <a:lnTo>
                            <a:pt x="387" y="67"/>
                          </a:lnTo>
                          <a:lnTo>
                            <a:pt x="315" y="11"/>
                          </a:lnTo>
                          <a:lnTo>
                            <a:pt x="323" y="2"/>
                          </a:lnTo>
                          <a:lnTo>
                            <a:pt x="393" y="60"/>
                          </a:lnTo>
                          <a:lnTo>
                            <a:pt x="393" y="70"/>
                          </a:lnTo>
                          <a:lnTo>
                            <a:pt x="343" y="158"/>
                          </a:lnTo>
                          <a:lnTo>
                            <a:pt x="275" y="199"/>
                          </a:lnTo>
                          <a:lnTo>
                            <a:pt x="139" y="232"/>
                          </a:lnTo>
                          <a:lnTo>
                            <a:pt x="137" y="232"/>
                          </a:lnTo>
                          <a:lnTo>
                            <a:pt x="81" y="208"/>
                          </a:lnTo>
                          <a:lnTo>
                            <a:pt x="76" y="208"/>
                          </a:lnTo>
                          <a:lnTo>
                            <a:pt x="0" y="139"/>
                          </a:lnTo>
                          <a:lnTo>
                            <a:pt x="0" y="136"/>
                          </a:lnTo>
                          <a:lnTo>
                            <a:pt x="31" y="70"/>
                          </a:lnTo>
                          <a:lnTo>
                            <a:pt x="36" y="65"/>
                          </a:lnTo>
                          <a:lnTo>
                            <a:pt x="36" y="67"/>
                          </a:lnTo>
                          <a:lnTo>
                            <a:pt x="144" y="147"/>
                          </a:lnTo>
                          <a:lnTo>
                            <a:pt x="142" y="147"/>
                          </a:lnTo>
                          <a:lnTo>
                            <a:pt x="249" y="117"/>
                          </a:lnTo>
                          <a:lnTo>
                            <a:pt x="244" y="117"/>
                          </a:lnTo>
                          <a:lnTo>
                            <a:pt x="315" y="2"/>
                          </a:lnTo>
                          <a:lnTo>
                            <a:pt x="318" y="2"/>
                          </a:lnTo>
                          <a:lnTo>
                            <a:pt x="315" y="2"/>
                          </a:lnTo>
                          <a:lnTo>
                            <a:pt x="318" y="2"/>
                          </a:lnTo>
                          <a:lnTo>
                            <a:pt x="320" y="0"/>
                          </a:lnTo>
                          <a:lnTo>
                            <a:pt x="323" y="2"/>
                          </a:lnTo>
                          <a:lnTo>
                            <a:pt x="315" y="1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8" name="Freeform 1324"/>
                    <p:cNvSpPr>
                      <a:spLocks/>
                    </p:cNvSpPr>
                    <p:nvPr/>
                  </p:nvSpPr>
                  <p:spPr bwMode="auto">
                    <a:xfrm>
                      <a:off x="2982" y="1421"/>
                      <a:ext cx="116" cy="10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9" y="135"/>
                        </a:cxn>
                        <a:cxn ang="0">
                          <a:pos x="115" y="201"/>
                        </a:cxn>
                        <a:cxn ang="0">
                          <a:pos x="233" y="174"/>
                        </a:cxn>
                        <a:cxn ang="0">
                          <a:pos x="93" y="87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33" h="201">
                          <a:moveTo>
                            <a:pt x="0" y="0"/>
                          </a:moveTo>
                          <a:lnTo>
                            <a:pt x="29" y="135"/>
                          </a:lnTo>
                          <a:lnTo>
                            <a:pt x="115" y="201"/>
                          </a:lnTo>
                          <a:lnTo>
                            <a:pt x="233" y="174"/>
                          </a:lnTo>
                          <a:lnTo>
                            <a:pt x="93" y="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09" name="Freeform 1325"/>
                    <p:cNvSpPr>
                      <a:spLocks/>
                    </p:cNvSpPr>
                    <p:nvPr/>
                  </p:nvSpPr>
                  <p:spPr bwMode="auto">
                    <a:xfrm>
                      <a:off x="2798" y="1508"/>
                      <a:ext cx="340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597" y="0"/>
                        </a:cxn>
                        <a:cxn ang="0">
                          <a:pos x="487" y="28"/>
                        </a:cxn>
                        <a:cxn ang="0">
                          <a:pos x="444" y="123"/>
                        </a:cxn>
                        <a:cxn ang="0">
                          <a:pos x="376" y="164"/>
                        </a:cxn>
                        <a:cxn ang="0">
                          <a:pos x="200" y="212"/>
                        </a:cxn>
                        <a:cxn ang="0">
                          <a:pos x="68" y="155"/>
                        </a:cxn>
                        <a:cxn ang="0">
                          <a:pos x="0" y="265"/>
                        </a:cxn>
                        <a:cxn ang="0">
                          <a:pos x="140" y="344"/>
                        </a:cxn>
                        <a:cxn ang="0">
                          <a:pos x="246" y="368"/>
                        </a:cxn>
                        <a:cxn ang="0">
                          <a:pos x="423" y="317"/>
                        </a:cxn>
                        <a:cxn ang="0">
                          <a:pos x="555" y="212"/>
                        </a:cxn>
                        <a:cxn ang="0">
                          <a:pos x="680" y="45"/>
                        </a:cxn>
                        <a:cxn ang="0">
                          <a:pos x="597" y="0"/>
                        </a:cxn>
                      </a:cxnLst>
                      <a:rect l="0" t="0" r="r" b="b"/>
                      <a:pathLst>
                        <a:path w="680" h="368">
                          <a:moveTo>
                            <a:pt x="597" y="0"/>
                          </a:moveTo>
                          <a:lnTo>
                            <a:pt x="487" y="28"/>
                          </a:lnTo>
                          <a:lnTo>
                            <a:pt x="444" y="123"/>
                          </a:lnTo>
                          <a:lnTo>
                            <a:pt x="376" y="164"/>
                          </a:lnTo>
                          <a:lnTo>
                            <a:pt x="200" y="212"/>
                          </a:lnTo>
                          <a:lnTo>
                            <a:pt x="68" y="155"/>
                          </a:lnTo>
                          <a:lnTo>
                            <a:pt x="0" y="265"/>
                          </a:lnTo>
                          <a:lnTo>
                            <a:pt x="140" y="344"/>
                          </a:lnTo>
                          <a:lnTo>
                            <a:pt x="246" y="368"/>
                          </a:lnTo>
                          <a:lnTo>
                            <a:pt x="423" y="317"/>
                          </a:lnTo>
                          <a:lnTo>
                            <a:pt x="555" y="212"/>
                          </a:lnTo>
                          <a:lnTo>
                            <a:pt x="680" y="45"/>
                          </a:lnTo>
                          <a:lnTo>
                            <a:pt x="597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0" name="Freeform 1326"/>
                    <p:cNvSpPr>
                      <a:spLocks/>
                    </p:cNvSpPr>
                    <p:nvPr/>
                  </p:nvSpPr>
                  <p:spPr bwMode="auto">
                    <a:xfrm>
                      <a:off x="2704" y="1543"/>
                      <a:ext cx="544" cy="330"/>
                    </a:xfrm>
                    <a:custGeom>
                      <a:avLst/>
                      <a:gdLst/>
                      <a:ahLst/>
                      <a:cxnLst>
                        <a:cxn ang="0">
                          <a:pos x="1090" y="323"/>
                        </a:cxn>
                        <a:cxn ang="0">
                          <a:pos x="838" y="196"/>
                        </a:cxn>
                        <a:cxn ang="0">
                          <a:pos x="688" y="345"/>
                        </a:cxn>
                        <a:cxn ang="0">
                          <a:pos x="739" y="529"/>
                        </a:cxn>
                        <a:cxn ang="0">
                          <a:pos x="681" y="545"/>
                        </a:cxn>
                        <a:cxn ang="0">
                          <a:pos x="631" y="361"/>
                        </a:cxn>
                        <a:cxn ang="0">
                          <a:pos x="441" y="408"/>
                        </a:cxn>
                        <a:cxn ang="0">
                          <a:pos x="225" y="330"/>
                        </a:cxn>
                        <a:cxn ang="0">
                          <a:pos x="253" y="444"/>
                        </a:cxn>
                        <a:cxn ang="0">
                          <a:pos x="212" y="556"/>
                        </a:cxn>
                        <a:cxn ang="0">
                          <a:pos x="295" y="649"/>
                        </a:cxn>
                        <a:cxn ang="0">
                          <a:pos x="263" y="660"/>
                        </a:cxn>
                        <a:cxn ang="0">
                          <a:pos x="0" y="483"/>
                        </a:cxn>
                        <a:cxn ang="0">
                          <a:pos x="26" y="437"/>
                        </a:cxn>
                        <a:cxn ang="0">
                          <a:pos x="170" y="515"/>
                        </a:cxn>
                        <a:cxn ang="0">
                          <a:pos x="214" y="441"/>
                        </a:cxn>
                        <a:cxn ang="0">
                          <a:pos x="171" y="314"/>
                        </a:cxn>
                        <a:cxn ang="0">
                          <a:pos x="119" y="281"/>
                        </a:cxn>
                        <a:cxn ang="0">
                          <a:pos x="168" y="226"/>
                        </a:cxn>
                        <a:cxn ang="0">
                          <a:pos x="298" y="310"/>
                        </a:cxn>
                        <a:cxn ang="0">
                          <a:pos x="444" y="356"/>
                        </a:cxn>
                        <a:cxn ang="0">
                          <a:pos x="649" y="297"/>
                        </a:cxn>
                        <a:cxn ang="0">
                          <a:pos x="808" y="158"/>
                        </a:cxn>
                        <a:cxn ang="0">
                          <a:pos x="911" y="0"/>
                        </a:cxn>
                        <a:cxn ang="0">
                          <a:pos x="948" y="19"/>
                        </a:cxn>
                        <a:cxn ang="0">
                          <a:pos x="925" y="63"/>
                        </a:cxn>
                        <a:cxn ang="0">
                          <a:pos x="1031" y="117"/>
                        </a:cxn>
                        <a:cxn ang="0">
                          <a:pos x="1090" y="323"/>
                        </a:cxn>
                      </a:cxnLst>
                      <a:rect l="0" t="0" r="r" b="b"/>
                      <a:pathLst>
                        <a:path w="1090" h="660">
                          <a:moveTo>
                            <a:pt x="1090" y="323"/>
                          </a:moveTo>
                          <a:lnTo>
                            <a:pt x="838" y="196"/>
                          </a:lnTo>
                          <a:lnTo>
                            <a:pt x="688" y="345"/>
                          </a:lnTo>
                          <a:lnTo>
                            <a:pt x="739" y="529"/>
                          </a:lnTo>
                          <a:lnTo>
                            <a:pt x="681" y="545"/>
                          </a:lnTo>
                          <a:lnTo>
                            <a:pt x="631" y="361"/>
                          </a:lnTo>
                          <a:lnTo>
                            <a:pt x="441" y="408"/>
                          </a:lnTo>
                          <a:lnTo>
                            <a:pt x="225" y="330"/>
                          </a:lnTo>
                          <a:lnTo>
                            <a:pt x="253" y="444"/>
                          </a:lnTo>
                          <a:lnTo>
                            <a:pt x="212" y="556"/>
                          </a:lnTo>
                          <a:lnTo>
                            <a:pt x="295" y="649"/>
                          </a:lnTo>
                          <a:lnTo>
                            <a:pt x="263" y="660"/>
                          </a:lnTo>
                          <a:lnTo>
                            <a:pt x="0" y="483"/>
                          </a:lnTo>
                          <a:lnTo>
                            <a:pt x="26" y="437"/>
                          </a:lnTo>
                          <a:lnTo>
                            <a:pt x="170" y="515"/>
                          </a:lnTo>
                          <a:lnTo>
                            <a:pt x="214" y="441"/>
                          </a:lnTo>
                          <a:lnTo>
                            <a:pt x="171" y="314"/>
                          </a:lnTo>
                          <a:lnTo>
                            <a:pt x="119" y="281"/>
                          </a:lnTo>
                          <a:lnTo>
                            <a:pt x="168" y="226"/>
                          </a:lnTo>
                          <a:lnTo>
                            <a:pt x="298" y="310"/>
                          </a:lnTo>
                          <a:lnTo>
                            <a:pt x="444" y="356"/>
                          </a:lnTo>
                          <a:lnTo>
                            <a:pt x="649" y="297"/>
                          </a:lnTo>
                          <a:lnTo>
                            <a:pt x="808" y="158"/>
                          </a:lnTo>
                          <a:lnTo>
                            <a:pt x="911" y="0"/>
                          </a:lnTo>
                          <a:lnTo>
                            <a:pt x="948" y="19"/>
                          </a:lnTo>
                          <a:lnTo>
                            <a:pt x="925" y="63"/>
                          </a:lnTo>
                          <a:lnTo>
                            <a:pt x="1031" y="117"/>
                          </a:lnTo>
                          <a:lnTo>
                            <a:pt x="1090" y="32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1" name="Freeform 1327"/>
                    <p:cNvSpPr>
                      <a:spLocks/>
                    </p:cNvSpPr>
                    <p:nvPr/>
                  </p:nvSpPr>
                  <p:spPr bwMode="auto">
                    <a:xfrm>
                      <a:off x="3138" y="1589"/>
                      <a:ext cx="103" cy="90"/>
                    </a:xfrm>
                    <a:custGeom>
                      <a:avLst/>
                      <a:gdLst/>
                      <a:ahLst/>
                      <a:cxnLst>
                        <a:cxn ang="0">
                          <a:pos x="173" y="72"/>
                        </a:cxn>
                        <a:cxn ang="0">
                          <a:pos x="37" y="0"/>
                        </a:cxn>
                        <a:cxn ang="0">
                          <a:pos x="0" y="72"/>
                        </a:cxn>
                        <a:cxn ang="0">
                          <a:pos x="205" y="181"/>
                        </a:cxn>
                        <a:cxn ang="0">
                          <a:pos x="173" y="72"/>
                        </a:cxn>
                      </a:cxnLst>
                      <a:rect l="0" t="0" r="r" b="b"/>
                      <a:pathLst>
                        <a:path w="205" h="181">
                          <a:moveTo>
                            <a:pt x="173" y="72"/>
                          </a:moveTo>
                          <a:lnTo>
                            <a:pt x="37" y="0"/>
                          </a:lnTo>
                          <a:lnTo>
                            <a:pt x="0" y="72"/>
                          </a:lnTo>
                          <a:lnTo>
                            <a:pt x="205" y="181"/>
                          </a:lnTo>
                          <a:lnTo>
                            <a:pt x="173" y="7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2" name="Freeform 1328"/>
                    <p:cNvSpPr>
                      <a:spLocks/>
                    </p:cNvSpPr>
                    <p:nvPr/>
                  </p:nvSpPr>
                  <p:spPr bwMode="auto">
                    <a:xfrm>
                      <a:off x="3050" y="1643"/>
                      <a:ext cx="121" cy="165"/>
                    </a:xfrm>
                    <a:custGeom>
                      <a:avLst/>
                      <a:gdLst/>
                      <a:ahLst/>
                      <a:cxnLst>
                        <a:cxn ang="0">
                          <a:pos x="146" y="0"/>
                        </a:cxn>
                        <a:cxn ang="0">
                          <a:pos x="0" y="155"/>
                        </a:cxn>
                        <a:cxn ang="0">
                          <a:pos x="45" y="328"/>
                        </a:cxn>
                        <a:cxn ang="0">
                          <a:pos x="148" y="303"/>
                        </a:cxn>
                        <a:cxn ang="0">
                          <a:pos x="243" y="55"/>
                        </a:cxn>
                        <a:cxn ang="0">
                          <a:pos x="146" y="0"/>
                        </a:cxn>
                      </a:cxnLst>
                      <a:rect l="0" t="0" r="r" b="b"/>
                      <a:pathLst>
                        <a:path w="243" h="328">
                          <a:moveTo>
                            <a:pt x="146" y="0"/>
                          </a:moveTo>
                          <a:lnTo>
                            <a:pt x="0" y="155"/>
                          </a:lnTo>
                          <a:lnTo>
                            <a:pt x="45" y="328"/>
                          </a:lnTo>
                          <a:lnTo>
                            <a:pt x="148" y="303"/>
                          </a:lnTo>
                          <a:lnTo>
                            <a:pt x="243" y="55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3" name="Freeform 1329"/>
                    <p:cNvSpPr>
                      <a:spLocks/>
                    </p:cNvSpPr>
                    <p:nvPr/>
                  </p:nvSpPr>
                  <p:spPr bwMode="auto">
                    <a:xfrm>
                      <a:off x="3157" y="1682"/>
                      <a:ext cx="106" cy="102"/>
                    </a:xfrm>
                    <a:custGeom>
                      <a:avLst/>
                      <a:gdLst/>
                      <a:ahLst/>
                      <a:cxnLst>
                        <a:cxn ang="0">
                          <a:pos x="184" y="47"/>
                        </a:cxn>
                        <a:cxn ang="0">
                          <a:pos x="84" y="0"/>
                        </a:cxn>
                        <a:cxn ang="0">
                          <a:pos x="0" y="205"/>
                        </a:cxn>
                        <a:cxn ang="0">
                          <a:pos x="211" y="146"/>
                        </a:cxn>
                        <a:cxn ang="0">
                          <a:pos x="184" y="47"/>
                        </a:cxn>
                      </a:cxnLst>
                      <a:rect l="0" t="0" r="r" b="b"/>
                      <a:pathLst>
                        <a:path w="211" h="205">
                          <a:moveTo>
                            <a:pt x="184" y="47"/>
                          </a:moveTo>
                          <a:lnTo>
                            <a:pt x="84" y="0"/>
                          </a:lnTo>
                          <a:lnTo>
                            <a:pt x="0" y="205"/>
                          </a:lnTo>
                          <a:lnTo>
                            <a:pt x="211" y="146"/>
                          </a:lnTo>
                          <a:lnTo>
                            <a:pt x="184" y="47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4" name="Freeform 1330"/>
                    <p:cNvSpPr>
                      <a:spLocks/>
                    </p:cNvSpPr>
                    <p:nvPr/>
                  </p:nvSpPr>
                  <p:spPr bwMode="auto">
                    <a:xfrm>
                      <a:off x="2809" y="1710"/>
                      <a:ext cx="232" cy="158"/>
                    </a:xfrm>
                    <a:custGeom>
                      <a:avLst/>
                      <a:gdLst/>
                      <a:ahLst/>
                      <a:cxnLst>
                        <a:cxn ang="0">
                          <a:pos x="445" y="153"/>
                        </a:cxn>
                        <a:cxn ang="0">
                          <a:pos x="465" y="212"/>
                        </a:cxn>
                        <a:cxn ang="0">
                          <a:pos x="86" y="315"/>
                        </a:cxn>
                        <a:cxn ang="0">
                          <a:pos x="0" y="223"/>
                        </a:cxn>
                        <a:cxn ang="0">
                          <a:pos x="43" y="118"/>
                        </a:cxn>
                        <a:cxn ang="0">
                          <a:pos x="16" y="0"/>
                        </a:cxn>
                        <a:cxn ang="0">
                          <a:pos x="140" y="48"/>
                        </a:cxn>
                        <a:cxn ang="0">
                          <a:pos x="228" y="82"/>
                        </a:cxn>
                        <a:cxn ang="0">
                          <a:pos x="291" y="66"/>
                        </a:cxn>
                        <a:cxn ang="0">
                          <a:pos x="319" y="189"/>
                        </a:cxn>
                        <a:cxn ang="0">
                          <a:pos x="445" y="153"/>
                        </a:cxn>
                      </a:cxnLst>
                      <a:rect l="0" t="0" r="r" b="b"/>
                      <a:pathLst>
                        <a:path w="465" h="315">
                          <a:moveTo>
                            <a:pt x="445" y="153"/>
                          </a:moveTo>
                          <a:lnTo>
                            <a:pt x="465" y="212"/>
                          </a:lnTo>
                          <a:lnTo>
                            <a:pt x="86" y="315"/>
                          </a:lnTo>
                          <a:lnTo>
                            <a:pt x="0" y="223"/>
                          </a:lnTo>
                          <a:lnTo>
                            <a:pt x="43" y="118"/>
                          </a:lnTo>
                          <a:lnTo>
                            <a:pt x="16" y="0"/>
                          </a:lnTo>
                          <a:lnTo>
                            <a:pt x="140" y="48"/>
                          </a:lnTo>
                          <a:lnTo>
                            <a:pt x="228" y="82"/>
                          </a:lnTo>
                          <a:lnTo>
                            <a:pt x="291" y="66"/>
                          </a:lnTo>
                          <a:lnTo>
                            <a:pt x="319" y="189"/>
                          </a:lnTo>
                          <a:lnTo>
                            <a:pt x="445" y="15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5" name="Freeform 1331"/>
                    <p:cNvSpPr>
                      <a:spLocks/>
                    </p:cNvSpPr>
                    <p:nvPr/>
                  </p:nvSpPr>
                  <p:spPr bwMode="auto">
                    <a:xfrm>
                      <a:off x="2718" y="1684"/>
                      <a:ext cx="93" cy="118"/>
                    </a:xfrm>
                    <a:custGeom>
                      <a:avLst/>
                      <a:gdLst/>
                      <a:ahLst/>
                      <a:cxnLst>
                        <a:cxn ang="0">
                          <a:pos x="90" y="0"/>
                        </a:cxn>
                        <a:cxn ang="0">
                          <a:pos x="0" y="150"/>
                        </a:cxn>
                        <a:cxn ang="0">
                          <a:pos x="142" y="235"/>
                        </a:cxn>
                        <a:cxn ang="0">
                          <a:pos x="186" y="157"/>
                        </a:cxn>
                        <a:cxn ang="0">
                          <a:pos x="146" y="35"/>
                        </a:cxn>
                        <a:cxn ang="0">
                          <a:pos x="90" y="0"/>
                        </a:cxn>
                      </a:cxnLst>
                      <a:rect l="0" t="0" r="r" b="b"/>
                      <a:pathLst>
                        <a:path w="186" h="235">
                          <a:moveTo>
                            <a:pt x="90" y="0"/>
                          </a:moveTo>
                          <a:lnTo>
                            <a:pt x="0" y="150"/>
                          </a:lnTo>
                          <a:lnTo>
                            <a:pt x="142" y="235"/>
                          </a:lnTo>
                          <a:lnTo>
                            <a:pt x="186" y="157"/>
                          </a:lnTo>
                          <a:lnTo>
                            <a:pt x="146" y="35"/>
                          </a:lnTo>
                          <a:lnTo>
                            <a:pt x="9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6" name="Freeform 1332"/>
                    <p:cNvSpPr>
                      <a:spLocks/>
                    </p:cNvSpPr>
                    <p:nvPr/>
                  </p:nvSpPr>
                  <p:spPr bwMode="auto">
                    <a:xfrm>
                      <a:off x="2627" y="1791"/>
                      <a:ext cx="138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146" y="0"/>
                        </a:cxn>
                        <a:cxn ang="0">
                          <a:pos x="276" y="88"/>
                        </a:cxn>
                        <a:cxn ang="0">
                          <a:pos x="205" y="221"/>
                        </a:cxn>
                        <a:cxn ang="0">
                          <a:pos x="16" y="275"/>
                        </a:cxn>
                        <a:cxn ang="0">
                          <a:pos x="0" y="219"/>
                        </a:cxn>
                        <a:cxn ang="0">
                          <a:pos x="146" y="0"/>
                        </a:cxn>
                      </a:cxnLst>
                      <a:rect l="0" t="0" r="r" b="b"/>
                      <a:pathLst>
                        <a:path w="276" h="275">
                          <a:moveTo>
                            <a:pt x="146" y="0"/>
                          </a:moveTo>
                          <a:lnTo>
                            <a:pt x="276" y="88"/>
                          </a:lnTo>
                          <a:lnTo>
                            <a:pt x="205" y="221"/>
                          </a:lnTo>
                          <a:lnTo>
                            <a:pt x="16" y="275"/>
                          </a:lnTo>
                          <a:lnTo>
                            <a:pt x="0" y="219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7" name="Freeform 1333"/>
                    <p:cNvSpPr>
                      <a:spLocks/>
                    </p:cNvSpPr>
                    <p:nvPr/>
                  </p:nvSpPr>
                  <p:spPr bwMode="auto">
                    <a:xfrm>
                      <a:off x="2615" y="1736"/>
                      <a:ext cx="100" cy="106"/>
                    </a:xfrm>
                    <a:custGeom>
                      <a:avLst/>
                      <a:gdLst/>
                      <a:ahLst/>
                      <a:cxnLst>
                        <a:cxn ang="0">
                          <a:pos x="201" y="54"/>
                        </a:cxn>
                        <a:cxn ang="0">
                          <a:pos x="119" y="0"/>
                        </a:cxn>
                        <a:cxn ang="0">
                          <a:pos x="59" y="19"/>
                        </a:cxn>
                        <a:cxn ang="0">
                          <a:pos x="109" y="75"/>
                        </a:cxn>
                        <a:cxn ang="0">
                          <a:pos x="0" y="70"/>
                        </a:cxn>
                        <a:cxn ang="0">
                          <a:pos x="32" y="188"/>
                        </a:cxn>
                        <a:cxn ang="0">
                          <a:pos x="96" y="213"/>
                        </a:cxn>
                        <a:cxn ang="0">
                          <a:pos x="179" y="92"/>
                        </a:cxn>
                        <a:cxn ang="0">
                          <a:pos x="201" y="54"/>
                        </a:cxn>
                      </a:cxnLst>
                      <a:rect l="0" t="0" r="r" b="b"/>
                      <a:pathLst>
                        <a:path w="201" h="213">
                          <a:moveTo>
                            <a:pt x="201" y="54"/>
                          </a:moveTo>
                          <a:lnTo>
                            <a:pt x="119" y="0"/>
                          </a:lnTo>
                          <a:lnTo>
                            <a:pt x="59" y="19"/>
                          </a:lnTo>
                          <a:lnTo>
                            <a:pt x="109" y="75"/>
                          </a:lnTo>
                          <a:lnTo>
                            <a:pt x="0" y="70"/>
                          </a:lnTo>
                          <a:lnTo>
                            <a:pt x="32" y="188"/>
                          </a:lnTo>
                          <a:lnTo>
                            <a:pt x="96" y="213"/>
                          </a:lnTo>
                          <a:lnTo>
                            <a:pt x="179" y="92"/>
                          </a:lnTo>
                          <a:lnTo>
                            <a:pt x="201" y="5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8" name="Freeform 1334"/>
                    <p:cNvSpPr>
                      <a:spLocks/>
                    </p:cNvSpPr>
                    <p:nvPr/>
                  </p:nvSpPr>
                  <p:spPr bwMode="auto">
                    <a:xfrm>
                      <a:off x="2627" y="1651"/>
                      <a:ext cx="113" cy="79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156"/>
                        </a:cxn>
                        <a:cxn ang="0">
                          <a:pos x="68" y="116"/>
                        </a:cxn>
                        <a:cxn ang="0">
                          <a:pos x="0" y="91"/>
                        </a:cxn>
                        <a:cxn ang="0">
                          <a:pos x="62" y="73"/>
                        </a:cxn>
                        <a:cxn ang="0">
                          <a:pos x="73" y="20"/>
                        </a:cxn>
                        <a:cxn ang="0">
                          <a:pos x="107" y="56"/>
                        </a:cxn>
                        <a:cxn ang="0">
                          <a:pos x="138" y="0"/>
                        </a:cxn>
                        <a:cxn ang="0">
                          <a:pos x="177" y="29"/>
                        </a:cxn>
                        <a:cxn ang="0">
                          <a:pos x="156" y="62"/>
                        </a:cxn>
                        <a:cxn ang="0">
                          <a:pos x="227" y="66"/>
                        </a:cxn>
                        <a:cxn ang="0">
                          <a:pos x="188" y="88"/>
                        </a:cxn>
                        <a:cxn ang="0">
                          <a:pos x="206" y="121"/>
                        </a:cxn>
                        <a:cxn ang="0">
                          <a:pos x="131" y="106"/>
                        </a:cxn>
                        <a:cxn ang="0">
                          <a:pos x="107" y="145"/>
                        </a:cxn>
                        <a:cxn ang="0">
                          <a:pos x="70" y="156"/>
                        </a:cxn>
                      </a:cxnLst>
                      <a:rect l="0" t="0" r="r" b="b"/>
                      <a:pathLst>
                        <a:path w="227" h="156">
                          <a:moveTo>
                            <a:pt x="70" y="156"/>
                          </a:moveTo>
                          <a:lnTo>
                            <a:pt x="68" y="116"/>
                          </a:lnTo>
                          <a:lnTo>
                            <a:pt x="0" y="91"/>
                          </a:lnTo>
                          <a:lnTo>
                            <a:pt x="62" y="73"/>
                          </a:lnTo>
                          <a:lnTo>
                            <a:pt x="73" y="20"/>
                          </a:lnTo>
                          <a:lnTo>
                            <a:pt x="107" y="56"/>
                          </a:lnTo>
                          <a:lnTo>
                            <a:pt x="138" y="0"/>
                          </a:lnTo>
                          <a:lnTo>
                            <a:pt x="177" y="29"/>
                          </a:lnTo>
                          <a:lnTo>
                            <a:pt x="156" y="62"/>
                          </a:lnTo>
                          <a:lnTo>
                            <a:pt x="227" y="66"/>
                          </a:lnTo>
                          <a:lnTo>
                            <a:pt x="188" y="88"/>
                          </a:lnTo>
                          <a:lnTo>
                            <a:pt x="206" y="121"/>
                          </a:lnTo>
                          <a:lnTo>
                            <a:pt x="131" y="106"/>
                          </a:lnTo>
                          <a:lnTo>
                            <a:pt x="107" y="145"/>
                          </a:lnTo>
                          <a:lnTo>
                            <a:pt x="70" y="156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19" name="Freeform 1335"/>
                    <p:cNvSpPr>
                      <a:spLocks/>
                    </p:cNvSpPr>
                    <p:nvPr/>
                  </p:nvSpPr>
                  <p:spPr bwMode="auto">
                    <a:xfrm>
                      <a:off x="2600" y="1679"/>
                      <a:ext cx="41" cy="68"/>
                    </a:xfrm>
                    <a:custGeom>
                      <a:avLst/>
                      <a:gdLst/>
                      <a:ahLst/>
                      <a:cxnLst>
                        <a:cxn ang="0">
                          <a:pos x="83" y="114"/>
                        </a:cxn>
                        <a:cxn ang="0">
                          <a:pos x="71" y="57"/>
                        </a:cxn>
                        <a:cxn ang="0">
                          <a:pos x="44" y="66"/>
                        </a:cxn>
                        <a:cxn ang="0">
                          <a:pos x="29" y="0"/>
                        </a:cxn>
                        <a:cxn ang="0">
                          <a:pos x="16" y="66"/>
                        </a:cxn>
                        <a:cxn ang="0">
                          <a:pos x="0" y="70"/>
                        </a:cxn>
                        <a:cxn ang="0">
                          <a:pos x="11" y="135"/>
                        </a:cxn>
                        <a:cxn ang="0">
                          <a:pos x="33" y="112"/>
                        </a:cxn>
                        <a:cxn ang="0">
                          <a:pos x="38" y="135"/>
                        </a:cxn>
                        <a:cxn ang="0">
                          <a:pos x="83" y="114"/>
                        </a:cxn>
                      </a:cxnLst>
                      <a:rect l="0" t="0" r="r" b="b"/>
                      <a:pathLst>
                        <a:path w="83" h="135">
                          <a:moveTo>
                            <a:pt x="83" y="114"/>
                          </a:moveTo>
                          <a:lnTo>
                            <a:pt x="71" y="57"/>
                          </a:lnTo>
                          <a:lnTo>
                            <a:pt x="44" y="66"/>
                          </a:lnTo>
                          <a:lnTo>
                            <a:pt x="29" y="0"/>
                          </a:lnTo>
                          <a:lnTo>
                            <a:pt x="16" y="66"/>
                          </a:lnTo>
                          <a:lnTo>
                            <a:pt x="0" y="70"/>
                          </a:lnTo>
                          <a:lnTo>
                            <a:pt x="11" y="135"/>
                          </a:lnTo>
                          <a:lnTo>
                            <a:pt x="33" y="112"/>
                          </a:lnTo>
                          <a:lnTo>
                            <a:pt x="38" y="135"/>
                          </a:lnTo>
                          <a:lnTo>
                            <a:pt x="83" y="11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0" name="Freeform 1336"/>
                    <p:cNvSpPr>
                      <a:spLocks/>
                    </p:cNvSpPr>
                    <p:nvPr/>
                  </p:nvSpPr>
                  <p:spPr bwMode="auto">
                    <a:xfrm>
                      <a:off x="2953" y="1724"/>
                      <a:ext cx="84" cy="81"/>
                    </a:xfrm>
                    <a:custGeom>
                      <a:avLst/>
                      <a:gdLst/>
                      <a:ahLst/>
                      <a:cxnLst>
                        <a:cxn ang="0">
                          <a:pos x="129" y="0"/>
                        </a:cxn>
                        <a:cxn ang="0">
                          <a:pos x="0" y="33"/>
                        </a:cxn>
                        <a:cxn ang="0">
                          <a:pos x="30" y="162"/>
                        </a:cxn>
                        <a:cxn ang="0">
                          <a:pos x="167" y="121"/>
                        </a:cxn>
                        <a:cxn ang="0">
                          <a:pos x="129" y="0"/>
                        </a:cxn>
                      </a:cxnLst>
                      <a:rect l="0" t="0" r="r" b="b"/>
                      <a:pathLst>
                        <a:path w="167" h="162">
                          <a:moveTo>
                            <a:pt x="129" y="0"/>
                          </a:moveTo>
                          <a:lnTo>
                            <a:pt x="0" y="33"/>
                          </a:lnTo>
                          <a:lnTo>
                            <a:pt x="30" y="162"/>
                          </a:lnTo>
                          <a:lnTo>
                            <a:pt x="167" y="121"/>
                          </a:lnTo>
                          <a:lnTo>
                            <a:pt x="12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1" name="Freeform 1337"/>
                    <p:cNvSpPr>
                      <a:spLocks/>
                    </p:cNvSpPr>
                    <p:nvPr/>
                  </p:nvSpPr>
                  <p:spPr bwMode="auto">
                    <a:xfrm>
                      <a:off x="2834" y="1515"/>
                      <a:ext cx="207" cy="99"/>
                    </a:xfrm>
                    <a:custGeom>
                      <a:avLst/>
                      <a:gdLst/>
                      <a:ahLst/>
                      <a:cxnLst>
                        <a:cxn ang="0">
                          <a:pos x="384" y="0"/>
                        </a:cxn>
                        <a:cxn ang="0">
                          <a:pos x="339" y="80"/>
                        </a:cxn>
                        <a:cxn ang="0">
                          <a:pos x="289" y="118"/>
                        </a:cxn>
                        <a:cxn ang="0">
                          <a:pos x="144" y="158"/>
                        </a:cxn>
                        <a:cxn ang="0">
                          <a:pos x="88" y="136"/>
                        </a:cxn>
                        <a:cxn ang="0">
                          <a:pos x="13" y="77"/>
                        </a:cxn>
                        <a:cxn ang="0">
                          <a:pos x="0" y="138"/>
                        </a:cxn>
                        <a:cxn ang="0">
                          <a:pos x="128" y="198"/>
                        </a:cxn>
                        <a:cxn ang="0">
                          <a:pos x="310" y="149"/>
                        </a:cxn>
                        <a:cxn ang="0">
                          <a:pos x="378" y="102"/>
                        </a:cxn>
                        <a:cxn ang="0">
                          <a:pos x="413" y="20"/>
                        </a:cxn>
                        <a:cxn ang="0">
                          <a:pos x="384" y="0"/>
                        </a:cxn>
                      </a:cxnLst>
                      <a:rect l="0" t="0" r="r" b="b"/>
                      <a:pathLst>
                        <a:path w="413" h="198">
                          <a:moveTo>
                            <a:pt x="384" y="0"/>
                          </a:moveTo>
                          <a:lnTo>
                            <a:pt x="339" y="80"/>
                          </a:lnTo>
                          <a:lnTo>
                            <a:pt x="289" y="118"/>
                          </a:lnTo>
                          <a:lnTo>
                            <a:pt x="144" y="158"/>
                          </a:lnTo>
                          <a:lnTo>
                            <a:pt x="88" y="136"/>
                          </a:lnTo>
                          <a:lnTo>
                            <a:pt x="13" y="77"/>
                          </a:lnTo>
                          <a:lnTo>
                            <a:pt x="0" y="138"/>
                          </a:lnTo>
                          <a:lnTo>
                            <a:pt x="128" y="198"/>
                          </a:lnTo>
                          <a:lnTo>
                            <a:pt x="310" y="149"/>
                          </a:lnTo>
                          <a:lnTo>
                            <a:pt x="378" y="102"/>
                          </a:lnTo>
                          <a:lnTo>
                            <a:pt x="413" y="20"/>
                          </a:lnTo>
                          <a:lnTo>
                            <a:pt x="384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2" name="Freeform 1338"/>
                    <p:cNvSpPr>
                      <a:spLocks/>
                    </p:cNvSpPr>
                    <p:nvPr/>
                  </p:nvSpPr>
                  <p:spPr bwMode="auto">
                    <a:xfrm>
                      <a:off x="2776" y="1389"/>
                      <a:ext cx="79" cy="245"/>
                    </a:xfrm>
                    <a:custGeom>
                      <a:avLst/>
                      <a:gdLst/>
                      <a:ahLst/>
                      <a:cxnLst>
                        <a:cxn ang="0">
                          <a:pos x="157" y="253"/>
                        </a:cxn>
                        <a:cxn ang="0">
                          <a:pos x="89" y="0"/>
                        </a:cxn>
                        <a:cxn ang="0">
                          <a:pos x="11" y="174"/>
                        </a:cxn>
                        <a:cxn ang="0">
                          <a:pos x="0" y="300"/>
                        </a:cxn>
                        <a:cxn ang="0">
                          <a:pos x="49" y="489"/>
                        </a:cxn>
                        <a:cxn ang="0">
                          <a:pos x="113" y="383"/>
                        </a:cxn>
                        <a:cxn ang="0">
                          <a:pos x="123" y="323"/>
                        </a:cxn>
                        <a:cxn ang="0">
                          <a:pos x="157" y="253"/>
                        </a:cxn>
                      </a:cxnLst>
                      <a:rect l="0" t="0" r="r" b="b"/>
                      <a:pathLst>
                        <a:path w="157" h="489">
                          <a:moveTo>
                            <a:pt x="157" y="253"/>
                          </a:moveTo>
                          <a:lnTo>
                            <a:pt x="89" y="0"/>
                          </a:lnTo>
                          <a:lnTo>
                            <a:pt x="11" y="174"/>
                          </a:lnTo>
                          <a:lnTo>
                            <a:pt x="0" y="300"/>
                          </a:lnTo>
                          <a:lnTo>
                            <a:pt x="49" y="489"/>
                          </a:lnTo>
                          <a:lnTo>
                            <a:pt x="113" y="383"/>
                          </a:lnTo>
                          <a:lnTo>
                            <a:pt x="123" y="323"/>
                          </a:lnTo>
                          <a:lnTo>
                            <a:pt x="157" y="25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3" name="Freeform 1339"/>
                    <p:cNvSpPr>
                      <a:spLocks/>
                    </p:cNvSpPr>
                    <p:nvPr/>
                  </p:nvSpPr>
                  <p:spPr bwMode="auto">
                    <a:xfrm>
                      <a:off x="3124" y="1671"/>
                      <a:ext cx="72" cy="123"/>
                    </a:xfrm>
                    <a:custGeom>
                      <a:avLst/>
                      <a:gdLst/>
                      <a:ahLst/>
                      <a:cxnLst>
                        <a:cxn ang="0">
                          <a:pos x="67" y="227"/>
                        </a:cxn>
                        <a:cxn ang="0">
                          <a:pos x="0" y="246"/>
                        </a:cxn>
                        <a:cxn ang="0">
                          <a:pos x="97" y="0"/>
                        </a:cxn>
                        <a:cxn ang="0">
                          <a:pos x="144" y="22"/>
                        </a:cxn>
                        <a:cxn ang="0">
                          <a:pos x="67" y="227"/>
                        </a:cxn>
                      </a:cxnLst>
                      <a:rect l="0" t="0" r="r" b="b"/>
                      <a:pathLst>
                        <a:path w="144" h="246">
                          <a:moveTo>
                            <a:pt x="67" y="227"/>
                          </a:moveTo>
                          <a:lnTo>
                            <a:pt x="0" y="246"/>
                          </a:lnTo>
                          <a:lnTo>
                            <a:pt x="97" y="0"/>
                          </a:lnTo>
                          <a:lnTo>
                            <a:pt x="144" y="22"/>
                          </a:lnTo>
                          <a:lnTo>
                            <a:pt x="67" y="22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4" name="Freeform 1340"/>
                    <p:cNvSpPr>
                      <a:spLocks/>
                    </p:cNvSpPr>
                    <p:nvPr/>
                  </p:nvSpPr>
                  <p:spPr bwMode="auto">
                    <a:xfrm>
                      <a:off x="3168" y="1557"/>
                      <a:ext cx="52" cy="44"/>
                    </a:xfrm>
                    <a:custGeom>
                      <a:avLst/>
                      <a:gdLst/>
                      <a:ahLst/>
                      <a:cxnLst>
                        <a:cxn ang="0">
                          <a:pos x="105" y="88"/>
                        </a:cxn>
                        <a:cxn ang="0">
                          <a:pos x="0" y="35"/>
                        </a:cxn>
                        <a:cxn ang="0">
                          <a:pos x="17" y="0"/>
                        </a:cxn>
                        <a:cxn ang="0">
                          <a:pos x="89" y="33"/>
                        </a:cxn>
                        <a:cxn ang="0">
                          <a:pos x="105" y="88"/>
                        </a:cxn>
                      </a:cxnLst>
                      <a:rect l="0" t="0" r="r" b="b"/>
                      <a:pathLst>
                        <a:path w="105" h="88">
                          <a:moveTo>
                            <a:pt x="105" y="88"/>
                          </a:moveTo>
                          <a:lnTo>
                            <a:pt x="0" y="35"/>
                          </a:lnTo>
                          <a:lnTo>
                            <a:pt x="17" y="0"/>
                          </a:lnTo>
                          <a:lnTo>
                            <a:pt x="89" y="33"/>
                          </a:lnTo>
                          <a:lnTo>
                            <a:pt x="105" y="8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5" name="Freeform 1341"/>
                    <p:cNvSpPr>
                      <a:spLocks/>
                    </p:cNvSpPr>
                    <p:nvPr/>
                  </p:nvSpPr>
                  <p:spPr bwMode="auto">
                    <a:xfrm>
                      <a:off x="3056" y="1526"/>
                      <a:ext cx="45" cy="50"/>
                    </a:xfrm>
                    <a:custGeom>
                      <a:avLst/>
                      <a:gdLst/>
                      <a:ahLst/>
                      <a:cxnLst>
                        <a:cxn ang="0">
                          <a:pos x="57" y="0"/>
                        </a:cxn>
                        <a:cxn ang="0">
                          <a:pos x="90" y="38"/>
                        </a:cxn>
                        <a:cxn ang="0">
                          <a:pos x="79" y="88"/>
                        </a:cxn>
                        <a:cxn ang="0">
                          <a:pos x="37" y="100"/>
                        </a:cxn>
                        <a:cxn ang="0">
                          <a:pos x="0" y="64"/>
                        </a:cxn>
                        <a:cxn ang="0">
                          <a:pos x="10" y="11"/>
                        </a:cxn>
                        <a:cxn ang="0">
                          <a:pos x="57" y="0"/>
                        </a:cxn>
                      </a:cxnLst>
                      <a:rect l="0" t="0" r="r" b="b"/>
                      <a:pathLst>
                        <a:path w="90" h="100">
                          <a:moveTo>
                            <a:pt x="57" y="0"/>
                          </a:moveTo>
                          <a:lnTo>
                            <a:pt x="90" y="38"/>
                          </a:lnTo>
                          <a:lnTo>
                            <a:pt x="79" y="88"/>
                          </a:lnTo>
                          <a:lnTo>
                            <a:pt x="37" y="100"/>
                          </a:lnTo>
                          <a:lnTo>
                            <a:pt x="0" y="64"/>
                          </a:lnTo>
                          <a:lnTo>
                            <a:pt x="10" y="11"/>
                          </a:lnTo>
                          <a:lnTo>
                            <a:pt x="5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6" name="Freeform 1342"/>
                    <p:cNvSpPr>
                      <a:spLocks/>
                    </p:cNvSpPr>
                    <p:nvPr/>
                  </p:nvSpPr>
                  <p:spPr bwMode="auto">
                    <a:xfrm>
                      <a:off x="3005" y="1579"/>
                      <a:ext cx="52" cy="52"/>
                    </a:xfrm>
                    <a:custGeom>
                      <a:avLst/>
                      <a:gdLst/>
                      <a:ahLst/>
                      <a:cxnLst>
                        <a:cxn ang="0">
                          <a:pos x="67" y="0"/>
                        </a:cxn>
                        <a:cxn ang="0">
                          <a:pos x="103" y="36"/>
                        </a:cxn>
                        <a:cxn ang="0">
                          <a:pos x="84" y="91"/>
                        </a:cxn>
                        <a:cxn ang="0">
                          <a:pos x="34" y="102"/>
                        </a:cxn>
                        <a:cxn ang="0">
                          <a:pos x="0" y="64"/>
                        </a:cxn>
                        <a:cxn ang="0">
                          <a:pos x="14" y="12"/>
                        </a:cxn>
                        <a:cxn ang="0">
                          <a:pos x="67" y="0"/>
                        </a:cxn>
                      </a:cxnLst>
                      <a:rect l="0" t="0" r="r" b="b"/>
                      <a:pathLst>
                        <a:path w="103" h="102">
                          <a:moveTo>
                            <a:pt x="67" y="0"/>
                          </a:moveTo>
                          <a:lnTo>
                            <a:pt x="103" y="36"/>
                          </a:lnTo>
                          <a:lnTo>
                            <a:pt x="84" y="91"/>
                          </a:lnTo>
                          <a:lnTo>
                            <a:pt x="34" y="102"/>
                          </a:lnTo>
                          <a:lnTo>
                            <a:pt x="0" y="64"/>
                          </a:lnTo>
                          <a:lnTo>
                            <a:pt x="14" y="12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7" name="Freeform 1343"/>
                    <p:cNvSpPr>
                      <a:spLocks/>
                    </p:cNvSpPr>
                    <p:nvPr/>
                  </p:nvSpPr>
                  <p:spPr bwMode="auto">
                    <a:xfrm>
                      <a:off x="2938" y="1609"/>
                      <a:ext cx="53" cy="58"/>
                    </a:xfrm>
                    <a:custGeom>
                      <a:avLst/>
                      <a:gdLst/>
                      <a:ahLst/>
                      <a:cxnLst>
                        <a:cxn ang="0">
                          <a:pos x="64" y="0"/>
                        </a:cxn>
                        <a:cxn ang="0">
                          <a:pos x="105" y="46"/>
                        </a:cxn>
                        <a:cxn ang="0">
                          <a:pos x="93" y="99"/>
                        </a:cxn>
                        <a:cxn ang="0">
                          <a:pos x="38" y="115"/>
                        </a:cxn>
                        <a:cxn ang="0">
                          <a:pos x="0" y="72"/>
                        </a:cxn>
                        <a:cxn ang="0">
                          <a:pos x="11" y="14"/>
                        </a:cxn>
                        <a:cxn ang="0">
                          <a:pos x="64" y="0"/>
                        </a:cxn>
                      </a:cxnLst>
                      <a:rect l="0" t="0" r="r" b="b"/>
                      <a:pathLst>
                        <a:path w="105" h="115">
                          <a:moveTo>
                            <a:pt x="64" y="0"/>
                          </a:moveTo>
                          <a:lnTo>
                            <a:pt x="105" y="46"/>
                          </a:lnTo>
                          <a:lnTo>
                            <a:pt x="93" y="99"/>
                          </a:lnTo>
                          <a:lnTo>
                            <a:pt x="38" y="115"/>
                          </a:lnTo>
                          <a:lnTo>
                            <a:pt x="0" y="72"/>
                          </a:lnTo>
                          <a:lnTo>
                            <a:pt x="11" y="14"/>
                          </a:lnTo>
                          <a:lnTo>
                            <a:pt x="64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8" name="Freeform 1344"/>
                    <p:cNvSpPr>
                      <a:spLocks/>
                    </p:cNvSpPr>
                    <p:nvPr/>
                  </p:nvSpPr>
                  <p:spPr bwMode="auto">
                    <a:xfrm>
                      <a:off x="2875" y="1624"/>
                      <a:ext cx="46" cy="47"/>
                    </a:xfrm>
                    <a:custGeom>
                      <a:avLst/>
                      <a:gdLst/>
                      <a:ahLst/>
                      <a:cxnLst>
                        <a:cxn ang="0">
                          <a:pos x="57" y="0"/>
                        </a:cxn>
                        <a:cxn ang="0">
                          <a:pos x="93" y="38"/>
                        </a:cxn>
                        <a:cxn ang="0">
                          <a:pos x="81" y="85"/>
                        </a:cxn>
                        <a:cxn ang="0">
                          <a:pos x="36" y="94"/>
                        </a:cxn>
                        <a:cxn ang="0">
                          <a:pos x="0" y="61"/>
                        </a:cxn>
                        <a:cxn ang="0">
                          <a:pos x="14" y="8"/>
                        </a:cxn>
                        <a:cxn ang="0">
                          <a:pos x="57" y="0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57" y="0"/>
                          </a:moveTo>
                          <a:lnTo>
                            <a:pt x="93" y="38"/>
                          </a:lnTo>
                          <a:lnTo>
                            <a:pt x="81" y="85"/>
                          </a:lnTo>
                          <a:lnTo>
                            <a:pt x="36" y="94"/>
                          </a:lnTo>
                          <a:lnTo>
                            <a:pt x="0" y="61"/>
                          </a:lnTo>
                          <a:lnTo>
                            <a:pt x="14" y="8"/>
                          </a:lnTo>
                          <a:lnTo>
                            <a:pt x="5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29" name="Freeform 1345"/>
                    <p:cNvSpPr>
                      <a:spLocks/>
                    </p:cNvSpPr>
                    <p:nvPr/>
                  </p:nvSpPr>
                  <p:spPr bwMode="auto">
                    <a:xfrm>
                      <a:off x="2826" y="1604"/>
                      <a:ext cx="36" cy="48"/>
                    </a:xfrm>
                    <a:custGeom>
                      <a:avLst/>
                      <a:gdLst/>
                      <a:ahLst/>
                      <a:cxnLst>
                        <a:cxn ang="0">
                          <a:pos x="41" y="0"/>
                        </a:cxn>
                        <a:cxn ang="0">
                          <a:pos x="72" y="38"/>
                        </a:cxn>
                        <a:cxn ang="0">
                          <a:pos x="63" y="83"/>
                        </a:cxn>
                        <a:cxn ang="0">
                          <a:pos x="30" y="95"/>
                        </a:cxn>
                        <a:cxn ang="0">
                          <a:pos x="0" y="58"/>
                        </a:cxn>
                        <a:cxn ang="0">
                          <a:pos x="6" y="11"/>
                        </a:cxn>
                        <a:cxn ang="0">
                          <a:pos x="41" y="0"/>
                        </a:cxn>
                      </a:cxnLst>
                      <a:rect l="0" t="0" r="r" b="b"/>
                      <a:pathLst>
                        <a:path w="72" h="95">
                          <a:moveTo>
                            <a:pt x="41" y="0"/>
                          </a:moveTo>
                          <a:lnTo>
                            <a:pt x="72" y="38"/>
                          </a:lnTo>
                          <a:lnTo>
                            <a:pt x="63" y="83"/>
                          </a:lnTo>
                          <a:lnTo>
                            <a:pt x="30" y="95"/>
                          </a:lnTo>
                          <a:lnTo>
                            <a:pt x="0" y="58"/>
                          </a:lnTo>
                          <a:lnTo>
                            <a:pt x="6" y="11"/>
                          </a:lnTo>
                          <a:lnTo>
                            <a:pt x="4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0" name="Freeform 1346"/>
                    <p:cNvSpPr>
                      <a:spLocks/>
                    </p:cNvSpPr>
                    <p:nvPr/>
                  </p:nvSpPr>
                  <p:spPr bwMode="auto">
                    <a:xfrm>
                      <a:off x="2910" y="1427"/>
                      <a:ext cx="44" cy="63"/>
                    </a:xfrm>
                    <a:custGeom>
                      <a:avLst/>
                      <a:gdLst/>
                      <a:ahLst/>
                      <a:cxnLst>
                        <a:cxn ang="0">
                          <a:pos x="88" y="0"/>
                        </a:cxn>
                        <a:cxn ang="0">
                          <a:pos x="0" y="19"/>
                        </a:cxn>
                        <a:cxn ang="0">
                          <a:pos x="33" y="125"/>
                        </a:cxn>
                      </a:cxnLst>
                      <a:rect l="0" t="0" r="r" b="b"/>
                      <a:pathLst>
                        <a:path w="88" h="125">
                          <a:moveTo>
                            <a:pt x="88" y="0"/>
                          </a:moveTo>
                          <a:lnTo>
                            <a:pt x="0" y="19"/>
                          </a:lnTo>
                          <a:lnTo>
                            <a:pt x="33" y="12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1" name="Line 13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2" y="1425"/>
                      <a:ext cx="44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2" name="Line 13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17" y="1407"/>
                      <a:ext cx="41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3" name="Line 13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1446"/>
                      <a:ext cx="31" cy="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4" name="Freeform 1350"/>
                    <p:cNvSpPr>
                      <a:spLocks/>
                    </p:cNvSpPr>
                    <p:nvPr/>
                  </p:nvSpPr>
                  <p:spPr bwMode="auto">
                    <a:xfrm>
                      <a:off x="2910" y="1488"/>
                      <a:ext cx="29" cy="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"/>
                        </a:cxn>
                        <a:cxn ang="0">
                          <a:pos x="59" y="0"/>
                        </a:cxn>
                        <a:cxn ang="0">
                          <a:pos x="59" y="0"/>
                        </a:cxn>
                      </a:cxnLst>
                      <a:rect l="0" t="0" r="r" b="b"/>
                      <a:pathLst>
                        <a:path w="59" h="15">
                          <a:moveTo>
                            <a:pt x="0" y="15"/>
                          </a:moveTo>
                          <a:lnTo>
                            <a:pt x="59" y="0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5" name="Line 13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2" y="1519"/>
                      <a:ext cx="6" cy="16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6" name="Freeform 1352"/>
                    <p:cNvSpPr>
                      <a:spLocks/>
                    </p:cNvSpPr>
                    <p:nvPr/>
                  </p:nvSpPr>
                  <p:spPr bwMode="auto">
                    <a:xfrm>
                      <a:off x="2732" y="1832"/>
                      <a:ext cx="97" cy="67"/>
                    </a:xfrm>
                    <a:custGeom>
                      <a:avLst/>
                      <a:gdLst/>
                      <a:ahLst/>
                      <a:cxnLst>
                        <a:cxn ang="0">
                          <a:pos x="195" y="83"/>
                        </a:cxn>
                        <a:cxn ang="0">
                          <a:pos x="77" y="0"/>
                        </a:cxn>
                        <a:cxn ang="0">
                          <a:pos x="0" y="134"/>
                        </a:cxn>
                        <a:cxn ang="0">
                          <a:pos x="195" y="83"/>
                        </a:cxn>
                      </a:cxnLst>
                      <a:rect l="0" t="0" r="r" b="b"/>
                      <a:pathLst>
                        <a:path w="195" h="134">
                          <a:moveTo>
                            <a:pt x="195" y="83"/>
                          </a:moveTo>
                          <a:lnTo>
                            <a:pt x="77" y="0"/>
                          </a:lnTo>
                          <a:lnTo>
                            <a:pt x="0" y="134"/>
                          </a:lnTo>
                          <a:lnTo>
                            <a:pt x="195" y="8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7" name="Freeform 1353"/>
                    <p:cNvSpPr>
                      <a:spLocks/>
                    </p:cNvSpPr>
                    <p:nvPr/>
                  </p:nvSpPr>
                  <p:spPr bwMode="auto">
                    <a:xfrm>
                      <a:off x="2992" y="1286"/>
                      <a:ext cx="140" cy="16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"/>
                        </a:cxn>
                        <a:cxn ang="0">
                          <a:pos x="29" y="145"/>
                        </a:cxn>
                        <a:cxn ang="0">
                          <a:pos x="129" y="248"/>
                        </a:cxn>
                        <a:cxn ang="0">
                          <a:pos x="260" y="331"/>
                        </a:cxn>
                        <a:cxn ang="0">
                          <a:pos x="280" y="303"/>
                        </a:cxn>
                        <a:cxn ang="0">
                          <a:pos x="161" y="226"/>
                        </a:cxn>
                        <a:cxn ang="0">
                          <a:pos x="79" y="133"/>
                        </a:cxn>
                        <a:cxn ang="0">
                          <a:pos x="50" y="0"/>
                        </a:cxn>
                        <a:cxn ang="0">
                          <a:pos x="0" y="15"/>
                        </a:cxn>
                      </a:cxnLst>
                      <a:rect l="0" t="0" r="r" b="b"/>
                      <a:pathLst>
                        <a:path w="280" h="331">
                          <a:moveTo>
                            <a:pt x="0" y="15"/>
                          </a:moveTo>
                          <a:lnTo>
                            <a:pt x="29" y="145"/>
                          </a:lnTo>
                          <a:lnTo>
                            <a:pt x="129" y="248"/>
                          </a:lnTo>
                          <a:lnTo>
                            <a:pt x="260" y="331"/>
                          </a:lnTo>
                          <a:lnTo>
                            <a:pt x="280" y="303"/>
                          </a:lnTo>
                          <a:lnTo>
                            <a:pt x="161" y="226"/>
                          </a:lnTo>
                          <a:lnTo>
                            <a:pt x="79" y="133"/>
                          </a:lnTo>
                          <a:lnTo>
                            <a:pt x="50" y="0"/>
                          </a:ln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38" name="Line 13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13" y="1511"/>
                      <a:ext cx="40" cy="1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7253" name="Group 1355"/>
                  <p:cNvGrpSpPr>
                    <a:grpSpLocks/>
                  </p:cNvGrpSpPr>
                  <p:nvPr/>
                </p:nvGrpSpPr>
                <p:grpSpPr bwMode="auto">
                  <a:xfrm>
                    <a:off x="2638" y="1753"/>
                    <a:ext cx="664" cy="664"/>
                    <a:chOff x="2638" y="1753"/>
                    <a:chExt cx="664" cy="664"/>
                  </a:xfrm>
                </p:grpSpPr>
                <p:sp>
                  <p:nvSpPr>
                    <p:cNvPr id="43340" name="Freeform 1356"/>
                    <p:cNvSpPr>
                      <a:spLocks/>
                    </p:cNvSpPr>
                    <p:nvPr/>
                  </p:nvSpPr>
                  <p:spPr bwMode="auto">
                    <a:xfrm>
                      <a:off x="2759" y="2206"/>
                      <a:ext cx="183" cy="211"/>
                    </a:xfrm>
                    <a:custGeom>
                      <a:avLst/>
                      <a:gdLst/>
                      <a:ahLst/>
                      <a:cxnLst>
                        <a:cxn ang="0">
                          <a:pos x="95" y="421"/>
                        </a:cxn>
                        <a:cxn ang="0">
                          <a:pos x="366" y="351"/>
                        </a:cxn>
                        <a:cxn ang="0">
                          <a:pos x="332" y="209"/>
                        </a:cxn>
                        <a:cxn ang="0">
                          <a:pos x="196" y="83"/>
                        </a:cxn>
                        <a:cxn ang="0">
                          <a:pos x="62" y="0"/>
                        </a:cxn>
                        <a:cxn ang="0">
                          <a:pos x="0" y="96"/>
                        </a:cxn>
                        <a:cxn ang="0">
                          <a:pos x="83" y="162"/>
                        </a:cxn>
                        <a:cxn ang="0">
                          <a:pos x="120" y="298"/>
                        </a:cxn>
                        <a:cxn ang="0">
                          <a:pos x="95" y="421"/>
                        </a:cxn>
                      </a:cxnLst>
                      <a:rect l="0" t="0" r="r" b="b"/>
                      <a:pathLst>
                        <a:path w="366" h="421">
                          <a:moveTo>
                            <a:pt x="95" y="421"/>
                          </a:moveTo>
                          <a:lnTo>
                            <a:pt x="366" y="351"/>
                          </a:lnTo>
                          <a:lnTo>
                            <a:pt x="332" y="209"/>
                          </a:lnTo>
                          <a:lnTo>
                            <a:pt x="196" y="83"/>
                          </a:lnTo>
                          <a:lnTo>
                            <a:pt x="62" y="0"/>
                          </a:lnTo>
                          <a:lnTo>
                            <a:pt x="0" y="96"/>
                          </a:lnTo>
                          <a:lnTo>
                            <a:pt x="83" y="162"/>
                          </a:lnTo>
                          <a:lnTo>
                            <a:pt x="120" y="298"/>
                          </a:lnTo>
                          <a:lnTo>
                            <a:pt x="95" y="42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1" name="Freeform 1357"/>
                    <p:cNvSpPr>
                      <a:spLocks/>
                    </p:cNvSpPr>
                    <p:nvPr/>
                  </p:nvSpPr>
                  <p:spPr bwMode="auto">
                    <a:xfrm>
                      <a:off x="2690" y="2108"/>
                      <a:ext cx="294" cy="275"/>
                    </a:xfrm>
                    <a:custGeom>
                      <a:avLst/>
                      <a:gdLst/>
                      <a:ahLst/>
                      <a:cxnLst>
                        <a:cxn ang="0">
                          <a:pos x="505" y="550"/>
                        </a:cxn>
                        <a:cxn ang="0">
                          <a:pos x="589" y="528"/>
                        </a:cxn>
                        <a:cxn ang="0">
                          <a:pos x="552" y="395"/>
                        </a:cxn>
                        <a:cxn ang="0">
                          <a:pos x="369" y="219"/>
                        </a:cxn>
                        <a:cxn ang="0">
                          <a:pos x="0" y="0"/>
                        </a:cxn>
                        <a:cxn ang="0">
                          <a:pos x="28" y="93"/>
                        </a:cxn>
                        <a:cxn ang="0">
                          <a:pos x="333" y="278"/>
                        </a:cxn>
                        <a:cxn ang="0">
                          <a:pos x="469" y="400"/>
                        </a:cxn>
                        <a:cxn ang="0">
                          <a:pos x="505" y="550"/>
                        </a:cxn>
                      </a:cxnLst>
                      <a:rect l="0" t="0" r="r" b="b"/>
                      <a:pathLst>
                        <a:path w="589" h="550">
                          <a:moveTo>
                            <a:pt x="505" y="550"/>
                          </a:moveTo>
                          <a:lnTo>
                            <a:pt x="589" y="528"/>
                          </a:lnTo>
                          <a:lnTo>
                            <a:pt x="552" y="395"/>
                          </a:lnTo>
                          <a:lnTo>
                            <a:pt x="369" y="219"/>
                          </a:lnTo>
                          <a:lnTo>
                            <a:pt x="0" y="0"/>
                          </a:lnTo>
                          <a:lnTo>
                            <a:pt x="28" y="93"/>
                          </a:lnTo>
                          <a:lnTo>
                            <a:pt x="333" y="278"/>
                          </a:lnTo>
                          <a:lnTo>
                            <a:pt x="469" y="400"/>
                          </a:lnTo>
                          <a:lnTo>
                            <a:pt x="505" y="55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2" name="Freeform 1358"/>
                    <p:cNvSpPr>
                      <a:spLocks/>
                    </p:cNvSpPr>
                    <p:nvPr/>
                  </p:nvSpPr>
                  <p:spPr bwMode="auto">
                    <a:xfrm>
                      <a:off x="3082" y="2013"/>
                      <a:ext cx="68" cy="327"/>
                    </a:xfrm>
                    <a:custGeom>
                      <a:avLst/>
                      <a:gdLst/>
                      <a:ahLst/>
                      <a:cxnLst>
                        <a:cxn ang="0">
                          <a:pos x="22" y="654"/>
                        </a:cxn>
                        <a:cxn ang="0">
                          <a:pos x="0" y="563"/>
                        </a:cxn>
                        <a:cxn ang="0">
                          <a:pos x="84" y="365"/>
                        </a:cxn>
                        <a:cxn ang="0">
                          <a:pos x="88" y="242"/>
                        </a:cxn>
                        <a:cxn ang="0">
                          <a:pos x="44" y="57"/>
                        </a:cxn>
                        <a:cxn ang="0">
                          <a:pos x="78" y="0"/>
                        </a:cxn>
                        <a:cxn ang="0">
                          <a:pos x="135" y="231"/>
                        </a:cxn>
                        <a:cxn ang="0">
                          <a:pos x="130" y="371"/>
                        </a:cxn>
                        <a:cxn ang="0">
                          <a:pos x="66" y="558"/>
                        </a:cxn>
                        <a:cxn ang="0">
                          <a:pos x="84" y="634"/>
                        </a:cxn>
                        <a:cxn ang="0">
                          <a:pos x="22" y="654"/>
                        </a:cxn>
                      </a:cxnLst>
                      <a:rect l="0" t="0" r="r" b="b"/>
                      <a:pathLst>
                        <a:path w="135" h="654">
                          <a:moveTo>
                            <a:pt x="22" y="654"/>
                          </a:moveTo>
                          <a:lnTo>
                            <a:pt x="0" y="563"/>
                          </a:lnTo>
                          <a:lnTo>
                            <a:pt x="84" y="365"/>
                          </a:lnTo>
                          <a:lnTo>
                            <a:pt x="88" y="242"/>
                          </a:lnTo>
                          <a:lnTo>
                            <a:pt x="44" y="57"/>
                          </a:lnTo>
                          <a:lnTo>
                            <a:pt x="78" y="0"/>
                          </a:lnTo>
                          <a:lnTo>
                            <a:pt x="135" y="231"/>
                          </a:lnTo>
                          <a:lnTo>
                            <a:pt x="130" y="371"/>
                          </a:lnTo>
                          <a:lnTo>
                            <a:pt x="66" y="558"/>
                          </a:lnTo>
                          <a:lnTo>
                            <a:pt x="84" y="634"/>
                          </a:lnTo>
                          <a:lnTo>
                            <a:pt x="22" y="654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3" name="Freeform 1359"/>
                    <p:cNvSpPr>
                      <a:spLocks/>
                    </p:cNvSpPr>
                    <p:nvPr/>
                  </p:nvSpPr>
                  <p:spPr bwMode="auto">
                    <a:xfrm>
                      <a:off x="2908" y="2121"/>
                      <a:ext cx="182" cy="245"/>
                    </a:xfrm>
                    <a:custGeom>
                      <a:avLst/>
                      <a:gdLst/>
                      <a:ahLst/>
                      <a:cxnLst>
                        <a:cxn ang="0">
                          <a:pos x="365" y="430"/>
                        </a:cxn>
                        <a:cxn ang="0">
                          <a:pos x="273" y="81"/>
                        </a:cxn>
                        <a:cxn ang="0">
                          <a:pos x="207" y="24"/>
                        </a:cxn>
                        <a:cxn ang="0">
                          <a:pos x="176" y="0"/>
                        </a:cxn>
                        <a:cxn ang="0">
                          <a:pos x="66" y="31"/>
                        </a:cxn>
                        <a:cxn ang="0">
                          <a:pos x="0" y="145"/>
                        </a:cxn>
                        <a:cxn ang="0">
                          <a:pos x="31" y="277"/>
                        </a:cxn>
                        <a:cxn ang="0">
                          <a:pos x="126" y="366"/>
                        </a:cxn>
                        <a:cxn ang="0">
                          <a:pos x="157" y="490"/>
                        </a:cxn>
                        <a:cxn ang="0">
                          <a:pos x="365" y="430"/>
                        </a:cxn>
                      </a:cxnLst>
                      <a:rect l="0" t="0" r="r" b="b"/>
                      <a:pathLst>
                        <a:path w="365" h="490">
                          <a:moveTo>
                            <a:pt x="365" y="430"/>
                          </a:moveTo>
                          <a:lnTo>
                            <a:pt x="273" y="81"/>
                          </a:lnTo>
                          <a:lnTo>
                            <a:pt x="207" y="24"/>
                          </a:lnTo>
                          <a:lnTo>
                            <a:pt x="176" y="0"/>
                          </a:lnTo>
                          <a:lnTo>
                            <a:pt x="66" y="31"/>
                          </a:lnTo>
                          <a:lnTo>
                            <a:pt x="0" y="145"/>
                          </a:lnTo>
                          <a:lnTo>
                            <a:pt x="31" y="277"/>
                          </a:lnTo>
                          <a:lnTo>
                            <a:pt x="126" y="366"/>
                          </a:lnTo>
                          <a:lnTo>
                            <a:pt x="157" y="490"/>
                          </a:lnTo>
                          <a:lnTo>
                            <a:pt x="365" y="43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4" name="Freeform 1360"/>
                    <p:cNvSpPr>
                      <a:spLocks/>
                    </p:cNvSpPr>
                    <p:nvPr/>
                  </p:nvSpPr>
                  <p:spPr bwMode="auto">
                    <a:xfrm>
                      <a:off x="3029" y="2265"/>
                      <a:ext cx="62" cy="91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154"/>
                        </a:cxn>
                        <a:cxn ang="0">
                          <a:pos x="86" y="0"/>
                        </a:cxn>
                        <a:cxn ang="0">
                          <a:pos x="0" y="99"/>
                        </a:cxn>
                        <a:cxn ang="0">
                          <a:pos x="22" y="182"/>
                        </a:cxn>
                        <a:cxn ang="0">
                          <a:pos x="126" y="154"/>
                        </a:cxn>
                      </a:cxnLst>
                      <a:rect l="0" t="0" r="r" b="b"/>
                      <a:pathLst>
                        <a:path w="126" h="182">
                          <a:moveTo>
                            <a:pt x="126" y="154"/>
                          </a:moveTo>
                          <a:lnTo>
                            <a:pt x="86" y="0"/>
                          </a:lnTo>
                          <a:lnTo>
                            <a:pt x="0" y="99"/>
                          </a:lnTo>
                          <a:lnTo>
                            <a:pt x="22" y="182"/>
                          </a:lnTo>
                          <a:lnTo>
                            <a:pt x="126" y="15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5" name="Freeform 1361"/>
                    <p:cNvSpPr>
                      <a:spLocks/>
                    </p:cNvSpPr>
                    <p:nvPr/>
                  </p:nvSpPr>
                  <p:spPr bwMode="auto">
                    <a:xfrm>
                      <a:off x="2941" y="2281"/>
                      <a:ext cx="92" cy="8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63" y="65"/>
                        </a:cxn>
                        <a:cxn ang="0">
                          <a:pos x="185" y="150"/>
                        </a:cxn>
                        <a:cxn ang="0">
                          <a:pos x="90" y="177"/>
                        </a:cxn>
                        <a:cxn ang="0">
                          <a:pos x="57" y="56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85" h="177">
                          <a:moveTo>
                            <a:pt x="0" y="0"/>
                          </a:moveTo>
                          <a:lnTo>
                            <a:pt x="163" y="65"/>
                          </a:lnTo>
                          <a:lnTo>
                            <a:pt x="185" y="150"/>
                          </a:lnTo>
                          <a:lnTo>
                            <a:pt x="90" y="177"/>
                          </a:lnTo>
                          <a:lnTo>
                            <a:pt x="57" y="5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6" name="Freeform 1362"/>
                    <p:cNvSpPr>
                      <a:spLocks/>
                    </p:cNvSpPr>
                    <p:nvPr/>
                  </p:nvSpPr>
                  <p:spPr bwMode="auto">
                    <a:xfrm>
                      <a:off x="2870" y="2082"/>
                      <a:ext cx="195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71" y="223"/>
                        </a:cxn>
                        <a:cxn ang="0">
                          <a:pos x="141" y="107"/>
                        </a:cxn>
                        <a:cxn ang="0">
                          <a:pos x="249" y="78"/>
                        </a:cxn>
                        <a:cxn ang="0">
                          <a:pos x="356" y="157"/>
                        </a:cxn>
                        <a:cxn ang="0">
                          <a:pos x="388" y="93"/>
                        </a:cxn>
                        <a:cxn ang="0">
                          <a:pos x="310" y="24"/>
                        </a:cxn>
                        <a:cxn ang="0">
                          <a:pos x="254" y="0"/>
                        </a:cxn>
                        <a:cxn ang="0">
                          <a:pos x="118" y="38"/>
                        </a:cxn>
                        <a:cxn ang="0">
                          <a:pos x="50" y="76"/>
                        </a:cxn>
                        <a:cxn ang="0">
                          <a:pos x="0" y="165"/>
                        </a:cxn>
                        <a:cxn ang="0">
                          <a:pos x="71" y="223"/>
                        </a:cxn>
                      </a:cxnLst>
                      <a:rect l="0" t="0" r="r" b="b"/>
                      <a:pathLst>
                        <a:path w="388" h="223">
                          <a:moveTo>
                            <a:pt x="71" y="223"/>
                          </a:moveTo>
                          <a:lnTo>
                            <a:pt x="141" y="107"/>
                          </a:lnTo>
                          <a:lnTo>
                            <a:pt x="249" y="78"/>
                          </a:lnTo>
                          <a:lnTo>
                            <a:pt x="356" y="157"/>
                          </a:lnTo>
                          <a:lnTo>
                            <a:pt x="388" y="93"/>
                          </a:lnTo>
                          <a:lnTo>
                            <a:pt x="310" y="24"/>
                          </a:lnTo>
                          <a:lnTo>
                            <a:pt x="254" y="0"/>
                          </a:lnTo>
                          <a:lnTo>
                            <a:pt x="118" y="38"/>
                          </a:lnTo>
                          <a:lnTo>
                            <a:pt x="50" y="76"/>
                          </a:lnTo>
                          <a:lnTo>
                            <a:pt x="0" y="165"/>
                          </a:lnTo>
                          <a:lnTo>
                            <a:pt x="71" y="223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7" name="Freeform 1363"/>
                    <p:cNvSpPr>
                      <a:spLocks/>
                    </p:cNvSpPr>
                    <p:nvPr/>
                  </p:nvSpPr>
                  <p:spPr bwMode="auto">
                    <a:xfrm>
                      <a:off x="2869" y="2081"/>
                      <a:ext cx="197" cy="116"/>
                    </a:xfrm>
                    <a:custGeom>
                      <a:avLst/>
                      <a:gdLst/>
                      <a:ahLst/>
                      <a:cxnLst>
                        <a:cxn ang="0">
                          <a:pos x="79" y="221"/>
                        </a:cxn>
                        <a:cxn ang="0">
                          <a:pos x="69" y="224"/>
                        </a:cxn>
                        <a:cxn ang="0">
                          <a:pos x="140" y="108"/>
                        </a:cxn>
                        <a:cxn ang="0">
                          <a:pos x="142" y="108"/>
                        </a:cxn>
                        <a:cxn ang="0">
                          <a:pos x="250" y="79"/>
                        </a:cxn>
                        <a:cxn ang="0">
                          <a:pos x="252" y="79"/>
                        </a:cxn>
                        <a:cxn ang="0">
                          <a:pos x="252" y="77"/>
                        </a:cxn>
                        <a:cxn ang="0">
                          <a:pos x="254" y="81"/>
                        </a:cxn>
                        <a:cxn ang="0">
                          <a:pos x="361" y="160"/>
                        </a:cxn>
                        <a:cxn ang="0">
                          <a:pos x="356" y="160"/>
                        </a:cxn>
                        <a:cxn ang="0">
                          <a:pos x="384" y="97"/>
                        </a:cxn>
                        <a:cxn ang="0">
                          <a:pos x="386" y="99"/>
                        </a:cxn>
                        <a:cxn ang="0">
                          <a:pos x="311" y="31"/>
                        </a:cxn>
                        <a:cxn ang="0">
                          <a:pos x="311" y="33"/>
                        </a:cxn>
                        <a:cxn ang="0">
                          <a:pos x="254" y="9"/>
                        </a:cxn>
                        <a:cxn ang="0">
                          <a:pos x="257" y="9"/>
                        </a:cxn>
                        <a:cxn ang="0">
                          <a:pos x="121" y="43"/>
                        </a:cxn>
                        <a:cxn ang="0">
                          <a:pos x="55" y="83"/>
                        </a:cxn>
                        <a:cxn ang="0">
                          <a:pos x="61" y="81"/>
                        </a:cxn>
                        <a:cxn ang="0">
                          <a:pos x="9" y="173"/>
                        </a:cxn>
                        <a:cxn ang="0">
                          <a:pos x="6" y="165"/>
                        </a:cxn>
                        <a:cxn ang="0">
                          <a:pos x="79" y="221"/>
                        </a:cxn>
                        <a:cxn ang="0">
                          <a:pos x="71" y="230"/>
                        </a:cxn>
                        <a:cxn ang="0">
                          <a:pos x="0" y="173"/>
                        </a:cxn>
                        <a:cxn ang="0">
                          <a:pos x="0" y="163"/>
                        </a:cxn>
                        <a:cxn ang="0">
                          <a:pos x="50" y="75"/>
                        </a:cxn>
                        <a:cxn ang="0">
                          <a:pos x="119" y="33"/>
                        </a:cxn>
                        <a:cxn ang="0">
                          <a:pos x="254" y="0"/>
                        </a:cxn>
                        <a:cxn ang="0">
                          <a:pos x="257" y="0"/>
                        </a:cxn>
                        <a:cxn ang="0">
                          <a:pos x="313" y="25"/>
                        </a:cxn>
                        <a:cxn ang="0">
                          <a:pos x="318" y="25"/>
                        </a:cxn>
                        <a:cxn ang="0">
                          <a:pos x="394" y="93"/>
                        </a:cxn>
                        <a:cxn ang="0">
                          <a:pos x="394" y="97"/>
                        </a:cxn>
                        <a:cxn ang="0">
                          <a:pos x="363" y="163"/>
                        </a:cxn>
                        <a:cxn ang="0">
                          <a:pos x="358" y="168"/>
                        </a:cxn>
                        <a:cxn ang="0">
                          <a:pos x="358" y="165"/>
                        </a:cxn>
                        <a:cxn ang="0">
                          <a:pos x="250" y="86"/>
                        </a:cxn>
                        <a:cxn ang="0">
                          <a:pos x="252" y="86"/>
                        </a:cxn>
                        <a:cxn ang="0">
                          <a:pos x="144" y="115"/>
                        </a:cxn>
                        <a:cxn ang="0">
                          <a:pos x="149" y="115"/>
                        </a:cxn>
                        <a:cxn ang="0">
                          <a:pos x="79" y="230"/>
                        </a:cxn>
                        <a:cxn ang="0">
                          <a:pos x="76" y="230"/>
                        </a:cxn>
                        <a:cxn ang="0">
                          <a:pos x="79" y="230"/>
                        </a:cxn>
                        <a:cxn ang="0">
                          <a:pos x="76" y="230"/>
                        </a:cxn>
                        <a:cxn ang="0">
                          <a:pos x="74" y="232"/>
                        </a:cxn>
                        <a:cxn ang="0">
                          <a:pos x="71" y="230"/>
                        </a:cxn>
                        <a:cxn ang="0">
                          <a:pos x="79" y="221"/>
                        </a:cxn>
                      </a:cxnLst>
                      <a:rect l="0" t="0" r="r" b="b"/>
                      <a:pathLst>
                        <a:path w="394" h="232">
                          <a:moveTo>
                            <a:pt x="79" y="221"/>
                          </a:moveTo>
                          <a:lnTo>
                            <a:pt x="69" y="224"/>
                          </a:lnTo>
                          <a:lnTo>
                            <a:pt x="140" y="108"/>
                          </a:lnTo>
                          <a:lnTo>
                            <a:pt x="142" y="108"/>
                          </a:lnTo>
                          <a:lnTo>
                            <a:pt x="250" y="79"/>
                          </a:lnTo>
                          <a:lnTo>
                            <a:pt x="252" y="79"/>
                          </a:lnTo>
                          <a:lnTo>
                            <a:pt x="252" y="77"/>
                          </a:lnTo>
                          <a:lnTo>
                            <a:pt x="254" y="81"/>
                          </a:lnTo>
                          <a:lnTo>
                            <a:pt x="361" y="160"/>
                          </a:lnTo>
                          <a:lnTo>
                            <a:pt x="356" y="160"/>
                          </a:lnTo>
                          <a:lnTo>
                            <a:pt x="384" y="97"/>
                          </a:lnTo>
                          <a:lnTo>
                            <a:pt x="386" y="99"/>
                          </a:lnTo>
                          <a:lnTo>
                            <a:pt x="311" y="31"/>
                          </a:lnTo>
                          <a:lnTo>
                            <a:pt x="311" y="33"/>
                          </a:lnTo>
                          <a:lnTo>
                            <a:pt x="254" y="9"/>
                          </a:lnTo>
                          <a:lnTo>
                            <a:pt x="257" y="9"/>
                          </a:lnTo>
                          <a:lnTo>
                            <a:pt x="121" y="43"/>
                          </a:lnTo>
                          <a:lnTo>
                            <a:pt x="55" y="83"/>
                          </a:lnTo>
                          <a:lnTo>
                            <a:pt x="61" y="81"/>
                          </a:lnTo>
                          <a:lnTo>
                            <a:pt x="9" y="173"/>
                          </a:lnTo>
                          <a:lnTo>
                            <a:pt x="6" y="165"/>
                          </a:lnTo>
                          <a:lnTo>
                            <a:pt x="79" y="221"/>
                          </a:lnTo>
                          <a:lnTo>
                            <a:pt x="71" y="230"/>
                          </a:lnTo>
                          <a:lnTo>
                            <a:pt x="0" y="173"/>
                          </a:lnTo>
                          <a:lnTo>
                            <a:pt x="0" y="163"/>
                          </a:lnTo>
                          <a:lnTo>
                            <a:pt x="50" y="75"/>
                          </a:lnTo>
                          <a:lnTo>
                            <a:pt x="119" y="33"/>
                          </a:lnTo>
                          <a:lnTo>
                            <a:pt x="254" y="0"/>
                          </a:lnTo>
                          <a:lnTo>
                            <a:pt x="257" y="0"/>
                          </a:lnTo>
                          <a:lnTo>
                            <a:pt x="313" y="25"/>
                          </a:lnTo>
                          <a:lnTo>
                            <a:pt x="318" y="25"/>
                          </a:lnTo>
                          <a:lnTo>
                            <a:pt x="394" y="93"/>
                          </a:lnTo>
                          <a:lnTo>
                            <a:pt x="394" y="97"/>
                          </a:lnTo>
                          <a:lnTo>
                            <a:pt x="363" y="163"/>
                          </a:lnTo>
                          <a:lnTo>
                            <a:pt x="358" y="168"/>
                          </a:lnTo>
                          <a:lnTo>
                            <a:pt x="358" y="165"/>
                          </a:lnTo>
                          <a:lnTo>
                            <a:pt x="250" y="86"/>
                          </a:lnTo>
                          <a:lnTo>
                            <a:pt x="252" y="86"/>
                          </a:lnTo>
                          <a:lnTo>
                            <a:pt x="144" y="115"/>
                          </a:lnTo>
                          <a:lnTo>
                            <a:pt x="149" y="115"/>
                          </a:lnTo>
                          <a:lnTo>
                            <a:pt x="79" y="230"/>
                          </a:lnTo>
                          <a:lnTo>
                            <a:pt x="76" y="230"/>
                          </a:lnTo>
                          <a:lnTo>
                            <a:pt x="79" y="230"/>
                          </a:lnTo>
                          <a:lnTo>
                            <a:pt x="76" y="230"/>
                          </a:lnTo>
                          <a:lnTo>
                            <a:pt x="74" y="232"/>
                          </a:lnTo>
                          <a:lnTo>
                            <a:pt x="71" y="230"/>
                          </a:lnTo>
                          <a:lnTo>
                            <a:pt x="79" y="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8" name="Freeform 1364"/>
                    <p:cNvSpPr>
                      <a:spLocks/>
                    </p:cNvSpPr>
                    <p:nvPr/>
                  </p:nvSpPr>
                  <p:spPr bwMode="auto">
                    <a:xfrm>
                      <a:off x="2803" y="2159"/>
                      <a:ext cx="117" cy="101"/>
                    </a:xfrm>
                    <a:custGeom>
                      <a:avLst/>
                      <a:gdLst/>
                      <a:ahLst/>
                      <a:cxnLst>
                        <a:cxn ang="0">
                          <a:pos x="234" y="200"/>
                        </a:cxn>
                        <a:cxn ang="0">
                          <a:pos x="204" y="66"/>
                        </a:cxn>
                        <a:cxn ang="0">
                          <a:pos x="119" y="0"/>
                        </a:cxn>
                        <a:cxn ang="0">
                          <a:pos x="0" y="27"/>
                        </a:cxn>
                        <a:cxn ang="0">
                          <a:pos x="141" y="114"/>
                        </a:cxn>
                        <a:cxn ang="0">
                          <a:pos x="234" y="200"/>
                        </a:cxn>
                      </a:cxnLst>
                      <a:rect l="0" t="0" r="r" b="b"/>
                      <a:pathLst>
                        <a:path w="234" h="200">
                          <a:moveTo>
                            <a:pt x="234" y="200"/>
                          </a:moveTo>
                          <a:lnTo>
                            <a:pt x="204" y="66"/>
                          </a:lnTo>
                          <a:lnTo>
                            <a:pt x="119" y="0"/>
                          </a:lnTo>
                          <a:lnTo>
                            <a:pt x="0" y="27"/>
                          </a:lnTo>
                          <a:lnTo>
                            <a:pt x="141" y="114"/>
                          </a:lnTo>
                          <a:lnTo>
                            <a:pt x="234" y="20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49" name="Freeform 1365"/>
                    <p:cNvSpPr>
                      <a:spLocks/>
                    </p:cNvSpPr>
                    <p:nvPr/>
                  </p:nvSpPr>
                  <p:spPr bwMode="auto">
                    <a:xfrm>
                      <a:off x="2763" y="1988"/>
                      <a:ext cx="340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83" y="368"/>
                        </a:cxn>
                        <a:cxn ang="0">
                          <a:pos x="193" y="339"/>
                        </a:cxn>
                        <a:cxn ang="0">
                          <a:pos x="236" y="244"/>
                        </a:cxn>
                        <a:cxn ang="0">
                          <a:pos x="304" y="204"/>
                        </a:cxn>
                        <a:cxn ang="0">
                          <a:pos x="480" y="155"/>
                        </a:cxn>
                        <a:cxn ang="0">
                          <a:pos x="612" y="212"/>
                        </a:cxn>
                        <a:cxn ang="0">
                          <a:pos x="680" y="103"/>
                        </a:cxn>
                        <a:cxn ang="0">
                          <a:pos x="540" y="23"/>
                        </a:cxn>
                        <a:cxn ang="0">
                          <a:pos x="433" y="0"/>
                        </a:cxn>
                        <a:cxn ang="0">
                          <a:pos x="256" y="50"/>
                        </a:cxn>
                        <a:cxn ang="0">
                          <a:pos x="124" y="155"/>
                        </a:cxn>
                        <a:cxn ang="0">
                          <a:pos x="0" y="322"/>
                        </a:cxn>
                        <a:cxn ang="0">
                          <a:pos x="83" y="368"/>
                        </a:cxn>
                      </a:cxnLst>
                      <a:rect l="0" t="0" r="r" b="b"/>
                      <a:pathLst>
                        <a:path w="680" h="368">
                          <a:moveTo>
                            <a:pt x="83" y="368"/>
                          </a:moveTo>
                          <a:lnTo>
                            <a:pt x="193" y="339"/>
                          </a:lnTo>
                          <a:lnTo>
                            <a:pt x="236" y="244"/>
                          </a:lnTo>
                          <a:lnTo>
                            <a:pt x="304" y="204"/>
                          </a:lnTo>
                          <a:lnTo>
                            <a:pt x="480" y="155"/>
                          </a:lnTo>
                          <a:lnTo>
                            <a:pt x="612" y="212"/>
                          </a:lnTo>
                          <a:lnTo>
                            <a:pt x="680" y="103"/>
                          </a:lnTo>
                          <a:lnTo>
                            <a:pt x="540" y="23"/>
                          </a:lnTo>
                          <a:lnTo>
                            <a:pt x="433" y="0"/>
                          </a:lnTo>
                          <a:lnTo>
                            <a:pt x="256" y="50"/>
                          </a:lnTo>
                          <a:lnTo>
                            <a:pt x="124" y="155"/>
                          </a:lnTo>
                          <a:lnTo>
                            <a:pt x="0" y="322"/>
                          </a:lnTo>
                          <a:lnTo>
                            <a:pt x="83" y="36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0" name="Freeform 1366"/>
                    <p:cNvSpPr>
                      <a:spLocks/>
                    </p:cNvSpPr>
                    <p:nvPr/>
                  </p:nvSpPr>
                  <p:spPr bwMode="auto">
                    <a:xfrm>
                      <a:off x="2653" y="1808"/>
                      <a:ext cx="545" cy="32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38"/>
                        </a:cxn>
                        <a:cxn ang="0">
                          <a:pos x="252" y="465"/>
                        </a:cxn>
                        <a:cxn ang="0">
                          <a:pos x="402" y="316"/>
                        </a:cxn>
                        <a:cxn ang="0">
                          <a:pos x="351" y="131"/>
                        </a:cxn>
                        <a:cxn ang="0">
                          <a:pos x="409" y="115"/>
                        </a:cxn>
                        <a:cxn ang="0">
                          <a:pos x="459" y="300"/>
                        </a:cxn>
                        <a:cxn ang="0">
                          <a:pos x="649" y="252"/>
                        </a:cxn>
                        <a:cxn ang="0">
                          <a:pos x="865" y="330"/>
                        </a:cxn>
                        <a:cxn ang="0">
                          <a:pos x="837" y="217"/>
                        </a:cxn>
                        <a:cxn ang="0">
                          <a:pos x="878" y="104"/>
                        </a:cxn>
                        <a:cxn ang="0">
                          <a:pos x="795" y="11"/>
                        </a:cxn>
                        <a:cxn ang="0">
                          <a:pos x="827" y="0"/>
                        </a:cxn>
                        <a:cxn ang="0">
                          <a:pos x="1089" y="177"/>
                        </a:cxn>
                        <a:cxn ang="0">
                          <a:pos x="1064" y="224"/>
                        </a:cxn>
                        <a:cxn ang="0">
                          <a:pos x="920" y="146"/>
                        </a:cxn>
                        <a:cxn ang="0">
                          <a:pos x="876" y="219"/>
                        </a:cxn>
                        <a:cxn ang="0">
                          <a:pos x="918" y="346"/>
                        </a:cxn>
                        <a:cxn ang="0">
                          <a:pos x="971" y="379"/>
                        </a:cxn>
                        <a:cxn ang="0">
                          <a:pos x="922" y="434"/>
                        </a:cxn>
                        <a:cxn ang="0">
                          <a:pos x="791" y="351"/>
                        </a:cxn>
                        <a:cxn ang="0">
                          <a:pos x="646" y="305"/>
                        </a:cxn>
                        <a:cxn ang="0">
                          <a:pos x="441" y="363"/>
                        </a:cxn>
                        <a:cxn ang="0">
                          <a:pos x="282" y="502"/>
                        </a:cxn>
                        <a:cxn ang="0">
                          <a:pos x="178" y="660"/>
                        </a:cxn>
                        <a:cxn ang="0">
                          <a:pos x="142" y="642"/>
                        </a:cxn>
                        <a:cxn ang="0">
                          <a:pos x="165" y="598"/>
                        </a:cxn>
                        <a:cxn ang="0">
                          <a:pos x="59" y="544"/>
                        </a:cxn>
                        <a:cxn ang="0">
                          <a:pos x="0" y="338"/>
                        </a:cxn>
                      </a:cxnLst>
                      <a:rect l="0" t="0" r="r" b="b"/>
                      <a:pathLst>
                        <a:path w="1089" h="660">
                          <a:moveTo>
                            <a:pt x="0" y="338"/>
                          </a:moveTo>
                          <a:lnTo>
                            <a:pt x="252" y="465"/>
                          </a:lnTo>
                          <a:lnTo>
                            <a:pt x="402" y="316"/>
                          </a:lnTo>
                          <a:lnTo>
                            <a:pt x="351" y="131"/>
                          </a:lnTo>
                          <a:lnTo>
                            <a:pt x="409" y="115"/>
                          </a:lnTo>
                          <a:lnTo>
                            <a:pt x="459" y="300"/>
                          </a:lnTo>
                          <a:lnTo>
                            <a:pt x="649" y="252"/>
                          </a:lnTo>
                          <a:lnTo>
                            <a:pt x="865" y="330"/>
                          </a:lnTo>
                          <a:lnTo>
                            <a:pt x="837" y="217"/>
                          </a:lnTo>
                          <a:lnTo>
                            <a:pt x="878" y="104"/>
                          </a:lnTo>
                          <a:lnTo>
                            <a:pt x="795" y="11"/>
                          </a:lnTo>
                          <a:lnTo>
                            <a:pt x="827" y="0"/>
                          </a:lnTo>
                          <a:lnTo>
                            <a:pt x="1089" y="177"/>
                          </a:lnTo>
                          <a:lnTo>
                            <a:pt x="1064" y="224"/>
                          </a:lnTo>
                          <a:lnTo>
                            <a:pt x="920" y="146"/>
                          </a:lnTo>
                          <a:lnTo>
                            <a:pt x="876" y="219"/>
                          </a:lnTo>
                          <a:lnTo>
                            <a:pt x="918" y="346"/>
                          </a:lnTo>
                          <a:lnTo>
                            <a:pt x="971" y="379"/>
                          </a:lnTo>
                          <a:lnTo>
                            <a:pt x="922" y="434"/>
                          </a:lnTo>
                          <a:lnTo>
                            <a:pt x="791" y="351"/>
                          </a:lnTo>
                          <a:lnTo>
                            <a:pt x="646" y="305"/>
                          </a:lnTo>
                          <a:lnTo>
                            <a:pt x="441" y="363"/>
                          </a:lnTo>
                          <a:lnTo>
                            <a:pt x="282" y="502"/>
                          </a:lnTo>
                          <a:lnTo>
                            <a:pt x="178" y="660"/>
                          </a:lnTo>
                          <a:lnTo>
                            <a:pt x="142" y="642"/>
                          </a:lnTo>
                          <a:lnTo>
                            <a:pt x="165" y="598"/>
                          </a:lnTo>
                          <a:lnTo>
                            <a:pt x="59" y="544"/>
                          </a:lnTo>
                          <a:lnTo>
                            <a:pt x="0" y="338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1" name="Freeform 1367"/>
                    <p:cNvSpPr>
                      <a:spLocks/>
                    </p:cNvSpPr>
                    <p:nvPr/>
                  </p:nvSpPr>
                  <p:spPr bwMode="auto">
                    <a:xfrm>
                      <a:off x="2660" y="2001"/>
                      <a:ext cx="103" cy="91"/>
                    </a:xfrm>
                    <a:custGeom>
                      <a:avLst/>
                      <a:gdLst/>
                      <a:ahLst/>
                      <a:cxnLst>
                        <a:cxn ang="0">
                          <a:pos x="31" y="108"/>
                        </a:cxn>
                        <a:cxn ang="0">
                          <a:pos x="168" y="180"/>
                        </a:cxn>
                        <a:cxn ang="0">
                          <a:pos x="205" y="108"/>
                        </a:cxn>
                        <a:cxn ang="0">
                          <a:pos x="0" y="0"/>
                        </a:cxn>
                        <a:cxn ang="0">
                          <a:pos x="31" y="108"/>
                        </a:cxn>
                      </a:cxnLst>
                      <a:rect l="0" t="0" r="r" b="b"/>
                      <a:pathLst>
                        <a:path w="205" h="180">
                          <a:moveTo>
                            <a:pt x="31" y="108"/>
                          </a:moveTo>
                          <a:lnTo>
                            <a:pt x="168" y="180"/>
                          </a:lnTo>
                          <a:lnTo>
                            <a:pt x="205" y="108"/>
                          </a:lnTo>
                          <a:lnTo>
                            <a:pt x="0" y="0"/>
                          </a:lnTo>
                          <a:lnTo>
                            <a:pt x="31" y="10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2" name="Freeform 1368"/>
                    <p:cNvSpPr>
                      <a:spLocks/>
                    </p:cNvSpPr>
                    <p:nvPr/>
                  </p:nvSpPr>
                  <p:spPr bwMode="auto">
                    <a:xfrm>
                      <a:off x="2730" y="1873"/>
                      <a:ext cx="121" cy="164"/>
                    </a:xfrm>
                    <a:custGeom>
                      <a:avLst/>
                      <a:gdLst/>
                      <a:ahLst/>
                      <a:cxnLst>
                        <a:cxn ang="0">
                          <a:pos x="96" y="329"/>
                        </a:cxn>
                        <a:cxn ang="0">
                          <a:pos x="243" y="174"/>
                        </a:cxn>
                        <a:cxn ang="0">
                          <a:pos x="198" y="0"/>
                        </a:cxn>
                        <a:cxn ang="0">
                          <a:pos x="95" y="26"/>
                        </a:cxn>
                        <a:cxn ang="0">
                          <a:pos x="0" y="274"/>
                        </a:cxn>
                        <a:cxn ang="0">
                          <a:pos x="96" y="329"/>
                        </a:cxn>
                      </a:cxnLst>
                      <a:rect l="0" t="0" r="r" b="b"/>
                      <a:pathLst>
                        <a:path w="243" h="329">
                          <a:moveTo>
                            <a:pt x="96" y="329"/>
                          </a:moveTo>
                          <a:lnTo>
                            <a:pt x="243" y="174"/>
                          </a:lnTo>
                          <a:lnTo>
                            <a:pt x="198" y="0"/>
                          </a:lnTo>
                          <a:lnTo>
                            <a:pt x="95" y="26"/>
                          </a:lnTo>
                          <a:lnTo>
                            <a:pt x="0" y="274"/>
                          </a:lnTo>
                          <a:lnTo>
                            <a:pt x="96" y="329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3" name="Freeform 1369"/>
                    <p:cNvSpPr>
                      <a:spLocks/>
                    </p:cNvSpPr>
                    <p:nvPr/>
                  </p:nvSpPr>
                  <p:spPr bwMode="auto">
                    <a:xfrm>
                      <a:off x="2638" y="1896"/>
                      <a:ext cx="106" cy="103"/>
                    </a:xfrm>
                    <a:custGeom>
                      <a:avLst/>
                      <a:gdLst/>
                      <a:ahLst/>
                      <a:cxnLst>
                        <a:cxn ang="0">
                          <a:pos x="27" y="158"/>
                        </a:cxn>
                        <a:cxn ang="0">
                          <a:pos x="127" y="206"/>
                        </a:cxn>
                        <a:cxn ang="0">
                          <a:pos x="211" y="0"/>
                        </a:cxn>
                        <a:cxn ang="0">
                          <a:pos x="0" y="59"/>
                        </a:cxn>
                        <a:cxn ang="0">
                          <a:pos x="27" y="158"/>
                        </a:cxn>
                      </a:cxnLst>
                      <a:rect l="0" t="0" r="r" b="b"/>
                      <a:pathLst>
                        <a:path w="211" h="206">
                          <a:moveTo>
                            <a:pt x="27" y="158"/>
                          </a:moveTo>
                          <a:lnTo>
                            <a:pt x="127" y="206"/>
                          </a:lnTo>
                          <a:lnTo>
                            <a:pt x="211" y="0"/>
                          </a:lnTo>
                          <a:lnTo>
                            <a:pt x="0" y="59"/>
                          </a:lnTo>
                          <a:lnTo>
                            <a:pt x="27" y="158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4" name="Freeform 1370"/>
                    <p:cNvSpPr>
                      <a:spLocks/>
                    </p:cNvSpPr>
                    <p:nvPr/>
                  </p:nvSpPr>
                  <p:spPr bwMode="auto">
                    <a:xfrm>
                      <a:off x="2861" y="1813"/>
                      <a:ext cx="232" cy="158"/>
                    </a:xfrm>
                    <a:custGeom>
                      <a:avLst/>
                      <a:gdLst/>
                      <a:ahLst/>
                      <a:cxnLst>
                        <a:cxn ang="0">
                          <a:pos x="20" y="163"/>
                        </a:cxn>
                        <a:cxn ang="0">
                          <a:pos x="0" y="103"/>
                        </a:cxn>
                        <a:cxn ang="0">
                          <a:pos x="379" y="0"/>
                        </a:cxn>
                        <a:cxn ang="0">
                          <a:pos x="464" y="92"/>
                        </a:cxn>
                        <a:cxn ang="0">
                          <a:pos x="422" y="197"/>
                        </a:cxn>
                        <a:cxn ang="0">
                          <a:pos x="448" y="316"/>
                        </a:cxn>
                        <a:cxn ang="0">
                          <a:pos x="325" y="268"/>
                        </a:cxn>
                        <a:cxn ang="0">
                          <a:pos x="237" y="234"/>
                        </a:cxn>
                        <a:cxn ang="0">
                          <a:pos x="174" y="250"/>
                        </a:cxn>
                        <a:cxn ang="0">
                          <a:pos x="146" y="126"/>
                        </a:cxn>
                        <a:cxn ang="0">
                          <a:pos x="20" y="163"/>
                        </a:cxn>
                      </a:cxnLst>
                      <a:rect l="0" t="0" r="r" b="b"/>
                      <a:pathLst>
                        <a:path w="464" h="316">
                          <a:moveTo>
                            <a:pt x="20" y="163"/>
                          </a:moveTo>
                          <a:lnTo>
                            <a:pt x="0" y="103"/>
                          </a:lnTo>
                          <a:lnTo>
                            <a:pt x="379" y="0"/>
                          </a:lnTo>
                          <a:lnTo>
                            <a:pt x="464" y="92"/>
                          </a:lnTo>
                          <a:lnTo>
                            <a:pt x="422" y="197"/>
                          </a:lnTo>
                          <a:lnTo>
                            <a:pt x="448" y="316"/>
                          </a:lnTo>
                          <a:lnTo>
                            <a:pt x="325" y="268"/>
                          </a:lnTo>
                          <a:lnTo>
                            <a:pt x="237" y="234"/>
                          </a:lnTo>
                          <a:lnTo>
                            <a:pt x="174" y="250"/>
                          </a:lnTo>
                          <a:lnTo>
                            <a:pt x="146" y="126"/>
                          </a:lnTo>
                          <a:lnTo>
                            <a:pt x="20" y="16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5" name="Freeform 1371"/>
                    <p:cNvSpPr>
                      <a:spLocks/>
                    </p:cNvSpPr>
                    <p:nvPr/>
                  </p:nvSpPr>
                  <p:spPr bwMode="auto">
                    <a:xfrm>
                      <a:off x="3091" y="1879"/>
                      <a:ext cx="93" cy="117"/>
                    </a:xfrm>
                    <a:custGeom>
                      <a:avLst/>
                      <a:gdLst/>
                      <a:ahLst/>
                      <a:cxnLst>
                        <a:cxn ang="0">
                          <a:pos x="96" y="236"/>
                        </a:cxn>
                        <a:cxn ang="0">
                          <a:pos x="185" y="86"/>
                        </a:cxn>
                        <a:cxn ang="0">
                          <a:pos x="44" y="0"/>
                        </a:cxn>
                        <a:cxn ang="0">
                          <a:pos x="0" y="78"/>
                        </a:cxn>
                        <a:cxn ang="0">
                          <a:pos x="40" y="200"/>
                        </a:cxn>
                        <a:cxn ang="0">
                          <a:pos x="96" y="236"/>
                        </a:cxn>
                      </a:cxnLst>
                      <a:rect l="0" t="0" r="r" b="b"/>
                      <a:pathLst>
                        <a:path w="185" h="236">
                          <a:moveTo>
                            <a:pt x="96" y="236"/>
                          </a:moveTo>
                          <a:lnTo>
                            <a:pt x="185" y="86"/>
                          </a:lnTo>
                          <a:lnTo>
                            <a:pt x="44" y="0"/>
                          </a:lnTo>
                          <a:lnTo>
                            <a:pt x="0" y="78"/>
                          </a:lnTo>
                          <a:lnTo>
                            <a:pt x="40" y="200"/>
                          </a:lnTo>
                          <a:lnTo>
                            <a:pt x="96" y="23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6" name="Freeform 1372"/>
                    <p:cNvSpPr>
                      <a:spLocks/>
                    </p:cNvSpPr>
                    <p:nvPr/>
                  </p:nvSpPr>
                  <p:spPr bwMode="auto">
                    <a:xfrm>
                      <a:off x="3136" y="1753"/>
                      <a:ext cx="138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130" y="275"/>
                        </a:cxn>
                        <a:cxn ang="0">
                          <a:pos x="0" y="187"/>
                        </a:cxn>
                        <a:cxn ang="0">
                          <a:pos x="71" y="54"/>
                        </a:cxn>
                        <a:cxn ang="0">
                          <a:pos x="260" y="0"/>
                        </a:cxn>
                        <a:cxn ang="0">
                          <a:pos x="276" y="57"/>
                        </a:cxn>
                        <a:cxn ang="0">
                          <a:pos x="130" y="275"/>
                        </a:cxn>
                      </a:cxnLst>
                      <a:rect l="0" t="0" r="r" b="b"/>
                      <a:pathLst>
                        <a:path w="276" h="275">
                          <a:moveTo>
                            <a:pt x="130" y="275"/>
                          </a:moveTo>
                          <a:lnTo>
                            <a:pt x="0" y="187"/>
                          </a:lnTo>
                          <a:lnTo>
                            <a:pt x="71" y="54"/>
                          </a:lnTo>
                          <a:lnTo>
                            <a:pt x="260" y="0"/>
                          </a:lnTo>
                          <a:lnTo>
                            <a:pt x="276" y="57"/>
                          </a:lnTo>
                          <a:lnTo>
                            <a:pt x="130" y="2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7" name="Freeform 1373"/>
                    <p:cNvSpPr>
                      <a:spLocks/>
                    </p:cNvSpPr>
                    <p:nvPr/>
                  </p:nvSpPr>
                  <p:spPr bwMode="auto">
                    <a:xfrm>
                      <a:off x="3186" y="1839"/>
                      <a:ext cx="100" cy="10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8"/>
                        </a:cxn>
                        <a:cxn ang="0">
                          <a:pos x="82" y="212"/>
                        </a:cxn>
                        <a:cxn ang="0">
                          <a:pos x="142" y="194"/>
                        </a:cxn>
                        <a:cxn ang="0">
                          <a:pos x="92" y="138"/>
                        </a:cxn>
                        <a:cxn ang="0">
                          <a:pos x="201" y="143"/>
                        </a:cxn>
                        <a:cxn ang="0">
                          <a:pos x="169" y="24"/>
                        </a:cxn>
                        <a:cxn ang="0">
                          <a:pos x="105" y="0"/>
                        </a:cxn>
                        <a:cxn ang="0">
                          <a:pos x="22" y="121"/>
                        </a:cxn>
                        <a:cxn ang="0">
                          <a:pos x="0" y="158"/>
                        </a:cxn>
                      </a:cxnLst>
                      <a:rect l="0" t="0" r="r" b="b"/>
                      <a:pathLst>
                        <a:path w="201" h="212">
                          <a:moveTo>
                            <a:pt x="0" y="158"/>
                          </a:moveTo>
                          <a:lnTo>
                            <a:pt x="82" y="212"/>
                          </a:lnTo>
                          <a:lnTo>
                            <a:pt x="142" y="194"/>
                          </a:lnTo>
                          <a:lnTo>
                            <a:pt x="92" y="138"/>
                          </a:lnTo>
                          <a:lnTo>
                            <a:pt x="201" y="143"/>
                          </a:lnTo>
                          <a:lnTo>
                            <a:pt x="169" y="24"/>
                          </a:lnTo>
                          <a:lnTo>
                            <a:pt x="105" y="0"/>
                          </a:lnTo>
                          <a:lnTo>
                            <a:pt x="22" y="121"/>
                          </a:lnTo>
                          <a:lnTo>
                            <a:pt x="0" y="15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8" name="Freeform 1374"/>
                    <p:cNvSpPr>
                      <a:spLocks/>
                    </p:cNvSpPr>
                    <p:nvPr/>
                  </p:nvSpPr>
                  <p:spPr bwMode="auto">
                    <a:xfrm>
                      <a:off x="3161" y="1951"/>
                      <a:ext cx="114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156" y="0"/>
                        </a:cxn>
                        <a:cxn ang="0">
                          <a:pos x="159" y="41"/>
                        </a:cxn>
                        <a:cxn ang="0">
                          <a:pos x="227" y="65"/>
                        </a:cxn>
                        <a:cxn ang="0">
                          <a:pos x="165" y="83"/>
                        </a:cxn>
                        <a:cxn ang="0">
                          <a:pos x="154" y="136"/>
                        </a:cxn>
                        <a:cxn ang="0">
                          <a:pos x="120" y="101"/>
                        </a:cxn>
                        <a:cxn ang="0">
                          <a:pos x="89" y="157"/>
                        </a:cxn>
                        <a:cxn ang="0">
                          <a:pos x="50" y="127"/>
                        </a:cxn>
                        <a:cxn ang="0">
                          <a:pos x="71" y="94"/>
                        </a:cxn>
                        <a:cxn ang="0">
                          <a:pos x="0" y="91"/>
                        </a:cxn>
                        <a:cxn ang="0">
                          <a:pos x="39" y="69"/>
                        </a:cxn>
                        <a:cxn ang="0">
                          <a:pos x="21" y="36"/>
                        </a:cxn>
                        <a:cxn ang="0">
                          <a:pos x="95" y="51"/>
                        </a:cxn>
                        <a:cxn ang="0">
                          <a:pos x="120" y="11"/>
                        </a:cxn>
                        <a:cxn ang="0">
                          <a:pos x="156" y="0"/>
                        </a:cxn>
                      </a:cxnLst>
                      <a:rect l="0" t="0" r="r" b="b"/>
                      <a:pathLst>
                        <a:path w="227" h="157">
                          <a:moveTo>
                            <a:pt x="156" y="0"/>
                          </a:moveTo>
                          <a:lnTo>
                            <a:pt x="159" y="41"/>
                          </a:lnTo>
                          <a:lnTo>
                            <a:pt x="227" y="65"/>
                          </a:lnTo>
                          <a:lnTo>
                            <a:pt x="165" y="83"/>
                          </a:lnTo>
                          <a:lnTo>
                            <a:pt x="154" y="136"/>
                          </a:lnTo>
                          <a:lnTo>
                            <a:pt x="120" y="101"/>
                          </a:lnTo>
                          <a:lnTo>
                            <a:pt x="89" y="157"/>
                          </a:lnTo>
                          <a:lnTo>
                            <a:pt x="50" y="127"/>
                          </a:lnTo>
                          <a:lnTo>
                            <a:pt x="71" y="94"/>
                          </a:lnTo>
                          <a:lnTo>
                            <a:pt x="0" y="91"/>
                          </a:lnTo>
                          <a:lnTo>
                            <a:pt x="39" y="69"/>
                          </a:lnTo>
                          <a:lnTo>
                            <a:pt x="21" y="36"/>
                          </a:lnTo>
                          <a:lnTo>
                            <a:pt x="95" y="51"/>
                          </a:lnTo>
                          <a:lnTo>
                            <a:pt x="120" y="11"/>
                          </a:lnTo>
                          <a:lnTo>
                            <a:pt x="156" y="0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59" name="Freeform 1375"/>
                    <p:cNvSpPr>
                      <a:spLocks/>
                    </p:cNvSpPr>
                    <p:nvPr/>
                  </p:nvSpPr>
                  <p:spPr bwMode="auto">
                    <a:xfrm>
                      <a:off x="3260" y="1934"/>
                      <a:ext cx="42" cy="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1"/>
                        </a:cxn>
                        <a:cxn ang="0">
                          <a:pos x="12" y="78"/>
                        </a:cxn>
                        <a:cxn ang="0">
                          <a:pos x="39" y="70"/>
                        </a:cxn>
                        <a:cxn ang="0">
                          <a:pos x="54" y="136"/>
                        </a:cxn>
                        <a:cxn ang="0">
                          <a:pos x="67" y="70"/>
                        </a:cxn>
                        <a:cxn ang="0">
                          <a:pos x="83" y="65"/>
                        </a:cxn>
                        <a:cxn ang="0">
                          <a:pos x="72" y="0"/>
                        </a:cxn>
                        <a:cxn ang="0">
                          <a:pos x="50" y="23"/>
                        </a:cxn>
                        <a:cxn ang="0">
                          <a:pos x="45" y="0"/>
                        </a:cxn>
                        <a:cxn ang="0">
                          <a:pos x="0" y="21"/>
                        </a:cxn>
                      </a:cxnLst>
                      <a:rect l="0" t="0" r="r" b="b"/>
                      <a:pathLst>
                        <a:path w="83" h="136">
                          <a:moveTo>
                            <a:pt x="0" y="21"/>
                          </a:moveTo>
                          <a:lnTo>
                            <a:pt x="12" y="78"/>
                          </a:lnTo>
                          <a:lnTo>
                            <a:pt x="39" y="70"/>
                          </a:lnTo>
                          <a:lnTo>
                            <a:pt x="54" y="136"/>
                          </a:lnTo>
                          <a:lnTo>
                            <a:pt x="67" y="70"/>
                          </a:lnTo>
                          <a:lnTo>
                            <a:pt x="83" y="65"/>
                          </a:lnTo>
                          <a:lnTo>
                            <a:pt x="72" y="0"/>
                          </a:lnTo>
                          <a:lnTo>
                            <a:pt x="50" y="23"/>
                          </a:lnTo>
                          <a:lnTo>
                            <a:pt x="45" y="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0" name="Freeform 1376"/>
                    <p:cNvSpPr>
                      <a:spLocks/>
                    </p:cNvSpPr>
                    <p:nvPr/>
                  </p:nvSpPr>
                  <p:spPr bwMode="auto">
                    <a:xfrm>
                      <a:off x="2865" y="1875"/>
                      <a:ext cx="84" cy="82"/>
                    </a:xfrm>
                    <a:custGeom>
                      <a:avLst/>
                      <a:gdLst/>
                      <a:ahLst/>
                      <a:cxnLst>
                        <a:cxn ang="0">
                          <a:pos x="38" y="162"/>
                        </a:cxn>
                        <a:cxn ang="0">
                          <a:pos x="167" y="129"/>
                        </a:cxn>
                        <a:cxn ang="0">
                          <a:pos x="137" y="0"/>
                        </a:cxn>
                        <a:cxn ang="0">
                          <a:pos x="0" y="41"/>
                        </a:cxn>
                        <a:cxn ang="0">
                          <a:pos x="38" y="162"/>
                        </a:cxn>
                      </a:cxnLst>
                      <a:rect l="0" t="0" r="r" b="b"/>
                      <a:pathLst>
                        <a:path w="167" h="162">
                          <a:moveTo>
                            <a:pt x="38" y="162"/>
                          </a:moveTo>
                          <a:lnTo>
                            <a:pt x="167" y="129"/>
                          </a:lnTo>
                          <a:lnTo>
                            <a:pt x="137" y="0"/>
                          </a:lnTo>
                          <a:lnTo>
                            <a:pt x="0" y="41"/>
                          </a:lnTo>
                          <a:lnTo>
                            <a:pt x="38" y="16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1" name="Freeform 1377"/>
                    <p:cNvSpPr>
                      <a:spLocks/>
                    </p:cNvSpPr>
                    <p:nvPr/>
                  </p:nvSpPr>
                  <p:spPr bwMode="auto">
                    <a:xfrm>
                      <a:off x="2861" y="2067"/>
                      <a:ext cx="206" cy="99"/>
                    </a:xfrm>
                    <a:custGeom>
                      <a:avLst/>
                      <a:gdLst/>
                      <a:ahLst/>
                      <a:cxnLst>
                        <a:cxn ang="0">
                          <a:pos x="28" y="198"/>
                        </a:cxn>
                        <a:cxn ang="0">
                          <a:pos x="74" y="119"/>
                        </a:cxn>
                        <a:cxn ang="0">
                          <a:pos x="124" y="81"/>
                        </a:cxn>
                        <a:cxn ang="0">
                          <a:pos x="269" y="41"/>
                        </a:cxn>
                        <a:cxn ang="0">
                          <a:pos x="325" y="63"/>
                        </a:cxn>
                        <a:cxn ang="0">
                          <a:pos x="400" y="121"/>
                        </a:cxn>
                        <a:cxn ang="0">
                          <a:pos x="413" y="60"/>
                        </a:cxn>
                        <a:cxn ang="0">
                          <a:pos x="285" y="0"/>
                        </a:cxn>
                        <a:cxn ang="0">
                          <a:pos x="104" y="50"/>
                        </a:cxn>
                        <a:cxn ang="0">
                          <a:pos x="34" y="97"/>
                        </a:cxn>
                        <a:cxn ang="0">
                          <a:pos x="0" y="179"/>
                        </a:cxn>
                        <a:cxn ang="0">
                          <a:pos x="28" y="198"/>
                        </a:cxn>
                      </a:cxnLst>
                      <a:rect l="0" t="0" r="r" b="b"/>
                      <a:pathLst>
                        <a:path w="413" h="198">
                          <a:moveTo>
                            <a:pt x="28" y="198"/>
                          </a:moveTo>
                          <a:lnTo>
                            <a:pt x="74" y="119"/>
                          </a:lnTo>
                          <a:lnTo>
                            <a:pt x="124" y="81"/>
                          </a:lnTo>
                          <a:lnTo>
                            <a:pt x="269" y="41"/>
                          </a:lnTo>
                          <a:lnTo>
                            <a:pt x="325" y="63"/>
                          </a:lnTo>
                          <a:lnTo>
                            <a:pt x="400" y="121"/>
                          </a:lnTo>
                          <a:lnTo>
                            <a:pt x="413" y="60"/>
                          </a:lnTo>
                          <a:lnTo>
                            <a:pt x="285" y="0"/>
                          </a:lnTo>
                          <a:lnTo>
                            <a:pt x="104" y="50"/>
                          </a:lnTo>
                          <a:lnTo>
                            <a:pt x="34" y="97"/>
                          </a:lnTo>
                          <a:lnTo>
                            <a:pt x="0" y="179"/>
                          </a:lnTo>
                          <a:lnTo>
                            <a:pt x="28" y="19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2" name="Freeform 1378"/>
                    <p:cNvSpPr>
                      <a:spLocks/>
                    </p:cNvSpPr>
                    <p:nvPr/>
                  </p:nvSpPr>
                  <p:spPr bwMode="auto">
                    <a:xfrm>
                      <a:off x="3046" y="2046"/>
                      <a:ext cx="79" cy="24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37"/>
                        </a:cxn>
                        <a:cxn ang="0">
                          <a:pos x="68" y="490"/>
                        </a:cxn>
                        <a:cxn ang="0">
                          <a:pos x="146" y="315"/>
                        </a:cxn>
                        <a:cxn ang="0">
                          <a:pos x="157" y="189"/>
                        </a:cxn>
                        <a:cxn ang="0">
                          <a:pos x="108" y="0"/>
                        </a:cxn>
                        <a:cxn ang="0">
                          <a:pos x="44" y="106"/>
                        </a:cxn>
                        <a:cxn ang="0">
                          <a:pos x="34" y="166"/>
                        </a:cxn>
                        <a:cxn ang="0">
                          <a:pos x="0" y="237"/>
                        </a:cxn>
                      </a:cxnLst>
                      <a:rect l="0" t="0" r="r" b="b"/>
                      <a:pathLst>
                        <a:path w="157" h="490">
                          <a:moveTo>
                            <a:pt x="0" y="237"/>
                          </a:moveTo>
                          <a:lnTo>
                            <a:pt x="68" y="490"/>
                          </a:lnTo>
                          <a:lnTo>
                            <a:pt x="146" y="315"/>
                          </a:lnTo>
                          <a:lnTo>
                            <a:pt x="157" y="189"/>
                          </a:lnTo>
                          <a:lnTo>
                            <a:pt x="108" y="0"/>
                          </a:lnTo>
                          <a:lnTo>
                            <a:pt x="44" y="106"/>
                          </a:lnTo>
                          <a:lnTo>
                            <a:pt x="34" y="166"/>
                          </a:lnTo>
                          <a:lnTo>
                            <a:pt x="0" y="237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3" name="Freeform 1379"/>
                    <p:cNvSpPr>
                      <a:spLocks/>
                    </p:cNvSpPr>
                    <p:nvPr/>
                  </p:nvSpPr>
                  <p:spPr bwMode="auto">
                    <a:xfrm>
                      <a:off x="2706" y="1886"/>
                      <a:ext cx="72" cy="123"/>
                    </a:xfrm>
                    <a:custGeom>
                      <a:avLst/>
                      <a:gdLst/>
                      <a:ahLst/>
                      <a:cxnLst>
                        <a:cxn ang="0">
                          <a:pos x="77" y="18"/>
                        </a:cxn>
                        <a:cxn ang="0">
                          <a:pos x="144" y="0"/>
                        </a:cxn>
                        <a:cxn ang="0">
                          <a:pos x="46" y="245"/>
                        </a:cxn>
                        <a:cxn ang="0">
                          <a:pos x="0" y="223"/>
                        </a:cxn>
                        <a:cxn ang="0">
                          <a:pos x="77" y="18"/>
                        </a:cxn>
                      </a:cxnLst>
                      <a:rect l="0" t="0" r="r" b="b"/>
                      <a:pathLst>
                        <a:path w="144" h="245">
                          <a:moveTo>
                            <a:pt x="77" y="18"/>
                          </a:moveTo>
                          <a:lnTo>
                            <a:pt x="144" y="0"/>
                          </a:lnTo>
                          <a:lnTo>
                            <a:pt x="46" y="245"/>
                          </a:lnTo>
                          <a:lnTo>
                            <a:pt x="0" y="223"/>
                          </a:lnTo>
                          <a:lnTo>
                            <a:pt x="77" y="1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4" name="Freeform 1380"/>
                    <p:cNvSpPr>
                      <a:spLocks/>
                    </p:cNvSpPr>
                    <p:nvPr/>
                  </p:nvSpPr>
                  <p:spPr bwMode="auto">
                    <a:xfrm>
                      <a:off x="2681" y="2079"/>
                      <a:ext cx="53" cy="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05" y="52"/>
                        </a:cxn>
                        <a:cxn ang="0">
                          <a:pos x="88" y="88"/>
                        </a:cxn>
                        <a:cxn ang="0">
                          <a:pos x="16" y="55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05" h="88">
                          <a:moveTo>
                            <a:pt x="0" y="0"/>
                          </a:moveTo>
                          <a:lnTo>
                            <a:pt x="105" y="52"/>
                          </a:lnTo>
                          <a:lnTo>
                            <a:pt x="88" y="88"/>
                          </a:lnTo>
                          <a:lnTo>
                            <a:pt x="16" y="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5" name="Freeform 1381"/>
                    <p:cNvSpPr>
                      <a:spLocks/>
                    </p:cNvSpPr>
                    <p:nvPr/>
                  </p:nvSpPr>
                  <p:spPr bwMode="auto">
                    <a:xfrm>
                      <a:off x="2800" y="2105"/>
                      <a:ext cx="45" cy="50"/>
                    </a:xfrm>
                    <a:custGeom>
                      <a:avLst/>
                      <a:gdLst/>
                      <a:ahLst/>
                      <a:cxnLst>
                        <a:cxn ang="0">
                          <a:pos x="33" y="100"/>
                        </a:cxn>
                        <a:cxn ang="0">
                          <a:pos x="0" y="63"/>
                        </a:cxn>
                        <a:cxn ang="0">
                          <a:pos x="11" y="12"/>
                        </a:cxn>
                        <a:cxn ang="0">
                          <a:pos x="54" y="0"/>
                        </a:cxn>
                        <a:cxn ang="0">
                          <a:pos x="91" y="37"/>
                        </a:cxn>
                        <a:cxn ang="0">
                          <a:pos x="81" y="89"/>
                        </a:cxn>
                        <a:cxn ang="0">
                          <a:pos x="33" y="100"/>
                        </a:cxn>
                      </a:cxnLst>
                      <a:rect l="0" t="0" r="r" b="b"/>
                      <a:pathLst>
                        <a:path w="91" h="100">
                          <a:moveTo>
                            <a:pt x="33" y="100"/>
                          </a:moveTo>
                          <a:lnTo>
                            <a:pt x="0" y="63"/>
                          </a:lnTo>
                          <a:lnTo>
                            <a:pt x="11" y="12"/>
                          </a:lnTo>
                          <a:lnTo>
                            <a:pt x="54" y="0"/>
                          </a:lnTo>
                          <a:lnTo>
                            <a:pt x="91" y="37"/>
                          </a:lnTo>
                          <a:lnTo>
                            <a:pt x="81" y="89"/>
                          </a:lnTo>
                          <a:lnTo>
                            <a:pt x="33" y="1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6" name="Freeform 1382"/>
                    <p:cNvSpPr>
                      <a:spLocks/>
                    </p:cNvSpPr>
                    <p:nvPr/>
                  </p:nvSpPr>
                  <p:spPr bwMode="auto">
                    <a:xfrm>
                      <a:off x="2845" y="2050"/>
                      <a:ext cx="52" cy="51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103"/>
                        </a:cxn>
                        <a:cxn ang="0">
                          <a:pos x="0" y="66"/>
                        </a:cxn>
                        <a:cxn ang="0">
                          <a:pos x="19" y="11"/>
                        </a:cxn>
                        <a:cxn ang="0">
                          <a:pos x="69" y="0"/>
                        </a:cxn>
                        <a:cxn ang="0">
                          <a:pos x="103" y="38"/>
                        </a:cxn>
                        <a:cxn ang="0">
                          <a:pos x="89" y="91"/>
                        </a:cxn>
                        <a:cxn ang="0">
                          <a:pos x="36" y="103"/>
                        </a:cxn>
                      </a:cxnLst>
                      <a:rect l="0" t="0" r="r" b="b"/>
                      <a:pathLst>
                        <a:path w="103" h="103">
                          <a:moveTo>
                            <a:pt x="36" y="103"/>
                          </a:moveTo>
                          <a:lnTo>
                            <a:pt x="0" y="66"/>
                          </a:lnTo>
                          <a:lnTo>
                            <a:pt x="19" y="11"/>
                          </a:lnTo>
                          <a:lnTo>
                            <a:pt x="69" y="0"/>
                          </a:lnTo>
                          <a:lnTo>
                            <a:pt x="103" y="38"/>
                          </a:lnTo>
                          <a:lnTo>
                            <a:pt x="89" y="91"/>
                          </a:lnTo>
                          <a:lnTo>
                            <a:pt x="36" y="10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7" name="Freeform 1383"/>
                    <p:cNvSpPr>
                      <a:spLocks/>
                    </p:cNvSpPr>
                    <p:nvPr/>
                  </p:nvSpPr>
                  <p:spPr bwMode="auto">
                    <a:xfrm>
                      <a:off x="2911" y="2014"/>
                      <a:ext cx="52" cy="58"/>
                    </a:xfrm>
                    <a:custGeom>
                      <a:avLst/>
                      <a:gdLst/>
                      <a:ahLst/>
                      <a:cxnLst>
                        <a:cxn ang="0">
                          <a:pos x="42" y="115"/>
                        </a:cxn>
                        <a:cxn ang="0">
                          <a:pos x="0" y="70"/>
                        </a:cxn>
                        <a:cxn ang="0">
                          <a:pos x="13" y="16"/>
                        </a:cxn>
                        <a:cxn ang="0">
                          <a:pos x="68" y="0"/>
                        </a:cxn>
                        <a:cxn ang="0">
                          <a:pos x="105" y="43"/>
                        </a:cxn>
                        <a:cxn ang="0">
                          <a:pos x="94" y="102"/>
                        </a:cxn>
                        <a:cxn ang="0">
                          <a:pos x="42" y="115"/>
                        </a:cxn>
                      </a:cxnLst>
                      <a:rect l="0" t="0" r="r" b="b"/>
                      <a:pathLst>
                        <a:path w="105" h="115">
                          <a:moveTo>
                            <a:pt x="42" y="115"/>
                          </a:moveTo>
                          <a:lnTo>
                            <a:pt x="0" y="70"/>
                          </a:lnTo>
                          <a:lnTo>
                            <a:pt x="13" y="16"/>
                          </a:lnTo>
                          <a:lnTo>
                            <a:pt x="68" y="0"/>
                          </a:lnTo>
                          <a:lnTo>
                            <a:pt x="105" y="43"/>
                          </a:lnTo>
                          <a:lnTo>
                            <a:pt x="94" y="102"/>
                          </a:lnTo>
                          <a:lnTo>
                            <a:pt x="42" y="1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8" name="Freeform 1384"/>
                    <p:cNvSpPr>
                      <a:spLocks/>
                    </p:cNvSpPr>
                    <p:nvPr/>
                  </p:nvSpPr>
                  <p:spPr bwMode="auto">
                    <a:xfrm>
                      <a:off x="2980" y="2009"/>
                      <a:ext cx="47" cy="47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95"/>
                        </a:cxn>
                        <a:cxn ang="0">
                          <a:pos x="0" y="57"/>
                        </a:cxn>
                        <a:cxn ang="0">
                          <a:pos x="12" y="9"/>
                        </a:cxn>
                        <a:cxn ang="0">
                          <a:pos x="57" y="0"/>
                        </a:cxn>
                        <a:cxn ang="0">
                          <a:pos x="92" y="33"/>
                        </a:cxn>
                        <a:cxn ang="0">
                          <a:pos x="79" y="86"/>
                        </a:cxn>
                        <a:cxn ang="0">
                          <a:pos x="36" y="95"/>
                        </a:cxn>
                      </a:cxnLst>
                      <a:rect l="0" t="0" r="r" b="b"/>
                      <a:pathLst>
                        <a:path w="92" h="95">
                          <a:moveTo>
                            <a:pt x="36" y="95"/>
                          </a:moveTo>
                          <a:lnTo>
                            <a:pt x="0" y="57"/>
                          </a:lnTo>
                          <a:lnTo>
                            <a:pt x="12" y="9"/>
                          </a:lnTo>
                          <a:lnTo>
                            <a:pt x="57" y="0"/>
                          </a:lnTo>
                          <a:lnTo>
                            <a:pt x="92" y="33"/>
                          </a:lnTo>
                          <a:lnTo>
                            <a:pt x="79" y="86"/>
                          </a:lnTo>
                          <a:lnTo>
                            <a:pt x="36" y="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69" name="Freeform 1385"/>
                    <p:cNvSpPr>
                      <a:spLocks/>
                    </p:cNvSpPr>
                    <p:nvPr/>
                  </p:nvSpPr>
                  <p:spPr bwMode="auto">
                    <a:xfrm>
                      <a:off x="3039" y="2029"/>
                      <a:ext cx="36" cy="47"/>
                    </a:xfrm>
                    <a:custGeom>
                      <a:avLst/>
                      <a:gdLst/>
                      <a:ahLst/>
                      <a:cxnLst>
                        <a:cxn ang="0">
                          <a:pos x="30" y="95"/>
                        </a:cxn>
                        <a:cxn ang="0">
                          <a:pos x="0" y="57"/>
                        </a:cxn>
                        <a:cxn ang="0">
                          <a:pos x="8" y="12"/>
                        </a:cxn>
                        <a:cxn ang="0">
                          <a:pos x="41" y="0"/>
                        </a:cxn>
                        <a:cxn ang="0">
                          <a:pos x="72" y="36"/>
                        </a:cxn>
                        <a:cxn ang="0">
                          <a:pos x="66" y="84"/>
                        </a:cxn>
                        <a:cxn ang="0">
                          <a:pos x="30" y="95"/>
                        </a:cxn>
                      </a:cxnLst>
                      <a:rect l="0" t="0" r="r" b="b"/>
                      <a:pathLst>
                        <a:path w="72" h="95">
                          <a:moveTo>
                            <a:pt x="30" y="95"/>
                          </a:moveTo>
                          <a:lnTo>
                            <a:pt x="0" y="57"/>
                          </a:lnTo>
                          <a:lnTo>
                            <a:pt x="8" y="12"/>
                          </a:lnTo>
                          <a:lnTo>
                            <a:pt x="41" y="0"/>
                          </a:lnTo>
                          <a:lnTo>
                            <a:pt x="72" y="36"/>
                          </a:lnTo>
                          <a:lnTo>
                            <a:pt x="66" y="84"/>
                          </a:lnTo>
                          <a:lnTo>
                            <a:pt x="30" y="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0" name="Freeform 1386"/>
                    <p:cNvSpPr>
                      <a:spLocks/>
                    </p:cNvSpPr>
                    <p:nvPr/>
                  </p:nvSpPr>
                  <p:spPr bwMode="auto">
                    <a:xfrm>
                      <a:off x="2947" y="2191"/>
                      <a:ext cx="44" cy="6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5"/>
                        </a:cxn>
                        <a:cxn ang="0">
                          <a:pos x="88" y="107"/>
                        </a:cxn>
                        <a:cxn ang="0">
                          <a:pos x="55" y="0"/>
                        </a:cxn>
                      </a:cxnLst>
                      <a:rect l="0" t="0" r="r" b="b"/>
                      <a:pathLst>
                        <a:path w="88" h="125">
                          <a:moveTo>
                            <a:pt x="0" y="125"/>
                          </a:moveTo>
                          <a:lnTo>
                            <a:pt x="88" y="107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1" name="Line 13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15" y="2244"/>
                      <a:ext cx="44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2" name="Line 138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44" y="2263"/>
                      <a:ext cx="40" cy="11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3" name="Line 138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22" y="2228"/>
                      <a:ext cx="32" cy="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4" name="Freeform 1390"/>
                    <p:cNvSpPr>
                      <a:spLocks/>
                    </p:cNvSpPr>
                    <p:nvPr/>
                  </p:nvSpPr>
                  <p:spPr bwMode="auto">
                    <a:xfrm>
                      <a:off x="2962" y="2186"/>
                      <a:ext cx="29" cy="7"/>
                    </a:xfrm>
                    <a:custGeom>
                      <a:avLst/>
                      <a:gdLst/>
                      <a:ahLst/>
                      <a:cxnLst>
                        <a:cxn ang="0">
                          <a:pos x="59" y="0"/>
                        </a:cxn>
                        <a:cxn ang="0">
                          <a:pos x="0" y="15"/>
                        </a:cxn>
                        <a:cxn ang="0">
                          <a:pos x="0" y="15"/>
                        </a:cxn>
                      </a:cxnLst>
                      <a:rect l="0" t="0" r="r" b="b"/>
                      <a:pathLst>
                        <a:path w="59" h="15">
                          <a:moveTo>
                            <a:pt x="59" y="0"/>
                          </a:moveTo>
                          <a:lnTo>
                            <a:pt x="0" y="15"/>
                          </a:lnTo>
                          <a:lnTo>
                            <a:pt x="0" y="1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5" name="Line 139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964" y="2145"/>
                      <a:ext cx="5" cy="17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6" name="Freeform 1392"/>
                    <p:cNvSpPr>
                      <a:spLocks/>
                    </p:cNvSpPr>
                    <p:nvPr/>
                  </p:nvSpPr>
                  <p:spPr bwMode="auto">
                    <a:xfrm>
                      <a:off x="3072" y="1782"/>
                      <a:ext cx="98" cy="6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1"/>
                        </a:cxn>
                        <a:cxn ang="0">
                          <a:pos x="118" y="134"/>
                        </a:cxn>
                        <a:cxn ang="0">
                          <a:pos x="195" y="0"/>
                        </a:cxn>
                        <a:cxn ang="0">
                          <a:pos x="0" y="51"/>
                        </a:cxn>
                      </a:cxnLst>
                      <a:rect l="0" t="0" r="r" b="b"/>
                      <a:pathLst>
                        <a:path w="195" h="134">
                          <a:moveTo>
                            <a:pt x="0" y="51"/>
                          </a:moveTo>
                          <a:lnTo>
                            <a:pt x="118" y="134"/>
                          </a:lnTo>
                          <a:lnTo>
                            <a:pt x="195" y="0"/>
                          </a:lnTo>
                          <a:lnTo>
                            <a:pt x="0" y="51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7" name="Freeform 1393"/>
                    <p:cNvSpPr>
                      <a:spLocks/>
                    </p:cNvSpPr>
                    <p:nvPr/>
                  </p:nvSpPr>
                  <p:spPr bwMode="auto">
                    <a:xfrm>
                      <a:off x="2770" y="2230"/>
                      <a:ext cx="139" cy="165"/>
                    </a:xfrm>
                    <a:custGeom>
                      <a:avLst/>
                      <a:gdLst/>
                      <a:ahLst/>
                      <a:cxnLst>
                        <a:cxn ang="0">
                          <a:pos x="280" y="317"/>
                        </a:cxn>
                        <a:cxn ang="0">
                          <a:pos x="251" y="186"/>
                        </a:cxn>
                        <a:cxn ang="0">
                          <a:pos x="151" y="83"/>
                        </a:cxn>
                        <a:cxn ang="0">
                          <a:pos x="20" y="0"/>
                        </a:cxn>
                        <a:cxn ang="0">
                          <a:pos x="0" y="28"/>
                        </a:cxn>
                        <a:cxn ang="0">
                          <a:pos x="119" y="105"/>
                        </a:cxn>
                        <a:cxn ang="0">
                          <a:pos x="201" y="198"/>
                        </a:cxn>
                        <a:cxn ang="0">
                          <a:pos x="230" y="331"/>
                        </a:cxn>
                        <a:cxn ang="0">
                          <a:pos x="280" y="317"/>
                        </a:cxn>
                      </a:cxnLst>
                      <a:rect l="0" t="0" r="r" b="b"/>
                      <a:pathLst>
                        <a:path w="280" h="331">
                          <a:moveTo>
                            <a:pt x="280" y="317"/>
                          </a:moveTo>
                          <a:lnTo>
                            <a:pt x="251" y="186"/>
                          </a:lnTo>
                          <a:lnTo>
                            <a:pt x="151" y="83"/>
                          </a:lnTo>
                          <a:lnTo>
                            <a:pt x="20" y="0"/>
                          </a:lnTo>
                          <a:lnTo>
                            <a:pt x="0" y="28"/>
                          </a:lnTo>
                          <a:lnTo>
                            <a:pt x="119" y="105"/>
                          </a:lnTo>
                          <a:lnTo>
                            <a:pt x="201" y="198"/>
                          </a:lnTo>
                          <a:lnTo>
                            <a:pt x="230" y="331"/>
                          </a:lnTo>
                          <a:lnTo>
                            <a:pt x="280" y="317"/>
                          </a:ln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378" name="Line 139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3" y="2158"/>
                      <a:ext cx="40" cy="10"/>
                    </a:xfrm>
                    <a:prstGeom prst="line">
                      <a:avLst/>
                    </a:pr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7254" name="Group 1395"/>
            <p:cNvGrpSpPr>
              <a:grpSpLocks/>
            </p:cNvGrpSpPr>
            <p:nvPr/>
          </p:nvGrpSpPr>
          <p:grpSpPr bwMode="auto">
            <a:xfrm>
              <a:off x="4032" y="2304"/>
              <a:ext cx="1224" cy="1715"/>
              <a:chOff x="4329" y="816"/>
              <a:chExt cx="1224" cy="1715"/>
            </a:xfrm>
          </p:grpSpPr>
          <p:grpSp>
            <p:nvGrpSpPr>
              <p:cNvPr id="27255" name="Group 1396"/>
              <p:cNvGrpSpPr>
                <a:grpSpLocks/>
              </p:cNvGrpSpPr>
              <p:nvPr/>
            </p:nvGrpSpPr>
            <p:grpSpPr bwMode="auto">
              <a:xfrm rot="1802955">
                <a:off x="4329" y="816"/>
                <a:ext cx="1207" cy="1640"/>
                <a:chOff x="2585" y="981"/>
                <a:chExt cx="1207" cy="1640"/>
              </a:xfrm>
            </p:grpSpPr>
            <p:sp>
              <p:nvSpPr>
                <p:cNvPr id="43381" name="Freeform 1397"/>
                <p:cNvSpPr>
                  <a:spLocks/>
                </p:cNvSpPr>
                <p:nvPr/>
              </p:nvSpPr>
              <p:spPr bwMode="auto">
                <a:xfrm>
                  <a:off x="2585" y="981"/>
                  <a:ext cx="1207" cy="1640"/>
                </a:xfrm>
                <a:custGeom>
                  <a:avLst/>
                  <a:gdLst/>
                  <a:ahLst/>
                  <a:cxnLst>
                    <a:cxn ang="0">
                      <a:pos x="41" y="316"/>
                    </a:cxn>
                    <a:cxn ang="0">
                      <a:pos x="88" y="266"/>
                    </a:cxn>
                    <a:cxn ang="0">
                      <a:pos x="150" y="245"/>
                    </a:cxn>
                    <a:cxn ang="0">
                      <a:pos x="1848" y="0"/>
                    </a:cxn>
                    <a:cxn ang="0">
                      <a:pos x="1914" y="33"/>
                    </a:cxn>
                    <a:cxn ang="0">
                      <a:pos x="1967" y="75"/>
                    </a:cxn>
                    <a:cxn ang="0">
                      <a:pos x="1997" y="169"/>
                    </a:cxn>
                    <a:cxn ang="0">
                      <a:pos x="2416" y="2894"/>
                    </a:cxn>
                    <a:cxn ang="0">
                      <a:pos x="2416" y="2960"/>
                    </a:cxn>
                    <a:cxn ang="0">
                      <a:pos x="2387" y="3017"/>
                    </a:cxn>
                    <a:cxn ang="0">
                      <a:pos x="2317" y="3048"/>
                    </a:cxn>
                    <a:cxn ang="0">
                      <a:pos x="2240" y="3070"/>
                    </a:cxn>
                    <a:cxn ang="0">
                      <a:pos x="648" y="3278"/>
                    </a:cxn>
                    <a:cxn ang="0">
                      <a:pos x="547" y="3279"/>
                    </a:cxn>
                    <a:cxn ang="0">
                      <a:pos x="457" y="3234"/>
                    </a:cxn>
                    <a:cxn ang="0">
                      <a:pos x="430" y="3146"/>
                    </a:cxn>
                    <a:cxn ang="0">
                      <a:pos x="0" y="420"/>
                    </a:cxn>
                    <a:cxn ang="0">
                      <a:pos x="10" y="359"/>
                    </a:cxn>
                    <a:cxn ang="0">
                      <a:pos x="41" y="316"/>
                    </a:cxn>
                  </a:cxnLst>
                  <a:rect l="0" t="0" r="r" b="b"/>
                  <a:pathLst>
                    <a:path w="2416" h="3279">
                      <a:moveTo>
                        <a:pt x="41" y="316"/>
                      </a:moveTo>
                      <a:lnTo>
                        <a:pt x="88" y="266"/>
                      </a:lnTo>
                      <a:lnTo>
                        <a:pt x="150" y="245"/>
                      </a:lnTo>
                      <a:lnTo>
                        <a:pt x="1848" y="0"/>
                      </a:lnTo>
                      <a:lnTo>
                        <a:pt x="1914" y="33"/>
                      </a:lnTo>
                      <a:lnTo>
                        <a:pt x="1967" y="75"/>
                      </a:lnTo>
                      <a:lnTo>
                        <a:pt x="1997" y="169"/>
                      </a:lnTo>
                      <a:lnTo>
                        <a:pt x="2416" y="2894"/>
                      </a:lnTo>
                      <a:lnTo>
                        <a:pt x="2416" y="2960"/>
                      </a:lnTo>
                      <a:lnTo>
                        <a:pt x="2387" y="3017"/>
                      </a:lnTo>
                      <a:lnTo>
                        <a:pt x="2317" y="3048"/>
                      </a:lnTo>
                      <a:lnTo>
                        <a:pt x="2240" y="3070"/>
                      </a:lnTo>
                      <a:lnTo>
                        <a:pt x="648" y="3278"/>
                      </a:lnTo>
                      <a:lnTo>
                        <a:pt x="547" y="3279"/>
                      </a:lnTo>
                      <a:lnTo>
                        <a:pt x="457" y="3234"/>
                      </a:lnTo>
                      <a:lnTo>
                        <a:pt x="430" y="3146"/>
                      </a:lnTo>
                      <a:lnTo>
                        <a:pt x="0" y="420"/>
                      </a:lnTo>
                      <a:lnTo>
                        <a:pt x="10" y="359"/>
                      </a:lnTo>
                      <a:lnTo>
                        <a:pt x="41" y="3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257" name="Group 1398"/>
                <p:cNvGrpSpPr>
                  <a:grpSpLocks/>
                </p:cNvGrpSpPr>
                <p:nvPr/>
              </p:nvGrpSpPr>
              <p:grpSpPr bwMode="auto">
                <a:xfrm>
                  <a:off x="2643" y="1154"/>
                  <a:ext cx="1111" cy="1316"/>
                  <a:chOff x="2643" y="1154"/>
                  <a:chExt cx="1111" cy="1316"/>
                </a:xfrm>
              </p:grpSpPr>
              <p:sp>
                <p:nvSpPr>
                  <p:cNvPr id="43383" name="Freeform 1399"/>
                  <p:cNvSpPr>
                    <a:spLocks/>
                  </p:cNvSpPr>
                  <p:nvPr/>
                </p:nvSpPr>
                <p:spPr bwMode="auto">
                  <a:xfrm>
                    <a:off x="2643" y="1154"/>
                    <a:ext cx="107" cy="151"/>
                  </a:xfrm>
                  <a:custGeom>
                    <a:avLst/>
                    <a:gdLst/>
                    <a:ahLst/>
                    <a:cxnLst>
                      <a:cxn ang="0">
                        <a:pos x="53" y="15"/>
                      </a:cxn>
                      <a:cxn ang="0">
                        <a:pos x="0" y="20"/>
                      </a:cxn>
                      <a:cxn ang="0">
                        <a:pos x="30" y="303"/>
                      </a:cxn>
                      <a:cxn ang="0">
                        <a:pos x="91" y="286"/>
                      </a:cxn>
                      <a:cxn ang="0">
                        <a:pos x="78" y="187"/>
                      </a:cxn>
                      <a:cxn ang="0">
                        <a:pos x="136" y="270"/>
                      </a:cxn>
                      <a:cxn ang="0">
                        <a:pos x="215" y="260"/>
                      </a:cxn>
                      <a:cxn ang="0">
                        <a:pos x="125" y="143"/>
                      </a:cxn>
                      <a:cxn ang="0">
                        <a:pos x="168" y="0"/>
                      </a:cxn>
                      <a:cxn ang="0">
                        <a:pos x="102" y="8"/>
                      </a:cxn>
                      <a:cxn ang="0">
                        <a:pos x="72" y="121"/>
                      </a:cxn>
                      <a:cxn ang="0">
                        <a:pos x="53" y="15"/>
                      </a:cxn>
                    </a:cxnLst>
                    <a:rect l="0" t="0" r="r" b="b"/>
                    <a:pathLst>
                      <a:path w="215" h="303">
                        <a:moveTo>
                          <a:pt x="53" y="15"/>
                        </a:moveTo>
                        <a:lnTo>
                          <a:pt x="0" y="20"/>
                        </a:lnTo>
                        <a:lnTo>
                          <a:pt x="30" y="303"/>
                        </a:lnTo>
                        <a:lnTo>
                          <a:pt x="91" y="286"/>
                        </a:lnTo>
                        <a:lnTo>
                          <a:pt x="78" y="187"/>
                        </a:lnTo>
                        <a:lnTo>
                          <a:pt x="136" y="270"/>
                        </a:lnTo>
                        <a:lnTo>
                          <a:pt x="215" y="260"/>
                        </a:lnTo>
                        <a:lnTo>
                          <a:pt x="125" y="143"/>
                        </a:lnTo>
                        <a:lnTo>
                          <a:pt x="168" y="0"/>
                        </a:lnTo>
                        <a:lnTo>
                          <a:pt x="102" y="8"/>
                        </a:lnTo>
                        <a:lnTo>
                          <a:pt x="72" y="121"/>
                        </a:lnTo>
                        <a:lnTo>
                          <a:pt x="53" y="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84" name="Freeform 1400"/>
                  <p:cNvSpPr>
                    <a:spLocks/>
                  </p:cNvSpPr>
                  <p:nvPr/>
                </p:nvSpPr>
                <p:spPr bwMode="auto">
                  <a:xfrm>
                    <a:off x="3654" y="2341"/>
                    <a:ext cx="100" cy="129"/>
                  </a:xfrm>
                  <a:custGeom>
                    <a:avLst/>
                    <a:gdLst/>
                    <a:ahLst/>
                    <a:cxnLst>
                      <a:cxn ang="0">
                        <a:pos x="148" y="245"/>
                      </a:cxn>
                      <a:cxn ang="0">
                        <a:pos x="200" y="242"/>
                      </a:cxn>
                      <a:cxn ang="0">
                        <a:pos x="171" y="0"/>
                      </a:cxn>
                      <a:cxn ang="0">
                        <a:pos x="111" y="8"/>
                      </a:cxn>
                      <a:cxn ang="0">
                        <a:pos x="123" y="91"/>
                      </a:cxn>
                      <a:cxn ang="0">
                        <a:pos x="67" y="16"/>
                      </a:cxn>
                      <a:cxn ang="0">
                        <a:pos x="0" y="25"/>
                      </a:cxn>
                      <a:cxn ang="0">
                        <a:pos x="77" y="130"/>
                      </a:cxn>
                      <a:cxn ang="0">
                        <a:pos x="35" y="259"/>
                      </a:cxn>
                      <a:cxn ang="0">
                        <a:pos x="101" y="253"/>
                      </a:cxn>
                      <a:cxn ang="0">
                        <a:pos x="129" y="150"/>
                      </a:cxn>
                      <a:cxn ang="0">
                        <a:pos x="148" y="245"/>
                      </a:cxn>
                    </a:cxnLst>
                    <a:rect l="0" t="0" r="r" b="b"/>
                    <a:pathLst>
                      <a:path w="200" h="259">
                        <a:moveTo>
                          <a:pt x="148" y="245"/>
                        </a:moveTo>
                        <a:lnTo>
                          <a:pt x="200" y="242"/>
                        </a:lnTo>
                        <a:lnTo>
                          <a:pt x="171" y="0"/>
                        </a:lnTo>
                        <a:lnTo>
                          <a:pt x="111" y="8"/>
                        </a:lnTo>
                        <a:lnTo>
                          <a:pt x="123" y="91"/>
                        </a:lnTo>
                        <a:lnTo>
                          <a:pt x="67" y="16"/>
                        </a:lnTo>
                        <a:lnTo>
                          <a:pt x="0" y="25"/>
                        </a:lnTo>
                        <a:lnTo>
                          <a:pt x="77" y="130"/>
                        </a:lnTo>
                        <a:lnTo>
                          <a:pt x="35" y="259"/>
                        </a:lnTo>
                        <a:lnTo>
                          <a:pt x="101" y="253"/>
                        </a:lnTo>
                        <a:lnTo>
                          <a:pt x="129" y="150"/>
                        </a:lnTo>
                        <a:lnTo>
                          <a:pt x="148" y="24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85" name="Freeform 1401"/>
                  <p:cNvSpPr>
                    <a:spLocks/>
                  </p:cNvSpPr>
                  <p:nvPr/>
                </p:nvSpPr>
                <p:spPr bwMode="auto">
                  <a:xfrm>
                    <a:off x="2659" y="1325"/>
                    <a:ext cx="82" cy="153"/>
                  </a:xfrm>
                  <a:custGeom>
                    <a:avLst/>
                    <a:gdLst/>
                    <a:ahLst/>
                    <a:cxnLst>
                      <a:cxn ang="0">
                        <a:pos x="50" y="0"/>
                      </a:cxn>
                      <a:cxn ang="0">
                        <a:pos x="0" y="186"/>
                      </a:cxn>
                      <a:cxn ang="0">
                        <a:pos x="125" y="306"/>
                      </a:cxn>
                      <a:cxn ang="0">
                        <a:pos x="165" y="131"/>
                      </a:cxn>
                      <a:cxn ang="0">
                        <a:pos x="50" y="0"/>
                      </a:cxn>
                    </a:cxnLst>
                    <a:rect l="0" t="0" r="r" b="b"/>
                    <a:pathLst>
                      <a:path w="165" h="306">
                        <a:moveTo>
                          <a:pt x="50" y="0"/>
                        </a:moveTo>
                        <a:lnTo>
                          <a:pt x="0" y="186"/>
                        </a:lnTo>
                        <a:lnTo>
                          <a:pt x="125" y="306"/>
                        </a:lnTo>
                        <a:lnTo>
                          <a:pt x="165" y="131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86" name="Freeform 1402"/>
                  <p:cNvSpPr>
                    <a:spLocks/>
                  </p:cNvSpPr>
                  <p:nvPr/>
                </p:nvSpPr>
                <p:spPr bwMode="auto">
                  <a:xfrm>
                    <a:off x="3648" y="2175"/>
                    <a:ext cx="82" cy="153"/>
                  </a:xfrm>
                  <a:custGeom>
                    <a:avLst/>
                    <a:gdLst/>
                    <a:ahLst/>
                    <a:cxnLst>
                      <a:cxn ang="0">
                        <a:pos x="50" y="0"/>
                      </a:cxn>
                      <a:cxn ang="0">
                        <a:pos x="0" y="185"/>
                      </a:cxn>
                      <a:cxn ang="0">
                        <a:pos x="124" y="305"/>
                      </a:cxn>
                      <a:cxn ang="0">
                        <a:pos x="164" y="130"/>
                      </a:cxn>
                      <a:cxn ang="0">
                        <a:pos x="50" y="0"/>
                      </a:cxn>
                    </a:cxnLst>
                    <a:rect l="0" t="0" r="r" b="b"/>
                    <a:pathLst>
                      <a:path w="164" h="305">
                        <a:moveTo>
                          <a:pt x="50" y="0"/>
                        </a:moveTo>
                        <a:lnTo>
                          <a:pt x="0" y="185"/>
                        </a:lnTo>
                        <a:lnTo>
                          <a:pt x="124" y="305"/>
                        </a:lnTo>
                        <a:lnTo>
                          <a:pt x="164" y="130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262" name="Group 1403"/>
                  <p:cNvGrpSpPr>
                    <a:grpSpLocks/>
                  </p:cNvGrpSpPr>
                  <p:nvPr/>
                </p:nvGrpSpPr>
                <p:grpSpPr bwMode="auto">
                  <a:xfrm>
                    <a:off x="2757" y="1226"/>
                    <a:ext cx="877" cy="1180"/>
                    <a:chOff x="2757" y="1226"/>
                    <a:chExt cx="877" cy="1180"/>
                  </a:xfrm>
                </p:grpSpPr>
                <p:sp>
                  <p:nvSpPr>
                    <p:cNvPr id="43388" name="Freeform 1404"/>
                    <p:cNvSpPr>
                      <a:spLocks/>
                    </p:cNvSpPr>
                    <p:nvPr/>
                  </p:nvSpPr>
                  <p:spPr bwMode="auto">
                    <a:xfrm>
                      <a:off x="2757" y="1226"/>
                      <a:ext cx="877" cy="118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8"/>
                        </a:cxn>
                        <a:cxn ang="0">
                          <a:pos x="1414" y="0"/>
                        </a:cxn>
                        <a:cxn ang="0">
                          <a:pos x="1753" y="2182"/>
                        </a:cxn>
                        <a:cxn ang="0">
                          <a:pos x="357" y="2359"/>
                        </a:cxn>
                        <a:cxn ang="0">
                          <a:pos x="0" y="208"/>
                        </a:cxn>
                      </a:cxnLst>
                      <a:rect l="0" t="0" r="r" b="b"/>
                      <a:pathLst>
                        <a:path w="1753" h="2359">
                          <a:moveTo>
                            <a:pt x="0" y="208"/>
                          </a:moveTo>
                          <a:lnTo>
                            <a:pt x="1414" y="0"/>
                          </a:lnTo>
                          <a:lnTo>
                            <a:pt x="1753" y="2182"/>
                          </a:lnTo>
                          <a:lnTo>
                            <a:pt x="357" y="2359"/>
                          </a:lnTo>
                          <a:lnTo>
                            <a:pt x="0" y="208"/>
                          </a:lnTo>
                          <a:close/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455" name="Group 14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23" y="1243"/>
                      <a:ext cx="718" cy="626"/>
                      <a:chOff x="2823" y="1243"/>
                      <a:chExt cx="718" cy="626"/>
                    </a:xfrm>
                  </p:grpSpPr>
                  <p:sp>
                    <p:nvSpPr>
                      <p:cNvPr id="43390" name="Freeform 14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3" y="1345"/>
                        <a:ext cx="145" cy="25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2" y="0"/>
                          </a:cxn>
                          <a:cxn ang="0">
                            <a:pos x="0" y="272"/>
                          </a:cxn>
                          <a:cxn ang="0">
                            <a:pos x="187" y="514"/>
                          </a:cxn>
                          <a:cxn ang="0">
                            <a:pos x="289" y="236"/>
                          </a:cxn>
                          <a:cxn ang="0">
                            <a:pos x="102" y="0"/>
                          </a:cxn>
                        </a:cxnLst>
                        <a:rect l="0" t="0" r="r" b="b"/>
                        <a:pathLst>
                          <a:path w="289" h="514">
                            <a:moveTo>
                              <a:pt x="102" y="0"/>
                            </a:moveTo>
                            <a:lnTo>
                              <a:pt x="0" y="272"/>
                            </a:lnTo>
                            <a:lnTo>
                              <a:pt x="187" y="514"/>
                            </a:lnTo>
                            <a:lnTo>
                              <a:pt x="289" y="236"/>
                            </a:lnTo>
                            <a:lnTo>
                              <a:pt x="102" y="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3457" name="Group 14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30" y="1243"/>
                        <a:ext cx="711" cy="626"/>
                        <a:chOff x="2830" y="1243"/>
                        <a:chExt cx="711" cy="626"/>
                      </a:xfrm>
                    </p:grpSpPr>
                    <p:sp>
                      <p:nvSpPr>
                        <p:cNvPr id="43392" name="Freeform 140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30" y="1540"/>
                          <a:ext cx="711" cy="329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451" y="109"/>
                            </a:cxn>
                            <a:cxn ang="0">
                              <a:pos x="0" y="383"/>
                            </a:cxn>
                            <a:cxn ang="0">
                              <a:pos x="44" y="659"/>
                            </a:cxn>
                            <a:cxn ang="0">
                              <a:pos x="317" y="615"/>
                            </a:cxn>
                            <a:cxn ang="0">
                              <a:pos x="244" y="476"/>
                            </a:cxn>
                            <a:cxn ang="0">
                              <a:pos x="315" y="405"/>
                            </a:cxn>
                            <a:cxn ang="0">
                              <a:pos x="370" y="607"/>
                            </a:cxn>
                            <a:cxn ang="0">
                              <a:pos x="1422" y="436"/>
                            </a:cxn>
                            <a:cxn ang="0">
                              <a:pos x="1389" y="237"/>
                            </a:cxn>
                            <a:cxn ang="0">
                              <a:pos x="1080" y="0"/>
                            </a:cxn>
                            <a:cxn ang="0">
                              <a:pos x="451" y="109"/>
                            </a:cxn>
                          </a:cxnLst>
                          <a:rect l="0" t="0" r="r" b="b"/>
                          <a:pathLst>
                            <a:path w="1422" h="659">
                              <a:moveTo>
                                <a:pt x="451" y="109"/>
                              </a:moveTo>
                              <a:lnTo>
                                <a:pt x="0" y="383"/>
                              </a:lnTo>
                              <a:lnTo>
                                <a:pt x="44" y="659"/>
                              </a:lnTo>
                              <a:lnTo>
                                <a:pt x="317" y="615"/>
                              </a:lnTo>
                              <a:lnTo>
                                <a:pt x="244" y="476"/>
                              </a:lnTo>
                              <a:lnTo>
                                <a:pt x="315" y="405"/>
                              </a:lnTo>
                              <a:lnTo>
                                <a:pt x="370" y="607"/>
                              </a:lnTo>
                              <a:lnTo>
                                <a:pt x="1422" y="436"/>
                              </a:lnTo>
                              <a:lnTo>
                                <a:pt x="1389" y="237"/>
                              </a:lnTo>
                              <a:lnTo>
                                <a:pt x="1080" y="0"/>
                              </a:lnTo>
                              <a:lnTo>
                                <a:pt x="451" y="10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3" name="Freeform 140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21" y="1256"/>
                          <a:ext cx="100" cy="40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73" y="0"/>
                            </a:cxn>
                            <a:cxn ang="0">
                              <a:pos x="202" y="799"/>
                            </a:cxn>
                            <a:cxn ang="0">
                              <a:pos x="102" y="719"/>
                            </a:cxn>
                            <a:cxn ang="0">
                              <a:pos x="0" y="59"/>
                            </a:cxn>
                            <a:cxn ang="0">
                              <a:pos x="73" y="0"/>
                            </a:cxn>
                          </a:cxnLst>
                          <a:rect l="0" t="0" r="r" b="b"/>
                          <a:pathLst>
                            <a:path w="202" h="799">
                              <a:moveTo>
                                <a:pt x="73" y="0"/>
                              </a:moveTo>
                              <a:lnTo>
                                <a:pt x="202" y="799"/>
                              </a:lnTo>
                              <a:lnTo>
                                <a:pt x="102" y="719"/>
                              </a:lnTo>
                              <a:lnTo>
                                <a:pt x="0" y="59"/>
                              </a:lnTo>
                              <a:lnTo>
                                <a:pt x="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4" name="Freeform 141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96" y="1322"/>
                          <a:ext cx="38" cy="69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0"/>
                            </a:cxn>
                            <a:cxn ang="0">
                              <a:pos x="57" y="0"/>
                            </a:cxn>
                            <a:cxn ang="0">
                              <a:pos x="76" y="130"/>
                            </a:cxn>
                            <a:cxn ang="0">
                              <a:pos x="19" y="138"/>
                            </a:cxn>
                            <a:cxn ang="0">
                              <a:pos x="0" y="10"/>
                            </a:cxn>
                          </a:cxnLst>
                          <a:rect l="0" t="0" r="r" b="b"/>
                          <a:pathLst>
                            <a:path w="76" h="138">
                              <a:moveTo>
                                <a:pt x="0" y="10"/>
                              </a:moveTo>
                              <a:lnTo>
                                <a:pt x="57" y="0"/>
                              </a:lnTo>
                              <a:lnTo>
                                <a:pt x="76" y="130"/>
                              </a:lnTo>
                              <a:lnTo>
                                <a:pt x="19" y="138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5" name="Freeform 141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22" y="1268"/>
                          <a:ext cx="88" cy="18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43" y="104"/>
                            </a:cxn>
                            <a:cxn ang="0">
                              <a:pos x="129" y="0"/>
                            </a:cxn>
                            <a:cxn ang="0">
                              <a:pos x="0" y="162"/>
                            </a:cxn>
                            <a:cxn ang="0">
                              <a:pos x="14" y="247"/>
                            </a:cxn>
                            <a:cxn ang="0">
                              <a:pos x="176" y="360"/>
                            </a:cxn>
                            <a:cxn ang="0">
                              <a:pos x="160" y="247"/>
                            </a:cxn>
                            <a:cxn ang="0">
                              <a:pos x="64" y="195"/>
                            </a:cxn>
                            <a:cxn ang="0">
                              <a:pos x="143" y="104"/>
                            </a:cxn>
                          </a:cxnLst>
                          <a:rect l="0" t="0" r="r" b="b"/>
                          <a:pathLst>
                            <a:path w="176" h="360">
                              <a:moveTo>
                                <a:pt x="143" y="104"/>
                              </a:moveTo>
                              <a:lnTo>
                                <a:pt x="129" y="0"/>
                              </a:lnTo>
                              <a:lnTo>
                                <a:pt x="0" y="162"/>
                              </a:lnTo>
                              <a:lnTo>
                                <a:pt x="14" y="247"/>
                              </a:lnTo>
                              <a:lnTo>
                                <a:pt x="176" y="360"/>
                              </a:lnTo>
                              <a:lnTo>
                                <a:pt x="160" y="247"/>
                              </a:lnTo>
                              <a:lnTo>
                                <a:pt x="64" y="195"/>
                              </a:lnTo>
                              <a:lnTo>
                                <a:pt x="143" y="10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6" name="Freeform 14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8" y="1243"/>
                          <a:ext cx="372" cy="12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10"/>
                            </a:cxn>
                            <a:cxn ang="0">
                              <a:pos x="743" y="0"/>
                            </a:cxn>
                            <a:cxn ang="0">
                              <a:pos x="641" y="167"/>
                            </a:cxn>
                            <a:cxn ang="0">
                              <a:pos x="649" y="225"/>
                            </a:cxn>
                            <a:cxn ang="0">
                              <a:pos x="509" y="248"/>
                            </a:cxn>
                            <a:cxn ang="0">
                              <a:pos x="310" y="207"/>
                            </a:cxn>
                            <a:cxn ang="0">
                              <a:pos x="133" y="234"/>
                            </a:cxn>
                            <a:cxn ang="0">
                              <a:pos x="0" y="110"/>
                            </a:cxn>
                          </a:cxnLst>
                          <a:rect l="0" t="0" r="r" b="b"/>
                          <a:pathLst>
                            <a:path w="743" h="248">
                              <a:moveTo>
                                <a:pt x="0" y="110"/>
                              </a:moveTo>
                              <a:lnTo>
                                <a:pt x="743" y="0"/>
                              </a:lnTo>
                              <a:lnTo>
                                <a:pt x="641" y="167"/>
                              </a:lnTo>
                              <a:lnTo>
                                <a:pt x="649" y="225"/>
                              </a:lnTo>
                              <a:lnTo>
                                <a:pt x="509" y="248"/>
                              </a:lnTo>
                              <a:lnTo>
                                <a:pt x="310" y="207"/>
                              </a:lnTo>
                              <a:lnTo>
                                <a:pt x="133" y="234"/>
                              </a:lnTo>
                              <a:lnTo>
                                <a:pt x="0" y="1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7" name="Freeform 14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01" y="1347"/>
                          <a:ext cx="395" cy="27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55" y="30"/>
                            </a:cxn>
                            <a:cxn ang="0">
                              <a:pos x="83" y="173"/>
                            </a:cxn>
                            <a:cxn ang="0">
                              <a:pos x="33" y="241"/>
                            </a:cxn>
                            <a:cxn ang="0">
                              <a:pos x="39" y="276"/>
                            </a:cxn>
                            <a:cxn ang="0">
                              <a:pos x="73" y="270"/>
                            </a:cxn>
                            <a:cxn ang="0">
                              <a:pos x="100" y="290"/>
                            </a:cxn>
                            <a:cxn ang="0">
                              <a:pos x="130" y="316"/>
                            </a:cxn>
                            <a:cxn ang="0">
                              <a:pos x="115" y="330"/>
                            </a:cxn>
                            <a:cxn ang="0">
                              <a:pos x="131" y="411"/>
                            </a:cxn>
                            <a:cxn ang="0">
                              <a:pos x="115" y="460"/>
                            </a:cxn>
                            <a:cxn ang="0">
                              <a:pos x="67" y="467"/>
                            </a:cxn>
                            <a:cxn ang="0">
                              <a:pos x="64" y="433"/>
                            </a:cxn>
                            <a:cxn ang="0">
                              <a:pos x="28" y="435"/>
                            </a:cxn>
                            <a:cxn ang="0">
                              <a:pos x="0" y="491"/>
                            </a:cxn>
                            <a:cxn ang="0">
                              <a:pos x="81" y="553"/>
                            </a:cxn>
                            <a:cxn ang="0">
                              <a:pos x="189" y="533"/>
                            </a:cxn>
                            <a:cxn ang="0">
                              <a:pos x="240" y="489"/>
                            </a:cxn>
                            <a:cxn ang="0">
                              <a:pos x="345" y="472"/>
                            </a:cxn>
                            <a:cxn ang="0">
                              <a:pos x="342" y="447"/>
                            </a:cxn>
                            <a:cxn ang="0">
                              <a:pos x="789" y="377"/>
                            </a:cxn>
                            <a:cxn ang="0">
                              <a:pos x="784" y="340"/>
                            </a:cxn>
                            <a:cxn ang="0">
                              <a:pos x="737" y="349"/>
                            </a:cxn>
                            <a:cxn ang="0">
                              <a:pos x="720" y="231"/>
                            </a:cxn>
                            <a:cxn ang="0">
                              <a:pos x="604" y="125"/>
                            </a:cxn>
                            <a:cxn ang="0">
                              <a:pos x="569" y="20"/>
                            </a:cxn>
                            <a:cxn ang="0">
                              <a:pos x="431" y="41"/>
                            </a:cxn>
                            <a:cxn ang="0">
                              <a:pos x="230" y="0"/>
                            </a:cxn>
                            <a:cxn ang="0">
                              <a:pos x="55" y="30"/>
                            </a:cxn>
                          </a:cxnLst>
                          <a:rect l="0" t="0" r="r" b="b"/>
                          <a:pathLst>
                            <a:path w="789" h="553">
                              <a:moveTo>
                                <a:pt x="55" y="30"/>
                              </a:moveTo>
                              <a:lnTo>
                                <a:pt x="83" y="173"/>
                              </a:lnTo>
                              <a:lnTo>
                                <a:pt x="33" y="241"/>
                              </a:lnTo>
                              <a:lnTo>
                                <a:pt x="39" y="276"/>
                              </a:lnTo>
                              <a:lnTo>
                                <a:pt x="73" y="270"/>
                              </a:lnTo>
                              <a:lnTo>
                                <a:pt x="100" y="290"/>
                              </a:lnTo>
                              <a:lnTo>
                                <a:pt x="130" y="316"/>
                              </a:lnTo>
                              <a:lnTo>
                                <a:pt x="115" y="330"/>
                              </a:lnTo>
                              <a:lnTo>
                                <a:pt x="131" y="411"/>
                              </a:lnTo>
                              <a:lnTo>
                                <a:pt x="115" y="460"/>
                              </a:lnTo>
                              <a:lnTo>
                                <a:pt x="67" y="467"/>
                              </a:lnTo>
                              <a:lnTo>
                                <a:pt x="64" y="433"/>
                              </a:lnTo>
                              <a:lnTo>
                                <a:pt x="28" y="435"/>
                              </a:lnTo>
                              <a:lnTo>
                                <a:pt x="0" y="491"/>
                              </a:lnTo>
                              <a:lnTo>
                                <a:pt x="81" y="553"/>
                              </a:lnTo>
                              <a:lnTo>
                                <a:pt x="189" y="533"/>
                              </a:lnTo>
                              <a:lnTo>
                                <a:pt x="240" y="489"/>
                              </a:lnTo>
                              <a:lnTo>
                                <a:pt x="345" y="472"/>
                              </a:lnTo>
                              <a:lnTo>
                                <a:pt x="342" y="447"/>
                              </a:lnTo>
                              <a:lnTo>
                                <a:pt x="789" y="377"/>
                              </a:lnTo>
                              <a:lnTo>
                                <a:pt x="784" y="340"/>
                              </a:lnTo>
                              <a:lnTo>
                                <a:pt x="737" y="349"/>
                              </a:lnTo>
                              <a:lnTo>
                                <a:pt x="720" y="231"/>
                              </a:lnTo>
                              <a:lnTo>
                                <a:pt x="604" y="125"/>
                              </a:lnTo>
                              <a:lnTo>
                                <a:pt x="569" y="20"/>
                              </a:lnTo>
                              <a:lnTo>
                                <a:pt x="431" y="41"/>
                              </a:lnTo>
                              <a:lnTo>
                                <a:pt x="230" y="0"/>
                              </a:lnTo>
                              <a:lnTo>
                                <a:pt x="55" y="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8" name="Freeform 14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44" y="1692"/>
                          <a:ext cx="147" cy="16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33" y="0"/>
                            </a:cxn>
                            <a:cxn ang="0">
                              <a:pos x="0" y="201"/>
                            </a:cxn>
                            <a:cxn ang="0">
                              <a:pos x="17" y="320"/>
                            </a:cxn>
                            <a:cxn ang="0">
                              <a:pos x="296" y="59"/>
                            </a:cxn>
                            <a:cxn ang="0">
                              <a:pos x="233" y="0"/>
                            </a:cxn>
                          </a:cxnLst>
                          <a:rect l="0" t="0" r="r" b="b"/>
                          <a:pathLst>
                            <a:path w="296" h="320">
                              <a:moveTo>
                                <a:pt x="233" y="0"/>
                              </a:moveTo>
                              <a:lnTo>
                                <a:pt x="0" y="201"/>
                              </a:lnTo>
                              <a:lnTo>
                                <a:pt x="17" y="320"/>
                              </a:lnTo>
                              <a:lnTo>
                                <a:pt x="296" y="59"/>
                              </a:lnTo>
                              <a:lnTo>
                                <a:pt x="23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399" name="Freeform 141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71" y="1804"/>
                          <a:ext cx="77" cy="5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61"/>
                            </a:cxn>
                            <a:cxn ang="0">
                              <a:pos x="65" y="0"/>
                            </a:cxn>
                            <a:cxn ang="0">
                              <a:pos x="154" y="95"/>
                            </a:cxn>
                            <a:cxn ang="0">
                              <a:pos x="51" y="115"/>
                            </a:cxn>
                            <a:cxn ang="0">
                              <a:pos x="0" y="61"/>
                            </a:cxn>
                          </a:cxnLst>
                          <a:rect l="0" t="0" r="r" b="b"/>
                          <a:pathLst>
                            <a:path w="154" h="115">
                              <a:moveTo>
                                <a:pt x="0" y="61"/>
                              </a:moveTo>
                              <a:lnTo>
                                <a:pt x="65" y="0"/>
                              </a:lnTo>
                              <a:lnTo>
                                <a:pt x="154" y="95"/>
                              </a:lnTo>
                              <a:lnTo>
                                <a:pt x="51" y="115"/>
                              </a:lnTo>
                              <a:lnTo>
                                <a:pt x="0" y="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0" name="Freeform 14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36" y="1654"/>
                          <a:ext cx="143" cy="18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2"/>
                            </a:cxn>
                            <a:cxn ang="0">
                              <a:pos x="146" y="154"/>
                            </a:cxn>
                            <a:cxn ang="0">
                              <a:pos x="236" y="361"/>
                            </a:cxn>
                            <a:cxn ang="0">
                              <a:pos x="286" y="355"/>
                            </a:cxn>
                            <a:cxn ang="0">
                              <a:pos x="196" y="122"/>
                            </a:cxn>
                            <a:cxn ang="0">
                              <a:pos x="57" y="0"/>
                            </a:cxn>
                            <a:cxn ang="0">
                              <a:pos x="0" y="32"/>
                            </a:cxn>
                          </a:cxnLst>
                          <a:rect l="0" t="0" r="r" b="b"/>
                          <a:pathLst>
                            <a:path w="286" h="361">
                              <a:moveTo>
                                <a:pt x="0" y="32"/>
                              </a:moveTo>
                              <a:lnTo>
                                <a:pt x="146" y="154"/>
                              </a:lnTo>
                              <a:lnTo>
                                <a:pt x="236" y="361"/>
                              </a:lnTo>
                              <a:lnTo>
                                <a:pt x="286" y="355"/>
                              </a:lnTo>
                              <a:lnTo>
                                <a:pt x="196" y="122"/>
                              </a:lnTo>
                              <a:lnTo>
                                <a:pt x="57" y="0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1" name="Freeform 141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81" y="1628"/>
                          <a:ext cx="111" cy="14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9"/>
                            </a:cxn>
                            <a:cxn ang="0">
                              <a:pos x="29" y="0"/>
                            </a:cxn>
                            <a:cxn ang="0">
                              <a:pos x="203" y="141"/>
                            </a:cxn>
                            <a:cxn ang="0">
                              <a:pos x="222" y="270"/>
                            </a:cxn>
                            <a:cxn ang="0">
                              <a:pos x="179" y="280"/>
                            </a:cxn>
                            <a:cxn ang="0">
                              <a:pos x="160" y="165"/>
                            </a:cxn>
                            <a:cxn ang="0">
                              <a:pos x="0" y="39"/>
                            </a:cxn>
                          </a:cxnLst>
                          <a:rect l="0" t="0" r="r" b="b"/>
                          <a:pathLst>
                            <a:path w="222" h="280">
                              <a:moveTo>
                                <a:pt x="0" y="39"/>
                              </a:moveTo>
                              <a:lnTo>
                                <a:pt x="29" y="0"/>
                              </a:lnTo>
                              <a:lnTo>
                                <a:pt x="203" y="141"/>
                              </a:lnTo>
                              <a:lnTo>
                                <a:pt x="222" y="270"/>
                              </a:lnTo>
                              <a:lnTo>
                                <a:pt x="179" y="280"/>
                              </a:lnTo>
                              <a:lnTo>
                                <a:pt x="160" y="165"/>
                              </a:lnTo>
                              <a:lnTo>
                                <a:pt x="0" y="3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2" name="Freeform 14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55" y="1672"/>
                          <a:ext cx="83" cy="10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5" y="0"/>
                            </a:cxn>
                            <a:cxn ang="0">
                              <a:pos x="149" y="100"/>
                            </a:cxn>
                            <a:cxn ang="0">
                              <a:pos x="166" y="202"/>
                            </a:cxn>
                            <a:cxn ang="0">
                              <a:pos x="116" y="213"/>
                            </a:cxn>
                            <a:cxn ang="0">
                              <a:pos x="97" y="110"/>
                            </a:cxn>
                            <a:cxn ang="0">
                              <a:pos x="0" y="36"/>
                            </a:cxn>
                            <a:cxn ang="0">
                              <a:pos x="25" y="0"/>
                            </a:cxn>
                          </a:cxnLst>
                          <a:rect l="0" t="0" r="r" b="b"/>
                          <a:pathLst>
                            <a:path w="166" h="213">
                              <a:moveTo>
                                <a:pt x="25" y="0"/>
                              </a:moveTo>
                              <a:lnTo>
                                <a:pt x="149" y="100"/>
                              </a:lnTo>
                              <a:lnTo>
                                <a:pt x="166" y="202"/>
                              </a:lnTo>
                              <a:lnTo>
                                <a:pt x="116" y="213"/>
                              </a:lnTo>
                              <a:lnTo>
                                <a:pt x="97" y="110"/>
                              </a:lnTo>
                              <a:lnTo>
                                <a:pt x="0" y="36"/>
                              </a:lnTo>
                              <a:lnTo>
                                <a:pt x="2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3" name="Freeform 14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26" y="1714"/>
                          <a:ext cx="133" cy="11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20"/>
                            </a:cxn>
                            <a:cxn ang="0">
                              <a:pos x="15" y="99"/>
                            </a:cxn>
                            <a:cxn ang="0">
                              <a:pos x="70" y="30"/>
                            </a:cxn>
                            <a:cxn ang="0">
                              <a:pos x="267" y="0"/>
                            </a:cxn>
                            <a:cxn ang="0">
                              <a:pos x="245" y="135"/>
                            </a:cxn>
                            <a:cxn ang="0">
                              <a:pos x="246" y="180"/>
                            </a:cxn>
                            <a:cxn ang="0">
                              <a:pos x="0" y="220"/>
                            </a:cxn>
                          </a:cxnLst>
                          <a:rect l="0" t="0" r="r" b="b"/>
                          <a:pathLst>
                            <a:path w="267" h="220">
                              <a:moveTo>
                                <a:pt x="0" y="220"/>
                              </a:moveTo>
                              <a:lnTo>
                                <a:pt x="15" y="99"/>
                              </a:lnTo>
                              <a:lnTo>
                                <a:pt x="70" y="30"/>
                              </a:lnTo>
                              <a:lnTo>
                                <a:pt x="267" y="0"/>
                              </a:lnTo>
                              <a:lnTo>
                                <a:pt x="245" y="135"/>
                              </a:lnTo>
                              <a:lnTo>
                                <a:pt x="246" y="180"/>
                              </a:lnTo>
                              <a:lnTo>
                                <a:pt x="0" y="2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4" name="Freeform 142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13" y="1682"/>
                          <a:ext cx="185" cy="13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1" y="275"/>
                            </a:cxn>
                            <a:cxn ang="0">
                              <a:pos x="0" y="137"/>
                            </a:cxn>
                            <a:cxn ang="0">
                              <a:pos x="63" y="51"/>
                            </a:cxn>
                            <a:cxn ang="0">
                              <a:pos x="370" y="0"/>
                            </a:cxn>
                            <a:cxn ang="0">
                              <a:pos x="328" y="122"/>
                            </a:cxn>
                            <a:cxn ang="0">
                              <a:pos x="316" y="233"/>
                            </a:cxn>
                            <a:cxn ang="0">
                              <a:pos x="269" y="240"/>
                            </a:cxn>
                            <a:cxn ang="0">
                              <a:pos x="270" y="195"/>
                            </a:cxn>
                            <a:cxn ang="0">
                              <a:pos x="289" y="61"/>
                            </a:cxn>
                            <a:cxn ang="0">
                              <a:pos x="94" y="93"/>
                            </a:cxn>
                            <a:cxn ang="0">
                              <a:pos x="34" y="162"/>
                            </a:cxn>
                            <a:cxn ang="0">
                              <a:pos x="21" y="275"/>
                            </a:cxn>
                          </a:cxnLst>
                          <a:rect l="0" t="0" r="r" b="b"/>
                          <a:pathLst>
                            <a:path w="370" h="275">
                              <a:moveTo>
                                <a:pt x="21" y="275"/>
                              </a:moveTo>
                              <a:lnTo>
                                <a:pt x="0" y="137"/>
                              </a:lnTo>
                              <a:lnTo>
                                <a:pt x="63" y="51"/>
                              </a:lnTo>
                              <a:lnTo>
                                <a:pt x="370" y="0"/>
                              </a:lnTo>
                              <a:lnTo>
                                <a:pt x="328" y="122"/>
                              </a:lnTo>
                              <a:lnTo>
                                <a:pt x="316" y="233"/>
                              </a:lnTo>
                              <a:lnTo>
                                <a:pt x="269" y="240"/>
                              </a:lnTo>
                              <a:lnTo>
                                <a:pt x="270" y="195"/>
                              </a:lnTo>
                              <a:lnTo>
                                <a:pt x="289" y="61"/>
                              </a:lnTo>
                              <a:lnTo>
                                <a:pt x="94" y="93"/>
                              </a:lnTo>
                              <a:lnTo>
                                <a:pt x="34" y="162"/>
                              </a:lnTo>
                              <a:lnTo>
                                <a:pt x="21" y="2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FD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5" name="Freeform 142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6" y="1635"/>
                          <a:ext cx="251" cy="19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400" y="315"/>
                            </a:cxn>
                            <a:cxn ang="0">
                              <a:pos x="429" y="132"/>
                            </a:cxn>
                            <a:cxn ang="0">
                              <a:pos x="502" y="0"/>
                            </a:cxn>
                            <a:cxn ang="0">
                              <a:pos x="114" y="63"/>
                            </a:cxn>
                            <a:cxn ang="0">
                              <a:pos x="0" y="177"/>
                            </a:cxn>
                            <a:cxn ang="0">
                              <a:pos x="31" y="379"/>
                            </a:cxn>
                            <a:cxn ang="0">
                              <a:pos x="8" y="225"/>
                            </a:cxn>
                            <a:cxn ang="0">
                              <a:pos x="80" y="143"/>
                            </a:cxn>
                            <a:cxn ang="0">
                              <a:pos x="384" y="95"/>
                            </a:cxn>
                            <a:cxn ang="0">
                              <a:pos x="343" y="221"/>
                            </a:cxn>
                            <a:cxn ang="0">
                              <a:pos x="331" y="327"/>
                            </a:cxn>
                            <a:cxn ang="0">
                              <a:pos x="400" y="315"/>
                            </a:cxn>
                          </a:cxnLst>
                          <a:rect l="0" t="0" r="r" b="b"/>
                          <a:pathLst>
                            <a:path w="502" h="379">
                              <a:moveTo>
                                <a:pt x="400" y="315"/>
                              </a:moveTo>
                              <a:lnTo>
                                <a:pt x="429" y="132"/>
                              </a:lnTo>
                              <a:lnTo>
                                <a:pt x="502" y="0"/>
                              </a:lnTo>
                              <a:lnTo>
                                <a:pt x="114" y="63"/>
                              </a:lnTo>
                              <a:lnTo>
                                <a:pt x="0" y="177"/>
                              </a:lnTo>
                              <a:lnTo>
                                <a:pt x="31" y="379"/>
                              </a:lnTo>
                              <a:lnTo>
                                <a:pt x="8" y="225"/>
                              </a:lnTo>
                              <a:lnTo>
                                <a:pt x="80" y="143"/>
                              </a:lnTo>
                              <a:lnTo>
                                <a:pt x="384" y="95"/>
                              </a:lnTo>
                              <a:lnTo>
                                <a:pt x="343" y="221"/>
                              </a:lnTo>
                              <a:lnTo>
                                <a:pt x="331" y="327"/>
                              </a:lnTo>
                              <a:lnTo>
                                <a:pt x="400" y="3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6" name="Freeform 142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2" y="1604"/>
                          <a:ext cx="303" cy="19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" y="241"/>
                            </a:cxn>
                            <a:cxn ang="0">
                              <a:pos x="0" y="204"/>
                            </a:cxn>
                            <a:cxn ang="0">
                              <a:pos x="124" y="74"/>
                            </a:cxn>
                            <a:cxn ang="0">
                              <a:pos x="605" y="0"/>
                            </a:cxn>
                            <a:cxn ang="0">
                              <a:pos x="493" y="189"/>
                            </a:cxn>
                            <a:cxn ang="0">
                              <a:pos x="466" y="373"/>
                            </a:cxn>
                            <a:cxn ang="0">
                              <a:pos x="408" y="380"/>
                            </a:cxn>
                            <a:cxn ang="0">
                              <a:pos x="434" y="198"/>
                            </a:cxn>
                            <a:cxn ang="0">
                              <a:pos x="511" y="62"/>
                            </a:cxn>
                            <a:cxn ang="0">
                              <a:pos x="121" y="125"/>
                            </a:cxn>
                            <a:cxn ang="0">
                              <a:pos x="6" y="241"/>
                            </a:cxn>
                          </a:cxnLst>
                          <a:rect l="0" t="0" r="r" b="b"/>
                          <a:pathLst>
                            <a:path w="605" h="380">
                              <a:moveTo>
                                <a:pt x="6" y="241"/>
                              </a:moveTo>
                              <a:lnTo>
                                <a:pt x="0" y="204"/>
                              </a:lnTo>
                              <a:lnTo>
                                <a:pt x="124" y="74"/>
                              </a:lnTo>
                              <a:lnTo>
                                <a:pt x="605" y="0"/>
                              </a:lnTo>
                              <a:lnTo>
                                <a:pt x="493" y="189"/>
                              </a:lnTo>
                              <a:lnTo>
                                <a:pt x="466" y="373"/>
                              </a:lnTo>
                              <a:lnTo>
                                <a:pt x="408" y="380"/>
                              </a:lnTo>
                              <a:lnTo>
                                <a:pt x="434" y="198"/>
                              </a:lnTo>
                              <a:lnTo>
                                <a:pt x="511" y="62"/>
                              </a:lnTo>
                              <a:lnTo>
                                <a:pt x="121" y="125"/>
                              </a:lnTo>
                              <a:lnTo>
                                <a:pt x="6" y="2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7" name="Freeform 142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73" y="1558"/>
                          <a:ext cx="78" cy="7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2"/>
                            </a:cxn>
                            <a:cxn ang="0">
                              <a:pos x="12" y="85"/>
                            </a:cxn>
                            <a:cxn ang="0">
                              <a:pos x="144" y="65"/>
                            </a:cxn>
                            <a:cxn ang="0">
                              <a:pos x="155" y="134"/>
                            </a:cxn>
                            <a:cxn ang="0">
                              <a:pos x="90" y="145"/>
                            </a:cxn>
                            <a:cxn ang="0">
                              <a:pos x="69" y="0"/>
                            </a:cxn>
                            <a:cxn ang="0">
                              <a:pos x="0" y="12"/>
                            </a:cxn>
                          </a:cxnLst>
                          <a:rect l="0" t="0" r="r" b="b"/>
                          <a:pathLst>
                            <a:path w="155" h="145">
                              <a:moveTo>
                                <a:pt x="0" y="12"/>
                              </a:moveTo>
                              <a:lnTo>
                                <a:pt x="12" y="85"/>
                              </a:lnTo>
                              <a:lnTo>
                                <a:pt x="144" y="65"/>
                              </a:lnTo>
                              <a:lnTo>
                                <a:pt x="155" y="134"/>
                              </a:lnTo>
                              <a:lnTo>
                                <a:pt x="90" y="145"/>
                              </a:lnTo>
                              <a:lnTo>
                                <a:pt x="69" y="0"/>
                              </a:ln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8" name="Freeform 142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08" y="1554"/>
                          <a:ext cx="78" cy="7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1"/>
                            </a:cxn>
                            <a:cxn ang="0">
                              <a:pos x="11" y="83"/>
                            </a:cxn>
                            <a:cxn ang="0">
                              <a:pos x="147" y="63"/>
                            </a:cxn>
                            <a:cxn ang="0">
                              <a:pos x="155" y="133"/>
                            </a:cxn>
                            <a:cxn ang="0">
                              <a:pos x="92" y="142"/>
                            </a:cxn>
                            <a:cxn ang="0">
                              <a:pos x="70" y="0"/>
                            </a:cxn>
                            <a:cxn ang="0">
                              <a:pos x="0" y="11"/>
                            </a:cxn>
                          </a:cxnLst>
                          <a:rect l="0" t="0" r="r" b="b"/>
                          <a:pathLst>
                            <a:path w="155" h="142">
                              <a:moveTo>
                                <a:pt x="0" y="11"/>
                              </a:moveTo>
                              <a:lnTo>
                                <a:pt x="11" y="83"/>
                              </a:lnTo>
                              <a:lnTo>
                                <a:pt x="147" y="63"/>
                              </a:lnTo>
                              <a:lnTo>
                                <a:pt x="155" y="133"/>
                              </a:lnTo>
                              <a:lnTo>
                                <a:pt x="92" y="142"/>
                              </a:lnTo>
                              <a:lnTo>
                                <a:pt x="70" y="0"/>
                              </a:lnTo>
                              <a:lnTo>
                                <a:pt x="0" y="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09" name="Freeform 142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42" y="1547"/>
                          <a:ext cx="77" cy="7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1"/>
                            </a:cxn>
                            <a:cxn ang="0">
                              <a:pos x="11" y="85"/>
                            </a:cxn>
                            <a:cxn ang="0">
                              <a:pos x="145" y="63"/>
                            </a:cxn>
                            <a:cxn ang="0">
                              <a:pos x="153" y="134"/>
                            </a:cxn>
                            <a:cxn ang="0">
                              <a:pos x="89" y="145"/>
                            </a:cxn>
                            <a:cxn ang="0">
                              <a:pos x="67" y="0"/>
                            </a:cxn>
                            <a:cxn ang="0">
                              <a:pos x="0" y="11"/>
                            </a:cxn>
                          </a:cxnLst>
                          <a:rect l="0" t="0" r="r" b="b"/>
                          <a:pathLst>
                            <a:path w="153" h="145">
                              <a:moveTo>
                                <a:pt x="0" y="11"/>
                              </a:moveTo>
                              <a:lnTo>
                                <a:pt x="11" y="85"/>
                              </a:lnTo>
                              <a:lnTo>
                                <a:pt x="145" y="63"/>
                              </a:lnTo>
                              <a:lnTo>
                                <a:pt x="153" y="134"/>
                              </a:lnTo>
                              <a:lnTo>
                                <a:pt x="89" y="145"/>
                              </a:lnTo>
                              <a:lnTo>
                                <a:pt x="67" y="0"/>
                              </a:lnTo>
                              <a:lnTo>
                                <a:pt x="0" y="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0" name="Freeform 14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78" y="1540"/>
                          <a:ext cx="77" cy="7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4"/>
                            </a:cxn>
                            <a:cxn ang="0">
                              <a:pos x="11" y="87"/>
                            </a:cxn>
                            <a:cxn ang="0">
                              <a:pos x="144" y="66"/>
                            </a:cxn>
                            <a:cxn ang="0">
                              <a:pos x="154" y="136"/>
                            </a:cxn>
                            <a:cxn ang="0">
                              <a:pos x="89" y="147"/>
                            </a:cxn>
                            <a:cxn ang="0">
                              <a:pos x="67" y="0"/>
                            </a:cxn>
                            <a:cxn ang="0">
                              <a:pos x="0" y="14"/>
                            </a:cxn>
                          </a:cxnLst>
                          <a:rect l="0" t="0" r="r" b="b"/>
                          <a:pathLst>
                            <a:path w="154" h="147">
                              <a:moveTo>
                                <a:pt x="0" y="14"/>
                              </a:moveTo>
                              <a:lnTo>
                                <a:pt x="11" y="87"/>
                              </a:lnTo>
                              <a:lnTo>
                                <a:pt x="144" y="66"/>
                              </a:lnTo>
                              <a:lnTo>
                                <a:pt x="154" y="136"/>
                              </a:lnTo>
                              <a:lnTo>
                                <a:pt x="89" y="147"/>
                              </a:lnTo>
                              <a:lnTo>
                                <a:pt x="67" y="0"/>
                              </a:lnTo>
                              <a:lnTo>
                                <a:pt x="0" y="1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1" name="Freeform 14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14" y="1536"/>
                          <a:ext cx="77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0"/>
                            </a:cxn>
                            <a:cxn ang="0">
                              <a:pos x="14" y="84"/>
                            </a:cxn>
                            <a:cxn ang="0">
                              <a:pos x="145" y="65"/>
                            </a:cxn>
                            <a:cxn ang="0">
                              <a:pos x="156" y="133"/>
                            </a:cxn>
                            <a:cxn ang="0">
                              <a:pos x="92" y="144"/>
                            </a:cxn>
                            <a:cxn ang="0">
                              <a:pos x="70" y="0"/>
                            </a:cxn>
                            <a:cxn ang="0">
                              <a:pos x="0" y="10"/>
                            </a:cxn>
                          </a:cxnLst>
                          <a:rect l="0" t="0" r="r" b="b"/>
                          <a:pathLst>
                            <a:path w="156" h="144">
                              <a:moveTo>
                                <a:pt x="0" y="10"/>
                              </a:moveTo>
                              <a:lnTo>
                                <a:pt x="14" y="84"/>
                              </a:lnTo>
                              <a:lnTo>
                                <a:pt x="145" y="65"/>
                              </a:lnTo>
                              <a:lnTo>
                                <a:pt x="156" y="133"/>
                              </a:lnTo>
                              <a:lnTo>
                                <a:pt x="92" y="144"/>
                              </a:lnTo>
                              <a:lnTo>
                                <a:pt x="70" y="0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2" name="Freeform 142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47" y="1531"/>
                          <a:ext cx="77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0"/>
                            </a:cxn>
                            <a:cxn ang="0">
                              <a:pos x="11" y="84"/>
                            </a:cxn>
                            <a:cxn ang="0">
                              <a:pos x="145" y="64"/>
                            </a:cxn>
                            <a:cxn ang="0">
                              <a:pos x="156" y="134"/>
                            </a:cxn>
                            <a:cxn ang="0">
                              <a:pos x="92" y="144"/>
                            </a:cxn>
                            <a:cxn ang="0">
                              <a:pos x="70" y="0"/>
                            </a:cxn>
                            <a:cxn ang="0">
                              <a:pos x="0" y="10"/>
                            </a:cxn>
                          </a:cxnLst>
                          <a:rect l="0" t="0" r="r" b="b"/>
                          <a:pathLst>
                            <a:path w="156" h="144">
                              <a:moveTo>
                                <a:pt x="0" y="10"/>
                              </a:moveTo>
                              <a:lnTo>
                                <a:pt x="11" y="84"/>
                              </a:lnTo>
                              <a:lnTo>
                                <a:pt x="145" y="64"/>
                              </a:lnTo>
                              <a:lnTo>
                                <a:pt x="156" y="134"/>
                              </a:lnTo>
                              <a:lnTo>
                                <a:pt x="92" y="144"/>
                              </a:lnTo>
                              <a:lnTo>
                                <a:pt x="70" y="0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3" name="Freeform 142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79" y="1525"/>
                          <a:ext cx="78" cy="7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12"/>
                            </a:cxn>
                            <a:cxn ang="0">
                              <a:pos x="11" y="85"/>
                            </a:cxn>
                            <a:cxn ang="0">
                              <a:pos x="144" y="65"/>
                            </a:cxn>
                            <a:cxn ang="0">
                              <a:pos x="155" y="134"/>
                            </a:cxn>
                            <a:cxn ang="0">
                              <a:pos x="89" y="145"/>
                            </a:cxn>
                            <a:cxn ang="0">
                              <a:pos x="70" y="0"/>
                            </a:cxn>
                            <a:cxn ang="0">
                              <a:pos x="0" y="12"/>
                            </a:cxn>
                          </a:cxnLst>
                          <a:rect l="0" t="0" r="r" b="b"/>
                          <a:pathLst>
                            <a:path w="155" h="145">
                              <a:moveTo>
                                <a:pt x="0" y="12"/>
                              </a:moveTo>
                              <a:lnTo>
                                <a:pt x="11" y="85"/>
                              </a:lnTo>
                              <a:lnTo>
                                <a:pt x="144" y="65"/>
                              </a:lnTo>
                              <a:lnTo>
                                <a:pt x="155" y="134"/>
                              </a:lnTo>
                              <a:lnTo>
                                <a:pt x="89" y="145"/>
                              </a:lnTo>
                              <a:lnTo>
                                <a:pt x="70" y="0"/>
                              </a:ln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4" name="Freeform 14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8" y="1615"/>
                          <a:ext cx="135" cy="21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2"/>
                            </a:cxn>
                            <a:cxn ang="0">
                              <a:pos x="140" y="167"/>
                            </a:cxn>
                            <a:cxn ang="0">
                              <a:pos x="224" y="430"/>
                            </a:cxn>
                            <a:cxn ang="0">
                              <a:pos x="271" y="417"/>
                            </a:cxn>
                            <a:cxn ang="0">
                              <a:pos x="216" y="149"/>
                            </a:cxn>
                            <a:cxn ang="0">
                              <a:pos x="77" y="0"/>
                            </a:cxn>
                            <a:cxn ang="0">
                              <a:pos x="0" y="42"/>
                            </a:cxn>
                          </a:cxnLst>
                          <a:rect l="0" t="0" r="r" b="b"/>
                          <a:pathLst>
                            <a:path w="271" h="430">
                              <a:moveTo>
                                <a:pt x="0" y="42"/>
                              </a:moveTo>
                              <a:lnTo>
                                <a:pt x="140" y="167"/>
                              </a:lnTo>
                              <a:lnTo>
                                <a:pt x="224" y="430"/>
                              </a:lnTo>
                              <a:lnTo>
                                <a:pt x="271" y="417"/>
                              </a:lnTo>
                              <a:lnTo>
                                <a:pt x="216" y="149"/>
                              </a:lnTo>
                              <a:lnTo>
                                <a:pt x="77" y="0"/>
                              </a:lnTo>
                              <a:lnTo>
                                <a:pt x="0" y="4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5" name="Freeform 14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98" y="1316"/>
                          <a:ext cx="283" cy="3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6"/>
                            </a:cxn>
                            <a:cxn ang="0">
                              <a:pos x="250" y="0"/>
                            </a:cxn>
                            <a:cxn ang="0">
                              <a:pos x="430" y="40"/>
                            </a:cxn>
                            <a:cxn ang="0">
                              <a:pos x="559" y="20"/>
                            </a:cxn>
                            <a:cxn ang="0">
                              <a:pos x="566" y="49"/>
                            </a:cxn>
                            <a:cxn ang="0">
                              <a:pos x="436" y="69"/>
                            </a:cxn>
                            <a:cxn ang="0">
                              <a:pos x="248" y="27"/>
                            </a:cxn>
                            <a:cxn ang="0">
                              <a:pos x="28" y="61"/>
                            </a:cxn>
                            <a:cxn ang="0">
                              <a:pos x="0" y="36"/>
                            </a:cxn>
                          </a:cxnLst>
                          <a:rect l="0" t="0" r="r" b="b"/>
                          <a:pathLst>
                            <a:path w="566" h="69">
                              <a:moveTo>
                                <a:pt x="0" y="36"/>
                              </a:moveTo>
                              <a:lnTo>
                                <a:pt x="250" y="0"/>
                              </a:lnTo>
                              <a:lnTo>
                                <a:pt x="430" y="40"/>
                              </a:lnTo>
                              <a:lnTo>
                                <a:pt x="559" y="20"/>
                              </a:lnTo>
                              <a:lnTo>
                                <a:pt x="566" y="49"/>
                              </a:lnTo>
                              <a:lnTo>
                                <a:pt x="436" y="69"/>
                              </a:lnTo>
                              <a:lnTo>
                                <a:pt x="248" y="27"/>
                              </a:lnTo>
                              <a:lnTo>
                                <a:pt x="28" y="61"/>
                              </a:lnTo>
                              <a:lnTo>
                                <a:pt x="0" y="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6" name="Freeform 14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64" y="1359"/>
                          <a:ext cx="98" cy="18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7" y="0"/>
                            </a:cxn>
                            <a:cxn ang="0">
                              <a:pos x="58" y="118"/>
                            </a:cxn>
                            <a:cxn ang="0">
                              <a:pos x="180" y="229"/>
                            </a:cxn>
                            <a:cxn ang="0">
                              <a:pos x="197" y="350"/>
                            </a:cxn>
                            <a:cxn ang="0">
                              <a:pos x="164" y="363"/>
                            </a:cxn>
                            <a:cxn ang="0">
                              <a:pos x="147" y="239"/>
                            </a:cxn>
                            <a:cxn ang="0">
                              <a:pos x="22" y="124"/>
                            </a:cxn>
                            <a:cxn ang="0">
                              <a:pos x="0" y="8"/>
                            </a:cxn>
                            <a:cxn ang="0">
                              <a:pos x="37" y="0"/>
                            </a:cxn>
                          </a:cxnLst>
                          <a:rect l="0" t="0" r="r" b="b"/>
                          <a:pathLst>
                            <a:path w="197" h="363">
                              <a:moveTo>
                                <a:pt x="37" y="0"/>
                              </a:moveTo>
                              <a:lnTo>
                                <a:pt x="58" y="118"/>
                              </a:lnTo>
                              <a:lnTo>
                                <a:pt x="180" y="229"/>
                              </a:lnTo>
                              <a:lnTo>
                                <a:pt x="197" y="350"/>
                              </a:lnTo>
                              <a:lnTo>
                                <a:pt x="164" y="363"/>
                              </a:lnTo>
                              <a:lnTo>
                                <a:pt x="147" y="239"/>
                              </a:lnTo>
                              <a:lnTo>
                                <a:pt x="22" y="124"/>
                              </a:lnTo>
                              <a:lnTo>
                                <a:pt x="0" y="8"/>
                              </a:lnTo>
                              <a:lnTo>
                                <a:pt x="3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7" name="Freeform 14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24" y="1365"/>
                          <a:ext cx="97" cy="18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41" y="0"/>
                            </a:cxn>
                            <a:cxn ang="0">
                              <a:pos x="59" y="124"/>
                            </a:cxn>
                            <a:cxn ang="0">
                              <a:pos x="177" y="237"/>
                            </a:cxn>
                            <a:cxn ang="0">
                              <a:pos x="194" y="352"/>
                            </a:cxn>
                            <a:cxn ang="0">
                              <a:pos x="149" y="364"/>
                            </a:cxn>
                            <a:cxn ang="0">
                              <a:pos x="136" y="244"/>
                            </a:cxn>
                            <a:cxn ang="0">
                              <a:pos x="19" y="131"/>
                            </a:cxn>
                            <a:cxn ang="0">
                              <a:pos x="0" y="2"/>
                            </a:cxn>
                            <a:cxn ang="0">
                              <a:pos x="41" y="0"/>
                            </a:cxn>
                          </a:cxnLst>
                          <a:rect l="0" t="0" r="r" b="b"/>
                          <a:pathLst>
                            <a:path w="194" h="364">
                              <a:moveTo>
                                <a:pt x="41" y="0"/>
                              </a:moveTo>
                              <a:lnTo>
                                <a:pt x="59" y="124"/>
                              </a:lnTo>
                              <a:lnTo>
                                <a:pt x="177" y="237"/>
                              </a:lnTo>
                              <a:lnTo>
                                <a:pt x="194" y="352"/>
                              </a:lnTo>
                              <a:lnTo>
                                <a:pt x="149" y="364"/>
                              </a:lnTo>
                              <a:lnTo>
                                <a:pt x="136" y="244"/>
                              </a:lnTo>
                              <a:lnTo>
                                <a:pt x="19" y="131"/>
                              </a:lnTo>
                              <a:lnTo>
                                <a:pt x="0" y="2"/>
                              </a:lnTo>
                              <a:lnTo>
                                <a:pt x="4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8" name="Freeform 14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79" y="1361"/>
                          <a:ext cx="99" cy="19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44" y="13"/>
                            </a:cxn>
                            <a:cxn ang="0">
                              <a:pos x="60" y="142"/>
                            </a:cxn>
                            <a:cxn ang="0">
                              <a:pos x="179" y="264"/>
                            </a:cxn>
                            <a:cxn ang="0">
                              <a:pos x="196" y="378"/>
                            </a:cxn>
                            <a:cxn ang="0">
                              <a:pos x="160" y="380"/>
                            </a:cxn>
                            <a:cxn ang="0">
                              <a:pos x="145" y="274"/>
                            </a:cxn>
                            <a:cxn ang="0">
                              <a:pos x="21" y="148"/>
                            </a:cxn>
                            <a:cxn ang="0">
                              <a:pos x="0" y="0"/>
                            </a:cxn>
                            <a:cxn ang="0">
                              <a:pos x="44" y="13"/>
                            </a:cxn>
                          </a:cxnLst>
                          <a:rect l="0" t="0" r="r" b="b"/>
                          <a:pathLst>
                            <a:path w="196" h="380">
                              <a:moveTo>
                                <a:pt x="44" y="13"/>
                              </a:moveTo>
                              <a:lnTo>
                                <a:pt x="60" y="142"/>
                              </a:lnTo>
                              <a:lnTo>
                                <a:pt x="179" y="264"/>
                              </a:lnTo>
                              <a:lnTo>
                                <a:pt x="196" y="378"/>
                              </a:lnTo>
                              <a:lnTo>
                                <a:pt x="160" y="380"/>
                              </a:lnTo>
                              <a:lnTo>
                                <a:pt x="145" y="274"/>
                              </a:lnTo>
                              <a:lnTo>
                                <a:pt x="21" y="148"/>
                              </a:lnTo>
                              <a:lnTo>
                                <a:pt x="0" y="0"/>
                              </a:lnTo>
                              <a:lnTo>
                                <a:pt x="44" y="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19" name="Freeform 14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9" y="1468"/>
                          <a:ext cx="77" cy="6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4"/>
                            </a:cxn>
                            <a:cxn ang="0">
                              <a:pos x="113" y="92"/>
                            </a:cxn>
                            <a:cxn ang="0">
                              <a:pos x="143" y="64"/>
                            </a:cxn>
                            <a:cxn ang="0">
                              <a:pos x="156" y="0"/>
                            </a:cxn>
                            <a:cxn ang="0">
                              <a:pos x="120" y="51"/>
                            </a:cxn>
                            <a:cxn ang="0">
                              <a:pos x="63" y="130"/>
                            </a:cxn>
                            <a:cxn ang="0">
                              <a:pos x="24" y="136"/>
                            </a:cxn>
                            <a:cxn ang="0">
                              <a:pos x="53" y="92"/>
                            </a:cxn>
                            <a:cxn ang="0">
                              <a:pos x="0" y="44"/>
                            </a:cxn>
                          </a:cxnLst>
                          <a:rect l="0" t="0" r="r" b="b"/>
                          <a:pathLst>
                            <a:path w="156" h="136">
                              <a:moveTo>
                                <a:pt x="0" y="44"/>
                              </a:moveTo>
                              <a:lnTo>
                                <a:pt x="113" y="92"/>
                              </a:lnTo>
                              <a:lnTo>
                                <a:pt x="143" y="64"/>
                              </a:lnTo>
                              <a:lnTo>
                                <a:pt x="156" y="0"/>
                              </a:lnTo>
                              <a:lnTo>
                                <a:pt x="120" y="51"/>
                              </a:lnTo>
                              <a:lnTo>
                                <a:pt x="63" y="130"/>
                              </a:lnTo>
                              <a:lnTo>
                                <a:pt x="24" y="136"/>
                              </a:lnTo>
                              <a:lnTo>
                                <a:pt x="53" y="92"/>
                              </a:lnTo>
                              <a:lnTo>
                                <a:pt x="0" y="4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0" name="Freeform 143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37" y="1353"/>
                          <a:ext cx="102" cy="209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9" y="10"/>
                            </a:cxn>
                            <a:cxn ang="0">
                              <a:pos x="63" y="174"/>
                            </a:cxn>
                            <a:cxn ang="0">
                              <a:pos x="187" y="295"/>
                            </a:cxn>
                            <a:cxn ang="0">
                              <a:pos x="204" y="408"/>
                            </a:cxn>
                            <a:cxn ang="0">
                              <a:pos x="170" y="418"/>
                            </a:cxn>
                            <a:cxn ang="0">
                              <a:pos x="153" y="308"/>
                            </a:cxn>
                            <a:cxn ang="0">
                              <a:pos x="30" y="186"/>
                            </a:cxn>
                            <a:cxn ang="0">
                              <a:pos x="0" y="0"/>
                            </a:cxn>
                            <a:cxn ang="0">
                              <a:pos x="39" y="10"/>
                            </a:cxn>
                          </a:cxnLst>
                          <a:rect l="0" t="0" r="r" b="b"/>
                          <a:pathLst>
                            <a:path w="204" h="418">
                              <a:moveTo>
                                <a:pt x="39" y="10"/>
                              </a:moveTo>
                              <a:lnTo>
                                <a:pt x="63" y="174"/>
                              </a:lnTo>
                              <a:lnTo>
                                <a:pt x="187" y="295"/>
                              </a:lnTo>
                              <a:lnTo>
                                <a:pt x="204" y="408"/>
                              </a:lnTo>
                              <a:lnTo>
                                <a:pt x="170" y="418"/>
                              </a:lnTo>
                              <a:lnTo>
                                <a:pt x="153" y="308"/>
                              </a:lnTo>
                              <a:lnTo>
                                <a:pt x="30" y="186"/>
                              </a:lnTo>
                              <a:lnTo>
                                <a:pt x="0" y="0"/>
                              </a:lnTo>
                              <a:lnTo>
                                <a:pt x="39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1" name="Freeform 14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7" y="1401"/>
                          <a:ext cx="51" cy="3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100" y="52"/>
                            </a:cxn>
                            <a:cxn ang="0">
                              <a:pos x="0" y="67"/>
                            </a:cxn>
                            <a:cxn ang="0">
                              <a:pos x="31" y="43"/>
                            </a:cxn>
                            <a:cxn ang="0">
                              <a:pos x="0" y="0"/>
                            </a:cxn>
                          </a:cxnLst>
                          <a:rect l="0" t="0" r="r" b="b"/>
                          <a:pathLst>
                            <a:path w="100" h="67">
                              <a:moveTo>
                                <a:pt x="0" y="0"/>
                              </a:moveTo>
                              <a:lnTo>
                                <a:pt x="100" y="52"/>
                              </a:lnTo>
                              <a:lnTo>
                                <a:pt x="0" y="67"/>
                              </a:lnTo>
                              <a:lnTo>
                                <a:pt x="31" y="4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43461" name="Group 14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1" y="1756"/>
                      <a:ext cx="718" cy="633"/>
                      <a:chOff x="2851" y="1756"/>
                      <a:chExt cx="718" cy="633"/>
                    </a:xfrm>
                  </p:grpSpPr>
                  <p:grpSp>
                    <p:nvGrpSpPr>
                      <p:cNvPr id="43464" name="Group 14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51" y="1756"/>
                        <a:ext cx="710" cy="633"/>
                        <a:chOff x="2851" y="1756"/>
                        <a:chExt cx="710" cy="633"/>
                      </a:xfrm>
                    </p:grpSpPr>
                    <p:sp>
                      <p:nvSpPr>
                        <p:cNvPr id="43424" name="Freeform 14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51" y="1756"/>
                          <a:ext cx="710" cy="329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971" y="549"/>
                            </a:cxn>
                            <a:cxn ang="0">
                              <a:pos x="1420" y="276"/>
                            </a:cxn>
                            <a:cxn ang="0">
                              <a:pos x="1376" y="0"/>
                            </a:cxn>
                            <a:cxn ang="0">
                              <a:pos x="1104" y="44"/>
                            </a:cxn>
                            <a:cxn ang="0">
                              <a:pos x="1177" y="183"/>
                            </a:cxn>
                            <a:cxn ang="0">
                              <a:pos x="1105" y="254"/>
                            </a:cxn>
                            <a:cxn ang="0">
                              <a:pos x="1051" y="51"/>
                            </a:cxn>
                            <a:cxn ang="0">
                              <a:pos x="0" y="222"/>
                            </a:cxn>
                            <a:cxn ang="0">
                              <a:pos x="33" y="421"/>
                            </a:cxn>
                            <a:cxn ang="0">
                              <a:pos x="342" y="658"/>
                            </a:cxn>
                            <a:cxn ang="0">
                              <a:pos x="971" y="549"/>
                            </a:cxn>
                          </a:cxnLst>
                          <a:rect l="0" t="0" r="r" b="b"/>
                          <a:pathLst>
                            <a:path w="1420" h="658">
                              <a:moveTo>
                                <a:pt x="971" y="549"/>
                              </a:moveTo>
                              <a:lnTo>
                                <a:pt x="1420" y="276"/>
                              </a:lnTo>
                              <a:lnTo>
                                <a:pt x="1376" y="0"/>
                              </a:lnTo>
                              <a:lnTo>
                                <a:pt x="1104" y="44"/>
                              </a:lnTo>
                              <a:lnTo>
                                <a:pt x="1177" y="183"/>
                              </a:lnTo>
                              <a:lnTo>
                                <a:pt x="1105" y="254"/>
                              </a:lnTo>
                              <a:lnTo>
                                <a:pt x="1051" y="51"/>
                              </a:lnTo>
                              <a:lnTo>
                                <a:pt x="0" y="222"/>
                              </a:lnTo>
                              <a:lnTo>
                                <a:pt x="33" y="421"/>
                              </a:lnTo>
                              <a:lnTo>
                                <a:pt x="342" y="658"/>
                              </a:lnTo>
                              <a:lnTo>
                                <a:pt x="971" y="54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5" name="Freeform 144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70" y="1971"/>
                          <a:ext cx="101" cy="39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28" y="795"/>
                            </a:cxn>
                            <a:cxn ang="0">
                              <a:pos x="0" y="0"/>
                            </a:cxn>
                            <a:cxn ang="0">
                              <a:pos x="100" y="77"/>
                            </a:cxn>
                            <a:cxn ang="0">
                              <a:pos x="200" y="736"/>
                            </a:cxn>
                            <a:cxn ang="0">
                              <a:pos x="128" y="795"/>
                            </a:cxn>
                          </a:cxnLst>
                          <a:rect l="0" t="0" r="r" b="b"/>
                          <a:pathLst>
                            <a:path w="200" h="795">
                              <a:moveTo>
                                <a:pt x="128" y="795"/>
                              </a:moveTo>
                              <a:lnTo>
                                <a:pt x="0" y="0"/>
                              </a:lnTo>
                              <a:lnTo>
                                <a:pt x="100" y="77"/>
                              </a:lnTo>
                              <a:lnTo>
                                <a:pt x="200" y="736"/>
                              </a:lnTo>
                              <a:lnTo>
                                <a:pt x="128" y="7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6" name="Freeform 14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7" y="2234"/>
                          <a:ext cx="38" cy="69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76" y="128"/>
                            </a:cxn>
                            <a:cxn ang="0">
                              <a:pos x="20" y="138"/>
                            </a:cxn>
                            <a:cxn ang="0">
                              <a:pos x="0" y="9"/>
                            </a:cxn>
                            <a:cxn ang="0">
                              <a:pos x="58" y="0"/>
                            </a:cxn>
                            <a:cxn ang="0">
                              <a:pos x="76" y="128"/>
                            </a:cxn>
                          </a:cxnLst>
                          <a:rect l="0" t="0" r="r" b="b"/>
                          <a:pathLst>
                            <a:path w="76" h="138">
                              <a:moveTo>
                                <a:pt x="76" y="128"/>
                              </a:moveTo>
                              <a:lnTo>
                                <a:pt x="20" y="138"/>
                              </a:lnTo>
                              <a:lnTo>
                                <a:pt x="0" y="9"/>
                              </a:lnTo>
                              <a:lnTo>
                                <a:pt x="58" y="0"/>
                              </a:lnTo>
                              <a:lnTo>
                                <a:pt x="76" y="1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7" name="Freeform 14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2" y="2177"/>
                          <a:ext cx="87" cy="18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3" y="257"/>
                            </a:cxn>
                            <a:cxn ang="0">
                              <a:pos x="48" y="360"/>
                            </a:cxn>
                            <a:cxn ang="0">
                              <a:pos x="175" y="198"/>
                            </a:cxn>
                            <a:cxn ang="0">
                              <a:pos x="162" y="114"/>
                            </a:cxn>
                            <a:cxn ang="0">
                              <a:pos x="0" y="0"/>
                            </a:cxn>
                            <a:cxn ang="0">
                              <a:pos x="16" y="114"/>
                            </a:cxn>
                            <a:cxn ang="0">
                              <a:pos x="113" y="165"/>
                            </a:cxn>
                            <a:cxn ang="0">
                              <a:pos x="33" y="257"/>
                            </a:cxn>
                          </a:cxnLst>
                          <a:rect l="0" t="0" r="r" b="b"/>
                          <a:pathLst>
                            <a:path w="175" h="360">
                              <a:moveTo>
                                <a:pt x="33" y="257"/>
                              </a:moveTo>
                              <a:lnTo>
                                <a:pt x="48" y="360"/>
                              </a:lnTo>
                              <a:lnTo>
                                <a:pt x="175" y="198"/>
                              </a:lnTo>
                              <a:lnTo>
                                <a:pt x="162" y="114"/>
                              </a:lnTo>
                              <a:lnTo>
                                <a:pt x="0" y="0"/>
                              </a:lnTo>
                              <a:lnTo>
                                <a:pt x="16" y="114"/>
                              </a:lnTo>
                              <a:lnTo>
                                <a:pt x="113" y="165"/>
                              </a:lnTo>
                              <a:lnTo>
                                <a:pt x="33" y="25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8" name="Freeform 144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49" y="2258"/>
                          <a:ext cx="396" cy="13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791" y="158"/>
                            </a:cxn>
                            <a:cxn ang="0">
                              <a:pos x="0" y="262"/>
                            </a:cxn>
                            <a:cxn ang="0">
                              <a:pos x="127" y="81"/>
                            </a:cxn>
                            <a:cxn ang="0">
                              <a:pos x="118" y="23"/>
                            </a:cxn>
                            <a:cxn ang="0">
                              <a:pos x="257" y="0"/>
                            </a:cxn>
                            <a:cxn ang="0">
                              <a:pos x="456" y="40"/>
                            </a:cxn>
                            <a:cxn ang="0">
                              <a:pos x="634" y="13"/>
                            </a:cxn>
                            <a:cxn ang="0">
                              <a:pos x="791" y="158"/>
                            </a:cxn>
                          </a:cxnLst>
                          <a:rect l="0" t="0" r="r" b="b"/>
                          <a:pathLst>
                            <a:path w="791" h="262">
                              <a:moveTo>
                                <a:pt x="791" y="158"/>
                              </a:moveTo>
                              <a:lnTo>
                                <a:pt x="0" y="262"/>
                              </a:lnTo>
                              <a:lnTo>
                                <a:pt x="127" y="81"/>
                              </a:lnTo>
                              <a:lnTo>
                                <a:pt x="118" y="23"/>
                              </a:lnTo>
                              <a:lnTo>
                                <a:pt x="257" y="0"/>
                              </a:lnTo>
                              <a:lnTo>
                                <a:pt x="456" y="40"/>
                              </a:lnTo>
                              <a:lnTo>
                                <a:pt x="634" y="13"/>
                              </a:lnTo>
                              <a:lnTo>
                                <a:pt x="791" y="15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29" name="Freeform 144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96" y="2002"/>
                          <a:ext cx="395" cy="27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734" y="523"/>
                            </a:cxn>
                            <a:cxn ang="0">
                              <a:pos x="706" y="380"/>
                            </a:cxn>
                            <a:cxn ang="0">
                              <a:pos x="756" y="311"/>
                            </a:cxn>
                            <a:cxn ang="0">
                              <a:pos x="750" y="276"/>
                            </a:cxn>
                            <a:cxn ang="0">
                              <a:pos x="716" y="282"/>
                            </a:cxn>
                            <a:cxn ang="0">
                              <a:pos x="689" y="262"/>
                            </a:cxn>
                            <a:cxn ang="0">
                              <a:pos x="660" y="237"/>
                            </a:cxn>
                            <a:cxn ang="0">
                              <a:pos x="675" y="222"/>
                            </a:cxn>
                            <a:cxn ang="0">
                              <a:pos x="659" y="141"/>
                            </a:cxn>
                            <a:cxn ang="0">
                              <a:pos x="675" y="93"/>
                            </a:cxn>
                            <a:cxn ang="0">
                              <a:pos x="722" y="85"/>
                            </a:cxn>
                            <a:cxn ang="0">
                              <a:pos x="726" y="120"/>
                            </a:cxn>
                            <a:cxn ang="0">
                              <a:pos x="761" y="117"/>
                            </a:cxn>
                            <a:cxn ang="0">
                              <a:pos x="789" y="61"/>
                            </a:cxn>
                            <a:cxn ang="0">
                              <a:pos x="709" y="0"/>
                            </a:cxn>
                            <a:cxn ang="0">
                              <a:pos x="600" y="19"/>
                            </a:cxn>
                            <a:cxn ang="0">
                              <a:pos x="550" y="63"/>
                            </a:cxn>
                            <a:cxn ang="0">
                              <a:pos x="445" y="80"/>
                            </a:cxn>
                            <a:cxn ang="0">
                              <a:pos x="447" y="105"/>
                            </a:cxn>
                            <a:cxn ang="0">
                              <a:pos x="0" y="176"/>
                            </a:cxn>
                            <a:cxn ang="0">
                              <a:pos x="5" y="212"/>
                            </a:cxn>
                            <a:cxn ang="0">
                              <a:pos x="53" y="204"/>
                            </a:cxn>
                            <a:cxn ang="0">
                              <a:pos x="70" y="321"/>
                            </a:cxn>
                            <a:cxn ang="0">
                              <a:pos x="186" y="427"/>
                            </a:cxn>
                            <a:cxn ang="0">
                              <a:pos x="220" y="532"/>
                            </a:cxn>
                            <a:cxn ang="0">
                              <a:pos x="358" y="512"/>
                            </a:cxn>
                            <a:cxn ang="0">
                              <a:pos x="560" y="552"/>
                            </a:cxn>
                            <a:cxn ang="0">
                              <a:pos x="734" y="523"/>
                            </a:cxn>
                          </a:cxnLst>
                          <a:rect l="0" t="0" r="r" b="b"/>
                          <a:pathLst>
                            <a:path w="789" h="552">
                              <a:moveTo>
                                <a:pt x="734" y="523"/>
                              </a:moveTo>
                              <a:lnTo>
                                <a:pt x="706" y="380"/>
                              </a:lnTo>
                              <a:lnTo>
                                <a:pt x="756" y="311"/>
                              </a:lnTo>
                              <a:lnTo>
                                <a:pt x="750" y="276"/>
                              </a:lnTo>
                              <a:lnTo>
                                <a:pt x="716" y="282"/>
                              </a:lnTo>
                              <a:lnTo>
                                <a:pt x="689" y="262"/>
                              </a:lnTo>
                              <a:lnTo>
                                <a:pt x="660" y="237"/>
                              </a:lnTo>
                              <a:lnTo>
                                <a:pt x="675" y="222"/>
                              </a:lnTo>
                              <a:lnTo>
                                <a:pt x="659" y="141"/>
                              </a:lnTo>
                              <a:lnTo>
                                <a:pt x="675" y="93"/>
                              </a:lnTo>
                              <a:lnTo>
                                <a:pt x="722" y="85"/>
                              </a:lnTo>
                              <a:lnTo>
                                <a:pt x="726" y="120"/>
                              </a:lnTo>
                              <a:lnTo>
                                <a:pt x="761" y="117"/>
                              </a:lnTo>
                              <a:lnTo>
                                <a:pt x="789" y="61"/>
                              </a:lnTo>
                              <a:lnTo>
                                <a:pt x="709" y="0"/>
                              </a:lnTo>
                              <a:lnTo>
                                <a:pt x="600" y="19"/>
                              </a:lnTo>
                              <a:lnTo>
                                <a:pt x="550" y="63"/>
                              </a:lnTo>
                              <a:lnTo>
                                <a:pt x="445" y="80"/>
                              </a:lnTo>
                              <a:lnTo>
                                <a:pt x="447" y="105"/>
                              </a:lnTo>
                              <a:lnTo>
                                <a:pt x="0" y="176"/>
                              </a:lnTo>
                              <a:lnTo>
                                <a:pt x="5" y="212"/>
                              </a:lnTo>
                              <a:lnTo>
                                <a:pt x="53" y="204"/>
                              </a:lnTo>
                              <a:lnTo>
                                <a:pt x="70" y="321"/>
                              </a:lnTo>
                              <a:lnTo>
                                <a:pt x="186" y="427"/>
                              </a:lnTo>
                              <a:lnTo>
                                <a:pt x="220" y="532"/>
                              </a:lnTo>
                              <a:lnTo>
                                <a:pt x="358" y="512"/>
                              </a:lnTo>
                              <a:lnTo>
                                <a:pt x="560" y="552"/>
                              </a:lnTo>
                              <a:lnTo>
                                <a:pt x="734" y="5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0" name="Freeform 14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00" y="1773"/>
                          <a:ext cx="148" cy="16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3" y="320"/>
                            </a:cxn>
                            <a:cxn ang="0">
                              <a:pos x="296" y="120"/>
                            </a:cxn>
                            <a:cxn ang="0">
                              <a:pos x="279" y="0"/>
                            </a:cxn>
                            <a:cxn ang="0">
                              <a:pos x="0" y="261"/>
                            </a:cxn>
                            <a:cxn ang="0">
                              <a:pos x="63" y="320"/>
                            </a:cxn>
                          </a:cxnLst>
                          <a:rect l="0" t="0" r="r" b="b"/>
                          <a:pathLst>
                            <a:path w="296" h="320">
                              <a:moveTo>
                                <a:pt x="63" y="320"/>
                              </a:moveTo>
                              <a:lnTo>
                                <a:pt x="296" y="120"/>
                              </a:lnTo>
                              <a:lnTo>
                                <a:pt x="279" y="0"/>
                              </a:lnTo>
                              <a:lnTo>
                                <a:pt x="0" y="261"/>
                              </a:lnTo>
                              <a:lnTo>
                                <a:pt x="63" y="3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1" name="Freeform 144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44" y="1764"/>
                          <a:ext cx="76" cy="5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1" y="54"/>
                            </a:cxn>
                            <a:cxn ang="0">
                              <a:pos x="88" y="115"/>
                            </a:cxn>
                            <a:cxn ang="0">
                              <a:pos x="0" y="20"/>
                            </a:cxn>
                            <a:cxn ang="0">
                              <a:pos x="101" y="0"/>
                            </a:cxn>
                            <a:cxn ang="0">
                              <a:pos x="151" y="54"/>
                            </a:cxn>
                          </a:cxnLst>
                          <a:rect l="0" t="0" r="r" b="b"/>
                          <a:pathLst>
                            <a:path w="151" h="115">
                              <a:moveTo>
                                <a:pt x="151" y="54"/>
                              </a:moveTo>
                              <a:lnTo>
                                <a:pt x="88" y="115"/>
                              </a:lnTo>
                              <a:lnTo>
                                <a:pt x="0" y="20"/>
                              </a:lnTo>
                              <a:lnTo>
                                <a:pt x="101" y="0"/>
                              </a:lnTo>
                              <a:lnTo>
                                <a:pt x="151" y="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2" name="Freeform 14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14" y="1790"/>
                          <a:ext cx="142" cy="18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85" y="330"/>
                            </a:cxn>
                            <a:cxn ang="0">
                              <a:pos x="140" y="208"/>
                            </a:cxn>
                            <a:cxn ang="0">
                              <a:pos x="51" y="0"/>
                            </a:cxn>
                            <a:cxn ang="0">
                              <a:pos x="0" y="6"/>
                            </a:cxn>
                            <a:cxn ang="0">
                              <a:pos x="91" y="239"/>
                            </a:cxn>
                            <a:cxn ang="0">
                              <a:pos x="229" y="362"/>
                            </a:cxn>
                            <a:cxn ang="0">
                              <a:pos x="285" y="330"/>
                            </a:cxn>
                          </a:cxnLst>
                          <a:rect l="0" t="0" r="r" b="b"/>
                          <a:pathLst>
                            <a:path w="285" h="362">
                              <a:moveTo>
                                <a:pt x="285" y="330"/>
                              </a:moveTo>
                              <a:lnTo>
                                <a:pt x="140" y="208"/>
                              </a:lnTo>
                              <a:lnTo>
                                <a:pt x="51" y="0"/>
                              </a:lnTo>
                              <a:lnTo>
                                <a:pt x="0" y="6"/>
                              </a:lnTo>
                              <a:lnTo>
                                <a:pt x="91" y="239"/>
                              </a:lnTo>
                              <a:lnTo>
                                <a:pt x="229" y="362"/>
                              </a:lnTo>
                              <a:lnTo>
                                <a:pt x="285" y="3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3" name="Freeform 14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00" y="1857"/>
                          <a:ext cx="111" cy="14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23" y="241"/>
                            </a:cxn>
                            <a:cxn ang="0">
                              <a:pos x="193" y="280"/>
                            </a:cxn>
                            <a:cxn ang="0">
                              <a:pos x="20" y="140"/>
                            </a:cxn>
                            <a:cxn ang="0">
                              <a:pos x="0" y="10"/>
                            </a:cxn>
                            <a:cxn ang="0">
                              <a:pos x="43" y="0"/>
                            </a:cxn>
                            <a:cxn ang="0">
                              <a:pos x="63" y="115"/>
                            </a:cxn>
                            <a:cxn ang="0">
                              <a:pos x="223" y="241"/>
                            </a:cxn>
                          </a:cxnLst>
                          <a:rect l="0" t="0" r="r" b="b"/>
                          <a:pathLst>
                            <a:path w="223" h="280">
                              <a:moveTo>
                                <a:pt x="223" y="241"/>
                              </a:moveTo>
                              <a:lnTo>
                                <a:pt x="193" y="280"/>
                              </a:lnTo>
                              <a:lnTo>
                                <a:pt x="20" y="140"/>
                              </a:lnTo>
                              <a:lnTo>
                                <a:pt x="0" y="10"/>
                              </a:lnTo>
                              <a:lnTo>
                                <a:pt x="43" y="0"/>
                              </a:lnTo>
                              <a:lnTo>
                                <a:pt x="63" y="115"/>
                              </a:lnTo>
                              <a:lnTo>
                                <a:pt x="223" y="2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4" name="Freeform 145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3" y="1847"/>
                          <a:ext cx="84" cy="10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42" y="212"/>
                            </a:cxn>
                            <a:cxn ang="0">
                              <a:pos x="17" y="112"/>
                            </a:cxn>
                            <a:cxn ang="0">
                              <a:pos x="0" y="11"/>
                            </a:cxn>
                            <a:cxn ang="0">
                              <a:pos x="50" y="0"/>
                            </a:cxn>
                            <a:cxn ang="0">
                              <a:pos x="70" y="102"/>
                            </a:cxn>
                            <a:cxn ang="0">
                              <a:pos x="166" y="177"/>
                            </a:cxn>
                            <a:cxn ang="0">
                              <a:pos x="142" y="212"/>
                            </a:cxn>
                          </a:cxnLst>
                          <a:rect l="0" t="0" r="r" b="b"/>
                          <a:pathLst>
                            <a:path w="166" h="212">
                              <a:moveTo>
                                <a:pt x="142" y="212"/>
                              </a:moveTo>
                              <a:lnTo>
                                <a:pt x="17" y="112"/>
                              </a:lnTo>
                              <a:lnTo>
                                <a:pt x="0" y="11"/>
                              </a:lnTo>
                              <a:lnTo>
                                <a:pt x="50" y="0"/>
                              </a:lnTo>
                              <a:lnTo>
                                <a:pt x="70" y="102"/>
                              </a:lnTo>
                              <a:lnTo>
                                <a:pt x="166" y="177"/>
                              </a:lnTo>
                              <a:lnTo>
                                <a:pt x="142" y="2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5" name="Freeform 145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33" y="1802"/>
                          <a:ext cx="133" cy="11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65" y="0"/>
                            </a:cxn>
                            <a:cxn ang="0">
                              <a:pos x="250" y="121"/>
                            </a:cxn>
                            <a:cxn ang="0">
                              <a:pos x="195" y="191"/>
                            </a:cxn>
                            <a:cxn ang="0">
                              <a:pos x="0" y="220"/>
                            </a:cxn>
                            <a:cxn ang="0">
                              <a:pos x="22" y="86"/>
                            </a:cxn>
                            <a:cxn ang="0">
                              <a:pos x="21" y="40"/>
                            </a:cxn>
                            <a:cxn ang="0">
                              <a:pos x="265" y="0"/>
                            </a:cxn>
                          </a:cxnLst>
                          <a:rect l="0" t="0" r="r" b="b"/>
                          <a:pathLst>
                            <a:path w="265" h="220">
                              <a:moveTo>
                                <a:pt x="265" y="0"/>
                              </a:moveTo>
                              <a:lnTo>
                                <a:pt x="250" y="121"/>
                              </a:lnTo>
                              <a:lnTo>
                                <a:pt x="195" y="191"/>
                              </a:lnTo>
                              <a:lnTo>
                                <a:pt x="0" y="220"/>
                              </a:lnTo>
                              <a:lnTo>
                                <a:pt x="22" y="86"/>
                              </a:lnTo>
                              <a:lnTo>
                                <a:pt x="21" y="40"/>
                              </a:lnTo>
                              <a:lnTo>
                                <a:pt x="26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6" name="Freeform 14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93" y="1806"/>
                          <a:ext cx="186" cy="13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52" y="0"/>
                            </a:cxn>
                            <a:cxn ang="0">
                              <a:pos x="373" y="138"/>
                            </a:cxn>
                            <a:cxn ang="0">
                              <a:pos x="308" y="223"/>
                            </a:cxn>
                            <a:cxn ang="0">
                              <a:pos x="0" y="275"/>
                            </a:cxn>
                            <a:cxn ang="0">
                              <a:pos x="42" y="152"/>
                            </a:cxn>
                            <a:cxn ang="0">
                              <a:pos x="54" y="41"/>
                            </a:cxn>
                            <a:cxn ang="0">
                              <a:pos x="102" y="34"/>
                            </a:cxn>
                            <a:cxn ang="0">
                              <a:pos x="101" y="79"/>
                            </a:cxn>
                            <a:cxn ang="0">
                              <a:pos x="81" y="213"/>
                            </a:cxn>
                            <a:cxn ang="0">
                              <a:pos x="279" y="182"/>
                            </a:cxn>
                            <a:cxn ang="0">
                              <a:pos x="339" y="112"/>
                            </a:cxn>
                            <a:cxn ang="0">
                              <a:pos x="352" y="0"/>
                            </a:cxn>
                          </a:cxnLst>
                          <a:rect l="0" t="0" r="r" b="b"/>
                          <a:pathLst>
                            <a:path w="373" h="275">
                              <a:moveTo>
                                <a:pt x="352" y="0"/>
                              </a:moveTo>
                              <a:lnTo>
                                <a:pt x="373" y="138"/>
                              </a:lnTo>
                              <a:lnTo>
                                <a:pt x="308" y="223"/>
                              </a:lnTo>
                              <a:lnTo>
                                <a:pt x="0" y="275"/>
                              </a:lnTo>
                              <a:lnTo>
                                <a:pt x="42" y="152"/>
                              </a:lnTo>
                              <a:lnTo>
                                <a:pt x="54" y="41"/>
                              </a:lnTo>
                              <a:lnTo>
                                <a:pt x="102" y="34"/>
                              </a:lnTo>
                              <a:lnTo>
                                <a:pt x="101" y="79"/>
                              </a:lnTo>
                              <a:lnTo>
                                <a:pt x="81" y="213"/>
                              </a:lnTo>
                              <a:lnTo>
                                <a:pt x="279" y="182"/>
                              </a:lnTo>
                              <a:lnTo>
                                <a:pt x="339" y="112"/>
                              </a:lnTo>
                              <a:lnTo>
                                <a:pt x="35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FD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7" name="Freeform 14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5" y="1800"/>
                          <a:ext cx="250" cy="19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03" y="63"/>
                            </a:cxn>
                            <a:cxn ang="0">
                              <a:pos x="74" y="246"/>
                            </a:cxn>
                            <a:cxn ang="0">
                              <a:pos x="0" y="378"/>
                            </a:cxn>
                            <a:cxn ang="0">
                              <a:pos x="389" y="315"/>
                            </a:cxn>
                            <a:cxn ang="0">
                              <a:pos x="501" y="201"/>
                            </a:cxn>
                            <a:cxn ang="0">
                              <a:pos x="471" y="0"/>
                            </a:cxn>
                            <a:cxn ang="0">
                              <a:pos x="494" y="154"/>
                            </a:cxn>
                            <a:cxn ang="0">
                              <a:pos x="422" y="235"/>
                            </a:cxn>
                            <a:cxn ang="0">
                              <a:pos x="118" y="284"/>
                            </a:cxn>
                            <a:cxn ang="0">
                              <a:pos x="159" y="157"/>
                            </a:cxn>
                            <a:cxn ang="0">
                              <a:pos x="170" y="51"/>
                            </a:cxn>
                            <a:cxn ang="0">
                              <a:pos x="103" y="63"/>
                            </a:cxn>
                          </a:cxnLst>
                          <a:rect l="0" t="0" r="r" b="b"/>
                          <a:pathLst>
                            <a:path w="501" h="378">
                              <a:moveTo>
                                <a:pt x="103" y="63"/>
                              </a:moveTo>
                              <a:lnTo>
                                <a:pt x="74" y="246"/>
                              </a:lnTo>
                              <a:lnTo>
                                <a:pt x="0" y="378"/>
                              </a:lnTo>
                              <a:lnTo>
                                <a:pt x="389" y="315"/>
                              </a:lnTo>
                              <a:lnTo>
                                <a:pt x="501" y="201"/>
                              </a:lnTo>
                              <a:lnTo>
                                <a:pt x="471" y="0"/>
                              </a:lnTo>
                              <a:lnTo>
                                <a:pt x="494" y="154"/>
                              </a:lnTo>
                              <a:lnTo>
                                <a:pt x="422" y="235"/>
                              </a:lnTo>
                              <a:lnTo>
                                <a:pt x="118" y="284"/>
                              </a:lnTo>
                              <a:lnTo>
                                <a:pt x="159" y="157"/>
                              </a:lnTo>
                              <a:lnTo>
                                <a:pt x="170" y="51"/>
                              </a:lnTo>
                              <a:lnTo>
                                <a:pt x="103" y="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8" name="Freeform 14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86" y="1831"/>
                          <a:ext cx="303" cy="19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600" y="138"/>
                            </a:cxn>
                            <a:cxn ang="0">
                              <a:pos x="606" y="176"/>
                            </a:cxn>
                            <a:cxn ang="0">
                              <a:pos x="481" y="305"/>
                            </a:cxn>
                            <a:cxn ang="0">
                              <a:pos x="0" y="380"/>
                            </a:cxn>
                            <a:cxn ang="0">
                              <a:pos x="112" y="190"/>
                            </a:cxn>
                            <a:cxn ang="0">
                              <a:pos x="139" y="6"/>
                            </a:cxn>
                            <a:cxn ang="0">
                              <a:pos x="198" y="0"/>
                            </a:cxn>
                            <a:cxn ang="0">
                              <a:pos x="171" y="182"/>
                            </a:cxn>
                            <a:cxn ang="0">
                              <a:pos x="94" y="317"/>
                            </a:cxn>
                            <a:cxn ang="0">
                              <a:pos x="485" y="254"/>
                            </a:cxn>
                            <a:cxn ang="0">
                              <a:pos x="600" y="138"/>
                            </a:cxn>
                          </a:cxnLst>
                          <a:rect l="0" t="0" r="r" b="b"/>
                          <a:pathLst>
                            <a:path w="606" h="380">
                              <a:moveTo>
                                <a:pt x="600" y="138"/>
                              </a:moveTo>
                              <a:lnTo>
                                <a:pt x="606" y="176"/>
                              </a:lnTo>
                              <a:lnTo>
                                <a:pt x="481" y="305"/>
                              </a:lnTo>
                              <a:lnTo>
                                <a:pt x="0" y="380"/>
                              </a:lnTo>
                              <a:lnTo>
                                <a:pt x="112" y="190"/>
                              </a:lnTo>
                              <a:lnTo>
                                <a:pt x="139" y="6"/>
                              </a:lnTo>
                              <a:lnTo>
                                <a:pt x="198" y="0"/>
                              </a:lnTo>
                              <a:lnTo>
                                <a:pt x="171" y="182"/>
                              </a:lnTo>
                              <a:lnTo>
                                <a:pt x="94" y="317"/>
                              </a:lnTo>
                              <a:lnTo>
                                <a:pt x="485" y="254"/>
                              </a:lnTo>
                              <a:lnTo>
                                <a:pt x="600" y="1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39" name="Freeform 14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40" y="1995"/>
                          <a:ext cx="78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5" y="133"/>
                            </a:cxn>
                            <a:cxn ang="0">
                              <a:pos x="143" y="60"/>
                            </a:cxn>
                            <a:cxn ang="0">
                              <a:pos x="11" y="81"/>
                            </a:cxn>
                            <a:cxn ang="0">
                              <a:pos x="0" y="11"/>
                            </a:cxn>
                            <a:cxn ang="0">
                              <a:pos x="64" y="0"/>
                            </a:cxn>
                            <a:cxn ang="0">
                              <a:pos x="85" y="145"/>
                            </a:cxn>
                            <a:cxn ang="0">
                              <a:pos x="155" y="133"/>
                            </a:cxn>
                          </a:cxnLst>
                          <a:rect l="0" t="0" r="r" b="b"/>
                          <a:pathLst>
                            <a:path w="155" h="145">
                              <a:moveTo>
                                <a:pt x="155" y="133"/>
                              </a:moveTo>
                              <a:lnTo>
                                <a:pt x="143" y="60"/>
                              </a:lnTo>
                              <a:lnTo>
                                <a:pt x="11" y="81"/>
                              </a:lnTo>
                              <a:lnTo>
                                <a:pt x="0" y="11"/>
                              </a:lnTo>
                              <a:lnTo>
                                <a:pt x="64" y="0"/>
                              </a:lnTo>
                              <a:lnTo>
                                <a:pt x="85" y="145"/>
                              </a:lnTo>
                              <a:lnTo>
                                <a:pt x="155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0" name="Freeform 14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6" y="2001"/>
                          <a:ext cx="77" cy="7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5" y="131"/>
                            </a:cxn>
                            <a:cxn ang="0">
                              <a:pos x="144" y="59"/>
                            </a:cxn>
                            <a:cxn ang="0">
                              <a:pos x="9" y="80"/>
                            </a:cxn>
                            <a:cxn ang="0">
                              <a:pos x="0" y="9"/>
                            </a:cxn>
                            <a:cxn ang="0">
                              <a:pos x="64" y="0"/>
                            </a:cxn>
                            <a:cxn ang="0">
                              <a:pos x="86" y="142"/>
                            </a:cxn>
                            <a:cxn ang="0">
                              <a:pos x="155" y="131"/>
                            </a:cxn>
                          </a:cxnLst>
                          <a:rect l="0" t="0" r="r" b="b"/>
                          <a:pathLst>
                            <a:path w="155" h="142">
                              <a:moveTo>
                                <a:pt x="155" y="131"/>
                              </a:moveTo>
                              <a:lnTo>
                                <a:pt x="144" y="59"/>
                              </a:lnTo>
                              <a:lnTo>
                                <a:pt x="9" y="80"/>
                              </a:lnTo>
                              <a:lnTo>
                                <a:pt x="0" y="9"/>
                              </a:lnTo>
                              <a:lnTo>
                                <a:pt x="64" y="0"/>
                              </a:lnTo>
                              <a:lnTo>
                                <a:pt x="86" y="142"/>
                              </a:lnTo>
                              <a:lnTo>
                                <a:pt x="155" y="13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1" name="Freeform 14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2" y="2006"/>
                          <a:ext cx="77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5" y="134"/>
                            </a:cxn>
                            <a:cxn ang="0">
                              <a:pos x="144" y="60"/>
                            </a:cxn>
                            <a:cxn ang="0">
                              <a:pos x="8" y="82"/>
                            </a:cxn>
                            <a:cxn ang="0">
                              <a:pos x="0" y="11"/>
                            </a:cxn>
                            <a:cxn ang="0">
                              <a:pos x="65" y="0"/>
                            </a:cxn>
                            <a:cxn ang="0">
                              <a:pos x="87" y="145"/>
                            </a:cxn>
                            <a:cxn ang="0">
                              <a:pos x="155" y="134"/>
                            </a:cxn>
                          </a:cxnLst>
                          <a:rect l="0" t="0" r="r" b="b"/>
                          <a:pathLst>
                            <a:path w="155" h="145">
                              <a:moveTo>
                                <a:pt x="155" y="134"/>
                              </a:moveTo>
                              <a:lnTo>
                                <a:pt x="144" y="60"/>
                              </a:lnTo>
                              <a:lnTo>
                                <a:pt x="8" y="82"/>
                              </a:lnTo>
                              <a:lnTo>
                                <a:pt x="0" y="11"/>
                              </a:lnTo>
                              <a:lnTo>
                                <a:pt x="65" y="0"/>
                              </a:lnTo>
                              <a:lnTo>
                                <a:pt x="87" y="145"/>
                              </a:lnTo>
                              <a:lnTo>
                                <a:pt x="155" y="1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2" name="Freeform 14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6" y="2012"/>
                          <a:ext cx="78" cy="7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6" y="133"/>
                            </a:cxn>
                            <a:cxn ang="0">
                              <a:pos x="145" y="60"/>
                            </a:cxn>
                            <a:cxn ang="0">
                              <a:pos x="10" y="81"/>
                            </a:cxn>
                            <a:cxn ang="0">
                              <a:pos x="0" y="11"/>
                            </a:cxn>
                            <a:cxn ang="0">
                              <a:pos x="65" y="0"/>
                            </a:cxn>
                            <a:cxn ang="0">
                              <a:pos x="88" y="147"/>
                            </a:cxn>
                            <a:cxn ang="0">
                              <a:pos x="156" y="133"/>
                            </a:cxn>
                          </a:cxnLst>
                          <a:rect l="0" t="0" r="r" b="b"/>
                          <a:pathLst>
                            <a:path w="156" h="147">
                              <a:moveTo>
                                <a:pt x="156" y="133"/>
                              </a:moveTo>
                              <a:lnTo>
                                <a:pt x="145" y="60"/>
                              </a:lnTo>
                              <a:lnTo>
                                <a:pt x="10" y="81"/>
                              </a:lnTo>
                              <a:lnTo>
                                <a:pt x="0" y="11"/>
                              </a:lnTo>
                              <a:lnTo>
                                <a:pt x="65" y="0"/>
                              </a:lnTo>
                              <a:lnTo>
                                <a:pt x="88" y="147"/>
                              </a:lnTo>
                              <a:lnTo>
                                <a:pt x="156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3" name="Freeform 14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00" y="2017"/>
                          <a:ext cx="79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6" y="135"/>
                            </a:cxn>
                            <a:cxn ang="0">
                              <a:pos x="143" y="60"/>
                            </a:cxn>
                            <a:cxn ang="0">
                              <a:pos x="11" y="80"/>
                            </a:cxn>
                            <a:cxn ang="0">
                              <a:pos x="0" y="11"/>
                            </a:cxn>
                            <a:cxn ang="0">
                              <a:pos x="63" y="0"/>
                            </a:cxn>
                            <a:cxn ang="0">
                              <a:pos x="85" y="144"/>
                            </a:cxn>
                            <a:cxn ang="0">
                              <a:pos x="156" y="135"/>
                            </a:cxn>
                          </a:cxnLst>
                          <a:rect l="0" t="0" r="r" b="b"/>
                          <a:pathLst>
                            <a:path w="156" h="144">
                              <a:moveTo>
                                <a:pt x="156" y="135"/>
                              </a:moveTo>
                              <a:lnTo>
                                <a:pt x="143" y="60"/>
                              </a:lnTo>
                              <a:lnTo>
                                <a:pt x="11" y="80"/>
                              </a:lnTo>
                              <a:lnTo>
                                <a:pt x="0" y="11"/>
                              </a:lnTo>
                              <a:lnTo>
                                <a:pt x="63" y="0"/>
                              </a:lnTo>
                              <a:lnTo>
                                <a:pt x="85" y="144"/>
                              </a:lnTo>
                              <a:lnTo>
                                <a:pt x="156" y="1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4" name="Freeform 146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68" y="2022"/>
                          <a:ext cx="78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6" y="134"/>
                            </a:cxn>
                            <a:cxn ang="0">
                              <a:pos x="145" y="60"/>
                            </a:cxn>
                            <a:cxn ang="0">
                              <a:pos x="11" y="81"/>
                            </a:cxn>
                            <a:cxn ang="0">
                              <a:pos x="0" y="10"/>
                            </a:cxn>
                            <a:cxn ang="0">
                              <a:pos x="64" y="0"/>
                            </a:cxn>
                            <a:cxn ang="0">
                              <a:pos x="85" y="144"/>
                            </a:cxn>
                            <a:cxn ang="0">
                              <a:pos x="156" y="134"/>
                            </a:cxn>
                          </a:cxnLst>
                          <a:rect l="0" t="0" r="r" b="b"/>
                          <a:pathLst>
                            <a:path w="156" h="144">
                              <a:moveTo>
                                <a:pt x="156" y="134"/>
                              </a:moveTo>
                              <a:lnTo>
                                <a:pt x="145" y="60"/>
                              </a:lnTo>
                              <a:lnTo>
                                <a:pt x="11" y="81"/>
                              </a:lnTo>
                              <a:lnTo>
                                <a:pt x="0" y="10"/>
                              </a:lnTo>
                              <a:lnTo>
                                <a:pt x="64" y="0"/>
                              </a:lnTo>
                              <a:lnTo>
                                <a:pt x="85" y="144"/>
                              </a:lnTo>
                              <a:lnTo>
                                <a:pt x="156" y="1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5" name="Freeform 14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35" y="2028"/>
                          <a:ext cx="78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7" y="133"/>
                            </a:cxn>
                            <a:cxn ang="0">
                              <a:pos x="146" y="60"/>
                            </a:cxn>
                            <a:cxn ang="0">
                              <a:pos x="11" y="81"/>
                            </a:cxn>
                            <a:cxn ang="0">
                              <a:pos x="0" y="11"/>
                            </a:cxn>
                            <a:cxn ang="0">
                              <a:pos x="66" y="0"/>
                            </a:cxn>
                            <a:cxn ang="0">
                              <a:pos x="86" y="145"/>
                            </a:cxn>
                            <a:cxn ang="0">
                              <a:pos x="157" y="133"/>
                            </a:cxn>
                          </a:cxnLst>
                          <a:rect l="0" t="0" r="r" b="b"/>
                          <a:pathLst>
                            <a:path w="157" h="145">
                              <a:moveTo>
                                <a:pt x="157" y="133"/>
                              </a:moveTo>
                              <a:lnTo>
                                <a:pt x="146" y="60"/>
                              </a:lnTo>
                              <a:lnTo>
                                <a:pt x="11" y="81"/>
                              </a:lnTo>
                              <a:lnTo>
                                <a:pt x="0" y="11"/>
                              </a:lnTo>
                              <a:lnTo>
                                <a:pt x="66" y="0"/>
                              </a:lnTo>
                              <a:lnTo>
                                <a:pt x="86" y="145"/>
                              </a:lnTo>
                              <a:lnTo>
                                <a:pt x="157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6" name="Freeform 14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68" y="1795"/>
                          <a:ext cx="136" cy="21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71" y="387"/>
                            </a:cxn>
                            <a:cxn ang="0">
                              <a:pos x="132" y="262"/>
                            </a:cxn>
                            <a:cxn ang="0">
                              <a:pos x="48" y="0"/>
                            </a:cxn>
                            <a:cxn ang="0">
                              <a:pos x="0" y="12"/>
                            </a:cxn>
                            <a:cxn ang="0">
                              <a:pos x="55" y="281"/>
                            </a:cxn>
                            <a:cxn ang="0">
                              <a:pos x="194" y="430"/>
                            </a:cxn>
                            <a:cxn ang="0">
                              <a:pos x="271" y="387"/>
                            </a:cxn>
                          </a:cxnLst>
                          <a:rect l="0" t="0" r="r" b="b"/>
                          <a:pathLst>
                            <a:path w="271" h="430">
                              <a:moveTo>
                                <a:pt x="271" y="387"/>
                              </a:moveTo>
                              <a:lnTo>
                                <a:pt x="132" y="262"/>
                              </a:lnTo>
                              <a:lnTo>
                                <a:pt x="48" y="0"/>
                              </a:lnTo>
                              <a:lnTo>
                                <a:pt x="0" y="12"/>
                              </a:lnTo>
                              <a:lnTo>
                                <a:pt x="55" y="281"/>
                              </a:lnTo>
                              <a:lnTo>
                                <a:pt x="194" y="430"/>
                              </a:lnTo>
                              <a:lnTo>
                                <a:pt x="271" y="3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7" name="Freeform 14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12" y="2275"/>
                          <a:ext cx="282" cy="3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564" y="33"/>
                            </a:cxn>
                            <a:cxn ang="0">
                              <a:pos x="315" y="68"/>
                            </a:cxn>
                            <a:cxn ang="0">
                              <a:pos x="136" y="28"/>
                            </a:cxn>
                            <a:cxn ang="0">
                              <a:pos x="6" y="49"/>
                            </a:cxn>
                            <a:cxn ang="0">
                              <a:pos x="0" y="19"/>
                            </a:cxn>
                            <a:cxn ang="0">
                              <a:pos x="130" y="0"/>
                            </a:cxn>
                            <a:cxn ang="0">
                              <a:pos x="318" y="41"/>
                            </a:cxn>
                            <a:cxn ang="0">
                              <a:pos x="536" y="7"/>
                            </a:cxn>
                            <a:cxn ang="0">
                              <a:pos x="564" y="33"/>
                            </a:cxn>
                          </a:cxnLst>
                          <a:rect l="0" t="0" r="r" b="b"/>
                          <a:pathLst>
                            <a:path w="564" h="68">
                              <a:moveTo>
                                <a:pt x="564" y="33"/>
                              </a:moveTo>
                              <a:lnTo>
                                <a:pt x="315" y="68"/>
                              </a:lnTo>
                              <a:lnTo>
                                <a:pt x="136" y="28"/>
                              </a:lnTo>
                              <a:lnTo>
                                <a:pt x="6" y="49"/>
                              </a:lnTo>
                              <a:lnTo>
                                <a:pt x="0" y="19"/>
                              </a:lnTo>
                              <a:lnTo>
                                <a:pt x="130" y="0"/>
                              </a:lnTo>
                              <a:lnTo>
                                <a:pt x="318" y="41"/>
                              </a:lnTo>
                              <a:lnTo>
                                <a:pt x="536" y="7"/>
                              </a:lnTo>
                              <a:lnTo>
                                <a:pt x="564" y="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8" name="Freeform 146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5" y="2089"/>
                          <a:ext cx="98" cy="18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60" y="363"/>
                            </a:cxn>
                            <a:cxn ang="0">
                              <a:pos x="140" y="245"/>
                            </a:cxn>
                            <a:cxn ang="0">
                              <a:pos x="17" y="134"/>
                            </a:cxn>
                            <a:cxn ang="0">
                              <a:pos x="0" y="13"/>
                            </a:cxn>
                            <a:cxn ang="0">
                              <a:pos x="33" y="0"/>
                            </a:cxn>
                            <a:cxn ang="0">
                              <a:pos x="50" y="124"/>
                            </a:cxn>
                            <a:cxn ang="0">
                              <a:pos x="175" y="239"/>
                            </a:cxn>
                            <a:cxn ang="0">
                              <a:pos x="197" y="355"/>
                            </a:cxn>
                            <a:cxn ang="0">
                              <a:pos x="160" y="363"/>
                            </a:cxn>
                          </a:cxnLst>
                          <a:rect l="0" t="0" r="r" b="b"/>
                          <a:pathLst>
                            <a:path w="197" h="363">
                              <a:moveTo>
                                <a:pt x="160" y="363"/>
                              </a:moveTo>
                              <a:lnTo>
                                <a:pt x="140" y="245"/>
                              </a:lnTo>
                              <a:lnTo>
                                <a:pt x="17" y="134"/>
                              </a:lnTo>
                              <a:lnTo>
                                <a:pt x="0" y="13"/>
                              </a:lnTo>
                              <a:lnTo>
                                <a:pt x="33" y="0"/>
                              </a:lnTo>
                              <a:lnTo>
                                <a:pt x="50" y="124"/>
                              </a:lnTo>
                              <a:lnTo>
                                <a:pt x="175" y="239"/>
                              </a:lnTo>
                              <a:lnTo>
                                <a:pt x="197" y="355"/>
                              </a:lnTo>
                              <a:lnTo>
                                <a:pt x="160" y="3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49" name="Freeform 14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5" y="2083"/>
                          <a:ext cx="97" cy="18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3" y="364"/>
                            </a:cxn>
                            <a:cxn ang="0">
                              <a:pos x="136" y="240"/>
                            </a:cxn>
                            <a:cxn ang="0">
                              <a:pos x="17" y="127"/>
                            </a:cxn>
                            <a:cxn ang="0">
                              <a:pos x="0" y="12"/>
                            </a:cxn>
                            <a:cxn ang="0">
                              <a:pos x="45" y="0"/>
                            </a:cxn>
                            <a:cxn ang="0">
                              <a:pos x="59" y="120"/>
                            </a:cxn>
                            <a:cxn ang="0">
                              <a:pos x="175" y="234"/>
                            </a:cxn>
                            <a:cxn ang="0">
                              <a:pos x="194" y="362"/>
                            </a:cxn>
                            <a:cxn ang="0">
                              <a:pos x="153" y="364"/>
                            </a:cxn>
                          </a:cxnLst>
                          <a:rect l="0" t="0" r="r" b="b"/>
                          <a:pathLst>
                            <a:path w="194" h="364">
                              <a:moveTo>
                                <a:pt x="153" y="364"/>
                              </a:moveTo>
                              <a:lnTo>
                                <a:pt x="136" y="240"/>
                              </a:lnTo>
                              <a:lnTo>
                                <a:pt x="17" y="127"/>
                              </a:lnTo>
                              <a:lnTo>
                                <a:pt x="0" y="12"/>
                              </a:lnTo>
                              <a:lnTo>
                                <a:pt x="45" y="0"/>
                              </a:lnTo>
                              <a:lnTo>
                                <a:pt x="59" y="120"/>
                              </a:lnTo>
                              <a:lnTo>
                                <a:pt x="175" y="234"/>
                              </a:lnTo>
                              <a:lnTo>
                                <a:pt x="194" y="362"/>
                              </a:lnTo>
                              <a:lnTo>
                                <a:pt x="153" y="36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50" name="Freeform 14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18" y="2079"/>
                          <a:ext cx="100" cy="19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4" y="367"/>
                            </a:cxn>
                            <a:cxn ang="0">
                              <a:pos x="138" y="238"/>
                            </a:cxn>
                            <a:cxn ang="0">
                              <a:pos x="17" y="116"/>
                            </a:cxn>
                            <a:cxn ang="0">
                              <a:pos x="0" y="2"/>
                            </a:cxn>
                            <a:cxn ang="0">
                              <a:pos x="38" y="0"/>
                            </a:cxn>
                            <a:cxn ang="0">
                              <a:pos x="52" y="106"/>
                            </a:cxn>
                            <a:cxn ang="0">
                              <a:pos x="178" y="232"/>
                            </a:cxn>
                            <a:cxn ang="0">
                              <a:pos x="199" y="380"/>
                            </a:cxn>
                            <a:cxn ang="0">
                              <a:pos x="154" y="367"/>
                            </a:cxn>
                          </a:cxnLst>
                          <a:rect l="0" t="0" r="r" b="b"/>
                          <a:pathLst>
                            <a:path w="199" h="380">
                              <a:moveTo>
                                <a:pt x="154" y="367"/>
                              </a:moveTo>
                              <a:lnTo>
                                <a:pt x="138" y="238"/>
                              </a:lnTo>
                              <a:lnTo>
                                <a:pt x="17" y="116"/>
                              </a:lnTo>
                              <a:lnTo>
                                <a:pt x="0" y="2"/>
                              </a:lnTo>
                              <a:lnTo>
                                <a:pt x="38" y="0"/>
                              </a:lnTo>
                              <a:lnTo>
                                <a:pt x="52" y="106"/>
                              </a:lnTo>
                              <a:lnTo>
                                <a:pt x="178" y="232"/>
                              </a:lnTo>
                              <a:lnTo>
                                <a:pt x="199" y="380"/>
                              </a:lnTo>
                              <a:lnTo>
                                <a:pt x="154" y="3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51" name="Freeform 146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64" y="2093"/>
                          <a:ext cx="79" cy="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7" y="91"/>
                            </a:cxn>
                            <a:cxn ang="0">
                              <a:pos x="42" y="44"/>
                            </a:cxn>
                            <a:cxn ang="0">
                              <a:pos x="12" y="72"/>
                            </a:cxn>
                            <a:cxn ang="0">
                              <a:pos x="0" y="135"/>
                            </a:cxn>
                            <a:cxn ang="0">
                              <a:pos x="35" y="84"/>
                            </a:cxn>
                            <a:cxn ang="0">
                              <a:pos x="94" y="6"/>
                            </a:cxn>
                            <a:cxn ang="0">
                              <a:pos x="133" y="0"/>
                            </a:cxn>
                            <a:cxn ang="0">
                              <a:pos x="103" y="44"/>
                            </a:cxn>
                            <a:cxn ang="0">
                              <a:pos x="157" y="91"/>
                            </a:cxn>
                          </a:cxnLst>
                          <a:rect l="0" t="0" r="r" b="b"/>
                          <a:pathLst>
                            <a:path w="157" h="135">
                              <a:moveTo>
                                <a:pt x="157" y="91"/>
                              </a:moveTo>
                              <a:lnTo>
                                <a:pt x="42" y="44"/>
                              </a:lnTo>
                              <a:lnTo>
                                <a:pt x="12" y="72"/>
                              </a:lnTo>
                              <a:lnTo>
                                <a:pt x="0" y="135"/>
                              </a:lnTo>
                              <a:lnTo>
                                <a:pt x="35" y="84"/>
                              </a:lnTo>
                              <a:lnTo>
                                <a:pt x="94" y="6"/>
                              </a:lnTo>
                              <a:lnTo>
                                <a:pt x="133" y="0"/>
                              </a:lnTo>
                              <a:lnTo>
                                <a:pt x="103" y="44"/>
                              </a:lnTo>
                              <a:lnTo>
                                <a:pt x="157" y="9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52" name="Freeform 14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57" y="2068"/>
                          <a:ext cx="102" cy="209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65" y="408"/>
                            </a:cxn>
                            <a:cxn ang="0">
                              <a:pos x="142" y="244"/>
                            </a:cxn>
                            <a:cxn ang="0">
                              <a:pos x="17" y="123"/>
                            </a:cxn>
                            <a:cxn ang="0">
                              <a:pos x="0" y="10"/>
                            </a:cxn>
                            <a:cxn ang="0">
                              <a:pos x="34" y="0"/>
                            </a:cxn>
                            <a:cxn ang="0">
                              <a:pos x="51" y="110"/>
                            </a:cxn>
                            <a:cxn ang="0">
                              <a:pos x="174" y="232"/>
                            </a:cxn>
                            <a:cxn ang="0">
                              <a:pos x="204" y="418"/>
                            </a:cxn>
                            <a:cxn ang="0">
                              <a:pos x="165" y="408"/>
                            </a:cxn>
                          </a:cxnLst>
                          <a:rect l="0" t="0" r="r" b="b"/>
                          <a:pathLst>
                            <a:path w="204" h="418">
                              <a:moveTo>
                                <a:pt x="165" y="408"/>
                              </a:moveTo>
                              <a:lnTo>
                                <a:pt x="142" y="244"/>
                              </a:lnTo>
                              <a:lnTo>
                                <a:pt x="17" y="123"/>
                              </a:lnTo>
                              <a:lnTo>
                                <a:pt x="0" y="10"/>
                              </a:lnTo>
                              <a:lnTo>
                                <a:pt x="34" y="0"/>
                              </a:lnTo>
                              <a:lnTo>
                                <a:pt x="51" y="110"/>
                              </a:lnTo>
                              <a:lnTo>
                                <a:pt x="174" y="232"/>
                              </a:lnTo>
                              <a:lnTo>
                                <a:pt x="204" y="418"/>
                              </a:lnTo>
                              <a:lnTo>
                                <a:pt x="165" y="40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453" name="Freeform 14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94" y="2191"/>
                          <a:ext cx="51" cy="3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02" y="67"/>
                            </a:cxn>
                            <a:cxn ang="0">
                              <a:pos x="0" y="15"/>
                            </a:cxn>
                            <a:cxn ang="0">
                              <a:pos x="102" y="0"/>
                            </a:cxn>
                            <a:cxn ang="0">
                              <a:pos x="70" y="25"/>
                            </a:cxn>
                            <a:cxn ang="0">
                              <a:pos x="102" y="67"/>
                            </a:cxn>
                          </a:cxnLst>
                          <a:rect l="0" t="0" r="r" b="b"/>
                          <a:pathLst>
                            <a:path w="102" h="67">
                              <a:moveTo>
                                <a:pt x="102" y="67"/>
                              </a:moveTo>
                              <a:lnTo>
                                <a:pt x="0" y="15"/>
                              </a:lnTo>
                              <a:lnTo>
                                <a:pt x="102" y="0"/>
                              </a:lnTo>
                              <a:lnTo>
                                <a:pt x="70" y="25"/>
                              </a:lnTo>
                              <a:lnTo>
                                <a:pt x="102" y="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3454" name="Freeform 14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24" y="2041"/>
                        <a:ext cx="145" cy="25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2" y="0"/>
                          </a:cxn>
                          <a:cxn ang="0">
                            <a:pos x="0" y="272"/>
                          </a:cxn>
                          <a:cxn ang="0">
                            <a:pos x="186" y="514"/>
                          </a:cxn>
                          <a:cxn ang="0">
                            <a:pos x="289" y="237"/>
                          </a:cxn>
                          <a:cxn ang="0">
                            <a:pos x="102" y="0"/>
                          </a:cxn>
                        </a:cxnLst>
                        <a:rect l="0" t="0" r="r" b="b"/>
                        <a:pathLst>
                          <a:path w="289" h="514">
                            <a:moveTo>
                              <a:pt x="102" y="0"/>
                            </a:moveTo>
                            <a:lnTo>
                              <a:pt x="0" y="272"/>
                            </a:lnTo>
                            <a:lnTo>
                              <a:pt x="186" y="514"/>
                            </a:lnTo>
                            <a:lnTo>
                              <a:pt x="289" y="237"/>
                            </a:lnTo>
                            <a:lnTo>
                              <a:pt x="102" y="0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43467" name="Group 1471"/>
              <p:cNvGrpSpPr>
                <a:grpSpLocks/>
              </p:cNvGrpSpPr>
              <p:nvPr/>
            </p:nvGrpSpPr>
            <p:grpSpPr bwMode="auto">
              <a:xfrm rot="2023748">
                <a:off x="4570" y="960"/>
                <a:ext cx="983" cy="1571"/>
                <a:chOff x="4080" y="1200"/>
                <a:chExt cx="983" cy="1571"/>
              </a:xfrm>
            </p:grpSpPr>
            <p:sp>
              <p:nvSpPr>
                <p:cNvPr id="43456" name="Freeform 1472"/>
                <p:cNvSpPr>
                  <a:spLocks/>
                </p:cNvSpPr>
                <p:nvPr/>
              </p:nvSpPr>
              <p:spPr bwMode="auto">
                <a:xfrm>
                  <a:off x="4080" y="1200"/>
                  <a:ext cx="983" cy="1571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8" y="86"/>
                    </a:cxn>
                    <a:cxn ang="0">
                      <a:pos x="28" y="38"/>
                    </a:cxn>
                    <a:cxn ang="0">
                      <a:pos x="69" y="11"/>
                    </a:cxn>
                    <a:cxn ang="0">
                      <a:pos x="128" y="0"/>
                    </a:cxn>
                    <a:cxn ang="0">
                      <a:pos x="1816" y="0"/>
                    </a:cxn>
                    <a:cxn ang="0">
                      <a:pos x="1876" y="5"/>
                    </a:cxn>
                    <a:cxn ang="0">
                      <a:pos x="1926" y="33"/>
                    </a:cxn>
                    <a:cxn ang="0">
                      <a:pos x="1957" y="86"/>
                    </a:cxn>
                    <a:cxn ang="0">
                      <a:pos x="1968" y="161"/>
                    </a:cxn>
                    <a:cxn ang="0">
                      <a:pos x="1968" y="2965"/>
                    </a:cxn>
                    <a:cxn ang="0">
                      <a:pos x="1966" y="3040"/>
                    </a:cxn>
                    <a:cxn ang="0">
                      <a:pos x="1952" y="3084"/>
                    </a:cxn>
                    <a:cxn ang="0">
                      <a:pos x="1921" y="3117"/>
                    </a:cxn>
                    <a:cxn ang="0">
                      <a:pos x="1886" y="3139"/>
                    </a:cxn>
                    <a:cxn ang="0">
                      <a:pos x="110" y="3140"/>
                    </a:cxn>
                    <a:cxn ang="0">
                      <a:pos x="62" y="3128"/>
                    </a:cxn>
                    <a:cxn ang="0">
                      <a:pos x="28" y="3101"/>
                    </a:cxn>
                    <a:cxn ang="0">
                      <a:pos x="8" y="3068"/>
                    </a:cxn>
                    <a:cxn ang="0">
                      <a:pos x="0" y="3009"/>
                    </a:cxn>
                    <a:cxn ang="0">
                      <a:pos x="0" y="150"/>
                    </a:cxn>
                  </a:cxnLst>
                  <a:rect l="0" t="0" r="r" b="b"/>
                  <a:pathLst>
                    <a:path w="1968" h="3140">
                      <a:moveTo>
                        <a:pt x="0" y="150"/>
                      </a:moveTo>
                      <a:lnTo>
                        <a:pt x="8" y="86"/>
                      </a:lnTo>
                      <a:lnTo>
                        <a:pt x="28" y="38"/>
                      </a:lnTo>
                      <a:lnTo>
                        <a:pt x="69" y="11"/>
                      </a:lnTo>
                      <a:lnTo>
                        <a:pt x="128" y="0"/>
                      </a:lnTo>
                      <a:lnTo>
                        <a:pt x="1816" y="0"/>
                      </a:lnTo>
                      <a:lnTo>
                        <a:pt x="1876" y="5"/>
                      </a:lnTo>
                      <a:lnTo>
                        <a:pt x="1926" y="33"/>
                      </a:lnTo>
                      <a:lnTo>
                        <a:pt x="1957" y="86"/>
                      </a:lnTo>
                      <a:lnTo>
                        <a:pt x="1968" y="161"/>
                      </a:lnTo>
                      <a:lnTo>
                        <a:pt x="1968" y="2965"/>
                      </a:lnTo>
                      <a:lnTo>
                        <a:pt x="1966" y="3040"/>
                      </a:lnTo>
                      <a:lnTo>
                        <a:pt x="1952" y="3084"/>
                      </a:lnTo>
                      <a:lnTo>
                        <a:pt x="1921" y="3117"/>
                      </a:lnTo>
                      <a:lnTo>
                        <a:pt x="1886" y="3139"/>
                      </a:lnTo>
                      <a:lnTo>
                        <a:pt x="110" y="3140"/>
                      </a:lnTo>
                      <a:lnTo>
                        <a:pt x="62" y="3128"/>
                      </a:lnTo>
                      <a:lnTo>
                        <a:pt x="28" y="3101"/>
                      </a:lnTo>
                      <a:lnTo>
                        <a:pt x="8" y="3068"/>
                      </a:lnTo>
                      <a:lnTo>
                        <a:pt x="0" y="3009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469" name="Group 1473"/>
                <p:cNvGrpSpPr>
                  <a:grpSpLocks/>
                </p:cNvGrpSpPr>
                <p:nvPr/>
              </p:nvGrpSpPr>
              <p:grpSpPr bwMode="auto">
                <a:xfrm>
                  <a:off x="4126" y="1249"/>
                  <a:ext cx="891" cy="1443"/>
                  <a:chOff x="2973" y="1096"/>
                  <a:chExt cx="891" cy="1443"/>
                </a:xfrm>
              </p:grpSpPr>
              <p:sp>
                <p:nvSpPr>
                  <p:cNvPr id="43458" name="Freeform 1474"/>
                  <p:cNvSpPr>
                    <a:spLocks/>
                  </p:cNvSpPr>
                  <p:nvPr/>
                </p:nvSpPr>
                <p:spPr bwMode="auto">
                  <a:xfrm>
                    <a:off x="3310" y="1654"/>
                    <a:ext cx="213" cy="360"/>
                  </a:xfrm>
                  <a:custGeom>
                    <a:avLst/>
                    <a:gdLst/>
                    <a:ahLst/>
                    <a:cxnLst>
                      <a:cxn ang="0">
                        <a:pos x="215" y="0"/>
                      </a:cxn>
                      <a:cxn ang="0">
                        <a:pos x="0" y="360"/>
                      </a:cxn>
                      <a:cxn ang="0">
                        <a:pos x="220" y="720"/>
                      </a:cxn>
                      <a:cxn ang="0">
                        <a:pos x="425" y="360"/>
                      </a:cxn>
                      <a:cxn ang="0">
                        <a:pos x="215" y="0"/>
                      </a:cxn>
                    </a:cxnLst>
                    <a:rect l="0" t="0" r="r" b="b"/>
                    <a:pathLst>
                      <a:path w="425" h="720">
                        <a:moveTo>
                          <a:pt x="215" y="0"/>
                        </a:moveTo>
                        <a:lnTo>
                          <a:pt x="0" y="360"/>
                        </a:lnTo>
                        <a:lnTo>
                          <a:pt x="220" y="720"/>
                        </a:lnTo>
                        <a:lnTo>
                          <a:pt x="425" y="360"/>
                        </a:lnTo>
                        <a:lnTo>
                          <a:pt x="215" y="0"/>
                        </a:lnTo>
                        <a:close/>
                      </a:path>
                    </a:pathLst>
                  </a:custGeom>
                  <a:solidFill>
                    <a:srgbClr val="E0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59" name="Freeform 1475"/>
                  <p:cNvSpPr>
                    <a:spLocks/>
                  </p:cNvSpPr>
                  <p:nvPr/>
                </p:nvSpPr>
                <p:spPr bwMode="auto">
                  <a:xfrm>
                    <a:off x="2973" y="1265"/>
                    <a:ext cx="95" cy="158"/>
                  </a:xfrm>
                  <a:custGeom>
                    <a:avLst/>
                    <a:gdLst/>
                    <a:ahLst/>
                    <a:cxnLst>
                      <a:cxn ang="0">
                        <a:pos x="100" y="0"/>
                      </a:cxn>
                      <a:cxn ang="0">
                        <a:pos x="0" y="157"/>
                      </a:cxn>
                      <a:cxn ang="0">
                        <a:pos x="105" y="316"/>
                      </a:cxn>
                      <a:cxn ang="0">
                        <a:pos x="189" y="152"/>
                      </a:cxn>
                      <a:cxn ang="0">
                        <a:pos x="100" y="0"/>
                      </a:cxn>
                    </a:cxnLst>
                    <a:rect l="0" t="0" r="r" b="b"/>
                    <a:pathLst>
                      <a:path w="189" h="316">
                        <a:moveTo>
                          <a:pt x="100" y="0"/>
                        </a:moveTo>
                        <a:lnTo>
                          <a:pt x="0" y="157"/>
                        </a:lnTo>
                        <a:lnTo>
                          <a:pt x="105" y="316"/>
                        </a:lnTo>
                        <a:lnTo>
                          <a:pt x="189" y="152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60" name="Freeform 1476"/>
                  <p:cNvSpPr>
                    <a:spLocks/>
                  </p:cNvSpPr>
                  <p:nvPr/>
                </p:nvSpPr>
                <p:spPr bwMode="auto">
                  <a:xfrm>
                    <a:off x="3772" y="2208"/>
                    <a:ext cx="90" cy="164"/>
                  </a:xfrm>
                  <a:custGeom>
                    <a:avLst/>
                    <a:gdLst/>
                    <a:ahLst/>
                    <a:cxnLst>
                      <a:cxn ang="0">
                        <a:pos x="89" y="0"/>
                      </a:cxn>
                      <a:cxn ang="0">
                        <a:pos x="0" y="169"/>
                      </a:cxn>
                      <a:cxn ang="0">
                        <a:pos x="95" y="327"/>
                      </a:cxn>
                      <a:cxn ang="0">
                        <a:pos x="179" y="169"/>
                      </a:cxn>
                      <a:cxn ang="0">
                        <a:pos x="89" y="0"/>
                      </a:cxn>
                    </a:cxnLst>
                    <a:rect l="0" t="0" r="r" b="b"/>
                    <a:pathLst>
                      <a:path w="179" h="327">
                        <a:moveTo>
                          <a:pt x="89" y="0"/>
                        </a:moveTo>
                        <a:lnTo>
                          <a:pt x="0" y="169"/>
                        </a:lnTo>
                        <a:lnTo>
                          <a:pt x="95" y="327"/>
                        </a:lnTo>
                        <a:lnTo>
                          <a:pt x="179" y="169"/>
                        </a:lnTo>
                        <a:lnTo>
                          <a:pt x="8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3471" name="Group 1477"/>
                  <p:cNvGrpSpPr>
                    <a:grpSpLocks/>
                  </p:cNvGrpSpPr>
                  <p:nvPr/>
                </p:nvGrpSpPr>
                <p:grpSpPr bwMode="auto">
                  <a:xfrm>
                    <a:off x="2980" y="1096"/>
                    <a:ext cx="85" cy="146"/>
                    <a:chOff x="2980" y="1096"/>
                    <a:chExt cx="85" cy="146"/>
                  </a:xfrm>
                </p:grpSpPr>
                <p:sp>
                  <p:nvSpPr>
                    <p:cNvPr id="43462" name="Freeform 1478"/>
                    <p:cNvSpPr>
                      <a:spLocks/>
                    </p:cNvSpPr>
                    <p:nvPr/>
                  </p:nvSpPr>
                  <p:spPr bwMode="auto">
                    <a:xfrm>
                      <a:off x="2980" y="1096"/>
                      <a:ext cx="85" cy="146"/>
                    </a:xfrm>
                    <a:custGeom>
                      <a:avLst/>
                      <a:gdLst/>
                      <a:ahLst/>
                      <a:cxnLst>
                        <a:cxn ang="0">
                          <a:pos x="52" y="290"/>
                        </a:cxn>
                        <a:cxn ang="0">
                          <a:pos x="0" y="290"/>
                        </a:cxn>
                        <a:cxn ang="0">
                          <a:pos x="41" y="0"/>
                        </a:cxn>
                        <a:cxn ang="0">
                          <a:pos x="127" y="0"/>
                        </a:cxn>
                        <a:cxn ang="0">
                          <a:pos x="170" y="293"/>
                        </a:cxn>
                        <a:cxn ang="0">
                          <a:pos x="112" y="293"/>
                        </a:cxn>
                        <a:cxn ang="0">
                          <a:pos x="102" y="240"/>
                        </a:cxn>
                        <a:cxn ang="0">
                          <a:pos x="65" y="240"/>
                        </a:cxn>
                        <a:cxn ang="0">
                          <a:pos x="52" y="290"/>
                        </a:cxn>
                      </a:cxnLst>
                      <a:rect l="0" t="0" r="r" b="b"/>
                      <a:pathLst>
                        <a:path w="170" h="293">
                          <a:moveTo>
                            <a:pt x="52" y="290"/>
                          </a:moveTo>
                          <a:lnTo>
                            <a:pt x="0" y="290"/>
                          </a:lnTo>
                          <a:lnTo>
                            <a:pt x="41" y="0"/>
                          </a:lnTo>
                          <a:lnTo>
                            <a:pt x="127" y="0"/>
                          </a:lnTo>
                          <a:lnTo>
                            <a:pt x="170" y="293"/>
                          </a:lnTo>
                          <a:lnTo>
                            <a:pt x="112" y="293"/>
                          </a:lnTo>
                          <a:lnTo>
                            <a:pt x="102" y="240"/>
                          </a:lnTo>
                          <a:lnTo>
                            <a:pt x="65" y="240"/>
                          </a:lnTo>
                          <a:lnTo>
                            <a:pt x="52" y="29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463" name="Freeform 1479"/>
                    <p:cNvSpPr>
                      <a:spLocks/>
                    </p:cNvSpPr>
                    <p:nvPr/>
                  </p:nvSpPr>
                  <p:spPr bwMode="auto">
                    <a:xfrm>
                      <a:off x="3013" y="1131"/>
                      <a:ext cx="17" cy="59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118"/>
                        </a:cxn>
                        <a:cxn ang="0">
                          <a:pos x="0" y="115"/>
                        </a:cxn>
                        <a:cxn ang="0">
                          <a:pos x="19" y="0"/>
                        </a:cxn>
                        <a:cxn ang="0">
                          <a:pos x="36" y="118"/>
                        </a:cxn>
                      </a:cxnLst>
                      <a:rect l="0" t="0" r="r" b="b"/>
                      <a:pathLst>
                        <a:path w="36" h="118">
                          <a:moveTo>
                            <a:pt x="36" y="118"/>
                          </a:moveTo>
                          <a:lnTo>
                            <a:pt x="0" y="115"/>
                          </a:lnTo>
                          <a:lnTo>
                            <a:pt x="19" y="0"/>
                          </a:lnTo>
                          <a:lnTo>
                            <a:pt x="36" y="11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475" name="Group 1480"/>
                  <p:cNvGrpSpPr>
                    <a:grpSpLocks/>
                  </p:cNvGrpSpPr>
                  <p:nvPr/>
                </p:nvGrpSpPr>
                <p:grpSpPr bwMode="auto">
                  <a:xfrm>
                    <a:off x="3779" y="2393"/>
                    <a:ext cx="85" cy="146"/>
                    <a:chOff x="3779" y="2393"/>
                    <a:chExt cx="85" cy="146"/>
                  </a:xfrm>
                </p:grpSpPr>
                <p:sp>
                  <p:nvSpPr>
                    <p:cNvPr id="43465" name="Freeform 1481"/>
                    <p:cNvSpPr>
                      <a:spLocks/>
                    </p:cNvSpPr>
                    <p:nvPr/>
                  </p:nvSpPr>
                  <p:spPr bwMode="auto">
                    <a:xfrm>
                      <a:off x="3779" y="2393"/>
                      <a:ext cx="85" cy="146"/>
                    </a:xfrm>
                    <a:custGeom>
                      <a:avLst/>
                      <a:gdLst/>
                      <a:ahLst/>
                      <a:cxnLst>
                        <a:cxn ang="0">
                          <a:pos x="51" y="3"/>
                        </a:cxn>
                        <a:cxn ang="0">
                          <a:pos x="0" y="3"/>
                        </a:cxn>
                        <a:cxn ang="0">
                          <a:pos x="39" y="292"/>
                        </a:cxn>
                        <a:cxn ang="0">
                          <a:pos x="126" y="292"/>
                        </a:cxn>
                        <a:cxn ang="0">
                          <a:pos x="170" y="0"/>
                        </a:cxn>
                        <a:cxn ang="0">
                          <a:pos x="111" y="0"/>
                        </a:cxn>
                        <a:cxn ang="0">
                          <a:pos x="101" y="52"/>
                        </a:cxn>
                        <a:cxn ang="0">
                          <a:pos x="65" y="52"/>
                        </a:cxn>
                        <a:cxn ang="0">
                          <a:pos x="51" y="3"/>
                        </a:cxn>
                      </a:cxnLst>
                      <a:rect l="0" t="0" r="r" b="b"/>
                      <a:pathLst>
                        <a:path w="170" h="292">
                          <a:moveTo>
                            <a:pt x="51" y="3"/>
                          </a:moveTo>
                          <a:lnTo>
                            <a:pt x="0" y="3"/>
                          </a:lnTo>
                          <a:lnTo>
                            <a:pt x="39" y="292"/>
                          </a:lnTo>
                          <a:lnTo>
                            <a:pt x="126" y="292"/>
                          </a:lnTo>
                          <a:lnTo>
                            <a:pt x="170" y="0"/>
                          </a:lnTo>
                          <a:lnTo>
                            <a:pt x="111" y="0"/>
                          </a:lnTo>
                          <a:lnTo>
                            <a:pt x="101" y="52"/>
                          </a:lnTo>
                          <a:lnTo>
                            <a:pt x="65" y="52"/>
                          </a:lnTo>
                          <a:lnTo>
                            <a:pt x="51" y="3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466" name="Freeform 1482"/>
                    <p:cNvSpPr>
                      <a:spLocks/>
                    </p:cNvSpPr>
                    <p:nvPr/>
                  </p:nvSpPr>
                  <p:spPr bwMode="auto">
                    <a:xfrm>
                      <a:off x="3812" y="2445"/>
                      <a:ext cx="18" cy="59"/>
                    </a:xfrm>
                    <a:custGeom>
                      <a:avLst/>
                      <a:gdLst/>
                      <a:ahLst/>
                      <a:cxnLst>
                        <a:cxn ang="0">
                          <a:pos x="35" y="0"/>
                        </a:cxn>
                        <a:cxn ang="0">
                          <a:pos x="0" y="4"/>
                        </a:cxn>
                        <a:cxn ang="0">
                          <a:pos x="18" y="119"/>
                        </a:cxn>
                        <a:cxn ang="0">
                          <a:pos x="35" y="0"/>
                        </a:cxn>
                      </a:cxnLst>
                      <a:rect l="0" t="0" r="r" b="b"/>
                      <a:pathLst>
                        <a:path w="35" h="119">
                          <a:moveTo>
                            <a:pt x="35" y="0"/>
                          </a:moveTo>
                          <a:lnTo>
                            <a:pt x="0" y="4"/>
                          </a:lnTo>
                          <a:lnTo>
                            <a:pt x="18" y="119"/>
                          </a:lnTo>
                          <a:lnTo>
                            <a:pt x="3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43496" name="Text Box 1512"/>
          <p:cNvSpPr txBox="1">
            <a:spLocks noChangeArrowheads="1"/>
          </p:cNvSpPr>
          <p:nvPr/>
        </p:nvSpPr>
        <p:spPr bwMode="auto">
          <a:xfrm>
            <a:off x="609600" y="4714884"/>
            <a:ext cx="21336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/>
              <a:t>最坏情形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</p:txBody>
      </p:sp>
      <p:sp>
        <p:nvSpPr>
          <p:cNvPr id="43497" name="Text Box 1513"/>
          <p:cNvSpPr txBox="1">
            <a:spLocks noChangeArrowheads="1"/>
          </p:cNvSpPr>
          <p:nvPr/>
        </p:nvSpPr>
        <p:spPr bwMode="auto">
          <a:xfrm>
            <a:off x="2590800" y="4714884"/>
            <a:ext cx="5715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/>
              <a:t>输入的</a:t>
            </a:r>
            <a:r>
              <a:rPr lang="en-US" altLang="zh-CN" sz="2000" b="1" dirty="0" smtClean="0"/>
              <a:t>A</a:t>
            </a:r>
            <a:r>
              <a:rPr lang="en-US" altLang="zh-CN" sz="2000" b="1" dirty="0"/>
              <a:t>[ ] </a:t>
            </a:r>
            <a:r>
              <a:rPr lang="zh-CN" altLang="en-US" sz="2000" b="1" dirty="0" smtClean="0"/>
              <a:t>是逆序</a:t>
            </a:r>
            <a:r>
              <a:rPr lang="en-US" altLang="zh-CN" sz="2000" b="1" dirty="0" smtClean="0"/>
              <a:t>.  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( </a:t>
            </a:r>
            <a:r>
              <a:rPr lang="en-US" altLang="zh-CN" sz="2000" b="1" i="1" dirty="0"/>
              <a:t>N </a:t>
            </a:r>
            <a:r>
              <a:rPr lang="en-US" altLang="zh-CN" sz="2000" b="1" dirty="0"/>
              <a:t>) = O( </a:t>
            </a:r>
            <a:r>
              <a:rPr lang="en-US" altLang="zh-CN" sz="2000" b="1" i="1" dirty="0"/>
              <a:t>N</a:t>
            </a:r>
            <a:r>
              <a:rPr lang="en-US" altLang="zh-CN" sz="2000" b="1" baseline="30000" dirty="0"/>
              <a:t>2 </a:t>
            </a:r>
            <a:r>
              <a:rPr lang="en-US" altLang="zh-CN" sz="2000" b="1" dirty="0"/>
              <a:t>)</a:t>
            </a:r>
          </a:p>
        </p:txBody>
      </p:sp>
      <p:sp>
        <p:nvSpPr>
          <p:cNvPr id="43498" name="Text Box 1514"/>
          <p:cNvSpPr txBox="1">
            <a:spLocks noChangeArrowheads="1"/>
          </p:cNvSpPr>
          <p:nvPr/>
        </p:nvSpPr>
        <p:spPr bwMode="auto">
          <a:xfrm>
            <a:off x="609600" y="5095884"/>
            <a:ext cx="21336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/>
              <a:t>最好情形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</p:txBody>
      </p:sp>
      <p:sp>
        <p:nvSpPr>
          <p:cNvPr id="43499" name="Text Box 1515"/>
          <p:cNvSpPr txBox="1">
            <a:spLocks noChangeArrowheads="1"/>
          </p:cNvSpPr>
          <p:nvPr/>
        </p:nvSpPr>
        <p:spPr bwMode="auto">
          <a:xfrm>
            <a:off x="2590800" y="5095884"/>
            <a:ext cx="5715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/>
              <a:t>输入的</a:t>
            </a:r>
            <a:r>
              <a:rPr lang="en-US" altLang="zh-CN" sz="2000" b="1" dirty="0" smtClean="0"/>
              <a:t>A</a:t>
            </a:r>
            <a:r>
              <a:rPr lang="en-US" altLang="zh-CN" sz="2000" b="1" dirty="0"/>
              <a:t>[ ] </a:t>
            </a:r>
            <a:r>
              <a:rPr lang="zh-CN" altLang="en-US" sz="2000" b="1" dirty="0" smtClean="0"/>
              <a:t>已经有序</a:t>
            </a:r>
            <a:r>
              <a:rPr lang="en-US" altLang="zh-CN" sz="2000" b="1" dirty="0" smtClean="0"/>
              <a:t>.  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( </a:t>
            </a:r>
            <a:r>
              <a:rPr lang="en-US" altLang="zh-CN" sz="2000" b="1" i="1" dirty="0"/>
              <a:t>N </a:t>
            </a:r>
            <a:r>
              <a:rPr lang="en-US" altLang="zh-CN" sz="2000" b="1" dirty="0"/>
              <a:t>) = O( </a:t>
            </a:r>
            <a:r>
              <a:rPr lang="en-US" altLang="zh-CN" sz="2000" b="1" i="1" dirty="0"/>
              <a:t>N</a:t>
            </a:r>
            <a:r>
              <a:rPr lang="en-US" altLang="zh-CN" sz="2000" b="1" baseline="30000" dirty="0"/>
              <a:t> </a:t>
            </a:r>
            <a:r>
              <a:rPr lang="en-US" altLang="zh-CN" sz="2000" b="1" dirty="0"/>
              <a:t>)</a:t>
            </a:r>
          </a:p>
        </p:txBody>
      </p:sp>
      <p:sp>
        <p:nvSpPr>
          <p:cNvPr id="70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704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§7.3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插入排序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705" name="TextBox 704"/>
          <p:cNvSpPr txBox="1"/>
          <p:nvPr/>
        </p:nvSpPr>
        <p:spPr>
          <a:xfrm>
            <a:off x="857224" y="428604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>
                <a:sym typeface="Wingdings" pitchFamily="2" charset="2"/>
              </a:rPr>
              <a:t>简单插入排序</a:t>
            </a:r>
            <a:endParaRPr lang="en-US" altLang="zh-CN" sz="2400" b="1" dirty="0" smtClean="0"/>
          </a:p>
        </p:txBody>
      </p:sp>
      <p:sp>
        <p:nvSpPr>
          <p:cNvPr id="706" name="AutoShape 1511"/>
          <p:cNvSpPr>
            <a:spLocks noChangeArrowheads="1"/>
          </p:cNvSpPr>
          <p:nvPr/>
        </p:nvSpPr>
        <p:spPr bwMode="auto">
          <a:xfrm>
            <a:off x="642910" y="928670"/>
            <a:ext cx="8072494" cy="3643338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26000" tIns="154800"/>
          <a:lstStyle/>
          <a:p>
            <a:r>
              <a:rPr lang="en-US" sz="2000" b="1" dirty="0" smtClean="0"/>
              <a:t>void </a:t>
            </a:r>
            <a:r>
              <a:rPr lang="en-US" sz="2000" b="1" dirty="0" err="1" smtClean="0"/>
              <a:t>InsertionSort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ElementType</a:t>
            </a:r>
            <a:r>
              <a:rPr lang="en-US" sz="2000" b="1" dirty="0" smtClean="0"/>
              <a:t> A[],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N )</a:t>
            </a:r>
          </a:p>
          <a:p>
            <a:r>
              <a:rPr lang="en-US" sz="2000" b="1" dirty="0" smtClean="0"/>
              <a:t>{ </a:t>
            </a:r>
            <a:r>
              <a:rPr lang="en-US" sz="2000" b="1" dirty="0" smtClean="0"/>
              <a:t>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smtClean="0"/>
              <a:t>P,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     </a:t>
            </a:r>
            <a:r>
              <a:rPr lang="en-US" sz="2000" b="1" dirty="0" err="1" smtClean="0"/>
              <a:t>ElementType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     </a:t>
            </a:r>
          </a:p>
          <a:p>
            <a:r>
              <a:rPr lang="en-US" sz="2000" b="1" dirty="0" smtClean="0"/>
              <a:t>     for ( P=1; P&lt;N; P++ ) {</a:t>
            </a:r>
          </a:p>
          <a:p>
            <a:r>
              <a:rPr lang="en-US" sz="2000" b="1" dirty="0" smtClean="0"/>
              <a:t>         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 = A[P]; /* </a:t>
            </a:r>
            <a:r>
              <a:rPr lang="zh-CN" altLang="en-US" sz="2000" b="1" dirty="0" smtClean="0"/>
              <a:t>取出未排序序列中的第一个元素*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smtClean="0"/>
              <a:t>         </a:t>
            </a:r>
            <a:r>
              <a:rPr lang="en-US" sz="2000" b="1" dirty="0" smtClean="0"/>
              <a:t>for 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=P;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&gt;0 &amp;&amp; A[i-1]&gt;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-- )</a:t>
            </a:r>
          </a:p>
          <a:p>
            <a:r>
              <a:rPr lang="en-US" sz="2000" b="1" dirty="0" smtClean="0"/>
              <a:t>            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= A[i-1]; /*</a:t>
            </a:r>
            <a:r>
              <a:rPr lang="zh-CN" altLang="en-US" sz="2000" b="1" dirty="0" smtClean="0"/>
              <a:t>依次与已排序序列中元素比较并右移*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smtClean="0"/>
              <a:t>         </a:t>
            </a:r>
            <a:r>
              <a:rPr lang="en-US" sz="2000" b="1" dirty="0" smtClean="0"/>
              <a:t>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= 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; /* </a:t>
            </a:r>
            <a:r>
              <a:rPr lang="zh-CN" altLang="en-US" sz="2000" b="1" dirty="0" smtClean="0"/>
              <a:t>放进合适的位置 *</a:t>
            </a:r>
            <a:r>
              <a:rPr lang="en-US" altLang="zh-CN" sz="2000" b="1" dirty="0" smtClean="0"/>
              <a:t>/</a:t>
            </a:r>
          </a:p>
          <a:p>
            <a:r>
              <a:rPr lang="en-US" altLang="zh-CN" sz="2000" b="1" dirty="0" smtClean="0"/>
              <a:t>     }</a:t>
            </a:r>
          </a:p>
          <a:p>
            <a:r>
              <a:rPr lang="en-US" altLang="zh-CN" sz="2000" b="1" dirty="0" smtClean="0"/>
              <a:t>}</a:t>
            </a:r>
            <a:endParaRPr lang="en-US" altLang="zh-CN" sz="2000" b="1" dirty="0">
              <a:latin typeface="Arial" charset="0"/>
            </a:endParaRPr>
          </a:p>
        </p:txBody>
      </p:sp>
      <p:sp>
        <p:nvSpPr>
          <p:cNvPr id="707" name="矩形 706"/>
          <p:cNvSpPr/>
          <p:nvPr/>
        </p:nvSpPr>
        <p:spPr>
          <a:xfrm>
            <a:off x="627457" y="5500702"/>
            <a:ext cx="3373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空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间复杂性</a:t>
            </a:r>
            <a:r>
              <a:rPr lang="en-US" altLang="zh-CN" sz="2000" b="1" dirty="0" smtClean="0"/>
              <a:t>S(n) = </a:t>
            </a:r>
            <a:r>
              <a:rPr lang="en-US" altLang="zh-CN" sz="2000" b="1" i="1" dirty="0" smtClean="0">
                <a:solidFill>
                  <a:srgbClr val="3333FF"/>
                </a:solidFill>
              </a:rPr>
              <a:t>O</a:t>
            </a:r>
            <a:r>
              <a:rPr lang="zh-CN" altLang="en-US" sz="2000" b="1" i="1" dirty="0" smtClean="0">
                <a:solidFill>
                  <a:srgbClr val="3333FF"/>
                </a:solidFill>
              </a:rPr>
              <a:t>（</a:t>
            </a:r>
            <a:r>
              <a:rPr lang="en-US" altLang="zh-CN" sz="2000" b="1" i="1" dirty="0" smtClean="0">
                <a:solidFill>
                  <a:srgbClr val="3333FF"/>
                </a:solidFill>
              </a:rPr>
              <a:t>1</a:t>
            </a:r>
            <a:r>
              <a:rPr lang="zh-CN" altLang="en-US" sz="2000" b="1" i="1" dirty="0" smtClean="0">
                <a:solidFill>
                  <a:srgbClr val="3333FF"/>
                </a:solidFill>
              </a:rPr>
              <a:t>）</a:t>
            </a:r>
            <a:endParaRPr lang="zh-CN" altLang="en-US" sz="2000" b="1" i="1" dirty="0">
              <a:solidFill>
                <a:srgbClr val="3333FF"/>
              </a:solidFill>
            </a:endParaRPr>
          </a:p>
        </p:txBody>
      </p:sp>
      <p:sp>
        <p:nvSpPr>
          <p:cNvPr id="708" name="矩形 707"/>
          <p:cNvSpPr/>
          <p:nvPr/>
        </p:nvSpPr>
        <p:spPr>
          <a:xfrm>
            <a:off x="627457" y="5857892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稳定性：</a:t>
            </a:r>
            <a:r>
              <a:rPr lang="zh-CN" altLang="en-US" sz="2000" b="1" dirty="0" smtClean="0">
                <a:solidFill>
                  <a:srgbClr val="3333FF"/>
                </a:solidFill>
                <a:latin typeface="Arial" pitchFamily="34" charset="0"/>
                <a:sym typeface="Wingdings" pitchFamily="2" charset="2"/>
              </a:rPr>
              <a:t>稳定。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8" grpId="0" animBg="1"/>
      <p:bldP spid="43468" grpId="0" animBg="1"/>
      <p:bldP spid="43496" grpId="0" autoUpdateAnimBg="0"/>
      <p:bldP spid="43497" grpId="0" autoUpdateAnimBg="0"/>
      <p:bldP spid="43498" grpId="0" autoUpdateAnimBg="0"/>
      <p:bldP spid="43499" grpId="0" autoUpdateAnimBg="0"/>
      <p:bldP spid="706" grpId="0" animBg="1" autoUpdateAnimBg="0"/>
      <p:bldP spid="707" grpId="0"/>
      <p:bldP spid="7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838200"/>
            <a:ext cx="8153400" cy="990600"/>
            <a:chOff x="192" y="528"/>
            <a:chExt cx="5136" cy="624"/>
          </a:xfrm>
        </p:grpSpPr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192" y="528"/>
              <a:ext cx="6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 smtClean="0">
                  <a:ea typeface="MS Hei" pitchFamily="49" charset="-122"/>
                </a:rPr>
                <a:t>〖</a:t>
              </a:r>
              <a:r>
                <a:rPr lang="zh-CN" altLang="en-US" sz="2000" b="1" dirty="0" smtClean="0">
                  <a:ea typeface="MS Hei" pitchFamily="49" charset="-122"/>
                </a:rPr>
                <a:t>例</a:t>
              </a:r>
              <a:r>
                <a:rPr lang="en-US" altLang="zh-CN" sz="2000" b="1" dirty="0" smtClean="0">
                  <a:ea typeface="MS Hei" pitchFamily="49" charset="-122"/>
                </a:rPr>
                <a:t>〗: </a:t>
              </a:r>
              <a:endParaRPr lang="en-US" altLang="zh-CN" sz="2000" b="1" dirty="0"/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96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129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163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1968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2304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264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297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331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3648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3984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432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41</a:t>
              </a:r>
            </a:p>
          </p:txBody>
        </p: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465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499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124200" y="2057400"/>
            <a:ext cx="3200400" cy="422275"/>
            <a:chOff x="1968" y="1296"/>
            <a:chExt cx="2016" cy="266"/>
          </a:xfrm>
        </p:grpSpPr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3648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1968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657600" y="2057400"/>
            <a:ext cx="3200400" cy="422275"/>
            <a:chOff x="2304" y="1296"/>
            <a:chExt cx="2016" cy="266"/>
          </a:xfrm>
        </p:grpSpPr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2304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984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524000" y="2057400"/>
            <a:ext cx="5867400" cy="422275"/>
            <a:chOff x="960" y="1296"/>
            <a:chExt cx="3696" cy="266"/>
          </a:xfrm>
        </p:grpSpPr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32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96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264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057400" y="2057400"/>
            <a:ext cx="5867400" cy="422275"/>
            <a:chOff x="1296" y="1296"/>
            <a:chExt cx="3696" cy="266"/>
          </a:xfrm>
        </p:grpSpPr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5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129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297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590800" y="2057400"/>
            <a:ext cx="5867400" cy="422275"/>
            <a:chOff x="1632" y="1296"/>
            <a:chExt cx="3696" cy="266"/>
          </a:xfrm>
        </p:grpSpPr>
        <p:sp>
          <p:nvSpPr>
            <p:cNvPr id="52257" name="Text Box 33"/>
            <p:cNvSpPr txBox="1">
              <a:spLocks noChangeArrowheads="1"/>
            </p:cNvSpPr>
            <p:nvPr/>
          </p:nvSpPr>
          <p:spPr bwMode="auto">
            <a:xfrm>
              <a:off x="163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499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52259" name="Text Box 35"/>
            <p:cNvSpPr txBox="1">
              <a:spLocks noChangeArrowheads="1"/>
            </p:cNvSpPr>
            <p:nvPr/>
          </p:nvSpPr>
          <p:spPr bwMode="auto">
            <a:xfrm>
              <a:off x="331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609600" y="2057400"/>
            <a:ext cx="914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5</a:t>
            </a:r>
            <a:r>
              <a:rPr lang="en-US" altLang="zh-CN" sz="2000" b="1"/>
              <a:t>-sort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600200" y="1447800"/>
            <a:ext cx="5715000" cy="304800"/>
            <a:chOff x="1008" y="912"/>
            <a:chExt cx="3600" cy="192"/>
          </a:xfrm>
        </p:grpSpPr>
        <p:sp>
          <p:nvSpPr>
            <p:cNvPr id="52262" name="Rectangle 38"/>
            <p:cNvSpPr>
              <a:spLocks noChangeArrowheads="1"/>
            </p:cNvSpPr>
            <p:nvPr/>
          </p:nvSpPr>
          <p:spPr bwMode="auto">
            <a:xfrm>
              <a:off x="100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68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436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2133600" y="1447800"/>
            <a:ext cx="5715000" cy="304800"/>
            <a:chOff x="1344" y="912"/>
            <a:chExt cx="3600" cy="192"/>
          </a:xfrm>
        </p:grpSpPr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134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7" name="Rectangle 43"/>
            <p:cNvSpPr>
              <a:spLocks noChangeArrowheads="1"/>
            </p:cNvSpPr>
            <p:nvPr/>
          </p:nvSpPr>
          <p:spPr bwMode="auto">
            <a:xfrm>
              <a:off x="302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70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2667000" y="1447800"/>
            <a:ext cx="5715000" cy="304800"/>
            <a:chOff x="1680" y="912"/>
            <a:chExt cx="3600" cy="192"/>
          </a:xfrm>
        </p:grpSpPr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68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336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504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3200400" y="1447800"/>
            <a:ext cx="3048000" cy="304800"/>
            <a:chOff x="2016" y="912"/>
            <a:chExt cx="1920" cy="192"/>
          </a:xfrm>
        </p:grpSpPr>
        <p:sp>
          <p:nvSpPr>
            <p:cNvPr id="52274" name="Rectangle 50"/>
            <p:cNvSpPr>
              <a:spLocks noChangeArrowheads="1"/>
            </p:cNvSpPr>
            <p:nvPr/>
          </p:nvSpPr>
          <p:spPr bwMode="auto">
            <a:xfrm>
              <a:off x="2016" y="912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5" name="Rectangle 51"/>
            <p:cNvSpPr>
              <a:spLocks noChangeArrowheads="1"/>
            </p:cNvSpPr>
            <p:nvPr/>
          </p:nvSpPr>
          <p:spPr bwMode="auto">
            <a:xfrm>
              <a:off x="3696" y="912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3733800" y="1447800"/>
            <a:ext cx="3048000" cy="304800"/>
            <a:chOff x="2352" y="912"/>
            <a:chExt cx="1920" cy="192"/>
          </a:xfrm>
        </p:grpSpPr>
        <p:sp>
          <p:nvSpPr>
            <p:cNvPr id="52277" name="Rectangle 53"/>
            <p:cNvSpPr>
              <a:spLocks noChangeArrowheads="1"/>
            </p:cNvSpPr>
            <p:nvPr/>
          </p:nvSpPr>
          <p:spPr bwMode="auto">
            <a:xfrm>
              <a:off x="2352" y="912"/>
              <a:ext cx="240" cy="192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8" name="Rectangle 54"/>
            <p:cNvSpPr>
              <a:spLocks noChangeArrowheads="1"/>
            </p:cNvSpPr>
            <p:nvPr/>
          </p:nvSpPr>
          <p:spPr bwMode="auto">
            <a:xfrm>
              <a:off x="4032" y="912"/>
              <a:ext cx="240" cy="192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2590800" y="2667000"/>
            <a:ext cx="5334000" cy="422275"/>
            <a:chOff x="1632" y="1680"/>
            <a:chExt cx="3360" cy="266"/>
          </a:xfrm>
        </p:grpSpPr>
        <p:sp>
          <p:nvSpPr>
            <p:cNvPr id="52280" name="Text Box 56"/>
            <p:cNvSpPr txBox="1">
              <a:spLocks noChangeArrowheads="1"/>
            </p:cNvSpPr>
            <p:nvPr/>
          </p:nvSpPr>
          <p:spPr bwMode="auto">
            <a:xfrm>
              <a:off x="465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52281" name="Text Box 57"/>
            <p:cNvSpPr txBox="1">
              <a:spLocks noChangeArrowheads="1"/>
            </p:cNvSpPr>
            <p:nvPr/>
          </p:nvSpPr>
          <p:spPr bwMode="auto">
            <a:xfrm>
              <a:off x="264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52282" name="Text Box 58"/>
            <p:cNvSpPr txBox="1">
              <a:spLocks noChangeArrowheads="1"/>
            </p:cNvSpPr>
            <p:nvPr/>
          </p:nvSpPr>
          <p:spPr bwMode="auto">
            <a:xfrm>
              <a:off x="3648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524000" y="2667000"/>
            <a:ext cx="6934200" cy="422275"/>
            <a:chOff x="960" y="1680"/>
            <a:chExt cx="4368" cy="266"/>
          </a:xfrm>
        </p:grpSpPr>
        <p:sp>
          <p:nvSpPr>
            <p:cNvPr id="52285" name="Text Box 61"/>
            <p:cNvSpPr txBox="1">
              <a:spLocks noChangeArrowheads="1"/>
            </p:cNvSpPr>
            <p:nvPr/>
          </p:nvSpPr>
          <p:spPr bwMode="auto">
            <a:xfrm>
              <a:off x="96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52286" name="Text Box 62"/>
            <p:cNvSpPr txBox="1">
              <a:spLocks noChangeArrowheads="1"/>
            </p:cNvSpPr>
            <p:nvPr/>
          </p:nvSpPr>
          <p:spPr bwMode="auto">
            <a:xfrm>
              <a:off x="297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52287" name="Text Box 63"/>
            <p:cNvSpPr txBox="1">
              <a:spLocks noChangeArrowheads="1"/>
            </p:cNvSpPr>
            <p:nvPr/>
          </p:nvSpPr>
          <p:spPr bwMode="auto">
            <a:xfrm>
              <a:off x="1968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52288" name="Text Box 64"/>
            <p:cNvSpPr txBox="1">
              <a:spLocks noChangeArrowheads="1"/>
            </p:cNvSpPr>
            <p:nvPr/>
          </p:nvSpPr>
          <p:spPr bwMode="auto">
            <a:xfrm>
              <a:off x="3984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52289" name="Text Box 65"/>
            <p:cNvSpPr txBox="1">
              <a:spLocks noChangeArrowheads="1"/>
            </p:cNvSpPr>
            <p:nvPr/>
          </p:nvSpPr>
          <p:spPr bwMode="auto">
            <a:xfrm>
              <a:off x="499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</p:grp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2057400" y="2667000"/>
            <a:ext cx="5334000" cy="422275"/>
            <a:chOff x="1296" y="1680"/>
            <a:chExt cx="3360" cy="266"/>
          </a:xfrm>
        </p:grpSpPr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29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432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52293" name="Text Box 69"/>
            <p:cNvSpPr txBox="1">
              <a:spLocks noChangeArrowheads="1"/>
            </p:cNvSpPr>
            <p:nvPr/>
          </p:nvSpPr>
          <p:spPr bwMode="auto">
            <a:xfrm>
              <a:off x="331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52294" name="Text Box 70"/>
            <p:cNvSpPr txBox="1">
              <a:spLocks noChangeArrowheads="1"/>
            </p:cNvSpPr>
            <p:nvPr/>
          </p:nvSpPr>
          <p:spPr bwMode="auto">
            <a:xfrm>
              <a:off x="2304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52295" name="Text Box 71"/>
          <p:cNvSpPr txBox="1">
            <a:spLocks noChangeArrowheads="1"/>
          </p:cNvSpPr>
          <p:nvPr/>
        </p:nvSpPr>
        <p:spPr bwMode="auto">
          <a:xfrm>
            <a:off x="609600" y="2667000"/>
            <a:ext cx="914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3</a:t>
            </a:r>
            <a:r>
              <a:rPr lang="en-US" altLang="zh-CN" sz="2000" b="1"/>
              <a:t>-sort</a:t>
            </a:r>
          </a:p>
        </p:txBody>
      </p: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1600200" y="2133600"/>
            <a:ext cx="6781800" cy="304800"/>
            <a:chOff x="1008" y="1488"/>
            <a:chExt cx="4272" cy="192"/>
          </a:xfrm>
        </p:grpSpPr>
        <p:sp>
          <p:nvSpPr>
            <p:cNvPr id="52297" name="Rectangle 73"/>
            <p:cNvSpPr>
              <a:spLocks noChangeArrowheads="1"/>
            </p:cNvSpPr>
            <p:nvPr/>
          </p:nvSpPr>
          <p:spPr bwMode="auto">
            <a:xfrm>
              <a:off x="1008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8" name="Rectangle 74"/>
            <p:cNvSpPr>
              <a:spLocks noChangeArrowheads="1"/>
            </p:cNvSpPr>
            <p:nvPr/>
          </p:nvSpPr>
          <p:spPr bwMode="auto">
            <a:xfrm>
              <a:off x="2016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9" name="Rectangle 75"/>
            <p:cNvSpPr>
              <a:spLocks noChangeArrowheads="1"/>
            </p:cNvSpPr>
            <p:nvPr/>
          </p:nvSpPr>
          <p:spPr bwMode="auto">
            <a:xfrm>
              <a:off x="3024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0" name="Rectangle 76"/>
            <p:cNvSpPr>
              <a:spLocks noChangeArrowheads="1"/>
            </p:cNvSpPr>
            <p:nvPr/>
          </p:nvSpPr>
          <p:spPr bwMode="auto">
            <a:xfrm>
              <a:off x="4032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1" name="Rectangle 77"/>
            <p:cNvSpPr>
              <a:spLocks noChangeArrowheads="1"/>
            </p:cNvSpPr>
            <p:nvPr/>
          </p:nvSpPr>
          <p:spPr bwMode="auto">
            <a:xfrm>
              <a:off x="5040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78"/>
          <p:cNvGrpSpPr>
            <a:grpSpLocks/>
          </p:cNvGrpSpPr>
          <p:nvPr/>
        </p:nvGrpSpPr>
        <p:grpSpPr bwMode="auto">
          <a:xfrm>
            <a:off x="2133600" y="2133600"/>
            <a:ext cx="5181600" cy="304800"/>
            <a:chOff x="1344" y="1488"/>
            <a:chExt cx="3264" cy="192"/>
          </a:xfrm>
        </p:grpSpPr>
        <p:sp>
          <p:nvSpPr>
            <p:cNvPr id="52303" name="Rectangle 79"/>
            <p:cNvSpPr>
              <a:spLocks noChangeArrowheads="1"/>
            </p:cNvSpPr>
            <p:nvPr/>
          </p:nvSpPr>
          <p:spPr bwMode="auto">
            <a:xfrm>
              <a:off x="1344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4" name="Rectangle 80"/>
            <p:cNvSpPr>
              <a:spLocks noChangeArrowheads="1"/>
            </p:cNvSpPr>
            <p:nvPr/>
          </p:nvSpPr>
          <p:spPr bwMode="auto">
            <a:xfrm>
              <a:off x="2352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5" name="Rectangle 81"/>
            <p:cNvSpPr>
              <a:spLocks noChangeArrowheads="1"/>
            </p:cNvSpPr>
            <p:nvPr/>
          </p:nvSpPr>
          <p:spPr bwMode="auto">
            <a:xfrm>
              <a:off x="3360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6" name="Rectangle 82"/>
            <p:cNvSpPr>
              <a:spLocks noChangeArrowheads="1"/>
            </p:cNvSpPr>
            <p:nvPr/>
          </p:nvSpPr>
          <p:spPr bwMode="auto">
            <a:xfrm>
              <a:off x="4368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83"/>
          <p:cNvGrpSpPr>
            <a:grpSpLocks/>
          </p:cNvGrpSpPr>
          <p:nvPr/>
        </p:nvGrpSpPr>
        <p:grpSpPr bwMode="auto">
          <a:xfrm>
            <a:off x="2667000" y="2133600"/>
            <a:ext cx="5181600" cy="304800"/>
            <a:chOff x="1680" y="1488"/>
            <a:chExt cx="3264" cy="192"/>
          </a:xfrm>
        </p:grpSpPr>
        <p:sp>
          <p:nvSpPr>
            <p:cNvPr id="52308" name="Rectangle 84"/>
            <p:cNvSpPr>
              <a:spLocks noChangeArrowheads="1"/>
            </p:cNvSpPr>
            <p:nvPr/>
          </p:nvSpPr>
          <p:spPr bwMode="auto">
            <a:xfrm>
              <a:off x="4704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9" name="Rectangle 85"/>
            <p:cNvSpPr>
              <a:spLocks noChangeArrowheads="1"/>
            </p:cNvSpPr>
            <p:nvPr/>
          </p:nvSpPr>
          <p:spPr bwMode="auto">
            <a:xfrm>
              <a:off x="1680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0" name="Rectangle 86"/>
            <p:cNvSpPr>
              <a:spLocks noChangeArrowheads="1"/>
            </p:cNvSpPr>
            <p:nvPr/>
          </p:nvSpPr>
          <p:spPr bwMode="auto">
            <a:xfrm>
              <a:off x="2688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1" name="Rectangle 87"/>
            <p:cNvSpPr>
              <a:spLocks noChangeArrowheads="1"/>
            </p:cNvSpPr>
            <p:nvPr/>
          </p:nvSpPr>
          <p:spPr bwMode="auto">
            <a:xfrm>
              <a:off x="3696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609600" y="3276600"/>
            <a:ext cx="914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en-US" altLang="zh-CN" sz="2000" b="1"/>
              <a:t>-sort</a:t>
            </a:r>
          </a:p>
        </p:txBody>
      </p:sp>
      <p:grpSp>
        <p:nvGrpSpPr>
          <p:cNvPr id="19" name="Group 89"/>
          <p:cNvGrpSpPr>
            <a:grpSpLocks/>
          </p:cNvGrpSpPr>
          <p:nvPr/>
        </p:nvGrpSpPr>
        <p:grpSpPr bwMode="auto">
          <a:xfrm>
            <a:off x="1524000" y="3276600"/>
            <a:ext cx="6934200" cy="422275"/>
            <a:chOff x="960" y="2064"/>
            <a:chExt cx="4368" cy="266"/>
          </a:xfrm>
        </p:grpSpPr>
        <p:sp>
          <p:nvSpPr>
            <p:cNvPr id="52314" name="Text Box 90"/>
            <p:cNvSpPr txBox="1">
              <a:spLocks noChangeArrowheads="1"/>
            </p:cNvSpPr>
            <p:nvPr/>
          </p:nvSpPr>
          <p:spPr bwMode="auto">
            <a:xfrm>
              <a:off x="499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52315" name="Text Box 91"/>
            <p:cNvSpPr txBox="1">
              <a:spLocks noChangeArrowheads="1"/>
            </p:cNvSpPr>
            <p:nvPr/>
          </p:nvSpPr>
          <p:spPr bwMode="auto">
            <a:xfrm>
              <a:off x="297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52316" name="Text Box 92"/>
            <p:cNvSpPr txBox="1">
              <a:spLocks noChangeArrowheads="1"/>
            </p:cNvSpPr>
            <p:nvPr/>
          </p:nvSpPr>
          <p:spPr bwMode="auto">
            <a:xfrm>
              <a:off x="432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52317" name="Text Box 93"/>
            <p:cNvSpPr txBox="1">
              <a:spLocks noChangeArrowheads="1"/>
            </p:cNvSpPr>
            <p:nvPr/>
          </p:nvSpPr>
          <p:spPr bwMode="auto">
            <a:xfrm>
              <a:off x="96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52318" name="Text Box 94"/>
            <p:cNvSpPr txBox="1">
              <a:spLocks noChangeArrowheads="1"/>
            </p:cNvSpPr>
            <p:nvPr/>
          </p:nvSpPr>
          <p:spPr bwMode="auto">
            <a:xfrm>
              <a:off x="2304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52319" name="Text Box 95"/>
            <p:cNvSpPr txBox="1">
              <a:spLocks noChangeArrowheads="1"/>
            </p:cNvSpPr>
            <p:nvPr/>
          </p:nvSpPr>
          <p:spPr bwMode="auto">
            <a:xfrm>
              <a:off x="331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52320" name="Text Box 96"/>
            <p:cNvSpPr txBox="1">
              <a:spLocks noChangeArrowheads="1"/>
            </p:cNvSpPr>
            <p:nvPr/>
          </p:nvSpPr>
          <p:spPr bwMode="auto">
            <a:xfrm>
              <a:off x="264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52321" name="Text Box 97"/>
            <p:cNvSpPr txBox="1">
              <a:spLocks noChangeArrowheads="1"/>
            </p:cNvSpPr>
            <p:nvPr/>
          </p:nvSpPr>
          <p:spPr bwMode="auto">
            <a:xfrm>
              <a:off x="3648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52322" name="Text Box 98"/>
            <p:cNvSpPr txBox="1">
              <a:spLocks noChangeArrowheads="1"/>
            </p:cNvSpPr>
            <p:nvPr/>
          </p:nvSpPr>
          <p:spPr bwMode="auto">
            <a:xfrm>
              <a:off x="465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52323" name="Text Box 99"/>
            <p:cNvSpPr txBox="1">
              <a:spLocks noChangeArrowheads="1"/>
            </p:cNvSpPr>
            <p:nvPr/>
          </p:nvSpPr>
          <p:spPr bwMode="auto">
            <a:xfrm>
              <a:off x="129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52324" name="Text Box 100"/>
            <p:cNvSpPr txBox="1">
              <a:spLocks noChangeArrowheads="1"/>
            </p:cNvSpPr>
            <p:nvPr/>
          </p:nvSpPr>
          <p:spPr bwMode="auto">
            <a:xfrm>
              <a:off x="3984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52325" name="Text Box 101"/>
            <p:cNvSpPr txBox="1">
              <a:spLocks noChangeArrowheads="1"/>
            </p:cNvSpPr>
            <p:nvPr/>
          </p:nvSpPr>
          <p:spPr bwMode="auto">
            <a:xfrm>
              <a:off x="1968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52326" name="Text Box 102"/>
            <p:cNvSpPr txBox="1">
              <a:spLocks noChangeArrowheads="1"/>
            </p:cNvSpPr>
            <p:nvPr/>
          </p:nvSpPr>
          <p:spPr bwMode="auto">
            <a:xfrm>
              <a:off x="163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52327" name="Text Box 103"/>
          <p:cNvSpPr txBox="1">
            <a:spLocks noChangeArrowheads="1"/>
          </p:cNvSpPr>
          <p:nvPr/>
        </p:nvSpPr>
        <p:spPr bwMode="auto">
          <a:xfrm>
            <a:off x="571472" y="3929066"/>
            <a:ext cx="7396186" cy="402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sym typeface="Wingdings" pitchFamily="2" charset="2"/>
              </a:rPr>
              <a:t>  </a:t>
            </a:r>
            <a:r>
              <a:rPr lang="zh-CN" altLang="en-US" sz="2000" b="1" dirty="0" smtClean="0">
                <a:sym typeface="Wingdings" pitchFamily="2" charset="2"/>
              </a:rPr>
              <a:t>定义一个递增序列</a:t>
            </a:r>
            <a:r>
              <a:rPr lang="zh-CN" altLang="en-US" sz="2000" b="1" dirty="0" smtClean="0">
                <a:solidFill>
                  <a:schemeClr val="hlink"/>
                </a:solidFill>
                <a:sym typeface="Wingdings" pitchFamily="2" charset="2"/>
              </a:rPr>
              <a:t>：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/>
              <a:t>h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 &lt; </a:t>
            </a:r>
            <a:r>
              <a:rPr lang="en-US" altLang="zh-CN" sz="2000" b="1" i="1" dirty="0"/>
              <a:t>h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 &lt; … &lt; </a:t>
            </a:r>
            <a:r>
              <a:rPr lang="en-US" altLang="zh-CN" sz="2000" b="1" i="1" dirty="0"/>
              <a:t>h</a:t>
            </a:r>
            <a:r>
              <a:rPr lang="en-US" altLang="zh-CN" sz="2000" b="1" i="1" baseline="-25000" dirty="0"/>
              <a:t>t</a:t>
            </a:r>
            <a:r>
              <a:rPr lang="en-US" altLang="zh-CN" sz="2000" b="1" dirty="0"/>
              <a:t>  ( </a:t>
            </a:r>
            <a:r>
              <a:rPr lang="en-US" altLang="zh-CN" sz="2000" b="1" i="1" dirty="0"/>
              <a:t>h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 = 1 )</a:t>
            </a:r>
          </a:p>
        </p:txBody>
      </p:sp>
      <p:sp>
        <p:nvSpPr>
          <p:cNvPr id="52328" name="Text Box 104"/>
          <p:cNvSpPr txBox="1">
            <a:spLocks noChangeArrowheads="1"/>
          </p:cNvSpPr>
          <p:nvPr/>
        </p:nvSpPr>
        <p:spPr bwMode="auto">
          <a:xfrm>
            <a:off x="533400" y="4495800"/>
            <a:ext cx="8153400" cy="402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sym typeface="Wingdings" pitchFamily="2" charset="2"/>
              </a:rPr>
              <a:t>  </a:t>
            </a:r>
            <a:r>
              <a:rPr lang="zh-CN" altLang="en-US" sz="2000" b="1" dirty="0" smtClean="0">
                <a:sym typeface="Wingdings" pitchFamily="2" charset="2"/>
              </a:rPr>
              <a:t>分步骤进行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“间隔</a:t>
            </a:r>
            <a:r>
              <a:rPr lang="en-US" altLang="zh-CN" sz="2000" b="1" i="1" dirty="0" err="1" smtClean="0">
                <a:solidFill>
                  <a:srgbClr val="3333FF"/>
                </a:solidFill>
              </a:rPr>
              <a:t>h</a:t>
            </a:r>
            <a:r>
              <a:rPr lang="en-US" altLang="zh-CN" sz="2000" b="1" i="1" baseline="-25000" dirty="0" err="1" smtClean="0">
                <a:solidFill>
                  <a:srgbClr val="3333FF"/>
                </a:solidFill>
              </a:rPr>
              <a:t>k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-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插入排序”</a:t>
            </a:r>
            <a:r>
              <a:rPr lang="zh-CN" altLang="en-US" sz="2000" b="1" dirty="0" smtClean="0"/>
              <a:t>，</a:t>
            </a:r>
            <a:r>
              <a:rPr lang="en-US" altLang="zh-CN" sz="2000" b="1" i="1" dirty="0" smtClean="0"/>
              <a:t>k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 1, …, 1</a:t>
            </a:r>
            <a:endParaRPr lang="en-US" altLang="zh-CN" sz="2000" b="1" dirty="0"/>
          </a:p>
        </p:txBody>
      </p: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635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722155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§7.3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插入排序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00166" y="357166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sym typeface="Wingdings" pitchFamily="2" charset="2"/>
              </a:rPr>
              <a:t> </a:t>
            </a:r>
            <a:r>
              <a:rPr lang="zh-CN" altLang="en-US" sz="2400" b="1" dirty="0" smtClean="0"/>
              <a:t>希尔排序</a:t>
            </a:r>
            <a:r>
              <a:rPr lang="en-US" altLang="zh-CN" sz="2400" b="1" dirty="0" smtClean="0">
                <a:sym typeface="Webdings" pitchFamily="18" charset="2"/>
              </a:rPr>
              <a:t>---- by Donald Shell</a:t>
            </a:r>
            <a:endParaRPr lang="en-US" altLang="zh-CN" sz="2400" b="1" dirty="0" smtClean="0"/>
          </a:p>
        </p:txBody>
      </p:sp>
      <p:sp>
        <p:nvSpPr>
          <p:cNvPr id="110" name="AutoShape 105" descr="再生纸"/>
          <p:cNvSpPr>
            <a:spLocks noChangeArrowheads="1"/>
          </p:cNvSpPr>
          <p:nvPr/>
        </p:nvSpPr>
        <p:spPr bwMode="auto">
          <a:xfrm>
            <a:off x="533400" y="5029200"/>
            <a:ext cx="7924800" cy="838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2000" b="1" dirty="0" smtClean="0">
                <a:solidFill>
                  <a:schemeClr val="hlink"/>
                </a:solidFill>
              </a:rPr>
              <a:t>注意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: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“间隔</a:t>
            </a:r>
            <a:r>
              <a:rPr lang="en-US" altLang="zh-CN" sz="2000" b="1" i="1" dirty="0" err="1" smtClean="0"/>
              <a:t>h</a:t>
            </a:r>
            <a:r>
              <a:rPr lang="en-US" altLang="zh-CN" sz="2000" b="1" i="1" baseline="-25000" dirty="0" err="1" smtClean="0"/>
              <a:t>k</a:t>
            </a:r>
            <a:r>
              <a:rPr lang="en-US" altLang="zh-CN" sz="2000" b="1" dirty="0" smtClean="0"/>
              <a:t>-</a:t>
            </a:r>
            <a:r>
              <a:rPr lang="zh-CN" altLang="en-US" sz="2000" b="1" dirty="0" smtClean="0"/>
              <a:t>插入排序” 的结果留给“间隔</a:t>
            </a:r>
            <a:r>
              <a:rPr lang="en-US" altLang="zh-CN" sz="2000" b="1" i="1" dirty="0" smtClean="0"/>
              <a:t>h</a:t>
            </a:r>
            <a:r>
              <a:rPr lang="en-US" altLang="zh-CN" sz="2000" b="1" i="1" baseline="-25000" dirty="0" smtClean="0"/>
              <a:t>k-1</a:t>
            </a:r>
            <a:r>
              <a:rPr lang="en-US" altLang="zh-CN" sz="2000" b="1" dirty="0" smtClean="0"/>
              <a:t>-</a:t>
            </a:r>
            <a:r>
              <a:rPr lang="zh-CN" altLang="en-US" sz="2000" b="1" dirty="0" smtClean="0"/>
              <a:t>插入排序”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0" grpId="0" autoUpdateAnimBg="0"/>
      <p:bldP spid="52295" grpId="0" autoUpdateAnimBg="0"/>
      <p:bldP spid="52312" grpId="0" autoUpdateAnimBg="0"/>
      <p:bldP spid="52327" grpId="0" autoUpdateAnimBg="0"/>
      <p:bldP spid="52328" grpId="0" autoUpdateAnimBg="0"/>
      <p:bldP spid="11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§7.3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希尔排序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920132"/>
          <a:ext cx="8072494" cy="4929222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4929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void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ShellSort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(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ElementType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A[],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N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{   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Si, D, P,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ElementType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Tmp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/* 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这里只列出一小部分增量 *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    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Sedgewick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[] = {929, 505, 209, 109, 41, 19, 5, 1, 0};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for ( Si=0;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Sedgewick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[Si]&gt;=N; Si++ )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    ; /* 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初始的增量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Sedgewick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[Si]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不能超过待排序列长度 *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800" b="1" kern="0" dirty="0" smtClean="0">
                        <a:solidFill>
                          <a:schemeClr val="tx1"/>
                        </a:solidFill>
                        <a:latin typeface="Courier"/>
                        <a:ea typeface="+mn-ea"/>
                        <a:cs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     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for ( D=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Sedgewick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[Si]; D&gt;0; D=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Sedgewick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[++Si]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    for ( P=D; P&lt;N; P++ ) { /* </a:t>
                      </a:r>
                      <a:r>
                        <a:rPr lang="zh-CN" alt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插入排序*</a:t>
                      </a: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            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Tmp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= A[P];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        for (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=P;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&gt;=D &amp;&amp; A[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-D]&gt;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Tmp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;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-=D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            A[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] = A[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-D];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        A[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] = 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Tmp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}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 smtClean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u="sng" dirty="0" smtClean="0">
                <a:solidFill>
                  <a:srgbClr val="000000"/>
                </a:solidFill>
              </a:rPr>
              <a:t>章 排序</a:t>
            </a:r>
            <a:endParaRPr kumimoji="1" lang="en-US" altLang="zh-CN" u="sng" dirty="0" smtClean="0">
              <a:solidFill>
                <a:srgbClr val="000000"/>
              </a:solidFill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  <a:sym typeface="Webdings" pitchFamily="18" charset="2"/>
              </a:rPr>
              <a:t>§7.3  </a:t>
            </a:r>
            <a:r>
              <a:rPr kumimoji="1" lang="zh-CN" altLang="en-US" dirty="0" smtClean="0">
                <a:solidFill>
                  <a:srgbClr val="000000"/>
                </a:solidFill>
                <a:sym typeface="Webdings" pitchFamily="18" charset="2"/>
              </a:rPr>
              <a:t>插入排序</a:t>
            </a:r>
            <a:endParaRPr kumimoji="1" lang="en-US" altLang="zh-CN" dirty="0" smtClean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09881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 smtClean="0"/>
              <a:t>希尔排序</a:t>
            </a:r>
            <a:endParaRPr lang="en-US" altLang="zh-CN" sz="2400" b="1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28662" y="4429133"/>
            <a:ext cx="3373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空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间复杂性</a:t>
            </a:r>
            <a:r>
              <a:rPr lang="en-US" altLang="zh-CN" sz="2000" b="1" dirty="0" smtClean="0"/>
              <a:t>S(n) = </a:t>
            </a:r>
            <a:r>
              <a:rPr lang="en-US" altLang="zh-CN" sz="2000" b="1" i="1" dirty="0" smtClean="0">
                <a:solidFill>
                  <a:srgbClr val="3333FF"/>
                </a:solidFill>
              </a:rPr>
              <a:t>O</a:t>
            </a:r>
            <a:r>
              <a:rPr lang="zh-CN" altLang="en-US" sz="2000" b="1" i="1" dirty="0" smtClean="0">
                <a:solidFill>
                  <a:srgbClr val="3333FF"/>
                </a:solidFill>
              </a:rPr>
              <a:t>（</a:t>
            </a:r>
            <a:r>
              <a:rPr lang="en-US" altLang="zh-CN" sz="2000" b="1" i="1" dirty="0" smtClean="0">
                <a:solidFill>
                  <a:srgbClr val="3333FF"/>
                </a:solidFill>
              </a:rPr>
              <a:t>1</a:t>
            </a:r>
            <a:r>
              <a:rPr lang="zh-CN" altLang="en-US" sz="2000" b="1" i="1" dirty="0" smtClean="0">
                <a:solidFill>
                  <a:srgbClr val="3333FF"/>
                </a:solidFill>
              </a:rPr>
              <a:t>）</a:t>
            </a:r>
            <a:endParaRPr lang="zh-CN" altLang="en-US" sz="2000" b="1" i="1" dirty="0">
              <a:solidFill>
                <a:srgbClr val="3333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662" y="4857761"/>
            <a:ext cx="2523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>
                <a:latin typeface="Arial" pitchFamily="34" charset="0"/>
                <a:sym typeface="Wingdings" pitchFamily="2" charset="2"/>
              </a:rPr>
              <a:t>稳定性：</a:t>
            </a:r>
            <a:r>
              <a:rPr lang="zh-CN" altLang="en-US" sz="2000" b="1" dirty="0" smtClean="0">
                <a:solidFill>
                  <a:srgbClr val="3333FF"/>
                </a:solidFill>
                <a:latin typeface="Arial" pitchFamily="34" charset="0"/>
                <a:sym typeface="Wingdings" pitchFamily="2" charset="2"/>
              </a:rPr>
              <a:t>不稳定。</a:t>
            </a:r>
            <a:endParaRPr lang="zh-CN" altLang="en-US" sz="2000" b="1" dirty="0"/>
          </a:p>
        </p:txBody>
      </p:sp>
      <p:sp>
        <p:nvSpPr>
          <p:cNvPr id="36" name="AutoShape 39"/>
          <p:cNvSpPr>
            <a:spLocks noChangeArrowheads="1"/>
          </p:cNvSpPr>
          <p:nvPr/>
        </p:nvSpPr>
        <p:spPr bwMode="auto">
          <a:xfrm>
            <a:off x="4357686" y="4429132"/>
            <a:ext cx="4286280" cy="1214445"/>
          </a:xfrm>
          <a:prstGeom prst="wedgeEllipseCallout">
            <a:avLst>
              <a:gd name="adj1" fmla="val -9006"/>
              <a:gd name="adj2" fmla="val -5037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 smtClean="0"/>
              <a:t>对初始基本有序的序列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>
                <a:solidFill>
                  <a:srgbClr val="3333FF"/>
                </a:solidFill>
              </a:rPr>
              <a:t>可以提高时间性能。</a:t>
            </a:r>
            <a:endParaRPr lang="en-US" altLang="zh-CN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928662" y="1357298"/>
            <a:ext cx="75724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 smtClean="0"/>
              <a:t>希尔排序算法的整体时间复杂度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和增量序列的选取有关</a:t>
            </a:r>
            <a:r>
              <a:rPr lang="zh-CN" altLang="en-US" sz="2000" b="1" dirty="0" smtClean="0"/>
              <a:t>，目前并没有统一的最优增量序列。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Ø"/>
            </a:pP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/>
              <a:t>当使用增量序列</a:t>
            </a:r>
            <a:r>
              <a:rPr lang="en-US" sz="2000" b="1" dirty="0" smtClean="0"/>
              <a:t> { </a:t>
            </a:r>
            <a:r>
              <a:rPr lang="en-US" sz="2000" b="1" dirty="0" smtClean="0">
                <a:sym typeface="Symbol"/>
              </a:rPr>
              <a:t></a:t>
            </a:r>
            <a:r>
              <a:rPr lang="en-US" sz="2000" b="1" dirty="0" smtClean="0"/>
              <a:t>N/2</a:t>
            </a:r>
            <a:r>
              <a:rPr lang="en-US" sz="2000" b="1" dirty="0" smtClean="0">
                <a:sym typeface="Symbol"/>
              </a:rPr>
              <a:t> </a:t>
            </a:r>
            <a:r>
              <a:rPr lang="en-US" sz="2000" b="1" dirty="0" smtClean="0"/>
              <a:t>,  </a:t>
            </a:r>
            <a:r>
              <a:rPr lang="en-US" sz="2000" b="1" dirty="0" smtClean="0">
                <a:sym typeface="Symbol"/>
              </a:rPr>
              <a:t></a:t>
            </a:r>
            <a:r>
              <a:rPr lang="en-US" sz="2000" b="1" dirty="0" smtClean="0"/>
              <a:t>N/2</a:t>
            </a:r>
            <a:r>
              <a:rPr lang="en-US" sz="2000" b="1" baseline="30000" dirty="0" smtClean="0"/>
              <a:t>2</a:t>
            </a:r>
            <a:r>
              <a:rPr lang="en-US" sz="2000" b="1" dirty="0" smtClean="0">
                <a:sym typeface="Symbol"/>
              </a:rPr>
              <a:t> </a:t>
            </a:r>
            <a:r>
              <a:rPr lang="en-US" sz="2000" b="1" dirty="0" smtClean="0"/>
              <a:t>, …,  1} </a:t>
            </a:r>
            <a:r>
              <a:rPr lang="zh-CN" altLang="en-US" sz="2000" b="1" dirty="0" smtClean="0"/>
              <a:t>进行希尔排序时，有例子表明，最差情况下的时间复杂度  </a:t>
            </a:r>
            <a:r>
              <a:rPr lang="en-US" altLang="zh-CN" sz="2000" b="1" dirty="0" err="1" smtClean="0">
                <a:solidFill>
                  <a:srgbClr val="3333FF"/>
                </a:solidFill>
              </a:rPr>
              <a:t>T</a:t>
            </a:r>
            <a:r>
              <a:rPr lang="en-US" altLang="zh-CN" sz="2000" b="1" baseline="-25000" dirty="0" err="1" smtClean="0">
                <a:solidFill>
                  <a:srgbClr val="3333FF"/>
                </a:solidFill>
              </a:rPr>
              <a:t>worst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(n) = </a:t>
            </a:r>
            <a:r>
              <a:rPr lang="en-US" sz="2000" b="1" dirty="0" smtClean="0">
                <a:solidFill>
                  <a:srgbClr val="3333FF"/>
                </a:solidFill>
              </a:rPr>
              <a:t>O(N</a:t>
            </a:r>
            <a:r>
              <a:rPr lang="en-US" sz="2000" b="1" baseline="30000" dirty="0" smtClean="0">
                <a:solidFill>
                  <a:srgbClr val="3333FF"/>
                </a:solidFill>
              </a:rPr>
              <a:t>2</a:t>
            </a:r>
            <a:r>
              <a:rPr lang="en-US" sz="2000" b="1" dirty="0" smtClean="0">
                <a:solidFill>
                  <a:srgbClr val="3333FF"/>
                </a:solidFill>
              </a:rPr>
              <a:t>)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 smtClean="0"/>
              <a:t>而当使用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增量序列</a:t>
            </a:r>
            <a:r>
              <a:rPr lang="en-US" sz="2000" b="1" dirty="0" smtClean="0">
                <a:solidFill>
                  <a:srgbClr val="3333FF"/>
                </a:solidFill>
              </a:rPr>
              <a:t> { 2</a:t>
            </a:r>
            <a:r>
              <a:rPr lang="en-US" sz="2000" b="1" baseline="30000" dirty="0" smtClean="0">
                <a:solidFill>
                  <a:srgbClr val="3333FF"/>
                </a:solidFill>
              </a:rPr>
              <a:t>k</a:t>
            </a:r>
            <a:r>
              <a:rPr lang="en-US" sz="2000" b="1" dirty="0" smtClean="0">
                <a:solidFill>
                  <a:srgbClr val="3333FF"/>
                </a:solidFill>
              </a:rPr>
              <a:t>-1,…, 7, 3,1 } </a:t>
            </a:r>
            <a:r>
              <a:rPr lang="zh-CN" altLang="en-US" sz="2000" b="1" dirty="0" smtClean="0"/>
              <a:t>时，最差情况下时间复杂度为</a:t>
            </a:r>
            <a:r>
              <a:rPr lang="en-US" altLang="zh-CN" sz="2000" b="1" dirty="0" err="1" smtClean="0">
                <a:solidFill>
                  <a:srgbClr val="3333FF"/>
                </a:solidFill>
              </a:rPr>
              <a:t>T</a:t>
            </a:r>
            <a:r>
              <a:rPr lang="en-US" altLang="zh-CN" sz="2000" b="1" baseline="-25000" dirty="0" err="1" smtClean="0">
                <a:solidFill>
                  <a:srgbClr val="3333FF"/>
                </a:solidFill>
              </a:rPr>
              <a:t>worst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(n) =  </a:t>
            </a:r>
            <a:r>
              <a:rPr lang="en-US" sz="2000" b="1" dirty="0" smtClean="0">
                <a:solidFill>
                  <a:srgbClr val="3333FF"/>
                </a:solidFill>
              </a:rPr>
              <a:t>O(N</a:t>
            </a:r>
            <a:r>
              <a:rPr lang="en-US" sz="2000" b="1" baseline="30000" dirty="0" smtClean="0">
                <a:solidFill>
                  <a:srgbClr val="3333FF"/>
                </a:solidFill>
              </a:rPr>
              <a:t>3/2</a:t>
            </a:r>
            <a:r>
              <a:rPr lang="en-US" sz="2000" b="1" dirty="0" smtClean="0">
                <a:solidFill>
                  <a:srgbClr val="3333FF"/>
                </a:solidFill>
              </a:rPr>
              <a:t>)</a:t>
            </a:r>
            <a:r>
              <a:rPr lang="zh-CN" altLang="en-US" sz="2000" b="1" dirty="0" smtClean="0"/>
              <a:t>，平均时间复杂度为</a:t>
            </a:r>
            <a:r>
              <a:rPr lang="en-US" altLang="zh-CN" sz="2000" b="1" dirty="0" err="1" smtClean="0">
                <a:solidFill>
                  <a:srgbClr val="3333FF"/>
                </a:solidFill>
              </a:rPr>
              <a:t>T</a:t>
            </a:r>
            <a:r>
              <a:rPr lang="en-US" altLang="zh-CN" sz="2000" b="1" baseline="-25000" dirty="0" err="1" smtClean="0">
                <a:solidFill>
                  <a:srgbClr val="3333FF"/>
                </a:solidFill>
              </a:rPr>
              <a:t>average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(n) = </a:t>
            </a:r>
            <a:r>
              <a:rPr lang="en-US" sz="2000" b="1" dirty="0" smtClean="0">
                <a:solidFill>
                  <a:srgbClr val="3333FF"/>
                </a:solidFill>
              </a:rPr>
              <a:t>O(N</a:t>
            </a:r>
            <a:r>
              <a:rPr lang="en-US" sz="2000" b="1" baseline="30000" dirty="0" smtClean="0">
                <a:solidFill>
                  <a:srgbClr val="3333FF"/>
                </a:solidFill>
              </a:rPr>
              <a:t>5/4</a:t>
            </a:r>
            <a:r>
              <a:rPr lang="en-US" sz="2000" b="1" dirty="0" smtClean="0">
                <a:solidFill>
                  <a:srgbClr val="3333FF"/>
                </a:solidFill>
              </a:rPr>
              <a:t>)</a:t>
            </a:r>
            <a:r>
              <a:rPr lang="zh-CN" altLang="en-US" sz="2000" b="1" dirty="0" smtClean="0">
                <a:solidFill>
                  <a:srgbClr val="3333FF"/>
                </a:solidFill>
              </a:rPr>
              <a:t>。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47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6" grpId="0" animBg="1" autoUpdateAnimBg="0"/>
      <p:bldP spid="36" grpId="1" animBg="1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6356</TotalTime>
  <Words>2227</Words>
  <Application>Microsoft Office PowerPoint</Application>
  <PresentationFormat>全屏显示(4:3)</PresentationFormat>
  <Paragraphs>439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ZJTL3046</cp:lastModifiedBy>
  <cp:revision>226</cp:revision>
  <dcterms:modified xsi:type="dcterms:W3CDTF">2017-11-09T14:03:06Z</dcterms:modified>
</cp:coreProperties>
</file>