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314" r:id="rId3"/>
    <p:sldId id="313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2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2430A-383C-4B18-9C19-4230A3317C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00259-8DD1-490F-894B-C18E266F18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956EA-89FD-421F-8E8C-94137C7A85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605FF-DE50-4BF4-82B8-5114AD0923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88497-B8F8-4015-9C5E-C791132B8F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B39AA-97AE-446E-8ED4-63F5F1B56A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8B07-F68D-45D0-86C3-E3029F430D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E911-D284-4824-A979-F5906D9B9D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111A3-F1CE-45FA-98CC-4867DC7C45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F860-5EF1-48D9-937E-A65EC0680C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15FF8-E20E-4849-8200-A48C6906E6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CD6D4-DC7E-4070-B276-D9BE8CA5C54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§7.5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归并排序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归并排序</a:t>
            </a:r>
            <a:endParaRPr lang="en-US" altLang="zh-CN" sz="2400" b="1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28662" y="1142984"/>
            <a:ext cx="70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将两个已排序的子序列合并成一个有序序列。</a:t>
            </a:r>
            <a:endParaRPr lang="zh-CN" altLang="en-US" sz="2000" b="1" dirty="0"/>
          </a:p>
        </p:txBody>
      </p:sp>
      <p:grpSp>
        <p:nvGrpSpPr>
          <p:cNvPr id="116" name="Group 4"/>
          <p:cNvGrpSpPr>
            <a:grpSpLocks/>
          </p:cNvGrpSpPr>
          <p:nvPr/>
        </p:nvGrpSpPr>
        <p:grpSpPr bwMode="auto">
          <a:xfrm>
            <a:off x="1771664" y="2443146"/>
            <a:ext cx="1828800" cy="381000"/>
            <a:chOff x="1056" y="1344"/>
            <a:chExt cx="1152" cy="240"/>
          </a:xfrm>
        </p:grpSpPr>
        <p:sp>
          <p:nvSpPr>
            <p:cNvPr id="117" name="Rectangle 5"/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26</a:t>
              </a:r>
            </a:p>
          </p:txBody>
        </p:sp>
      </p:grpSp>
      <p:grpSp>
        <p:nvGrpSpPr>
          <p:cNvPr id="121" name="Group 9"/>
          <p:cNvGrpSpPr>
            <a:grpSpLocks/>
          </p:cNvGrpSpPr>
          <p:nvPr/>
        </p:nvGrpSpPr>
        <p:grpSpPr bwMode="auto">
          <a:xfrm>
            <a:off x="4743464" y="2443146"/>
            <a:ext cx="1828800" cy="381000"/>
            <a:chOff x="2928" y="1344"/>
            <a:chExt cx="1152" cy="240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123" name="Rectangle 11"/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9900"/>
                  </a:solidFill>
                </a:rPr>
                <a:t>15</a:t>
              </a:r>
            </a:p>
          </p:txBody>
        </p:sp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9900"/>
                  </a:solidFill>
                </a:rPr>
                <a:t>27</a:t>
              </a:r>
            </a:p>
          </p:txBody>
        </p:sp>
        <p:sp>
          <p:nvSpPr>
            <p:cNvPr id="125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9900"/>
                  </a:solidFill>
                </a:rPr>
                <a:t>38</a:t>
              </a:r>
            </a:p>
          </p:txBody>
        </p:sp>
      </p:grpSp>
      <p:grpSp>
        <p:nvGrpSpPr>
          <p:cNvPr id="126" name="Group 14"/>
          <p:cNvGrpSpPr>
            <a:grpSpLocks/>
          </p:cNvGrpSpPr>
          <p:nvPr/>
        </p:nvGrpSpPr>
        <p:grpSpPr bwMode="auto">
          <a:xfrm>
            <a:off x="2381264" y="3433746"/>
            <a:ext cx="3657600" cy="381000"/>
            <a:chOff x="1440" y="1968"/>
            <a:chExt cx="2304" cy="240"/>
          </a:xfrm>
        </p:grpSpPr>
        <p:sp>
          <p:nvSpPr>
            <p:cNvPr id="127" name="Rectangle 15"/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28" name="Rectangle 16"/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29" name="Rectangle 17"/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30" name="Rectangle 18"/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31" name="Rectangle 19"/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32" name="Rectangle 20"/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33" name="Rectangle 21"/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134" name="Rectangle 22"/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</p:grpSp>
      <p:sp>
        <p:nvSpPr>
          <p:cNvPr id="137" name="AutoShape 25"/>
          <p:cNvSpPr>
            <a:spLocks noChangeArrowheads="1"/>
          </p:cNvSpPr>
          <p:nvPr/>
        </p:nvSpPr>
        <p:spPr bwMode="auto">
          <a:xfrm>
            <a:off x="1571604" y="1714488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en-US" altLang="zh-CN" sz="1600" b="1" i="1" dirty="0" err="1">
                <a:solidFill>
                  <a:srgbClr val="FF0000"/>
                </a:solidFill>
              </a:rPr>
              <a:t>Aptr</a:t>
            </a:r>
            <a:endParaRPr lang="en-US" altLang="zh-CN" sz="1600" b="1" i="1" dirty="0">
              <a:solidFill>
                <a:srgbClr val="FF0000"/>
              </a:solidFill>
            </a:endParaRPr>
          </a:p>
        </p:txBody>
      </p:sp>
      <p:sp>
        <p:nvSpPr>
          <p:cNvPr id="138" name="AutoShape 26"/>
          <p:cNvSpPr>
            <a:spLocks noChangeArrowheads="1"/>
          </p:cNvSpPr>
          <p:nvPr/>
        </p:nvSpPr>
        <p:spPr bwMode="auto">
          <a:xfrm>
            <a:off x="4514864" y="1714488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en-US" altLang="zh-CN" sz="1600" b="1" i="1" dirty="0" err="1">
                <a:solidFill>
                  <a:srgbClr val="009900"/>
                </a:solidFill>
              </a:rPr>
              <a:t>Bptr</a:t>
            </a:r>
            <a:endParaRPr lang="en-US" altLang="zh-CN" sz="1600" b="1" i="1" dirty="0">
              <a:solidFill>
                <a:srgbClr val="009900"/>
              </a:solidFill>
            </a:endParaRPr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auto">
          <a:xfrm>
            <a:off x="2305064" y="4195746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147" name="AutoShape 35"/>
          <p:cNvSpPr>
            <a:spLocks noChangeArrowheads="1"/>
          </p:cNvSpPr>
          <p:nvPr/>
        </p:nvSpPr>
        <p:spPr bwMode="auto">
          <a:xfrm>
            <a:off x="3371864" y="4195746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en-US" altLang="zh-CN" sz="1600" b="1" i="1" dirty="0" err="1">
                <a:solidFill>
                  <a:schemeClr val="hlink"/>
                </a:solidFill>
              </a:rPr>
              <a:t>Cptr</a:t>
            </a:r>
            <a:endParaRPr lang="en-US" altLang="zh-CN" sz="1600" b="1" i="1" dirty="0">
              <a:solidFill>
                <a:schemeClr val="hlink"/>
              </a:solidFill>
            </a:endParaRPr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1071538" y="4929198"/>
            <a:ext cx="41434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 </a:t>
            </a:r>
            <a:r>
              <a:rPr lang="en-US" altLang="zh-CN" b="1" i="1" dirty="0" smtClean="0">
                <a:sym typeface="Wingdings" pitchFamily="2" charset="2"/>
              </a:rPr>
              <a:t>T</a:t>
            </a:r>
            <a:r>
              <a:rPr lang="en-US" altLang="zh-CN" b="1" baseline="-25000" dirty="0" smtClean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( </a:t>
            </a:r>
            <a:r>
              <a:rPr lang="en-US" altLang="zh-CN" b="1" i="1" dirty="0">
                <a:sym typeface="Wingdings" pitchFamily="2" charset="2"/>
              </a:rPr>
              <a:t>N </a:t>
            </a:r>
            <a:r>
              <a:rPr lang="en-US" altLang="zh-CN" b="1" dirty="0">
                <a:sym typeface="Wingdings" pitchFamily="2" charset="2"/>
              </a:rPr>
              <a:t>) = O ( </a:t>
            </a:r>
            <a:r>
              <a:rPr lang="en-US" altLang="zh-CN" b="1" i="1" dirty="0">
                <a:sym typeface="Wingdings" pitchFamily="2" charset="2"/>
              </a:rPr>
              <a:t>       </a:t>
            </a:r>
            <a:r>
              <a:rPr lang="en-US" altLang="zh-CN" b="1" baseline="30000" dirty="0">
                <a:sym typeface="Wingdings" pitchFamily="2" charset="2"/>
              </a:rPr>
              <a:t>  </a:t>
            </a:r>
            <a:r>
              <a:rPr lang="en-US" altLang="zh-CN" b="1" dirty="0">
                <a:sym typeface="Wingdings" pitchFamily="2" charset="2"/>
              </a:rPr>
              <a:t>) </a:t>
            </a:r>
            <a:r>
              <a:rPr lang="zh-CN" altLang="en-US" b="1" dirty="0" smtClean="0">
                <a:sym typeface="Wingdings" pitchFamily="2" charset="2"/>
              </a:rPr>
              <a:t>，</a:t>
            </a:r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en-US" altLang="zh-CN" b="1" i="1" dirty="0" smtClean="0">
                <a:sym typeface="Wingdings" pitchFamily="2" charset="2"/>
              </a:rPr>
              <a:t>N</a:t>
            </a:r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zh-CN" altLang="en-US" b="1" dirty="0" smtClean="0">
                <a:sym typeface="Wingdings" pitchFamily="2" charset="2"/>
              </a:rPr>
              <a:t>是元素个数</a:t>
            </a:r>
            <a:r>
              <a:rPr lang="en-US" altLang="zh-CN" b="1" dirty="0" smtClean="0">
                <a:sym typeface="Wingdings" pitchFamily="2" charset="2"/>
              </a:rPr>
              <a:t>.</a:t>
            </a:r>
            <a:endParaRPr lang="en-US" altLang="zh-CN" b="1" dirty="0">
              <a:sym typeface="Wingdings" pitchFamily="2" charset="2"/>
            </a:endParaRPr>
          </a:p>
        </p:txBody>
      </p:sp>
      <p:sp>
        <p:nvSpPr>
          <p:cNvPr id="150" name="Rectangle 37"/>
          <p:cNvSpPr>
            <a:spLocks noChangeArrowheads="1"/>
          </p:cNvSpPr>
          <p:nvPr/>
        </p:nvSpPr>
        <p:spPr bwMode="auto">
          <a:xfrm>
            <a:off x="2666989" y="4900626"/>
            <a:ext cx="41047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hlink"/>
                </a:solidFill>
                <a:sym typeface="Wingdings" pitchFamily="2" charset="2"/>
              </a:rPr>
              <a:t>N</a:t>
            </a:r>
          </a:p>
        </p:txBody>
      </p:sp>
      <p:sp>
        <p:nvSpPr>
          <p:cNvPr id="151" name="矩形 150"/>
          <p:cNvSpPr/>
          <p:nvPr/>
        </p:nvSpPr>
        <p:spPr>
          <a:xfrm>
            <a:off x="1857356" y="242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843422" y="242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9900"/>
                </a:solidFill>
              </a:rPr>
              <a:t>2</a:t>
            </a:r>
            <a:endParaRPr lang="en-US" altLang="zh-CN" b="1" dirty="0">
              <a:solidFill>
                <a:srgbClr val="009900"/>
              </a:solidFill>
            </a:endParaRPr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1071538" y="5345684"/>
            <a:ext cx="30718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 </a:t>
            </a:r>
            <a:r>
              <a:rPr lang="en-US" altLang="zh-CN" b="1" dirty="0" smtClean="0">
                <a:latin typeface="Arial" pitchFamily="34" charset="0"/>
                <a:sym typeface="Wingdings" pitchFamily="2" charset="2"/>
              </a:rPr>
              <a:t>S</a:t>
            </a:r>
            <a:r>
              <a:rPr lang="en-US" altLang="zh-CN" b="1" baseline="-25000" dirty="0" smtClean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( </a:t>
            </a:r>
            <a:r>
              <a:rPr lang="en-US" altLang="zh-CN" b="1" i="1" dirty="0">
                <a:sym typeface="Wingdings" pitchFamily="2" charset="2"/>
              </a:rPr>
              <a:t>N </a:t>
            </a:r>
            <a:r>
              <a:rPr lang="en-US" altLang="zh-CN" b="1" dirty="0">
                <a:sym typeface="Wingdings" pitchFamily="2" charset="2"/>
              </a:rPr>
              <a:t>) = O ( </a:t>
            </a:r>
            <a:r>
              <a:rPr lang="en-US" altLang="zh-CN" b="1" i="1" dirty="0">
                <a:sym typeface="Wingdings" pitchFamily="2" charset="2"/>
              </a:rPr>
              <a:t>       </a:t>
            </a:r>
            <a:r>
              <a:rPr lang="en-US" altLang="zh-CN" b="1" baseline="30000" dirty="0">
                <a:sym typeface="Wingdings" pitchFamily="2" charset="2"/>
              </a:rPr>
              <a:t>  </a:t>
            </a:r>
            <a:r>
              <a:rPr lang="en-US" altLang="zh-CN" b="1" dirty="0">
                <a:sym typeface="Wingdings" pitchFamily="2" charset="2"/>
              </a:rPr>
              <a:t>) </a:t>
            </a:r>
            <a:r>
              <a:rPr lang="zh-CN" altLang="en-US" b="1" dirty="0" smtClean="0">
                <a:sym typeface="Wingdings" pitchFamily="2" charset="2"/>
              </a:rPr>
              <a:t>。</a:t>
            </a:r>
            <a:endParaRPr lang="en-US" altLang="zh-CN" b="1" dirty="0">
              <a:sym typeface="Wingdings" pitchFamily="2" charset="2"/>
            </a:endParaRPr>
          </a:p>
        </p:txBody>
      </p:sp>
      <p:sp>
        <p:nvSpPr>
          <p:cNvPr id="154" name="Rectangle 37"/>
          <p:cNvSpPr>
            <a:spLocks noChangeArrowheads="1"/>
          </p:cNvSpPr>
          <p:nvPr/>
        </p:nvSpPr>
        <p:spPr bwMode="auto">
          <a:xfrm>
            <a:off x="2714612" y="5357826"/>
            <a:ext cx="41047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hlink"/>
                </a:solidFill>
                <a:sym typeface="Wingdings" pitchFamily="2" charset="2"/>
              </a:rPr>
              <a:t>N</a:t>
            </a: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1071538" y="5774312"/>
            <a:ext cx="30718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 </a:t>
            </a:r>
            <a:r>
              <a:rPr lang="zh-CN" altLang="en-US" b="1" dirty="0" smtClean="0">
                <a:latin typeface="Arial" pitchFamily="34" charset="0"/>
                <a:sym typeface="Wingdings" pitchFamily="2" charset="2"/>
              </a:rPr>
              <a:t>方法是</a:t>
            </a:r>
            <a:r>
              <a:rPr lang="zh-CN" altLang="en-US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稳定的</a:t>
            </a:r>
            <a:r>
              <a:rPr lang="zh-CN" altLang="en-US" b="1" dirty="0" smtClean="0">
                <a:sym typeface="Wingdings" pitchFamily="2" charset="2"/>
              </a:rPr>
              <a:t>。</a:t>
            </a:r>
            <a:endParaRPr lang="en-US" altLang="zh-CN" b="1" dirty="0">
              <a:sym typeface="Wingdings" pitchFamily="2" charset="2"/>
            </a:endParaRPr>
          </a:p>
        </p:txBody>
      </p:sp>
      <p:sp>
        <p:nvSpPr>
          <p:cNvPr id="156" name="AutoShape 5"/>
          <p:cNvSpPr>
            <a:spLocks noChangeArrowheads="1"/>
          </p:cNvSpPr>
          <p:nvPr/>
        </p:nvSpPr>
        <p:spPr bwMode="auto">
          <a:xfrm>
            <a:off x="5143504" y="4214818"/>
            <a:ext cx="3357586" cy="1071570"/>
          </a:xfrm>
          <a:prstGeom prst="wedgeEllipseCallout">
            <a:avLst>
              <a:gd name="adj1" fmla="val -61198"/>
              <a:gd name="adj2" fmla="val -8603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3333FF"/>
                </a:solidFill>
              </a:rPr>
              <a:t>二路归并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也可以使用</a:t>
            </a:r>
            <a:r>
              <a:rPr lang="zh-CN" altLang="en-US" b="1" dirty="0" smtClean="0">
                <a:solidFill>
                  <a:srgbClr val="3333FF"/>
                </a:solidFill>
              </a:rPr>
              <a:t>多路归并</a:t>
            </a:r>
            <a:r>
              <a:rPr lang="zh-CN" altLang="en-US" b="1" dirty="0" smtClean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3314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71 L 0.0665 0.1442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5435 0.0020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6077 -0.00278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21146 0.1509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5538 0.00208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37" grpId="0" animBg="1" autoUpdateAnimBg="0"/>
      <p:bldP spid="137" grpId="1" animBg="1"/>
      <p:bldP spid="138" grpId="0" animBg="1" autoUpdateAnimBg="0"/>
      <p:bldP spid="138" grpId="1" animBg="1"/>
      <p:bldP spid="139" grpId="0" animBg="1" autoUpdateAnimBg="0"/>
      <p:bldP spid="139" grpId="1" animBg="1"/>
      <p:bldP spid="139" grpId="2" animBg="1"/>
      <p:bldP spid="147" grpId="1" animBg="1"/>
      <p:bldP spid="149" grpId="0" autoUpdateAnimBg="0"/>
      <p:bldP spid="150" grpId="0" autoUpdateAnimBg="0"/>
      <p:bldP spid="151" grpId="0"/>
      <p:bldP spid="151" grpId="1"/>
      <p:bldP spid="152" grpId="0"/>
      <p:bldP spid="152" grpId="1"/>
      <p:bldP spid="153" grpId="0" autoUpdateAnimBg="0"/>
      <p:bldP spid="154" grpId="0" autoUpdateAnimBg="0"/>
      <p:bldP spid="155" grpId="0" autoUpdateAnimBg="0"/>
      <p:bldP spid="15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§7.7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外部排序</a:t>
            </a: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zh-CN" altLang="en-US" sz="2400" b="1" dirty="0" smtClean="0">
                <a:sym typeface="Wingdings" pitchFamily="2" charset="2"/>
              </a:rPr>
              <a:t>外部排序</a:t>
            </a:r>
            <a:r>
              <a:rPr lang="en-US" altLang="zh-CN" sz="2400" b="1" dirty="0" smtClean="0">
                <a:sym typeface="Wingdings" pitchFamily="2" charset="2"/>
              </a:rPr>
              <a:t>*</a:t>
            </a:r>
            <a:r>
              <a:rPr lang="en-US" sz="2400" b="1" dirty="0" smtClean="0"/>
              <a:t>( External Sort )</a:t>
            </a:r>
            <a:endParaRPr lang="en-US" altLang="zh-CN" sz="2400" b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7224" y="1214422"/>
            <a:ext cx="3429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/>
              <a:t>内部排序和外部排序</a:t>
            </a:r>
            <a:endParaRPr lang="en-US" altLang="zh-CN" sz="20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57224" y="1785926"/>
            <a:ext cx="7429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分两个步实施：</a:t>
            </a:r>
            <a:r>
              <a:rPr lang="en-US" sz="2000" b="1" dirty="0" smtClean="0"/>
              <a:t>(a) 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分段内排序 </a:t>
            </a:r>
            <a:r>
              <a:rPr lang="en-US" sz="2000" b="1" dirty="0" smtClean="0"/>
              <a:t>(b) 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归并</a:t>
            </a:r>
            <a:r>
              <a:rPr lang="zh-CN" altLang="en-US" sz="2000" b="1" dirty="0" smtClean="0"/>
              <a:t>（二路或多路）</a:t>
            </a:r>
            <a:endParaRPr lang="en-US" altLang="zh-CN" sz="2000" b="1" dirty="0"/>
          </a:p>
        </p:txBody>
      </p:sp>
      <p:grpSp>
        <p:nvGrpSpPr>
          <p:cNvPr id="115714" name="Group 2"/>
          <p:cNvGrpSpPr>
            <a:grpSpLocks/>
          </p:cNvGrpSpPr>
          <p:nvPr/>
        </p:nvGrpSpPr>
        <p:grpSpPr bwMode="auto">
          <a:xfrm>
            <a:off x="571472" y="3286124"/>
            <a:ext cx="3343284" cy="1687578"/>
            <a:chOff x="2160" y="1284"/>
            <a:chExt cx="3240" cy="1716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288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324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60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432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468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5040" y="175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3600" y="253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3960" y="253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4320" y="2532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2160" y="175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磁盘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2700" y="253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内存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3060" y="128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有序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4500" y="128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有序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3420" y="2064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 flipH="1">
              <a:off x="4320" y="2064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115730" name="Group 18"/>
          <p:cNvGrpSpPr>
            <a:grpSpLocks/>
          </p:cNvGrpSpPr>
          <p:nvPr/>
        </p:nvGrpSpPr>
        <p:grpSpPr bwMode="auto">
          <a:xfrm>
            <a:off x="4643438" y="2500306"/>
            <a:ext cx="3343284" cy="3222633"/>
            <a:chOff x="6480" y="4248"/>
            <a:chExt cx="3240" cy="3276"/>
          </a:xfrm>
        </p:grpSpPr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720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756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792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864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900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9360" y="471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7560" y="549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9000" y="549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8280" y="627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0" name="Text Box 28"/>
            <p:cNvSpPr txBox="1">
              <a:spLocks noChangeArrowheads="1"/>
            </p:cNvSpPr>
            <p:nvPr/>
          </p:nvSpPr>
          <p:spPr bwMode="auto">
            <a:xfrm>
              <a:off x="6480" y="4716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磁盘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41" name="Text Box 29"/>
            <p:cNvSpPr txBox="1">
              <a:spLocks noChangeArrowheads="1"/>
            </p:cNvSpPr>
            <p:nvPr/>
          </p:nvSpPr>
          <p:spPr bwMode="auto">
            <a:xfrm>
              <a:off x="6480" y="580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内存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42" name="Text Box 30"/>
            <p:cNvSpPr txBox="1">
              <a:spLocks noChangeArrowheads="1"/>
            </p:cNvSpPr>
            <p:nvPr/>
          </p:nvSpPr>
          <p:spPr bwMode="auto">
            <a:xfrm>
              <a:off x="7380" y="424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有序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43" name="Text Box 31"/>
            <p:cNvSpPr txBox="1">
              <a:spLocks noChangeArrowheads="1"/>
            </p:cNvSpPr>
            <p:nvPr/>
          </p:nvSpPr>
          <p:spPr bwMode="auto">
            <a:xfrm>
              <a:off x="8820" y="4248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有序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44" name="AutoShape 32"/>
            <p:cNvSpPr>
              <a:spLocks/>
            </p:cNvSpPr>
            <p:nvPr/>
          </p:nvSpPr>
          <p:spPr bwMode="auto">
            <a:xfrm rot="-5400000">
              <a:off x="8226" y="5322"/>
              <a:ext cx="468" cy="1440"/>
            </a:xfrm>
            <a:prstGeom prst="leftBrace">
              <a:avLst>
                <a:gd name="adj1" fmla="val 2564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5" name="Line 33"/>
            <p:cNvSpPr>
              <a:spLocks noChangeShapeType="1"/>
            </p:cNvSpPr>
            <p:nvPr/>
          </p:nvSpPr>
          <p:spPr bwMode="auto">
            <a:xfrm>
              <a:off x="7740" y="5047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6" name="Line 34"/>
            <p:cNvSpPr>
              <a:spLocks noChangeShapeType="1"/>
            </p:cNvSpPr>
            <p:nvPr/>
          </p:nvSpPr>
          <p:spPr bwMode="auto">
            <a:xfrm>
              <a:off x="9180" y="5047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7" name="Rectangle 35"/>
            <p:cNvSpPr>
              <a:spLocks noChangeArrowheads="1"/>
            </p:cNvSpPr>
            <p:nvPr/>
          </p:nvSpPr>
          <p:spPr bwMode="auto">
            <a:xfrm>
              <a:off x="756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8" name="Rectangle 36"/>
            <p:cNvSpPr>
              <a:spLocks noChangeArrowheads="1"/>
            </p:cNvSpPr>
            <p:nvPr/>
          </p:nvSpPr>
          <p:spPr bwMode="auto">
            <a:xfrm>
              <a:off x="792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49" name="Rectangle 37"/>
            <p:cNvSpPr>
              <a:spLocks noChangeArrowheads="1"/>
            </p:cNvSpPr>
            <p:nvPr/>
          </p:nvSpPr>
          <p:spPr bwMode="auto">
            <a:xfrm>
              <a:off x="828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50" name="Rectangle 38"/>
            <p:cNvSpPr>
              <a:spLocks noChangeArrowheads="1"/>
            </p:cNvSpPr>
            <p:nvPr/>
          </p:nvSpPr>
          <p:spPr bwMode="auto">
            <a:xfrm>
              <a:off x="864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51" name="Rectangle 39"/>
            <p:cNvSpPr>
              <a:spLocks noChangeArrowheads="1"/>
            </p:cNvSpPr>
            <p:nvPr/>
          </p:nvSpPr>
          <p:spPr bwMode="auto">
            <a:xfrm>
              <a:off x="900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52" name="Rectangle 40"/>
            <p:cNvSpPr>
              <a:spLocks noChangeArrowheads="1"/>
            </p:cNvSpPr>
            <p:nvPr/>
          </p:nvSpPr>
          <p:spPr bwMode="auto">
            <a:xfrm>
              <a:off x="9360" y="7056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53" name="Text Box 41"/>
            <p:cNvSpPr txBox="1">
              <a:spLocks noChangeArrowheads="1"/>
            </p:cNvSpPr>
            <p:nvPr/>
          </p:nvSpPr>
          <p:spPr bwMode="auto">
            <a:xfrm>
              <a:off x="6480" y="7056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周转盘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54" name="Line 42"/>
            <p:cNvSpPr>
              <a:spLocks noChangeShapeType="1"/>
            </p:cNvSpPr>
            <p:nvPr/>
          </p:nvSpPr>
          <p:spPr bwMode="auto">
            <a:xfrm>
              <a:off x="8460" y="658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5755" name="Text Box 43"/>
            <p:cNvSpPr txBox="1">
              <a:spLocks noChangeArrowheads="1"/>
            </p:cNvSpPr>
            <p:nvPr/>
          </p:nvSpPr>
          <p:spPr bwMode="auto">
            <a:xfrm>
              <a:off x="7920" y="5496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输入块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756" name="Text Box 44"/>
            <p:cNvSpPr txBox="1">
              <a:spLocks noChangeArrowheads="1"/>
            </p:cNvSpPr>
            <p:nvPr/>
          </p:nvSpPr>
          <p:spPr bwMode="auto">
            <a:xfrm>
              <a:off x="8640" y="6276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输出块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642910" y="2357430"/>
            <a:ext cx="778674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sz="3200" b="1" dirty="0" smtClean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要提高外排的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效率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，关键要解决以下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宋体" pitchFamily="2" charset="-122"/>
              </a:rPr>
              <a:t>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个问题：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宋体" pitchFamily="2" charset="-122"/>
              <a:cs typeface="宋体" pitchFamily="2" charset="-122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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如何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减少归并轮数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；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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如何有效安排内存中的输入、输出块，使得机器的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并行处理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能力被最大限度地利用；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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如何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有效生成归并段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；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sz="2000" b="1" dirty="0" smtClean="0">
                <a:solidFill>
                  <a:schemeClr val="hlink"/>
                </a:solidFill>
                <a:sym typeface="Wingdings" pitchFamily="2" charset="2"/>
              </a:rPr>
              <a:t>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如何将归并段进行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有效归并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16" y="0"/>
            <a:ext cx="2279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§7.8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排序总结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28596" y="1071545"/>
          <a:ext cx="8072493" cy="4500595"/>
        </p:xfrm>
        <a:graphic>
          <a:graphicData uri="http://schemas.openxmlformats.org/drawingml/2006/table">
            <a:tbl>
              <a:tblPr/>
              <a:tblGrid>
                <a:gridCol w="1476282"/>
                <a:gridCol w="1684434"/>
                <a:gridCol w="2315298"/>
                <a:gridCol w="1667786"/>
                <a:gridCol w="928693"/>
              </a:tblGrid>
              <a:tr h="5000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排序方法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平均时间复杂度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最坏情况下时间复杂度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额外空间复杂度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稳定性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简单选择排序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O(1)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不稳定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直接插入排序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O(1)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冒泡排序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O(1)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希尔排序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latin typeface="宋体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600" b="1" kern="100" dirty="0" err="1" smtClean="0">
                          <a:latin typeface="宋体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600" b="1" kern="100" baseline="30000" dirty="0" err="1" smtClean="0"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1600" b="1" kern="100" dirty="0" smtClean="0">
                          <a:latin typeface="宋体"/>
                          <a:ea typeface="宋体"/>
                          <a:cs typeface="Times New Roman"/>
                        </a:rPr>
                        <a:t>)(1&lt;d&lt;1.5)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O(1)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不稳定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堆排序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O(1)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不稳定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快速排序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600" b="1" kern="100" baseline="30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不稳定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>
                          <a:latin typeface="Calibri"/>
                          <a:ea typeface="宋体"/>
                          <a:cs typeface="宋体"/>
                        </a:rPr>
                        <a:t>归并排序</a:t>
                      </a:r>
                      <a:endParaRPr lang="zh-CN" sz="16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O(Nlog</a:t>
                      </a:r>
                      <a:r>
                        <a:rPr lang="en-US" sz="1600" b="1" kern="100" baseline="-250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O(N)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>
                          <a:latin typeface="Calibri"/>
                          <a:ea typeface="宋体"/>
                          <a:cs typeface="宋体"/>
                        </a:rPr>
                        <a:t>稳定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0" kern="100" dirty="0">
                          <a:latin typeface="Calibri"/>
                          <a:ea typeface="宋体"/>
                          <a:cs typeface="宋体"/>
                        </a:rPr>
                        <a:t>基数排序</a:t>
                      </a:r>
                      <a:endParaRPr lang="zh-CN" sz="16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600" b="1" kern="0">
                          <a:latin typeface="Courier"/>
                          <a:ea typeface="宋体"/>
                          <a:cs typeface="宋体"/>
                        </a:rPr>
                        <a:t>D(N+R)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600" b="1" kern="0">
                          <a:latin typeface="Courier"/>
                          <a:ea typeface="宋体"/>
                          <a:cs typeface="宋体"/>
                        </a:rPr>
                        <a:t>D(N+R)</a:t>
                      </a:r>
                      <a:r>
                        <a:rPr lang="en-US" sz="1600" b="1" kern="10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latin typeface="宋体"/>
                          <a:ea typeface="宋体"/>
                          <a:cs typeface="Times New Roman"/>
                        </a:rPr>
                        <a:t>O(N+R)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latin typeface="Calibri"/>
                          <a:ea typeface="宋体"/>
                          <a:cs typeface="宋体"/>
                        </a:rPr>
                        <a:t>稳定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椭圆 51"/>
          <p:cNvSpPr/>
          <p:nvPr/>
        </p:nvSpPr>
        <p:spPr bwMode="auto">
          <a:xfrm>
            <a:off x="5143504" y="1571612"/>
            <a:ext cx="571504" cy="3500462"/>
          </a:xfrm>
          <a:prstGeom prst="ellipse">
            <a:avLst/>
          </a:prstGeom>
          <a:solidFill>
            <a:schemeClr val="accent1"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</a:rPr>
              <a:t>基于关键字比较</a:t>
            </a: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3357554" y="5643578"/>
            <a:ext cx="4357718" cy="571504"/>
          </a:xfrm>
          <a:prstGeom prst="wedgeEllipseCallout">
            <a:avLst>
              <a:gd name="adj1" fmla="val -91620"/>
              <a:gd name="adj2" fmla="val -789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3333FF"/>
                </a:solidFill>
              </a:rPr>
              <a:t>基于关键字与地址的映射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2714612" y="285728"/>
            <a:ext cx="4714908" cy="571504"/>
          </a:xfrm>
          <a:prstGeom prst="wedgeEllipseCallout">
            <a:avLst>
              <a:gd name="adj1" fmla="val -72488"/>
              <a:gd name="adj2" fmla="val 29749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3333FF"/>
                </a:solidFill>
              </a:rPr>
              <a:t>初始序列基本有序时，效率高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714612" y="285728"/>
            <a:ext cx="4714908" cy="571504"/>
          </a:xfrm>
          <a:prstGeom prst="wedgeEllipseCallout">
            <a:avLst>
              <a:gd name="adj1" fmla="val -73629"/>
              <a:gd name="adj2" fmla="val 4833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3333FF"/>
                </a:solidFill>
              </a:rPr>
              <a:t>初始序列基本有序时，效率高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3000364" y="1928802"/>
            <a:ext cx="4643470" cy="1214446"/>
          </a:xfrm>
          <a:prstGeom prst="wedgeEllipseCallout">
            <a:avLst>
              <a:gd name="adj1" fmla="val -30268"/>
              <a:gd name="adj2" fmla="val 13493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/>
              <a:t>尽管最坏情况不好，但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实际的</a:t>
            </a:r>
            <a:r>
              <a:rPr lang="zh-CN" altLang="en-US" b="1" dirty="0" smtClean="0">
                <a:solidFill>
                  <a:srgbClr val="3333FF"/>
                </a:solidFill>
              </a:rPr>
              <a:t>平均时间效率</a:t>
            </a:r>
            <a:r>
              <a:rPr lang="zh-CN" altLang="en-US" b="1" dirty="0" smtClean="0"/>
              <a:t>上，</a:t>
            </a:r>
            <a:r>
              <a:rPr lang="zh-CN" altLang="en-US" b="1" dirty="0" smtClean="0">
                <a:solidFill>
                  <a:srgbClr val="3333FF"/>
                </a:solidFill>
              </a:rPr>
              <a:t>快速排序</a:t>
            </a:r>
            <a:r>
              <a:rPr lang="zh-CN" altLang="en-US" b="1" dirty="0" smtClean="0"/>
              <a:t>是</a:t>
            </a:r>
            <a:r>
              <a:rPr lang="zh-CN" altLang="en-US" b="1" dirty="0" smtClean="0">
                <a:solidFill>
                  <a:srgbClr val="3333FF"/>
                </a:solidFill>
              </a:rPr>
              <a:t>最佳</a:t>
            </a:r>
            <a:r>
              <a:rPr lang="zh-CN" altLang="en-US" b="1" dirty="0" smtClean="0"/>
              <a:t>的排序方法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56" grpId="0" animBg="1" autoUpdateAnimBg="0"/>
      <p:bldP spid="56" grpId="1" animBg="1"/>
      <p:bldP spid="5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428596" y="457200"/>
            <a:ext cx="8501122" cy="582932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118800"/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Arial" pitchFamily="34" charset="0"/>
              </a:rPr>
              <a:t>/* L = </a:t>
            </a:r>
            <a:r>
              <a:rPr lang="zh-CN" altLang="en-US" b="1" dirty="0" smtClean="0">
                <a:solidFill>
                  <a:srgbClr val="00B050"/>
                </a:solidFill>
                <a:latin typeface="Arial" pitchFamily="34" charset="0"/>
              </a:rPr>
              <a:t>左边起始位置</a:t>
            </a:r>
            <a:r>
              <a:rPr lang="en-US" altLang="zh-CN" b="1" dirty="0" smtClean="0">
                <a:solidFill>
                  <a:srgbClr val="00B050"/>
                </a:solidFill>
                <a:latin typeface="Arial" pitchFamily="34" charset="0"/>
              </a:rPr>
              <a:t>, R = </a:t>
            </a:r>
            <a:r>
              <a:rPr lang="zh-CN" altLang="en-US" b="1" dirty="0" smtClean="0">
                <a:solidFill>
                  <a:srgbClr val="00B050"/>
                </a:solidFill>
                <a:latin typeface="Arial" pitchFamily="34" charset="0"/>
              </a:rPr>
              <a:t>右边起始位置</a:t>
            </a:r>
            <a:r>
              <a:rPr lang="en-US" altLang="zh-CN" b="1" dirty="0" smtClean="0">
                <a:solidFill>
                  <a:srgbClr val="00B050"/>
                </a:solidFill>
                <a:latin typeface="Arial" pitchFamily="34" charset="0"/>
              </a:rPr>
              <a:t>, </a:t>
            </a:r>
            <a:r>
              <a:rPr lang="en-US" altLang="zh-CN" b="1" dirty="0" err="1" smtClean="0">
                <a:solidFill>
                  <a:srgbClr val="00B050"/>
                </a:solidFill>
                <a:latin typeface="Arial" pitchFamily="34" charset="0"/>
              </a:rPr>
              <a:t>RightEnd</a:t>
            </a:r>
            <a:r>
              <a:rPr lang="en-US" altLang="zh-CN" b="1" dirty="0" smtClean="0">
                <a:solidFill>
                  <a:srgbClr val="00B050"/>
                </a:solidFill>
                <a:latin typeface="Arial" pitchFamily="34" charset="0"/>
              </a:rPr>
              <a:t> = </a:t>
            </a:r>
            <a:r>
              <a:rPr lang="zh-CN" altLang="en-US" b="1" dirty="0" smtClean="0">
                <a:solidFill>
                  <a:srgbClr val="00B050"/>
                </a:solidFill>
                <a:latin typeface="Arial" pitchFamily="34" charset="0"/>
              </a:rPr>
              <a:t>右边终点位置*</a:t>
            </a:r>
            <a:r>
              <a:rPr lang="en-US" altLang="zh-CN" b="1" dirty="0" smtClean="0">
                <a:solidFill>
                  <a:srgbClr val="00B050"/>
                </a:solidFill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void </a:t>
            </a:r>
            <a:r>
              <a:rPr lang="en-US" altLang="zh-CN" b="1" dirty="0" smtClean="0">
                <a:latin typeface="Arial" pitchFamily="34" charset="0"/>
              </a:rPr>
              <a:t>Merge(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</a:rPr>
              <a:t>A[], 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[],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L,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R,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)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{ /* </a:t>
            </a:r>
            <a:r>
              <a:rPr lang="zh-CN" altLang="en-US" b="1" dirty="0" smtClean="0">
                <a:latin typeface="Arial" pitchFamily="34" charset="0"/>
              </a:rPr>
              <a:t>将有序的</a:t>
            </a:r>
            <a:r>
              <a:rPr lang="en-US" altLang="zh-CN" b="1" dirty="0" smtClean="0">
                <a:latin typeface="Arial" pitchFamily="34" charset="0"/>
              </a:rPr>
              <a:t>A[L]~A[R-1]</a:t>
            </a:r>
            <a:r>
              <a:rPr lang="zh-CN" altLang="en-US" b="1" dirty="0" smtClean="0">
                <a:latin typeface="Arial" pitchFamily="34" charset="0"/>
              </a:rPr>
              <a:t>和</a:t>
            </a:r>
            <a:r>
              <a:rPr lang="en-US" altLang="zh-CN" b="1" dirty="0" smtClean="0">
                <a:latin typeface="Arial" pitchFamily="34" charset="0"/>
              </a:rPr>
              <a:t>A[R]~A[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]</a:t>
            </a:r>
            <a:r>
              <a:rPr lang="zh-CN" altLang="en-US" b="1" dirty="0" smtClean="0">
                <a:latin typeface="Arial" pitchFamily="34" charset="0"/>
              </a:rPr>
              <a:t>归并成一个有序序列 *</a:t>
            </a:r>
            <a:r>
              <a:rPr lang="en-US" altLang="zh-CN" b="1" dirty="0" smtClean="0"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LeftEnd</a:t>
            </a:r>
            <a:r>
              <a:rPr lang="en-US" altLang="zh-CN" b="1" dirty="0" smtClean="0">
                <a:latin typeface="Arial" pitchFamily="34" charset="0"/>
              </a:rPr>
              <a:t>, </a:t>
            </a:r>
            <a:r>
              <a:rPr lang="en-US" altLang="zh-CN" b="1" dirty="0" err="1" smtClean="0">
                <a:latin typeface="Arial" pitchFamily="34" charset="0"/>
              </a:rPr>
              <a:t>NumElements</a:t>
            </a:r>
            <a:r>
              <a:rPr lang="en-US" altLang="zh-CN" b="1" dirty="0" smtClean="0">
                <a:latin typeface="Arial" pitchFamily="34" charset="0"/>
              </a:rPr>
              <a:t>, 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;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i</a:t>
            </a:r>
            <a:r>
              <a:rPr lang="en-US" altLang="zh-CN" b="1" dirty="0" smtClean="0">
                <a:latin typeface="Arial" pitchFamily="34" charset="0"/>
              </a:rPr>
              <a:t>;     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LeftEnd</a:t>
            </a:r>
            <a:r>
              <a:rPr lang="en-US" altLang="zh-CN" b="1" dirty="0" smtClean="0">
                <a:latin typeface="Arial" pitchFamily="34" charset="0"/>
              </a:rPr>
              <a:t> = R - 1; /* </a:t>
            </a:r>
            <a:r>
              <a:rPr lang="zh-CN" altLang="en-US" b="1" dirty="0" smtClean="0">
                <a:latin typeface="Arial" pitchFamily="34" charset="0"/>
              </a:rPr>
              <a:t>左边终点位置 *</a:t>
            </a:r>
            <a:r>
              <a:rPr lang="en-US" altLang="zh-CN" b="1" dirty="0" smtClean="0"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 = L;         /* </a:t>
            </a:r>
            <a:r>
              <a:rPr lang="zh-CN" altLang="en-US" b="1" dirty="0" smtClean="0">
                <a:latin typeface="Arial" pitchFamily="34" charset="0"/>
              </a:rPr>
              <a:t>有序序列的起始位置 *</a:t>
            </a:r>
            <a:r>
              <a:rPr lang="en-US" altLang="zh-CN" b="1" dirty="0" smtClean="0"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NumElements</a:t>
            </a:r>
            <a:r>
              <a:rPr lang="en-US" altLang="zh-CN" b="1" dirty="0" smtClean="0">
                <a:latin typeface="Arial" pitchFamily="34" charset="0"/>
              </a:rPr>
              <a:t> =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- L + 1</a:t>
            </a:r>
            <a:r>
              <a:rPr lang="en-US" altLang="zh-CN" b="1" dirty="0" smtClean="0">
                <a:latin typeface="Arial" pitchFamily="34" charset="0"/>
              </a:rPr>
              <a:t>;    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     while( L &lt;= </a:t>
            </a:r>
            <a:r>
              <a:rPr lang="en-US" altLang="zh-CN" b="1" dirty="0" err="1" smtClean="0">
                <a:latin typeface="Arial" pitchFamily="34" charset="0"/>
              </a:rPr>
              <a:t>LeftEnd</a:t>
            </a:r>
            <a:r>
              <a:rPr lang="en-US" altLang="zh-CN" b="1" dirty="0" smtClean="0">
                <a:latin typeface="Arial" pitchFamily="34" charset="0"/>
              </a:rPr>
              <a:t> &amp;&amp; R &lt;=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 {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if ( A[L] &lt;= A[R] </a:t>
            </a:r>
            <a:r>
              <a:rPr lang="en-US" altLang="zh-CN" b="1" dirty="0" smtClean="0">
                <a:latin typeface="Arial" pitchFamily="34" charset="0"/>
              </a:rPr>
              <a:t>) 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++] = A[L++]; /* </a:t>
            </a:r>
            <a:r>
              <a:rPr lang="zh-CN" altLang="en-US" b="1" dirty="0" smtClean="0">
                <a:latin typeface="Arial" pitchFamily="34" charset="0"/>
              </a:rPr>
              <a:t>将左边元素复制到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 */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</a:t>
            </a:r>
            <a:r>
              <a:rPr lang="en-US" altLang="zh-CN" b="1" dirty="0" smtClean="0">
                <a:latin typeface="Arial" pitchFamily="34" charset="0"/>
              </a:rPr>
              <a:t>else                      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++] = A[R++]; /* </a:t>
            </a:r>
            <a:r>
              <a:rPr lang="zh-CN" altLang="en-US" b="1" dirty="0" smtClean="0">
                <a:latin typeface="Arial" pitchFamily="34" charset="0"/>
              </a:rPr>
              <a:t>将右边元素复制到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 */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smtClean="0">
                <a:latin typeface="Arial" pitchFamily="34" charset="0"/>
              </a:rPr>
              <a:t>}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     while( L &lt;= </a:t>
            </a:r>
            <a:r>
              <a:rPr lang="en-US" altLang="zh-CN" b="1" dirty="0" err="1" smtClean="0">
                <a:latin typeface="Arial" pitchFamily="34" charset="0"/>
              </a:rPr>
              <a:t>LeftEnd</a:t>
            </a:r>
            <a:r>
              <a:rPr lang="en-US" altLang="zh-CN" b="1" dirty="0" smtClean="0">
                <a:latin typeface="Arial" pitchFamily="34" charset="0"/>
              </a:rPr>
              <a:t> )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++] = A[L++]; /* </a:t>
            </a:r>
            <a:r>
              <a:rPr lang="zh-CN" altLang="en-US" b="1" dirty="0" smtClean="0">
                <a:latin typeface="Arial" pitchFamily="34" charset="0"/>
              </a:rPr>
              <a:t>直接复制左边剩下的 *</a:t>
            </a:r>
            <a:r>
              <a:rPr lang="en-US" altLang="zh-CN" b="1" dirty="0" smtClean="0"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     while( R &lt;=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</a:t>
            </a:r>
            <a:r>
              <a:rPr lang="en-US" altLang="zh-CN" b="1" dirty="0" err="1" smtClean="0">
                <a:latin typeface="Arial" pitchFamily="34" charset="0"/>
              </a:rPr>
              <a:t>Tmp</a:t>
            </a:r>
            <a:r>
              <a:rPr lang="en-US" altLang="zh-CN" b="1" dirty="0" smtClean="0">
                <a:latin typeface="Arial" pitchFamily="34" charset="0"/>
              </a:rPr>
              <a:t>++] = A[R++]; /* </a:t>
            </a:r>
            <a:r>
              <a:rPr lang="zh-CN" altLang="en-US" b="1" dirty="0" smtClean="0">
                <a:latin typeface="Arial" pitchFamily="34" charset="0"/>
              </a:rPr>
              <a:t>直接复制右边剩下的 *</a:t>
            </a:r>
            <a:r>
              <a:rPr lang="en-US" altLang="zh-CN" b="1" dirty="0" smtClean="0">
                <a:latin typeface="Arial" pitchFamily="34" charset="0"/>
              </a:rPr>
              <a:t>/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</a:t>
            </a:r>
          </a:p>
          <a:p>
            <a:r>
              <a:rPr lang="en-US" altLang="zh-CN" b="1" dirty="0" smtClean="0">
                <a:latin typeface="Arial" pitchFamily="34" charset="0"/>
              </a:rPr>
              <a:t>     for( </a:t>
            </a:r>
            <a:r>
              <a:rPr lang="en-US" altLang="zh-CN" b="1" dirty="0" err="1" smtClean="0">
                <a:latin typeface="Arial" pitchFamily="34" charset="0"/>
              </a:rPr>
              <a:t>i</a:t>
            </a:r>
            <a:r>
              <a:rPr lang="en-US" altLang="zh-CN" b="1" dirty="0" smtClean="0">
                <a:latin typeface="Arial" pitchFamily="34" charset="0"/>
              </a:rPr>
              <a:t> = 0; </a:t>
            </a:r>
            <a:r>
              <a:rPr lang="en-US" altLang="zh-CN" b="1" dirty="0" err="1" smtClean="0">
                <a:latin typeface="Arial" pitchFamily="34" charset="0"/>
              </a:rPr>
              <a:t>i</a:t>
            </a:r>
            <a:r>
              <a:rPr lang="en-US" altLang="zh-CN" b="1" dirty="0" smtClean="0">
                <a:latin typeface="Arial" pitchFamily="34" charset="0"/>
              </a:rPr>
              <a:t> &lt; </a:t>
            </a:r>
            <a:r>
              <a:rPr lang="en-US" altLang="zh-CN" b="1" dirty="0" err="1" smtClean="0">
                <a:latin typeface="Arial" pitchFamily="34" charset="0"/>
              </a:rPr>
              <a:t>NumElements</a:t>
            </a:r>
            <a:r>
              <a:rPr lang="en-US" altLang="zh-CN" b="1" dirty="0" smtClean="0">
                <a:latin typeface="Arial" pitchFamily="34" charset="0"/>
              </a:rPr>
              <a:t>; </a:t>
            </a:r>
            <a:r>
              <a:rPr lang="en-US" altLang="zh-CN" b="1" dirty="0" err="1" smtClean="0">
                <a:latin typeface="Arial" pitchFamily="34" charset="0"/>
              </a:rPr>
              <a:t>i</a:t>
            </a:r>
            <a:r>
              <a:rPr lang="en-US" altLang="zh-CN" b="1" dirty="0" smtClean="0">
                <a:latin typeface="Arial" pitchFamily="34" charset="0"/>
              </a:rPr>
              <a:t>++,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-- )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A[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] =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]; /* </a:t>
            </a:r>
            <a:r>
              <a:rPr lang="zh-CN" altLang="en-US" b="1" dirty="0" smtClean="0">
                <a:latin typeface="Arial" pitchFamily="34" charset="0"/>
              </a:rPr>
              <a:t>将有序的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[]</a:t>
            </a:r>
            <a:r>
              <a:rPr lang="zh-CN" altLang="en-US" b="1" dirty="0" smtClean="0">
                <a:latin typeface="Arial" pitchFamily="34" charset="0"/>
              </a:rPr>
              <a:t>复制回</a:t>
            </a:r>
            <a:r>
              <a:rPr lang="en-US" altLang="zh-CN" b="1" dirty="0" smtClean="0">
                <a:latin typeface="Arial" pitchFamily="34" charset="0"/>
              </a:rPr>
              <a:t>A[] */</a:t>
            </a:r>
          </a:p>
          <a:p>
            <a:r>
              <a:rPr lang="en-US" altLang="zh-CN" b="1" dirty="0" smtClean="0">
                <a:latin typeface="Arial" pitchFamily="34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§7.5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归并排序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85786" y="714356"/>
            <a:ext cx="7881966" cy="5500726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118800"/>
          <a:lstStyle/>
          <a:p>
            <a:r>
              <a:rPr lang="en-US" altLang="zh-CN" b="1" dirty="0" smtClean="0">
                <a:latin typeface="Arial" pitchFamily="34" charset="0"/>
              </a:rPr>
              <a:t>void </a:t>
            </a:r>
            <a:r>
              <a:rPr lang="en-US" altLang="zh-CN" b="1" dirty="0" err="1" smtClean="0">
                <a:latin typeface="Arial" pitchFamily="34" charset="0"/>
              </a:rPr>
              <a:t>Msort</a:t>
            </a:r>
            <a:r>
              <a:rPr lang="en-US" altLang="zh-CN" b="1" dirty="0" smtClean="0">
                <a:latin typeface="Arial" pitchFamily="34" charset="0"/>
              </a:rPr>
              <a:t>( 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A[], 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[],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L,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</a:t>
            </a:r>
          </a:p>
          <a:p>
            <a:r>
              <a:rPr lang="en-US" altLang="zh-CN" b="1" dirty="0" smtClean="0">
                <a:latin typeface="Arial" pitchFamily="34" charset="0"/>
              </a:rPr>
              <a:t>{ </a:t>
            </a:r>
            <a:r>
              <a:rPr lang="en-US" altLang="zh-CN" b="1" dirty="0" smtClean="0">
                <a:latin typeface="Arial" pitchFamily="34" charset="0"/>
              </a:rPr>
              <a:t>  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</a:rPr>
              <a:t>Center</a:t>
            </a:r>
            <a:r>
              <a:rPr lang="en-US" altLang="zh-CN" b="1" dirty="0" smtClean="0">
                <a:latin typeface="Arial" pitchFamily="34" charset="0"/>
              </a:rPr>
              <a:t>; 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     if ( L &lt;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 {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Center = (</a:t>
            </a:r>
            <a:r>
              <a:rPr lang="en-US" altLang="zh-CN" b="1" dirty="0" err="1" smtClean="0">
                <a:latin typeface="Arial" pitchFamily="34" charset="0"/>
              </a:rPr>
              <a:t>L+RightEnd</a:t>
            </a:r>
            <a:r>
              <a:rPr lang="en-US" altLang="zh-CN" b="1" dirty="0" smtClean="0">
                <a:latin typeface="Arial" pitchFamily="34" charset="0"/>
              </a:rPr>
              <a:t>) / 2;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</a:t>
            </a:r>
            <a:r>
              <a:rPr lang="en-US" altLang="zh-CN" b="1" dirty="0" err="1" smtClean="0">
                <a:latin typeface="Arial" pitchFamily="34" charset="0"/>
              </a:rPr>
              <a:t>Msort</a:t>
            </a:r>
            <a:r>
              <a:rPr lang="en-US" altLang="zh-CN" b="1" dirty="0" smtClean="0">
                <a:latin typeface="Arial" pitchFamily="34" charset="0"/>
              </a:rPr>
              <a:t>( A,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, L, Center );              /* </a:t>
            </a:r>
            <a:r>
              <a:rPr lang="zh-CN" altLang="en-US" b="1" dirty="0" smtClean="0">
                <a:latin typeface="Arial" pitchFamily="34" charset="0"/>
              </a:rPr>
              <a:t>递归解决左边 *</a:t>
            </a:r>
            <a:r>
              <a:rPr lang="en-US" altLang="zh-CN" b="1" dirty="0" smtClean="0">
                <a:latin typeface="Arial" pitchFamily="34" charset="0"/>
              </a:rPr>
              <a:t>/ 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</a:t>
            </a:r>
            <a:r>
              <a:rPr lang="en-US" altLang="zh-CN" b="1" dirty="0" err="1" smtClean="0">
                <a:latin typeface="Arial" pitchFamily="34" charset="0"/>
              </a:rPr>
              <a:t>Msort</a:t>
            </a:r>
            <a:r>
              <a:rPr lang="en-US" altLang="zh-CN" b="1" dirty="0" smtClean="0">
                <a:latin typeface="Arial" pitchFamily="34" charset="0"/>
              </a:rPr>
              <a:t>( A,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, Center+1,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);     /* </a:t>
            </a:r>
            <a:r>
              <a:rPr lang="zh-CN" altLang="en-US" b="1" dirty="0" smtClean="0">
                <a:latin typeface="Arial" pitchFamily="34" charset="0"/>
              </a:rPr>
              <a:t>递归解决右边 *</a:t>
            </a:r>
            <a:r>
              <a:rPr lang="en-US" altLang="zh-CN" b="1" dirty="0" smtClean="0">
                <a:latin typeface="Arial" pitchFamily="34" charset="0"/>
              </a:rPr>
              <a:t>/  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Merge( A,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, L, Center+1, </a:t>
            </a:r>
            <a:r>
              <a:rPr lang="en-US" altLang="zh-CN" b="1" dirty="0" err="1" smtClean="0">
                <a:latin typeface="Arial" pitchFamily="34" charset="0"/>
              </a:rPr>
              <a:t>RightEnd</a:t>
            </a:r>
            <a:r>
              <a:rPr lang="en-US" altLang="zh-CN" b="1" dirty="0" smtClean="0">
                <a:latin typeface="Arial" pitchFamily="34" charset="0"/>
              </a:rPr>
              <a:t> );  /* </a:t>
            </a:r>
            <a:r>
              <a:rPr lang="zh-CN" altLang="en-US" b="1" dirty="0" smtClean="0">
                <a:latin typeface="Arial" pitchFamily="34" charset="0"/>
              </a:rPr>
              <a:t>合并两段有序序列 *</a:t>
            </a:r>
            <a:r>
              <a:rPr lang="en-US" altLang="zh-CN" b="1" dirty="0" smtClean="0">
                <a:latin typeface="Arial" pitchFamily="34" charset="0"/>
              </a:rPr>
              <a:t>/ </a:t>
            </a:r>
          </a:p>
          <a:p>
            <a:r>
              <a:rPr lang="en-US" altLang="zh-CN" b="1" dirty="0" smtClean="0">
                <a:latin typeface="Arial" pitchFamily="34" charset="0"/>
              </a:rPr>
              <a:t>     }</a:t>
            </a:r>
          </a:p>
          <a:p>
            <a:r>
              <a:rPr lang="en-US" altLang="zh-CN" b="1" dirty="0" smtClean="0">
                <a:latin typeface="Arial" pitchFamily="34" charset="0"/>
              </a:rPr>
              <a:t>}</a:t>
            </a:r>
          </a:p>
          <a:p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void </a:t>
            </a:r>
            <a:r>
              <a:rPr lang="en-US" altLang="zh-CN" b="1" dirty="0" err="1" smtClean="0">
                <a:latin typeface="Arial" pitchFamily="34" charset="0"/>
              </a:rPr>
              <a:t>MergeSort</a:t>
            </a:r>
            <a:r>
              <a:rPr lang="en-US" altLang="zh-CN" b="1" dirty="0" smtClean="0">
                <a:latin typeface="Arial" pitchFamily="34" charset="0"/>
              </a:rPr>
              <a:t>( 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A[], </a:t>
            </a:r>
            <a:r>
              <a:rPr lang="en-US" altLang="zh-CN" b="1" dirty="0" err="1" smtClean="0">
                <a:latin typeface="Arial" pitchFamily="34" charset="0"/>
              </a:rPr>
              <a:t>int</a:t>
            </a:r>
            <a:r>
              <a:rPr lang="en-US" altLang="zh-CN" b="1" dirty="0" smtClean="0">
                <a:latin typeface="Arial" pitchFamily="34" charset="0"/>
              </a:rPr>
              <a:t> N )</a:t>
            </a:r>
          </a:p>
          <a:p>
            <a:r>
              <a:rPr lang="en-US" altLang="zh-CN" b="1" dirty="0" smtClean="0">
                <a:latin typeface="Arial" pitchFamily="34" charset="0"/>
              </a:rPr>
              <a:t>{ </a:t>
            </a:r>
            <a:r>
              <a:rPr lang="en-US" altLang="zh-CN" b="1" dirty="0" smtClean="0">
                <a:latin typeface="Arial" pitchFamily="34" charset="0"/>
              </a:rPr>
              <a:t>   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</a:rPr>
              <a:t>*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;</a:t>
            </a:r>
          </a:p>
          <a:p>
            <a:r>
              <a:rPr lang="en-US" altLang="zh-CN" b="1" dirty="0" smtClean="0">
                <a:latin typeface="Arial" pitchFamily="34" charset="0"/>
              </a:rPr>
              <a:t>    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 = (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 *)</a:t>
            </a:r>
            <a:r>
              <a:rPr lang="en-US" altLang="zh-CN" b="1" dirty="0" err="1" smtClean="0">
                <a:latin typeface="Arial" pitchFamily="34" charset="0"/>
              </a:rPr>
              <a:t>malloc</a:t>
            </a:r>
            <a:r>
              <a:rPr lang="en-US" altLang="zh-CN" b="1" dirty="0" smtClean="0">
                <a:latin typeface="Arial" pitchFamily="34" charset="0"/>
              </a:rPr>
              <a:t>(N*</a:t>
            </a:r>
            <a:r>
              <a:rPr lang="en-US" altLang="zh-CN" b="1" dirty="0" err="1" smtClean="0">
                <a:latin typeface="Arial" pitchFamily="34" charset="0"/>
              </a:rPr>
              <a:t>sizeof</a:t>
            </a:r>
            <a:r>
              <a:rPr lang="en-US" altLang="zh-CN" b="1" dirty="0" smtClean="0">
                <a:latin typeface="Arial" pitchFamily="34" charset="0"/>
              </a:rPr>
              <a:t>(</a:t>
            </a:r>
            <a:r>
              <a:rPr lang="en-US" altLang="zh-CN" b="1" dirty="0" err="1" smtClean="0">
                <a:latin typeface="Arial" pitchFamily="34" charset="0"/>
              </a:rPr>
              <a:t>ElementType</a:t>
            </a:r>
            <a:r>
              <a:rPr lang="en-US" altLang="zh-CN" b="1" dirty="0" smtClean="0">
                <a:latin typeface="Arial" pitchFamily="34" charset="0"/>
              </a:rPr>
              <a:t>));     </a:t>
            </a:r>
            <a:endParaRPr lang="en-US" altLang="zh-CN" b="1" dirty="0" smtClean="0">
              <a:latin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</a:rPr>
              <a:t>     if (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 != NULL ) {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</a:t>
            </a:r>
            <a:r>
              <a:rPr lang="en-US" altLang="zh-CN" b="1" dirty="0" err="1" smtClean="0">
                <a:latin typeface="Arial" pitchFamily="34" charset="0"/>
              </a:rPr>
              <a:t>Msort</a:t>
            </a:r>
            <a:r>
              <a:rPr lang="en-US" altLang="zh-CN" b="1" dirty="0" smtClean="0">
                <a:latin typeface="Arial" pitchFamily="34" charset="0"/>
              </a:rPr>
              <a:t>( A,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, 0, N-1 );</a:t>
            </a:r>
          </a:p>
          <a:p>
            <a:r>
              <a:rPr lang="en-US" altLang="zh-CN" b="1" dirty="0" smtClean="0">
                <a:latin typeface="Arial" pitchFamily="34" charset="0"/>
              </a:rPr>
              <a:t>          free( </a:t>
            </a:r>
            <a:r>
              <a:rPr lang="en-US" altLang="zh-CN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>
                <a:latin typeface="Arial" pitchFamily="34" charset="0"/>
              </a:rPr>
              <a:t> );</a:t>
            </a:r>
          </a:p>
          <a:p>
            <a:r>
              <a:rPr lang="en-US" altLang="zh-CN" b="1" dirty="0" smtClean="0">
                <a:latin typeface="Arial" pitchFamily="34" charset="0"/>
              </a:rPr>
              <a:t>     }</a:t>
            </a:r>
          </a:p>
          <a:p>
            <a:r>
              <a:rPr lang="en-US" altLang="zh-CN" b="1" dirty="0" smtClean="0">
                <a:latin typeface="Arial" pitchFamily="34" charset="0"/>
              </a:rPr>
              <a:t>     else </a:t>
            </a:r>
            <a:r>
              <a:rPr lang="en-US" altLang="zh-CN" b="1" dirty="0" err="1" smtClean="0">
                <a:latin typeface="Arial" pitchFamily="34" charset="0"/>
              </a:rPr>
              <a:t>printf</a:t>
            </a:r>
            <a:r>
              <a:rPr lang="en-US" altLang="zh-CN" b="1" dirty="0" smtClean="0">
                <a:latin typeface="Arial" pitchFamily="34" charset="0"/>
              </a:rPr>
              <a:t>( "</a:t>
            </a:r>
            <a:r>
              <a:rPr lang="zh-CN" altLang="en-US" b="1" dirty="0" smtClean="0">
                <a:latin typeface="Arial" pitchFamily="34" charset="0"/>
              </a:rPr>
              <a:t>空间不足</a:t>
            </a:r>
            <a:r>
              <a:rPr lang="en-US" altLang="zh-CN" b="1" dirty="0" smtClean="0">
                <a:latin typeface="Arial" pitchFamily="34" charset="0"/>
              </a:rPr>
              <a:t>" );</a:t>
            </a:r>
          </a:p>
          <a:p>
            <a:r>
              <a:rPr lang="en-US" altLang="zh-CN" b="1" dirty="0" smtClean="0">
                <a:latin typeface="Arial" pitchFamily="34" charset="0"/>
              </a:rPr>
              <a:t>}</a:t>
            </a:r>
            <a:endParaRPr lang="en-US" altLang="zh-CN" sz="1800" b="1" dirty="0">
              <a:latin typeface="Arial" pitchFamily="34" charset="0"/>
            </a:endParaRP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2214546" y="3071810"/>
            <a:ext cx="5867400" cy="2133600"/>
          </a:xfrm>
          <a:prstGeom prst="wedgeEllipseCallout">
            <a:avLst>
              <a:gd name="adj1" fmla="val -34461"/>
              <a:gd name="adj2" fmla="val -6767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b="1" dirty="0" smtClean="0">
                <a:latin typeface="Arial" pitchFamily="34" charset="0"/>
              </a:rPr>
              <a:t>如果 </a:t>
            </a:r>
            <a:r>
              <a:rPr lang="en-US" altLang="zh-CN" sz="2000" b="1" dirty="0" err="1" smtClean="0">
                <a:latin typeface="Arial" pitchFamily="34" charset="0"/>
              </a:rPr>
              <a:t>TmpA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定义成</a:t>
            </a:r>
            <a:r>
              <a:rPr lang="en-US" altLang="zh-CN" b="1" dirty="0" smtClean="0">
                <a:latin typeface="Arial" pitchFamily="34" charset="0"/>
              </a:rPr>
              <a:t>Merge</a:t>
            </a:r>
            <a:r>
              <a:rPr lang="zh-CN" altLang="en-US" b="1" dirty="0" smtClean="0">
                <a:latin typeface="Arial" pitchFamily="34" charset="0"/>
              </a:rPr>
              <a:t>的</a:t>
            </a:r>
            <a:r>
              <a:rPr lang="zh-CN" altLang="en-US" b="1" dirty="0" smtClean="0">
                <a:solidFill>
                  <a:srgbClr val="3333FF"/>
                </a:solidFill>
              </a:rPr>
              <a:t>局部变量</a:t>
            </a:r>
            <a:r>
              <a:rPr lang="zh-CN" altLang="en-US" b="1" dirty="0" smtClean="0"/>
              <a:t>，则每次调用</a:t>
            </a:r>
            <a:r>
              <a:rPr lang="en-US" altLang="zh-CN" b="1" dirty="0" smtClean="0">
                <a:latin typeface="Arial" pitchFamily="34" charset="0"/>
              </a:rPr>
              <a:t>Merge</a:t>
            </a:r>
            <a:r>
              <a:rPr lang="zh-CN" altLang="en-US" b="1" dirty="0" smtClean="0"/>
              <a:t>都需要开辟不同的空间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那么</a:t>
            </a:r>
            <a:r>
              <a:rPr lang="en-US" altLang="zh-CN" b="1" dirty="0" smtClean="0"/>
              <a:t> </a:t>
            </a:r>
            <a:r>
              <a:rPr lang="en-US" altLang="zh-CN" b="1" i="1" dirty="0"/>
              <a:t>S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O(                  )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567378" y="4643446"/>
            <a:ext cx="12192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 log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§7.5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归并排序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  <p:bldP spid="593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357422" y="21429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 smtClean="0">
                <a:ea typeface="MS Hei" pitchFamily="49" charset="-122"/>
              </a:rPr>
              <a:t>时间复杂性分析：</a:t>
            </a:r>
            <a:endParaRPr lang="en-US" altLang="zh-CN" b="1" dirty="0">
              <a:ea typeface="MS Hei" pitchFamily="49" charset="-12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33400" y="533400"/>
            <a:ext cx="1600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>
                <a:sym typeface="Wingdings" pitchFamily="2" charset="2"/>
              </a:rPr>
              <a:t>T</a:t>
            </a:r>
            <a:r>
              <a:rPr lang="en-US" altLang="zh-CN" sz="2000" b="1" baseline="-25000">
                <a:sym typeface="Wingdings" pitchFamily="2" charset="2"/>
              </a:rPr>
              <a:t> </a:t>
            </a:r>
            <a:r>
              <a:rPr lang="en-US" altLang="zh-CN" sz="2000" b="1">
                <a:sym typeface="Wingdings" pitchFamily="2" charset="2"/>
              </a:rPr>
              <a:t>( 1</a:t>
            </a:r>
            <a:r>
              <a:rPr lang="en-US" altLang="zh-CN" sz="2000" b="1" i="1">
                <a:sym typeface="Wingdings" pitchFamily="2" charset="2"/>
              </a:rPr>
              <a:t> </a:t>
            </a:r>
            <a:r>
              <a:rPr lang="en-US" altLang="zh-CN" sz="2000" b="1">
                <a:sym typeface="Wingdings" pitchFamily="2" charset="2"/>
              </a:rPr>
              <a:t>) = 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33400" y="914400"/>
            <a:ext cx="426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>
                <a:sym typeface="Wingdings" pitchFamily="2" charset="2"/>
              </a:rPr>
              <a:t>T</a:t>
            </a:r>
            <a:r>
              <a:rPr lang="en-US" altLang="zh-CN" sz="2000" b="1" baseline="-25000">
                <a:sym typeface="Wingdings" pitchFamily="2" charset="2"/>
              </a:rPr>
              <a:t> </a:t>
            </a:r>
            <a:r>
              <a:rPr lang="en-US" altLang="zh-CN" sz="2000" b="1">
                <a:sym typeface="Wingdings" pitchFamily="2" charset="2"/>
              </a:rPr>
              <a:t>(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) = 2</a:t>
            </a:r>
            <a:r>
              <a:rPr lang="en-US" altLang="zh-CN" sz="2000" b="1" i="1">
                <a:sym typeface="Wingdings" pitchFamily="2" charset="2"/>
              </a:rPr>
              <a:t>T</a:t>
            </a:r>
            <a:r>
              <a:rPr lang="en-US" altLang="zh-CN" sz="2000" b="1">
                <a:sym typeface="Wingdings" pitchFamily="2" charset="2"/>
              </a:rPr>
              <a:t> (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>
                <a:sym typeface="Wingdings" pitchFamily="2" charset="2"/>
              </a:rPr>
              <a:t>  / 2</a:t>
            </a:r>
            <a:r>
              <a:rPr lang="en-US" altLang="zh-CN" sz="2000" b="1" baseline="30000">
                <a:sym typeface="Wingdings" pitchFamily="2" charset="2"/>
              </a:rPr>
              <a:t>  </a:t>
            </a:r>
            <a:r>
              <a:rPr lang="en-US" altLang="zh-CN" sz="2000" b="1">
                <a:sym typeface="Wingdings" pitchFamily="2" charset="2"/>
              </a:rPr>
              <a:t>) + O(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)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219200" y="1295400"/>
            <a:ext cx="3352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itchFamily="2" charset="2"/>
              </a:rPr>
              <a:t>= 2</a:t>
            </a:r>
            <a:r>
              <a:rPr lang="en-US" altLang="zh-CN" sz="2000" b="1" i="1" baseline="30000">
                <a:sym typeface="Wingdings" pitchFamily="2" charset="2"/>
              </a:rPr>
              <a:t>k</a:t>
            </a:r>
            <a:r>
              <a:rPr lang="en-US" altLang="zh-CN" sz="2000" b="1">
                <a:sym typeface="Wingdings" pitchFamily="2" charset="2"/>
              </a:rPr>
              <a:t> </a:t>
            </a:r>
            <a:r>
              <a:rPr lang="en-US" altLang="zh-CN" sz="2000" b="1" i="1">
                <a:sym typeface="Wingdings" pitchFamily="2" charset="2"/>
              </a:rPr>
              <a:t>T</a:t>
            </a:r>
            <a:r>
              <a:rPr lang="en-US" altLang="zh-CN" sz="2000" b="1">
                <a:sym typeface="Wingdings" pitchFamily="2" charset="2"/>
              </a:rPr>
              <a:t> (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>
                <a:sym typeface="Wingdings" pitchFamily="2" charset="2"/>
              </a:rPr>
              <a:t>  / 2</a:t>
            </a:r>
            <a:r>
              <a:rPr lang="en-US" altLang="zh-CN" sz="2000" b="1" i="1" baseline="30000">
                <a:sym typeface="Wingdings" pitchFamily="2" charset="2"/>
              </a:rPr>
              <a:t>k</a:t>
            </a:r>
            <a:r>
              <a:rPr lang="en-US" altLang="zh-CN" sz="2000" b="1" baseline="30000">
                <a:sym typeface="Wingdings" pitchFamily="2" charset="2"/>
              </a:rPr>
              <a:t> </a:t>
            </a:r>
            <a:r>
              <a:rPr lang="en-US" altLang="zh-CN" sz="2000" b="1">
                <a:sym typeface="Wingdings" pitchFamily="2" charset="2"/>
              </a:rPr>
              <a:t>) + </a:t>
            </a:r>
            <a:r>
              <a:rPr lang="en-US" altLang="zh-CN" sz="2000" b="1" i="1">
                <a:sym typeface="Wingdings" pitchFamily="2" charset="2"/>
              </a:rPr>
              <a:t>k</a:t>
            </a:r>
            <a:r>
              <a:rPr lang="en-US" altLang="zh-CN" sz="2000" b="1">
                <a:sym typeface="Wingdings" pitchFamily="2" charset="2"/>
              </a:rPr>
              <a:t> * O(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)</a:t>
            </a:r>
            <a:endParaRPr lang="en-US" altLang="zh-CN" sz="2000" b="1" i="1" baseline="30000">
              <a:sym typeface="Wingdings" pitchFamily="2" charset="2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219200" y="1752600"/>
            <a:ext cx="3352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itchFamily="2" charset="2"/>
              </a:rPr>
              <a:t>=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>
                <a:sym typeface="Wingdings" pitchFamily="2" charset="2"/>
              </a:rPr>
              <a:t> * </a:t>
            </a:r>
            <a:r>
              <a:rPr lang="en-US" altLang="zh-CN" sz="2000" b="1" i="1">
                <a:sym typeface="Wingdings" pitchFamily="2" charset="2"/>
              </a:rPr>
              <a:t>T</a:t>
            </a:r>
            <a:r>
              <a:rPr lang="en-US" altLang="zh-CN" sz="2000" b="1">
                <a:sym typeface="Wingdings" pitchFamily="2" charset="2"/>
              </a:rPr>
              <a:t> ( 1</a:t>
            </a:r>
            <a:r>
              <a:rPr lang="en-US" altLang="zh-CN" sz="2000" b="1" baseline="30000">
                <a:sym typeface="Wingdings" pitchFamily="2" charset="2"/>
              </a:rPr>
              <a:t> </a:t>
            </a:r>
            <a:r>
              <a:rPr lang="en-US" altLang="zh-CN" sz="2000" b="1">
                <a:sym typeface="Wingdings" pitchFamily="2" charset="2"/>
              </a:rPr>
              <a:t>) + log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>
                <a:sym typeface="Wingdings" pitchFamily="2" charset="2"/>
              </a:rPr>
              <a:t> * O(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)</a:t>
            </a:r>
            <a:endParaRPr lang="en-US" altLang="zh-CN" sz="2000" b="1" i="1" baseline="30000">
              <a:sym typeface="Wingdings" pitchFamily="2" charset="2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219200" y="2133600"/>
            <a:ext cx="2438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itchFamily="2" charset="2"/>
              </a:rPr>
              <a:t>= O(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 + </a:t>
            </a:r>
            <a:r>
              <a:rPr lang="en-US" altLang="zh-CN" sz="2000" b="1" i="1">
                <a:sym typeface="Wingdings" pitchFamily="2" charset="2"/>
              </a:rPr>
              <a:t>N</a:t>
            </a:r>
            <a:r>
              <a:rPr lang="en-US" altLang="zh-CN" sz="2000" b="1">
                <a:sym typeface="Wingdings" pitchFamily="2" charset="2"/>
              </a:rPr>
              <a:t> log </a:t>
            </a:r>
            <a:r>
              <a:rPr lang="en-US" altLang="zh-CN" sz="2000" b="1" i="1">
                <a:sym typeface="Wingdings" pitchFamily="2" charset="2"/>
              </a:rPr>
              <a:t>N </a:t>
            </a:r>
            <a:r>
              <a:rPr lang="en-US" altLang="zh-CN" sz="2000" b="1">
                <a:sym typeface="Wingdings" pitchFamily="2" charset="2"/>
              </a:rPr>
              <a:t>)</a:t>
            </a:r>
            <a:endParaRPr lang="en-US" altLang="zh-CN" sz="2000" b="1" i="1" baseline="30000">
              <a:sym typeface="Wingdings" pitchFamily="2" charset="2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54038" y="2667000"/>
            <a:ext cx="2951162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非递归的算法思想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3200400"/>
            <a:ext cx="6400800" cy="428625"/>
            <a:chOff x="384" y="1920"/>
            <a:chExt cx="4032" cy="270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384" y="1968"/>
              <a:ext cx="292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/>
                <a:t>0</a:t>
              </a: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0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/>
                <a:t>1</a:t>
              </a: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3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/>
                <a:t>2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17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/>
                <a:t>3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2112" y="1920"/>
              <a:ext cx="96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/>
                <a:t>…… ……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1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itchFamily="18" charset="2"/>
                </a:rPr>
                <a:t>4</a:t>
              </a:r>
              <a:endParaRPr lang="en-US" altLang="zh-CN" sz="2000" b="1"/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4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itchFamily="18" charset="2"/>
                </a:rPr>
                <a:t>3</a:t>
              </a:r>
              <a:endParaRPr lang="en-US" altLang="zh-CN" sz="2000" b="1"/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37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itchFamily="18" charset="2"/>
                </a:rPr>
                <a:t>2</a:t>
              </a:r>
              <a:endParaRPr lang="en-US" altLang="zh-CN" sz="2000" b="1"/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41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itchFamily="18" charset="2"/>
                </a:rPr>
                <a:t>1</a:t>
              </a:r>
              <a:endParaRPr lang="en-US" altLang="zh-CN" sz="2000" b="1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371600" y="3657600"/>
            <a:ext cx="5867400" cy="533400"/>
            <a:chOff x="720" y="2208"/>
            <a:chExt cx="3696" cy="336"/>
          </a:xfrm>
        </p:grpSpPr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7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13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31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37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2064" y="2304"/>
              <a:ext cx="100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b="1"/>
                <a:t>…… ……</a:t>
              </a:r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8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 flipH="1">
              <a:off x="11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15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17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32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 flipH="1">
              <a:off x="35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39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 flipH="1">
              <a:off x="41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371600" y="4267200"/>
            <a:ext cx="5867400" cy="533400"/>
            <a:chOff x="720" y="2592"/>
            <a:chExt cx="3696" cy="336"/>
          </a:xfrm>
        </p:grpSpPr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7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1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2064" y="2688"/>
              <a:ext cx="100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b="1"/>
                <a:t>…… ……</a:t>
              </a: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100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 flipH="1">
              <a:off x="148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345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371600" y="4876800"/>
            <a:ext cx="5867400" cy="1295400"/>
            <a:chOff x="720" y="3024"/>
            <a:chExt cx="3696" cy="816"/>
          </a:xfrm>
        </p:grpSpPr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1200" y="3024"/>
              <a:ext cx="26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b="1"/>
                <a:t>…… …… …… ……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72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264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720" y="3648"/>
              <a:ext cx="36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1584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H="1">
              <a:off x="3120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61490" name="AutoShape 50" descr="再生纸"/>
          <p:cNvSpPr>
            <a:spLocks noChangeArrowheads="1"/>
          </p:cNvSpPr>
          <p:nvPr/>
        </p:nvSpPr>
        <p:spPr bwMode="auto">
          <a:xfrm>
            <a:off x="4786314" y="714356"/>
            <a:ext cx="3886200" cy="2114544"/>
          </a:xfrm>
          <a:prstGeom prst="roundRect">
            <a:avLst>
              <a:gd name="adj" fmla="val 871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indent="-661988"/>
            <a:r>
              <a:rPr lang="zh-CN" altLang="en-US" sz="2000" b="1" dirty="0" smtClean="0">
                <a:solidFill>
                  <a:schemeClr val="hlink"/>
                </a:solidFill>
              </a:rPr>
              <a:t>注意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: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归并排序需要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线性的额外存储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并且经常复制临时数组导致效率降低。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它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很少用于内部排序</a:t>
            </a:r>
            <a:r>
              <a:rPr lang="zh-CN" altLang="en-US" sz="2000" b="1" dirty="0" smtClean="0"/>
              <a:t>，然而在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外部排序</a:t>
            </a:r>
            <a:r>
              <a:rPr lang="zh-CN" altLang="en-US" sz="2000" b="1" dirty="0" smtClean="0"/>
              <a:t>中非常常用。</a:t>
            </a:r>
            <a:endParaRPr lang="en-US" altLang="zh-CN" sz="2000" b="1" dirty="0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§7.5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归并排序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utoUpdateAnimBg="0"/>
      <p:bldP spid="61449" grpId="0" autoUpdateAnimBg="0"/>
      <p:bldP spid="6149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14348" y="1344027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3200" b="1" dirty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桶排序</a:t>
            </a:r>
            <a:endParaRPr lang="en-US" altLang="zh-CN" sz="2000" b="1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9624" y="1863858"/>
            <a:ext cx="76771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92100"/>
            <a:r>
              <a:rPr lang="en-US" altLang="zh-CN" b="1" dirty="0" smtClean="0">
                <a:ea typeface="MS Hei" pitchFamily="49" charset="-122"/>
              </a:rPr>
              <a:t>〖</a:t>
            </a:r>
            <a:r>
              <a:rPr lang="zh-CN" altLang="en-US" b="1" dirty="0" smtClean="0">
                <a:ea typeface="MS Hei" pitchFamily="49" charset="-122"/>
              </a:rPr>
              <a:t>例</a:t>
            </a:r>
            <a:r>
              <a:rPr lang="en-US" altLang="zh-CN" b="1" dirty="0" smtClean="0">
                <a:ea typeface="MS Hei" pitchFamily="49" charset="-122"/>
              </a:rPr>
              <a:t>〗 </a:t>
            </a:r>
            <a:r>
              <a:rPr lang="zh-CN" altLang="en-US" b="1" dirty="0" smtClean="0">
                <a:ea typeface="MS Hei" pitchFamily="49" charset="-122"/>
              </a:rPr>
              <a:t>假如有</a:t>
            </a:r>
            <a:r>
              <a:rPr lang="en-US" altLang="zh-CN" sz="2000" b="1" i="1" dirty="0" smtClean="0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zh-CN" altLang="en-US" sz="2000" b="1" dirty="0" smtClean="0">
                <a:ea typeface="MS Hei" pitchFamily="49" charset="-122"/>
              </a:rPr>
              <a:t>个学生，每个人的成绩分布在 </a:t>
            </a:r>
            <a:r>
              <a:rPr lang="en-US" altLang="zh-CN" sz="2000" b="1" dirty="0" smtClean="0">
                <a:ea typeface="MS Hei" pitchFamily="49" charset="-122"/>
              </a:rPr>
              <a:t>0 </a:t>
            </a:r>
            <a:r>
              <a:rPr lang="zh-CN" altLang="en-US" sz="2000" b="1" dirty="0" smtClean="0">
                <a:ea typeface="MS Hei" pitchFamily="49" charset="-122"/>
              </a:rPr>
              <a:t>到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en-US" altLang="zh-CN" sz="2000" b="1" dirty="0">
                <a:ea typeface="MS Hei" pitchFamily="49" charset="-122"/>
              </a:rPr>
              <a:t>100 </a:t>
            </a:r>
            <a:r>
              <a:rPr lang="en-US" altLang="zh-CN" sz="2000" b="1" dirty="0" smtClean="0">
                <a:ea typeface="MS Hei" pitchFamily="49" charset="-122"/>
              </a:rPr>
              <a:t>(</a:t>
            </a:r>
            <a:r>
              <a:rPr lang="zh-CN" altLang="en-US" sz="2000" b="1" dirty="0" smtClean="0">
                <a:ea typeface="MS Hei" pitchFamily="49" charset="-122"/>
              </a:rPr>
              <a:t>令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 dirty="0">
                <a:ea typeface="MS Hei" pitchFamily="49" charset="-122"/>
              </a:rPr>
              <a:t> </a:t>
            </a:r>
            <a:r>
              <a:rPr lang="en-US" altLang="zh-CN" sz="2000" b="1" dirty="0">
                <a:ea typeface="MS Hei" pitchFamily="49" charset="-122"/>
              </a:rPr>
              <a:t>= 101 </a:t>
            </a:r>
            <a:r>
              <a:rPr lang="zh-CN" altLang="en-US" sz="2000" b="1" dirty="0" smtClean="0">
                <a:ea typeface="MS Hei" pitchFamily="49" charset="-122"/>
              </a:rPr>
              <a:t>种可能的成绩</a:t>
            </a:r>
            <a:r>
              <a:rPr lang="en-US" altLang="zh-CN" sz="2000" b="1" dirty="0" smtClean="0">
                <a:ea typeface="MS Hei" pitchFamily="49" charset="-122"/>
              </a:rPr>
              <a:t>).  </a:t>
            </a:r>
            <a:r>
              <a:rPr lang="zh-CN" altLang="en-US" sz="2000" b="1" dirty="0" smtClean="0">
                <a:ea typeface="MS Hei" pitchFamily="49" charset="-122"/>
              </a:rPr>
              <a:t>如何在</a:t>
            </a:r>
            <a:r>
              <a:rPr lang="zh-CN" altLang="en-US" sz="2000" b="1" dirty="0" smtClean="0">
                <a:solidFill>
                  <a:srgbClr val="3333FF"/>
                </a:solidFill>
                <a:ea typeface="MS Hei" pitchFamily="49" charset="-122"/>
              </a:rPr>
              <a:t>线性的时间</a:t>
            </a:r>
            <a:r>
              <a:rPr lang="zh-CN" altLang="en-US" sz="2000" b="1" dirty="0" smtClean="0">
                <a:ea typeface="MS Hei" pitchFamily="49" charset="-122"/>
              </a:rPr>
              <a:t>内按照成绩给他们</a:t>
            </a:r>
            <a:r>
              <a:rPr lang="zh-CN" altLang="en-US" sz="2000" b="1" dirty="0" smtClean="0">
                <a:solidFill>
                  <a:srgbClr val="3333FF"/>
                </a:solidFill>
                <a:ea typeface="MS Hei" pitchFamily="49" charset="-122"/>
              </a:rPr>
              <a:t>排序 </a:t>
            </a:r>
            <a:r>
              <a:rPr lang="en-US" altLang="zh-CN" sz="2000" b="1" dirty="0" smtClean="0">
                <a:ea typeface="MS Hei" pitchFamily="49" charset="-122"/>
              </a:rPr>
              <a:t>?</a:t>
            </a:r>
            <a:endParaRPr lang="en-US" altLang="zh-CN" sz="2000" b="1" dirty="0">
              <a:ea typeface="MS Hei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2960688"/>
            <a:ext cx="3429000" cy="836612"/>
            <a:chOff x="480" y="2016"/>
            <a:chExt cx="2160" cy="527"/>
          </a:xfrm>
        </p:grpSpPr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80" y="211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count</a:t>
              </a:r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96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0</a:t>
              </a: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2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4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100</a:t>
              </a: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1440" y="2016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96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105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auto">
            <a:xfrm>
              <a:off x="100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12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12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12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Rectangle 17"/>
            <p:cNvSpPr>
              <a:spLocks noChangeArrowheads="1"/>
            </p:cNvSpPr>
            <p:nvPr/>
          </p:nvSpPr>
          <p:spPr bwMode="auto">
            <a:xfrm>
              <a:off x="24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>
              <a:off x="24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Oval 19"/>
            <p:cNvSpPr>
              <a:spLocks noChangeArrowheads="1"/>
            </p:cNvSpPr>
            <p:nvPr/>
          </p:nvSpPr>
          <p:spPr bwMode="auto">
            <a:xfrm>
              <a:off x="24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1440" y="2160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2960688"/>
            <a:ext cx="381000" cy="685800"/>
            <a:chOff x="1824" y="2016"/>
            <a:chExt cx="240" cy="432"/>
          </a:xfrm>
        </p:grpSpPr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1824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88</a:t>
              </a:r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1824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/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192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95600" y="3646488"/>
            <a:ext cx="381000" cy="609600"/>
            <a:chOff x="1824" y="2880"/>
            <a:chExt cx="240" cy="384"/>
          </a:xfrm>
        </p:grpSpPr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/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872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41" name="AutoShape 29"/>
          <p:cNvSpPr>
            <a:spLocks noChangeArrowheads="1"/>
          </p:cNvSpPr>
          <p:nvPr/>
        </p:nvSpPr>
        <p:spPr bwMode="auto">
          <a:xfrm>
            <a:off x="4419600" y="2808288"/>
            <a:ext cx="4191000" cy="3200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hlink"/>
                </a:solidFill>
                <a:latin typeface="Arial" pitchFamily="34" charset="0"/>
              </a:rPr>
              <a:t>算法</a:t>
            </a:r>
            <a:r>
              <a:rPr lang="zh-CN" altLang="en-US" b="1" dirty="0" smtClean="0">
                <a:solidFill>
                  <a:schemeClr val="hlink"/>
                </a:solidFill>
                <a:latin typeface="Arial" pitchFamily="34" charset="0"/>
              </a:rPr>
              <a:t>思想</a:t>
            </a:r>
            <a:r>
              <a:rPr lang="zh-CN" altLang="en-US" sz="1800" b="1" dirty="0" smtClean="0">
                <a:solidFill>
                  <a:schemeClr val="hlink"/>
                </a:solidFill>
                <a:latin typeface="Arial" pitchFamily="34" charset="0"/>
              </a:rPr>
              <a:t>：</a:t>
            </a:r>
            <a:endParaRPr lang="en-US" altLang="zh-CN" sz="1800" b="1" dirty="0" smtClean="0">
              <a:solidFill>
                <a:schemeClr val="hlink"/>
              </a:solidFill>
              <a:latin typeface="Arial" pitchFamily="34" charset="0"/>
            </a:endParaRPr>
          </a:p>
          <a:p>
            <a:r>
              <a:rPr lang="en-US" altLang="zh-CN" sz="1800" b="1" dirty="0" smtClean="0">
                <a:latin typeface="Arial" pitchFamily="34" charset="0"/>
              </a:rPr>
              <a:t>{</a:t>
            </a:r>
            <a:endParaRPr lang="en-US" altLang="zh-CN" sz="1800" b="1" dirty="0">
              <a:latin typeface="Arial" pitchFamily="34" charset="0"/>
            </a:endParaRPr>
          </a:p>
          <a:p>
            <a:r>
              <a:rPr lang="en-US" altLang="zh-CN" sz="1800" b="1" dirty="0">
                <a:latin typeface="Arial" pitchFamily="34" charset="0"/>
              </a:rPr>
              <a:t>    </a:t>
            </a:r>
            <a:r>
              <a:rPr lang="zh-CN" altLang="en-US" b="1" dirty="0" smtClean="0">
                <a:latin typeface="Arial" pitchFamily="34" charset="0"/>
              </a:rPr>
              <a:t>初始化链表头数组</a:t>
            </a:r>
            <a:r>
              <a:rPr lang="en-US" altLang="zh-CN" sz="1800" b="1" dirty="0" smtClean="0">
                <a:latin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</a:rPr>
              <a:t>count[ ];</a:t>
            </a:r>
          </a:p>
          <a:p>
            <a:r>
              <a:rPr lang="en-US" altLang="zh-CN" sz="1800" b="1" dirty="0">
                <a:latin typeface="Arial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itchFamily="34" charset="0"/>
              </a:rPr>
              <a:t>while</a:t>
            </a:r>
            <a:r>
              <a:rPr lang="en-US" altLang="zh-CN" sz="1800" b="1" dirty="0">
                <a:latin typeface="Arial" pitchFamily="34" charset="0"/>
              </a:rPr>
              <a:t> </a:t>
            </a:r>
            <a:r>
              <a:rPr lang="en-US" altLang="zh-CN" sz="1800" b="1" dirty="0" smtClean="0">
                <a:latin typeface="Arial" pitchFamily="34" charset="0"/>
              </a:rPr>
              <a:t>(</a:t>
            </a:r>
            <a:r>
              <a:rPr lang="zh-CN" altLang="en-US" sz="1800" b="1" dirty="0" smtClean="0">
                <a:latin typeface="Arial" pitchFamily="34" charset="0"/>
              </a:rPr>
              <a:t>读一个学生的成绩</a:t>
            </a:r>
            <a:r>
              <a:rPr lang="en-US" altLang="zh-CN" sz="1800" b="1" dirty="0" smtClean="0">
                <a:latin typeface="Arial" pitchFamily="34" charset="0"/>
              </a:rPr>
              <a:t>)</a:t>
            </a:r>
            <a:endParaRPr lang="en-US" altLang="zh-CN" sz="1800" b="1" dirty="0">
              <a:latin typeface="Arial" pitchFamily="34" charset="0"/>
            </a:endParaRPr>
          </a:p>
          <a:p>
            <a:r>
              <a:rPr lang="en-US" altLang="zh-CN" sz="1800" b="1" dirty="0">
                <a:latin typeface="Arial" pitchFamily="34" charset="0"/>
              </a:rPr>
              <a:t>        </a:t>
            </a:r>
            <a:r>
              <a:rPr lang="zh-CN" altLang="en-US" sz="1800" b="1" dirty="0" smtClean="0">
                <a:latin typeface="Arial" pitchFamily="34" charset="0"/>
              </a:rPr>
              <a:t>把它插入链表</a:t>
            </a:r>
            <a:r>
              <a:rPr lang="en-US" altLang="zh-CN" sz="1800" b="1" dirty="0" smtClean="0">
                <a:latin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</a:rPr>
              <a:t>count[</a:t>
            </a:r>
            <a:r>
              <a:rPr lang="en-US" altLang="zh-CN" sz="1800" b="1" dirty="0" err="1">
                <a:latin typeface="Arial" pitchFamily="34" charset="0"/>
              </a:rPr>
              <a:t>stdnt.grade</a:t>
            </a:r>
            <a:r>
              <a:rPr lang="en-US" altLang="zh-CN" sz="1800" b="1" dirty="0">
                <a:latin typeface="Arial" pitchFamily="34" charset="0"/>
              </a:rPr>
              <a:t>];</a:t>
            </a:r>
          </a:p>
          <a:p>
            <a:r>
              <a:rPr lang="en-US" altLang="zh-CN" sz="1800" b="1" dirty="0">
                <a:latin typeface="Arial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itchFamily="34" charset="0"/>
              </a:rPr>
              <a:t>for</a:t>
            </a:r>
            <a:r>
              <a:rPr lang="en-US" altLang="zh-CN" sz="1800" b="1" dirty="0">
                <a:latin typeface="Arial" pitchFamily="34" charset="0"/>
              </a:rPr>
              <a:t> (</a:t>
            </a:r>
            <a:r>
              <a:rPr lang="en-US" altLang="zh-CN" sz="1800" b="1" dirty="0" err="1">
                <a:latin typeface="Arial" pitchFamily="34" charset="0"/>
              </a:rPr>
              <a:t>i</a:t>
            </a:r>
            <a:r>
              <a:rPr lang="en-US" altLang="zh-CN" sz="1800" b="1" dirty="0">
                <a:latin typeface="Arial" pitchFamily="34" charset="0"/>
              </a:rPr>
              <a:t>=0; </a:t>
            </a:r>
            <a:r>
              <a:rPr lang="en-US" altLang="zh-CN" sz="1800" b="1" dirty="0" err="1">
                <a:latin typeface="Arial" pitchFamily="34" charset="0"/>
              </a:rPr>
              <a:t>i</a:t>
            </a:r>
            <a:r>
              <a:rPr lang="en-US" altLang="zh-CN" sz="1800" b="1" dirty="0">
                <a:latin typeface="Arial" pitchFamily="34" charset="0"/>
              </a:rPr>
              <a:t>&lt;M; </a:t>
            </a:r>
            <a:r>
              <a:rPr lang="en-US" altLang="zh-CN" sz="1800" b="1" dirty="0" err="1">
                <a:latin typeface="Arial" pitchFamily="34" charset="0"/>
              </a:rPr>
              <a:t>i</a:t>
            </a:r>
            <a:r>
              <a:rPr lang="en-US" altLang="zh-CN" sz="1800" b="1" dirty="0">
                <a:latin typeface="Arial" pitchFamily="34" charset="0"/>
              </a:rPr>
              <a:t>++) {</a:t>
            </a:r>
          </a:p>
          <a:p>
            <a:r>
              <a:rPr lang="en-US" altLang="zh-CN" sz="1800" b="1" dirty="0">
                <a:latin typeface="Arial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itchFamily="34" charset="0"/>
              </a:rPr>
              <a:t>if</a:t>
            </a:r>
            <a:r>
              <a:rPr lang="en-US" altLang="zh-CN" sz="1800" b="1" dirty="0">
                <a:latin typeface="Arial" pitchFamily="34" charset="0"/>
              </a:rPr>
              <a:t> (count[</a:t>
            </a:r>
            <a:r>
              <a:rPr lang="en-US" altLang="zh-CN" sz="1800" b="1" dirty="0" err="1">
                <a:latin typeface="Arial" pitchFamily="34" charset="0"/>
              </a:rPr>
              <a:t>i</a:t>
            </a:r>
            <a:r>
              <a:rPr lang="en-US" altLang="zh-CN" sz="1800" b="1" dirty="0">
                <a:latin typeface="Arial" pitchFamily="34" charset="0"/>
              </a:rPr>
              <a:t>])</a:t>
            </a:r>
          </a:p>
          <a:p>
            <a:r>
              <a:rPr lang="en-US" altLang="zh-CN" sz="1800" b="1" dirty="0">
                <a:latin typeface="Arial" pitchFamily="34" charset="0"/>
              </a:rPr>
              <a:t>            </a:t>
            </a:r>
            <a:r>
              <a:rPr lang="zh-CN" altLang="en-US" sz="1800" b="1" dirty="0" smtClean="0">
                <a:latin typeface="Arial" pitchFamily="34" charset="0"/>
              </a:rPr>
              <a:t>输出链表</a:t>
            </a:r>
            <a:r>
              <a:rPr lang="en-US" altLang="zh-CN" sz="1800" b="1" dirty="0" smtClean="0">
                <a:latin typeface="Arial" pitchFamily="34" charset="0"/>
              </a:rPr>
              <a:t>count[</a:t>
            </a:r>
            <a:r>
              <a:rPr lang="en-US" altLang="zh-CN" sz="1800" b="1" dirty="0" err="1" smtClean="0">
                <a:latin typeface="Arial" pitchFamily="34" charset="0"/>
              </a:rPr>
              <a:t>i</a:t>
            </a:r>
            <a:r>
              <a:rPr lang="en-US" altLang="zh-CN" sz="1800" b="1" dirty="0">
                <a:latin typeface="Arial" pitchFamily="34" charset="0"/>
              </a:rPr>
              <a:t>];</a:t>
            </a:r>
          </a:p>
          <a:p>
            <a:r>
              <a:rPr lang="en-US" altLang="zh-CN" sz="1800" b="1" dirty="0">
                <a:latin typeface="Arial" pitchFamily="34" charset="0"/>
              </a:rPr>
              <a:t>    }</a:t>
            </a:r>
          </a:p>
          <a:p>
            <a:r>
              <a:rPr lang="en-US" altLang="zh-CN" sz="1800" b="1" dirty="0">
                <a:latin typeface="Arial" pitchFamily="34" charset="0"/>
              </a:rPr>
              <a:t>}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953000" y="5475288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, </a:t>
            </a:r>
            <a:r>
              <a:rPr lang="en-US" altLang="zh-CN" sz="2000" b="1" i="1"/>
              <a:t>M</a:t>
            </a:r>
            <a:r>
              <a:rPr lang="en-US" altLang="zh-CN" sz="2000" b="1"/>
              <a:t>) = O( </a:t>
            </a:r>
            <a:r>
              <a:rPr lang="en-US" altLang="zh-CN" sz="2000" b="1" i="1"/>
              <a:t>M</a:t>
            </a:r>
            <a:r>
              <a:rPr lang="en-US" altLang="zh-CN" sz="2000" b="1"/>
              <a:t>+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381000" y="4789488"/>
          <a:ext cx="1447800" cy="1306512"/>
        </p:xfrm>
        <a:graphic>
          <a:graphicData uri="http://schemas.openxmlformats.org/presentationml/2006/ole">
            <p:oleObj spid="_x0000_s106498" name="剪辑" r:id="rId3" imgW="2287800" imgH="2063160" progId="">
              <p:embed/>
            </p:oleObj>
          </a:graphicData>
        </a:graphic>
      </p:graphicFrame>
      <p:sp>
        <p:nvSpPr>
          <p:cNvPr id="64544" name="AutoShape 32"/>
          <p:cNvSpPr>
            <a:spLocks noChangeArrowheads="1"/>
          </p:cNvSpPr>
          <p:nvPr/>
        </p:nvSpPr>
        <p:spPr bwMode="auto">
          <a:xfrm>
            <a:off x="2143108" y="4332288"/>
            <a:ext cx="2047892" cy="1219200"/>
          </a:xfrm>
          <a:prstGeom prst="cloudCallout">
            <a:avLst>
              <a:gd name="adj1" fmla="val -81250"/>
              <a:gd name="adj2" fmla="val 30861"/>
            </a:avLst>
          </a:prstGeom>
          <a:gradFill rotWithShape="0">
            <a:gsLst>
              <a:gs pos="0">
                <a:srgbClr val="CCFFCC">
                  <a:gamma/>
                  <a:shade val="84706"/>
                  <a:invGamma/>
                </a:srgbClr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</a:rPr>
              <a:t>M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</a:rPr>
              <a:t>&gt;&gt; </a:t>
            </a:r>
            <a:r>
              <a:rPr lang="en-US" altLang="zh-CN" sz="2000" b="1" i="1" dirty="0">
                <a:solidFill>
                  <a:srgbClr val="3333FF"/>
                </a:solidFill>
              </a:rPr>
              <a:t>N</a:t>
            </a:r>
            <a:r>
              <a:rPr lang="en-US" altLang="zh-CN" sz="2000" b="1" i="1" dirty="0"/>
              <a:t> </a:t>
            </a:r>
            <a:endParaRPr lang="en-US" altLang="zh-CN" sz="2000" b="1" i="1" dirty="0" smtClean="0"/>
          </a:p>
          <a:p>
            <a:pPr algn="ctr"/>
            <a:r>
              <a:rPr lang="zh-CN" altLang="en-US" sz="2000" b="1" i="1" dirty="0" smtClean="0"/>
              <a:t>将会怎样  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基数排序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5786" y="928670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“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基数排序</a:t>
            </a:r>
            <a:r>
              <a:rPr lang="en-US" sz="2000" b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/>
              <a:t>( Radix Sort )</a:t>
            </a:r>
            <a:r>
              <a:rPr lang="zh-CN" altLang="en-US" sz="2000" b="1" dirty="0" smtClean="0"/>
              <a:t>” 是“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桶排序</a:t>
            </a:r>
            <a:r>
              <a:rPr lang="en-US" sz="2000" b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/>
              <a:t>( Bucket Sort )</a:t>
            </a:r>
            <a:r>
              <a:rPr lang="zh-CN" altLang="en-US" sz="2000" b="1" dirty="0" smtClean="0"/>
              <a:t>”的推广。</a:t>
            </a:r>
            <a:endParaRPr lang="zh-CN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42910" y="500042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zh-CN" altLang="en-US" sz="2400" b="1" dirty="0" smtClean="0">
                <a:sym typeface="Wingdings" pitchFamily="2" charset="2"/>
              </a:rPr>
              <a:t>基数排序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41" grpId="0" animBg="1" autoUpdateAnimBg="0"/>
      <p:bldP spid="64542" grpId="0" autoUpdateAnimBg="0"/>
      <p:bldP spid="64544" grpId="0" animBg="1" autoUpdateAnimBg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4929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基数排序</a:t>
            </a:r>
            <a:r>
              <a:rPr lang="zh-CN" altLang="en-US" sz="2000" b="1" dirty="0" smtClean="0"/>
              <a:t>：一般用于多关键字的排序</a:t>
            </a:r>
            <a:endParaRPr lang="en-US" altLang="zh-CN" sz="2000" b="1" dirty="0"/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基数排序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285720" y="1071546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MS Hei" pitchFamily="49" charset="-122"/>
              </a:rPr>
              <a:t>〖</a:t>
            </a:r>
            <a:r>
              <a:rPr lang="zh-CN" altLang="en-US" sz="2000" b="1" dirty="0" smtClean="0">
                <a:ea typeface="MS Hei" pitchFamily="49" charset="-122"/>
              </a:rPr>
              <a:t>例</a:t>
            </a:r>
            <a:r>
              <a:rPr lang="en-US" altLang="zh-CN" sz="2000" b="1" dirty="0" smtClean="0">
                <a:ea typeface="MS Hei" pitchFamily="49" charset="-122"/>
              </a:rPr>
              <a:t>〗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一叠牌的排序要基于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两个关键字。</a:t>
            </a:r>
            <a:endParaRPr lang="en-US" altLang="zh-CN" sz="2000" b="1" dirty="0">
              <a:solidFill>
                <a:srgbClr val="3333FF"/>
              </a:solidFill>
            </a:endParaRPr>
          </a:p>
        </p:txBody>
      </p:sp>
      <p:grpSp>
        <p:nvGrpSpPr>
          <p:cNvPr id="82" name="Group 11"/>
          <p:cNvGrpSpPr>
            <a:grpSpLocks/>
          </p:cNvGrpSpPr>
          <p:nvPr/>
        </p:nvGrpSpPr>
        <p:grpSpPr bwMode="auto">
          <a:xfrm>
            <a:off x="514320" y="1519227"/>
            <a:ext cx="5695950" cy="481013"/>
            <a:chOff x="336" y="3297"/>
            <a:chExt cx="3588" cy="303"/>
          </a:xfrm>
        </p:grpSpPr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336" y="3312"/>
              <a:ext cx="67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zh-CN" altLang="en-US" sz="2000" b="1" dirty="0" smtClean="0"/>
                <a:t>第一关键字</a:t>
              </a:r>
              <a:r>
                <a:rPr lang="en-US" altLang="zh-CN" sz="2000" b="1" dirty="0" smtClean="0"/>
                <a:t>[</a:t>
              </a:r>
              <a:r>
                <a:rPr lang="zh-CN" altLang="en-US" sz="2000" b="1" dirty="0" smtClean="0"/>
                <a:t>花色</a:t>
              </a:r>
              <a:r>
                <a:rPr lang="en-US" altLang="zh-CN" sz="2000" b="1" dirty="0" smtClean="0"/>
                <a:t>]</a:t>
              </a:r>
              <a:endParaRPr lang="en-US" altLang="zh-CN" b="1" i="1" dirty="0"/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1812" y="3297"/>
              <a:ext cx="21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en-US" altLang="zh-CN" b="1" dirty="0">
                  <a:sym typeface="Symbol" pitchFamily="18" charset="2"/>
                </a:rPr>
                <a:t>  &lt;  </a:t>
              </a:r>
              <a:r>
                <a:rPr lang="en-US" altLang="zh-CN" b="1" dirty="0">
                  <a:solidFill>
                    <a:srgbClr val="FF0000"/>
                  </a:solidFill>
                  <a:sym typeface="Symbol" pitchFamily="18" charset="2"/>
                </a:rPr>
                <a:t>  </a:t>
              </a:r>
              <a:r>
                <a:rPr lang="en-US" altLang="zh-CN" b="1" dirty="0">
                  <a:sym typeface="Symbol" pitchFamily="18" charset="2"/>
                </a:rPr>
                <a:t>&lt;  </a:t>
              </a:r>
              <a:r>
                <a:rPr lang="en-US" altLang="zh-CN" b="1" dirty="0">
                  <a:solidFill>
                    <a:srgbClr val="FF0000"/>
                  </a:solidFill>
                  <a:sym typeface="Symbol" pitchFamily="18" charset="2"/>
                </a:rPr>
                <a:t>  </a:t>
              </a:r>
              <a:r>
                <a:rPr lang="en-US" altLang="zh-CN" b="1" dirty="0">
                  <a:sym typeface="Symbol" pitchFamily="18" charset="2"/>
                </a:rPr>
                <a:t>&lt;    </a:t>
              </a:r>
              <a:endParaRPr lang="en-US" altLang="zh-CN" b="1" dirty="0"/>
            </a:p>
          </p:txBody>
        </p:sp>
      </p:grpSp>
      <p:grpSp>
        <p:nvGrpSpPr>
          <p:cNvPr id="85" name="Group 14"/>
          <p:cNvGrpSpPr>
            <a:grpSpLocks/>
          </p:cNvGrpSpPr>
          <p:nvPr/>
        </p:nvGrpSpPr>
        <p:grpSpPr bwMode="auto">
          <a:xfrm>
            <a:off x="514320" y="2019293"/>
            <a:ext cx="8134350" cy="481013"/>
            <a:chOff x="336" y="3552"/>
            <a:chExt cx="5124" cy="303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zh-CN" altLang="en-US" sz="2000" b="1" dirty="0" smtClean="0"/>
                <a:t>第一关键字</a:t>
              </a:r>
              <a:r>
                <a:rPr lang="en-US" altLang="zh-CN" sz="2000" b="1" dirty="0" smtClean="0"/>
                <a:t>[</a:t>
              </a:r>
              <a:r>
                <a:rPr lang="zh-CN" altLang="en-US" sz="2000" b="1" dirty="0" smtClean="0"/>
                <a:t>面值</a:t>
              </a:r>
              <a:r>
                <a:rPr lang="en-US" altLang="zh-CN" sz="2000" b="1" dirty="0" smtClean="0"/>
                <a:t>]</a:t>
              </a:r>
              <a:endParaRPr lang="en-US" altLang="zh-CN" b="1" i="1" dirty="0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1812" y="3567"/>
              <a:ext cx="364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en-US" altLang="zh-CN" sz="2000" b="1" dirty="0">
                  <a:sym typeface="Symbol" pitchFamily="18" charset="2"/>
                </a:rPr>
                <a:t>2 &lt; 3 &lt; 4 &lt; 5 &lt; 6 &lt; 7 &lt; 8 &lt; 9 &lt; 10 &lt; J &lt; Q &lt; K &lt; A</a:t>
              </a:r>
              <a:endParaRPr lang="en-US" altLang="zh-CN" sz="2000" b="1" dirty="0"/>
            </a:p>
          </p:txBody>
        </p:sp>
      </p:grpSp>
      <p:grpSp>
        <p:nvGrpSpPr>
          <p:cNvPr id="88" name="Group 17"/>
          <p:cNvGrpSpPr>
            <a:grpSpLocks/>
          </p:cNvGrpSpPr>
          <p:nvPr/>
        </p:nvGrpSpPr>
        <p:grpSpPr bwMode="auto">
          <a:xfrm>
            <a:off x="514320" y="2543172"/>
            <a:ext cx="8134351" cy="457200"/>
            <a:chOff x="336" y="3552"/>
            <a:chExt cx="5124" cy="288"/>
          </a:xfrm>
        </p:grpSpPr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zh-CN" altLang="en-US" sz="2000" b="1" dirty="0" smtClean="0">
                  <a:solidFill>
                    <a:schemeClr val="hlink"/>
                  </a:solidFill>
                </a:rPr>
                <a:t>排序结果应该是</a:t>
              </a:r>
              <a:r>
                <a:rPr lang="en-US" altLang="zh-CN" sz="2000" b="1" dirty="0" smtClean="0">
                  <a:solidFill>
                    <a:schemeClr val="hlink"/>
                  </a:solidFill>
                </a:rPr>
                <a:t>:</a:t>
              </a:r>
              <a:endParaRPr lang="en-US" altLang="zh-CN" b="1" dirty="0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1812" y="3552"/>
              <a:ext cx="364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r>
                <a:rPr lang="en-US" altLang="zh-CN" sz="2000" b="1" dirty="0" smtClean="0">
                  <a:sym typeface="Symbol" pitchFamily="18" charset="2"/>
                </a:rPr>
                <a:t>2  </a:t>
              </a:r>
              <a:r>
                <a:rPr lang="en-US" altLang="zh-CN" sz="2000" b="1" dirty="0">
                  <a:sym typeface="Symbol" pitchFamily="18" charset="2"/>
                </a:rPr>
                <a:t>... </a:t>
              </a:r>
              <a:r>
                <a:rPr lang="en-US" altLang="zh-CN" sz="2000" b="1" dirty="0" smtClean="0">
                  <a:sym typeface="Symbol" pitchFamily="18" charset="2"/>
                </a:rPr>
                <a:t>A  </a:t>
              </a:r>
              <a:r>
                <a:rPr lang="en-US" altLang="zh-CN" sz="2000" b="1" dirty="0" smtClean="0">
                  <a:solidFill>
                    <a:srgbClr val="FF0000"/>
                  </a:solidFill>
                  <a:sym typeface="Symbol" pitchFamily="18" charset="2"/>
                </a:rPr>
                <a:t>2  </a:t>
              </a:r>
              <a:r>
                <a:rPr lang="en-US" altLang="zh-CN" sz="2000" b="1" dirty="0">
                  <a:solidFill>
                    <a:srgbClr val="FF0000"/>
                  </a:solidFill>
                  <a:sym typeface="Symbol" pitchFamily="18" charset="2"/>
                </a:rPr>
                <a:t>... </a:t>
              </a:r>
              <a:r>
                <a:rPr lang="en-US" altLang="zh-CN" sz="2000" b="1" dirty="0" smtClean="0">
                  <a:solidFill>
                    <a:srgbClr val="FF0000"/>
                  </a:solidFill>
                  <a:sym typeface="Symbol" pitchFamily="18" charset="2"/>
                </a:rPr>
                <a:t>A  2  </a:t>
              </a:r>
              <a:r>
                <a:rPr lang="en-US" altLang="zh-CN" sz="2000" b="1" dirty="0">
                  <a:solidFill>
                    <a:srgbClr val="FF0000"/>
                  </a:solidFill>
                  <a:sym typeface="Symbol" pitchFamily="18" charset="2"/>
                </a:rPr>
                <a:t>... </a:t>
              </a:r>
              <a:r>
                <a:rPr lang="en-US" altLang="zh-CN" sz="2000" b="1" dirty="0" smtClean="0">
                  <a:solidFill>
                    <a:srgbClr val="FF0000"/>
                  </a:solidFill>
                  <a:sym typeface="Symbol" pitchFamily="18" charset="2"/>
                </a:rPr>
                <a:t>A  </a:t>
              </a:r>
              <a:r>
                <a:rPr lang="en-US" altLang="zh-CN" sz="2000" b="1" dirty="0" smtClean="0">
                  <a:sym typeface="Symbol" pitchFamily="18" charset="2"/>
                </a:rPr>
                <a:t> 2  </a:t>
              </a:r>
              <a:r>
                <a:rPr lang="en-US" altLang="zh-CN" sz="2000" b="1" dirty="0">
                  <a:sym typeface="Symbol" pitchFamily="18" charset="2"/>
                </a:rPr>
                <a:t>... </a:t>
              </a:r>
              <a:r>
                <a:rPr lang="en-US" altLang="zh-CN" sz="2000" b="1" dirty="0" smtClean="0">
                  <a:sym typeface="Symbol" pitchFamily="18" charset="2"/>
                </a:rPr>
                <a:t>A</a:t>
              </a:r>
              <a:endParaRPr lang="en-US" altLang="zh-CN" sz="2000" b="1" dirty="0">
                <a:sym typeface="Symbol" pitchFamily="18" charset="2"/>
              </a:endParaRPr>
            </a:p>
          </p:txBody>
        </p:sp>
      </p:grp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828680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/>
              <a:t>基数排序的方法一般采用“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主位优先法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M</a:t>
            </a:r>
            <a:r>
              <a:rPr lang="en-US" altLang="zh-CN" sz="2000" b="1" dirty="0" smtClean="0"/>
              <a:t>ost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S</a:t>
            </a:r>
            <a:r>
              <a:rPr lang="en-US" altLang="zh-CN" sz="2000" b="1" dirty="0" smtClean="0"/>
              <a:t>ignificant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D</a:t>
            </a:r>
            <a:r>
              <a:rPr lang="en-US" altLang="zh-CN" sz="2000" b="1" dirty="0" smtClean="0"/>
              <a:t>igit First,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MSD</a:t>
            </a:r>
            <a:r>
              <a:rPr lang="en-US" altLang="zh-CN" sz="2000" b="1" dirty="0" smtClean="0"/>
              <a:t>) </a:t>
            </a:r>
            <a:r>
              <a:rPr lang="zh-CN" altLang="en-US" sz="2000" b="1" dirty="0" smtClean="0"/>
              <a:t>或者“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次位优先法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L</a:t>
            </a:r>
            <a:r>
              <a:rPr lang="en-US" altLang="zh-CN" sz="2000" b="1" dirty="0" smtClean="0"/>
              <a:t>east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S</a:t>
            </a:r>
            <a:r>
              <a:rPr lang="en-US" altLang="zh-CN" sz="2000" b="1" dirty="0" smtClean="0"/>
              <a:t>ignificant 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D</a:t>
            </a:r>
            <a:r>
              <a:rPr lang="en-US" altLang="zh-CN" sz="2000" b="1" dirty="0" smtClean="0"/>
              <a:t>igit First,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LSD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4572000" y="4714884"/>
            <a:ext cx="3571900" cy="714380"/>
          </a:xfrm>
          <a:prstGeom prst="wedgeEllipseCallout">
            <a:avLst>
              <a:gd name="adj1" fmla="val -53691"/>
              <a:gd name="adj2" fmla="val -1994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/>
              <a:t>相当于“分治法”</a:t>
            </a:r>
            <a:endParaRPr lang="en-US" altLang="zh-CN" b="1" dirty="0"/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42910" y="4714884"/>
            <a:ext cx="3571900" cy="714380"/>
          </a:xfrm>
          <a:prstGeom prst="wedgeEllipseCallout">
            <a:avLst>
              <a:gd name="adj1" fmla="val 16708"/>
              <a:gd name="adj2" fmla="val -14485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/>
              <a:t>“分配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收集”法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81" grpId="0" autoUpdateAnimBg="0"/>
      <p:bldP spid="91" grpId="0" autoUpdateAnimBg="0"/>
      <p:bldP spid="92" grpId="0" animBg="1" autoUpdateAnimBg="0"/>
      <p:bldP spid="92" grpId="1" animBg="1"/>
      <p:bldP spid="93" grpId="0" animBg="1" autoUpdateAnimBg="0"/>
      <p:bldP spid="9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zh-CN" altLang="en-US" sz="2000" b="1" dirty="0" smtClean="0"/>
              <a:t>主位优先法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MSD</a:t>
            </a:r>
            <a:r>
              <a:rPr lang="en-US" altLang="zh-CN" sz="2000" b="1" dirty="0" smtClean="0"/>
              <a:t> ) </a:t>
            </a:r>
            <a:r>
              <a:rPr lang="zh-CN" altLang="en-US" sz="2000" b="1" dirty="0" smtClean="0"/>
              <a:t>排序</a:t>
            </a:r>
            <a:endParaRPr lang="en-US" altLang="zh-CN" sz="2000" b="1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33400" y="836613"/>
            <a:ext cx="8001000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ym typeface="Wingdings" pitchFamily="2" charset="2"/>
              </a:rPr>
              <a:t>  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先排花色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:  </a:t>
            </a:r>
            <a:r>
              <a:rPr lang="zh-CN" altLang="en-US" b="1" dirty="0" smtClean="0">
                <a:sym typeface="Wingdings" pitchFamily="2" charset="2"/>
              </a:rPr>
              <a:t>比如</a:t>
            </a:r>
            <a:r>
              <a:rPr lang="en-US" altLang="zh-CN" b="1" dirty="0" smtClean="0">
                <a:sym typeface="Wingdings" pitchFamily="2" charset="2"/>
              </a:rPr>
              <a:t>, </a:t>
            </a:r>
            <a:r>
              <a:rPr lang="zh-CN" altLang="en-US" b="1" dirty="0" smtClean="0">
                <a:sym typeface="Wingdings" pitchFamily="2" charset="2"/>
              </a:rPr>
              <a:t>建立</a:t>
            </a:r>
            <a:r>
              <a:rPr lang="en-US" altLang="zh-CN" b="1" dirty="0" smtClean="0">
                <a:sym typeface="Wingdings" pitchFamily="2" charset="2"/>
              </a:rPr>
              <a:t>4</a:t>
            </a:r>
            <a:r>
              <a:rPr lang="zh-CN" altLang="en-US" b="1" dirty="0" smtClean="0">
                <a:sym typeface="Wingdings" pitchFamily="2" charset="2"/>
              </a:rPr>
              <a:t>个花色的“桶”</a:t>
            </a:r>
            <a:endParaRPr lang="en-US" altLang="zh-CN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447800"/>
            <a:ext cx="1677988" cy="2209800"/>
            <a:chOff x="1104" y="1248"/>
            <a:chExt cx="1057" cy="1392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104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248" y="139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lIns="0" tIns="46800" rIns="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1296" y="144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1344" y="148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392" y="153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439" y="1584"/>
              <a:ext cx="722" cy="1056"/>
              <a:chOff x="1439" y="1584"/>
              <a:chExt cx="722" cy="1056"/>
            </a:xfrm>
          </p:grpSpPr>
          <p:sp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1440" y="158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7597" name="Rectangle 13"/>
              <p:cNvSpPr>
                <a:spLocks noChangeArrowheads="1"/>
              </p:cNvSpPr>
              <p:nvPr/>
            </p:nvSpPr>
            <p:spPr bwMode="auto">
              <a:xfrm>
                <a:off x="1439" y="1654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3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 flipV="1">
                <a:off x="1920" y="2304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3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609" y="1680"/>
                <a:ext cx="384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</a:p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  <a:endParaRPr lang="en-US" altLang="zh-CN" sz="2800" b="1">
                  <a:sym typeface="Symbol" pitchFamily="18" charset="2"/>
                </a:endParaRP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 flipV="1">
                <a:off x="1632" y="2160"/>
                <a:ext cx="360" cy="3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  <a:endParaRPr lang="en-US" altLang="zh-CN" b="1">
                  <a:sym typeface="Symbol" pitchFamily="18" charset="2"/>
                </a:endParaRPr>
              </a:p>
              <a:p>
                <a:pPr algn="ctr"/>
                <a:endParaRPr lang="en-US" altLang="zh-CN" b="1">
                  <a:sym typeface="Symbol" pitchFamily="18" charset="2"/>
                </a:endParaRPr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67000" y="1447800"/>
            <a:ext cx="1677988" cy="2209800"/>
            <a:chOff x="1680" y="960"/>
            <a:chExt cx="1057" cy="1392"/>
          </a:xfrm>
        </p:grpSpPr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1680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1824" y="1104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lIns="0" tIns="46800" rIns="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1872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1920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1968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2016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08" name="Rectangle 24"/>
            <p:cNvSpPr>
              <a:spLocks noChangeArrowheads="1"/>
            </p:cNvSpPr>
            <p:nvPr/>
          </p:nvSpPr>
          <p:spPr bwMode="auto">
            <a:xfrm>
              <a:off x="2015" y="136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  <a:endParaRPr lang="en-US" altLang="zh-CN" sz="1800" b="1"/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altLang="zh-CN" b="1"/>
            </a:p>
          </p:txBody>
        </p:sp>
        <p:sp>
          <p:nvSpPr>
            <p:cNvPr id="67609" name="Rectangle 25"/>
            <p:cNvSpPr>
              <a:spLocks noChangeArrowheads="1"/>
            </p:cNvSpPr>
            <p:nvPr/>
          </p:nvSpPr>
          <p:spPr bwMode="auto">
            <a:xfrm flipV="1">
              <a:off x="2496" y="201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  <a:sym typeface="Symbol" pitchFamily="18" charset="2"/>
                </a:rPr>
                <a:t></a:t>
              </a:r>
            </a:p>
          </p:txBody>
        </p:sp>
        <p:sp>
          <p:nvSpPr>
            <p:cNvPr id="67610" name="Rectangle 26"/>
            <p:cNvSpPr>
              <a:spLocks noChangeArrowheads="1"/>
            </p:cNvSpPr>
            <p:nvPr/>
          </p:nvSpPr>
          <p:spPr bwMode="auto">
            <a:xfrm>
              <a:off x="2183" y="1392"/>
              <a:ext cx="384" cy="8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3200" b="1">
                  <a:solidFill>
                    <a:srgbClr val="FF0000"/>
                  </a:solidFill>
                  <a:sym typeface="Symbol" pitchFamily="18" charset="2"/>
                </a:rPr>
                <a:t>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3200" b="1">
                  <a:solidFill>
                    <a:srgbClr val="FF0000"/>
                  </a:solidFill>
                  <a:sym typeface="Symbol" pitchFamily="18" charset="2"/>
                </a:rPr>
                <a:t>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3200" b="1">
                  <a:solidFill>
                    <a:srgbClr val="FF0000"/>
                  </a:solidFill>
                  <a:sym typeface="Symbol" pitchFamily="18" charset="2"/>
                </a:rPr>
                <a:t></a:t>
              </a:r>
              <a:endParaRPr lang="en-US" altLang="zh-CN" sz="2800" b="1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72200" y="1447800"/>
            <a:ext cx="1677988" cy="2209800"/>
            <a:chOff x="3888" y="960"/>
            <a:chExt cx="1057" cy="1392"/>
          </a:xfrm>
        </p:grpSpPr>
        <p:sp>
          <p:nvSpPr>
            <p:cNvPr id="67612" name="Rectangle 28"/>
            <p:cNvSpPr>
              <a:spLocks noChangeArrowheads="1"/>
            </p:cNvSpPr>
            <p:nvPr/>
          </p:nvSpPr>
          <p:spPr bwMode="auto">
            <a:xfrm>
              <a:off x="3888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4032" y="1104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lIns="0" tIns="46800" rIns="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4080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4128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16" name="Rectangle 32"/>
            <p:cNvSpPr>
              <a:spLocks noChangeArrowheads="1"/>
            </p:cNvSpPr>
            <p:nvPr/>
          </p:nvSpPr>
          <p:spPr bwMode="auto">
            <a:xfrm>
              <a:off x="4176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4224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4223" y="136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/>
                <a:t>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ym typeface="Symbol" pitchFamily="18" charset="2"/>
                </a:rPr>
                <a:t></a:t>
              </a:r>
              <a:endParaRPr lang="en-US" altLang="zh-CN" b="1"/>
            </a:p>
          </p:txBody>
        </p:sp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 flipV="1">
              <a:off x="4704" y="201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/>
                <a:t>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ym typeface="Symbol" pitchFamily="18" charset="2"/>
                </a:rPr>
                <a:t></a:t>
              </a:r>
              <a:endParaRPr lang="en-US" altLang="zh-CN" b="1"/>
            </a:p>
          </p:txBody>
        </p:sp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4391" y="1488"/>
              <a:ext cx="384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6000" b="1">
                  <a:sym typeface="Symbol" pitchFamily="18" charset="2"/>
                </a:rPr>
                <a:t>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419600" y="1447800"/>
            <a:ext cx="1677988" cy="2209800"/>
            <a:chOff x="2784" y="960"/>
            <a:chExt cx="1057" cy="1392"/>
          </a:xfrm>
        </p:grpSpPr>
        <p:sp>
          <p:nvSpPr>
            <p:cNvPr id="67622" name="Rectangle 38"/>
            <p:cNvSpPr>
              <a:spLocks noChangeArrowheads="1"/>
            </p:cNvSpPr>
            <p:nvPr/>
          </p:nvSpPr>
          <p:spPr bwMode="auto">
            <a:xfrm>
              <a:off x="2784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23" name="Rectangle 39"/>
            <p:cNvSpPr>
              <a:spLocks noChangeArrowheads="1"/>
            </p:cNvSpPr>
            <p:nvPr/>
          </p:nvSpPr>
          <p:spPr bwMode="auto">
            <a:xfrm>
              <a:off x="2928" y="1104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lIns="0" tIns="46800" rIns="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624" name="Rectangle 40"/>
            <p:cNvSpPr>
              <a:spLocks noChangeArrowheads="1"/>
            </p:cNvSpPr>
            <p:nvPr/>
          </p:nvSpPr>
          <p:spPr bwMode="auto">
            <a:xfrm>
              <a:off x="2976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25" name="Rectangle 41"/>
            <p:cNvSpPr>
              <a:spLocks noChangeArrowheads="1"/>
            </p:cNvSpPr>
            <p:nvPr/>
          </p:nvSpPr>
          <p:spPr bwMode="auto">
            <a:xfrm>
              <a:off x="3024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26" name="Rectangle 42"/>
            <p:cNvSpPr>
              <a:spLocks noChangeArrowheads="1"/>
            </p:cNvSpPr>
            <p:nvPr/>
          </p:nvSpPr>
          <p:spPr bwMode="auto">
            <a:xfrm>
              <a:off x="3072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27" name="Rectangle 43"/>
            <p:cNvSpPr>
              <a:spLocks noChangeArrowheads="1"/>
            </p:cNvSpPr>
            <p:nvPr/>
          </p:nvSpPr>
          <p:spPr bwMode="auto">
            <a:xfrm>
              <a:off x="3120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67628" name="Rectangle 44"/>
            <p:cNvSpPr>
              <a:spLocks noChangeArrowheads="1"/>
            </p:cNvSpPr>
            <p:nvPr/>
          </p:nvSpPr>
          <p:spPr bwMode="auto">
            <a:xfrm>
              <a:off x="3119" y="136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  <a:sym typeface="Symbol" pitchFamily="18" charset="2"/>
                </a:rPr>
                <a:t></a:t>
              </a:r>
              <a:endParaRPr lang="en-US" altLang="zh-CN" b="1"/>
            </a:p>
          </p:txBody>
        </p:sp>
        <p:sp>
          <p:nvSpPr>
            <p:cNvPr id="67629" name="Rectangle 45"/>
            <p:cNvSpPr>
              <a:spLocks noChangeArrowheads="1"/>
            </p:cNvSpPr>
            <p:nvPr/>
          </p:nvSpPr>
          <p:spPr bwMode="auto">
            <a:xfrm flipV="1">
              <a:off x="3600" y="2016"/>
              <a:ext cx="24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>
                <a:lnSpc>
                  <a:spcPct val="60000"/>
                </a:lnSpc>
              </a:pPr>
              <a:r>
                <a:rPr lang="en-US" altLang="zh-CN" sz="1800" b="1">
                  <a:solidFill>
                    <a:srgbClr val="FF0000"/>
                  </a:solidFill>
                  <a:sym typeface="Symbol" pitchFamily="18" charset="2"/>
                </a:rPr>
                <a:t></a:t>
              </a:r>
              <a:endParaRPr lang="en-US" altLang="zh-CN" b="1"/>
            </a:p>
          </p:txBody>
        </p:sp>
        <p:sp>
          <p:nvSpPr>
            <p:cNvPr id="67630" name="Rectangle 46"/>
            <p:cNvSpPr>
              <a:spLocks noChangeArrowheads="1"/>
            </p:cNvSpPr>
            <p:nvPr/>
          </p:nvSpPr>
          <p:spPr bwMode="auto">
            <a:xfrm>
              <a:off x="3289" y="1441"/>
              <a:ext cx="384" cy="3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sym typeface="Symbol" pitchFamily="18" charset="2"/>
                </a:rPr>
                <a:t></a:t>
              </a:r>
              <a:endParaRPr lang="en-US" altLang="zh-CN" sz="2800" b="1">
                <a:sym typeface="Symbol" pitchFamily="18" charset="2"/>
              </a:endParaRPr>
            </a:p>
          </p:txBody>
        </p:sp>
        <p:sp>
          <p:nvSpPr>
            <p:cNvPr id="67631" name="Rectangle 47"/>
            <p:cNvSpPr>
              <a:spLocks noChangeArrowheads="1"/>
            </p:cNvSpPr>
            <p:nvPr/>
          </p:nvSpPr>
          <p:spPr bwMode="auto">
            <a:xfrm flipV="1">
              <a:off x="3287" y="1865"/>
              <a:ext cx="384" cy="3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sym typeface="Symbol" pitchFamily="18" charset="2"/>
                </a:rPr>
                <a:t></a:t>
              </a:r>
              <a:endParaRPr lang="en-US" altLang="zh-CN" sz="2800" b="1">
                <a:sym typeface="Symbol" pitchFamily="18" charset="2"/>
              </a:endParaRPr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533400" y="3886200"/>
            <a:ext cx="8153400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altLang="zh-CN" b="1" dirty="0">
                <a:sym typeface="Wingdings" pitchFamily="2" charset="2"/>
              </a:rPr>
              <a:t>  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再排面值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: </a:t>
            </a:r>
            <a:r>
              <a:rPr lang="zh-CN" altLang="en-US" b="1" dirty="0" smtClean="0">
                <a:sym typeface="Wingdings" pitchFamily="2" charset="2"/>
              </a:rPr>
              <a:t>每个桶分别独立排序</a:t>
            </a:r>
            <a:r>
              <a:rPr lang="en-US" altLang="zh-CN" b="1" dirty="0" smtClean="0">
                <a:sym typeface="Wingdings" pitchFamily="2" charset="2"/>
              </a:rPr>
              <a:t>(</a:t>
            </a:r>
            <a:r>
              <a:rPr lang="zh-CN" altLang="en-US" b="1" dirty="0" smtClean="0">
                <a:sym typeface="Wingdings" pitchFamily="2" charset="2"/>
              </a:rPr>
              <a:t>可以采用以前介绍的任何排序方法</a:t>
            </a:r>
            <a:r>
              <a:rPr lang="en-US" altLang="zh-CN" b="1" dirty="0" smtClean="0">
                <a:sym typeface="Wingdings" pitchFamily="2" charset="2"/>
              </a:rPr>
              <a:t>)</a:t>
            </a:r>
            <a:endParaRPr lang="en-US" altLang="zh-CN" b="1" dirty="0">
              <a:sym typeface="Wingdings" pitchFamily="2" charset="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2743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algn="ctr"/>
            <a:r>
              <a:rPr lang="en-US" altLang="zh-CN" sz="6000" b="1">
                <a:sym typeface="Symbol" pitchFamily="18" charset="2"/>
              </a:rPr>
              <a:t></a:t>
            </a:r>
            <a:endParaRPr lang="en-US" altLang="zh-CN" sz="6000" b="1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3505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sym typeface="Symbol" pitchFamily="18" charset="2"/>
              </a:rPr>
              <a:t></a:t>
            </a:r>
            <a:endParaRPr lang="en-US" altLang="zh-CN" sz="6000" b="1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4267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sym typeface="Symbol" pitchFamily="18" charset="2"/>
              </a:rPr>
              <a:t></a:t>
            </a:r>
            <a:endParaRPr lang="en-US" altLang="zh-CN" sz="6000" b="1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5029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algn="ctr"/>
            <a:r>
              <a:rPr lang="en-US" altLang="zh-CN" sz="6000" b="1">
                <a:sym typeface="Symbol" pitchFamily="18" charset="2"/>
              </a:rPr>
              <a:t></a:t>
            </a:r>
            <a:endParaRPr lang="en-US" altLang="zh-CN" sz="6000" b="1"/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基数排序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32" grpId="0" autoUpdateAnimBg="0"/>
      <p:bldP spid="67633" grpId="0" animBg="1" autoUpdateAnimBg="0"/>
      <p:bldP spid="67634" grpId="0" animBg="1" autoUpdateAnimBg="0"/>
      <p:bldP spid="67635" grpId="0" animBg="1" autoUpdateAnimBg="0"/>
      <p:bldP spid="676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3400" y="914347"/>
            <a:ext cx="8396318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altLang="zh-CN" b="1" dirty="0" smtClean="0">
                <a:sym typeface="Wingdings" pitchFamily="2" charset="2"/>
              </a:rPr>
              <a:t>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先排面值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:  </a:t>
            </a:r>
            <a:r>
              <a:rPr lang="zh-CN" altLang="en-US" b="1" dirty="0" smtClean="0">
                <a:sym typeface="Wingdings" pitchFamily="2" charset="2"/>
              </a:rPr>
              <a:t>建立</a:t>
            </a:r>
            <a:r>
              <a:rPr lang="en-US" altLang="zh-CN" b="1" dirty="0" smtClean="0">
                <a:sym typeface="Wingdings" pitchFamily="2" charset="2"/>
              </a:rPr>
              <a:t>13</a:t>
            </a:r>
            <a:r>
              <a:rPr lang="zh-CN" altLang="en-US" b="1" dirty="0" smtClean="0">
                <a:sym typeface="Wingdings" pitchFamily="2" charset="2"/>
              </a:rPr>
              <a:t>个面值的“桶”，把牌放入相应的桶中（这叫“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分配</a:t>
            </a:r>
            <a:r>
              <a:rPr lang="zh-CN" altLang="en-US" b="1" dirty="0" smtClean="0">
                <a:sym typeface="Wingdings" pitchFamily="2" charset="2"/>
              </a:rPr>
              <a:t>”）；</a:t>
            </a:r>
            <a:endParaRPr lang="en-US" altLang="zh-CN" b="1" dirty="0">
              <a:sym typeface="Wingdings" pitchFamily="2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1600200"/>
            <a:ext cx="7851775" cy="1905000"/>
            <a:chOff x="480" y="864"/>
            <a:chExt cx="4946" cy="12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80" y="864"/>
              <a:ext cx="866" cy="1200"/>
              <a:chOff x="480" y="864"/>
              <a:chExt cx="866" cy="1200"/>
            </a:xfrm>
          </p:grpSpPr>
          <p:sp>
            <p:nvSpPr>
              <p:cNvPr id="68616" name="Rectangle 8"/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17" name="Rectangle 9"/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18" name="Rectangle 10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2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2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</a:p>
              <a:p>
                <a:pPr algn="ctr"/>
                <a:endParaRPr lang="en-US" altLang="zh-CN" sz="2800" b="1">
                  <a:sym typeface="Symbol" pitchFamily="18" charset="2"/>
                </a:endParaRPr>
              </a:p>
            </p:txBody>
          </p:sp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  <a:endParaRPr lang="en-US" altLang="zh-CN" b="1">
                  <a:sym typeface="Symbol" pitchFamily="18" charset="2"/>
                </a:endParaRPr>
              </a:p>
              <a:p>
                <a:pPr algn="ctr"/>
                <a:endParaRPr lang="en-US" altLang="zh-CN" b="1">
                  <a:sym typeface="Symbol" pitchFamily="18" charset="2"/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392" y="864"/>
              <a:ext cx="866" cy="1200"/>
              <a:chOff x="1536" y="912"/>
              <a:chExt cx="866" cy="1200"/>
            </a:xfrm>
          </p:grpSpPr>
          <p:sp>
            <p:nvSpPr>
              <p:cNvPr id="68625" name="Rectangle 17"/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26" name="Rectangle 18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68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30" name="Rectangle 22"/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3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</a:t>
                  </a:r>
                  <a:endParaRPr lang="en-US" altLang="zh-CN" b="1"/>
                </a:p>
              </p:txBody>
            </p:sp>
            <p:sp>
              <p:nvSpPr>
                <p:cNvPr id="68631" name="Rectangle 23"/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3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</a:t>
                  </a:r>
                  <a:endParaRPr lang="en-US" altLang="zh-CN" b="1"/>
                </a:p>
              </p:txBody>
            </p:sp>
            <p:sp>
              <p:nvSpPr>
                <p:cNvPr id="6863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</a:p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  <a:endParaRPr lang="en-US" altLang="zh-CN" sz="2800" b="1">
                    <a:sym typeface="Symbol" pitchFamily="18" charset="2"/>
                  </a:endParaRPr>
                </a:p>
              </p:txBody>
            </p:sp>
            <p:sp>
              <p:nvSpPr>
                <p:cNvPr id="68633" name="Rectangle 25"/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  <a:endParaRPr lang="en-US" altLang="zh-CN" b="1">
                    <a:sym typeface="Symbol" pitchFamily="18" charset="2"/>
                  </a:endParaRPr>
                </a:p>
                <a:p>
                  <a:pPr algn="ctr"/>
                  <a:endParaRPr lang="en-US" altLang="zh-CN" b="1">
                    <a:sym typeface="Symbol" pitchFamily="18" charset="2"/>
                  </a:endParaRP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304" y="864"/>
              <a:ext cx="866" cy="1200"/>
              <a:chOff x="2448" y="912"/>
              <a:chExt cx="866" cy="1200"/>
            </a:xfrm>
          </p:grpSpPr>
          <p:sp>
            <p:nvSpPr>
              <p:cNvPr id="68635" name="Rectangle 27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36" name="Rectangle 28"/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37" name="Rectangle 29"/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592" y="1056"/>
                <a:ext cx="722" cy="1056"/>
                <a:chOff x="3551" y="1200"/>
                <a:chExt cx="722" cy="1056"/>
              </a:xfrm>
            </p:grpSpPr>
            <p:sp>
              <p:nvSpPr>
                <p:cNvPr id="68639" name="Rectangle 31"/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1" y="1270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itchFamily="18" charset="2"/>
                    </a:rPr>
                    <a:t></a:t>
                  </a:r>
                  <a:endParaRPr lang="en-US" altLang="zh-CN" b="1"/>
                </a:p>
              </p:txBody>
            </p:sp>
            <p:sp>
              <p:nvSpPr>
                <p:cNvPr id="68641" name="Rectangle 33"/>
                <p:cNvSpPr>
                  <a:spLocks noChangeArrowheads="1"/>
                </p:cNvSpPr>
                <p:nvPr/>
              </p:nvSpPr>
              <p:spPr bwMode="auto">
                <a:xfrm flipV="1">
                  <a:off x="4032" y="1920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itchFamily="18" charset="2"/>
                    </a:rPr>
                    <a:t></a:t>
                  </a:r>
                  <a:endParaRPr lang="en-US" altLang="zh-CN" b="1"/>
                </a:p>
              </p:txBody>
            </p:sp>
            <p:sp>
              <p:nvSpPr>
                <p:cNvPr id="68642" name="Rectangle 34"/>
                <p:cNvSpPr>
                  <a:spLocks noChangeArrowheads="1"/>
                </p:cNvSpPr>
                <p:nvPr/>
              </p:nvSpPr>
              <p:spPr bwMode="auto">
                <a:xfrm>
                  <a:off x="3721" y="1345"/>
                  <a:ext cx="384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olidFill>
                        <a:srgbClr val="FF0000"/>
                      </a:solidFill>
                      <a:sym typeface="Symbol" pitchFamily="18" charset="2"/>
                    </a:rPr>
                    <a:t></a:t>
                  </a:r>
                  <a:endParaRPr lang="en-US" altLang="zh-CN" sz="2800" b="1">
                    <a:sym typeface="Symbol" pitchFamily="18" charset="2"/>
                  </a:endParaRPr>
                </a:p>
              </p:txBody>
            </p:sp>
            <p:sp>
              <p:nvSpPr>
                <p:cNvPr id="68643" name="Rectangle 35"/>
                <p:cNvSpPr>
                  <a:spLocks noChangeArrowheads="1"/>
                </p:cNvSpPr>
                <p:nvPr/>
              </p:nvSpPr>
              <p:spPr bwMode="auto">
                <a:xfrm flipV="1">
                  <a:off x="3719" y="1769"/>
                  <a:ext cx="384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olidFill>
                        <a:srgbClr val="FF0000"/>
                      </a:solidFill>
                      <a:sym typeface="Symbol" pitchFamily="18" charset="2"/>
                    </a:rPr>
                    <a:t></a:t>
                  </a:r>
                  <a:endParaRPr lang="en-US" altLang="zh-CN" sz="2800" b="1">
                    <a:sym typeface="Symbol" pitchFamily="18" charset="2"/>
                  </a:endParaRPr>
                </a:p>
              </p:txBody>
            </p:sp>
          </p:grp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3216" y="864"/>
              <a:ext cx="866" cy="1200"/>
              <a:chOff x="3360" y="960"/>
              <a:chExt cx="866" cy="1200"/>
            </a:xfrm>
          </p:grpSpPr>
          <p:sp>
            <p:nvSpPr>
              <p:cNvPr id="68645" name="Rectangle 37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46" name="Rectangle 38"/>
              <p:cNvSpPr>
                <a:spLocks noChangeArrowheads="1"/>
              </p:cNvSpPr>
              <p:nvPr/>
            </p:nvSpPr>
            <p:spPr bwMode="auto">
              <a:xfrm>
                <a:off x="3408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47" name="Rectangle 39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3504" y="1104"/>
                <a:ext cx="722" cy="1056"/>
                <a:chOff x="4463" y="1488"/>
                <a:chExt cx="722" cy="1056"/>
              </a:xfrm>
            </p:grpSpPr>
            <p:sp>
              <p:nvSpPr>
                <p:cNvPr id="68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4464" y="1488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463" y="1558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  <a:endParaRPr lang="en-US" altLang="zh-CN" sz="1800" b="1"/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itchFamily="18" charset="2"/>
                    </a:rPr>
                    <a:t></a:t>
                  </a:r>
                  <a:endParaRPr lang="en-US" altLang="zh-CN" b="1"/>
                </a:p>
              </p:txBody>
            </p:sp>
            <p:sp>
              <p:nvSpPr>
                <p:cNvPr id="68651" name="Rectangle 43"/>
                <p:cNvSpPr>
                  <a:spLocks noChangeArrowheads="1"/>
                </p:cNvSpPr>
                <p:nvPr/>
              </p:nvSpPr>
              <p:spPr bwMode="auto">
                <a:xfrm flipV="1">
                  <a:off x="4944" y="2208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itchFamily="18" charset="2"/>
                    </a:rPr>
                    <a:t></a:t>
                  </a:r>
                </a:p>
              </p:txBody>
            </p:sp>
            <p:sp>
              <p:nvSpPr>
                <p:cNvPr id="68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631" y="1584"/>
                  <a:ext cx="384" cy="86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3200" b="1">
                      <a:solidFill>
                        <a:srgbClr val="FF0000"/>
                      </a:solidFill>
                      <a:sym typeface="Symbol" pitchFamily="18" charset="2"/>
                    </a:rPr>
                    <a:t>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altLang="zh-CN" sz="3200" b="1">
                      <a:solidFill>
                        <a:srgbClr val="FF0000"/>
                      </a:solidFill>
                      <a:sym typeface="Symbol" pitchFamily="18" charset="2"/>
                    </a:rPr>
                    <a:t>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altLang="zh-CN" sz="3200" b="1">
                      <a:solidFill>
                        <a:srgbClr val="FF0000"/>
                      </a:solidFill>
                      <a:sym typeface="Symbol" pitchFamily="18" charset="2"/>
                    </a:rPr>
                    <a:t></a:t>
                  </a:r>
                  <a:endParaRPr lang="en-US" altLang="zh-CN" sz="2800" b="1">
                    <a:solidFill>
                      <a:srgbClr val="FF0000"/>
                    </a:solidFill>
                    <a:sym typeface="Symbol" pitchFamily="18" charset="2"/>
                  </a:endParaRPr>
                </a:p>
              </p:txBody>
            </p:sp>
          </p:grp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4560" y="864"/>
              <a:ext cx="866" cy="1200"/>
              <a:chOff x="4560" y="912"/>
              <a:chExt cx="866" cy="1200"/>
            </a:xfrm>
          </p:grpSpPr>
          <p:sp>
            <p:nvSpPr>
              <p:cNvPr id="68654" name="Rectangle 46"/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55" name="Rectangle 47"/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56" name="Rectangle 48"/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68658" name="Rectangle 50"/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59" name="Rectangle 51"/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A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</a:t>
                  </a:r>
                  <a:endParaRPr lang="en-US" altLang="zh-CN" b="1"/>
                </a:p>
              </p:txBody>
            </p:sp>
            <p:sp>
              <p:nvSpPr>
                <p:cNvPr id="68660" name="Rectangle 52"/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A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</a:t>
                  </a:r>
                  <a:endParaRPr lang="en-US" altLang="zh-CN" b="1"/>
                </a:p>
              </p:txBody>
            </p:sp>
            <p:sp>
              <p:nvSpPr>
                <p:cNvPr id="68661" name="Rectangle 53"/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6000" b="1">
                      <a:sym typeface="Symbol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68662" name="Rectangle 54"/>
            <p:cNvSpPr>
              <a:spLocks noChangeArrowheads="1"/>
            </p:cNvSpPr>
            <p:nvPr/>
          </p:nvSpPr>
          <p:spPr bwMode="auto">
            <a:xfrm>
              <a:off x="4128" y="1104"/>
              <a:ext cx="384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/>
              <a:r>
                <a:rPr lang="en-US" altLang="zh-CN" sz="6000" b="1"/>
                <a:t>...</a:t>
              </a:r>
              <a:endParaRPr lang="en-US" altLang="zh-CN" sz="7200" b="1"/>
            </a:p>
          </p:txBody>
        </p:sp>
      </p:grp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533400" y="3810000"/>
            <a:ext cx="4953000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ym typeface="Wingdings" pitchFamily="2" charset="2"/>
              </a:rPr>
              <a:t> </a:t>
            </a:r>
            <a:r>
              <a:rPr lang="zh-CN" altLang="en-US" b="1" dirty="0" smtClean="0">
                <a:sym typeface="Wingdings" pitchFamily="2" charset="2"/>
              </a:rPr>
              <a:t>依次“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收集</a:t>
            </a:r>
            <a:r>
              <a:rPr lang="zh-CN" altLang="en-US" b="1" dirty="0" smtClean="0">
                <a:sym typeface="Wingdings" pitchFamily="2" charset="2"/>
              </a:rPr>
              <a:t>”它们成为一叠牌；</a:t>
            </a:r>
            <a:endParaRPr lang="en-US" altLang="zh-CN" b="1" dirty="0"/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5715000" y="3657600"/>
            <a:ext cx="2898775" cy="2819400"/>
            <a:chOff x="3120" y="2304"/>
            <a:chExt cx="1826" cy="1776"/>
          </a:xfrm>
        </p:grpSpPr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120" y="2304"/>
              <a:ext cx="866" cy="1200"/>
              <a:chOff x="4560" y="912"/>
              <a:chExt cx="866" cy="1200"/>
            </a:xfrm>
          </p:grpSpPr>
          <p:sp>
            <p:nvSpPr>
              <p:cNvPr id="68666" name="Rectangle 58"/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67" name="Rectangle 59"/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68" name="Rectangle 60"/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68670" name="Rectangle 62"/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71" name="Rectangle 63"/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A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</a:t>
                  </a:r>
                  <a:endParaRPr lang="en-US" altLang="zh-CN" b="1"/>
                </a:p>
              </p:txBody>
            </p:sp>
            <p:sp>
              <p:nvSpPr>
                <p:cNvPr id="68672" name="Rectangle 64"/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A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</a:t>
                  </a:r>
                  <a:endParaRPr lang="en-US" altLang="zh-CN" b="1"/>
                </a:p>
              </p:txBody>
            </p:sp>
            <p:sp>
              <p:nvSpPr>
                <p:cNvPr id="686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6000" b="1">
                      <a:sym typeface="Symbol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68674" name="AutoShape 66"/>
            <p:cNvSpPr>
              <a:spLocks noChangeArrowheads="1"/>
            </p:cNvSpPr>
            <p:nvPr/>
          </p:nvSpPr>
          <p:spPr bwMode="auto">
            <a:xfrm flipH="1">
              <a:off x="3456" y="2496"/>
              <a:ext cx="864" cy="1200"/>
            </a:xfrm>
            <a:prstGeom prst="cube">
              <a:avLst>
                <a:gd name="adj" fmla="val 1752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3696" y="2688"/>
              <a:ext cx="866" cy="1200"/>
              <a:chOff x="1536" y="912"/>
              <a:chExt cx="866" cy="1200"/>
            </a:xfrm>
          </p:grpSpPr>
          <p:sp>
            <p:nvSpPr>
              <p:cNvPr id="68676" name="Rectangle 68"/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77" name="Rectangle 69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78" name="Rectangle 70"/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grpSp>
            <p:nvGrpSpPr>
              <p:cNvPr id="16" name="Group 71"/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68680" name="Rectangle 72"/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8681" name="Rectangle 73"/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3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</a:t>
                  </a:r>
                  <a:endParaRPr lang="en-US" altLang="zh-CN" b="1"/>
                </a:p>
              </p:txBody>
            </p:sp>
            <p:sp>
              <p:nvSpPr>
                <p:cNvPr id="68682" name="Rectangle 74"/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/>
                    <a:t>3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800" b="1">
                      <a:sym typeface="Symbol" pitchFamily="18" charset="2"/>
                    </a:rPr>
                    <a:t></a:t>
                  </a:r>
                  <a:endParaRPr lang="en-US" altLang="zh-CN" b="1"/>
                </a:p>
              </p:txBody>
            </p:sp>
            <p:sp>
              <p:nvSpPr>
                <p:cNvPr id="68683" name="Rectangle 75"/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</a:p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  <a:endParaRPr lang="en-US" altLang="zh-CN" sz="2800" b="1">
                    <a:sym typeface="Symbol" pitchFamily="18" charset="2"/>
                  </a:endParaRPr>
                </a:p>
              </p:txBody>
            </p:sp>
            <p:sp>
              <p:nvSpPr>
                <p:cNvPr id="68684" name="Rectangle 76"/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46800" rIns="0" bIns="46800" anchor="ctr"/>
                <a:lstStyle/>
                <a:p>
                  <a:pPr algn="ctr"/>
                  <a:r>
                    <a:rPr lang="en-US" altLang="zh-CN" sz="3200" b="1">
                      <a:sym typeface="Symbol" pitchFamily="18" charset="2"/>
                    </a:rPr>
                    <a:t></a:t>
                  </a:r>
                  <a:endParaRPr lang="en-US" altLang="zh-CN" b="1">
                    <a:sym typeface="Symbol" pitchFamily="18" charset="2"/>
                  </a:endParaRPr>
                </a:p>
                <a:p>
                  <a:pPr algn="ctr"/>
                  <a:endParaRPr lang="en-US" altLang="zh-CN" b="1">
                    <a:sym typeface="Symbol" pitchFamily="18" charset="2"/>
                  </a:endParaRPr>
                </a:p>
              </p:txBody>
            </p:sp>
          </p:grpSp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>
              <a:off x="4080" y="2880"/>
              <a:ext cx="866" cy="1200"/>
              <a:chOff x="480" y="864"/>
              <a:chExt cx="866" cy="1200"/>
            </a:xfrm>
          </p:grpSpPr>
          <p:sp>
            <p:nvSpPr>
              <p:cNvPr id="68686" name="Rectangle 78"/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87" name="Rectangle 79"/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88" name="Rectangle 80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89" name="Rectangle 81"/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68690" name="Rectangle 82"/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2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8691" name="Rectangle 83"/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800" b="1"/>
                  <a:t>2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800" b="1">
                    <a:sym typeface="Symbol" pitchFamily="18" charset="2"/>
                  </a:rPr>
                  <a:t></a:t>
                </a:r>
                <a:endParaRPr lang="en-US" altLang="zh-CN" b="1"/>
              </a:p>
            </p:txBody>
          </p:sp>
          <p:sp>
            <p:nvSpPr>
              <p:cNvPr id="68692" name="Rectangle 84"/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</a:p>
              <a:p>
                <a:pPr algn="ctr"/>
                <a:endParaRPr lang="en-US" altLang="zh-CN" sz="2800" b="1">
                  <a:sym typeface="Symbol" pitchFamily="18" charset="2"/>
                </a:endParaRPr>
              </a:p>
            </p:txBody>
          </p:sp>
          <p:sp>
            <p:nvSpPr>
              <p:cNvPr id="68693" name="Rectangle 85"/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46800" anchor="ctr"/>
              <a:lstStyle/>
              <a:p>
                <a:pPr algn="ctr"/>
                <a:r>
                  <a:rPr lang="en-US" altLang="zh-CN" sz="3200" b="1">
                    <a:sym typeface="Symbol" pitchFamily="18" charset="2"/>
                  </a:rPr>
                  <a:t></a:t>
                </a:r>
                <a:endParaRPr lang="en-US" altLang="zh-CN" b="1">
                  <a:sym typeface="Symbol" pitchFamily="18" charset="2"/>
                </a:endParaRPr>
              </a:p>
              <a:p>
                <a:pPr algn="ctr"/>
                <a:endParaRPr lang="en-US" altLang="zh-CN" b="1">
                  <a:sym typeface="Symbol" pitchFamily="18" charset="2"/>
                </a:endParaRPr>
              </a:p>
            </p:txBody>
          </p:sp>
        </p:grpSp>
      </p:grpSp>
      <p:sp>
        <p:nvSpPr>
          <p:cNvPr id="68694" name="Text Box 86"/>
          <p:cNvSpPr txBox="1">
            <a:spLocks noChangeArrowheads="1"/>
          </p:cNvSpPr>
          <p:nvPr/>
        </p:nvSpPr>
        <p:spPr bwMode="auto">
          <a:xfrm>
            <a:off x="533400" y="4419600"/>
            <a:ext cx="4572000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 marL="388938" indent="-388938">
              <a:spcBef>
                <a:spcPct val="50000"/>
              </a:spcBef>
            </a:pPr>
            <a:r>
              <a:rPr lang="en-US" altLang="zh-CN" b="1" dirty="0" smtClean="0">
                <a:sym typeface="Wingdings" pitchFamily="2" charset="2"/>
              </a:rPr>
              <a:t>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再排花色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: </a:t>
            </a:r>
            <a:r>
              <a:rPr lang="zh-CN" altLang="en-US" b="1" dirty="0" smtClean="0">
                <a:sym typeface="Wingdings" pitchFamily="2" charset="2"/>
              </a:rPr>
              <a:t>建立</a:t>
            </a:r>
            <a:r>
              <a:rPr lang="en-US" altLang="zh-CN" b="1" dirty="0" smtClean="0">
                <a:sym typeface="Wingdings" pitchFamily="2" charset="2"/>
              </a:rPr>
              <a:t>4</a:t>
            </a:r>
            <a:r>
              <a:rPr lang="zh-CN" altLang="en-US" b="1" dirty="0" smtClean="0">
                <a:sym typeface="Wingdings" pitchFamily="2" charset="2"/>
              </a:rPr>
              <a:t>个桶进行再“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分配</a:t>
            </a:r>
            <a:r>
              <a:rPr lang="zh-CN" altLang="en-US" b="1" dirty="0" smtClean="0">
                <a:sym typeface="Wingdings" pitchFamily="2" charset="2"/>
              </a:rPr>
              <a:t>”；</a:t>
            </a:r>
            <a:endParaRPr lang="en-US" altLang="zh-CN" b="1" dirty="0">
              <a:sym typeface="Wingdings" pitchFamily="2" charset="2"/>
            </a:endParaRP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428596" y="357166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zh-CN" altLang="en-US" sz="2000" b="1" dirty="0" smtClean="0">
                <a:sym typeface="Wingdings" pitchFamily="2" charset="2"/>
              </a:rPr>
              <a:t>次</a:t>
            </a:r>
            <a:r>
              <a:rPr lang="zh-CN" altLang="en-US" sz="2000" b="1" dirty="0" smtClean="0"/>
              <a:t>位优先法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LSD</a:t>
            </a:r>
            <a:r>
              <a:rPr lang="en-US" altLang="zh-CN" sz="2000" b="1" dirty="0" smtClean="0"/>
              <a:t> ) </a:t>
            </a:r>
            <a:r>
              <a:rPr lang="zh-CN" altLang="en-US" sz="2000" b="1" dirty="0" smtClean="0"/>
              <a:t>排序</a:t>
            </a:r>
            <a:endParaRPr lang="en-US" altLang="zh-CN" sz="2000" b="1" dirty="0"/>
          </a:p>
        </p:txBody>
      </p:sp>
      <p:sp>
        <p:nvSpPr>
          <p:cNvPr id="90" name="Text Box 55"/>
          <p:cNvSpPr txBox="1">
            <a:spLocks noChangeArrowheads="1"/>
          </p:cNvSpPr>
          <p:nvPr/>
        </p:nvSpPr>
        <p:spPr bwMode="auto">
          <a:xfrm>
            <a:off x="571472" y="5000636"/>
            <a:ext cx="4953000" cy="371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ym typeface="Wingdings" pitchFamily="2" charset="2"/>
              </a:rPr>
              <a:t>④</a:t>
            </a:r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zh-CN" altLang="en-US" b="1" dirty="0" smtClean="0">
                <a:sym typeface="Wingdings" pitchFamily="2" charset="2"/>
              </a:rPr>
              <a:t>再次“</a:t>
            </a:r>
            <a:r>
              <a:rPr lang="zh-CN" altLang="en-US" b="1" dirty="0" smtClean="0">
                <a:solidFill>
                  <a:srgbClr val="3333FF"/>
                </a:solidFill>
                <a:sym typeface="Wingdings" pitchFamily="2" charset="2"/>
              </a:rPr>
              <a:t>收集</a:t>
            </a:r>
            <a:r>
              <a:rPr lang="zh-CN" altLang="en-US" b="1" dirty="0" smtClean="0">
                <a:sym typeface="Wingdings" pitchFamily="2" charset="2"/>
              </a:rPr>
              <a:t>”它们成为一叠牌即告完成。</a:t>
            </a:r>
            <a:endParaRPr lang="en-US" altLang="zh-CN" b="1" dirty="0"/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基数排序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3" name="Oval 87"/>
          <p:cNvSpPr>
            <a:spLocks noChangeArrowheads="1"/>
          </p:cNvSpPr>
          <p:nvPr/>
        </p:nvSpPr>
        <p:spPr bwMode="auto">
          <a:xfrm>
            <a:off x="1857356" y="2000240"/>
            <a:ext cx="5181600" cy="1371600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1176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 b="1" dirty="0" smtClean="0">
                <a:latin typeface="Arial" pitchFamily="34" charset="0"/>
              </a:rPr>
              <a:t>还不赶紧拿一副牌出来试试？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63" grpId="0" autoUpdateAnimBg="0"/>
      <p:bldP spid="68694" grpId="0" autoUpdateAnimBg="0"/>
      <p:bldP spid="90" grpId="0" autoUpdateAnimBg="0"/>
      <p:bldP spid="9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935164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 altLang="zh-CN" b="1" dirty="0" smtClean="0">
                <a:ea typeface="MS Hei" pitchFamily="49" charset="-122"/>
              </a:rPr>
              <a:t>〖</a:t>
            </a:r>
            <a:r>
              <a:rPr lang="zh-CN" altLang="en-US" b="1" dirty="0" smtClean="0">
                <a:ea typeface="MS Hei" pitchFamily="49" charset="-122"/>
              </a:rPr>
              <a:t>例</a:t>
            </a:r>
            <a:r>
              <a:rPr lang="en-US" altLang="zh-CN" b="1" dirty="0" smtClean="0">
                <a:ea typeface="MS Hei" pitchFamily="49" charset="-122"/>
              </a:rPr>
              <a:t>〗 </a:t>
            </a:r>
            <a:r>
              <a:rPr lang="zh-CN" altLang="en-US" b="1" dirty="0" smtClean="0">
                <a:ea typeface="MS Hei" pitchFamily="49" charset="-122"/>
              </a:rPr>
              <a:t>给定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 dirty="0">
                <a:ea typeface="MS Hei" pitchFamily="49" charset="-122"/>
              </a:rPr>
              <a:t> = 10 </a:t>
            </a:r>
            <a:r>
              <a:rPr lang="zh-CN" altLang="en-US" sz="2000" b="1" dirty="0" smtClean="0">
                <a:ea typeface="MS Hei" pitchFamily="49" charset="-122"/>
              </a:rPr>
              <a:t>个整数，范围介于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en-US" altLang="zh-CN" sz="2000" b="1" dirty="0">
                <a:ea typeface="MS Hei" pitchFamily="49" charset="-122"/>
              </a:rPr>
              <a:t>0 </a:t>
            </a:r>
            <a:r>
              <a:rPr lang="zh-CN" altLang="en-US" sz="2000" b="1" dirty="0" smtClean="0">
                <a:ea typeface="MS Hei" pitchFamily="49" charset="-122"/>
              </a:rPr>
              <a:t>到</a:t>
            </a:r>
            <a:r>
              <a:rPr lang="en-US" altLang="zh-CN" sz="2000" b="1" dirty="0" smtClean="0">
                <a:ea typeface="MS Hei" pitchFamily="49" charset="-122"/>
              </a:rPr>
              <a:t> </a:t>
            </a:r>
            <a:r>
              <a:rPr lang="en-US" altLang="zh-CN" sz="2000" b="1" dirty="0">
                <a:ea typeface="MS Hei" pitchFamily="49" charset="-122"/>
              </a:rPr>
              <a:t>999 ( </a:t>
            </a:r>
            <a:r>
              <a:rPr lang="en-US" altLang="zh-CN" sz="2000" b="1" i="1" dirty="0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 dirty="0">
                <a:ea typeface="MS Hei" pitchFamily="49" charset="-122"/>
              </a:rPr>
              <a:t> </a:t>
            </a:r>
            <a:r>
              <a:rPr lang="en-US" altLang="zh-CN" sz="2000" b="1" dirty="0">
                <a:ea typeface="MS Hei" pitchFamily="49" charset="-122"/>
              </a:rPr>
              <a:t>= 1000 ) </a:t>
            </a:r>
            <a:r>
              <a:rPr lang="zh-CN" altLang="en-US" sz="2000" b="1" dirty="0" smtClean="0">
                <a:ea typeface="MS Hei" pitchFamily="49" charset="-122"/>
              </a:rPr>
              <a:t>之间。是否可以在</a:t>
            </a:r>
            <a:r>
              <a:rPr lang="zh-CN" altLang="en-US" sz="2000" b="1" dirty="0" smtClean="0">
                <a:solidFill>
                  <a:srgbClr val="3333FF"/>
                </a:solidFill>
                <a:ea typeface="MS Hei" pitchFamily="49" charset="-122"/>
              </a:rPr>
              <a:t>线性的时间</a:t>
            </a:r>
            <a:r>
              <a:rPr lang="zh-CN" altLang="en-US" sz="2000" b="1" dirty="0" smtClean="0">
                <a:ea typeface="MS Hei" pitchFamily="49" charset="-122"/>
              </a:rPr>
              <a:t>内把它们排序 </a:t>
            </a:r>
            <a:r>
              <a:rPr lang="en-US" altLang="zh-CN" sz="2000" b="1" dirty="0" smtClean="0">
                <a:ea typeface="MS Hei" pitchFamily="49" charset="-122"/>
              </a:rPr>
              <a:t>?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8596" y="285728"/>
            <a:ext cx="3786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单关键字的</a:t>
            </a:r>
            <a:r>
              <a:rPr lang="zh-CN" altLang="en-US" sz="2000" b="1" dirty="0" smtClean="0"/>
              <a:t>基数排序</a:t>
            </a:r>
            <a:endParaRPr lang="en-US" altLang="zh-CN" sz="2000" b="1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1660525"/>
            <a:ext cx="668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</a:rPr>
              <a:t>输入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: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64, 8, 216, 512, 27, 729, 0, 1, 343, 125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1972" y="2317751"/>
            <a:ext cx="5910263" cy="366713"/>
            <a:chOff x="789" y="1438"/>
            <a:chExt cx="3723" cy="231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115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789" y="1438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chemeClr val="hlink"/>
                  </a:solidFill>
                </a:rPr>
                <a:t>桶：</a:t>
              </a:r>
              <a:endParaRPr lang="en-US" altLang="zh-CN" sz="1800" b="1" dirty="0">
                <a:solidFill>
                  <a:schemeClr val="hlink"/>
                </a:solidFill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82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216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3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49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4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83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5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316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6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350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7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84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8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417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9</a:t>
              </a:r>
            </a:p>
          </p:txBody>
        </p:sp>
      </p:grp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715008" y="1357298"/>
            <a:ext cx="30003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i="1" dirty="0" smtClean="0"/>
              <a:t>（</a:t>
            </a:r>
            <a:r>
              <a:rPr lang="en-US" altLang="zh-CN" b="1" i="1" dirty="0" smtClean="0"/>
              <a:t>3</a:t>
            </a:r>
            <a:r>
              <a:rPr lang="zh-CN" altLang="en-US" b="1" i="1" dirty="0" smtClean="0"/>
              <a:t>位数可以看成个</a:t>
            </a:r>
            <a:r>
              <a:rPr lang="en-US" altLang="zh-CN" b="1" i="1" dirty="0" smtClean="0"/>
              <a:t>3</a:t>
            </a:r>
            <a:r>
              <a:rPr lang="zh-CN" altLang="en-US" b="1" i="1" dirty="0" smtClean="0"/>
              <a:t>关键字，再按“</a:t>
            </a:r>
            <a:r>
              <a:rPr lang="zh-CN" altLang="en-US" b="1" i="1" dirty="0" smtClean="0">
                <a:solidFill>
                  <a:srgbClr val="3333FF"/>
                </a:solidFill>
              </a:rPr>
              <a:t>次位优先法</a:t>
            </a:r>
            <a:r>
              <a:rPr lang="zh-CN" altLang="en-US" b="1" i="1" dirty="0" smtClean="0"/>
              <a:t>”排序）</a:t>
            </a:r>
            <a:endParaRPr lang="en-US" altLang="zh-CN" b="1" i="1" dirty="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34" y="2701926"/>
            <a:ext cx="6172200" cy="366713"/>
            <a:chOff x="624" y="1872"/>
            <a:chExt cx="3888" cy="231"/>
          </a:xfrm>
        </p:grpSpPr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115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624" y="187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chemeClr val="hlink"/>
                  </a:solidFill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148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182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51</a:t>
              </a:r>
              <a:r>
                <a:rPr lang="en-US" altLang="zh-CN" sz="18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216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34</a:t>
              </a:r>
              <a:r>
                <a:rPr lang="en-US" altLang="zh-CN" sz="1800" b="1">
                  <a:solidFill>
                    <a:srgbClr val="FF6600"/>
                  </a:solidFill>
                </a:rPr>
                <a:t>3</a:t>
              </a: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249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6</a:t>
              </a:r>
              <a:r>
                <a:rPr lang="en-US" altLang="zh-CN" sz="1800" b="1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83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12</a:t>
              </a:r>
              <a:r>
                <a:rPr lang="en-US" altLang="zh-CN" sz="1800" b="1">
                  <a:solidFill>
                    <a:srgbClr val="FF6600"/>
                  </a:solidFill>
                </a:rPr>
                <a:t>5</a:t>
              </a: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316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21</a:t>
              </a:r>
              <a:r>
                <a:rPr lang="en-US" altLang="zh-CN" sz="1800" b="1">
                  <a:solidFill>
                    <a:srgbClr val="FF6600"/>
                  </a:solidFill>
                </a:rPr>
                <a:t>6</a:t>
              </a: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350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</a:t>
              </a:r>
              <a:r>
                <a:rPr lang="en-US" altLang="zh-CN" sz="1800" b="1">
                  <a:solidFill>
                    <a:srgbClr val="FF6600"/>
                  </a:solidFill>
                </a:rPr>
                <a:t>7</a:t>
              </a:r>
            </a:p>
          </p:txBody>
        </p:sp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384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8</a:t>
              </a: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17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72</a:t>
              </a:r>
              <a:r>
                <a:rPr lang="en-US" altLang="zh-CN" sz="1800" b="1">
                  <a:solidFill>
                    <a:srgbClr val="FF6600"/>
                  </a:solidFill>
                </a:rPr>
                <a:t>9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00034" y="3082926"/>
            <a:ext cx="6172200" cy="914400"/>
            <a:chOff x="624" y="2064"/>
            <a:chExt cx="3888" cy="576"/>
          </a:xfrm>
        </p:grpSpPr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624" y="2208"/>
              <a:ext cx="5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chemeClr val="hlink"/>
                  </a:solidFill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115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148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82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216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49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283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316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350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384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417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</p:grp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1338234" y="3082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1338234" y="33877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1871634" y="3082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5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3471834" y="3082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3</a:t>
            </a:r>
            <a:r>
              <a:rPr lang="en-US" altLang="zh-CN" sz="1800" b="1">
                <a:solidFill>
                  <a:schemeClr val="accent1"/>
                </a:solidFill>
              </a:rPr>
              <a:t>4</a:t>
            </a:r>
            <a:r>
              <a:rPr lang="en-US" altLang="zh-CN" sz="1800" b="1"/>
              <a:t>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4538634" y="3082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accent1"/>
                </a:solidFill>
              </a:rPr>
              <a:t>6</a:t>
            </a:r>
            <a:r>
              <a:rPr lang="en-US" altLang="zh-CN" sz="1800" b="1"/>
              <a:t>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3" name="Rectangle 47"/>
          <p:cNvSpPr>
            <a:spLocks noChangeArrowheads="1"/>
          </p:cNvSpPr>
          <p:nvPr/>
        </p:nvSpPr>
        <p:spPr bwMode="auto">
          <a:xfrm>
            <a:off x="2405034" y="3082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1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5</a:t>
            </a:r>
          </a:p>
        </p:txBody>
      </p:sp>
      <p:sp>
        <p:nvSpPr>
          <p:cNvPr id="65584" name="Rectangle 48"/>
          <p:cNvSpPr>
            <a:spLocks noChangeArrowheads="1"/>
          </p:cNvSpPr>
          <p:nvPr/>
        </p:nvSpPr>
        <p:spPr bwMode="auto">
          <a:xfrm>
            <a:off x="1871634" y="33877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2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6</a:t>
            </a:r>
          </a:p>
        </p:txBody>
      </p:sp>
      <p:sp>
        <p:nvSpPr>
          <p:cNvPr id="65585" name="Rectangle 49"/>
          <p:cNvSpPr>
            <a:spLocks noChangeArrowheads="1"/>
          </p:cNvSpPr>
          <p:nvPr/>
        </p:nvSpPr>
        <p:spPr bwMode="auto">
          <a:xfrm>
            <a:off x="2405034" y="33877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7</a:t>
            </a:r>
          </a:p>
        </p:txBody>
      </p:sp>
      <p:sp>
        <p:nvSpPr>
          <p:cNvPr id="65586" name="Rectangle 50"/>
          <p:cNvSpPr>
            <a:spLocks noChangeArrowheads="1"/>
          </p:cNvSpPr>
          <p:nvPr/>
        </p:nvSpPr>
        <p:spPr bwMode="auto">
          <a:xfrm>
            <a:off x="1338234" y="3692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8</a:t>
            </a:r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2405034" y="3692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7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9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00034" y="4073526"/>
            <a:ext cx="6172200" cy="1524000"/>
            <a:chOff x="624" y="2640"/>
            <a:chExt cx="3888" cy="960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115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0" name="Rectangle 54"/>
            <p:cNvSpPr>
              <a:spLocks noChangeArrowheads="1"/>
            </p:cNvSpPr>
            <p:nvPr/>
          </p:nvSpPr>
          <p:spPr bwMode="auto">
            <a:xfrm>
              <a:off x="624" y="2976"/>
              <a:ext cx="5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hlink"/>
                  </a:solidFill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65591" name="Rectangle 55"/>
            <p:cNvSpPr>
              <a:spLocks noChangeArrowheads="1"/>
            </p:cNvSpPr>
            <p:nvPr/>
          </p:nvSpPr>
          <p:spPr bwMode="auto">
            <a:xfrm>
              <a:off x="148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2" name="Rectangle 56"/>
            <p:cNvSpPr>
              <a:spLocks noChangeArrowheads="1"/>
            </p:cNvSpPr>
            <p:nvPr/>
          </p:nvSpPr>
          <p:spPr bwMode="auto">
            <a:xfrm>
              <a:off x="182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3" name="Rectangle 57"/>
            <p:cNvSpPr>
              <a:spLocks noChangeArrowheads="1"/>
            </p:cNvSpPr>
            <p:nvPr/>
          </p:nvSpPr>
          <p:spPr bwMode="auto">
            <a:xfrm>
              <a:off x="216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4" name="Rectangle 58"/>
            <p:cNvSpPr>
              <a:spLocks noChangeArrowheads="1"/>
            </p:cNvSpPr>
            <p:nvPr/>
          </p:nvSpPr>
          <p:spPr bwMode="auto">
            <a:xfrm>
              <a:off x="384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417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249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7" name="Rectangle 61"/>
            <p:cNvSpPr>
              <a:spLocks noChangeArrowheads="1"/>
            </p:cNvSpPr>
            <p:nvPr/>
          </p:nvSpPr>
          <p:spPr bwMode="auto">
            <a:xfrm>
              <a:off x="283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8" name="Rectangle 62"/>
            <p:cNvSpPr>
              <a:spLocks noChangeArrowheads="1"/>
            </p:cNvSpPr>
            <p:nvPr/>
          </p:nvSpPr>
          <p:spPr bwMode="auto">
            <a:xfrm>
              <a:off x="316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350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800" b="1"/>
            </a:p>
          </p:txBody>
        </p:sp>
      </p:grp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3382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1338234" y="43783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1338234" y="46831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8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40052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5</a:t>
            </a:r>
            <a:r>
              <a:rPr lang="en-US" altLang="zh-CN" sz="1800" b="1"/>
              <a:t>12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24050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2</a:t>
            </a:r>
            <a:r>
              <a:rPr lang="en-US" altLang="zh-CN" sz="1800" b="1"/>
              <a:t>16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5" name="Rectangle 69"/>
          <p:cNvSpPr>
            <a:spLocks noChangeArrowheads="1"/>
          </p:cNvSpPr>
          <p:nvPr/>
        </p:nvSpPr>
        <p:spPr bwMode="auto">
          <a:xfrm>
            <a:off x="18716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1</a:t>
            </a:r>
            <a:r>
              <a:rPr lang="en-US" altLang="zh-CN" sz="1800" b="1"/>
              <a:t>25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1338234" y="49879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27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7" name="Rectangle 71"/>
          <p:cNvSpPr>
            <a:spLocks noChangeArrowheads="1"/>
          </p:cNvSpPr>
          <p:nvPr/>
        </p:nvSpPr>
        <p:spPr bwMode="auto">
          <a:xfrm>
            <a:off x="50720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7</a:t>
            </a:r>
            <a:r>
              <a:rPr lang="en-US" altLang="zh-CN" sz="1800" b="1"/>
              <a:t>29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8" name="Rectangle 72"/>
          <p:cNvSpPr>
            <a:spLocks noChangeArrowheads="1"/>
          </p:cNvSpPr>
          <p:nvPr/>
        </p:nvSpPr>
        <p:spPr bwMode="auto">
          <a:xfrm>
            <a:off x="2938434" y="40735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3</a:t>
            </a:r>
            <a:r>
              <a:rPr lang="en-US" altLang="zh-CN" sz="1800" b="1"/>
              <a:t>43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9" name="Rectangle 73"/>
          <p:cNvSpPr>
            <a:spLocks noChangeArrowheads="1"/>
          </p:cNvSpPr>
          <p:nvPr/>
        </p:nvSpPr>
        <p:spPr bwMode="auto">
          <a:xfrm>
            <a:off x="1338234" y="529272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64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500034" y="5746769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</a:rPr>
              <a:t>输出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: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0, 1, 8, 27, 64, 125, 216, 343, 512, 729</a:t>
            </a:r>
          </a:p>
        </p:txBody>
      </p:sp>
      <p:sp>
        <p:nvSpPr>
          <p:cNvPr id="65611" name="AutoShape 75" descr="再生纸"/>
          <p:cNvSpPr>
            <a:spLocks noChangeArrowheads="1"/>
          </p:cNvSpPr>
          <p:nvPr/>
        </p:nvSpPr>
        <p:spPr bwMode="auto">
          <a:xfrm>
            <a:off x="6929454" y="2357430"/>
            <a:ext cx="1785950" cy="1643074"/>
          </a:xfrm>
          <a:prstGeom prst="roundRect">
            <a:avLst>
              <a:gd name="adj" fmla="val 95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dirty="0" smtClean="0"/>
              <a:t>时间复杂性：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T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=O(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D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+R)) </a:t>
            </a:r>
            <a:r>
              <a:rPr lang="zh-CN" altLang="en-US" sz="1800" b="1" dirty="0" smtClean="0"/>
              <a:t>其中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D</a:t>
            </a:r>
            <a:r>
              <a:rPr lang="zh-CN" altLang="en-US" sz="1800" b="1" dirty="0" smtClean="0"/>
              <a:t>是轮次</a:t>
            </a:r>
            <a:r>
              <a:rPr lang="en-US" altLang="zh-CN" sz="1800" b="1" dirty="0" smtClean="0"/>
              <a:t>, </a:t>
            </a:r>
            <a:r>
              <a:rPr lang="en-US" altLang="zh-CN" sz="1800" b="1" i="1" dirty="0">
                <a:solidFill>
                  <a:srgbClr val="3333FF"/>
                </a:solidFill>
              </a:rPr>
              <a:t>N</a:t>
            </a: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zh-CN" altLang="en-US" sz="1800" b="1" dirty="0" smtClean="0"/>
              <a:t>是元素个数</a:t>
            </a:r>
            <a:r>
              <a:rPr lang="en-US" altLang="zh-CN" sz="1800" b="1" dirty="0" smtClean="0"/>
              <a:t>, 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R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是桶的数量</a:t>
            </a:r>
            <a:r>
              <a:rPr lang="en-US" altLang="zh-CN" sz="1800" b="1" dirty="0" smtClean="0"/>
              <a:t>.</a:t>
            </a:r>
            <a:endParaRPr lang="en-US" altLang="zh-CN" sz="1800" b="1" i="1" dirty="0"/>
          </a:p>
        </p:txBody>
      </p:sp>
      <p:sp>
        <p:nvSpPr>
          <p:cNvPr id="65612" name="Oval 76"/>
          <p:cNvSpPr>
            <a:spLocks noChangeArrowheads="1"/>
          </p:cNvSpPr>
          <p:nvPr/>
        </p:nvSpPr>
        <p:spPr bwMode="auto">
          <a:xfrm>
            <a:off x="5486400" y="822325"/>
            <a:ext cx="3276600" cy="12954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784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/>
              <a:t>按“</a:t>
            </a:r>
            <a:r>
              <a:rPr lang="zh-CN" altLang="en-US" b="1" dirty="0" smtClean="0">
                <a:solidFill>
                  <a:srgbClr val="3333FF"/>
                </a:solidFill>
              </a:rPr>
              <a:t>主位优先法</a:t>
            </a:r>
            <a:r>
              <a:rPr lang="zh-CN" altLang="en-US" b="1" dirty="0" smtClean="0"/>
              <a:t>”排序</a:t>
            </a:r>
            <a:r>
              <a:rPr lang="zh-CN" altLang="en-US" sz="1800" b="1" dirty="0" smtClean="0"/>
              <a:t>将会怎样</a:t>
            </a:r>
            <a:r>
              <a:rPr lang="en-US" altLang="zh-CN" sz="1800" b="1" dirty="0" smtClean="0"/>
              <a:t>?</a:t>
            </a:r>
            <a:endParaRPr lang="en-US" altLang="zh-CN" sz="1800" b="1" dirty="0"/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基数排序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1" name="AutoShape 75" descr="再生纸"/>
          <p:cNvSpPr>
            <a:spLocks noChangeArrowheads="1"/>
          </p:cNvSpPr>
          <p:nvPr/>
        </p:nvSpPr>
        <p:spPr bwMode="auto">
          <a:xfrm>
            <a:off x="7000892" y="4214818"/>
            <a:ext cx="1714512" cy="1357322"/>
          </a:xfrm>
          <a:prstGeom prst="roundRect">
            <a:avLst>
              <a:gd name="adj" fmla="val 95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dirty="0" smtClean="0"/>
              <a:t>空间复杂性：</a:t>
            </a:r>
            <a:r>
              <a:rPr lang="en-US" altLang="zh-CN" b="1" dirty="0" smtClean="0">
                <a:solidFill>
                  <a:srgbClr val="3333FF"/>
                </a:solidFill>
              </a:rPr>
              <a:t>S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=O(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+R) </a:t>
            </a:r>
            <a:r>
              <a:rPr lang="en-US" altLang="zh-CN" sz="1800" b="1" dirty="0" smtClean="0"/>
              <a:t>,</a:t>
            </a:r>
          </a:p>
          <a:p>
            <a:r>
              <a:rPr lang="en-US" altLang="zh-CN" sz="18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 </a:t>
            </a:r>
            <a:r>
              <a:rPr lang="zh-CN" altLang="en-US" sz="1800" b="1" dirty="0" smtClean="0"/>
              <a:t>是元素个数</a:t>
            </a:r>
            <a:r>
              <a:rPr lang="en-US" altLang="zh-CN" sz="1800" b="1" dirty="0" smtClean="0"/>
              <a:t>, </a:t>
            </a:r>
            <a:r>
              <a:rPr lang="en-US" altLang="zh-CN" sz="1800" b="1" i="1" dirty="0" smtClean="0">
                <a:solidFill>
                  <a:srgbClr val="3333FF"/>
                </a:solidFill>
              </a:rPr>
              <a:t>R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是桶的数量</a:t>
            </a:r>
            <a:r>
              <a:rPr lang="en-US" altLang="zh-CN" sz="1800" b="1" dirty="0" smtClean="0"/>
              <a:t>.</a:t>
            </a:r>
            <a:endParaRPr lang="en-US" altLang="zh-CN" sz="1800" b="1" i="1" dirty="0"/>
          </a:p>
        </p:txBody>
      </p:sp>
      <p:sp>
        <p:nvSpPr>
          <p:cNvPr id="82" name="AutoShape 75" descr="再生纸"/>
          <p:cNvSpPr>
            <a:spLocks noChangeArrowheads="1"/>
          </p:cNvSpPr>
          <p:nvPr/>
        </p:nvSpPr>
        <p:spPr bwMode="auto">
          <a:xfrm>
            <a:off x="7072330" y="5715016"/>
            <a:ext cx="1643074" cy="714404"/>
          </a:xfrm>
          <a:prstGeom prst="roundRect">
            <a:avLst>
              <a:gd name="adj" fmla="val 95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b="1" dirty="0" smtClean="0"/>
              <a:t>稳定性</a:t>
            </a:r>
            <a:r>
              <a:rPr lang="zh-CN" altLang="en-US" sz="1800" b="1" dirty="0" smtClean="0"/>
              <a:t>：</a:t>
            </a:r>
            <a:r>
              <a:rPr lang="zh-CN" altLang="en-US" sz="1800" b="1" dirty="0" smtClean="0">
                <a:solidFill>
                  <a:srgbClr val="3333FF"/>
                </a:solidFill>
              </a:rPr>
              <a:t>稳定</a:t>
            </a:r>
            <a:endParaRPr lang="en-US" altLang="zh-CN" sz="1800" b="1" i="1" dirty="0">
              <a:solidFill>
                <a:srgbClr val="3333FF"/>
              </a:solidFill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2071670" y="4786322"/>
            <a:ext cx="4572032" cy="714380"/>
          </a:xfrm>
          <a:prstGeom prst="wedgeEllipseCallout">
            <a:avLst>
              <a:gd name="adj1" fmla="val -18679"/>
              <a:gd name="adj2" fmla="val -469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 smtClean="0"/>
              <a:t>用</a:t>
            </a:r>
            <a:r>
              <a:rPr lang="zh-CN" altLang="en-US" b="1" dirty="0" smtClean="0">
                <a:solidFill>
                  <a:srgbClr val="3333FF"/>
                </a:solidFill>
              </a:rPr>
              <a:t>链式</a:t>
            </a:r>
            <a:r>
              <a:rPr lang="zh-CN" altLang="en-US" b="1" dirty="0" smtClean="0"/>
              <a:t>储存更便于</a:t>
            </a:r>
            <a:r>
              <a:rPr lang="zh-CN" altLang="en-US" b="1" dirty="0" smtClean="0">
                <a:solidFill>
                  <a:srgbClr val="3333FF"/>
                </a:solidFill>
              </a:rPr>
              <a:t>分配与收集？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40" grpId="0" autoUpdateAnimBg="0"/>
      <p:bldP spid="65553" grpId="0" autoUpdateAnimBg="0"/>
      <p:bldP spid="65578" grpId="0" animBg="1" autoUpdateAnimBg="0"/>
      <p:bldP spid="65579" grpId="0" animBg="1" autoUpdateAnimBg="0"/>
      <p:bldP spid="65580" grpId="0" animBg="1" autoUpdateAnimBg="0"/>
      <p:bldP spid="65581" grpId="0" animBg="1" autoUpdateAnimBg="0"/>
      <p:bldP spid="65582" grpId="0" animBg="1" autoUpdateAnimBg="0"/>
      <p:bldP spid="65583" grpId="0" animBg="1" autoUpdateAnimBg="0"/>
      <p:bldP spid="65584" grpId="0" animBg="1" autoUpdateAnimBg="0"/>
      <p:bldP spid="65585" grpId="0" animBg="1" autoUpdateAnimBg="0"/>
      <p:bldP spid="65586" grpId="0" animBg="1" autoUpdateAnimBg="0"/>
      <p:bldP spid="65587" grpId="0" animBg="1" autoUpdateAnimBg="0"/>
      <p:bldP spid="65600" grpId="0" animBg="1" autoUpdateAnimBg="0"/>
      <p:bldP spid="65601" grpId="0" animBg="1" autoUpdateAnimBg="0"/>
      <p:bldP spid="65602" grpId="0" animBg="1" autoUpdateAnimBg="0"/>
      <p:bldP spid="65603" grpId="0" animBg="1" autoUpdateAnimBg="0"/>
      <p:bldP spid="65604" grpId="0" animBg="1" autoUpdateAnimBg="0"/>
      <p:bldP spid="65605" grpId="0" animBg="1" autoUpdateAnimBg="0"/>
      <p:bldP spid="65606" grpId="0" animBg="1" autoUpdateAnimBg="0"/>
      <p:bldP spid="65607" grpId="0" animBg="1" autoUpdateAnimBg="0"/>
      <p:bldP spid="65608" grpId="0" animBg="1" autoUpdateAnimBg="0"/>
      <p:bldP spid="65609" grpId="0" animBg="1" autoUpdateAnimBg="0"/>
      <p:bldP spid="65610" grpId="0" autoUpdateAnimBg="0"/>
      <p:bldP spid="65611" grpId="0" animBg="1" autoUpdateAnimBg="0"/>
      <p:bldP spid="65612" grpId="0" animBg="1" autoUpdateAnimBg="0"/>
      <p:bldP spid="81" grpId="0" animBg="1" autoUpdateAnimBg="0"/>
      <p:bldP spid="82" grpId="0" animBg="1" autoUpdateAnimBg="0"/>
      <p:bldP spid="83" grpId="0" animBg="1" autoUpdateAnimBg="0"/>
      <p:bldP spid="8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7549</TotalTime>
  <Words>1596</Words>
  <Application>Microsoft Office PowerPoint</Application>
  <PresentationFormat>全屏显示(4:3)</PresentationFormat>
  <Paragraphs>357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剪辑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ZJTL3046</cp:lastModifiedBy>
  <cp:revision>252</cp:revision>
  <dcterms:modified xsi:type="dcterms:W3CDTF">2017-11-09T14:08:27Z</dcterms:modified>
</cp:coreProperties>
</file>