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172C51"/>
    <a:srgbClr val="0000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198EF-4DA3-FD2D-5135-06320A79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D2D821-DF31-BF69-E449-D1D65E70C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09903-8109-B739-8281-507E6EB2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C4B2-43D7-C14F-A3E9-70323DF94D6D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4C5F3-1867-2224-D198-FE398C8D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47A14-C1A2-C88C-3930-E6EF820F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EB0F-9BC2-514C-8661-4FED6E0AE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76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322C9-87FD-178F-27DF-32A755F8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2307A1-73EA-17B7-C60E-B1AD5912C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2E522-34F1-0978-FD19-8AE8682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C4B2-43D7-C14F-A3E9-70323DF94D6D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DDF02-85C1-F712-FF98-78E6BEF8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9BC2A-C107-6473-1E88-13DB76CC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EB0F-9BC2-514C-8661-4FED6E0AE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21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BE83E7-E3F1-EC01-8EDD-B8CED6561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BF1939-0F92-3396-9FC7-419884388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E9822-14D3-CA9A-7A09-6A361DD3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C4B2-43D7-C14F-A3E9-70323DF94D6D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E24F9-6F23-BCF9-76A9-C3776E23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31945-41AC-051E-459D-34B7D5AD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EB0F-9BC2-514C-8661-4FED6E0AE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37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05C4F-96D3-BE15-B9A3-3F27369D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4DCD4-865A-22D3-1D7B-FDE8C2EF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FF478-F850-A814-75EE-42D436AE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C4B2-43D7-C14F-A3E9-70323DF94D6D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8AF397-F21C-A51C-CC6F-0A65599B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52895-B7F5-B2B0-195D-0E8E03B9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EB0F-9BC2-514C-8661-4FED6E0AE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0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D60D9-0A10-1C90-5B39-619E1039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59332-717A-D0D6-1ADF-523F9E569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D14E1-2501-9F53-5151-4CBB5A14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C4B2-43D7-C14F-A3E9-70323DF94D6D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9E99E-1FBA-7826-DF10-97F483B0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3946B-13BF-4D30-55F5-8F60E566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EB0F-9BC2-514C-8661-4FED6E0AE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92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438B8-7BBD-F520-6C86-91857FA8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DE00B-6617-848C-2AC2-D82E5836B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C2C87B-9F12-4947-D373-D3090698A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3357A3-3214-38B1-33D8-B79D728B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C4B2-43D7-C14F-A3E9-70323DF94D6D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F3CFE7-067C-2876-AE4B-9D4870B4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D7372-5FBD-9E8F-78A0-24601C44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EB0F-9BC2-514C-8661-4FED6E0AE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29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1070C-E0E7-3E08-6DC8-D75C0493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EA117-F877-4360-3EAE-1EF1B6870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AF8BF7-E415-B0F6-C780-959404D94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0F5F74-D032-4298-9A15-3033CD677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B850AD-C6F2-47AD-8BA0-96B423F9A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8EA667-6160-73EE-7E1D-B11FC642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C4B2-43D7-C14F-A3E9-70323DF94D6D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ECA24F-BEFD-4E9D-EDA1-98F90DE6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AC2C8E-51C1-03AD-0D30-845B8838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EB0F-9BC2-514C-8661-4FED6E0AE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42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278C6-8FA1-B408-BD48-E907D414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AA017C-8CC5-4E02-9F7D-D226C3C4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C4B2-43D7-C14F-A3E9-70323DF94D6D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7EEAD9-D8B4-3A96-97E3-8433AB0A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97385E-19B6-EF1B-8497-7000C554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EB0F-9BC2-514C-8661-4FED6E0AE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719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55E542-148A-7AB4-2ED1-F0B879A7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C4B2-43D7-C14F-A3E9-70323DF94D6D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D67810-D82B-9263-D591-12AE1EFD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6FF98C-79B5-16E6-73E2-93B50C97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EB0F-9BC2-514C-8661-4FED6E0AE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026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2AEF2-7A66-0441-8A63-18D948DF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004FC-FF2A-32B3-0371-7696BBFD5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95D3CF-6E7F-1758-E8AC-30A48B4CD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8BDC41-7CA6-3B10-3CC0-EE3CD134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C4B2-43D7-C14F-A3E9-70323DF94D6D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9A62A1-B6C3-E421-AB63-491A2ABC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9AE06B-14CD-E44B-48DB-F8ED2C99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EB0F-9BC2-514C-8661-4FED6E0AE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39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F2476-D8FB-159B-D256-F3A60378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D91FEF-F166-4076-4F2D-FA6931295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76BFEB-D6BF-4DC2-208E-27E481BE3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B21D2-5C17-8D7C-C86F-2B21F762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C4B2-43D7-C14F-A3E9-70323DF94D6D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B1FD04-01C7-168E-F852-AEA3D4A1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0E2350-EEF3-A6DC-0351-0E839951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CEB0F-9BC2-514C-8661-4FED6E0AE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85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96396F-962F-015B-9547-D54C0DD8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F25C7-F81B-D9B4-44CC-6CABEEA68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F4FB9-0A5B-0C6C-E071-97AD16DB8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DC4B2-43D7-C14F-A3E9-70323DF94D6D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06456-9DC0-BD71-922E-00E6495BB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22FBE-19DB-0A8B-7374-B0CA6A1B1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CEB0F-9BC2-514C-8661-4FED6E0AE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71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31462-3051-CAF9-E6A8-3D7C00C0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6A41038-1A3B-86B2-139D-53CC9A7EB6B3}"/>
              </a:ext>
            </a:extLst>
          </p:cNvPr>
          <p:cNvCxnSpPr/>
          <p:nvPr/>
        </p:nvCxnSpPr>
        <p:spPr>
          <a:xfrm flipV="1">
            <a:off x="3329429" y="1370960"/>
            <a:ext cx="0" cy="301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BA39A4D-E35A-2F26-6932-45348F0193D6}"/>
              </a:ext>
            </a:extLst>
          </p:cNvPr>
          <p:cNvCxnSpPr>
            <a:cxnSpLocks/>
          </p:cNvCxnSpPr>
          <p:nvPr/>
        </p:nvCxnSpPr>
        <p:spPr>
          <a:xfrm>
            <a:off x="3155257" y="4190361"/>
            <a:ext cx="3679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3C6F48B-92CA-02E8-29FA-4F6F4DCCD277}"/>
              </a:ext>
            </a:extLst>
          </p:cNvPr>
          <p:cNvSpPr txBox="1"/>
          <p:nvPr/>
        </p:nvSpPr>
        <p:spPr>
          <a:xfrm>
            <a:off x="8870257" y="111622"/>
            <a:ext cx="332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黄色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ordinary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consumption</a:t>
            </a:r>
          </a:p>
          <a:p>
            <a:r>
              <a:rPr kumimoji="1" lang="zh-CN" altLang="en-US" dirty="0"/>
              <a:t>蓝色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adaptative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consumption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AA1E82-4010-F8DE-C787-CA56511A93EA}"/>
              </a:ext>
            </a:extLst>
          </p:cNvPr>
          <p:cNvSpPr txBox="1"/>
          <p:nvPr/>
        </p:nvSpPr>
        <p:spPr>
          <a:xfrm>
            <a:off x="8870257" y="680068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实线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</a:p>
          <a:p>
            <a:r>
              <a:rPr kumimoji="1" lang="zh-CN" altLang="en-US" dirty="0"/>
              <a:t>虚线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827FC87-174B-9FB7-061A-5DFF3D5A3637}"/>
              </a:ext>
            </a:extLst>
          </p:cNvPr>
          <p:cNvCxnSpPr/>
          <p:nvPr/>
        </p:nvCxnSpPr>
        <p:spPr>
          <a:xfrm flipV="1">
            <a:off x="3525372" y="3602532"/>
            <a:ext cx="1556657" cy="3918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78614C4-FD7B-CA68-9F60-5A25CA145CBD}"/>
              </a:ext>
            </a:extLst>
          </p:cNvPr>
          <p:cNvCxnSpPr>
            <a:cxnSpLocks/>
          </p:cNvCxnSpPr>
          <p:nvPr/>
        </p:nvCxnSpPr>
        <p:spPr>
          <a:xfrm flipV="1">
            <a:off x="3525372" y="3896446"/>
            <a:ext cx="1556657" cy="195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CF40A19-8C1A-23BE-0CC6-D0BCA215B1B2}"/>
              </a:ext>
            </a:extLst>
          </p:cNvPr>
          <p:cNvSpPr/>
          <p:nvPr/>
        </p:nvSpPr>
        <p:spPr>
          <a:xfrm>
            <a:off x="5082029" y="1316532"/>
            <a:ext cx="1556651" cy="2895601"/>
          </a:xfrm>
          <a:prstGeom prst="rect">
            <a:avLst/>
          </a:prstGeom>
          <a:solidFill>
            <a:schemeClr val="accent4">
              <a:lumMod val="60000"/>
              <a:lumOff val="40000"/>
              <a:alpha val="1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FCF2DE2-AC51-EA43-9DD9-96103006A1C7}"/>
              </a:ext>
            </a:extLst>
          </p:cNvPr>
          <p:cNvCxnSpPr>
            <a:cxnSpLocks/>
          </p:cNvCxnSpPr>
          <p:nvPr/>
        </p:nvCxnSpPr>
        <p:spPr>
          <a:xfrm flipV="1">
            <a:off x="3563472" y="3553666"/>
            <a:ext cx="1480457" cy="45163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DA0093A-B436-D5A5-4ECC-F0E0DAF45BE4}"/>
              </a:ext>
            </a:extLst>
          </p:cNvPr>
          <p:cNvCxnSpPr>
            <a:cxnSpLocks/>
          </p:cNvCxnSpPr>
          <p:nvPr/>
        </p:nvCxnSpPr>
        <p:spPr>
          <a:xfrm flipV="1">
            <a:off x="3525372" y="3945431"/>
            <a:ext cx="1556657" cy="11974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2FF5955-D97F-5C13-2BA6-4F654293B9E8}"/>
              </a:ext>
            </a:extLst>
          </p:cNvPr>
          <p:cNvSpPr txBox="1"/>
          <p:nvPr/>
        </p:nvSpPr>
        <p:spPr>
          <a:xfrm>
            <a:off x="5484801" y="1258029"/>
            <a:ext cx="180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Post-shock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295A3D8-81A5-A7CA-4AFE-BCE9858DD3F1}"/>
              </a:ext>
            </a:extLst>
          </p:cNvPr>
          <p:cNvSpPr txBox="1"/>
          <p:nvPr/>
        </p:nvSpPr>
        <p:spPr>
          <a:xfrm>
            <a:off x="3465500" y="1274944"/>
            <a:ext cx="180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Pre-shock</a:t>
            </a:r>
            <a:endParaRPr lang="zh-CN" altLang="en-US" dirty="0"/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806227C9-F894-1586-E6E4-838706953FB5}"/>
              </a:ext>
            </a:extLst>
          </p:cNvPr>
          <p:cNvCxnSpPr/>
          <p:nvPr/>
        </p:nvCxnSpPr>
        <p:spPr>
          <a:xfrm flipV="1">
            <a:off x="5082029" y="3210646"/>
            <a:ext cx="1556657" cy="3918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3ADE3681-A6B4-2BB8-D8F3-0C73F4D03A7B}"/>
              </a:ext>
            </a:extLst>
          </p:cNvPr>
          <p:cNvCxnSpPr>
            <a:cxnSpLocks/>
          </p:cNvCxnSpPr>
          <p:nvPr/>
        </p:nvCxnSpPr>
        <p:spPr>
          <a:xfrm flipV="1">
            <a:off x="5043929" y="2943946"/>
            <a:ext cx="1505110" cy="6585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D539B08C-C820-1C84-4BFE-2AAEDD779182}"/>
              </a:ext>
            </a:extLst>
          </p:cNvPr>
          <p:cNvCxnSpPr>
            <a:cxnSpLocks/>
          </p:cNvCxnSpPr>
          <p:nvPr/>
        </p:nvCxnSpPr>
        <p:spPr>
          <a:xfrm>
            <a:off x="5082023" y="3896446"/>
            <a:ext cx="1556657" cy="206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D0ACE521-2F8D-DF52-E7CE-A3F71192A861}"/>
              </a:ext>
            </a:extLst>
          </p:cNvPr>
          <p:cNvCxnSpPr>
            <a:cxnSpLocks/>
          </p:cNvCxnSpPr>
          <p:nvPr/>
        </p:nvCxnSpPr>
        <p:spPr>
          <a:xfrm flipV="1">
            <a:off x="5082022" y="3436524"/>
            <a:ext cx="1540336" cy="459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EAE5AC2-585F-6139-7EEE-905C32709D58}"/>
              </a:ext>
            </a:extLst>
          </p:cNvPr>
          <p:cNvSpPr txBox="1"/>
          <p:nvPr/>
        </p:nvSpPr>
        <p:spPr>
          <a:xfrm>
            <a:off x="6725767" y="3903762"/>
            <a:ext cx="37229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400" dirty="0"/>
              <a:t>头铁的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没气候意识的人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19D8CB6-32D9-A3AA-3411-0EDFB195C1CC}"/>
              </a:ext>
            </a:extLst>
          </p:cNvPr>
          <p:cNvSpPr txBox="1"/>
          <p:nvPr/>
        </p:nvSpPr>
        <p:spPr>
          <a:xfrm>
            <a:off x="6676780" y="3321840"/>
            <a:ext cx="37229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意识到了的人</a:t>
            </a: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A4412CF6-C47D-E4A1-3EAD-25055BF97E5D}"/>
              </a:ext>
            </a:extLst>
          </p:cNvPr>
          <p:cNvCxnSpPr>
            <a:cxnSpLocks/>
          </p:cNvCxnSpPr>
          <p:nvPr/>
        </p:nvCxnSpPr>
        <p:spPr>
          <a:xfrm flipV="1">
            <a:off x="5105214" y="3677371"/>
            <a:ext cx="1530912" cy="213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E16A252-5EDB-0FFE-7763-D17F82DEDDAA}"/>
              </a:ext>
            </a:extLst>
          </p:cNvPr>
          <p:cNvSpPr txBox="1"/>
          <p:nvPr/>
        </p:nvSpPr>
        <p:spPr>
          <a:xfrm>
            <a:off x="6834628" y="3553666"/>
            <a:ext cx="45927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-</a:t>
            </a:r>
            <a:r>
              <a:rPr lang="zh-CN" altLang="en-US" sz="1400" dirty="0"/>
              <a:t> 不是自己意识到的，而是看别人学来的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33A9389-D4E6-87C5-FA66-306B7FF555A0}"/>
              </a:ext>
            </a:extLst>
          </p:cNvPr>
          <p:cNvSpPr txBox="1"/>
          <p:nvPr/>
        </p:nvSpPr>
        <p:spPr>
          <a:xfrm>
            <a:off x="3224628" y="4631584"/>
            <a:ext cx="8331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Figure</a:t>
            </a:r>
            <a:r>
              <a:rPr lang="zh-CN" altLang="en-US" sz="1400" dirty="0"/>
              <a:t> </a:t>
            </a:r>
            <a:r>
              <a:rPr lang="en-US" altLang="zh-CN" sz="1400" dirty="0"/>
              <a:t>1:</a:t>
            </a:r>
            <a:r>
              <a:rPr lang="zh-CN" altLang="en-US" sz="1400" dirty="0"/>
              <a:t> </a:t>
            </a:r>
            <a:r>
              <a:rPr lang="en-US" altLang="zh-CN" sz="1400" dirty="0"/>
              <a:t>Baseline</a:t>
            </a:r>
            <a:r>
              <a:rPr lang="zh-CN" altLang="en-US" sz="1400" dirty="0"/>
              <a:t> </a:t>
            </a:r>
            <a:r>
              <a:rPr lang="en-US" altLang="zh-CN" sz="1400" dirty="0"/>
              <a:t>effect.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0108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4E325-1270-4A4C-4052-3B4713A72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C18D91C-C56E-64BC-6434-47974AC599FF}"/>
              </a:ext>
            </a:extLst>
          </p:cNvPr>
          <p:cNvCxnSpPr>
            <a:cxnSpLocks/>
          </p:cNvCxnSpPr>
          <p:nvPr/>
        </p:nvCxnSpPr>
        <p:spPr>
          <a:xfrm flipV="1">
            <a:off x="3329429" y="1110094"/>
            <a:ext cx="0" cy="327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AD1256C0-3540-02DE-D9D7-3C07F92A1520}"/>
              </a:ext>
            </a:extLst>
          </p:cNvPr>
          <p:cNvCxnSpPr>
            <a:cxnSpLocks/>
          </p:cNvCxnSpPr>
          <p:nvPr/>
        </p:nvCxnSpPr>
        <p:spPr>
          <a:xfrm>
            <a:off x="3155257" y="4190361"/>
            <a:ext cx="6993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CBE58-A671-5FE1-3EAE-D38304900354}"/>
              </a:ext>
            </a:extLst>
          </p:cNvPr>
          <p:cNvSpPr txBox="1"/>
          <p:nvPr/>
        </p:nvSpPr>
        <p:spPr>
          <a:xfrm>
            <a:off x="9140223" y="170421"/>
            <a:ext cx="332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黄色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ordinary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consumption</a:t>
            </a:r>
          </a:p>
          <a:p>
            <a:r>
              <a:rPr kumimoji="1" lang="zh-CN" altLang="en-US" dirty="0"/>
              <a:t>蓝色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adaptative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consumption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071147-EFA3-264D-F74D-00DA4E7F6D57}"/>
              </a:ext>
            </a:extLst>
          </p:cNvPr>
          <p:cNvSpPr txBox="1"/>
          <p:nvPr/>
        </p:nvSpPr>
        <p:spPr>
          <a:xfrm>
            <a:off x="9140223" y="795697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实线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</a:p>
          <a:p>
            <a:r>
              <a:rPr kumimoji="1" lang="zh-CN" altLang="en-US" dirty="0"/>
              <a:t>虚线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47A544-941E-C586-EFC7-A9559D0E7417}"/>
              </a:ext>
            </a:extLst>
          </p:cNvPr>
          <p:cNvSpPr/>
          <p:nvPr/>
        </p:nvSpPr>
        <p:spPr>
          <a:xfrm>
            <a:off x="5126852" y="1294760"/>
            <a:ext cx="1556651" cy="2895601"/>
          </a:xfrm>
          <a:prstGeom prst="rect">
            <a:avLst/>
          </a:prstGeom>
          <a:solidFill>
            <a:schemeClr val="accent4">
              <a:lumMod val="60000"/>
              <a:lumOff val="40000"/>
              <a:alpha val="1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481EB4-1653-A846-B914-862BA6E30A95}"/>
              </a:ext>
            </a:extLst>
          </p:cNvPr>
          <p:cNvSpPr txBox="1"/>
          <p:nvPr/>
        </p:nvSpPr>
        <p:spPr>
          <a:xfrm>
            <a:off x="6683503" y="4220394"/>
            <a:ext cx="3792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日度</a:t>
            </a:r>
            <a:endParaRPr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9EE82B2-A8D5-BA1E-C903-CC3C1B97CEE5}"/>
              </a:ext>
            </a:extLst>
          </p:cNvPr>
          <p:cNvCxnSpPr/>
          <p:nvPr/>
        </p:nvCxnSpPr>
        <p:spPr>
          <a:xfrm flipV="1">
            <a:off x="3451412" y="3576918"/>
            <a:ext cx="3383216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03B20A-ECC5-17FE-B1AF-3ECAB4B67C94}"/>
              </a:ext>
            </a:extLst>
          </p:cNvPr>
          <p:cNvSpPr txBox="1"/>
          <p:nvPr/>
        </p:nvSpPr>
        <p:spPr>
          <a:xfrm>
            <a:off x="6896100" y="3392252"/>
            <a:ext cx="880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区县</a:t>
            </a:r>
            <a:r>
              <a:rPr kumimoji="1" lang="en-US" altLang="zh-CN" dirty="0"/>
              <a:t>A</a:t>
            </a:r>
            <a:endParaRPr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0F71098-6940-4EFA-4A7E-BB6D8CAA9C6C}"/>
              </a:ext>
            </a:extLst>
          </p:cNvPr>
          <p:cNvCxnSpPr>
            <a:cxnSpLocks/>
          </p:cNvCxnSpPr>
          <p:nvPr/>
        </p:nvCxnSpPr>
        <p:spPr>
          <a:xfrm flipV="1">
            <a:off x="5360894" y="3330742"/>
            <a:ext cx="1473734" cy="44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4E92AE3-6F96-B498-DE4B-8F8F9FF3780A}"/>
              </a:ext>
            </a:extLst>
          </p:cNvPr>
          <p:cNvSpPr txBox="1"/>
          <p:nvPr/>
        </p:nvSpPr>
        <p:spPr>
          <a:xfrm>
            <a:off x="6896100" y="3135189"/>
            <a:ext cx="880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区县</a:t>
            </a:r>
            <a:r>
              <a:rPr kumimoji="1" lang="en-US" altLang="zh-CN" dirty="0"/>
              <a:t>B</a:t>
            </a:r>
            <a:endParaRPr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A2F1850-6E9D-3D67-FCF1-A9A3B3AD3C9E}"/>
              </a:ext>
            </a:extLst>
          </p:cNvPr>
          <p:cNvCxnSpPr>
            <a:cxnSpLocks/>
          </p:cNvCxnSpPr>
          <p:nvPr/>
        </p:nvCxnSpPr>
        <p:spPr>
          <a:xfrm flipV="1">
            <a:off x="5710518" y="3108380"/>
            <a:ext cx="1140278" cy="63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87FA11F-208D-2B1F-D232-0656F0BBE694}"/>
              </a:ext>
            </a:extLst>
          </p:cNvPr>
          <p:cNvSpPr txBox="1"/>
          <p:nvPr/>
        </p:nvSpPr>
        <p:spPr>
          <a:xfrm>
            <a:off x="6896100" y="2878126"/>
            <a:ext cx="880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区县</a:t>
            </a:r>
            <a:r>
              <a:rPr kumimoji="1" lang="en-US" altLang="zh-CN" dirty="0"/>
              <a:t>C</a:t>
            </a:r>
            <a:endParaRPr lang="zh-CN" altLang="en-US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D35DD599-BE24-1167-B4C4-59AB9309A760}"/>
              </a:ext>
            </a:extLst>
          </p:cNvPr>
          <p:cNvCxnSpPr/>
          <p:nvPr/>
        </p:nvCxnSpPr>
        <p:spPr>
          <a:xfrm flipV="1">
            <a:off x="6850958" y="1205051"/>
            <a:ext cx="0" cy="301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9B9932CA-9031-791B-CCD6-7085E3997AC9}"/>
              </a:ext>
            </a:extLst>
          </p:cNvPr>
          <p:cNvCxnSpPr/>
          <p:nvPr/>
        </p:nvCxnSpPr>
        <p:spPr>
          <a:xfrm flipV="1">
            <a:off x="6834628" y="3549569"/>
            <a:ext cx="3383216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B40D4F38-74F3-65BF-15A3-1C2D1FB15D8F}"/>
              </a:ext>
            </a:extLst>
          </p:cNvPr>
          <p:cNvCxnSpPr>
            <a:cxnSpLocks/>
          </p:cNvCxnSpPr>
          <p:nvPr/>
        </p:nvCxnSpPr>
        <p:spPr>
          <a:xfrm flipV="1">
            <a:off x="7676866" y="3563371"/>
            <a:ext cx="2528165" cy="44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194CB3C4-79B1-C826-2D03-74C7021060A5}"/>
              </a:ext>
            </a:extLst>
          </p:cNvPr>
          <p:cNvCxnSpPr>
            <a:cxnSpLocks/>
          </p:cNvCxnSpPr>
          <p:nvPr/>
        </p:nvCxnSpPr>
        <p:spPr>
          <a:xfrm flipV="1">
            <a:off x="8332429" y="3549569"/>
            <a:ext cx="1872602" cy="46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534BE14-CCFE-1FFF-6B20-8DAD33535964}"/>
              </a:ext>
            </a:extLst>
          </p:cNvPr>
          <p:cNvSpPr txBox="1"/>
          <p:nvPr/>
        </p:nvSpPr>
        <p:spPr>
          <a:xfrm>
            <a:off x="6922730" y="1110094"/>
            <a:ext cx="18816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灾情</a:t>
            </a:r>
            <a:r>
              <a:rPr lang="en-US" altLang="zh-CN" sz="1100" dirty="0"/>
              <a:t>/Information</a:t>
            </a:r>
            <a:r>
              <a:rPr lang="zh-CN" altLang="en-US" sz="1100" dirty="0"/>
              <a:t> </a:t>
            </a:r>
            <a:r>
              <a:rPr lang="en-US" altLang="zh-CN" sz="1100" dirty="0"/>
              <a:t>disclosure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51B72CC-FE84-1799-4970-D1CFAD066418}"/>
              </a:ext>
            </a:extLst>
          </p:cNvPr>
          <p:cNvSpPr txBox="1"/>
          <p:nvPr/>
        </p:nvSpPr>
        <p:spPr>
          <a:xfrm>
            <a:off x="3400560" y="1110094"/>
            <a:ext cx="14096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消费</a:t>
            </a:r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4C619D9-6BE8-FDD6-EC25-74E591B699EF}"/>
              </a:ext>
            </a:extLst>
          </p:cNvPr>
          <p:cNvCxnSpPr>
            <a:cxnSpLocks/>
          </p:cNvCxnSpPr>
          <p:nvPr/>
        </p:nvCxnSpPr>
        <p:spPr>
          <a:xfrm flipV="1">
            <a:off x="6834628" y="3994420"/>
            <a:ext cx="3314184" cy="3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AF33E2A1-471E-66B4-8CA2-C6469164A73B}"/>
              </a:ext>
            </a:extLst>
          </p:cNvPr>
          <p:cNvSpPr txBox="1"/>
          <p:nvPr/>
        </p:nvSpPr>
        <p:spPr>
          <a:xfrm>
            <a:off x="3224628" y="4631584"/>
            <a:ext cx="83316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Figure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2: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Hypothesised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spread/spillover.</a:t>
            </a:r>
          </a:p>
          <a:p>
            <a:r>
              <a:rPr kumimoji="1" lang="en-US" altLang="zh-CN" sz="1400" dirty="0"/>
              <a:t>There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are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two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scenarios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derived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from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this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spillover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effect:</a:t>
            </a:r>
            <a:r>
              <a:rPr kumimoji="1" lang="zh-CN" altLang="en-US" sz="1400" dirty="0"/>
              <a:t> </a:t>
            </a:r>
            <a:endParaRPr kumimoji="1" lang="en-US" altLang="zh-CN" sz="1400" dirty="0"/>
          </a:p>
          <a:p>
            <a:pPr marL="342900" indent="-342900">
              <a:buAutoNum type="arabicParenR"/>
            </a:pPr>
            <a:r>
              <a:rPr kumimoji="1" lang="en-US" altLang="zh-CN" sz="1400" dirty="0"/>
              <a:t>Adhere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untreated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regions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-&gt;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spillover</a:t>
            </a:r>
            <a:r>
              <a:rPr kumimoji="1" lang="zh-CN" altLang="en-US" sz="1400" dirty="0"/>
              <a:t> </a:t>
            </a:r>
            <a:endParaRPr kumimoji="1" lang="en-US" altLang="zh-CN" sz="1400" dirty="0"/>
          </a:p>
          <a:p>
            <a:pPr marL="342900" indent="-342900">
              <a:buAutoNum type="arabicParenR"/>
            </a:pPr>
            <a:r>
              <a:rPr lang="en-US" altLang="zh-CN" sz="1400" dirty="0"/>
              <a:t>Adhere</a:t>
            </a:r>
            <a:r>
              <a:rPr lang="zh-CN" altLang="en-US" sz="1400" dirty="0"/>
              <a:t> </a:t>
            </a:r>
            <a:r>
              <a:rPr lang="en-US" altLang="zh-CN" sz="1400" dirty="0"/>
              <a:t>treated</a:t>
            </a:r>
            <a:r>
              <a:rPr lang="zh-CN" altLang="en-US" sz="1400" dirty="0"/>
              <a:t> </a:t>
            </a:r>
            <a:r>
              <a:rPr lang="en-US" altLang="zh-CN" sz="1400" dirty="0"/>
              <a:t>regions</a:t>
            </a:r>
            <a:r>
              <a:rPr lang="zh-CN" altLang="en-US" sz="1400" dirty="0"/>
              <a:t> </a:t>
            </a:r>
            <a:r>
              <a:rPr lang="en-US" altLang="zh-CN" sz="1400" dirty="0"/>
              <a:t>(with</a:t>
            </a:r>
            <a:r>
              <a:rPr lang="zh-CN" altLang="en-US" sz="1400" dirty="0"/>
              <a:t> </a:t>
            </a:r>
            <a:r>
              <a:rPr lang="en-US" altLang="zh-CN" sz="1400" dirty="0"/>
              <a:t>lags)</a:t>
            </a:r>
            <a:r>
              <a:rPr lang="zh-CN" altLang="en-US" sz="1400" dirty="0"/>
              <a:t> </a:t>
            </a:r>
            <a:r>
              <a:rPr lang="en-US" altLang="zh-CN" sz="1400" dirty="0"/>
              <a:t>-&gt;</a:t>
            </a:r>
            <a:r>
              <a:rPr lang="zh-CN" altLang="en-US" sz="1400" dirty="0"/>
              <a:t> </a:t>
            </a:r>
            <a:r>
              <a:rPr lang="en-US" altLang="zh-CN" sz="1400" dirty="0"/>
              <a:t>spread</a:t>
            </a:r>
          </a:p>
          <a:p>
            <a:endParaRPr lang="en-US" altLang="zh-CN" sz="1400" dirty="0"/>
          </a:p>
          <a:p>
            <a:r>
              <a:rPr lang="en-US" altLang="zh-CN" sz="1400" dirty="0"/>
              <a:t>Hypo:</a:t>
            </a:r>
            <a:r>
              <a:rPr lang="zh-CN" altLang="en-US" sz="1400" dirty="0"/>
              <a:t> </a:t>
            </a:r>
            <a:r>
              <a:rPr lang="en-US" altLang="zh-CN" sz="1400" dirty="0"/>
              <a:t>if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effect</a:t>
            </a:r>
            <a:r>
              <a:rPr lang="zh-CN" altLang="en-US" sz="1400" dirty="0"/>
              <a:t> </a:t>
            </a:r>
            <a:r>
              <a:rPr lang="en-US" altLang="zh-CN" sz="1400" dirty="0"/>
              <a:t>between</a:t>
            </a:r>
            <a:r>
              <a:rPr lang="zh-CN" altLang="en-US" sz="1400" dirty="0"/>
              <a:t> </a:t>
            </a:r>
            <a:r>
              <a:rPr lang="en-US" altLang="zh-CN" sz="1400" dirty="0"/>
              <a:t>opt</a:t>
            </a:r>
            <a:r>
              <a:rPr lang="zh-CN" altLang="en-US" sz="1400" dirty="0"/>
              <a:t> </a:t>
            </a:r>
            <a:r>
              <a:rPr lang="en-US" altLang="zh-CN" sz="1400" dirty="0"/>
              <a:t>1)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opt</a:t>
            </a:r>
            <a:r>
              <a:rPr lang="zh-CN" altLang="en-US" sz="1400" dirty="0"/>
              <a:t> </a:t>
            </a:r>
            <a:r>
              <a:rPr lang="en-US" altLang="zh-CN" sz="1400" dirty="0"/>
              <a:t>2)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different?</a:t>
            </a:r>
            <a:r>
              <a:rPr lang="zh-CN" altLang="en-US" sz="1400" dirty="0"/>
              <a:t> </a:t>
            </a:r>
            <a:r>
              <a:rPr lang="en-US" altLang="zh-CN" sz="1400" dirty="0"/>
              <a:t>Or</a:t>
            </a:r>
            <a:r>
              <a:rPr lang="zh-CN" altLang="en-US" sz="1400" dirty="0"/>
              <a:t> </a:t>
            </a:r>
            <a:r>
              <a:rPr lang="en-US" altLang="zh-CN" sz="1400" dirty="0"/>
              <a:t>individually</a:t>
            </a:r>
            <a:r>
              <a:rPr lang="zh-CN" altLang="en-US" sz="1400" dirty="0"/>
              <a:t> </a:t>
            </a:r>
            <a:r>
              <a:rPr lang="en-US" altLang="zh-CN" sz="1400" dirty="0"/>
              <a:t>significant?</a:t>
            </a:r>
            <a:r>
              <a:rPr lang="zh-CN" altLang="en-US" sz="1400" dirty="0"/>
              <a:t>  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81598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8201A-AD12-03FF-B2F8-E7C0A4AA5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1F5FF9AD-EB3C-1315-9312-47B3FC624DE5}"/>
              </a:ext>
            </a:extLst>
          </p:cNvPr>
          <p:cNvCxnSpPr>
            <a:cxnSpLocks/>
          </p:cNvCxnSpPr>
          <p:nvPr/>
        </p:nvCxnSpPr>
        <p:spPr>
          <a:xfrm flipV="1">
            <a:off x="3329429" y="1110094"/>
            <a:ext cx="0" cy="327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D716092-4580-87E0-DF33-6F05DEC9E52C}"/>
              </a:ext>
            </a:extLst>
          </p:cNvPr>
          <p:cNvCxnSpPr>
            <a:cxnSpLocks/>
          </p:cNvCxnSpPr>
          <p:nvPr/>
        </p:nvCxnSpPr>
        <p:spPr>
          <a:xfrm flipV="1">
            <a:off x="3155257" y="4180114"/>
            <a:ext cx="3945339" cy="1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3D6CAE8-46B1-2151-4A8D-ECFCFAC99B45}"/>
              </a:ext>
            </a:extLst>
          </p:cNvPr>
          <p:cNvSpPr txBox="1"/>
          <p:nvPr/>
        </p:nvSpPr>
        <p:spPr>
          <a:xfrm>
            <a:off x="8850970" y="77112"/>
            <a:ext cx="332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黄色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ordinary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consumption</a:t>
            </a:r>
          </a:p>
          <a:p>
            <a:r>
              <a:rPr kumimoji="1" lang="zh-CN" altLang="en-US" dirty="0"/>
              <a:t>蓝色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adaptative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consumption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2B9E54-41D1-3D06-0B61-1D1562F98CF0}"/>
              </a:ext>
            </a:extLst>
          </p:cNvPr>
          <p:cNvSpPr txBox="1"/>
          <p:nvPr/>
        </p:nvSpPr>
        <p:spPr>
          <a:xfrm>
            <a:off x="8850970" y="702388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实线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</a:p>
          <a:p>
            <a:r>
              <a:rPr kumimoji="1" lang="zh-CN" altLang="en-US" dirty="0"/>
              <a:t>虚线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4046CE-4EB9-11EF-CC35-860F42138C26}"/>
              </a:ext>
            </a:extLst>
          </p:cNvPr>
          <p:cNvSpPr/>
          <p:nvPr/>
        </p:nvSpPr>
        <p:spPr>
          <a:xfrm>
            <a:off x="5126852" y="1294760"/>
            <a:ext cx="1556651" cy="2895601"/>
          </a:xfrm>
          <a:prstGeom prst="rect">
            <a:avLst/>
          </a:prstGeom>
          <a:solidFill>
            <a:schemeClr val="accent4">
              <a:lumMod val="60000"/>
              <a:lumOff val="40000"/>
              <a:alpha val="1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BE11FB6-DD0C-CD6A-E585-1579644AD143}"/>
              </a:ext>
            </a:extLst>
          </p:cNvPr>
          <p:cNvSpPr txBox="1"/>
          <p:nvPr/>
        </p:nvSpPr>
        <p:spPr>
          <a:xfrm>
            <a:off x="3400560" y="1110094"/>
            <a:ext cx="14096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消费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E241AA8-BBBE-0665-3175-A685FBB2DC03}"/>
              </a:ext>
            </a:extLst>
          </p:cNvPr>
          <p:cNvSpPr txBox="1"/>
          <p:nvPr/>
        </p:nvSpPr>
        <p:spPr>
          <a:xfrm>
            <a:off x="3224628" y="4631584"/>
            <a:ext cx="83316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Figure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3: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Reallocation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of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adaptative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resources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and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its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effects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the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total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welfare.</a:t>
            </a:r>
            <a:endParaRPr lang="en-US" altLang="zh-CN" sz="1400" dirty="0"/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8753F432-C40A-D25A-4FDE-C2C5EB8A6B7A}"/>
              </a:ext>
            </a:extLst>
          </p:cNvPr>
          <p:cNvSpPr/>
          <p:nvPr/>
        </p:nvSpPr>
        <p:spPr>
          <a:xfrm>
            <a:off x="3359020" y="2583539"/>
            <a:ext cx="3629609" cy="1596575"/>
          </a:xfrm>
          <a:custGeom>
            <a:avLst/>
            <a:gdLst>
              <a:gd name="connsiteX0" fmla="*/ 0 w 3629609"/>
              <a:gd name="connsiteY0" fmla="*/ 1596575 h 1596575"/>
              <a:gd name="connsiteX1" fmla="*/ 1306286 w 3629609"/>
              <a:gd name="connsiteY1" fmla="*/ 1279334 h 1596575"/>
              <a:gd name="connsiteX2" fmla="*/ 3032449 w 3629609"/>
              <a:gd name="connsiteY2" fmla="*/ 206314 h 1596575"/>
              <a:gd name="connsiteX3" fmla="*/ 3629609 w 3629609"/>
              <a:gd name="connsiteY3" fmla="*/ 1041 h 159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9609" h="1596575">
                <a:moveTo>
                  <a:pt x="0" y="1596575"/>
                </a:moveTo>
                <a:cubicBezTo>
                  <a:pt x="400439" y="1553809"/>
                  <a:pt x="800878" y="1511044"/>
                  <a:pt x="1306286" y="1279334"/>
                </a:cubicBezTo>
                <a:cubicBezTo>
                  <a:pt x="1811694" y="1047624"/>
                  <a:pt x="2645229" y="419363"/>
                  <a:pt x="3032449" y="206314"/>
                </a:cubicBezTo>
                <a:cubicBezTo>
                  <a:pt x="3419670" y="-6735"/>
                  <a:pt x="3524639" y="-2847"/>
                  <a:pt x="3629609" y="1041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178A9C35-1643-D13C-B6BC-1E6FD3CC172B}"/>
              </a:ext>
            </a:extLst>
          </p:cNvPr>
          <p:cNvSpPr/>
          <p:nvPr/>
        </p:nvSpPr>
        <p:spPr>
          <a:xfrm>
            <a:off x="3368351" y="3620277"/>
            <a:ext cx="3592286" cy="569168"/>
          </a:xfrm>
          <a:custGeom>
            <a:avLst/>
            <a:gdLst>
              <a:gd name="connsiteX0" fmla="*/ 0 w 3592286"/>
              <a:gd name="connsiteY0" fmla="*/ 569168 h 569168"/>
              <a:gd name="connsiteX1" fmla="*/ 1278294 w 3592286"/>
              <a:gd name="connsiteY1" fmla="*/ 317241 h 569168"/>
              <a:gd name="connsiteX2" fmla="*/ 1782147 w 3592286"/>
              <a:gd name="connsiteY2" fmla="*/ 27992 h 569168"/>
              <a:gd name="connsiteX3" fmla="*/ 2528596 w 3592286"/>
              <a:gd name="connsiteY3" fmla="*/ 18662 h 569168"/>
              <a:gd name="connsiteX4" fmla="*/ 3284376 w 3592286"/>
              <a:gd name="connsiteY4" fmla="*/ 93307 h 569168"/>
              <a:gd name="connsiteX5" fmla="*/ 3592286 w 3592286"/>
              <a:gd name="connsiteY5" fmla="*/ 102637 h 56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2286" h="569168">
                <a:moveTo>
                  <a:pt x="0" y="569168"/>
                </a:moveTo>
                <a:cubicBezTo>
                  <a:pt x="490635" y="488302"/>
                  <a:pt x="981270" y="407437"/>
                  <a:pt x="1278294" y="317241"/>
                </a:cubicBezTo>
                <a:cubicBezTo>
                  <a:pt x="1575318" y="227045"/>
                  <a:pt x="1573763" y="77755"/>
                  <a:pt x="1782147" y="27992"/>
                </a:cubicBezTo>
                <a:cubicBezTo>
                  <a:pt x="1990531" y="-21771"/>
                  <a:pt x="2278225" y="7776"/>
                  <a:pt x="2528596" y="18662"/>
                </a:cubicBezTo>
                <a:cubicBezTo>
                  <a:pt x="2778967" y="29548"/>
                  <a:pt x="3107095" y="79311"/>
                  <a:pt x="3284376" y="93307"/>
                </a:cubicBezTo>
                <a:cubicBezTo>
                  <a:pt x="3461657" y="107303"/>
                  <a:pt x="3519196" y="74645"/>
                  <a:pt x="3592286" y="102637"/>
                </a:cubicBezTo>
              </a:path>
            </a:pathLst>
          </a:cu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B4E67B-B708-2ECE-9BFA-1AC6A6E9C840}"/>
              </a:ext>
            </a:extLst>
          </p:cNvPr>
          <p:cNvSpPr txBox="1"/>
          <p:nvPr/>
        </p:nvSpPr>
        <p:spPr>
          <a:xfrm>
            <a:off x="6960637" y="2398873"/>
            <a:ext cx="8807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400" dirty="0"/>
              <a:t>灾区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3EF56C1-7053-5CD4-7300-A56F8A8F88C7}"/>
              </a:ext>
            </a:extLst>
          </p:cNvPr>
          <p:cNvSpPr txBox="1"/>
          <p:nvPr/>
        </p:nvSpPr>
        <p:spPr>
          <a:xfrm>
            <a:off x="6961860" y="3383880"/>
            <a:ext cx="3321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400" dirty="0"/>
              <a:t>灾区</a:t>
            </a:r>
            <a:r>
              <a:rPr kumimoji="1" lang="en-US" altLang="zh-CN" sz="1400" dirty="0"/>
              <a:t>-</a:t>
            </a:r>
            <a:r>
              <a:rPr kumimoji="1" lang="zh-CN" altLang="en-US" sz="1400" dirty="0"/>
              <a:t>未受灾 </a:t>
            </a:r>
            <a:r>
              <a:rPr kumimoji="1" lang="en-US" altLang="zh-CN" sz="1400" dirty="0"/>
              <a:t>(counterfactual)</a:t>
            </a:r>
            <a:endParaRPr lang="zh-CN" altLang="en-US" sz="1400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6053A8F4-976B-E1CE-47E1-2251E3865BB5}"/>
              </a:ext>
            </a:extLst>
          </p:cNvPr>
          <p:cNvCxnSpPr>
            <a:cxnSpLocks/>
          </p:cNvCxnSpPr>
          <p:nvPr/>
        </p:nvCxnSpPr>
        <p:spPr>
          <a:xfrm>
            <a:off x="6683503" y="2678657"/>
            <a:ext cx="0" cy="913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D928562-6B92-2066-795E-DB76AAB5AD62}"/>
              </a:ext>
            </a:extLst>
          </p:cNvPr>
          <p:cNvSpPr txBox="1"/>
          <p:nvPr/>
        </p:nvSpPr>
        <p:spPr>
          <a:xfrm>
            <a:off x="6772881" y="2809182"/>
            <a:ext cx="18470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/>
              <a:t>Cost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of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precautionary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requirement</a:t>
            </a:r>
            <a:endParaRPr lang="zh-CN" altLang="en-US" sz="1400" i="1" dirty="0"/>
          </a:p>
        </p:txBody>
      </p:sp>
      <p:sp>
        <p:nvSpPr>
          <p:cNvPr id="24" name="任意形状 23">
            <a:extLst>
              <a:ext uri="{FF2B5EF4-FFF2-40B4-BE49-F238E27FC236}">
                <a16:creationId xmlns:a16="http://schemas.microsoft.com/office/drawing/2014/main" id="{E08DE04C-AA1B-9CB2-5CCC-88EEFD8F6CDF}"/>
              </a:ext>
            </a:extLst>
          </p:cNvPr>
          <p:cNvSpPr/>
          <p:nvPr/>
        </p:nvSpPr>
        <p:spPr>
          <a:xfrm>
            <a:off x="5122506" y="3526866"/>
            <a:ext cx="1838131" cy="93412"/>
          </a:xfrm>
          <a:custGeom>
            <a:avLst/>
            <a:gdLst>
              <a:gd name="connsiteX0" fmla="*/ 0 w 1838131"/>
              <a:gd name="connsiteY0" fmla="*/ 93412 h 93412"/>
              <a:gd name="connsiteX1" fmla="*/ 727788 w 1838131"/>
              <a:gd name="connsiteY1" fmla="*/ 105 h 93412"/>
              <a:gd name="connsiteX2" fmla="*/ 1558212 w 1838131"/>
              <a:gd name="connsiteY2" fmla="*/ 74750 h 93412"/>
              <a:gd name="connsiteX3" fmla="*/ 1838131 w 1838131"/>
              <a:gd name="connsiteY3" fmla="*/ 65420 h 9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131" h="93412">
                <a:moveTo>
                  <a:pt x="0" y="93412"/>
                </a:moveTo>
                <a:cubicBezTo>
                  <a:pt x="234043" y="48313"/>
                  <a:pt x="468086" y="3215"/>
                  <a:pt x="727788" y="105"/>
                </a:cubicBezTo>
                <a:cubicBezTo>
                  <a:pt x="987490" y="-3005"/>
                  <a:pt x="1373155" y="63864"/>
                  <a:pt x="1558212" y="74750"/>
                </a:cubicBezTo>
                <a:cubicBezTo>
                  <a:pt x="1743269" y="85636"/>
                  <a:pt x="1790700" y="75528"/>
                  <a:pt x="1838131" y="65420"/>
                </a:cubicBezTo>
              </a:path>
            </a:pathLst>
          </a:custGeom>
          <a:ln w="1905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43FED5-3754-F403-B9BB-16763CD4E37D}"/>
              </a:ext>
            </a:extLst>
          </p:cNvPr>
          <p:cNvSpPr txBox="1"/>
          <p:nvPr/>
        </p:nvSpPr>
        <p:spPr>
          <a:xfrm>
            <a:off x="6959055" y="3629161"/>
            <a:ext cx="3321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400" dirty="0"/>
              <a:t>灾区邻区</a:t>
            </a:r>
            <a:r>
              <a:rPr kumimoji="1" lang="en-US" altLang="zh-CN" sz="1400" dirty="0"/>
              <a:t>-</a:t>
            </a:r>
            <a:r>
              <a:rPr kumimoji="1" lang="zh-CN" altLang="en-US" sz="1400" dirty="0"/>
              <a:t>未受灾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491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3D89F-CEF5-AFA9-2AC9-F2A7C7890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33391B6-F143-0967-696C-FEE600FF47B7}"/>
              </a:ext>
            </a:extLst>
          </p:cNvPr>
          <p:cNvCxnSpPr>
            <a:cxnSpLocks/>
          </p:cNvCxnSpPr>
          <p:nvPr/>
        </p:nvCxnSpPr>
        <p:spPr>
          <a:xfrm flipV="1">
            <a:off x="3162720" y="1169080"/>
            <a:ext cx="0" cy="327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9658CE5-CAC7-ED39-E0F5-D66696912B4A}"/>
              </a:ext>
            </a:extLst>
          </p:cNvPr>
          <p:cNvCxnSpPr>
            <a:cxnSpLocks/>
          </p:cNvCxnSpPr>
          <p:nvPr/>
        </p:nvCxnSpPr>
        <p:spPr>
          <a:xfrm flipV="1">
            <a:off x="2988548" y="4239100"/>
            <a:ext cx="3945339" cy="1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66C31C1-E46E-06F7-30A2-95B1B972D500}"/>
              </a:ext>
            </a:extLst>
          </p:cNvPr>
          <p:cNvSpPr txBox="1"/>
          <p:nvPr/>
        </p:nvSpPr>
        <p:spPr>
          <a:xfrm>
            <a:off x="8850970" y="77112"/>
            <a:ext cx="332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黄色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ordinary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consumption</a:t>
            </a:r>
          </a:p>
          <a:p>
            <a:r>
              <a:rPr kumimoji="1" lang="zh-CN" altLang="en-US" dirty="0"/>
              <a:t>蓝色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adaptative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consumption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AFF8A6-0C0A-9C46-01C8-425A737F328A}"/>
              </a:ext>
            </a:extLst>
          </p:cNvPr>
          <p:cNvSpPr txBox="1"/>
          <p:nvPr/>
        </p:nvSpPr>
        <p:spPr>
          <a:xfrm>
            <a:off x="8850970" y="702388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实线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</a:p>
          <a:p>
            <a:r>
              <a:rPr kumimoji="1" lang="zh-CN" altLang="en-US" dirty="0"/>
              <a:t>虚线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E45B55-3404-E53A-2604-ACEC8359DAF1}"/>
              </a:ext>
            </a:extLst>
          </p:cNvPr>
          <p:cNvSpPr/>
          <p:nvPr/>
        </p:nvSpPr>
        <p:spPr>
          <a:xfrm>
            <a:off x="4960143" y="1353746"/>
            <a:ext cx="1556651" cy="2895601"/>
          </a:xfrm>
          <a:prstGeom prst="rect">
            <a:avLst/>
          </a:prstGeom>
          <a:solidFill>
            <a:schemeClr val="accent4">
              <a:lumMod val="60000"/>
              <a:lumOff val="40000"/>
              <a:alpha val="1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66F5F4A-069C-2168-F91F-C54E79743DEA}"/>
              </a:ext>
            </a:extLst>
          </p:cNvPr>
          <p:cNvSpPr txBox="1"/>
          <p:nvPr/>
        </p:nvSpPr>
        <p:spPr>
          <a:xfrm>
            <a:off x="3233851" y="1169080"/>
            <a:ext cx="14096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消费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E79F5E1-3C74-24B9-D6DD-BBA9E7DEC88A}"/>
              </a:ext>
            </a:extLst>
          </p:cNvPr>
          <p:cNvSpPr txBox="1"/>
          <p:nvPr/>
        </p:nvSpPr>
        <p:spPr>
          <a:xfrm>
            <a:off x="2841172" y="4621200"/>
            <a:ext cx="88566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Figure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4: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Response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time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of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meeting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the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adaptation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demand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conditional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the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export/import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city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distances.</a:t>
            </a:r>
            <a:r>
              <a:rPr kumimoji="1" lang="zh-CN" altLang="en-US" sz="1400" dirty="0"/>
              <a:t> </a:t>
            </a:r>
            <a:endParaRPr kumimoji="1" lang="en-US" altLang="zh-CN" sz="1400" dirty="0"/>
          </a:p>
          <a:p>
            <a:r>
              <a:rPr kumimoji="1" lang="en-US" altLang="zh-CN" sz="1400" dirty="0"/>
              <a:t>Hypo:</a:t>
            </a:r>
            <a:r>
              <a:rPr kumimoji="1" lang="zh-CN" altLang="en-US" sz="1400" dirty="0"/>
              <a:t> 由于需要的物资分布在全国不同区域，实际上对于如何满足和分配适应性消费需求，也要考虑距离</a:t>
            </a:r>
            <a:r>
              <a:rPr kumimoji="1" lang="en-US" altLang="zh-CN" sz="1400" dirty="0"/>
              <a:t>-</a:t>
            </a:r>
            <a:r>
              <a:rPr kumimoji="1" lang="zh-CN" altLang="en-US" sz="1400" dirty="0"/>
              <a:t>时间因素，否则福利可能会受损。</a:t>
            </a:r>
            <a:endParaRPr lang="en-US" altLang="zh-CN" sz="1400" dirty="0"/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DE663596-EBF9-0999-96CE-03E5983BEE00}"/>
              </a:ext>
            </a:extLst>
          </p:cNvPr>
          <p:cNvSpPr/>
          <p:nvPr/>
        </p:nvSpPr>
        <p:spPr>
          <a:xfrm>
            <a:off x="3192311" y="2642525"/>
            <a:ext cx="3629609" cy="1596575"/>
          </a:xfrm>
          <a:custGeom>
            <a:avLst/>
            <a:gdLst>
              <a:gd name="connsiteX0" fmla="*/ 0 w 3629609"/>
              <a:gd name="connsiteY0" fmla="*/ 1596575 h 1596575"/>
              <a:gd name="connsiteX1" fmla="*/ 1306286 w 3629609"/>
              <a:gd name="connsiteY1" fmla="*/ 1279334 h 1596575"/>
              <a:gd name="connsiteX2" fmla="*/ 3032449 w 3629609"/>
              <a:gd name="connsiteY2" fmla="*/ 206314 h 1596575"/>
              <a:gd name="connsiteX3" fmla="*/ 3629609 w 3629609"/>
              <a:gd name="connsiteY3" fmla="*/ 1041 h 159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9609" h="1596575">
                <a:moveTo>
                  <a:pt x="0" y="1596575"/>
                </a:moveTo>
                <a:cubicBezTo>
                  <a:pt x="400439" y="1553809"/>
                  <a:pt x="800878" y="1511044"/>
                  <a:pt x="1306286" y="1279334"/>
                </a:cubicBezTo>
                <a:cubicBezTo>
                  <a:pt x="1811694" y="1047624"/>
                  <a:pt x="2645229" y="419363"/>
                  <a:pt x="3032449" y="206314"/>
                </a:cubicBezTo>
                <a:cubicBezTo>
                  <a:pt x="3419670" y="-6735"/>
                  <a:pt x="3524639" y="-2847"/>
                  <a:pt x="3629609" y="1041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9B37925E-BF98-E9B7-3C94-56C1DB5A440B}"/>
              </a:ext>
            </a:extLst>
          </p:cNvPr>
          <p:cNvSpPr/>
          <p:nvPr/>
        </p:nvSpPr>
        <p:spPr>
          <a:xfrm>
            <a:off x="3201642" y="3679263"/>
            <a:ext cx="3592286" cy="569168"/>
          </a:xfrm>
          <a:custGeom>
            <a:avLst/>
            <a:gdLst>
              <a:gd name="connsiteX0" fmla="*/ 0 w 3592286"/>
              <a:gd name="connsiteY0" fmla="*/ 569168 h 569168"/>
              <a:gd name="connsiteX1" fmla="*/ 1278294 w 3592286"/>
              <a:gd name="connsiteY1" fmla="*/ 317241 h 569168"/>
              <a:gd name="connsiteX2" fmla="*/ 1782147 w 3592286"/>
              <a:gd name="connsiteY2" fmla="*/ 27992 h 569168"/>
              <a:gd name="connsiteX3" fmla="*/ 2528596 w 3592286"/>
              <a:gd name="connsiteY3" fmla="*/ 18662 h 569168"/>
              <a:gd name="connsiteX4" fmla="*/ 3284376 w 3592286"/>
              <a:gd name="connsiteY4" fmla="*/ 93307 h 569168"/>
              <a:gd name="connsiteX5" fmla="*/ 3592286 w 3592286"/>
              <a:gd name="connsiteY5" fmla="*/ 102637 h 56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92286" h="569168">
                <a:moveTo>
                  <a:pt x="0" y="569168"/>
                </a:moveTo>
                <a:cubicBezTo>
                  <a:pt x="490635" y="488302"/>
                  <a:pt x="981270" y="407437"/>
                  <a:pt x="1278294" y="317241"/>
                </a:cubicBezTo>
                <a:cubicBezTo>
                  <a:pt x="1575318" y="227045"/>
                  <a:pt x="1573763" y="77755"/>
                  <a:pt x="1782147" y="27992"/>
                </a:cubicBezTo>
                <a:cubicBezTo>
                  <a:pt x="1990531" y="-21771"/>
                  <a:pt x="2278225" y="7776"/>
                  <a:pt x="2528596" y="18662"/>
                </a:cubicBezTo>
                <a:cubicBezTo>
                  <a:pt x="2778967" y="29548"/>
                  <a:pt x="3107095" y="79311"/>
                  <a:pt x="3284376" y="93307"/>
                </a:cubicBezTo>
                <a:cubicBezTo>
                  <a:pt x="3461657" y="107303"/>
                  <a:pt x="3519196" y="74645"/>
                  <a:pt x="3592286" y="102637"/>
                </a:cubicBezTo>
              </a:path>
            </a:pathLst>
          </a:cu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2749D5-66FE-AF19-3A8D-D363641FA167}"/>
              </a:ext>
            </a:extLst>
          </p:cNvPr>
          <p:cNvSpPr txBox="1"/>
          <p:nvPr/>
        </p:nvSpPr>
        <p:spPr>
          <a:xfrm>
            <a:off x="6793928" y="2457859"/>
            <a:ext cx="8807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400" dirty="0"/>
              <a:t>灾区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3B3BB0-7211-2519-32C7-4208EC7F2360}"/>
              </a:ext>
            </a:extLst>
          </p:cNvPr>
          <p:cNvSpPr txBox="1"/>
          <p:nvPr/>
        </p:nvSpPr>
        <p:spPr>
          <a:xfrm>
            <a:off x="6795151" y="3442866"/>
            <a:ext cx="3321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400" dirty="0"/>
              <a:t>灾区</a:t>
            </a:r>
            <a:r>
              <a:rPr kumimoji="1" lang="en-US" altLang="zh-CN" sz="1400" dirty="0"/>
              <a:t>-</a:t>
            </a:r>
            <a:r>
              <a:rPr kumimoji="1" lang="zh-CN" altLang="en-US" sz="1400" dirty="0"/>
              <a:t>未受灾 </a:t>
            </a:r>
            <a:r>
              <a:rPr kumimoji="1" lang="en-US" altLang="zh-CN" sz="1400" dirty="0"/>
              <a:t>(counterfactual)</a:t>
            </a:r>
            <a:endParaRPr lang="zh-CN" altLang="en-US" sz="1400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6E72444-3A05-EA1A-5FC8-EFD40CEB613B}"/>
              </a:ext>
            </a:extLst>
          </p:cNvPr>
          <p:cNvCxnSpPr>
            <a:cxnSpLocks/>
          </p:cNvCxnSpPr>
          <p:nvPr/>
        </p:nvCxnSpPr>
        <p:spPr>
          <a:xfrm>
            <a:off x="6516794" y="2737643"/>
            <a:ext cx="0" cy="913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84CEB3F-9763-D0AB-8E2F-25963C4BCDCE}"/>
              </a:ext>
            </a:extLst>
          </p:cNvPr>
          <p:cNvSpPr txBox="1"/>
          <p:nvPr/>
        </p:nvSpPr>
        <p:spPr>
          <a:xfrm>
            <a:off x="6606172" y="2868168"/>
            <a:ext cx="18470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/>
              <a:t>Cost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of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precautionary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requirement</a:t>
            </a:r>
            <a:endParaRPr lang="zh-CN" altLang="en-US" sz="1400" i="1" dirty="0"/>
          </a:p>
        </p:txBody>
      </p:sp>
      <p:sp>
        <p:nvSpPr>
          <p:cNvPr id="24" name="任意形状 23">
            <a:extLst>
              <a:ext uri="{FF2B5EF4-FFF2-40B4-BE49-F238E27FC236}">
                <a16:creationId xmlns:a16="http://schemas.microsoft.com/office/drawing/2014/main" id="{CE9F5543-7DD9-DFE7-AF32-A1D3BBA0C5D7}"/>
              </a:ext>
            </a:extLst>
          </p:cNvPr>
          <p:cNvSpPr/>
          <p:nvPr/>
        </p:nvSpPr>
        <p:spPr>
          <a:xfrm>
            <a:off x="4955797" y="3585852"/>
            <a:ext cx="1838131" cy="93412"/>
          </a:xfrm>
          <a:custGeom>
            <a:avLst/>
            <a:gdLst>
              <a:gd name="connsiteX0" fmla="*/ 0 w 1838131"/>
              <a:gd name="connsiteY0" fmla="*/ 93412 h 93412"/>
              <a:gd name="connsiteX1" fmla="*/ 727788 w 1838131"/>
              <a:gd name="connsiteY1" fmla="*/ 105 h 93412"/>
              <a:gd name="connsiteX2" fmla="*/ 1558212 w 1838131"/>
              <a:gd name="connsiteY2" fmla="*/ 74750 h 93412"/>
              <a:gd name="connsiteX3" fmla="*/ 1838131 w 1838131"/>
              <a:gd name="connsiteY3" fmla="*/ 65420 h 9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131" h="93412">
                <a:moveTo>
                  <a:pt x="0" y="93412"/>
                </a:moveTo>
                <a:cubicBezTo>
                  <a:pt x="234043" y="48313"/>
                  <a:pt x="468086" y="3215"/>
                  <a:pt x="727788" y="105"/>
                </a:cubicBezTo>
                <a:cubicBezTo>
                  <a:pt x="987490" y="-3005"/>
                  <a:pt x="1373155" y="63864"/>
                  <a:pt x="1558212" y="74750"/>
                </a:cubicBezTo>
                <a:cubicBezTo>
                  <a:pt x="1743269" y="85636"/>
                  <a:pt x="1790700" y="75528"/>
                  <a:pt x="1838131" y="65420"/>
                </a:cubicBezTo>
              </a:path>
            </a:pathLst>
          </a:custGeom>
          <a:ln w="19050">
            <a:solidFill>
              <a:srgbClr val="4472C4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90DC59-2F27-AFAA-9BC9-CE494EAFA664}"/>
              </a:ext>
            </a:extLst>
          </p:cNvPr>
          <p:cNvSpPr txBox="1"/>
          <p:nvPr/>
        </p:nvSpPr>
        <p:spPr>
          <a:xfrm>
            <a:off x="6792346" y="3688147"/>
            <a:ext cx="33217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400" dirty="0"/>
              <a:t>灾区邻区</a:t>
            </a:r>
            <a:r>
              <a:rPr kumimoji="1" lang="en-US" altLang="zh-CN" sz="1400" dirty="0"/>
              <a:t>-</a:t>
            </a:r>
            <a:r>
              <a:rPr kumimoji="1" lang="zh-CN" altLang="en-US" sz="1400" dirty="0"/>
              <a:t>未受灾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305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273</Words>
  <Application>Microsoft Macintosh PowerPoint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Wu, Yi</dc:creator>
  <cp:lastModifiedBy>Wu, Yi</cp:lastModifiedBy>
  <cp:revision>50</cp:revision>
  <dcterms:created xsi:type="dcterms:W3CDTF">2024-01-18T21:45:57Z</dcterms:created>
  <dcterms:modified xsi:type="dcterms:W3CDTF">2024-01-19T16:12:29Z</dcterms:modified>
</cp:coreProperties>
</file>