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14"/>
  </p:notesMasterIdLst>
  <p:sldIdLst>
    <p:sldId id="296" r:id="rId6"/>
    <p:sldId id="301" r:id="rId7"/>
    <p:sldId id="297" r:id="rId8"/>
    <p:sldId id="298" r:id="rId9"/>
    <p:sldId id="299" r:id="rId10"/>
    <p:sldId id="300" r:id="rId11"/>
    <p:sldId id="302" r:id="rId12"/>
    <p:sldId id="307" r:id="rId13"/>
    <p:sldId id="308" r:id="rId15"/>
    <p:sldId id="309" r:id="rId16"/>
    <p:sldId id="310" r:id="rId17"/>
    <p:sldId id="311" r:id="rId18"/>
    <p:sldId id="313" r:id="rId19"/>
    <p:sldId id="314" r:id="rId20"/>
    <p:sldId id="315" r:id="rId2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15"/>
        <p:guide pos="2847"/>
      </p:guideLst>
    </p:cSldViewPr>
  </p:slide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3314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1"/>
          <p:cNvSpPr txBox="1"/>
          <p:nvPr/>
        </p:nvSpPr>
        <p:spPr>
          <a:xfrm>
            <a:off x="1619250" y="1125538"/>
            <a:ext cx="5205413" cy="2030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1、了解它是怎么嵌入spring的。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2、了解它核心的注解和加载流程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3、了解它服务注册暴露流程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4、了解它负载路由（多种方式）流程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5、了解它RPC的整体流程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6、了解它filter怎么做的。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7、了解它配置的信息是怎么传输，有什么用途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2" name="文本框 1"/>
          <p:cNvSpPr txBox="1"/>
          <p:nvPr/>
        </p:nvSpPr>
        <p:spPr>
          <a:xfrm>
            <a:off x="1792288" y="3768725"/>
            <a:ext cx="45847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https://www.jianshu.com/p/4691f98663aa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文本框 3"/>
          <p:cNvSpPr txBox="1"/>
          <p:nvPr/>
        </p:nvSpPr>
        <p:spPr>
          <a:xfrm>
            <a:off x="3159125" y="3244850"/>
            <a:ext cx="2540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2" name="文本框 1"/>
          <p:cNvSpPr txBox="1"/>
          <p:nvPr/>
        </p:nvSpPr>
        <p:spPr>
          <a:xfrm>
            <a:off x="3159125" y="273050"/>
            <a:ext cx="3103563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Dubbo </a:t>
            </a:r>
            <a:r>
              <a:rPr lang="zh-CN" altLang="zh-CN" sz="320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IOC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36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75" y="1112838"/>
            <a:ext cx="8575675" cy="3992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4" name="文本框 1"/>
          <p:cNvSpPr txBox="1"/>
          <p:nvPr/>
        </p:nvSpPr>
        <p:spPr>
          <a:xfrm>
            <a:off x="1571625" y="5259388"/>
            <a:ext cx="5715000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Dubbo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暂时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</a:rPr>
              <a:t>仅支持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setter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类型的依赖注入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文本框 3"/>
          <p:cNvSpPr txBox="1"/>
          <p:nvPr/>
        </p:nvSpPr>
        <p:spPr>
          <a:xfrm>
            <a:off x="3159125" y="3244850"/>
            <a:ext cx="2540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2" name="文本框 1"/>
          <p:cNvSpPr txBox="1"/>
          <p:nvPr/>
        </p:nvSpPr>
        <p:spPr>
          <a:xfrm>
            <a:off x="2925445" y="273050"/>
            <a:ext cx="35140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Dubbo </a:t>
            </a:r>
            <a:r>
              <a:rPr lang="zh-CN" sz="3200">
                <a:latin typeface="Arial" panose="020B0604020202020204" pitchFamily="34" charset="0"/>
                <a:ea typeface="宋体" panose="02010600030101010101" pitchFamily="2" charset="-122"/>
              </a:rPr>
              <a:t>嵌入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spring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文本框 1"/>
          <p:cNvSpPr txBox="1"/>
          <p:nvPr/>
        </p:nvSpPr>
        <p:spPr>
          <a:xfrm>
            <a:off x="148590" y="1125220"/>
            <a:ext cx="872236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sz="2000">
                <a:latin typeface="Arial" panose="020B0604020202020204" pitchFamily="34" charset="0"/>
                <a:ea typeface="宋体" panose="02010600030101010101" pitchFamily="2" charset="-122"/>
              </a:rPr>
              <a:t>	dubbo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jar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包下有一个META-INF/spring.handlers，该文件为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spring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的扩展文件。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①在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applicationContext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refresh()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方法中，初始化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BeanFactory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时会对所有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BeanDefinition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进行解析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②解析相关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xml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文件时如果发现元素是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spring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自带的例如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&lt;bean&gt;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，就会自己解析；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③若是发现非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spring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自带的，例如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&lt;dubbo&gt;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，就会利用其命名空间找到相关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URL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，将相关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URL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到</a:t>
            </a:r>
            <a:r>
              <a:rPr lang="zh-CN" altLang="en-US" sz="2000">
                <a:sym typeface="+mn-ea"/>
              </a:rPr>
              <a:t>spring.handlers中找到对应的</a:t>
            </a:r>
            <a:r>
              <a:rPr lang="en-US" altLang="zh-CN" sz="2000">
                <a:sym typeface="+mn-ea"/>
              </a:rPr>
              <a:t>BeanDefinition</a:t>
            </a:r>
            <a:r>
              <a:rPr lang="zh-CN" altLang="en-US" sz="2000">
                <a:sym typeface="+mn-ea"/>
              </a:rPr>
              <a:t>解析类，先对该解析类进行初始化，再利用该解析类对其进行解析并返回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3940" y="4364990"/>
            <a:ext cx="62007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博客：https://www.jianshu.com/p/91f6068adff2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文本框 3"/>
          <p:cNvSpPr txBox="1"/>
          <p:nvPr/>
        </p:nvSpPr>
        <p:spPr>
          <a:xfrm>
            <a:off x="3159125" y="3244850"/>
            <a:ext cx="2540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2" name="文本框 1"/>
          <p:cNvSpPr txBox="1"/>
          <p:nvPr/>
        </p:nvSpPr>
        <p:spPr>
          <a:xfrm>
            <a:off x="2925445" y="273050"/>
            <a:ext cx="35140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Dubbo </a:t>
            </a:r>
            <a:r>
              <a:rPr lang="zh-CN" sz="3200">
                <a:latin typeface="Arial" panose="020B0604020202020204" pitchFamily="34" charset="0"/>
                <a:ea typeface="宋体" panose="02010600030101010101" pitchFamily="2" charset="-122"/>
              </a:rPr>
              <a:t>嵌入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spring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" y="1701165"/>
            <a:ext cx="8855710" cy="4353560"/>
          </a:xfrm>
          <a:prstGeom prst="rect">
            <a:avLst/>
          </a:prstGeom>
        </p:spPr>
      </p:pic>
      <p:sp>
        <p:nvSpPr>
          <p:cNvPr id="3" name="文本框 1"/>
          <p:cNvSpPr txBox="1"/>
          <p:nvPr/>
        </p:nvSpPr>
        <p:spPr>
          <a:xfrm>
            <a:off x="899795" y="1045845"/>
            <a:ext cx="48875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2800">
                <a:latin typeface="Arial" panose="020B0604020202020204" pitchFamily="34" charset="0"/>
                <a:ea typeface="宋体" panose="02010600030101010101" pitchFamily="2" charset="-122"/>
              </a:rPr>
              <a:t>①自定义解析器解析</a:t>
            </a:r>
            <a:endParaRPr 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文本框 3"/>
          <p:cNvSpPr txBox="1"/>
          <p:nvPr/>
        </p:nvSpPr>
        <p:spPr>
          <a:xfrm>
            <a:off x="3159125" y="3244850"/>
            <a:ext cx="2540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2" name="文本框 1"/>
          <p:cNvSpPr txBox="1"/>
          <p:nvPr/>
        </p:nvSpPr>
        <p:spPr>
          <a:xfrm>
            <a:off x="2925445" y="273050"/>
            <a:ext cx="35140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Dubbo </a:t>
            </a:r>
            <a:r>
              <a:rPr lang="zh-CN" sz="3200">
                <a:latin typeface="Arial" panose="020B0604020202020204" pitchFamily="34" charset="0"/>
                <a:ea typeface="宋体" panose="02010600030101010101" pitchFamily="2" charset="-122"/>
              </a:rPr>
              <a:t>嵌入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spring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899795" y="1052830"/>
            <a:ext cx="71126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2800">
                <a:latin typeface="Arial" panose="020B0604020202020204" pitchFamily="34" charset="0"/>
                <a:ea typeface="宋体" panose="02010600030101010101" pitchFamily="2" charset="-122"/>
              </a:rPr>
              <a:t>②寻找定制化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BeanDefinition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解析器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1701165"/>
            <a:ext cx="10835640" cy="26485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文本框 3"/>
          <p:cNvSpPr txBox="1"/>
          <p:nvPr/>
        </p:nvSpPr>
        <p:spPr>
          <a:xfrm>
            <a:off x="3159125" y="3244850"/>
            <a:ext cx="2540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2" name="文本框 1"/>
          <p:cNvSpPr txBox="1"/>
          <p:nvPr/>
        </p:nvSpPr>
        <p:spPr>
          <a:xfrm>
            <a:off x="2925445" y="273050"/>
            <a:ext cx="35140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Dubbo </a:t>
            </a:r>
            <a:r>
              <a:rPr lang="zh-CN" sz="3200">
                <a:latin typeface="Arial" panose="020B0604020202020204" pitchFamily="34" charset="0"/>
                <a:ea typeface="宋体" panose="02010600030101010101" pitchFamily="2" charset="-122"/>
              </a:rPr>
              <a:t>嵌入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spring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899795" y="1052830"/>
            <a:ext cx="78219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2800">
                <a:latin typeface="Arial" panose="020B0604020202020204" pitchFamily="34" charset="0"/>
                <a:ea typeface="宋体" panose="02010600030101010101" pitchFamily="2" charset="-122"/>
              </a:rPr>
              <a:t>③对所有的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spring.handler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进行初始化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rcRect b="55268"/>
          <a:stretch>
            <a:fillRect/>
          </a:stretch>
        </p:blipFill>
        <p:spPr>
          <a:xfrm>
            <a:off x="299720" y="1790700"/>
            <a:ext cx="8441690" cy="1447800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2771775" y="3357245"/>
            <a:ext cx="187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sz="2800">
                <a:latin typeface="Arial" panose="020B0604020202020204" pitchFamily="34" charset="0"/>
                <a:ea typeface="宋体" panose="02010600030101010101" pitchFamily="2" charset="-122"/>
              </a:rPr>
              <a:t>...............</a:t>
            </a:r>
            <a:endParaRPr 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2"/>
          <a:srcRect l="7316" r="7710"/>
          <a:stretch>
            <a:fillRect/>
          </a:stretch>
        </p:blipFill>
        <p:spPr>
          <a:xfrm>
            <a:off x="755650" y="3879215"/>
            <a:ext cx="10091420" cy="1260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文本框 3"/>
          <p:cNvSpPr txBox="1"/>
          <p:nvPr/>
        </p:nvSpPr>
        <p:spPr>
          <a:xfrm>
            <a:off x="3159125" y="3244850"/>
            <a:ext cx="2540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2" name="文本框 1"/>
          <p:cNvSpPr txBox="1"/>
          <p:nvPr/>
        </p:nvSpPr>
        <p:spPr>
          <a:xfrm>
            <a:off x="2925445" y="273050"/>
            <a:ext cx="35140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Dubbo </a:t>
            </a:r>
            <a:r>
              <a:rPr lang="zh-CN" sz="3200">
                <a:latin typeface="Arial" panose="020B0604020202020204" pitchFamily="34" charset="0"/>
                <a:ea typeface="宋体" panose="02010600030101010101" pitchFamily="2" charset="-122"/>
              </a:rPr>
              <a:t>嵌入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spring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899795" y="1052830"/>
            <a:ext cx="78219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2800">
                <a:latin typeface="Arial" panose="020B0604020202020204" pitchFamily="34" charset="0"/>
                <a:ea typeface="宋体" panose="02010600030101010101" pitchFamily="2" charset="-122"/>
              </a:rPr>
              <a:t>④对所有的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spring.handler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进行解析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628775"/>
            <a:ext cx="8922385" cy="2693670"/>
          </a:xfrm>
          <a:prstGeom prst="rect">
            <a:avLst/>
          </a:prstGeom>
        </p:spPr>
      </p:pic>
      <p:pic>
        <p:nvPicPr>
          <p:cNvPr id="5" name="图片 4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" y="4437380"/>
            <a:ext cx="9213850" cy="1255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1"/>
          <p:cNvSpPr txBox="1"/>
          <p:nvPr/>
        </p:nvSpPr>
        <p:spPr>
          <a:xfrm>
            <a:off x="3203575" y="260350"/>
            <a:ext cx="5205413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JAVA SPI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" name="文本框 1"/>
          <p:cNvSpPr txBox="1"/>
          <p:nvPr/>
        </p:nvSpPr>
        <p:spPr>
          <a:xfrm>
            <a:off x="1116013" y="1916113"/>
            <a:ext cx="5205412" cy="800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定义接口：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7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4800" y="2852738"/>
            <a:ext cx="2938463" cy="15890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"/>
          <p:cNvSpPr txBox="1"/>
          <p:nvPr/>
        </p:nvSpPr>
        <p:spPr>
          <a:xfrm>
            <a:off x="3203575" y="260350"/>
            <a:ext cx="5205413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JAVA SPI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0" name="文本框 2"/>
          <p:cNvSpPr txBox="1"/>
          <p:nvPr/>
        </p:nvSpPr>
        <p:spPr>
          <a:xfrm>
            <a:off x="1246188" y="1490663"/>
            <a:ext cx="6221412" cy="7985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Robot 接口有两个实现类：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171" name="图片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613" y="2420938"/>
            <a:ext cx="4808537" cy="180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5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0" y="4437063"/>
            <a:ext cx="4891088" cy="17287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文本框 1"/>
          <p:cNvSpPr txBox="1"/>
          <p:nvPr/>
        </p:nvSpPr>
        <p:spPr>
          <a:xfrm>
            <a:off x="3203575" y="260350"/>
            <a:ext cx="5205413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JAVA SPI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" name="文本框 1"/>
          <p:cNvSpPr txBox="1"/>
          <p:nvPr/>
        </p:nvSpPr>
        <p:spPr>
          <a:xfrm>
            <a:off x="755650" y="1125538"/>
            <a:ext cx="749617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META-INF/services：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classpath: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META-INF/services下建一个名为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Robot全限定名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的文件，文件内容为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Robot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实现类的全限定名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195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950" y="2420938"/>
            <a:ext cx="4021138" cy="1179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6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3" y="4221163"/>
            <a:ext cx="4330700" cy="1074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文本框 1"/>
          <p:cNvSpPr txBox="1"/>
          <p:nvPr/>
        </p:nvSpPr>
        <p:spPr>
          <a:xfrm>
            <a:off x="3203575" y="260350"/>
            <a:ext cx="5205413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JAVA SPI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8" name="文本框 1"/>
          <p:cNvSpPr txBox="1"/>
          <p:nvPr/>
        </p:nvSpPr>
        <p:spPr>
          <a:xfrm>
            <a:off x="755650" y="1125538"/>
            <a:ext cx="749617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800">
                <a:latin typeface="Arial" panose="020B0604020202020204" pitchFamily="34" charset="0"/>
                <a:ea typeface="宋体" panose="02010600030101010101" pitchFamily="2" charset="-122"/>
              </a:rPr>
              <a:t>代码执行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文本框 2"/>
          <p:cNvSpPr txBox="1"/>
          <p:nvPr/>
        </p:nvSpPr>
        <p:spPr>
          <a:xfrm>
            <a:off x="755650" y="4005263"/>
            <a:ext cx="749617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800">
                <a:latin typeface="Arial" panose="020B0604020202020204" pitchFamily="34" charset="0"/>
                <a:ea typeface="宋体" panose="02010600030101010101" pitchFamily="2" charset="-122"/>
              </a:rPr>
              <a:t>执行结果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两个实现类的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sayHello()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方法被打印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220" name="图片 5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1763" y="1773238"/>
            <a:ext cx="6799262" cy="1741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1" name="图片 6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8" y="4581525"/>
            <a:ext cx="2890837" cy="862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文本框 1"/>
          <p:cNvSpPr txBox="1"/>
          <p:nvPr/>
        </p:nvSpPr>
        <p:spPr>
          <a:xfrm>
            <a:off x="3060700" y="260350"/>
            <a:ext cx="5205413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Dubbo SPI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2" name="文本框 1"/>
          <p:cNvSpPr txBox="1"/>
          <p:nvPr/>
        </p:nvSpPr>
        <p:spPr>
          <a:xfrm>
            <a:off x="755650" y="1125538"/>
            <a:ext cx="7932738" cy="7985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SzTx/>
            </a:pPr>
            <a:r>
              <a:rPr lang="zh-CN" altLang="zh-CN" sz="2800">
                <a:latin typeface="Arial" panose="020B0604020202020204" pitchFamily="34" charset="0"/>
                <a:ea typeface="宋体" panose="02010600030101010101" pitchFamily="2" charset="-122"/>
              </a:rPr>
              <a:t>META-INF/dubbo</a:t>
            </a:r>
            <a:endParaRPr lang="zh-CN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classpath:META-INF/dubbo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文件夹下创建接口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Robot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全限定名的文件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文本框 3"/>
          <p:cNvSpPr txBox="1"/>
          <p:nvPr/>
        </p:nvSpPr>
        <p:spPr>
          <a:xfrm>
            <a:off x="3159125" y="3244850"/>
            <a:ext cx="2540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文本框 4"/>
          <p:cNvSpPr txBox="1"/>
          <p:nvPr/>
        </p:nvSpPr>
        <p:spPr>
          <a:xfrm>
            <a:off x="755650" y="3502025"/>
            <a:ext cx="7496175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800">
                <a:latin typeface="Arial" panose="020B0604020202020204" pitchFamily="34" charset="0"/>
                <a:ea typeface="宋体" panose="02010600030101010101" pitchFamily="2" charset="-122"/>
              </a:rPr>
              <a:t>给接口加上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@SPI</a:t>
            </a:r>
            <a:r>
              <a:rPr lang="zh-CN" altLang="zh-CN" sz="2800">
                <a:latin typeface="Arial" panose="020B0604020202020204" pitchFamily="34" charset="0"/>
                <a:ea typeface="宋体" panose="02010600030101010101" pitchFamily="2" charset="-122"/>
              </a:rPr>
              <a:t>注解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245" name="图片 7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0" y="2120900"/>
            <a:ext cx="2509838" cy="895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图片 8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663" y="2120900"/>
            <a:ext cx="4954587" cy="908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7" name="图片 9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4076700"/>
            <a:ext cx="4383088" cy="2185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99478" y="6237605"/>
            <a:ext cx="45847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此处见官方文档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1"/>
          <p:cNvSpPr txBox="1"/>
          <p:nvPr/>
        </p:nvSpPr>
        <p:spPr>
          <a:xfrm>
            <a:off x="3060700" y="260350"/>
            <a:ext cx="5205413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Dubbo SPI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6" name="文本框 3"/>
          <p:cNvSpPr txBox="1"/>
          <p:nvPr/>
        </p:nvSpPr>
        <p:spPr>
          <a:xfrm>
            <a:off x="3159125" y="3244850"/>
            <a:ext cx="2540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文本框 4"/>
          <p:cNvSpPr txBox="1"/>
          <p:nvPr/>
        </p:nvSpPr>
        <p:spPr>
          <a:xfrm>
            <a:off x="841375" y="4508500"/>
            <a:ext cx="7496175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800">
                <a:latin typeface="Arial" panose="020B0604020202020204" pitchFamily="34" charset="0"/>
                <a:ea typeface="宋体" panose="02010600030101010101" pitchFamily="2" charset="-122"/>
              </a:rPr>
              <a:t>执行结果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文本框 2"/>
          <p:cNvSpPr txBox="1"/>
          <p:nvPr/>
        </p:nvSpPr>
        <p:spPr>
          <a:xfrm>
            <a:off x="769938" y="981075"/>
            <a:ext cx="749617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800">
                <a:latin typeface="Arial" panose="020B0604020202020204" pitchFamily="34" charset="0"/>
                <a:ea typeface="宋体" panose="02010600030101010101" pitchFamily="2" charset="-122"/>
              </a:rPr>
              <a:t>执行代码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269" name="图片 5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575" y="1485900"/>
            <a:ext cx="7737475" cy="2720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图片 6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5156200"/>
            <a:ext cx="3192463" cy="709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文本框 1"/>
          <p:cNvSpPr txBox="1"/>
          <p:nvPr/>
        </p:nvSpPr>
        <p:spPr>
          <a:xfrm>
            <a:off x="3060700" y="260350"/>
            <a:ext cx="5205413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Dubbo SPI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原理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0" name="文本框 3"/>
          <p:cNvSpPr txBox="1"/>
          <p:nvPr/>
        </p:nvSpPr>
        <p:spPr>
          <a:xfrm>
            <a:off x="3159125" y="3244850"/>
            <a:ext cx="2540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文本框 4"/>
          <p:cNvSpPr txBox="1"/>
          <p:nvPr/>
        </p:nvSpPr>
        <p:spPr>
          <a:xfrm>
            <a:off x="823913" y="981075"/>
            <a:ext cx="7496175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</a:rPr>
              <a:t>ExtensionLoader内维护了两个静态变量：</a:t>
            </a:r>
            <a:endParaRPr lang="zh-CN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29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563" y="1495425"/>
            <a:ext cx="7000875" cy="179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3" name="文本框 5"/>
          <p:cNvSpPr txBox="1"/>
          <p:nvPr/>
        </p:nvSpPr>
        <p:spPr>
          <a:xfrm>
            <a:off x="169863" y="3228975"/>
            <a:ext cx="8974137" cy="706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SzTx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</a:rPr>
              <a:t>第一个EXTENSION_LOADERS，保存着类和对应的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ExtensionLoader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ExtensionLoader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中保存着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SPI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已加载进来的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实现类的类名与实例等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294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3" y="3935413"/>
            <a:ext cx="6664325" cy="1817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5" name="文本框 9"/>
          <p:cNvSpPr txBox="1"/>
          <p:nvPr/>
        </p:nvSpPr>
        <p:spPr>
          <a:xfrm>
            <a:off x="673100" y="5867400"/>
            <a:ext cx="8262938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SzTx/>
            </a:pP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</a:rPr>
              <a:t>第一个EXTENSION_INSTANCES，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保存着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SPI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已加载进来的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实现类实例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文本框 1"/>
          <p:cNvSpPr txBox="1"/>
          <p:nvPr/>
        </p:nvSpPr>
        <p:spPr>
          <a:xfrm>
            <a:off x="3060700" y="260350"/>
            <a:ext cx="3103563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Dubbo SPI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原理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8" name="文本框 3"/>
          <p:cNvSpPr txBox="1"/>
          <p:nvPr/>
        </p:nvSpPr>
        <p:spPr>
          <a:xfrm>
            <a:off x="3159125" y="3244850"/>
            <a:ext cx="2540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文本框 2"/>
          <p:cNvSpPr txBox="1"/>
          <p:nvPr/>
        </p:nvSpPr>
        <p:spPr>
          <a:xfrm>
            <a:off x="493713" y="1282700"/>
            <a:ext cx="8156575" cy="708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</a:rPr>
              <a:t>ExtensionLoader会自动将下述目录中的指定名字的配置类加到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ExtensionLoader实例中</a:t>
            </a:r>
            <a:endParaRPr lang="zh-CN" altLang="zh-CN" sz="20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434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0" y="2298700"/>
            <a:ext cx="4037013" cy="995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2"/>
          <p:cNvSpPr txBox="1"/>
          <p:nvPr/>
        </p:nvSpPr>
        <p:spPr>
          <a:xfrm>
            <a:off x="611188" y="3789045"/>
            <a:ext cx="81565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dubbo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SPI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为懒加载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1197</Words>
  <Application>WPS 演示</Application>
  <PresentationFormat/>
  <Paragraphs>111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1_默认设计模板</vt:lpstr>
      <vt:lpstr>2_默认设计模板</vt:lpstr>
      <vt:lpstr>3_默认设计模板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dubbo</dc:title>
  <dc:creator>吴仪(WuYi)-顺丰科技</dc:creator>
  <cp:lastModifiedBy>未知</cp:lastModifiedBy>
  <cp:revision>16</cp:revision>
  <dcterms:created xsi:type="dcterms:W3CDTF">2020-07-20T08:09:00Z</dcterms:created>
  <dcterms:modified xsi:type="dcterms:W3CDTF">2020-07-30T09:55:21Z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2052-11.8.2.8875</vt:lpwstr>
  </property>
</Properties>
</file>