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31"/>
  </p:notesMasterIdLst>
  <p:sldIdLst>
    <p:sldId id="314" r:id="rId2"/>
    <p:sldId id="541" r:id="rId3"/>
    <p:sldId id="544" r:id="rId4"/>
    <p:sldId id="497" r:id="rId5"/>
    <p:sldId id="504" r:id="rId6"/>
    <p:sldId id="506" r:id="rId7"/>
    <p:sldId id="549" r:id="rId8"/>
    <p:sldId id="529" r:id="rId9"/>
    <p:sldId id="551" r:id="rId10"/>
    <p:sldId id="530" r:id="rId11"/>
    <p:sldId id="536" r:id="rId12"/>
    <p:sldId id="537" r:id="rId13"/>
    <p:sldId id="539" r:id="rId14"/>
    <p:sldId id="548" r:id="rId15"/>
    <p:sldId id="546" r:id="rId16"/>
    <p:sldId id="405" r:id="rId17"/>
    <p:sldId id="543" r:id="rId18"/>
    <p:sldId id="525" r:id="rId19"/>
    <p:sldId id="520" r:id="rId20"/>
    <p:sldId id="547" r:id="rId21"/>
    <p:sldId id="513" r:id="rId22"/>
    <p:sldId id="540" r:id="rId23"/>
    <p:sldId id="545" r:id="rId24"/>
    <p:sldId id="527" r:id="rId25"/>
    <p:sldId id="550" r:id="rId26"/>
    <p:sldId id="531" r:id="rId27"/>
    <p:sldId id="542" r:id="rId28"/>
    <p:sldId id="538" r:id="rId29"/>
    <p:sldId id="552" r:id="rId30"/>
  </p:sldIdLst>
  <p:sldSz cx="12192000" cy="6858000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B458"/>
    <a:srgbClr val="D8D6D6"/>
    <a:srgbClr val="D8D7D7"/>
    <a:srgbClr val="FFC000"/>
    <a:srgbClr val="702017"/>
    <a:srgbClr val="008000"/>
    <a:srgbClr val="E5D4B3"/>
    <a:srgbClr val="D9D7D7"/>
    <a:srgbClr val="EEC7CA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5" autoAdjust="0"/>
    <p:restoredTop sz="92719" autoAdjust="0"/>
  </p:normalViewPr>
  <p:slideViewPr>
    <p:cSldViewPr snapToGrid="0" showGuides="1">
      <p:cViewPr varScale="1">
        <p:scale>
          <a:sx n="76" d="100"/>
          <a:sy n="76" d="100"/>
        </p:scale>
        <p:origin x="898" y="58"/>
      </p:cViewPr>
      <p:guideLst>
        <p:guide orient="horz" pos="20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E23DE-CD8D-4860-8F97-8D5FDFB4C7FA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C1D04-D28A-4E18-AAE6-5A02EDC6EB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7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University names in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674CE4-FBD8-4481-AEFB-CA53E599A745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C1D04-D28A-4E18-AAE6-5A02EDC6EB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37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C1D04-D28A-4E18-AAE6-5A02EDC6EB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1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C1D04-D28A-4E18-AAE6-5A02EDC6EBA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9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C1D04-D28A-4E18-AAE6-5A02EDC6EBA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86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724867"/>
            <a:ext cx="10993549" cy="818201"/>
          </a:xfrm>
          <a:effectLst/>
        </p:spPr>
        <p:txBody>
          <a:bodyPr anchor="t" anchorCtr="0">
            <a:normAutofit/>
          </a:bodyPr>
          <a:lstStyle>
            <a:lvl1pPr algn="ctr">
              <a:defRPr sz="4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none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8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80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7" y="1990726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2" y="6605589"/>
            <a:ext cx="377234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5468" y="1"/>
            <a:ext cx="2020435" cy="6858001"/>
            <a:chOff x="1320800" y="0"/>
            <a:chExt cx="2436813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" name="Picture 19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9604" y="157609"/>
            <a:ext cx="878809" cy="9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99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7" y="1990726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2" y="6605589"/>
            <a:ext cx="377234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36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</a:t>
            </a:r>
            <a:r>
              <a:rPr lang="de-DE" sz="900" baseline="0"/>
              <a:t> Z. Ives</a:t>
            </a:r>
            <a:endParaRPr lang="en-GB" sz="90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135468" y="1"/>
            <a:ext cx="2020435" cy="6858001"/>
            <a:chOff x="1320800" y="0"/>
            <a:chExt cx="2436813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7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0" name="Picture 19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9604" y="157609"/>
            <a:ext cx="878809" cy="9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5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5"/>
            <a:ext cx="11029616" cy="757189"/>
          </a:xfrm>
        </p:spPr>
        <p:txBody>
          <a:bodyPr>
            <a:noAutofit/>
          </a:bodyPr>
          <a:lstStyle>
            <a:lvl1pPr algn="ctr">
              <a:defRPr sz="4000" b="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ctr">
              <a:defRPr sz="3600" b="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2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 algn="ctr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 algn="ctr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 algn="ctr"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5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2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7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73038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94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697" r:id="rId12"/>
    <p:sldLayoutId id="2147483678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b="0" kern="1200" cap="none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13" Type="http://schemas.openxmlformats.org/officeDocument/2006/relationships/image" Target="../media/image23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21.png"/><Relationship Id="rId5" Type="http://schemas.openxmlformats.org/officeDocument/2006/relationships/tags" Target="../tags/tag24.xml"/><Relationship Id="rId10" Type="http://schemas.openxmlformats.org/officeDocument/2006/relationships/image" Target="../media/image20.png"/><Relationship Id="rId4" Type="http://schemas.openxmlformats.org/officeDocument/2006/relationships/tags" Target="../tags/tag23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tags" Target="../tags/tag31.xml"/><Relationship Id="rId16" Type="http://schemas.openxmlformats.org/officeDocument/2006/relationships/image" Target="../media/image31.png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image" Target="../media/image26.png"/><Relationship Id="rId5" Type="http://schemas.openxmlformats.org/officeDocument/2006/relationships/tags" Target="../tags/tag34.xml"/><Relationship Id="rId15" Type="http://schemas.openxmlformats.org/officeDocument/2006/relationships/image" Target="../media/image3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image" Target="../media/image34.png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28.png"/><Relationship Id="rId17" Type="http://schemas.openxmlformats.org/officeDocument/2006/relationships/image" Target="../media/image38.png"/><Relationship Id="rId2" Type="http://schemas.openxmlformats.org/officeDocument/2006/relationships/tags" Target="../tags/tag41.xml"/><Relationship Id="rId16" Type="http://schemas.openxmlformats.org/officeDocument/2006/relationships/image" Target="../media/image37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image" Target="../media/image27.png"/><Relationship Id="rId5" Type="http://schemas.openxmlformats.org/officeDocument/2006/relationships/tags" Target="../tags/tag44.xml"/><Relationship Id="rId15" Type="http://schemas.openxmlformats.org/officeDocument/2006/relationships/image" Target="../media/image36.png"/><Relationship Id="rId10" Type="http://schemas.openxmlformats.org/officeDocument/2006/relationships/image" Target="../media/image26.png"/><Relationship Id="rId4" Type="http://schemas.openxmlformats.org/officeDocument/2006/relationships/tags" Target="../tags/tag4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tags" Target="../tags/tag50.xml"/><Relationship Id="rId21" Type="http://schemas.openxmlformats.org/officeDocument/2006/relationships/image" Target="../media/image41.png"/><Relationship Id="rId7" Type="http://schemas.openxmlformats.org/officeDocument/2006/relationships/tags" Target="../tags/tag5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0.png"/><Relationship Id="rId2" Type="http://schemas.openxmlformats.org/officeDocument/2006/relationships/tags" Target="../tags/tag49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28.png"/><Relationship Id="rId10" Type="http://schemas.openxmlformats.org/officeDocument/2006/relationships/tags" Target="../tags/tag57.xml"/><Relationship Id="rId19" Type="http://schemas.openxmlformats.org/officeDocument/2006/relationships/image" Target="../media/image32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61.xml"/><Relationship Id="rId7" Type="http://schemas.openxmlformats.org/officeDocument/2006/relationships/image" Target="../media/image8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65.xml"/><Relationship Id="rId7" Type="http://schemas.openxmlformats.org/officeDocument/2006/relationships/image" Target="../media/image45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4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9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tags" Target="../tags/tag6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24.png"/><Relationship Id="rId5" Type="http://schemas.openxmlformats.org/officeDocument/2006/relationships/tags" Target="../tags/tag71.xml"/><Relationship Id="rId10" Type="http://schemas.openxmlformats.org/officeDocument/2006/relationships/image" Target="../media/image49.png"/><Relationship Id="rId4" Type="http://schemas.openxmlformats.org/officeDocument/2006/relationships/tags" Target="../tags/tag70.xml"/><Relationship Id="rId9" Type="http://schemas.openxmlformats.org/officeDocument/2006/relationships/image" Target="../media/image44.png"/><Relationship Id="rId1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5.xml"/><Relationship Id="rId16" Type="http://schemas.openxmlformats.org/officeDocument/2006/relationships/image" Target="../media/image11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6.png"/><Relationship Id="rId5" Type="http://schemas.openxmlformats.org/officeDocument/2006/relationships/tags" Target="../tags/tag8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3141" y="1380072"/>
            <a:ext cx="10909885" cy="1388535"/>
          </a:xfrm>
        </p:spPr>
        <p:txBody>
          <a:bodyPr anchor="t" anchorCtr="0">
            <a:norm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PrIU: A provenance-based approach for incrementally updating regression models</a:t>
            </a:r>
            <a:endParaRPr lang="en-US" b="1" cap="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085" y="4032336"/>
            <a:ext cx="10909885" cy="1388534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Yinjun Wu, 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 Tannen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Susan B. Davidson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B2BEE-EDDA-46D8-A95B-E295D9C1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99636-DFDA-4100-B9E9-AB564820CCCD}"/>
              </a:ext>
            </a:extLst>
          </p:cNvPr>
          <p:cNvSpPr txBox="1"/>
          <p:nvPr/>
        </p:nvSpPr>
        <p:spPr>
          <a:xfrm>
            <a:off x="4503518" y="4542087"/>
            <a:ext cx="417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Pennsylvania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0E2BD-EBB1-4BDA-9739-EF723C347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591" y="4950749"/>
            <a:ext cx="3590219" cy="135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D3A6-6AF8-4F8C-80E4-8815B3B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incremental updates</a:t>
            </a:r>
          </a:p>
        </p:txBody>
      </p:sp>
      <p:sp>
        <p:nvSpPr>
          <p:cNvPr id="3" name="Content Placeholder 2 1 1">
            <a:extLst>
              <a:ext uri="{FF2B5EF4-FFF2-40B4-BE49-F238E27FC236}">
                <a16:creationId xmlns:a16="http://schemas.microsoft.com/office/drawing/2014/main" id="{3182B536-2940-4E09-93B4-F63977B7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749292"/>
            <a:ext cx="10018713" cy="1307706"/>
          </a:xfrm>
          <a:solidFill>
            <a:schemeClr val="bg1"/>
          </a:solidFill>
        </p:spPr>
        <p:txBody>
          <a:bodyPr anchor="t" anchorCtr="0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SGD update rule on the full training dataset: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AFE5-98B6-497B-97FA-B18C4F6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D50B97-0744-42A3-BB4B-E24E0D258CB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7" y="2312782"/>
            <a:ext cx="7193903" cy="621714"/>
          </a:xfrm>
          <a:prstGeom prst="rect">
            <a:avLst/>
          </a:prstGeom>
        </p:spPr>
      </p:pic>
      <p:sp>
        <p:nvSpPr>
          <p:cNvPr id="31" name="Content Placeholder 2 1 2">
            <a:extLst>
              <a:ext uri="{FF2B5EF4-FFF2-40B4-BE49-F238E27FC236}">
                <a16:creationId xmlns:a16="http://schemas.microsoft.com/office/drawing/2014/main" id="{533CF54E-F322-46F4-8DBE-2B98D5EB68E8}"/>
              </a:ext>
            </a:extLst>
          </p:cNvPr>
          <p:cNvSpPr txBox="1">
            <a:spLocks/>
          </p:cNvSpPr>
          <p:nvPr/>
        </p:nvSpPr>
        <p:spPr>
          <a:xfrm>
            <a:off x="1484314" y="3040747"/>
            <a:ext cx="10018713" cy="6051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SGD update rule after deletions: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0DE584C-FDC5-476D-A9D0-DFE6F76E320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07" y="3669604"/>
            <a:ext cx="8988952" cy="146285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2DCB82F0-BA15-4E54-906B-93E0921657BE}"/>
              </a:ext>
            </a:extLst>
          </p:cNvPr>
          <p:cNvSpPr/>
          <p:nvPr/>
        </p:nvSpPr>
        <p:spPr>
          <a:xfrm>
            <a:off x="5420269" y="2294691"/>
            <a:ext cx="1728439" cy="7466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A04F6B-A9E3-40E5-AE30-0E8E603A9DA3}"/>
              </a:ext>
            </a:extLst>
          </p:cNvPr>
          <p:cNvSpPr/>
          <p:nvPr/>
        </p:nvSpPr>
        <p:spPr>
          <a:xfrm>
            <a:off x="8237618" y="2294067"/>
            <a:ext cx="1728439" cy="74668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131514E-D76B-49F1-924E-9F1067FBCCA9}"/>
              </a:ext>
            </a:extLst>
          </p:cNvPr>
          <p:cNvSpPr/>
          <p:nvPr/>
        </p:nvSpPr>
        <p:spPr>
          <a:xfrm>
            <a:off x="6096000" y="3568677"/>
            <a:ext cx="1750910" cy="807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7A1BC3E-4DE1-4AF9-9713-6650FC86AC29}"/>
              </a:ext>
            </a:extLst>
          </p:cNvPr>
          <p:cNvSpPr/>
          <p:nvPr/>
        </p:nvSpPr>
        <p:spPr>
          <a:xfrm>
            <a:off x="3854370" y="4394330"/>
            <a:ext cx="1676543" cy="80709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F051C1-66F0-4430-865D-076E17175C62}"/>
              </a:ext>
            </a:extLst>
          </p:cNvPr>
          <p:cNvCxnSpPr/>
          <p:nvPr/>
        </p:nvCxnSpPr>
        <p:spPr>
          <a:xfrm>
            <a:off x="6062876" y="5176530"/>
            <a:ext cx="1572322" cy="0"/>
          </a:xfrm>
          <a:prstGeom prst="line">
            <a:avLst/>
          </a:prstGeom>
          <a:ln w="57150">
            <a:solidFill>
              <a:srgbClr val="7020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1FB3D66-2CB6-4253-BF9C-9943C04E3C93}"/>
              </a:ext>
            </a:extLst>
          </p:cNvPr>
          <p:cNvCxnSpPr/>
          <p:nvPr/>
        </p:nvCxnSpPr>
        <p:spPr>
          <a:xfrm>
            <a:off x="8475263" y="4401895"/>
            <a:ext cx="1572322" cy="0"/>
          </a:xfrm>
          <a:prstGeom prst="line">
            <a:avLst/>
          </a:prstGeom>
          <a:ln w="57150">
            <a:solidFill>
              <a:srgbClr val="7020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ABA5FDE-7212-4A5D-BBAB-31791187BAD6}"/>
              </a:ext>
            </a:extLst>
          </p:cNvPr>
          <p:cNvSpPr txBox="1"/>
          <p:nvPr/>
        </p:nvSpPr>
        <p:spPr>
          <a:xfrm>
            <a:off x="4272117" y="5857184"/>
            <a:ext cx="190650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negligible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8D66E34E-F873-424E-B730-9687C421BB0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839" y="5899676"/>
            <a:ext cx="1731658" cy="380343"/>
          </a:xfrm>
          <a:prstGeom prst="rect">
            <a:avLst/>
          </a:prstGeom>
        </p:spPr>
      </p:pic>
      <p:sp>
        <p:nvSpPr>
          <p:cNvPr id="83" name="Content Placeholder 2 1 2">
            <a:extLst>
              <a:ext uri="{FF2B5EF4-FFF2-40B4-BE49-F238E27FC236}">
                <a16:creationId xmlns:a16="http://schemas.microsoft.com/office/drawing/2014/main" id="{D4B48923-6399-4CA0-B555-971D4E611E99}"/>
              </a:ext>
            </a:extLst>
          </p:cNvPr>
          <p:cNvSpPr txBox="1">
            <a:spLocks/>
          </p:cNvSpPr>
          <p:nvPr/>
        </p:nvSpPr>
        <p:spPr>
          <a:xfrm>
            <a:off x="1484314" y="5275838"/>
            <a:ext cx="10018713" cy="6051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theoretical results: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6B4857-A3F7-421E-A9A5-B8E38C1CD76E}"/>
              </a:ext>
            </a:extLst>
          </p:cNvPr>
          <p:cNvGrpSpPr/>
          <p:nvPr/>
        </p:nvGrpSpPr>
        <p:grpSpPr>
          <a:xfrm>
            <a:off x="240396" y="5896272"/>
            <a:ext cx="6027301" cy="910249"/>
            <a:chOff x="4630452" y="5920037"/>
            <a:chExt cx="6027301" cy="91024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9E5914-6441-4EBE-A81E-199EFA021941}"/>
                </a:ext>
              </a:extLst>
            </p:cNvPr>
            <p:cNvSpPr txBox="1"/>
            <p:nvPr/>
          </p:nvSpPr>
          <p:spPr>
            <a:xfrm>
              <a:off x="4630452" y="6430176"/>
              <a:ext cx="6027301" cy="40011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parameters trained without using linearization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E21FE6-BC57-41E5-AAA4-B277305E8459}"/>
                </a:ext>
              </a:extLst>
            </p:cNvPr>
            <p:cNvSpPr txBox="1"/>
            <p:nvPr/>
          </p:nvSpPr>
          <p:spPr>
            <a:xfrm>
              <a:off x="7883636" y="5920037"/>
              <a:ext cx="623552" cy="40011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1024806-8CA4-4F0A-AEB8-408A08203307}"/>
                </a:ext>
              </a:extLst>
            </p:cNvPr>
            <p:cNvCxnSpPr>
              <a:cxnSpLocks/>
              <a:stCxn id="20" idx="2"/>
              <a:endCxn id="19" idx="0"/>
            </p:cNvCxnSpPr>
            <p:nvPr/>
          </p:nvCxnSpPr>
          <p:spPr>
            <a:xfrm flipH="1">
              <a:off x="7644103" y="6320147"/>
              <a:ext cx="551309" cy="11002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E400FD-017B-4E4D-824D-FEF06373D1C2}"/>
              </a:ext>
            </a:extLst>
          </p:cNvPr>
          <p:cNvCxnSpPr>
            <a:cxnSpLocks/>
            <a:stCxn id="72" idx="2"/>
            <a:endCxn id="28" idx="0"/>
          </p:cNvCxnSpPr>
          <p:nvPr/>
        </p:nvCxnSpPr>
        <p:spPr>
          <a:xfrm>
            <a:off x="6971455" y="4375774"/>
            <a:ext cx="2294308" cy="926500"/>
          </a:xfrm>
          <a:prstGeom prst="straightConnector1">
            <a:avLst/>
          </a:prstGeom>
          <a:ln w="38100">
            <a:solidFill>
              <a:srgbClr val="0CB4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DC17B2-9257-49C0-88B8-CC1061376E69}"/>
              </a:ext>
            </a:extLst>
          </p:cNvPr>
          <p:cNvGrpSpPr/>
          <p:nvPr/>
        </p:nvGrpSpPr>
        <p:grpSpPr>
          <a:xfrm>
            <a:off x="6401136" y="5279234"/>
            <a:ext cx="5720576" cy="1453060"/>
            <a:chOff x="7877898" y="4866556"/>
            <a:chExt cx="5720576" cy="145306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00753A0-59C6-4E3A-9EA8-9438B322CA67}"/>
                </a:ext>
              </a:extLst>
            </p:cNvPr>
            <p:cNvSpPr/>
            <p:nvPr/>
          </p:nvSpPr>
          <p:spPr>
            <a:xfrm>
              <a:off x="7877898" y="4866556"/>
              <a:ext cx="5720576" cy="145306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CB45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209E3DD-6694-42F7-86E5-BDE6991F050C}"/>
                </a:ext>
              </a:extLst>
            </p:cNvPr>
            <p:cNvGrpSpPr/>
            <p:nvPr/>
          </p:nvGrpSpPr>
          <p:grpSpPr>
            <a:xfrm>
              <a:off x="7928205" y="4889596"/>
              <a:ext cx="5628640" cy="1382918"/>
              <a:chOff x="7928205" y="4889596"/>
              <a:chExt cx="5628640" cy="138291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A3F9DF-80AE-40EE-A7B5-4D2A4CF08F14}"/>
                  </a:ext>
                </a:extLst>
              </p:cNvPr>
              <p:cNvSpPr txBox="1"/>
              <p:nvPr/>
            </p:nvSpPr>
            <p:spPr>
              <a:xfrm>
                <a:off x="7928205" y="4889596"/>
                <a:ext cx="562864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Size:             (m is the number of features)</a:t>
                </a:r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7BAC68A-A4F2-4189-B5C4-16602578C32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9719" y="5040672"/>
                <a:ext cx="666514" cy="11520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A147E9-D289-42F2-A07E-5BBC30FE6E5E}"/>
                  </a:ext>
                </a:extLst>
              </p:cNvPr>
              <p:cNvSpPr txBox="1"/>
              <p:nvPr/>
            </p:nvSpPr>
            <p:spPr>
              <a:xfrm>
                <a:off x="7928205" y="5258928"/>
                <a:ext cx="562864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Observations: Small mini-batch size -&gt; low rank</a:t>
                </a: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50D2E0D-9CC0-4E7C-B2CE-9652E9C2FD0E}"/>
                  </a:ext>
                </a:extLst>
              </p:cNvPr>
              <p:cNvGrpSpPr/>
              <p:nvPr/>
            </p:nvGrpSpPr>
            <p:grpSpPr>
              <a:xfrm>
                <a:off x="7928205" y="5626183"/>
                <a:ext cx="5628640" cy="646331"/>
                <a:chOff x="4806175" y="4378389"/>
                <a:chExt cx="5720575" cy="646331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FEF6A6D-B325-45E9-8468-42FE3B10BAA1}"/>
                    </a:ext>
                  </a:extLst>
                </p:cNvPr>
                <p:cNvSpPr txBox="1"/>
                <p:nvPr/>
              </p:nvSpPr>
              <p:spPr>
                <a:xfrm>
                  <a:off x="4806175" y="4378389"/>
                  <a:ext cx="5720575" cy="64633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Solutions: SVD to maintain the main components such that the maintenance overhead is </a:t>
                  </a:r>
                </a:p>
              </p:txBody>
            </p:sp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27A4B5D3-4889-43EB-B59B-CCB3775D57F5}"/>
                    </a:ext>
                  </a:extLst>
                </p:cNvPr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65815" y="4732034"/>
                  <a:ext cx="1400228" cy="226286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A7296A-412E-4021-A726-55BDC7AB273C}"/>
              </a:ext>
            </a:extLst>
          </p:cNvPr>
          <p:cNvSpPr txBox="1"/>
          <p:nvPr/>
        </p:nvSpPr>
        <p:spPr>
          <a:xfrm>
            <a:off x="10232020" y="2312782"/>
            <a:ext cx="1574157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Provenance information!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347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83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60E1-08AE-4CB1-A73E-5BD3A2E2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optimizations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73961-5A21-4044-BD11-1368EE6EF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21" y="1678116"/>
            <a:ext cx="11218189" cy="1562621"/>
          </a:xfrm>
          <a:solidFill>
            <a:schemeClr val="bg1"/>
          </a:solidFill>
        </p:spPr>
        <p:txBody>
          <a:bodyPr anchor="t" anchorCtr="0"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intermediate formulas                                                become stabilized even before the convergence.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4F06-3D1E-4C40-9214-065586A08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11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56A02-09FB-4890-B467-313F076E5EE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283" y="2411323"/>
            <a:ext cx="3388952" cy="5805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F9C9216-2FE7-4AAD-9F27-436117FF9AEE}"/>
              </a:ext>
            </a:extLst>
          </p:cNvPr>
          <p:cNvSpPr/>
          <p:nvPr/>
        </p:nvSpPr>
        <p:spPr>
          <a:xfrm>
            <a:off x="5461283" y="2141034"/>
            <a:ext cx="1735420" cy="9924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D3DC7-B1B7-400A-88B7-04FA57DE58E2}"/>
              </a:ext>
            </a:extLst>
          </p:cNvPr>
          <p:cNvSpPr/>
          <p:nvPr/>
        </p:nvSpPr>
        <p:spPr>
          <a:xfrm>
            <a:off x="7319367" y="2141034"/>
            <a:ext cx="1648012" cy="9924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8C15C-3954-40D6-91A8-E7FE6B6668B0}"/>
              </a:ext>
            </a:extLst>
          </p:cNvPr>
          <p:cNvSpPr/>
          <p:nvPr/>
        </p:nvSpPr>
        <p:spPr>
          <a:xfrm>
            <a:off x="5296830" y="3347982"/>
            <a:ext cx="4049698" cy="400110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EFE862-67E9-4C44-BCBA-E507727C6E1F}"/>
              </a:ext>
            </a:extLst>
          </p:cNvPr>
          <p:cNvSpPr/>
          <p:nvPr/>
        </p:nvSpPr>
        <p:spPr>
          <a:xfrm>
            <a:off x="5296829" y="3347982"/>
            <a:ext cx="4049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capturing provenance early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D3F2A1-49B4-4A5C-826A-E7E2598DF19C}"/>
              </a:ext>
            </a:extLst>
          </p:cNvPr>
          <p:cNvSpPr txBox="1"/>
          <p:nvPr/>
        </p:nvSpPr>
        <p:spPr>
          <a:xfrm>
            <a:off x="1773044" y="4873083"/>
            <a:ext cx="8552985" cy="138499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our paper for more details about the optimizations as well as detailed complexity analysis and approximation analysis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01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03A0-6713-487F-9181-08A20ECB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073C-AA8D-4EDE-8930-C6A31E51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optimizations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745B5-8D78-48DC-BD13-52989ADE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950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3AEE568C-B98A-4DAF-A0E9-CA01FB93A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15" y="1443757"/>
            <a:ext cx="4475285" cy="33564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B7CC45-4A52-48BE-9950-63AE66B6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611577"/>
            <a:ext cx="11029616" cy="7571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5E89-5B10-4751-9137-AB3A4FF5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E8E4D-0486-4D99-B831-76884E08B9DB}"/>
              </a:ext>
            </a:extLst>
          </p:cNvPr>
          <p:cNvSpPr txBox="1"/>
          <p:nvPr/>
        </p:nvSpPr>
        <p:spPr>
          <a:xfrm>
            <a:off x="1484314" y="1314726"/>
            <a:ext cx="48134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Covtype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(minibatch = 10000, Iterations = 500)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B435B1-D60E-4B86-8156-5BE91B2F470B}"/>
              </a:ext>
            </a:extLst>
          </p:cNvPr>
          <p:cNvSpPr/>
          <p:nvPr/>
        </p:nvSpPr>
        <p:spPr>
          <a:xfrm>
            <a:off x="3367668" y="4538546"/>
            <a:ext cx="1070517" cy="23985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5EADA-2F63-4C21-BE58-1C20EB886863}"/>
              </a:ext>
            </a:extLst>
          </p:cNvPr>
          <p:cNvSpPr txBox="1"/>
          <p:nvPr/>
        </p:nvSpPr>
        <p:spPr>
          <a:xfrm>
            <a:off x="1761893" y="4884234"/>
            <a:ext cx="4226312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the number of removed samples VS the entire training dataset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667C6-F42B-4B43-A340-B675A68829A5}"/>
              </a:ext>
            </a:extLst>
          </p:cNvPr>
          <p:cNvSpPr txBox="1"/>
          <p:nvPr/>
        </p:nvSpPr>
        <p:spPr>
          <a:xfrm>
            <a:off x="247597" y="3220436"/>
            <a:ext cx="1235925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to update the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5D733-C57F-4CD4-9F44-C4F9FF42934D}"/>
              </a:ext>
            </a:extLst>
          </p:cNvPr>
          <p:cNvSpPr/>
          <p:nvPr/>
        </p:nvSpPr>
        <p:spPr>
          <a:xfrm>
            <a:off x="1695479" y="2274916"/>
            <a:ext cx="233355" cy="1650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AD7B13-2B66-417B-8571-4CF2C6C3936C}"/>
              </a:ext>
            </a:extLst>
          </p:cNvPr>
          <p:cNvSpPr/>
          <p:nvPr/>
        </p:nvSpPr>
        <p:spPr>
          <a:xfrm>
            <a:off x="3367668" y="2709746"/>
            <a:ext cx="1070517" cy="71925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1073DF-1CDA-4A78-9373-8F96E69240AF}"/>
              </a:ext>
            </a:extLst>
          </p:cNvPr>
          <p:cNvCxnSpPr>
            <a:stCxn id="16" idx="2"/>
          </p:cNvCxnSpPr>
          <p:nvPr/>
        </p:nvCxnSpPr>
        <p:spPr>
          <a:xfrm>
            <a:off x="3902927" y="3429000"/>
            <a:ext cx="1527717" cy="24589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E4E39C0-7E15-4894-B350-29FD99505A18}"/>
              </a:ext>
            </a:extLst>
          </p:cNvPr>
          <p:cNvSpPr/>
          <p:nvPr/>
        </p:nvSpPr>
        <p:spPr>
          <a:xfrm>
            <a:off x="2141034" y="1918010"/>
            <a:ext cx="442628" cy="245894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C3CEDB-C76A-423F-A656-F51566A0CF5C}"/>
              </a:ext>
            </a:extLst>
          </p:cNvPr>
          <p:cNvSpPr txBox="1"/>
          <p:nvPr/>
        </p:nvSpPr>
        <p:spPr>
          <a:xfrm>
            <a:off x="1624121" y="5663349"/>
            <a:ext cx="961371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Speed-up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 is up to 24x compared to Baseline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5386D5-6B9C-4B12-AC51-6FB6B9830DBA}"/>
              </a:ext>
            </a:extLst>
          </p:cNvPr>
          <p:cNvSpPr/>
          <p:nvPr/>
        </p:nvSpPr>
        <p:spPr>
          <a:xfrm rot="5400000">
            <a:off x="3687302" y="2441251"/>
            <a:ext cx="442628" cy="3668523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585E65-41D5-4A2C-9548-1E269612DE5D}"/>
              </a:ext>
            </a:extLst>
          </p:cNvPr>
          <p:cNvSpPr txBox="1"/>
          <p:nvPr/>
        </p:nvSpPr>
        <p:spPr>
          <a:xfrm>
            <a:off x="2074354" y="6324518"/>
            <a:ext cx="6145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 is most efficient but is not robust to deletions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F4701910-8CF6-4673-910D-B787EAF85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77077"/>
              </p:ext>
            </p:extLst>
          </p:nvPr>
        </p:nvGraphicFramePr>
        <p:xfrm>
          <a:off x="6266758" y="2316480"/>
          <a:ext cx="5508930" cy="1752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8803">
                  <a:extLst>
                    <a:ext uri="{9D8B030D-6E8A-4147-A177-3AD203B41FA5}">
                      <a16:colId xmlns:a16="http://schemas.microsoft.com/office/drawing/2014/main" val="3801057918"/>
                    </a:ext>
                  </a:extLst>
                </a:gridCol>
                <a:gridCol w="2523817">
                  <a:extLst>
                    <a:ext uri="{9D8B030D-6E8A-4147-A177-3AD203B41FA5}">
                      <a16:colId xmlns:a16="http://schemas.microsoft.com/office/drawing/2014/main" val="249113831"/>
                    </a:ext>
                  </a:extLst>
                </a:gridCol>
                <a:gridCol w="1836310">
                  <a:extLst>
                    <a:ext uri="{9D8B030D-6E8A-4147-A177-3AD203B41FA5}">
                      <a16:colId xmlns:a16="http://schemas.microsoft.com/office/drawing/2014/main" val="3872242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to the results by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536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28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PrIU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-opt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48.76%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05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37.99%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41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AB28F15-9340-4F97-9487-190745719CE8}"/>
              </a:ext>
            </a:extLst>
          </p:cNvPr>
          <p:cNvSpPr txBox="1"/>
          <p:nvPr/>
        </p:nvSpPr>
        <p:spPr>
          <a:xfrm>
            <a:off x="3758085" y="5809785"/>
            <a:ext cx="838196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(retrain from scratch)/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-opt/INFL(Influence function) [Koh, ICML 17]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319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9" grpId="0" animBg="1"/>
      <p:bldP spid="30" grpId="0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4B94-398D-4378-A7FA-360CA2A5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Other experiments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C00C29-FB79-4CAB-B602-D171A25DA942}"/>
              </a:ext>
            </a:extLst>
          </p:cNvPr>
          <p:cNvSpPr txBox="1">
            <a:spLocks/>
          </p:cNvSpPr>
          <p:nvPr/>
        </p:nvSpPr>
        <p:spPr>
          <a:xfrm>
            <a:off x="581192" y="1780982"/>
            <a:ext cx="10018713" cy="11197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hyperparameters is also explored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Mini-batch size, # of iterations, etc.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81D59A-7CFD-4ED1-9B7F-63F18CD86B91}"/>
              </a:ext>
            </a:extLst>
          </p:cNvPr>
          <p:cNvSpPr txBox="1">
            <a:spLocks/>
          </p:cNvSpPr>
          <p:nvPr/>
        </p:nvSpPr>
        <p:spPr>
          <a:xfrm>
            <a:off x="581192" y="2869118"/>
            <a:ext cx="10018713" cy="11197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on repetitive deletions of training samples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18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60D7-F1BE-4636-9FA2-1B11F941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8336-86A4-42C6-9220-434F02216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37399"/>
            <a:ext cx="11029615" cy="477296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connection between data provenance and incremental ML model updates.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efficient incremental update approach,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linear regression and logistic regression.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rigorously theoretical guarantee on the correctness of the incrementally updated results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Experimentally test the effectiveness of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solutions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our publication “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DeltaGrad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Rapid retraining of machine learning models” in ICML 2020 for more general ML models</a:t>
            </a:r>
          </a:p>
        </p:txBody>
      </p:sp>
    </p:spTree>
    <p:extLst>
      <p:ext uri="{BB962C8B-B14F-4D97-AF65-F5344CB8AC3E}">
        <p14:creationId xmlns:p14="http://schemas.microsoft.com/office/powerpoint/2010/main" val="1966527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98CA-F2E0-4737-B3C3-294317CC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558655"/>
            <a:ext cx="11029616" cy="7571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B117-FB20-4009-99D9-473E48132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81" y="1184105"/>
            <a:ext cx="10921837" cy="5604933"/>
          </a:xfrm>
        </p:spPr>
        <p:txBody>
          <a:bodyPr anchor="t" anchorCtr="0">
            <a:normAutofit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Ghorbani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ICML 2019]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Amirata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Ghorbani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James Zou, Data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shapley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Equitable valuation of data for machine learning, International Conference on Machine Learning, 2019, pp. 2242–2251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[Koh, ICML 17] Koh, P.W. and Liang, P., 2017, August. Understanding black-box predictions via influence functions. In Proceedings of the 34th International Conference on Machine Learning-Volume 70 (pp. 1885-1894). JMLR. org.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Schelter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2019]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Schelter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“Amnesia”-A Selection of Machine Learning Models That Can Forget User Data Very Fast. suicide, 8364(44035), p.46992.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[Yan,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16] Yan, Z., Tannen, V. and Ives, Z.G., 2016, June. Fine-grained Provenance for Linear Algebra Operators. In </a:t>
            </a:r>
            <a:r>
              <a:rPr lang="en-US" sz="1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[Green, VLDB 2007] Green, T.J.,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Karvounarakis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Ives, Z.G. and Tannen, V., 2007, September. Update exchange with mappings and provenance. In Proceedings of the 33rd international conference on Very large data bases (pp. 675-686). VLDB Endowment.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[Green, PODS 2007] Green, T.J.,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Karvounarakis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and Tannen, V., 2007, June. Provenance semirings. In </a:t>
            </a:r>
            <a:r>
              <a:rPr lang="en-U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twenty-sixth ACM SIGMOD-SIGACT-SIGART symposium on Principles of database systems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(pp. 31-40).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Ginart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NIPS 19]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Ginart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Guan, M., Valiant, G. and Zou, J.Y., 2019. Making AI forget you: Data deletion in machine learning. In Advances in Neural Information Processing Systems (pp. 3513-3526).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[Deshpande, SIGMOD 06] Deshpande, A. and Madden, S., 2006, June.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MauveDB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supporting model-based user views in database systems. In Proceedings of the 2006 ACM SIGMOD international conference on Management of data (pp. 73-84).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[Gupta, 2015] Gupta, P.,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Koudas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Shang, E., Johnson, R. and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Zuzarte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2015. Processing analytical workloads incrementally.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arXiv:1509.05066.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7BA55-B5E3-48B9-8D0B-68B96D20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2836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B947-089A-4397-AF22-1B045BC71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261257"/>
            <a:ext cx="10018713" cy="60032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F152-0D84-45EF-B54B-25602F35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741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DA37-FF07-4533-BDEA-07FD2EF5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–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0CA13-A61F-442D-9373-7884FB5EE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393903"/>
            <a:ext cx="10018713" cy="4870594"/>
          </a:xfrm>
        </p:spPr>
        <p:txBody>
          <a:bodyPr anchor="t" anchorCtr="0"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704BD-78B9-4A42-93D3-810B4199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941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55C317-AD8C-431C-AF11-712EFB9FB6AE}"/>
              </a:ext>
            </a:extLst>
          </p:cNvPr>
          <p:cNvSpPr/>
          <p:nvPr/>
        </p:nvSpPr>
        <p:spPr>
          <a:xfrm>
            <a:off x="4741678" y="3850027"/>
            <a:ext cx="6423095" cy="486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 1">
            <a:extLst>
              <a:ext uri="{FF2B5EF4-FFF2-40B4-BE49-F238E27FC236}">
                <a16:creationId xmlns:a16="http://schemas.microsoft.com/office/drawing/2014/main" id="{8CBF6C82-902D-461C-884B-23D1EEB8E1D5}"/>
              </a:ext>
            </a:extLst>
          </p:cNvPr>
          <p:cNvSpPr txBox="1">
            <a:spLocks/>
          </p:cNvSpPr>
          <p:nvPr/>
        </p:nvSpPr>
        <p:spPr>
          <a:xfrm>
            <a:off x="6095999" y="1749292"/>
            <a:ext cx="5407028" cy="172366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linear algebra expression: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D90AB7-FB0E-4981-BC3F-C17030E44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24" y="643094"/>
            <a:ext cx="11394831" cy="9008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Provenance </a:t>
            </a:r>
            <a:r>
              <a:rPr lang="en-US" altLang="zh-CN" b="1" dirty="0"/>
              <a:t>semi-ring model </a:t>
            </a:r>
            <a:r>
              <a:rPr lang="en-US" b="1" dirty="0"/>
              <a:t>on linear algebra operators [Yan, </a:t>
            </a:r>
            <a:r>
              <a:rPr lang="en-US" b="1" dirty="0" err="1"/>
              <a:t>TaPP</a:t>
            </a:r>
            <a:r>
              <a:rPr lang="en-US" b="1" dirty="0"/>
              <a:t> 16]</a:t>
            </a:r>
            <a:endParaRPr lang="en-US" dirty="0"/>
          </a:p>
        </p:txBody>
      </p:sp>
      <p:sp>
        <p:nvSpPr>
          <p:cNvPr id="3" name="Content Placeholder 2 2">
            <a:extLst>
              <a:ext uri="{FF2B5EF4-FFF2-40B4-BE49-F238E27FC236}">
                <a16:creationId xmlns:a16="http://schemas.microsoft.com/office/drawing/2014/main" id="{61A67BB0-09DF-4647-A522-47F2FE80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76" y="1749292"/>
            <a:ext cx="4947423" cy="1723664"/>
          </a:xfrm>
          <a:solidFill>
            <a:schemeClr val="bg1"/>
          </a:solidFill>
        </p:spPr>
        <p:txBody>
          <a:bodyPr anchor="t" anchorCtr="0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samples: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provenance tokens: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5781-8780-45DF-B1E2-EB0B2E7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19</a:t>
            </a:fld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796DD2-A80F-493D-89A0-10EA0714101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006" y="1881384"/>
            <a:ext cx="1740801" cy="3541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4B92DB-5592-44C9-9A61-629EDA447A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416" y="2399232"/>
            <a:ext cx="3402972" cy="327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3BC3F-4CAB-4ADD-BBD4-06C4BFE6EA2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6" y="2903580"/>
            <a:ext cx="3264002" cy="35413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7C57A9-2DAB-41F6-81B9-F8256B4B3E54}"/>
              </a:ext>
            </a:extLst>
          </p:cNvPr>
          <p:cNvCxnSpPr>
            <a:stCxn id="6" idx="3"/>
          </p:cNvCxnSpPr>
          <p:nvPr/>
        </p:nvCxnSpPr>
        <p:spPr>
          <a:xfrm flipV="1">
            <a:off x="5145488" y="2726546"/>
            <a:ext cx="1690210" cy="35410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8D49D50-7D4E-4618-9A6D-6340AEE86A0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02" y="3894245"/>
            <a:ext cx="6076346" cy="3273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360F4-6EFE-4232-B593-F643346DDC68}"/>
              </a:ext>
            </a:extLst>
          </p:cNvPr>
          <p:cNvCxnSpPr>
            <a:cxnSpLocks/>
          </p:cNvCxnSpPr>
          <p:nvPr/>
        </p:nvCxnSpPr>
        <p:spPr>
          <a:xfrm>
            <a:off x="8562937" y="2777555"/>
            <a:ext cx="49523" cy="90532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36A0F10-F377-47E5-840D-34484035D7C7}"/>
              </a:ext>
            </a:extLst>
          </p:cNvPr>
          <p:cNvSpPr/>
          <p:nvPr/>
        </p:nvSpPr>
        <p:spPr>
          <a:xfrm>
            <a:off x="4078623" y="1865054"/>
            <a:ext cx="370714" cy="4019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C45F8B-6C00-4F0F-9432-21BB8FDB4A1A}"/>
              </a:ext>
            </a:extLst>
          </p:cNvPr>
          <p:cNvGrpSpPr/>
          <p:nvPr/>
        </p:nvGrpSpPr>
        <p:grpSpPr>
          <a:xfrm>
            <a:off x="1881486" y="2903580"/>
            <a:ext cx="2625058" cy="1338854"/>
            <a:chOff x="1881486" y="2903580"/>
            <a:chExt cx="2625058" cy="13388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6BBCBD-1372-4C39-8766-3120FAC29BB3}"/>
                </a:ext>
              </a:extLst>
            </p:cNvPr>
            <p:cNvSpPr/>
            <p:nvPr/>
          </p:nvSpPr>
          <p:spPr>
            <a:xfrm>
              <a:off x="1973766" y="2903580"/>
              <a:ext cx="281155" cy="52542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C8B3B0-2D23-4341-9B92-47B58E773BF0}"/>
                </a:ext>
              </a:extLst>
            </p:cNvPr>
            <p:cNvSpPr/>
            <p:nvPr/>
          </p:nvSpPr>
          <p:spPr>
            <a:xfrm>
              <a:off x="3008830" y="2903580"/>
              <a:ext cx="281155" cy="52542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6B5305D-2590-4B61-9EFF-DC5A59750261}"/>
                </a:ext>
              </a:extLst>
            </p:cNvPr>
            <p:cNvCxnSpPr/>
            <p:nvPr/>
          </p:nvCxnSpPr>
          <p:spPr>
            <a:xfrm>
              <a:off x="2114343" y="3429000"/>
              <a:ext cx="0" cy="46524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96E1AC6-FB9E-49E5-BD9E-4065AA3F7A0A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1486" y="3938202"/>
              <a:ext cx="621714" cy="28891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31F61C9-D7B9-4613-A55D-2E9F14F2EC8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4515" y="3938203"/>
              <a:ext cx="607086" cy="290743"/>
            </a:xfrm>
            <a:prstGeom prst="rect">
              <a:avLst/>
            </a:prstGeom>
          </p:spPr>
        </p:pic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72A65EC-27D6-4EA9-972F-CB27F2620AAF}"/>
                </a:ext>
              </a:extLst>
            </p:cNvPr>
            <p:cNvCxnSpPr/>
            <p:nvPr/>
          </p:nvCxnSpPr>
          <p:spPr>
            <a:xfrm>
              <a:off x="3149407" y="3472957"/>
              <a:ext cx="0" cy="46524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A44C79-F18E-4095-8C1C-B2B57B22509B}"/>
                </a:ext>
              </a:extLst>
            </p:cNvPr>
            <p:cNvSpPr/>
            <p:nvPr/>
          </p:nvSpPr>
          <p:spPr>
            <a:xfrm>
              <a:off x="4041003" y="2903580"/>
              <a:ext cx="281155" cy="52542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AEDA569-8353-49F0-971A-F94576A038C9}"/>
                </a:ext>
              </a:extLst>
            </p:cNvPr>
            <p:cNvCxnSpPr/>
            <p:nvPr/>
          </p:nvCxnSpPr>
          <p:spPr>
            <a:xfrm>
              <a:off x="4181580" y="3472957"/>
              <a:ext cx="0" cy="46524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9909DDC-653E-4B36-9BD8-082430F3F011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9458" y="3951691"/>
              <a:ext cx="607086" cy="29074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29831-49E1-4B8F-9E7E-52B0BD7DD3B1}"/>
              </a:ext>
            </a:extLst>
          </p:cNvPr>
          <p:cNvGrpSpPr/>
          <p:nvPr/>
        </p:nvGrpSpPr>
        <p:grpSpPr>
          <a:xfrm>
            <a:off x="2192343" y="4221559"/>
            <a:ext cx="7052018" cy="903001"/>
            <a:chOff x="2192343" y="4221559"/>
            <a:chExt cx="7052018" cy="90300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41C35FA-3A27-4DB5-ADC2-A9E85EAD2D52}"/>
                </a:ext>
              </a:extLst>
            </p:cNvPr>
            <p:cNvGrpSpPr/>
            <p:nvPr/>
          </p:nvGrpSpPr>
          <p:grpSpPr>
            <a:xfrm>
              <a:off x="2192343" y="4221559"/>
              <a:ext cx="3502602" cy="514760"/>
              <a:chOff x="2192343" y="4221559"/>
              <a:chExt cx="3502602" cy="51476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FFF8039-DAE8-4B36-8662-939DD3FE7E31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2192343" y="4227116"/>
                <a:ext cx="0" cy="509202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5128A8B-FC25-4C79-B9C9-749B51186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343" y="4736318"/>
                <a:ext cx="3488464" cy="1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C7FD460-B77F-4A1F-BEA6-E23908270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4945" y="4221559"/>
                <a:ext cx="0" cy="509202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0CDE9A0-AB51-458B-9D49-679A14DFEA2C}"/>
                </a:ext>
              </a:extLst>
            </p:cNvPr>
            <p:cNvGrpSpPr/>
            <p:nvPr/>
          </p:nvGrpSpPr>
          <p:grpSpPr>
            <a:xfrm>
              <a:off x="3113101" y="4361312"/>
              <a:ext cx="2718980" cy="514760"/>
              <a:chOff x="2192343" y="4221559"/>
              <a:chExt cx="3502602" cy="514760"/>
            </a:xfrm>
          </p:grpSpPr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ACE98355-4BB8-41A1-8EDE-5C805C30F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343" y="4227116"/>
                <a:ext cx="0" cy="509202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5817A23-C504-4472-B07D-7F8D83F202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343" y="4736318"/>
                <a:ext cx="3488464" cy="1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A0FAA970-5A76-4C8D-A620-55680C5D4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4945" y="4221559"/>
                <a:ext cx="0" cy="509202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0D28F48-4FB9-4618-B646-57C7EA3E9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4932" y="4870518"/>
              <a:ext cx="3106924" cy="1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12A1819-93FC-4465-B209-01CE65037006}"/>
                </a:ext>
              </a:extLst>
            </p:cNvPr>
            <p:cNvCxnSpPr>
              <a:cxnSpLocks/>
            </p:cNvCxnSpPr>
            <p:nvPr/>
          </p:nvCxnSpPr>
          <p:spPr>
            <a:xfrm>
              <a:off x="8961856" y="4242434"/>
              <a:ext cx="0" cy="628080"/>
            </a:xfrm>
            <a:prstGeom prst="line">
              <a:avLst/>
            </a:prstGeom>
            <a:ln w="28575">
              <a:solidFill>
                <a:srgbClr val="00206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0F4EF6B-7243-4989-A33C-19CE99DA7BF9}"/>
                </a:ext>
              </a:extLst>
            </p:cNvPr>
            <p:cNvGrpSpPr/>
            <p:nvPr/>
          </p:nvGrpSpPr>
          <p:grpSpPr>
            <a:xfrm>
              <a:off x="4156868" y="4242437"/>
              <a:ext cx="3578651" cy="877967"/>
              <a:chOff x="2192343" y="4131943"/>
              <a:chExt cx="3502602" cy="604376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0B4030C-6E15-4F76-ACFE-58B0CEA0F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343" y="4227116"/>
                <a:ext cx="0" cy="509202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0C8343C-F4E1-46AD-84C4-FE65A8CF1E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2343" y="4736318"/>
                <a:ext cx="3488464" cy="1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4CDCFCF-7181-4591-AE74-2E97C9CB91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0807" y="4131943"/>
                <a:ext cx="14138" cy="598818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F771D4D-B52B-42A0-A856-5A33B203C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5218" y="5120400"/>
              <a:ext cx="1509143" cy="416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CD2347F-E8DF-44A9-B3BE-34F587E7E04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59" y="4242434"/>
              <a:ext cx="0" cy="869893"/>
            </a:xfrm>
            <a:prstGeom prst="line">
              <a:avLst/>
            </a:prstGeom>
            <a:ln w="28575">
              <a:solidFill>
                <a:srgbClr val="00206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3840A4-D5A9-4609-86CC-4CEBE0DFBDA4}"/>
              </a:ext>
            </a:extLst>
          </p:cNvPr>
          <p:cNvGrpSpPr/>
          <p:nvPr/>
        </p:nvGrpSpPr>
        <p:grpSpPr>
          <a:xfrm>
            <a:off x="3066589" y="5325254"/>
            <a:ext cx="8999029" cy="460878"/>
            <a:chOff x="3066589" y="5325254"/>
            <a:chExt cx="8999029" cy="46087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63A6DEA-30BC-424C-B225-48A722150AD7}"/>
                </a:ext>
              </a:extLst>
            </p:cNvPr>
            <p:cNvSpPr/>
            <p:nvPr/>
          </p:nvSpPr>
          <p:spPr>
            <a:xfrm>
              <a:off x="3066589" y="5325254"/>
              <a:ext cx="8999029" cy="460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E4478AB-3901-4615-B47B-E3E8EE1949B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659" y="5396842"/>
              <a:ext cx="8724121" cy="369371"/>
            </a:xfrm>
            <a:prstGeom prst="rect">
              <a:avLst/>
            </a:prstGeom>
          </p:spPr>
        </p:pic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B45DB89C-F78E-4767-BAF7-25D99483B40F}"/>
              </a:ext>
            </a:extLst>
          </p:cNvPr>
          <p:cNvSpPr/>
          <p:nvPr/>
        </p:nvSpPr>
        <p:spPr>
          <a:xfrm>
            <a:off x="8129239" y="4319408"/>
            <a:ext cx="542340" cy="100584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CFAD40A-8B82-409B-80D7-6EE88183F094}"/>
              </a:ext>
            </a:extLst>
          </p:cNvPr>
          <p:cNvGrpSpPr/>
          <p:nvPr/>
        </p:nvGrpSpPr>
        <p:grpSpPr>
          <a:xfrm>
            <a:off x="3066588" y="5756874"/>
            <a:ext cx="7543795" cy="760843"/>
            <a:chOff x="3066588" y="5756874"/>
            <a:chExt cx="7543795" cy="76084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7A91215-EA67-4E6E-8AFA-5C4E39A7C63A}"/>
                </a:ext>
              </a:extLst>
            </p:cNvPr>
            <p:cNvGrpSpPr/>
            <p:nvPr/>
          </p:nvGrpSpPr>
          <p:grpSpPr>
            <a:xfrm>
              <a:off x="3066588" y="6056839"/>
              <a:ext cx="7543795" cy="460878"/>
              <a:chOff x="3066588" y="6056839"/>
              <a:chExt cx="7543795" cy="46087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5A1740C-7BCC-4DC5-BEEE-EE72CA4C4478}"/>
                  </a:ext>
                </a:extLst>
              </p:cNvPr>
              <p:cNvSpPr/>
              <p:nvPr/>
            </p:nvSpPr>
            <p:spPr>
              <a:xfrm>
                <a:off x="3066588" y="6056839"/>
                <a:ext cx="7543795" cy="46087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CA651A2-7E01-4933-B488-0E23A80778F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1838" y="6117975"/>
                <a:ext cx="7179155" cy="339863"/>
              </a:xfrm>
              <a:prstGeom prst="rect">
                <a:avLst/>
              </a:prstGeom>
            </p:spPr>
          </p:pic>
        </p:grp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B6AD3958-AA52-44A4-93C5-3350E8DEF0A4}"/>
                </a:ext>
              </a:extLst>
            </p:cNvPr>
            <p:cNvSpPr/>
            <p:nvPr/>
          </p:nvSpPr>
          <p:spPr>
            <a:xfrm>
              <a:off x="8169281" y="5756874"/>
              <a:ext cx="542340" cy="369371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983B6CDB-44A4-41A7-83DB-370EF7A55D3A}"/>
              </a:ext>
            </a:extLst>
          </p:cNvPr>
          <p:cNvSpPr/>
          <p:nvPr/>
        </p:nvSpPr>
        <p:spPr>
          <a:xfrm>
            <a:off x="3899457" y="5931632"/>
            <a:ext cx="2196541" cy="5098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EA3F-81EF-407B-8A04-35D5E658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0598" y="543751"/>
            <a:ext cx="12972246" cy="572462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training </a:t>
            </a:r>
            <a:r>
              <a:rPr lang="en-US" altLang="zh-CN" b="1" dirty="0"/>
              <a:t>samples </a:t>
            </a:r>
            <a:br>
              <a:rPr lang="en-US" altLang="zh-CN" b="1" dirty="0"/>
            </a:br>
            <a:r>
              <a:rPr lang="en-US" altLang="zh-CN" b="1" dirty="0"/>
              <a:t>[</a:t>
            </a:r>
            <a:r>
              <a:rPr lang="en-US" altLang="zh-CN" b="1" dirty="0" err="1"/>
              <a:t>Ghorbani</a:t>
            </a:r>
            <a:r>
              <a:rPr lang="en-US" altLang="zh-CN" b="1" dirty="0"/>
              <a:t>, ICML 2019]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04583B8-D966-443F-9A9E-4B9D6BDDBF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559" y="2121006"/>
            <a:ext cx="3471786" cy="33192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76EE5-1D2F-47B6-8288-E1C9C9F2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15" name="Picture 14" descr="A picture containing flying, clock, airplane&#10;&#10;Description automatically generated">
            <a:extLst>
              <a:ext uri="{FF2B5EF4-FFF2-40B4-BE49-F238E27FC236}">
                <a16:creationId xmlns:a16="http://schemas.microsoft.com/office/drawing/2014/main" id="{DE727891-3C40-438B-B262-505414FD6E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821" y="2121006"/>
            <a:ext cx="3570623" cy="327792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C0ED09-4497-4C00-A3DE-EE1EFB7887BA}"/>
              </a:ext>
            </a:extLst>
          </p:cNvPr>
          <p:cNvSpPr/>
          <p:nvPr/>
        </p:nvSpPr>
        <p:spPr>
          <a:xfrm>
            <a:off x="5052074" y="3498705"/>
            <a:ext cx="2496806" cy="767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DAED6A-493A-43CA-8408-BF4C391839DE}"/>
              </a:ext>
            </a:extLst>
          </p:cNvPr>
          <p:cNvSpPr txBox="1"/>
          <p:nvPr/>
        </p:nvSpPr>
        <p:spPr>
          <a:xfrm>
            <a:off x="5106044" y="3149416"/>
            <a:ext cx="2380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 one out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27B2C-702F-4032-A8A4-F92ABB1352E5}"/>
              </a:ext>
            </a:extLst>
          </p:cNvPr>
          <p:cNvSpPr txBox="1"/>
          <p:nvPr/>
        </p:nvSpPr>
        <p:spPr>
          <a:xfrm>
            <a:off x="4730758" y="5754331"/>
            <a:ext cx="278953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Retrain the model?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BF1D8EC3-224E-41E4-B296-56DB6FB46E3A}"/>
              </a:ext>
            </a:extLst>
          </p:cNvPr>
          <p:cNvSpPr/>
          <p:nvPr/>
        </p:nvSpPr>
        <p:spPr>
          <a:xfrm rot="5400000">
            <a:off x="5871269" y="4053541"/>
            <a:ext cx="508515" cy="2614260"/>
          </a:xfrm>
          <a:prstGeom prst="curvedLeftArrow">
            <a:avLst>
              <a:gd name="adj1" fmla="val 8759"/>
              <a:gd name="adj2" fmla="val 50000"/>
              <a:gd name="adj3" fmla="val 50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D959EC7-80E6-4B34-8230-EEFAFDBE11F8}"/>
              </a:ext>
            </a:extLst>
          </p:cNvPr>
          <p:cNvGrpSpPr/>
          <p:nvPr/>
        </p:nvGrpSpPr>
        <p:grpSpPr>
          <a:xfrm>
            <a:off x="3093720" y="2352972"/>
            <a:ext cx="624840" cy="590246"/>
            <a:chOff x="3093720" y="1450147"/>
            <a:chExt cx="624840" cy="59024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AB5620-38DF-4116-B874-00738879DFB2}"/>
                </a:ext>
              </a:extLst>
            </p:cNvPr>
            <p:cNvCxnSpPr/>
            <p:nvPr/>
          </p:nvCxnSpPr>
          <p:spPr>
            <a:xfrm>
              <a:off x="3093720" y="1478280"/>
              <a:ext cx="624840" cy="533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F0F5E4-E524-4E13-9976-0134AD123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9437" y="1450147"/>
              <a:ext cx="593406" cy="5902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9FC02-B9EE-459A-AB4B-CB9D7417DAEC}"/>
              </a:ext>
            </a:extLst>
          </p:cNvPr>
          <p:cNvSpPr txBox="1"/>
          <p:nvPr/>
        </p:nvSpPr>
        <p:spPr>
          <a:xfrm>
            <a:off x="3867158" y="5748224"/>
            <a:ext cx="509396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 update the model!!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13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19" grpId="1" animBg="1"/>
      <p:bldP spid="3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57ED-B71F-4011-B24D-F9587371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29" y="481245"/>
            <a:ext cx="10018713" cy="130770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the 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A4933-1BBD-4339-8176-2FA03CD0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20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F27CA-D60E-4E89-8269-7658C7F4EAF0}"/>
              </a:ext>
            </a:extLst>
          </p:cNvPr>
          <p:cNvCxnSpPr/>
          <p:nvPr/>
        </p:nvCxnSpPr>
        <p:spPr>
          <a:xfrm>
            <a:off x="1081668" y="2821259"/>
            <a:ext cx="10058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3859E3-365C-4E9C-8DBB-11FE63197AB0}"/>
              </a:ext>
            </a:extLst>
          </p:cNvPr>
          <p:cNvSpPr txBox="1"/>
          <p:nvPr/>
        </p:nvSpPr>
        <p:spPr>
          <a:xfrm>
            <a:off x="4973444" y="3178098"/>
            <a:ext cx="240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5B8970-BBC2-497D-8508-CE6FACABC9F2}"/>
              </a:ext>
            </a:extLst>
          </p:cNvPr>
          <p:cNvGrpSpPr/>
          <p:nvPr/>
        </p:nvGrpSpPr>
        <p:grpSpPr>
          <a:xfrm>
            <a:off x="1326995" y="2754354"/>
            <a:ext cx="4382429" cy="2205717"/>
            <a:chOff x="1326995" y="2754354"/>
            <a:chExt cx="4382429" cy="22057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776CC6-6159-41F2-BA5B-16CF052F0FB3}"/>
                </a:ext>
              </a:extLst>
            </p:cNvPr>
            <p:cNvSpPr/>
            <p:nvPr/>
          </p:nvSpPr>
          <p:spPr>
            <a:xfrm>
              <a:off x="1951463" y="2754354"/>
              <a:ext cx="144966" cy="13380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A19D39-4A97-481F-A84D-D5430008B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854" y="2955066"/>
              <a:ext cx="579863" cy="98500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E4297F-7DC3-4D74-AC67-F7A461AB4567}"/>
                </a:ext>
              </a:extLst>
            </p:cNvPr>
            <p:cNvSpPr txBox="1"/>
            <p:nvPr/>
          </p:nvSpPr>
          <p:spPr>
            <a:xfrm>
              <a:off x="1326995" y="4036741"/>
              <a:ext cx="4382429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models with closed form solutions:</a:t>
              </a:r>
            </a:p>
            <a:p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Linear Regression/Naïve Bayes Model [Deshpande, SIGMOD 06] [Gupta, 2015]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27D5D-5DBB-4F2C-80C0-3AFDEF2F9C15}"/>
              </a:ext>
            </a:extLst>
          </p:cNvPr>
          <p:cNvGrpSpPr/>
          <p:nvPr/>
        </p:nvGrpSpPr>
        <p:grpSpPr>
          <a:xfrm>
            <a:off x="6724186" y="2765377"/>
            <a:ext cx="5296830" cy="2631108"/>
            <a:chOff x="6724186" y="2765377"/>
            <a:chExt cx="5296830" cy="26311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9F661C-29BD-44B5-B0A5-98B2F0CA4DF5}"/>
                </a:ext>
              </a:extLst>
            </p:cNvPr>
            <p:cNvSpPr/>
            <p:nvPr/>
          </p:nvSpPr>
          <p:spPr>
            <a:xfrm>
              <a:off x="10394423" y="2765377"/>
              <a:ext cx="144966" cy="13380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D3F9F5-BFF2-426C-BD80-72359BF54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3434" y="2955066"/>
              <a:ext cx="480989" cy="121549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DFA3CC-5D95-49DC-9324-7D86D8C8D4AA}"/>
                </a:ext>
              </a:extLst>
            </p:cNvPr>
            <p:cNvSpPr txBox="1"/>
            <p:nvPr/>
          </p:nvSpPr>
          <p:spPr>
            <a:xfrm>
              <a:off x="6724186" y="4196156"/>
              <a:ext cx="529683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Influence function method [Koh, ICML 17] for general ML models (requires iterative computation)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Only target deleting one sample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Not robust to outliers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399032-A4A1-4E25-8FA1-0ECFB2D22D5A}"/>
              </a:ext>
            </a:extLst>
          </p:cNvPr>
          <p:cNvGrpSpPr/>
          <p:nvPr/>
        </p:nvGrpSpPr>
        <p:grpSpPr>
          <a:xfrm>
            <a:off x="4219645" y="1346382"/>
            <a:ext cx="4031911" cy="1567151"/>
            <a:chOff x="4208637" y="1728788"/>
            <a:chExt cx="4031911" cy="15671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1D7BC5B-74D3-43B4-9F84-9C8C704958EE}"/>
                </a:ext>
              </a:extLst>
            </p:cNvPr>
            <p:cNvCxnSpPr>
              <a:cxnSpLocks/>
              <a:stCxn id="6" idx="2"/>
              <a:endCxn id="15" idx="1"/>
            </p:cNvCxnSpPr>
            <p:nvPr/>
          </p:nvCxnSpPr>
          <p:spPr>
            <a:xfrm>
              <a:off x="6224593" y="2929117"/>
              <a:ext cx="1259993" cy="25261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9F4D54-D10F-4FD0-8BC2-1F8264CADE71}"/>
                </a:ext>
              </a:extLst>
            </p:cNvPr>
            <p:cNvSpPr txBox="1"/>
            <p:nvPr/>
          </p:nvSpPr>
          <p:spPr>
            <a:xfrm>
              <a:off x="4208637" y="1728788"/>
              <a:ext cx="4031911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Quantized K-means [</a:t>
              </a:r>
              <a:r>
                <a:rPr lang="en-US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Ginart</a:t>
              </a:r>
              <a:r>
                <a: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NIPS 19] for K-means (iterative computation)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 explicit changes for the training algorithm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E2B307-2C2B-4699-B69B-431CC9F764FB}"/>
                </a:ext>
              </a:extLst>
            </p:cNvPr>
            <p:cNvSpPr/>
            <p:nvPr/>
          </p:nvSpPr>
          <p:spPr>
            <a:xfrm>
              <a:off x="7463356" y="3162132"/>
              <a:ext cx="144966" cy="1338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0251E-72B5-411D-A49D-D8A22E29A7A0}"/>
              </a:ext>
            </a:extLst>
          </p:cNvPr>
          <p:cNvSpPr/>
          <p:nvPr/>
        </p:nvSpPr>
        <p:spPr>
          <a:xfrm>
            <a:off x="1672683" y="5467528"/>
            <a:ext cx="91440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solutions for general models (trained by GD/SGD) is hard 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Schelter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2019] 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Ginart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NIPS 19]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52203A-EED8-4846-95DD-DA2F0F9F6EBC}"/>
              </a:ext>
            </a:extLst>
          </p:cNvPr>
          <p:cNvGrpSpPr/>
          <p:nvPr/>
        </p:nvGrpSpPr>
        <p:grpSpPr>
          <a:xfrm>
            <a:off x="650240" y="3618006"/>
            <a:ext cx="522868" cy="1716032"/>
            <a:chOff x="650240" y="3618006"/>
            <a:chExt cx="522868" cy="17160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0A7816-CF0A-4B10-9196-8BF9A83ADF08}"/>
                </a:ext>
              </a:extLst>
            </p:cNvPr>
            <p:cNvSpPr/>
            <p:nvPr/>
          </p:nvSpPr>
          <p:spPr>
            <a:xfrm>
              <a:off x="650240" y="4064703"/>
              <a:ext cx="522868" cy="923330"/>
            </a:xfrm>
            <a:prstGeom prst="rect">
              <a:avLst/>
            </a:prstGeom>
            <a:pattFill prst="dkHorz">
              <a:fgClr>
                <a:srgbClr val="00B050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7F23A7-C0B8-4BFD-9886-51876B971924}"/>
                </a:ext>
              </a:extLst>
            </p:cNvPr>
            <p:cNvSpPr txBox="1"/>
            <p:nvPr/>
          </p:nvSpPr>
          <p:spPr>
            <a:xfrm>
              <a:off x="779055" y="3618006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841DBA-BADC-47D6-AB4B-72099C0B80C6}"/>
                </a:ext>
              </a:extLst>
            </p:cNvPr>
            <p:cNvSpPr txBox="1"/>
            <p:nvPr/>
          </p:nvSpPr>
          <p:spPr>
            <a:xfrm>
              <a:off x="784364" y="49339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6FE0AE-937E-4232-92E4-4FB6DFE153FD}"/>
              </a:ext>
            </a:extLst>
          </p:cNvPr>
          <p:cNvGrpSpPr/>
          <p:nvPr/>
        </p:nvGrpSpPr>
        <p:grpSpPr>
          <a:xfrm>
            <a:off x="5983249" y="3788178"/>
            <a:ext cx="522868" cy="1716032"/>
            <a:chOff x="5983249" y="3788178"/>
            <a:chExt cx="522868" cy="17160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CC814E4-AAF1-4C1B-B165-B788561D8E47}"/>
                </a:ext>
              </a:extLst>
            </p:cNvPr>
            <p:cNvGrpSpPr/>
            <p:nvPr/>
          </p:nvGrpSpPr>
          <p:grpSpPr>
            <a:xfrm>
              <a:off x="5983249" y="4175031"/>
              <a:ext cx="522868" cy="993831"/>
              <a:chOff x="1326995" y="778582"/>
              <a:chExt cx="522868" cy="99383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A246A83-46DD-4A36-B243-67F37FEB1BEF}"/>
                  </a:ext>
                </a:extLst>
              </p:cNvPr>
              <p:cNvSpPr/>
              <p:nvPr/>
            </p:nvSpPr>
            <p:spPr>
              <a:xfrm>
                <a:off x="1326995" y="1314130"/>
                <a:ext cx="522868" cy="458283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E53576A-2633-49C5-BDF9-7AFF3EED5EE4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E1622F-2183-4598-AA3F-DAB07A21A7E9}"/>
                </a:ext>
              </a:extLst>
            </p:cNvPr>
            <p:cNvSpPr txBox="1"/>
            <p:nvPr/>
          </p:nvSpPr>
          <p:spPr>
            <a:xfrm>
              <a:off x="6104965" y="378817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CD2BFD-3B7D-42D7-A4CC-91DA582C4C46}"/>
                </a:ext>
              </a:extLst>
            </p:cNvPr>
            <p:cNvSpPr txBox="1"/>
            <p:nvPr/>
          </p:nvSpPr>
          <p:spPr>
            <a:xfrm>
              <a:off x="6110274" y="5104100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F7948F-0AF7-4EFF-91DA-7B01C088A4BD}"/>
              </a:ext>
            </a:extLst>
          </p:cNvPr>
          <p:cNvGrpSpPr/>
          <p:nvPr/>
        </p:nvGrpSpPr>
        <p:grpSpPr>
          <a:xfrm>
            <a:off x="3379580" y="1153521"/>
            <a:ext cx="522868" cy="1716032"/>
            <a:chOff x="3379580" y="1153521"/>
            <a:chExt cx="522868" cy="17160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7E0FD08-BA02-4E71-854E-E7C84CD95E42}"/>
                </a:ext>
              </a:extLst>
            </p:cNvPr>
            <p:cNvGrpSpPr/>
            <p:nvPr/>
          </p:nvGrpSpPr>
          <p:grpSpPr>
            <a:xfrm>
              <a:off x="3379580" y="1530231"/>
              <a:ext cx="522868" cy="993832"/>
              <a:chOff x="1326995" y="778582"/>
              <a:chExt cx="522868" cy="99383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2F34CBC-FADC-4A29-9020-A1CF1F741203}"/>
                  </a:ext>
                </a:extLst>
              </p:cNvPr>
              <p:cNvSpPr/>
              <p:nvPr/>
            </p:nvSpPr>
            <p:spPr>
              <a:xfrm>
                <a:off x="1326995" y="807855"/>
                <a:ext cx="522868" cy="964559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14F51FA-C532-47CA-9EEA-D9AE4EB2F2C2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E0471-0D6C-42E8-9102-F715B873503A}"/>
                </a:ext>
              </a:extLst>
            </p:cNvPr>
            <p:cNvSpPr txBox="1"/>
            <p:nvPr/>
          </p:nvSpPr>
          <p:spPr>
            <a:xfrm>
              <a:off x="3491358" y="1153521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EB4EB-C8B5-423C-B7CE-E4EEAFE6E4A4}"/>
                </a:ext>
              </a:extLst>
            </p:cNvPr>
            <p:cNvSpPr txBox="1"/>
            <p:nvPr/>
          </p:nvSpPr>
          <p:spPr>
            <a:xfrm>
              <a:off x="3496667" y="2469443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9C90F7-2556-4AA6-AFF4-5D1465F4856D}"/>
              </a:ext>
            </a:extLst>
          </p:cNvPr>
          <p:cNvGrpSpPr/>
          <p:nvPr/>
        </p:nvGrpSpPr>
        <p:grpSpPr>
          <a:xfrm>
            <a:off x="10410306" y="-95889"/>
            <a:ext cx="522868" cy="1716032"/>
            <a:chOff x="10358360" y="-180794"/>
            <a:chExt cx="522868" cy="17160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E149CC-9CF0-4922-A335-2D2445B5266A}"/>
                </a:ext>
              </a:extLst>
            </p:cNvPr>
            <p:cNvGrpSpPr/>
            <p:nvPr/>
          </p:nvGrpSpPr>
          <p:grpSpPr>
            <a:xfrm>
              <a:off x="10358360" y="191114"/>
              <a:ext cx="522868" cy="993832"/>
              <a:chOff x="1326995" y="778582"/>
              <a:chExt cx="522868" cy="99383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77099-77EB-4AA6-BD62-8EAE984F5902}"/>
                  </a:ext>
                </a:extLst>
              </p:cNvPr>
              <p:cNvSpPr/>
              <p:nvPr/>
            </p:nvSpPr>
            <p:spPr>
              <a:xfrm>
                <a:off x="1326995" y="835595"/>
                <a:ext cx="522868" cy="936819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623964-9570-460D-9AAE-59DF786FF08E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7F8A52-3356-4FD7-9784-6FCEDCDFF440}"/>
                </a:ext>
              </a:extLst>
            </p:cNvPr>
            <p:cNvSpPr txBox="1"/>
            <p:nvPr/>
          </p:nvSpPr>
          <p:spPr>
            <a:xfrm>
              <a:off x="10476876" y="-180794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8FF45C-3EC3-4980-9D7D-D6456F92A392}"/>
                </a:ext>
              </a:extLst>
            </p:cNvPr>
            <p:cNvSpPr txBox="1"/>
            <p:nvPr/>
          </p:nvSpPr>
          <p:spPr>
            <a:xfrm>
              <a:off x="10482185" y="11351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F93BAEE-2809-4793-A56E-986E9E54CE98}"/>
              </a:ext>
            </a:extLst>
          </p:cNvPr>
          <p:cNvSpPr txBox="1"/>
          <p:nvPr/>
        </p:nvSpPr>
        <p:spPr>
          <a:xfrm>
            <a:off x="11038742" y="117977"/>
            <a:ext cx="58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249B1E-773A-45E0-BDB5-151F7919AFA8}"/>
              </a:ext>
            </a:extLst>
          </p:cNvPr>
          <p:cNvGrpSpPr/>
          <p:nvPr/>
        </p:nvGrpSpPr>
        <p:grpSpPr>
          <a:xfrm>
            <a:off x="9357691" y="-105880"/>
            <a:ext cx="522868" cy="1716032"/>
            <a:chOff x="10358360" y="-180794"/>
            <a:chExt cx="522868" cy="17160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57984FA-7E17-4148-95C2-90C13CD205A1}"/>
                </a:ext>
              </a:extLst>
            </p:cNvPr>
            <p:cNvGrpSpPr/>
            <p:nvPr/>
          </p:nvGrpSpPr>
          <p:grpSpPr>
            <a:xfrm>
              <a:off x="10358360" y="191114"/>
              <a:ext cx="522868" cy="993832"/>
              <a:chOff x="1326995" y="778582"/>
              <a:chExt cx="522868" cy="99383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AD54E5D-A90D-4670-88C0-6E9AA5F354A5}"/>
                  </a:ext>
                </a:extLst>
              </p:cNvPr>
              <p:cNvSpPr/>
              <p:nvPr/>
            </p:nvSpPr>
            <p:spPr>
              <a:xfrm>
                <a:off x="1326995" y="835595"/>
                <a:ext cx="522868" cy="936819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D98B1C5-5F19-42D5-91AB-530DCD3A4DF5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4AE15A-C38E-479B-B49A-BB47B68FD77D}"/>
                </a:ext>
              </a:extLst>
            </p:cNvPr>
            <p:cNvSpPr txBox="1"/>
            <p:nvPr/>
          </p:nvSpPr>
          <p:spPr>
            <a:xfrm>
              <a:off x="10476876" y="-180794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1A2412-434A-4A39-8AB4-F4C882C0305B}"/>
                </a:ext>
              </a:extLst>
            </p:cNvPr>
            <p:cNvSpPr txBox="1"/>
            <p:nvPr/>
          </p:nvSpPr>
          <p:spPr>
            <a:xfrm>
              <a:off x="10482185" y="11351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23255FC-194E-4172-9A7E-4DADDA398971}"/>
              </a:ext>
            </a:extLst>
          </p:cNvPr>
          <p:cNvSpPr txBox="1"/>
          <p:nvPr/>
        </p:nvSpPr>
        <p:spPr>
          <a:xfrm>
            <a:off x="9986127" y="107986"/>
            <a:ext cx="58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3D465-6644-47EF-8520-91C4FAE0744F}"/>
              </a:ext>
            </a:extLst>
          </p:cNvPr>
          <p:cNvGrpSpPr/>
          <p:nvPr/>
        </p:nvGrpSpPr>
        <p:grpSpPr>
          <a:xfrm>
            <a:off x="8547790" y="1649676"/>
            <a:ext cx="3520324" cy="1214842"/>
            <a:chOff x="8483460" y="1648425"/>
            <a:chExt cx="3520324" cy="121484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46D12C-E344-4D32-85F6-1FD273447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940" y="2329422"/>
              <a:ext cx="72483" cy="3021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5F9D3-6FE3-450D-BB80-A810412D9724}"/>
                </a:ext>
              </a:extLst>
            </p:cNvPr>
            <p:cNvSpPr/>
            <p:nvPr/>
          </p:nvSpPr>
          <p:spPr>
            <a:xfrm>
              <a:off x="10321940" y="2729460"/>
              <a:ext cx="144966" cy="133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E342BC-0FF3-4B01-BFA9-859CABC27F29}"/>
                </a:ext>
              </a:extLst>
            </p:cNvPr>
            <p:cNvSpPr txBox="1"/>
            <p:nvPr/>
          </p:nvSpPr>
          <p:spPr>
            <a:xfrm>
              <a:off x="8483460" y="1648425"/>
              <a:ext cx="3520324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ML models (GD/SGD)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AB4BBF-0BAE-4B64-83E8-4AD1D0024FC9}"/>
              </a:ext>
            </a:extLst>
          </p:cNvPr>
          <p:cNvGrpSpPr/>
          <p:nvPr/>
        </p:nvGrpSpPr>
        <p:grpSpPr>
          <a:xfrm>
            <a:off x="8146377" y="1501152"/>
            <a:ext cx="3740093" cy="1443403"/>
            <a:chOff x="10211140" y="2812441"/>
            <a:chExt cx="3740093" cy="144340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42221-8B25-417C-9852-D0EE6FD7864A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10283623" y="3735771"/>
              <a:ext cx="1907448" cy="3862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071174-22DC-4151-88C7-AB47D5A84D08}"/>
                </a:ext>
              </a:extLst>
            </p:cNvPr>
            <p:cNvSpPr txBox="1"/>
            <p:nvPr/>
          </p:nvSpPr>
          <p:spPr>
            <a:xfrm>
              <a:off x="10430909" y="2812441"/>
              <a:ext cx="3520324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 goal:</a:t>
              </a:r>
            </a:p>
            <a:p>
              <a:r>
                <a:rPr lang="en-US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PrIU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linear regression/logistic regression model (GD/SGD)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DE17B6-987A-46D8-A7A3-F622891762DC}"/>
                </a:ext>
              </a:extLst>
            </p:cNvPr>
            <p:cNvSpPr/>
            <p:nvPr/>
          </p:nvSpPr>
          <p:spPr>
            <a:xfrm>
              <a:off x="10211140" y="4122037"/>
              <a:ext cx="144966" cy="133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CE7515-E4FF-4A0C-9DDC-2118FEFECF8D}"/>
              </a:ext>
            </a:extLst>
          </p:cNvPr>
          <p:cNvGrpSpPr/>
          <p:nvPr/>
        </p:nvGrpSpPr>
        <p:grpSpPr>
          <a:xfrm>
            <a:off x="497680" y="579969"/>
            <a:ext cx="2293559" cy="1970158"/>
            <a:chOff x="497680" y="579969"/>
            <a:chExt cx="2293559" cy="19701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BEDA26-F2DF-474B-A7A9-C821399B14C3}"/>
                </a:ext>
              </a:extLst>
            </p:cNvPr>
            <p:cNvGrpSpPr/>
            <p:nvPr/>
          </p:nvGrpSpPr>
          <p:grpSpPr>
            <a:xfrm>
              <a:off x="607620" y="1196831"/>
              <a:ext cx="522868" cy="993832"/>
              <a:chOff x="1326995" y="778582"/>
              <a:chExt cx="522868" cy="99383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AE6625-401D-4CE5-B774-0561A7897329}"/>
                  </a:ext>
                </a:extLst>
              </p:cNvPr>
              <p:cNvSpPr/>
              <p:nvPr/>
            </p:nvSpPr>
            <p:spPr>
              <a:xfrm>
                <a:off x="1326995" y="1126082"/>
                <a:ext cx="522868" cy="646332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7A7907-BC7D-4D8C-9216-7424258B794E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1BB9180-E715-40D3-BFCE-159E1FFC12FD}"/>
                </a:ext>
              </a:extLst>
            </p:cNvPr>
            <p:cNvCxnSpPr/>
            <p:nvPr/>
          </p:nvCxnSpPr>
          <p:spPr>
            <a:xfrm flipV="1">
              <a:off x="1295440" y="1196831"/>
              <a:ext cx="0" cy="4363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235AF1-7B37-498E-8C6B-5828E4F450BA}"/>
                </a:ext>
              </a:extLst>
            </p:cNvPr>
            <p:cNvSpPr txBox="1"/>
            <p:nvPr/>
          </p:nvSpPr>
          <p:spPr>
            <a:xfrm>
              <a:off x="1322040" y="1280616"/>
              <a:ext cx="146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similar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C48395-6A04-42ED-9E38-AF616CC48583}"/>
                </a:ext>
              </a:extLst>
            </p:cNvPr>
            <p:cNvSpPr txBox="1"/>
            <p:nvPr/>
          </p:nvSpPr>
          <p:spPr>
            <a:xfrm>
              <a:off x="724517" y="834095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FD9DCC-E063-467E-867B-39AF106A7B86}"/>
                </a:ext>
              </a:extLst>
            </p:cNvPr>
            <p:cNvSpPr txBox="1"/>
            <p:nvPr/>
          </p:nvSpPr>
          <p:spPr>
            <a:xfrm>
              <a:off x="729826" y="2150017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AD9C5A-A1C8-472D-AFE5-A0DBB0B34E60}"/>
                </a:ext>
              </a:extLst>
            </p:cNvPr>
            <p:cNvSpPr txBox="1"/>
            <p:nvPr/>
          </p:nvSpPr>
          <p:spPr>
            <a:xfrm>
              <a:off x="497680" y="579969"/>
              <a:ext cx="227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CB45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Approximation rate: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167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0" grpId="0"/>
      <p:bldP spid="60" grpId="1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 2 1">
            <a:extLst>
              <a:ext uri="{FF2B5EF4-FFF2-40B4-BE49-F238E27FC236}">
                <a16:creationId xmlns:a16="http://schemas.microsoft.com/office/drawing/2014/main" id="{61A67BB0-09DF-4647-A522-47F2FE80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76" y="2924944"/>
            <a:ext cx="4947423" cy="1717436"/>
          </a:xfrm>
          <a:solidFill>
            <a:schemeClr val="bg1"/>
          </a:solidFill>
        </p:spPr>
        <p:txBody>
          <a:bodyPr anchor="t" anchorCtr="0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samples: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5781-8780-45DF-B1E2-EB0B2E7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8BADB7-C5B9-43D0-84B7-4ADCAED2772E}"/>
              </a:ext>
            </a:extLst>
          </p:cNvPr>
          <p:cNvSpPr/>
          <p:nvPr/>
        </p:nvSpPr>
        <p:spPr>
          <a:xfrm>
            <a:off x="5180305" y="5872167"/>
            <a:ext cx="5614075" cy="595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A3FC8A-0C3D-44A7-8EC6-81993699DEA2}"/>
              </a:ext>
            </a:extLst>
          </p:cNvPr>
          <p:cNvSpPr/>
          <p:nvPr/>
        </p:nvSpPr>
        <p:spPr>
          <a:xfrm>
            <a:off x="4788792" y="4141462"/>
            <a:ext cx="7349600" cy="6690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 2 2">
            <a:extLst>
              <a:ext uri="{FF2B5EF4-FFF2-40B4-BE49-F238E27FC236}">
                <a16:creationId xmlns:a16="http://schemas.microsoft.com/office/drawing/2014/main" id="{DF556B04-ED2E-4224-A544-70298703C630}"/>
              </a:ext>
            </a:extLst>
          </p:cNvPr>
          <p:cNvSpPr txBox="1">
            <a:spLocks/>
          </p:cNvSpPr>
          <p:nvPr/>
        </p:nvSpPr>
        <p:spPr>
          <a:xfrm>
            <a:off x="1153521" y="3374262"/>
            <a:ext cx="4947423" cy="109892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defTabSz="457200">
              <a:spcAft>
                <a:spcPts val="600"/>
              </a:spcAft>
              <a:buClr>
                <a:srgbClr val="5A82CB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Annotate provenance tokens:</a:t>
            </a:r>
          </a:p>
        </p:txBody>
      </p:sp>
      <p:sp>
        <p:nvSpPr>
          <p:cNvPr id="28" name="Content Placeholder 2 1">
            <a:extLst>
              <a:ext uri="{FF2B5EF4-FFF2-40B4-BE49-F238E27FC236}">
                <a16:creationId xmlns:a16="http://schemas.microsoft.com/office/drawing/2014/main" id="{8CBF6C82-902D-461C-884B-23D1EEB8E1D5}"/>
              </a:ext>
            </a:extLst>
          </p:cNvPr>
          <p:cNvSpPr txBox="1">
            <a:spLocks/>
          </p:cNvSpPr>
          <p:nvPr/>
        </p:nvSpPr>
        <p:spPr>
          <a:xfrm>
            <a:off x="6091302" y="2906825"/>
            <a:ext cx="5407027" cy="11459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defTabSz="457200">
              <a:spcAft>
                <a:spcPts val="600"/>
              </a:spcAft>
              <a:buClr>
                <a:srgbClr val="5A82CB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a linear algebra expression: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5388E3-1B22-445B-B37E-D70530D37B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82" y="3040249"/>
            <a:ext cx="1492114" cy="3035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4B92DB-5592-44C9-9A61-629EDA447A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12" y="3509610"/>
            <a:ext cx="3402972" cy="3273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128420B-2934-4ED5-B400-6854E1A673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7" y="3918465"/>
            <a:ext cx="2797714" cy="3035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7C57A9-2DAB-41F6-81B9-F8256B4B3E5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79201" y="3673267"/>
            <a:ext cx="2349311" cy="33549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6638B0E-F967-4700-AD58-4F71F03DB0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402" y="4278161"/>
            <a:ext cx="7182633" cy="3273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360F4-6EFE-4232-B593-F643346DDC68}"/>
              </a:ext>
            </a:extLst>
          </p:cNvPr>
          <p:cNvCxnSpPr>
            <a:cxnSpLocks/>
          </p:cNvCxnSpPr>
          <p:nvPr/>
        </p:nvCxnSpPr>
        <p:spPr>
          <a:xfrm flipH="1">
            <a:off x="8612460" y="3695484"/>
            <a:ext cx="121902" cy="5802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21CDACD-819D-4491-B66F-729BD9C75C9E}"/>
              </a:ext>
            </a:extLst>
          </p:cNvPr>
          <p:cNvSpPr/>
          <p:nvPr/>
        </p:nvSpPr>
        <p:spPr>
          <a:xfrm>
            <a:off x="7872761" y="4250747"/>
            <a:ext cx="925551" cy="5044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1DCB7C-5F66-4F7F-B595-E89161FDCAAC}"/>
              </a:ext>
            </a:extLst>
          </p:cNvPr>
          <p:cNvCxnSpPr>
            <a:cxnSpLocks/>
            <a:stCxn id="19" idx="2"/>
            <a:endCxn id="8" idx="0"/>
          </p:cNvCxnSpPr>
          <p:nvPr/>
        </p:nvCxnSpPr>
        <p:spPr>
          <a:xfrm flipH="1">
            <a:off x="8266048" y="4755195"/>
            <a:ext cx="69489" cy="49435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B83FCCAC-3786-43A6-B557-C04D4666FC9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60" y="5964596"/>
            <a:ext cx="5392460" cy="3273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BFFD0AB-1FF3-4617-AFF7-ED694E17858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96" y="5132296"/>
            <a:ext cx="1695086" cy="327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139D92-34F6-4AD1-9B7F-910D0394390C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6733" y="5249552"/>
            <a:ext cx="718629" cy="19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AE91A6-95DE-47B4-8BD9-2CACF466B181}"/>
              </a:ext>
            </a:extLst>
          </p:cNvPr>
          <p:cNvSpPr/>
          <p:nvPr/>
        </p:nvSpPr>
        <p:spPr>
          <a:xfrm>
            <a:off x="9014898" y="4182864"/>
            <a:ext cx="3123493" cy="50444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ED90D1-984D-4334-8BE6-316E87E67FD3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10431484" y="4687312"/>
            <a:ext cx="145161" cy="47765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ED0EC8D-CBFC-484C-8CC0-74DA663AB60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941" y="5164970"/>
            <a:ext cx="2143086" cy="32731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C9B2658-771D-452F-A1BD-3CD32A2479B7}"/>
              </a:ext>
            </a:extLst>
          </p:cNvPr>
          <p:cNvSpPr/>
          <p:nvPr/>
        </p:nvSpPr>
        <p:spPr>
          <a:xfrm>
            <a:off x="5470818" y="4177957"/>
            <a:ext cx="2185357" cy="57723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54B547-E046-4F63-9A7B-AAEA82984524}"/>
              </a:ext>
            </a:extLst>
          </p:cNvPr>
          <p:cNvCxnSpPr>
            <a:cxnSpLocks/>
          </p:cNvCxnSpPr>
          <p:nvPr/>
        </p:nvCxnSpPr>
        <p:spPr>
          <a:xfrm flipH="1">
            <a:off x="6336610" y="4809130"/>
            <a:ext cx="151258" cy="37710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9F4762D-D0CE-4952-A8E5-357DB9F27E93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987343" y="5646758"/>
            <a:ext cx="517577" cy="2254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CE2F45-AE03-4945-8242-D97CCEA4CEF8}"/>
              </a:ext>
            </a:extLst>
          </p:cNvPr>
          <p:cNvCxnSpPr/>
          <p:nvPr/>
        </p:nvCxnSpPr>
        <p:spPr>
          <a:xfrm>
            <a:off x="5180305" y="5646758"/>
            <a:ext cx="64528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D89F7AE3-7515-4210-86BA-72A0DA4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24" y="643095"/>
            <a:ext cx="11394831" cy="77335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semi-ring model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linear algebra operators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129B4-D005-4EE0-BE65-08E43334559B}"/>
              </a:ext>
            </a:extLst>
          </p:cNvPr>
          <p:cNvSpPr txBox="1"/>
          <p:nvPr/>
        </p:nvSpPr>
        <p:spPr>
          <a:xfrm>
            <a:off x="1148575" y="1469243"/>
            <a:ext cx="10015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Provenance-semiring model for relational database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[Green, PODS 2007]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7EE08-045F-40FA-806E-B59AC7C68C65}"/>
              </a:ext>
            </a:extLst>
          </p:cNvPr>
          <p:cNvSpPr txBox="1"/>
          <p:nvPr/>
        </p:nvSpPr>
        <p:spPr>
          <a:xfrm>
            <a:off x="1153521" y="2334924"/>
            <a:ext cx="1001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for linear algebra operators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[Yan,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16]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3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36" grpId="0" animBg="1"/>
      <p:bldP spid="11" grpId="0" animBg="1"/>
      <p:bldP spid="26" grpId="0"/>
      <p:bldP spid="28" grpId="0" animBg="1"/>
      <p:bldP spid="19" grpId="0" animBg="1"/>
      <p:bldP spid="20" grpId="0" animBg="1"/>
      <p:bldP spid="29" grpId="0" animBg="1"/>
      <p:bldP spid="17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F80CC-216B-401A-938C-F9C57BDE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22</a:t>
            </a:fld>
            <a:endParaRPr lang="en-GB" dirty="0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08A3D650-489B-4D42-A9AF-52B8A48D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84" y="1728393"/>
            <a:ext cx="4032319" cy="3050010"/>
          </a:xfrm>
          <a:prstGeom prst="rect">
            <a:avLst/>
          </a:prstGeom>
        </p:spPr>
      </p:pic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53F962BE-166F-4EAC-A0A0-573D7741E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899" y="1728393"/>
            <a:ext cx="4032318" cy="301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9EE4B1-5D06-473E-86E8-140F8A98F703}"/>
              </a:ext>
            </a:extLst>
          </p:cNvPr>
          <p:cNvSpPr txBox="1"/>
          <p:nvPr/>
        </p:nvSpPr>
        <p:spPr>
          <a:xfrm>
            <a:off x="1238310" y="1314726"/>
            <a:ext cx="48134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Covtype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(minibatch = 10000, Iterations = 500)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FB783-71F3-4A4C-ADFC-84235127174F}"/>
              </a:ext>
            </a:extLst>
          </p:cNvPr>
          <p:cNvSpPr txBox="1"/>
          <p:nvPr/>
        </p:nvSpPr>
        <p:spPr>
          <a:xfrm>
            <a:off x="6413949" y="1305921"/>
            <a:ext cx="481349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Covtype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(minibatch = 200, Iterations = 500)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28C3A-2033-4CDA-8017-3869C57A3B64}"/>
              </a:ext>
            </a:extLst>
          </p:cNvPr>
          <p:cNvSpPr txBox="1"/>
          <p:nvPr/>
        </p:nvSpPr>
        <p:spPr>
          <a:xfrm>
            <a:off x="1966334" y="5028302"/>
            <a:ext cx="859676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Minibatch size is smaller, the speed-ups of PrIU are smaller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F59E403-1BA1-48D4-9AA0-2F751295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611577"/>
            <a:ext cx="11029616" cy="7571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38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 2 1">
            <a:extLst>
              <a:ext uri="{FF2B5EF4-FFF2-40B4-BE49-F238E27FC236}">
                <a16:creationId xmlns:a16="http://schemas.microsoft.com/office/drawing/2014/main" id="{61A67BB0-09DF-4647-A522-47F2FE800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576" y="2924944"/>
            <a:ext cx="4947423" cy="1717436"/>
          </a:xfrm>
          <a:solidFill>
            <a:schemeClr val="bg1"/>
          </a:solidFill>
        </p:spPr>
        <p:txBody>
          <a:bodyPr anchor="t" anchorCtr="0"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samples: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C5781-8780-45DF-B1E2-EB0B2E71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26" name="Content Placeholder 2 2 2">
            <a:extLst>
              <a:ext uri="{FF2B5EF4-FFF2-40B4-BE49-F238E27FC236}">
                <a16:creationId xmlns:a16="http://schemas.microsoft.com/office/drawing/2014/main" id="{DF556B04-ED2E-4224-A544-70298703C630}"/>
              </a:ext>
            </a:extLst>
          </p:cNvPr>
          <p:cNvSpPr txBox="1">
            <a:spLocks/>
          </p:cNvSpPr>
          <p:nvPr/>
        </p:nvSpPr>
        <p:spPr>
          <a:xfrm>
            <a:off x="1153521" y="3374262"/>
            <a:ext cx="4947423" cy="109892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defTabSz="457200">
              <a:spcAft>
                <a:spcPts val="600"/>
              </a:spcAft>
              <a:buClr>
                <a:srgbClr val="5A82CB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Annotate provenance tokens:</a:t>
            </a:r>
          </a:p>
        </p:txBody>
      </p:sp>
      <p:sp>
        <p:nvSpPr>
          <p:cNvPr id="28" name="Content Placeholder 2 1">
            <a:extLst>
              <a:ext uri="{FF2B5EF4-FFF2-40B4-BE49-F238E27FC236}">
                <a16:creationId xmlns:a16="http://schemas.microsoft.com/office/drawing/2014/main" id="{8CBF6C82-902D-461C-884B-23D1EEB8E1D5}"/>
              </a:ext>
            </a:extLst>
          </p:cNvPr>
          <p:cNvSpPr txBox="1">
            <a:spLocks/>
          </p:cNvSpPr>
          <p:nvPr/>
        </p:nvSpPr>
        <p:spPr>
          <a:xfrm>
            <a:off x="6091302" y="2906825"/>
            <a:ext cx="5407027" cy="114592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defTabSz="457200">
              <a:spcAft>
                <a:spcPts val="600"/>
              </a:spcAft>
              <a:buClr>
                <a:srgbClr val="5A82CB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500" b="1" dirty="0">
                <a:solidFill>
                  <a:srgbClr val="000000">
                    <a:lumMod val="75000"/>
                    <a:lumOff val="25000"/>
                  </a:srgb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For a linear algebra expression: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A5388E3-1B22-445B-B37E-D70530D37B3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82" y="3040249"/>
            <a:ext cx="1492114" cy="30354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4B92DB-5592-44C9-9A61-629EDA447A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512" y="3509610"/>
            <a:ext cx="3402972" cy="32731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128420B-2934-4ED5-B400-6854E1A673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487" y="3918465"/>
            <a:ext cx="2797714" cy="3035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7C57A9-2DAB-41F6-81B9-F8256B4B3E5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79201" y="3673267"/>
            <a:ext cx="2349311" cy="335496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A360F4-6EFE-4232-B593-F643346DDC68}"/>
              </a:ext>
            </a:extLst>
          </p:cNvPr>
          <p:cNvCxnSpPr>
            <a:cxnSpLocks/>
          </p:cNvCxnSpPr>
          <p:nvPr/>
        </p:nvCxnSpPr>
        <p:spPr>
          <a:xfrm flipH="1">
            <a:off x="8612460" y="3695484"/>
            <a:ext cx="121902" cy="580243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>
            <a:extLst>
              <a:ext uri="{FF2B5EF4-FFF2-40B4-BE49-F238E27FC236}">
                <a16:creationId xmlns:a16="http://schemas.microsoft.com/office/drawing/2014/main" id="{D89F7AE3-7515-4210-86BA-72A0DA4AC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24" y="643095"/>
            <a:ext cx="11394831" cy="77335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</a:t>
            </a: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semi-ring model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linear algebra operators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9129B4-D005-4EE0-BE65-08E43334559B}"/>
              </a:ext>
            </a:extLst>
          </p:cNvPr>
          <p:cNvSpPr txBox="1"/>
          <p:nvPr/>
        </p:nvSpPr>
        <p:spPr>
          <a:xfrm>
            <a:off x="1148575" y="1469243"/>
            <a:ext cx="10015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Provenance-semiring model for relational database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[Green, PODS 2007]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7EE08-045F-40FA-806E-B59AC7C68C65}"/>
              </a:ext>
            </a:extLst>
          </p:cNvPr>
          <p:cNvSpPr txBox="1"/>
          <p:nvPr/>
        </p:nvSpPr>
        <p:spPr>
          <a:xfrm>
            <a:off x="1153521" y="2334924"/>
            <a:ext cx="1001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0070C0"/>
              </a:buClr>
              <a:buSzPct val="92000"/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 for linear algebra operators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[Yan,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16]</a:t>
            </a:r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3EDEBC-496F-41F0-B523-DA4D7DBC57A9}"/>
              </a:ext>
            </a:extLst>
          </p:cNvPr>
          <p:cNvSpPr/>
          <p:nvPr/>
        </p:nvSpPr>
        <p:spPr>
          <a:xfrm>
            <a:off x="5308719" y="4306868"/>
            <a:ext cx="6423095" cy="486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F07FCFA-F2D4-4704-97F6-4C5ED8E4C86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443" y="4351086"/>
            <a:ext cx="6076346" cy="327314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D119855-427A-41C7-B46E-7C232CDE11F8}"/>
              </a:ext>
            </a:extLst>
          </p:cNvPr>
          <p:cNvSpPr/>
          <p:nvPr/>
        </p:nvSpPr>
        <p:spPr>
          <a:xfrm>
            <a:off x="4156868" y="3022082"/>
            <a:ext cx="370714" cy="4019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A6FC43-0510-471F-993B-7AB5BE895182}"/>
              </a:ext>
            </a:extLst>
          </p:cNvPr>
          <p:cNvGrpSpPr/>
          <p:nvPr/>
        </p:nvGrpSpPr>
        <p:grpSpPr>
          <a:xfrm>
            <a:off x="1699121" y="3915954"/>
            <a:ext cx="2625058" cy="967898"/>
            <a:chOff x="1729086" y="2959576"/>
            <a:chExt cx="2625058" cy="96789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B32905-FFEF-4FBB-A5BA-8CEF4BE06754}"/>
                </a:ext>
              </a:extLst>
            </p:cNvPr>
            <p:cNvSpPr/>
            <p:nvPr/>
          </p:nvSpPr>
          <p:spPr>
            <a:xfrm>
              <a:off x="1973765" y="2991635"/>
              <a:ext cx="281156" cy="32771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C595276-299E-4D26-9C77-52DE9AB8C369}"/>
                </a:ext>
              </a:extLst>
            </p:cNvPr>
            <p:cNvSpPr/>
            <p:nvPr/>
          </p:nvSpPr>
          <p:spPr>
            <a:xfrm>
              <a:off x="2868253" y="2962087"/>
              <a:ext cx="274813" cy="35726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DC80FC2-4E50-476E-A799-2A7C20E1A9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4503" y="3316838"/>
              <a:ext cx="0" cy="273384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9377AFE-792B-4ABA-8F7A-E86BB00A2234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086" y="3623242"/>
              <a:ext cx="621714" cy="288914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797EE2A-0B3D-4EF9-90C1-F1CA72293FD2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15" y="3623243"/>
              <a:ext cx="607086" cy="290743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EFF125-DF82-4BAF-8C32-AF20FD42400B}"/>
                </a:ext>
              </a:extLst>
            </p:cNvPr>
            <p:cNvCxnSpPr>
              <a:cxnSpLocks/>
            </p:cNvCxnSpPr>
            <p:nvPr/>
          </p:nvCxnSpPr>
          <p:spPr>
            <a:xfrm>
              <a:off x="3007167" y="3316838"/>
              <a:ext cx="0" cy="27338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C456AED-272F-424B-A7E2-D37175EEF020}"/>
                </a:ext>
              </a:extLst>
            </p:cNvPr>
            <p:cNvSpPr/>
            <p:nvPr/>
          </p:nvSpPr>
          <p:spPr>
            <a:xfrm>
              <a:off x="3768213" y="2959576"/>
              <a:ext cx="274814" cy="35726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9597435-D44F-4C5A-81C0-8B33C632A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10873" y="3316838"/>
              <a:ext cx="0" cy="273384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588DCE5-8986-4317-8325-DA7CFB94E9B8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7058" y="3636731"/>
              <a:ext cx="607086" cy="290743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9FB0146-D916-43DF-BDF7-69EB7D4968C7}"/>
              </a:ext>
            </a:extLst>
          </p:cNvPr>
          <p:cNvGrpSpPr/>
          <p:nvPr/>
        </p:nvGrpSpPr>
        <p:grpSpPr>
          <a:xfrm>
            <a:off x="2093493" y="4655537"/>
            <a:ext cx="7657543" cy="659800"/>
            <a:chOff x="1564516" y="4216597"/>
            <a:chExt cx="7657543" cy="65980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F268F57-1D47-4C10-8E76-0631F963DCA8}"/>
                </a:ext>
              </a:extLst>
            </p:cNvPr>
            <p:cNvGrpSpPr/>
            <p:nvPr/>
          </p:nvGrpSpPr>
          <p:grpSpPr>
            <a:xfrm>
              <a:off x="1564516" y="4223897"/>
              <a:ext cx="4192078" cy="322578"/>
              <a:chOff x="1564516" y="4223897"/>
              <a:chExt cx="4192078" cy="322578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4C4E12-3F94-46B0-8F65-BD6CECB5EF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4516" y="4447748"/>
                <a:ext cx="0" cy="87403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C3FC14B-8DE4-4C81-BDE2-1852E358D4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64516" y="4535151"/>
                <a:ext cx="4192078" cy="11324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CF88FB3-BF2C-41B8-B583-2D9617F06C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285" y="4223897"/>
                <a:ext cx="0" cy="313592"/>
              </a:xfrm>
              <a:prstGeom prst="line">
                <a:avLst/>
              </a:prstGeom>
              <a:ln w="28575">
                <a:solidFill>
                  <a:srgbClr val="00B05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19ED8E9-BCDB-4967-9292-8A66B144B788}"/>
                </a:ext>
              </a:extLst>
            </p:cNvPr>
            <p:cNvGrpSpPr/>
            <p:nvPr/>
          </p:nvGrpSpPr>
          <p:grpSpPr>
            <a:xfrm>
              <a:off x="2457781" y="4236848"/>
              <a:ext cx="3442880" cy="477894"/>
              <a:chOff x="1348156" y="4097095"/>
              <a:chExt cx="4435134" cy="47789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A607C4-B7BC-4AFC-9C26-3B24E8A0A8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8156" y="4336407"/>
                <a:ext cx="0" cy="221813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F927E36-777D-4C3C-A1B7-CCE6B0AD1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48156" y="4558221"/>
                <a:ext cx="4376226" cy="1676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66EE3B4-AD81-4B52-BD5A-61219A01D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3290" y="4097095"/>
                <a:ext cx="0" cy="461077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23E18E3-B718-4ED8-A45D-04F115EC24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4932" y="4693937"/>
              <a:ext cx="3152644" cy="399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943F0D-9D5A-4DB1-A719-9676044AC6F6}"/>
                </a:ext>
              </a:extLst>
            </p:cNvPr>
            <p:cNvCxnSpPr>
              <a:cxnSpLocks/>
            </p:cNvCxnSpPr>
            <p:nvPr/>
          </p:nvCxnSpPr>
          <p:spPr>
            <a:xfrm>
              <a:off x="9007576" y="4236848"/>
              <a:ext cx="0" cy="457089"/>
            </a:xfrm>
            <a:prstGeom prst="line">
              <a:avLst/>
            </a:prstGeom>
            <a:ln w="28575">
              <a:solidFill>
                <a:srgbClr val="00206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885FD10-E5C7-4B9A-ACFB-0492D693607C}"/>
                </a:ext>
              </a:extLst>
            </p:cNvPr>
            <p:cNvGrpSpPr/>
            <p:nvPr/>
          </p:nvGrpSpPr>
          <p:grpSpPr>
            <a:xfrm>
              <a:off x="3346678" y="4216597"/>
              <a:ext cx="4388841" cy="659800"/>
              <a:chOff x="1399370" y="4114156"/>
              <a:chExt cx="4295575" cy="454194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C590BDB-AB59-4F2E-BEFC-F69F18FD1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1411" y="4292834"/>
                <a:ext cx="0" cy="246398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2EB40F8-819E-47C3-8FEB-4A5E22279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9370" y="4561077"/>
                <a:ext cx="4295280" cy="2317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499D1624-68BE-4DE9-BC29-EBB404BE2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94945" y="4114156"/>
                <a:ext cx="0" cy="454194"/>
              </a:xfrm>
              <a:prstGeom prst="line">
                <a:avLst/>
              </a:prstGeom>
              <a:ln w="28575">
                <a:solidFill>
                  <a:srgbClr val="002060"/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129E354-E384-44B9-9E9B-B7ED70EB8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5218" y="4861643"/>
              <a:ext cx="1486841" cy="6377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03C917-4521-4837-81C6-2EA7956191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59" y="4242434"/>
              <a:ext cx="0" cy="621426"/>
            </a:xfrm>
            <a:prstGeom prst="line">
              <a:avLst/>
            </a:prstGeom>
            <a:ln w="28575">
              <a:solidFill>
                <a:srgbClr val="00206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92E4E9-28A0-4D36-82F4-67CCA240172C}"/>
              </a:ext>
            </a:extLst>
          </p:cNvPr>
          <p:cNvGrpSpPr/>
          <p:nvPr/>
        </p:nvGrpSpPr>
        <p:grpSpPr>
          <a:xfrm>
            <a:off x="2752150" y="5558860"/>
            <a:ext cx="8999029" cy="460878"/>
            <a:chOff x="3066589" y="5325254"/>
            <a:chExt cx="8999029" cy="460878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C86A587-92D8-4537-B575-21EB3E7463E2}"/>
                </a:ext>
              </a:extLst>
            </p:cNvPr>
            <p:cNvSpPr/>
            <p:nvPr/>
          </p:nvSpPr>
          <p:spPr>
            <a:xfrm>
              <a:off x="3066589" y="5325254"/>
              <a:ext cx="8999029" cy="460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11DC75BF-D069-4979-A6B3-084B1881C588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2659" y="5396842"/>
              <a:ext cx="8724121" cy="369371"/>
            </a:xfrm>
            <a:prstGeom prst="rect">
              <a:avLst/>
            </a:prstGeom>
          </p:spPr>
        </p:pic>
      </p:grpSp>
      <p:sp>
        <p:nvSpPr>
          <p:cNvPr id="71" name="Arrow: Down 70">
            <a:extLst>
              <a:ext uri="{FF2B5EF4-FFF2-40B4-BE49-F238E27FC236}">
                <a16:creationId xmlns:a16="http://schemas.microsoft.com/office/drawing/2014/main" id="{3586ADFA-6CB3-49E9-B5DF-61155F4F1463}"/>
              </a:ext>
            </a:extLst>
          </p:cNvPr>
          <p:cNvSpPr/>
          <p:nvPr/>
        </p:nvSpPr>
        <p:spPr>
          <a:xfrm>
            <a:off x="8618907" y="4805037"/>
            <a:ext cx="542340" cy="73809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47B976D-77D0-498A-8747-1C2D48E69D54}"/>
              </a:ext>
            </a:extLst>
          </p:cNvPr>
          <p:cNvGrpSpPr/>
          <p:nvPr/>
        </p:nvGrpSpPr>
        <p:grpSpPr>
          <a:xfrm>
            <a:off x="3055693" y="6321514"/>
            <a:ext cx="7543795" cy="460878"/>
            <a:chOff x="3066588" y="6056839"/>
            <a:chExt cx="7543795" cy="46087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C71CBCE-DCB0-4ED5-A232-AD8F3EAC0994}"/>
                </a:ext>
              </a:extLst>
            </p:cNvPr>
            <p:cNvSpPr/>
            <p:nvPr/>
          </p:nvSpPr>
          <p:spPr>
            <a:xfrm>
              <a:off x="3066588" y="6056839"/>
              <a:ext cx="7543795" cy="460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47A43725-E68B-4BC9-8FD9-D4EFFB58852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1838" y="6117975"/>
              <a:ext cx="7179155" cy="339863"/>
            </a:xfrm>
            <a:prstGeom prst="rect">
              <a:avLst/>
            </a:prstGeom>
          </p:spPr>
        </p:pic>
      </p:grpSp>
      <p:sp>
        <p:nvSpPr>
          <p:cNvPr id="74" name="Arrow: Down 73">
            <a:extLst>
              <a:ext uri="{FF2B5EF4-FFF2-40B4-BE49-F238E27FC236}">
                <a16:creationId xmlns:a16="http://schemas.microsoft.com/office/drawing/2014/main" id="{D26603FF-08A5-403E-BE01-DE08291B76E4}"/>
              </a:ext>
            </a:extLst>
          </p:cNvPr>
          <p:cNvSpPr/>
          <p:nvPr/>
        </p:nvSpPr>
        <p:spPr>
          <a:xfrm>
            <a:off x="8158386" y="6021549"/>
            <a:ext cx="542340" cy="36937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AB2D1B0-7997-448A-A1A5-F08EA32532D4}"/>
              </a:ext>
            </a:extLst>
          </p:cNvPr>
          <p:cNvSpPr/>
          <p:nvPr/>
        </p:nvSpPr>
        <p:spPr>
          <a:xfrm>
            <a:off x="3894761" y="6263261"/>
            <a:ext cx="2196541" cy="5098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D768D8-4329-490B-AD99-5479D23C1EC1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884041" y="6337664"/>
            <a:ext cx="2729156" cy="460878"/>
            <a:chOff x="-940995" y="5152395"/>
            <a:chExt cx="2729156" cy="460878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7C93D0F-BF89-4AF2-9675-75FA8F2C04F7}"/>
                </a:ext>
              </a:extLst>
            </p:cNvPr>
            <p:cNvSpPr/>
            <p:nvPr/>
          </p:nvSpPr>
          <p:spPr>
            <a:xfrm>
              <a:off x="-940995" y="5152395"/>
              <a:ext cx="2729156" cy="460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76C2ADD-5741-4928-98FB-89E858874D4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45746" y="5213531"/>
              <a:ext cx="2333362" cy="327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18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3" grpId="0" animBg="1"/>
      <p:bldP spid="39" grpId="0" animBg="1"/>
      <p:bldP spid="71" grpId="0" animBg="1"/>
      <p:bldP spid="74" grpId="0" animBg="1"/>
      <p:bldP spid="92" grpId="0" animBg="1"/>
      <p:bldP spid="9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 1">
            <a:extLst>
              <a:ext uri="{FF2B5EF4-FFF2-40B4-BE49-F238E27FC236}">
                <a16:creationId xmlns:a16="http://schemas.microsoft.com/office/drawing/2014/main" id="{D6B3A260-F86F-4533-A434-EC18C4E68D35}"/>
              </a:ext>
            </a:extLst>
          </p:cNvPr>
          <p:cNvSpPr txBox="1">
            <a:spLocks/>
          </p:cNvSpPr>
          <p:nvPr/>
        </p:nvSpPr>
        <p:spPr>
          <a:xfrm>
            <a:off x="1484311" y="1744767"/>
            <a:ext cx="10018713" cy="458268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set: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 2">
            <a:extLst>
              <a:ext uri="{FF2B5EF4-FFF2-40B4-BE49-F238E27FC236}">
                <a16:creationId xmlns:a16="http://schemas.microsoft.com/office/drawing/2014/main" id="{6059D051-F440-4CB7-87DC-E903226C2144}"/>
              </a:ext>
            </a:extLst>
          </p:cNvPr>
          <p:cNvSpPr txBox="1">
            <a:spLocks/>
          </p:cNvSpPr>
          <p:nvPr/>
        </p:nvSpPr>
        <p:spPr>
          <a:xfrm>
            <a:off x="1484311" y="2395734"/>
            <a:ext cx="10018713" cy="245411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with L2 regularization:</a:t>
            </a:r>
          </a:p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 </a:t>
            </a:r>
          </a:p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update rule:</a:t>
            </a:r>
          </a:p>
          <a:p>
            <a:pPr lvl="1"/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9DFC-3563-4D42-A447-21E2264A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 practice is more complicated</a:t>
            </a:r>
          </a:p>
        </p:txBody>
      </p:sp>
      <p:sp>
        <p:nvSpPr>
          <p:cNvPr id="3" name="Content Placeholder 2 3">
            <a:extLst>
              <a:ext uri="{FF2B5EF4-FFF2-40B4-BE49-F238E27FC236}">
                <a16:creationId xmlns:a16="http://schemas.microsoft.com/office/drawing/2014/main" id="{49203FB3-5F67-4B76-921A-46416ED6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4864262"/>
            <a:ext cx="10018713" cy="878616"/>
          </a:xfrm>
        </p:spPr>
        <p:txBody>
          <a:bodyPr anchor="t" anchorCtr="0"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 non-linear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BB6E-115B-4B47-B39A-2D6B6A8D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24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0982D-D9EC-4E52-8CF6-EB5A8027BD4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74" y="1870928"/>
            <a:ext cx="1824000" cy="3605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D5FBB6-C320-4FE4-B8EB-A26507EC646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61" y="2886927"/>
            <a:ext cx="6779427" cy="6933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10A51D-8507-4224-9416-3054244C29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22" y="4036109"/>
            <a:ext cx="7270095" cy="68114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351EFCF-9854-4D7D-AAF5-5F83E3ED2556}"/>
              </a:ext>
            </a:extLst>
          </p:cNvPr>
          <p:cNvSpPr/>
          <p:nvPr/>
        </p:nvSpPr>
        <p:spPr>
          <a:xfrm>
            <a:off x="7170233" y="4006895"/>
            <a:ext cx="3122342" cy="6811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 4">
            <a:extLst>
              <a:ext uri="{FF2B5EF4-FFF2-40B4-BE49-F238E27FC236}">
                <a16:creationId xmlns:a16="http://schemas.microsoft.com/office/drawing/2014/main" id="{CB5516E2-250C-4F63-9247-25720EA903DB}"/>
              </a:ext>
            </a:extLst>
          </p:cNvPr>
          <p:cNvSpPr txBox="1">
            <a:spLocks/>
          </p:cNvSpPr>
          <p:nvPr/>
        </p:nvSpPr>
        <p:spPr>
          <a:xfrm>
            <a:off x="1413193" y="5644088"/>
            <a:ext cx="7014528" cy="43930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8673" lvl="2" indent="-342900" defTabSz="342887">
              <a:spcAft>
                <a:spcPts val="450"/>
              </a:spcAft>
              <a:buClr>
                <a:srgbClr val="94B6D2">
                  <a:lumMod val="75000"/>
                </a:srgbClr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computations -&gt; provenance </a:t>
            </a: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A1E6669-F2A1-466F-9F1D-FF6251EB45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621" y="4107467"/>
            <a:ext cx="3847620" cy="580571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F78CA00-2C46-48B5-A621-75D8924F4071}"/>
              </a:ext>
            </a:extLst>
          </p:cNvPr>
          <p:cNvGrpSpPr/>
          <p:nvPr/>
        </p:nvGrpSpPr>
        <p:grpSpPr>
          <a:xfrm>
            <a:off x="5191760" y="4480560"/>
            <a:ext cx="2123441" cy="790435"/>
            <a:chOff x="5191760" y="4480560"/>
            <a:chExt cx="2123441" cy="7904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95EB25-25BC-478B-9334-8CB91FD14713}"/>
                </a:ext>
              </a:extLst>
            </p:cNvPr>
            <p:cNvSpPr/>
            <p:nvPr/>
          </p:nvSpPr>
          <p:spPr>
            <a:xfrm>
              <a:off x="5191760" y="4480560"/>
              <a:ext cx="416560" cy="26590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14E5E6-DA26-43AD-9CB2-168EF7FE6946}"/>
                </a:ext>
              </a:extLst>
            </p:cNvPr>
            <p:cNvCxnSpPr>
              <a:cxnSpLocks/>
            </p:cNvCxnSpPr>
            <p:nvPr/>
          </p:nvCxnSpPr>
          <p:spPr>
            <a:xfrm>
              <a:off x="5384800" y="4767798"/>
              <a:ext cx="411126" cy="195254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551471-21D9-4396-A8A6-0580D6176F08}"/>
                </a:ext>
              </a:extLst>
            </p:cNvPr>
            <p:cNvSpPr txBox="1"/>
            <p:nvPr/>
          </p:nvSpPr>
          <p:spPr>
            <a:xfrm>
              <a:off x="5795926" y="4901663"/>
              <a:ext cx="1519275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mini-batch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16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uiExpand="1" build="p"/>
      <p:bldP spid="11" grpId="0" animBg="1"/>
      <p:bldP spid="12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6A03F3-CCB7-4B1B-8266-89E57DEEF831}"/>
              </a:ext>
            </a:extLst>
          </p:cNvPr>
          <p:cNvSpPr/>
          <p:nvPr/>
        </p:nvSpPr>
        <p:spPr>
          <a:xfrm>
            <a:off x="925551" y="4003288"/>
            <a:ext cx="11151220" cy="69447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2DD3A6-6AF8-4F8C-80E4-8815B3B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deal with non-linear operations?</a:t>
            </a:r>
          </a:p>
        </p:txBody>
      </p:sp>
      <p:sp>
        <p:nvSpPr>
          <p:cNvPr id="3" name="Content Placeholder 2 1">
            <a:extLst>
              <a:ext uri="{FF2B5EF4-FFF2-40B4-BE49-F238E27FC236}">
                <a16:creationId xmlns:a16="http://schemas.microsoft.com/office/drawing/2014/main" id="{3182B536-2940-4E09-93B4-F63977B7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749292"/>
            <a:ext cx="10018713" cy="1307706"/>
          </a:xfrm>
          <a:solidFill>
            <a:schemeClr val="bg1"/>
          </a:solidFill>
        </p:spPr>
        <p:txBody>
          <a:bodyPr anchor="t" anchorCtr="0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Stochastic Gradient Descent update rule: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AFE5-98B6-497B-97FA-B18C4F6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25</a:t>
            </a:fld>
            <a:endParaRPr lang="en-GB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CE54DAB-49C4-47C5-991D-9FF65C2934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6" y="2312783"/>
            <a:ext cx="7285332" cy="621714"/>
          </a:xfrm>
          <a:prstGeom prst="rect">
            <a:avLst/>
          </a:prstGeom>
        </p:spPr>
      </p:pic>
      <p:sp>
        <p:nvSpPr>
          <p:cNvPr id="37" name="Content Placeholder 2 2">
            <a:extLst>
              <a:ext uri="{FF2B5EF4-FFF2-40B4-BE49-F238E27FC236}">
                <a16:creationId xmlns:a16="http://schemas.microsoft.com/office/drawing/2014/main" id="{F5F81481-3A2F-449A-BD58-DF86F7B5EE34}"/>
              </a:ext>
            </a:extLst>
          </p:cNvPr>
          <p:cNvSpPr txBox="1">
            <a:spLocks/>
          </p:cNvSpPr>
          <p:nvPr/>
        </p:nvSpPr>
        <p:spPr>
          <a:xfrm>
            <a:off x="1484314" y="3065996"/>
            <a:ext cx="10018713" cy="9372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Annotating provenance in this approximated formula:</a:t>
            </a:r>
          </a:p>
          <a:p>
            <a:pPr lvl="1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F8C5301-749B-4110-AE13-4E1518654C2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162" y="3619500"/>
            <a:ext cx="2931658" cy="199467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BB3EDD77-8A00-41D2-89E8-06C32F40B136}"/>
              </a:ext>
            </a:extLst>
          </p:cNvPr>
          <p:cNvSpPr/>
          <p:nvPr/>
        </p:nvSpPr>
        <p:spPr>
          <a:xfrm>
            <a:off x="9238593" y="2804520"/>
            <a:ext cx="657922" cy="1307705"/>
          </a:xfrm>
          <a:prstGeom prst="down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8138B4F-FAD6-4A49-89A1-89B2FEBFFBA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61" y="4076052"/>
            <a:ext cx="10855618" cy="62171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9F29600-E57B-4AC3-8FB0-14484B8573E6}"/>
              </a:ext>
            </a:extLst>
          </p:cNvPr>
          <p:cNvSpPr txBox="1"/>
          <p:nvPr/>
        </p:nvSpPr>
        <p:spPr>
          <a:xfrm>
            <a:off x="2800319" y="4817024"/>
            <a:ext cx="815154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theoretical results: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of provenance expression?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rate of linear interpolations?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negligible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B01386-B3B8-456D-935F-D33718B2EB3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91" y="6009998"/>
            <a:ext cx="1693257" cy="376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E436F5-50F9-4B57-BABF-75D471B15413}"/>
              </a:ext>
            </a:extLst>
          </p:cNvPr>
          <p:cNvSpPr/>
          <p:nvPr/>
        </p:nvSpPr>
        <p:spPr>
          <a:xfrm>
            <a:off x="6096000" y="2219093"/>
            <a:ext cx="550127" cy="52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E4486-5BF7-4280-8ED2-1F7C6AB56785}"/>
              </a:ext>
            </a:extLst>
          </p:cNvPr>
          <p:cNvSpPr/>
          <p:nvPr/>
        </p:nvSpPr>
        <p:spPr>
          <a:xfrm>
            <a:off x="8963529" y="2204711"/>
            <a:ext cx="550127" cy="52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43D45-395F-4879-86B8-FABD49BFB07C}"/>
              </a:ext>
            </a:extLst>
          </p:cNvPr>
          <p:cNvCxnSpPr/>
          <p:nvPr/>
        </p:nvCxnSpPr>
        <p:spPr>
          <a:xfrm flipV="1">
            <a:off x="6493670" y="1749292"/>
            <a:ext cx="1479452" cy="469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903DD-0991-4B64-9D23-0D4E296DC0A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963529" y="1749292"/>
            <a:ext cx="275064" cy="45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F69A3-9CBB-4001-9FDA-EE0E1D22E140}"/>
              </a:ext>
            </a:extLst>
          </p:cNvPr>
          <p:cNvSpPr txBox="1"/>
          <p:nvPr/>
        </p:nvSpPr>
        <p:spPr>
          <a:xfrm>
            <a:off x="6950734" y="1333115"/>
            <a:ext cx="402559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coefficients from interpolations</a:t>
            </a:r>
          </a:p>
        </p:txBody>
      </p:sp>
    </p:spTree>
    <p:extLst>
      <p:ext uri="{BB962C8B-B14F-4D97-AF65-F5344CB8AC3E}">
        <p14:creationId xmlns:p14="http://schemas.microsoft.com/office/powerpoint/2010/main" val="60599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animBg="1"/>
      <p:bldP spid="33" grpId="0" animBg="1"/>
      <p:bldP spid="51" grpId="0" animBg="1"/>
      <p:bldP spid="5" grpId="0" animBg="1"/>
      <p:bldP spid="5" grpId="1" animBg="1"/>
      <p:bldP spid="13" grpId="0" animBg="1"/>
      <p:bldP spid="13" grpId="1" animBg="1"/>
      <p:bldP spid="10" grpId="0" animBg="1"/>
      <p:bldP spid="10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254536-DAD0-446B-A52A-410CD9A7B303}"/>
              </a:ext>
            </a:extLst>
          </p:cNvPr>
          <p:cNvSpPr/>
          <p:nvPr/>
        </p:nvSpPr>
        <p:spPr>
          <a:xfrm>
            <a:off x="1583473" y="3339673"/>
            <a:ext cx="9257245" cy="1748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8179122-FC30-4467-9349-91820F34F8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2" y="3429172"/>
            <a:ext cx="7946666" cy="14628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728A73-9FE2-4CCA-AD84-785AAAB75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provenance in PrIU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9BC0C-F1A1-4E13-90E6-B7D3CF2A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61" y="6082061"/>
            <a:ext cx="551167" cy="365125"/>
          </a:xfrm>
        </p:spPr>
        <p:txBody>
          <a:bodyPr/>
          <a:lstStyle/>
          <a:p>
            <a:fld id="{05072F42-4DFA-4725-86F9-7594E4AB4EB5}" type="slidenum">
              <a:rPr lang="en-GB" smtClean="0"/>
              <a:pPr/>
              <a:t>26</a:t>
            </a:fld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08E022-0323-4921-91AD-4ACB828AA251}"/>
              </a:ext>
            </a:extLst>
          </p:cNvPr>
          <p:cNvGrpSpPr/>
          <p:nvPr/>
        </p:nvGrpSpPr>
        <p:grpSpPr>
          <a:xfrm>
            <a:off x="1583473" y="1938333"/>
            <a:ext cx="9257247" cy="797874"/>
            <a:chOff x="1583473" y="2509024"/>
            <a:chExt cx="9257247" cy="7978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7D6621-116A-4959-9BE5-5C555FEA2A1A}"/>
                </a:ext>
              </a:extLst>
            </p:cNvPr>
            <p:cNvSpPr/>
            <p:nvPr/>
          </p:nvSpPr>
          <p:spPr>
            <a:xfrm>
              <a:off x="1583473" y="2509024"/>
              <a:ext cx="9257247" cy="7978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63AF392-8A2E-41A8-AC26-B8E193085712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7607" y="2621471"/>
              <a:ext cx="7285332" cy="621714"/>
            </a:xfrm>
            <a:prstGeom prst="rect">
              <a:avLst/>
            </a:prstGeom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49C9E6C-23D4-4643-9A34-F3F81CF27984}"/>
              </a:ext>
            </a:extLst>
          </p:cNvPr>
          <p:cNvSpPr/>
          <p:nvPr/>
        </p:nvSpPr>
        <p:spPr>
          <a:xfrm>
            <a:off x="1583471" y="1438505"/>
            <a:ext cx="9257249" cy="5032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Stochastic Gradient Descent update rule before deletions: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B30346-973B-41F7-8D22-53B1AA8198EF}"/>
              </a:ext>
            </a:extLst>
          </p:cNvPr>
          <p:cNvSpPr/>
          <p:nvPr/>
        </p:nvSpPr>
        <p:spPr>
          <a:xfrm>
            <a:off x="1583472" y="2839846"/>
            <a:ext cx="9257246" cy="503211"/>
          </a:xfrm>
          <a:prstGeom prst="rect">
            <a:avLst/>
          </a:prstGeom>
          <a:solidFill>
            <a:srgbClr val="008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Stochastic Gradient Descent update rule after deletions: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B80AF6-E28E-413C-86CC-0C697AE242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482" y="3424913"/>
            <a:ext cx="8675045" cy="6719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E10088-6A82-4809-B04C-21C44E59FB31}"/>
              </a:ext>
            </a:extLst>
          </p:cNvPr>
          <p:cNvSpPr txBox="1"/>
          <p:nvPr/>
        </p:nvSpPr>
        <p:spPr>
          <a:xfrm>
            <a:off x="1561173" y="5140712"/>
            <a:ext cx="992458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polynomial is too much, an alternative way to store provenance is needed: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FACC42-BAC2-4583-A8CD-9BEE21FF42A6}"/>
              </a:ext>
            </a:extLst>
          </p:cNvPr>
          <p:cNvSpPr/>
          <p:nvPr/>
        </p:nvSpPr>
        <p:spPr>
          <a:xfrm>
            <a:off x="5698272" y="2023571"/>
            <a:ext cx="591995" cy="536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30ED47-A9A4-4A79-BED1-26EBC9C7E8BF}"/>
              </a:ext>
            </a:extLst>
          </p:cNvPr>
          <p:cNvSpPr/>
          <p:nvPr/>
        </p:nvSpPr>
        <p:spPr>
          <a:xfrm>
            <a:off x="8571570" y="2019960"/>
            <a:ext cx="546410" cy="5364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B48807-1C16-4B0C-BFEE-47DCF6A06887}"/>
              </a:ext>
            </a:extLst>
          </p:cNvPr>
          <p:cNvSpPr txBox="1"/>
          <p:nvPr/>
        </p:nvSpPr>
        <p:spPr>
          <a:xfrm>
            <a:off x="1561173" y="5535377"/>
            <a:ext cx="9924585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coefficients after interpolations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6ED888-8861-4E93-AFF5-8ED202A8D42E}"/>
              </a:ext>
            </a:extLst>
          </p:cNvPr>
          <p:cNvSpPr/>
          <p:nvPr/>
        </p:nvSpPr>
        <p:spPr>
          <a:xfrm>
            <a:off x="5084956" y="1999220"/>
            <a:ext cx="1728439" cy="7466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662B47-A10E-4D10-BB9D-FB726C8DC7C4}"/>
              </a:ext>
            </a:extLst>
          </p:cNvPr>
          <p:cNvSpPr/>
          <p:nvPr/>
        </p:nvSpPr>
        <p:spPr>
          <a:xfrm>
            <a:off x="7902305" y="1998596"/>
            <a:ext cx="1728439" cy="746681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85799E-73DE-430A-9ABE-6DF3D1048CE1}"/>
              </a:ext>
            </a:extLst>
          </p:cNvPr>
          <p:cNvSpPr/>
          <p:nvPr/>
        </p:nvSpPr>
        <p:spPr>
          <a:xfrm>
            <a:off x="5107262" y="3339673"/>
            <a:ext cx="1750910" cy="8070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DD171-7422-4E31-8E74-9A68972B8D12}"/>
              </a:ext>
            </a:extLst>
          </p:cNvPr>
          <p:cNvSpPr/>
          <p:nvPr/>
        </p:nvSpPr>
        <p:spPr>
          <a:xfrm>
            <a:off x="2761785" y="4130414"/>
            <a:ext cx="1750909" cy="8070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E5095C-C38E-49A6-89BB-2D22EC4343E6}"/>
              </a:ext>
            </a:extLst>
          </p:cNvPr>
          <p:cNvSpPr txBox="1"/>
          <p:nvPr/>
        </p:nvSpPr>
        <p:spPr>
          <a:xfrm>
            <a:off x="1561173" y="5894567"/>
            <a:ext cx="99245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intermediate formulas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C2F5D4-29DD-47DF-B474-11CE04B1FFD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956" y="5894567"/>
            <a:ext cx="3388952" cy="58057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1A9616-72AF-4C1E-9BCC-89DD6A3F5A8A}"/>
              </a:ext>
            </a:extLst>
          </p:cNvPr>
          <p:cNvCxnSpPr/>
          <p:nvPr/>
        </p:nvCxnSpPr>
        <p:spPr>
          <a:xfrm>
            <a:off x="5241073" y="4937511"/>
            <a:ext cx="1572322" cy="0"/>
          </a:xfrm>
          <a:prstGeom prst="line">
            <a:avLst/>
          </a:prstGeom>
          <a:ln w="57150">
            <a:solidFill>
              <a:srgbClr val="7020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085D1C-4A6B-49DA-8B38-A65CADFFDA69}"/>
              </a:ext>
            </a:extLst>
          </p:cNvPr>
          <p:cNvCxnSpPr/>
          <p:nvPr/>
        </p:nvCxnSpPr>
        <p:spPr>
          <a:xfrm>
            <a:off x="7653460" y="4162876"/>
            <a:ext cx="1572322" cy="0"/>
          </a:xfrm>
          <a:prstGeom prst="line">
            <a:avLst/>
          </a:prstGeom>
          <a:ln w="57150">
            <a:solidFill>
              <a:srgbClr val="7020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2EEFA4-3A31-412E-B179-EC1468EB0018}"/>
              </a:ext>
            </a:extLst>
          </p:cNvPr>
          <p:cNvSpPr txBox="1"/>
          <p:nvPr/>
        </p:nvSpPr>
        <p:spPr>
          <a:xfrm>
            <a:off x="7745627" y="4299217"/>
            <a:ext cx="232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the results on the full mini-batch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365CEE5-B393-4BB7-A722-DB9E3EB6E07E}"/>
              </a:ext>
            </a:extLst>
          </p:cNvPr>
          <p:cNvSpPr/>
          <p:nvPr/>
        </p:nvSpPr>
        <p:spPr>
          <a:xfrm>
            <a:off x="7098535" y="4466605"/>
            <a:ext cx="554925" cy="24346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63F95-0CDA-4931-88EF-C749C05BEF54}"/>
              </a:ext>
            </a:extLst>
          </p:cNvPr>
          <p:cNvCxnSpPr>
            <a:cxnSpLocks/>
          </p:cNvCxnSpPr>
          <p:nvPr/>
        </p:nvCxnSpPr>
        <p:spPr>
          <a:xfrm>
            <a:off x="7328340" y="4553727"/>
            <a:ext cx="438360" cy="0"/>
          </a:xfrm>
          <a:prstGeom prst="line">
            <a:avLst/>
          </a:prstGeom>
          <a:ln w="57150">
            <a:solidFill>
              <a:srgbClr val="7020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3994DE1-4672-475D-B6BA-E3A0B8E9E0F9}"/>
              </a:ext>
            </a:extLst>
          </p:cNvPr>
          <p:cNvSpPr txBox="1"/>
          <p:nvPr/>
        </p:nvSpPr>
        <p:spPr>
          <a:xfrm>
            <a:off x="7828814" y="4187505"/>
            <a:ext cx="232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on the removed samples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2874769-6AF7-4AC9-A2D1-78B0A8CA61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54" y="4832063"/>
            <a:ext cx="876343" cy="22902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71C619-9AEE-43DA-ABBD-B970640E093A}"/>
              </a:ext>
            </a:extLst>
          </p:cNvPr>
          <p:cNvSpPr txBox="1"/>
          <p:nvPr/>
        </p:nvSpPr>
        <p:spPr>
          <a:xfrm>
            <a:off x="18641" y="2147012"/>
            <a:ext cx="1382214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B68E85-019A-4F08-8CB2-59B2F66916BA}"/>
              </a:ext>
            </a:extLst>
          </p:cNvPr>
          <p:cNvCxnSpPr>
            <a:endCxn id="29" idx="3"/>
          </p:cNvCxnSpPr>
          <p:nvPr/>
        </p:nvCxnSpPr>
        <p:spPr>
          <a:xfrm flipH="1">
            <a:off x="1400855" y="2331678"/>
            <a:ext cx="86675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085EDE-3064-4FEA-8B72-6A46BD1D38C4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09748" y="2516344"/>
            <a:ext cx="1124483" cy="11837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7533C542-F5A6-4B0E-8F07-56EFC448A846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500" b="98875" l="875" r="99125">
                        <a14:foregroundMark x1="9000" y1="5375" x2="36000" y2="27750"/>
                        <a14:foregroundMark x1="36000" y1="27750" x2="41125" y2="61000"/>
                        <a14:foregroundMark x1="41125" y1="61000" x2="13750" y2="81125"/>
                        <a14:foregroundMark x1="13750" y1="81125" x2="875" y2="44125"/>
                        <a14:foregroundMark x1="875" y1="44125" x2="5875" y2="12875"/>
                        <a14:foregroundMark x1="41625" y1="7875" x2="41625" y2="28500"/>
                        <a14:foregroundMark x1="42250" y1="4750" x2="95750" y2="45000"/>
                        <a14:foregroundMark x1="95750" y1="45000" x2="43250" y2="90375"/>
                        <a14:foregroundMark x1="43250" y1="90375" x2="10000" y2="89250"/>
                        <a14:foregroundMark x1="10000" y1="89250" x2="875" y2="65375"/>
                        <a14:foregroundMark x1="12125" y1="7875" x2="41000" y2="25625"/>
                        <a14:foregroundMark x1="41000" y1="25625" x2="42875" y2="29125"/>
                        <a14:foregroundMark x1="8375" y1="6000" x2="7125" y2="72875"/>
                        <a14:foregroundMark x1="7125" y1="72875" x2="36125" y2="91000"/>
                        <a14:foregroundMark x1="36125" y1="91000" x2="68250" y2="75750"/>
                        <a14:foregroundMark x1="68250" y1="75750" x2="93000" y2="52750"/>
                        <a14:foregroundMark x1="93000" y1="52750" x2="49625" y2="3625"/>
                        <a14:foregroundMark x1="49625" y1="3625" x2="42250" y2="3500"/>
                        <a14:foregroundMark x1="27875" y1="72250" x2="38500" y2="78000"/>
                        <a14:foregroundMark x1="6500" y1="91750" x2="41750" y2="94875"/>
                        <a14:foregroundMark x1="41750" y1="94875" x2="76500" y2="94250"/>
                        <a14:foregroundMark x1="76500" y1="94250" x2="82875" y2="81750"/>
                        <a14:foregroundMark x1="64750" y1="11000" x2="91500" y2="30875"/>
                        <a14:foregroundMark x1="91500" y1="30875" x2="88500" y2="14125"/>
                        <a14:foregroundMark x1="91625" y1="9750" x2="56125" y2="4250"/>
                        <a14:foregroundMark x1="56125" y1="4250" x2="92125" y2="4875"/>
                        <a14:foregroundMark x1="92125" y1="4875" x2="92875" y2="4750"/>
                        <a14:foregroundMark x1="45375" y1="33500" x2="41375" y2="65500"/>
                        <a14:foregroundMark x1="41375" y1="65500" x2="36000" y2="72875"/>
                        <a14:foregroundMark x1="39750" y1="36625" x2="46000" y2="61625"/>
                        <a14:foregroundMark x1="44750" y1="30375" x2="44750" y2="61000"/>
                        <a14:foregroundMark x1="91000" y1="60375" x2="54375" y2="83250"/>
                        <a14:foregroundMark x1="54375" y1="83250" x2="89500" y2="69625"/>
                        <a14:foregroundMark x1="89500" y1="69625" x2="73250" y2="98875"/>
                        <a14:foregroundMark x1="73250" y1="98875" x2="82875" y2="86125"/>
                        <a14:foregroundMark x1="91625" y1="10375" x2="99125" y2="44625"/>
                        <a14:foregroundMark x1="99125" y1="44625" x2="91000" y2="96125"/>
                        <a14:foregroundMark x1="28500" y1="8375" x2="28500" y2="8375"/>
                        <a14:foregroundMark x1="28500" y1="8375" x2="28500" y2="8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76" y="3487429"/>
            <a:ext cx="644974" cy="6449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67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 animBg="1"/>
      <p:bldP spid="33" grpId="0" animBg="1"/>
      <p:bldP spid="34" grpId="0" animBg="1"/>
      <p:bldP spid="35" grpId="0" animBg="1"/>
      <p:bldP spid="30" grpId="0"/>
      <p:bldP spid="30" grpId="1"/>
      <p:bldP spid="38" grpId="0" animBg="1"/>
      <p:bldP spid="38" grpId="1" animBg="1"/>
      <p:bldP spid="41" grpId="0"/>
      <p:bldP spid="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B773-475C-44B4-8DC6-9D66B01B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BD5E-F71B-4AC1-8A1D-4979BF34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749292"/>
            <a:ext cx="10018713" cy="4108898"/>
          </a:xfrm>
        </p:spPr>
        <p:txBody>
          <a:bodyPr anchor="t" anchorCtr="0"/>
          <a:lstStyle/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GDPR issue: [Voigt,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gpdr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2017]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learning: effect of outliers [Yu, 2017]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Deletion diagnostics: [Cook, 1977]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7A72F-00D4-4E2A-8656-FBE50551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00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8D0C-FF5C-4D71-946F-F0FF786B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74BF-B1B4-499C-A611-38408753E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749291"/>
            <a:ext cx="10018713" cy="1417655"/>
          </a:xfrm>
          <a:solidFill>
            <a:schemeClr val="bg1"/>
          </a:solidFill>
        </p:spPr>
        <p:txBody>
          <a:bodyPr anchor="t" anchorCtr="0">
            <a:normAutofit fontScale="92500"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approaches: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retrain from scratch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function methods (INFL) [Koh, ICML 17] </a:t>
            </a:r>
          </a:p>
          <a:p>
            <a:pPr lvl="1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A1C18-625E-49FA-8DF0-AC9A76FB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B7C8C3-83DC-4B81-A44A-0CE6076396E0}"/>
              </a:ext>
            </a:extLst>
          </p:cNvPr>
          <p:cNvSpPr txBox="1">
            <a:spLocks/>
          </p:cNvSpPr>
          <p:nvPr/>
        </p:nvSpPr>
        <p:spPr>
          <a:xfrm>
            <a:off x="1484313" y="3166946"/>
            <a:ext cx="10018713" cy="20518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pPr lvl="1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standard benchmark datasets:</a:t>
            </a:r>
          </a:p>
          <a:p>
            <a:pPr lvl="2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Dense/sparse</a:t>
            </a:r>
          </a:p>
          <a:p>
            <a:pPr lvl="2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Large/small feature space</a:t>
            </a:r>
          </a:p>
          <a:p>
            <a:pPr lvl="1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some noisy data into those datasets for deletions</a:t>
            </a:r>
          </a:p>
        </p:txBody>
      </p:sp>
    </p:spTree>
    <p:extLst>
      <p:ext uri="{BB962C8B-B14F-4D97-AF65-F5344CB8AC3E}">
        <p14:creationId xmlns:p14="http://schemas.microsoft.com/office/powerpoint/2010/main" val="22723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57ED-B71F-4011-B24D-F9587371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29" y="481245"/>
            <a:ext cx="10018713" cy="130770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the 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A4933-1BBD-4339-8176-2FA03CD0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29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F27CA-D60E-4E89-8269-7658C7F4EAF0}"/>
              </a:ext>
            </a:extLst>
          </p:cNvPr>
          <p:cNvCxnSpPr/>
          <p:nvPr/>
        </p:nvCxnSpPr>
        <p:spPr>
          <a:xfrm>
            <a:off x="1081668" y="2821259"/>
            <a:ext cx="10058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3859E3-365C-4E9C-8DBB-11FE63197AB0}"/>
              </a:ext>
            </a:extLst>
          </p:cNvPr>
          <p:cNvSpPr txBox="1"/>
          <p:nvPr/>
        </p:nvSpPr>
        <p:spPr>
          <a:xfrm>
            <a:off x="4973444" y="3178098"/>
            <a:ext cx="240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5B8970-BBC2-497D-8508-CE6FACABC9F2}"/>
              </a:ext>
            </a:extLst>
          </p:cNvPr>
          <p:cNvGrpSpPr/>
          <p:nvPr/>
        </p:nvGrpSpPr>
        <p:grpSpPr>
          <a:xfrm>
            <a:off x="1326995" y="2754354"/>
            <a:ext cx="4382429" cy="2205717"/>
            <a:chOff x="1326995" y="2754354"/>
            <a:chExt cx="4382429" cy="22057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776CC6-6159-41F2-BA5B-16CF052F0FB3}"/>
                </a:ext>
              </a:extLst>
            </p:cNvPr>
            <p:cNvSpPr/>
            <p:nvPr/>
          </p:nvSpPr>
          <p:spPr>
            <a:xfrm>
              <a:off x="1951463" y="2754354"/>
              <a:ext cx="144966" cy="13380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A19D39-4A97-481F-A84D-D5430008B1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0854" y="2955066"/>
              <a:ext cx="579863" cy="98500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E4297F-7DC3-4D74-AC67-F7A461AB4567}"/>
                </a:ext>
              </a:extLst>
            </p:cNvPr>
            <p:cNvSpPr txBox="1"/>
            <p:nvPr/>
          </p:nvSpPr>
          <p:spPr>
            <a:xfrm>
              <a:off x="1326995" y="4036741"/>
              <a:ext cx="4382429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models with closed form solutions:</a:t>
              </a:r>
            </a:p>
            <a:p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Linear Regression/Naïve Bayes Model [Deshpande, SIGMOD 06] [Gupta, 2015]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27D5D-5DBB-4F2C-80C0-3AFDEF2F9C15}"/>
              </a:ext>
            </a:extLst>
          </p:cNvPr>
          <p:cNvGrpSpPr/>
          <p:nvPr/>
        </p:nvGrpSpPr>
        <p:grpSpPr>
          <a:xfrm>
            <a:off x="6724186" y="2765377"/>
            <a:ext cx="5296830" cy="2077110"/>
            <a:chOff x="6724186" y="2765377"/>
            <a:chExt cx="5296830" cy="20771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9F661C-29BD-44B5-B0A5-98B2F0CA4DF5}"/>
                </a:ext>
              </a:extLst>
            </p:cNvPr>
            <p:cNvSpPr/>
            <p:nvPr/>
          </p:nvSpPr>
          <p:spPr>
            <a:xfrm>
              <a:off x="10394423" y="2765377"/>
              <a:ext cx="144966" cy="13380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D3F9F5-BFF2-426C-BD80-72359BF54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3434" y="2955066"/>
              <a:ext cx="480989" cy="121549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DFA3CC-5D95-49DC-9324-7D86D8C8D4AA}"/>
                </a:ext>
              </a:extLst>
            </p:cNvPr>
            <p:cNvSpPr txBox="1"/>
            <p:nvPr/>
          </p:nvSpPr>
          <p:spPr>
            <a:xfrm>
              <a:off x="6724186" y="4196156"/>
              <a:ext cx="5296830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Influence function method [Koh, ICML 17] for general ML models (requires iterative computation)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399032-A4A1-4E25-8FA1-0ECFB2D22D5A}"/>
              </a:ext>
            </a:extLst>
          </p:cNvPr>
          <p:cNvGrpSpPr/>
          <p:nvPr/>
        </p:nvGrpSpPr>
        <p:grpSpPr>
          <a:xfrm>
            <a:off x="4219645" y="1346382"/>
            <a:ext cx="4031911" cy="1567151"/>
            <a:chOff x="4208637" y="1728788"/>
            <a:chExt cx="4031911" cy="156715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1D7BC5B-74D3-43B4-9F84-9C8C704958EE}"/>
                </a:ext>
              </a:extLst>
            </p:cNvPr>
            <p:cNvCxnSpPr>
              <a:cxnSpLocks/>
              <a:stCxn id="6" idx="2"/>
              <a:endCxn id="15" idx="1"/>
            </p:cNvCxnSpPr>
            <p:nvPr/>
          </p:nvCxnSpPr>
          <p:spPr>
            <a:xfrm>
              <a:off x="6224593" y="2929117"/>
              <a:ext cx="1259993" cy="25261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9F4D54-D10F-4FD0-8BC2-1F8264CADE71}"/>
                </a:ext>
              </a:extLst>
            </p:cNvPr>
            <p:cNvSpPr txBox="1"/>
            <p:nvPr/>
          </p:nvSpPr>
          <p:spPr>
            <a:xfrm>
              <a:off x="4208637" y="1728788"/>
              <a:ext cx="4031911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Quantized K-means [</a:t>
              </a:r>
              <a:r>
                <a:rPr lang="en-US" b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Ginart</a:t>
              </a:r>
              <a:r>
                <a: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NIPS 19] for K-means (iterative computation)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 explicit changes for the training algorithm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E2B307-2C2B-4699-B69B-431CC9F764FB}"/>
                </a:ext>
              </a:extLst>
            </p:cNvPr>
            <p:cNvSpPr/>
            <p:nvPr/>
          </p:nvSpPr>
          <p:spPr>
            <a:xfrm>
              <a:off x="7463356" y="3162132"/>
              <a:ext cx="144966" cy="13380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0251E-72B5-411D-A49D-D8A22E29A7A0}"/>
              </a:ext>
            </a:extLst>
          </p:cNvPr>
          <p:cNvSpPr/>
          <p:nvPr/>
        </p:nvSpPr>
        <p:spPr>
          <a:xfrm>
            <a:off x="1672683" y="5467528"/>
            <a:ext cx="91440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solutions for general models (trained by GD/SGD) is hard 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Schelter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2019] 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Ginart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NIPS 19] 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752203A-EED8-4846-95DD-DA2F0F9F6EBC}"/>
              </a:ext>
            </a:extLst>
          </p:cNvPr>
          <p:cNvGrpSpPr/>
          <p:nvPr/>
        </p:nvGrpSpPr>
        <p:grpSpPr>
          <a:xfrm>
            <a:off x="650240" y="3618006"/>
            <a:ext cx="522868" cy="1716032"/>
            <a:chOff x="650240" y="3618006"/>
            <a:chExt cx="522868" cy="17160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0A7816-CF0A-4B10-9196-8BF9A83ADF08}"/>
                </a:ext>
              </a:extLst>
            </p:cNvPr>
            <p:cNvSpPr/>
            <p:nvPr/>
          </p:nvSpPr>
          <p:spPr>
            <a:xfrm>
              <a:off x="650240" y="4064703"/>
              <a:ext cx="522868" cy="923330"/>
            </a:xfrm>
            <a:prstGeom prst="rect">
              <a:avLst/>
            </a:prstGeom>
            <a:pattFill prst="dkHorz">
              <a:fgClr>
                <a:srgbClr val="00B050"/>
              </a:fgClr>
              <a:bgClr>
                <a:schemeClr val="bg1"/>
              </a:bgClr>
            </a:patt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F7F23A7-C0B8-4BFD-9886-51876B971924}"/>
                </a:ext>
              </a:extLst>
            </p:cNvPr>
            <p:cNvSpPr txBox="1"/>
            <p:nvPr/>
          </p:nvSpPr>
          <p:spPr>
            <a:xfrm>
              <a:off x="779055" y="3618006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8841DBA-BADC-47D6-AB4B-72099C0B80C6}"/>
                </a:ext>
              </a:extLst>
            </p:cNvPr>
            <p:cNvSpPr txBox="1"/>
            <p:nvPr/>
          </p:nvSpPr>
          <p:spPr>
            <a:xfrm>
              <a:off x="784364" y="49339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6FE0AE-937E-4232-92E4-4FB6DFE153FD}"/>
              </a:ext>
            </a:extLst>
          </p:cNvPr>
          <p:cNvGrpSpPr/>
          <p:nvPr/>
        </p:nvGrpSpPr>
        <p:grpSpPr>
          <a:xfrm>
            <a:off x="5983249" y="3788178"/>
            <a:ext cx="522868" cy="1716032"/>
            <a:chOff x="5983249" y="3788178"/>
            <a:chExt cx="522868" cy="171603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CC814E4-AAF1-4C1B-B165-B788561D8E47}"/>
                </a:ext>
              </a:extLst>
            </p:cNvPr>
            <p:cNvGrpSpPr/>
            <p:nvPr/>
          </p:nvGrpSpPr>
          <p:grpSpPr>
            <a:xfrm>
              <a:off x="5983249" y="4175031"/>
              <a:ext cx="522868" cy="993831"/>
              <a:chOff x="1326995" y="778582"/>
              <a:chExt cx="522868" cy="99383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A246A83-46DD-4A36-B243-67F37FEB1BEF}"/>
                  </a:ext>
                </a:extLst>
              </p:cNvPr>
              <p:cNvSpPr/>
              <p:nvPr/>
            </p:nvSpPr>
            <p:spPr>
              <a:xfrm>
                <a:off x="1326995" y="1314130"/>
                <a:ext cx="522868" cy="458283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E53576A-2633-49C5-BDF9-7AFF3EED5EE4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BE1622F-2183-4598-AA3F-DAB07A21A7E9}"/>
                </a:ext>
              </a:extLst>
            </p:cNvPr>
            <p:cNvSpPr txBox="1"/>
            <p:nvPr/>
          </p:nvSpPr>
          <p:spPr>
            <a:xfrm>
              <a:off x="6104965" y="378817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3CD2BFD-3B7D-42D7-A4CC-91DA582C4C46}"/>
                </a:ext>
              </a:extLst>
            </p:cNvPr>
            <p:cNvSpPr txBox="1"/>
            <p:nvPr/>
          </p:nvSpPr>
          <p:spPr>
            <a:xfrm>
              <a:off x="6110274" y="5104100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CF7948F-0AF7-4EFF-91DA-7B01C088A4BD}"/>
              </a:ext>
            </a:extLst>
          </p:cNvPr>
          <p:cNvGrpSpPr/>
          <p:nvPr/>
        </p:nvGrpSpPr>
        <p:grpSpPr>
          <a:xfrm>
            <a:off x="3379580" y="1153521"/>
            <a:ext cx="522868" cy="1716032"/>
            <a:chOff x="3379580" y="1153521"/>
            <a:chExt cx="522868" cy="171603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7E0FD08-BA02-4E71-854E-E7C84CD95E42}"/>
                </a:ext>
              </a:extLst>
            </p:cNvPr>
            <p:cNvGrpSpPr/>
            <p:nvPr/>
          </p:nvGrpSpPr>
          <p:grpSpPr>
            <a:xfrm>
              <a:off x="3379580" y="1530231"/>
              <a:ext cx="522868" cy="993832"/>
              <a:chOff x="1326995" y="778582"/>
              <a:chExt cx="522868" cy="99383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2F34CBC-FADC-4A29-9020-A1CF1F741203}"/>
                  </a:ext>
                </a:extLst>
              </p:cNvPr>
              <p:cNvSpPr/>
              <p:nvPr/>
            </p:nvSpPr>
            <p:spPr>
              <a:xfrm>
                <a:off x="1326995" y="807855"/>
                <a:ext cx="522868" cy="964559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14F51FA-C532-47CA-9EEA-D9AE4EB2F2C2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2E0471-0D6C-42E8-9102-F715B873503A}"/>
                </a:ext>
              </a:extLst>
            </p:cNvPr>
            <p:cNvSpPr txBox="1"/>
            <p:nvPr/>
          </p:nvSpPr>
          <p:spPr>
            <a:xfrm>
              <a:off x="3491358" y="1153521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0FEB4EB-C8B5-423C-B7CE-E4EEAFE6E4A4}"/>
                </a:ext>
              </a:extLst>
            </p:cNvPr>
            <p:cNvSpPr txBox="1"/>
            <p:nvPr/>
          </p:nvSpPr>
          <p:spPr>
            <a:xfrm>
              <a:off x="3496667" y="2469443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9C90F7-2556-4AA6-AFF4-5D1465F4856D}"/>
              </a:ext>
            </a:extLst>
          </p:cNvPr>
          <p:cNvGrpSpPr/>
          <p:nvPr/>
        </p:nvGrpSpPr>
        <p:grpSpPr>
          <a:xfrm>
            <a:off x="10410306" y="-95889"/>
            <a:ext cx="522868" cy="1716032"/>
            <a:chOff x="10358360" y="-180794"/>
            <a:chExt cx="522868" cy="171603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E149CC-9CF0-4922-A335-2D2445B5266A}"/>
                </a:ext>
              </a:extLst>
            </p:cNvPr>
            <p:cNvGrpSpPr/>
            <p:nvPr/>
          </p:nvGrpSpPr>
          <p:grpSpPr>
            <a:xfrm>
              <a:off x="10358360" y="191114"/>
              <a:ext cx="522868" cy="993832"/>
              <a:chOff x="1326995" y="778582"/>
              <a:chExt cx="522868" cy="993832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77099-77EB-4AA6-BD62-8EAE984F5902}"/>
                  </a:ext>
                </a:extLst>
              </p:cNvPr>
              <p:cNvSpPr/>
              <p:nvPr/>
            </p:nvSpPr>
            <p:spPr>
              <a:xfrm>
                <a:off x="1326995" y="835595"/>
                <a:ext cx="522868" cy="936819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9623964-9570-460D-9AAE-59DF786FF08E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7F8A52-3356-4FD7-9784-6FCEDCDFF440}"/>
                </a:ext>
              </a:extLst>
            </p:cNvPr>
            <p:cNvSpPr txBox="1"/>
            <p:nvPr/>
          </p:nvSpPr>
          <p:spPr>
            <a:xfrm>
              <a:off x="10476876" y="-180794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8FF45C-3EC3-4980-9D7D-D6456F92A392}"/>
                </a:ext>
              </a:extLst>
            </p:cNvPr>
            <p:cNvSpPr txBox="1"/>
            <p:nvPr/>
          </p:nvSpPr>
          <p:spPr>
            <a:xfrm>
              <a:off x="10482185" y="11351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F93BAEE-2809-4793-A56E-986E9E54CE98}"/>
              </a:ext>
            </a:extLst>
          </p:cNvPr>
          <p:cNvSpPr txBox="1"/>
          <p:nvPr/>
        </p:nvSpPr>
        <p:spPr>
          <a:xfrm>
            <a:off x="11038742" y="117977"/>
            <a:ext cx="58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249B1E-773A-45E0-BDB5-151F7919AFA8}"/>
              </a:ext>
            </a:extLst>
          </p:cNvPr>
          <p:cNvGrpSpPr/>
          <p:nvPr/>
        </p:nvGrpSpPr>
        <p:grpSpPr>
          <a:xfrm>
            <a:off x="9357691" y="-105880"/>
            <a:ext cx="522868" cy="1716032"/>
            <a:chOff x="10358360" y="-180794"/>
            <a:chExt cx="522868" cy="17160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57984FA-7E17-4148-95C2-90C13CD205A1}"/>
                </a:ext>
              </a:extLst>
            </p:cNvPr>
            <p:cNvGrpSpPr/>
            <p:nvPr/>
          </p:nvGrpSpPr>
          <p:grpSpPr>
            <a:xfrm>
              <a:off x="10358360" y="191114"/>
              <a:ext cx="522868" cy="993832"/>
              <a:chOff x="1326995" y="778582"/>
              <a:chExt cx="522868" cy="99383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AD54E5D-A90D-4670-88C0-6E9AA5F354A5}"/>
                  </a:ext>
                </a:extLst>
              </p:cNvPr>
              <p:cNvSpPr/>
              <p:nvPr/>
            </p:nvSpPr>
            <p:spPr>
              <a:xfrm>
                <a:off x="1326995" y="835595"/>
                <a:ext cx="522868" cy="936819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D98B1C5-5F19-42D5-91AB-530DCD3A4DF5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4AE15A-C38E-479B-B49A-BB47B68FD77D}"/>
                </a:ext>
              </a:extLst>
            </p:cNvPr>
            <p:cNvSpPr txBox="1"/>
            <p:nvPr/>
          </p:nvSpPr>
          <p:spPr>
            <a:xfrm>
              <a:off x="10476876" y="-180794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1A2412-434A-4A39-8AB4-F4C882C0305B}"/>
                </a:ext>
              </a:extLst>
            </p:cNvPr>
            <p:cNvSpPr txBox="1"/>
            <p:nvPr/>
          </p:nvSpPr>
          <p:spPr>
            <a:xfrm>
              <a:off x="10482185" y="11351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23255FC-194E-4172-9A7E-4DADDA398971}"/>
              </a:ext>
            </a:extLst>
          </p:cNvPr>
          <p:cNvSpPr txBox="1"/>
          <p:nvPr/>
        </p:nvSpPr>
        <p:spPr>
          <a:xfrm>
            <a:off x="9986127" y="107986"/>
            <a:ext cx="58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3D465-6644-47EF-8520-91C4FAE0744F}"/>
              </a:ext>
            </a:extLst>
          </p:cNvPr>
          <p:cNvGrpSpPr/>
          <p:nvPr/>
        </p:nvGrpSpPr>
        <p:grpSpPr>
          <a:xfrm>
            <a:off x="8547790" y="1649676"/>
            <a:ext cx="3520324" cy="1214842"/>
            <a:chOff x="8483460" y="1648425"/>
            <a:chExt cx="3520324" cy="121484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46D12C-E344-4D32-85F6-1FD273447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940" y="2329422"/>
              <a:ext cx="72483" cy="3021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5F9D3-6FE3-450D-BB80-A810412D9724}"/>
                </a:ext>
              </a:extLst>
            </p:cNvPr>
            <p:cNvSpPr/>
            <p:nvPr/>
          </p:nvSpPr>
          <p:spPr>
            <a:xfrm>
              <a:off x="10321940" y="2729460"/>
              <a:ext cx="144966" cy="133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E342BC-0FF3-4B01-BFA9-859CABC27F29}"/>
                </a:ext>
              </a:extLst>
            </p:cNvPr>
            <p:cNvSpPr txBox="1"/>
            <p:nvPr/>
          </p:nvSpPr>
          <p:spPr>
            <a:xfrm>
              <a:off x="8483460" y="1648425"/>
              <a:ext cx="3520324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ML models (GD/SGD)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AB4BBF-0BAE-4B64-83E8-4AD1D0024FC9}"/>
              </a:ext>
            </a:extLst>
          </p:cNvPr>
          <p:cNvGrpSpPr/>
          <p:nvPr/>
        </p:nvGrpSpPr>
        <p:grpSpPr>
          <a:xfrm>
            <a:off x="8146377" y="1501152"/>
            <a:ext cx="3740093" cy="1443403"/>
            <a:chOff x="10211140" y="2812441"/>
            <a:chExt cx="3740093" cy="144340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42221-8B25-417C-9852-D0EE6FD7864A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 flipH="1">
              <a:off x="10283623" y="3735771"/>
              <a:ext cx="1907448" cy="3862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071174-22DC-4151-88C7-AB47D5A84D08}"/>
                </a:ext>
              </a:extLst>
            </p:cNvPr>
            <p:cNvSpPr txBox="1"/>
            <p:nvPr/>
          </p:nvSpPr>
          <p:spPr>
            <a:xfrm>
              <a:off x="10430909" y="2812441"/>
              <a:ext cx="3520324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 goal:</a:t>
              </a:r>
            </a:p>
            <a:p>
              <a:r>
                <a:rPr lang="en-US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PrIU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linear regression/logistic regression model (GD/SGD)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DE17B6-987A-46D8-A7A3-F622891762DC}"/>
                </a:ext>
              </a:extLst>
            </p:cNvPr>
            <p:cNvSpPr/>
            <p:nvPr/>
          </p:nvSpPr>
          <p:spPr>
            <a:xfrm>
              <a:off x="10211140" y="4122037"/>
              <a:ext cx="144966" cy="133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CCE7515-E4FF-4A0C-9DDC-2118FEFECF8D}"/>
              </a:ext>
            </a:extLst>
          </p:cNvPr>
          <p:cNvGrpSpPr/>
          <p:nvPr/>
        </p:nvGrpSpPr>
        <p:grpSpPr>
          <a:xfrm>
            <a:off x="497680" y="579969"/>
            <a:ext cx="2293559" cy="1970158"/>
            <a:chOff x="497680" y="579969"/>
            <a:chExt cx="2293559" cy="197015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BEDA26-F2DF-474B-A7A9-C821399B14C3}"/>
                </a:ext>
              </a:extLst>
            </p:cNvPr>
            <p:cNvGrpSpPr/>
            <p:nvPr/>
          </p:nvGrpSpPr>
          <p:grpSpPr>
            <a:xfrm>
              <a:off x="607620" y="1196831"/>
              <a:ext cx="522868" cy="993832"/>
              <a:chOff x="1326995" y="778582"/>
              <a:chExt cx="522868" cy="99383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AE6625-401D-4CE5-B774-0561A7897329}"/>
                  </a:ext>
                </a:extLst>
              </p:cNvPr>
              <p:cNvSpPr/>
              <p:nvPr/>
            </p:nvSpPr>
            <p:spPr>
              <a:xfrm>
                <a:off x="1326995" y="1126082"/>
                <a:ext cx="522868" cy="646332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7A7907-BC7D-4D8C-9216-7424258B794E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1BB9180-E715-40D3-BFCE-159E1FFC12FD}"/>
                </a:ext>
              </a:extLst>
            </p:cNvPr>
            <p:cNvCxnSpPr/>
            <p:nvPr/>
          </p:nvCxnSpPr>
          <p:spPr>
            <a:xfrm flipV="1">
              <a:off x="1295440" y="1196831"/>
              <a:ext cx="0" cy="4363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235AF1-7B37-498E-8C6B-5828E4F450BA}"/>
                </a:ext>
              </a:extLst>
            </p:cNvPr>
            <p:cNvSpPr txBox="1"/>
            <p:nvPr/>
          </p:nvSpPr>
          <p:spPr>
            <a:xfrm>
              <a:off x="1322040" y="1280616"/>
              <a:ext cx="146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similar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C48395-6A04-42ED-9E38-AF616CC48583}"/>
                </a:ext>
              </a:extLst>
            </p:cNvPr>
            <p:cNvSpPr txBox="1"/>
            <p:nvPr/>
          </p:nvSpPr>
          <p:spPr>
            <a:xfrm>
              <a:off x="724517" y="834095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FD9DCC-E063-467E-867B-39AF106A7B86}"/>
                </a:ext>
              </a:extLst>
            </p:cNvPr>
            <p:cNvSpPr txBox="1"/>
            <p:nvPr/>
          </p:nvSpPr>
          <p:spPr>
            <a:xfrm>
              <a:off x="729826" y="2150017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AD9C5A-A1C8-472D-AFE5-A0DBB0B34E60}"/>
                </a:ext>
              </a:extLst>
            </p:cNvPr>
            <p:cNvSpPr txBox="1"/>
            <p:nvPr/>
          </p:nvSpPr>
          <p:spPr>
            <a:xfrm>
              <a:off x="497680" y="579969"/>
              <a:ext cx="227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CB45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Approximation rate: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321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0" grpId="0"/>
      <p:bldP spid="60" grpId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1CE1-279E-4ECA-B080-1A6BB41A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perspective of DB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36CB-CA8B-464B-B153-9913A4891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895" y="1951872"/>
            <a:ext cx="10018713" cy="1116448"/>
          </a:xfrm>
          <a:solidFill>
            <a:schemeClr val="bg1"/>
          </a:solidFill>
        </p:spPr>
        <p:txBody>
          <a:bodyPr anchor="t" anchorCtr="0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Materialized view maintenance on ML models with small number of deletions of input training samples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9C5C2-9E39-4C82-8AAE-D95590E2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4CE4C5-BEE1-4A31-96EB-CE0B7E6EA8F8}"/>
              </a:ext>
            </a:extLst>
          </p:cNvPr>
          <p:cNvSpPr txBox="1">
            <a:spLocks/>
          </p:cNvSpPr>
          <p:nvPr/>
        </p:nvSpPr>
        <p:spPr>
          <a:xfrm>
            <a:off x="1305894" y="3229811"/>
            <a:ext cx="10018713" cy="15851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7113" indent="-306000" defTabSz="457200"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Classical materialized view maintenance problem:</a:t>
            </a:r>
          </a:p>
          <a:p>
            <a:pPr marL="630000" lvl="1" indent="-306000" defTabSz="457200"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Provenance-semiring model can be used to propagate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deletions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of base relation tuples to the view instance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[Green, VLDB 2007]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628D0A-170A-48FF-B1FD-1080D0CB6317}"/>
              </a:ext>
            </a:extLst>
          </p:cNvPr>
          <p:cNvSpPr txBox="1">
            <a:spLocks/>
          </p:cNvSpPr>
          <p:nvPr/>
        </p:nvSpPr>
        <p:spPr>
          <a:xfrm>
            <a:off x="1305893" y="4787085"/>
            <a:ext cx="10018713" cy="6310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7113" indent="-306000" defTabSz="457200"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provenance!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28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03A0-6713-487F-9181-08A20ECB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073C-AA8D-4EDE-8930-C6A31E51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optimizations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745B5-8D78-48DC-BD13-52989ADE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97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357ED-B71F-4011-B24D-F9587371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29" y="481245"/>
            <a:ext cx="10018713" cy="130770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A4933-1BBD-4339-8176-2FA03CD0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5</a:t>
            </a:fld>
            <a:endParaRPr lang="en-GB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9F27CA-D60E-4E89-8269-7658C7F4EAF0}"/>
              </a:ext>
            </a:extLst>
          </p:cNvPr>
          <p:cNvCxnSpPr/>
          <p:nvPr/>
        </p:nvCxnSpPr>
        <p:spPr>
          <a:xfrm>
            <a:off x="1081668" y="2821259"/>
            <a:ext cx="100584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3859E3-365C-4E9C-8DBB-11FE63197AB0}"/>
              </a:ext>
            </a:extLst>
          </p:cNvPr>
          <p:cNvSpPr txBox="1"/>
          <p:nvPr/>
        </p:nvSpPr>
        <p:spPr>
          <a:xfrm>
            <a:off x="4927689" y="2916264"/>
            <a:ext cx="2408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complexity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5B8970-BBC2-497D-8508-CE6FACABC9F2}"/>
              </a:ext>
            </a:extLst>
          </p:cNvPr>
          <p:cNvGrpSpPr/>
          <p:nvPr/>
        </p:nvGrpSpPr>
        <p:grpSpPr>
          <a:xfrm>
            <a:off x="299908" y="2754354"/>
            <a:ext cx="4382429" cy="2301192"/>
            <a:chOff x="299908" y="2754354"/>
            <a:chExt cx="4382429" cy="23011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776CC6-6159-41F2-BA5B-16CF052F0FB3}"/>
                </a:ext>
              </a:extLst>
            </p:cNvPr>
            <p:cNvSpPr/>
            <p:nvPr/>
          </p:nvSpPr>
          <p:spPr>
            <a:xfrm>
              <a:off x="1951463" y="2754354"/>
              <a:ext cx="144966" cy="133807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A19D39-4A97-481F-A84D-D5430008B1F4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2090855" y="2955068"/>
              <a:ext cx="400268" cy="1177148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E4297F-7DC3-4D74-AC67-F7A461AB4567}"/>
                </a:ext>
              </a:extLst>
            </p:cNvPr>
            <p:cNvSpPr txBox="1"/>
            <p:nvPr/>
          </p:nvSpPr>
          <p:spPr>
            <a:xfrm>
              <a:off x="299908" y="4132216"/>
              <a:ext cx="4382429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Simple models with closed form solutions:</a:t>
              </a:r>
            </a:p>
            <a:p>
              <a:r>
                <a:rPr lang="en-US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e.g. Linear Regression/Naïve Bayes Model [Deshpande, SIGMOD 06] [Gupta, 2015]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DD27D5D-5DBB-4F2C-80C0-3AFDEF2F9C15}"/>
              </a:ext>
            </a:extLst>
          </p:cNvPr>
          <p:cNvGrpSpPr/>
          <p:nvPr/>
        </p:nvGrpSpPr>
        <p:grpSpPr>
          <a:xfrm>
            <a:off x="7807193" y="2765377"/>
            <a:ext cx="3734567" cy="2107128"/>
            <a:chOff x="7807193" y="2765377"/>
            <a:chExt cx="3734567" cy="210712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9F661C-29BD-44B5-B0A5-98B2F0CA4DF5}"/>
                </a:ext>
              </a:extLst>
            </p:cNvPr>
            <p:cNvSpPr/>
            <p:nvPr/>
          </p:nvSpPr>
          <p:spPr>
            <a:xfrm>
              <a:off x="10394423" y="2765377"/>
              <a:ext cx="144966" cy="133807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D3F9F5-BFF2-426C-BD80-72359BF54322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V="1">
              <a:off x="9674477" y="2955066"/>
              <a:ext cx="719946" cy="127110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DFA3CC-5D95-49DC-9324-7D86D8C8D4AA}"/>
                </a:ext>
              </a:extLst>
            </p:cNvPr>
            <p:cNvSpPr txBox="1"/>
            <p:nvPr/>
          </p:nvSpPr>
          <p:spPr>
            <a:xfrm>
              <a:off x="7807193" y="4226174"/>
              <a:ext cx="3734567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Influence function method [Koh, ICML 17] for general ML models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0251E-72B5-411D-A49D-D8A22E29A7A0}"/>
              </a:ext>
            </a:extLst>
          </p:cNvPr>
          <p:cNvSpPr/>
          <p:nvPr/>
        </p:nvSpPr>
        <p:spPr>
          <a:xfrm>
            <a:off x="1672683" y="5467528"/>
            <a:ext cx="914400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solutions for general models (trained by GD/SGD) is hard 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Schelter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2019] [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Ginart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NIPS 19] 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5249B1E-773A-45E0-BDB5-151F7919AFA8}"/>
              </a:ext>
            </a:extLst>
          </p:cNvPr>
          <p:cNvGrpSpPr/>
          <p:nvPr/>
        </p:nvGrpSpPr>
        <p:grpSpPr>
          <a:xfrm>
            <a:off x="2910805" y="1059953"/>
            <a:ext cx="522868" cy="1716032"/>
            <a:chOff x="10358360" y="-180794"/>
            <a:chExt cx="522868" cy="171603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57984FA-7E17-4148-95C2-90C13CD205A1}"/>
                </a:ext>
              </a:extLst>
            </p:cNvPr>
            <p:cNvGrpSpPr/>
            <p:nvPr/>
          </p:nvGrpSpPr>
          <p:grpSpPr>
            <a:xfrm>
              <a:off x="10358360" y="191114"/>
              <a:ext cx="522868" cy="993832"/>
              <a:chOff x="1326995" y="778582"/>
              <a:chExt cx="522868" cy="993832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AD54E5D-A90D-4670-88C0-6E9AA5F354A5}"/>
                  </a:ext>
                </a:extLst>
              </p:cNvPr>
              <p:cNvSpPr/>
              <p:nvPr/>
            </p:nvSpPr>
            <p:spPr>
              <a:xfrm>
                <a:off x="1326995" y="873689"/>
                <a:ext cx="522868" cy="898725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D98B1C5-5F19-42D5-91AB-530DCD3A4DF5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4AE15A-C38E-479B-B49A-BB47B68FD77D}"/>
                </a:ext>
              </a:extLst>
            </p:cNvPr>
            <p:cNvSpPr txBox="1"/>
            <p:nvPr/>
          </p:nvSpPr>
          <p:spPr>
            <a:xfrm>
              <a:off x="10476876" y="-180794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01A2412-434A-4A39-8AB4-F4C882C0305B}"/>
                </a:ext>
              </a:extLst>
            </p:cNvPr>
            <p:cNvSpPr txBox="1"/>
            <p:nvPr/>
          </p:nvSpPr>
          <p:spPr>
            <a:xfrm>
              <a:off x="10482185" y="11351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23255FC-194E-4172-9A7E-4DADDA398971}"/>
              </a:ext>
            </a:extLst>
          </p:cNvPr>
          <p:cNvSpPr txBox="1"/>
          <p:nvPr/>
        </p:nvSpPr>
        <p:spPr>
          <a:xfrm>
            <a:off x="3433673" y="1742167"/>
            <a:ext cx="58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A3D465-6644-47EF-8520-91C4FAE0744F}"/>
              </a:ext>
            </a:extLst>
          </p:cNvPr>
          <p:cNvGrpSpPr/>
          <p:nvPr/>
        </p:nvGrpSpPr>
        <p:grpSpPr>
          <a:xfrm>
            <a:off x="8551146" y="1649676"/>
            <a:ext cx="3516967" cy="1214842"/>
            <a:chOff x="8486816" y="1648425"/>
            <a:chExt cx="3516967" cy="121484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46D12C-E344-4D32-85F6-1FD273447C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1940" y="2329422"/>
              <a:ext cx="72483" cy="3021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235F9D3-6FE3-450D-BB80-A810412D9724}"/>
                </a:ext>
              </a:extLst>
            </p:cNvPr>
            <p:cNvSpPr/>
            <p:nvPr/>
          </p:nvSpPr>
          <p:spPr>
            <a:xfrm>
              <a:off x="10321940" y="2729460"/>
              <a:ext cx="144966" cy="133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E342BC-0FF3-4B01-BFA9-859CABC27F29}"/>
                </a:ext>
              </a:extLst>
            </p:cNvPr>
            <p:cNvSpPr txBox="1"/>
            <p:nvPr/>
          </p:nvSpPr>
          <p:spPr>
            <a:xfrm>
              <a:off x="8486816" y="1648425"/>
              <a:ext cx="3516967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Goal: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General ML models (GD/SGD) 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AB4BBF-0BAE-4B64-83E8-4AD1D0024FC9}"/>
              </a:ext>
            </a:extLst>
          </p:cNvPr>
          <p:cNvGrpSpPr/>
          <p:nvPr/>
        </p:nvGrpSpPr>
        <p:grpSpPr>
          <a:xfrm>
            <a:off x="3891996" y="1572528"/>
            <a:ext cx="4399347" cy="1372027"/>
            <a:chOff x="5956759" y="2883817"/>
            <a:chExt cx="4399347" cy="1372027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C42221-8B25-417C-9852-D0EE6FD7864A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7716921" y="3807147"/>
              <a:ext cx="2566702" cy="3148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071174-22DC-4151-88C7-AB47D5A84D08}"/>
                </a:ext>
              </a:extLst>
            </p:cNvPr>
            <p:cNvSpPr txBox="1"/>
            <p:nvPr/>
          </p:nvSpPr>
          <p:spPr>
            <a:xfrm>
              <a:off x="5956759" y="2883817"/>
              <a:ext cx="3520324" cy="9233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 goal:</a:t>
              </a:r>
            </a:p>
            <a:p>
              <a:r>
                <a:rPr lang="en-US" b="1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PrIU</a:t>
              </a: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for linear regression/logistic regression model (GD/SGD)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8DE17B6-987A-46D8-A7A3-F622891762DC}"/>
                </a:ext>
              </a:extLst>
            </p:cNvPr>
            <p:cNvSpPr/>
            <p:nvPr/>
          </p:nvSpPr>
          <p:spPr>
            <a:xfrm>
              <a:off x="10211140" y="4122037"/>
              <a:ext cx="144966" cy="13380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A346E-EE64-4845-A9FA-7BB253304AA3}"/>
              </a:ext>
            </a:extLst>
          </p:cNvPr>
          <p:cNvGrpSpPr/>
          <p:nvPr/>
        </p:nvGrpSpPr>
        <p:grpSpPr>
          <a:xfrm>
            <a:off x="7072237" y="3957689"/>
            <a:ext cx="522868" cy="1716032"/>
            <a:chOff x="7072237" y="3957689"/>
            <a:chExt cx="522868" cy="171603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DBEDA26-F2DF-474B-A7A9-C821399B14C3}"/>
                </a:ext>
              </a:extLst>
            </p:cNvPr>
            <p:cNvGrpSpPr/>
            <p:nvPr/>
          </p:nvGrpSpPr>
          <p:grpSpPr>
            <a:xfrm>
              <a:off x="7072237" y="4320425"/>
              <a:ext cx="522868" cy="993832"/>
              <a:chOff x="1326995" y="778582"/>
              <a:chExt cx="522868" cy="99383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5AE6625-401D-4CE5-B774-0561A7897329}"/>
                  </a:ext>
                </a:extLst>
              </p:cNvPr>
              <p:cNvSpPr/>
              <p:nvPr/>
            </p:nvSpPr>
            <p:spPr>
              <a:xfrm>
                <a:off x="1326995" y="1330662"/>
                <a:ext cx="522868" cy="441752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07A7907-BC7D-4D8C-9216-7424258B794E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C48395-6A04-42ED-9E38-AF616CC48583}"/>
                </a:ext>
              </a:extLst>
            </p:cNvPr>
            <p:cNvSpPr txBox="1"/>
            <p:nvPr/>
          </p:nvSpPr>
          <p:spPr>
            <a:xfrm>
              <a:off x="7189134" y="3957689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FD9DCC-E063-467E-867B-39AF106A7B86}"/>
                </a:ext>
              </a:extLst>
            </p:cNvPr>
            <p:cNvSpPr txBox="1"/>
            <p:nvPr/>
          </p:nvSpPr>
          <p:spPr>
            <a:xfrm>
              <a:off x="7194443" y="5273611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pic>
        <p:nvPicPr>
          <p:cNvPr id="41" name="Picture 40" descr="A picture containing table&#10;&#10;Description automatically generated">
            <a:extLst>
              <a:ext uri="{FF2B5EF4-FFF2-40B4-BE49-F238E27FC236}">
                <a16:creationId xmlns:a16="http://schemas.microsoft.com/office/drawing/2014/main" id="{63CBE2CB-D0C6-4FDB-9206-91704189E5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167" y="4918536"/>
            <a:ext cx="538480" cy="538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938C82D-95B0-4D13-B6BD-61FB78C0DE91}"/>
              </a:ext>
            </a:extLst>
          </p:cNvPr>
          <p:cNvGrpSpPr/>
          <p:nvPr/>
        </p:nvGrpSpPr>
        <p:grpSpPr>
          <a:xfrm>
            <a:off x="4016474" y="3263363"/>
            <a:ext cx="2834015" cy="2204165"/>
            <a:chOff x="4016474" y="3263363"/>
            <a:chExt cx="2834015" cy="220416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F235AF1-7B37-498E-8C6B-5828E4F450BA}"/>
                </a:ext>
              </a:extLst>
            </p:cNvPr>
            <p:cNvSpPr txBox="1"/>
            <p:nvPr/>
          </p:nvSpPr>
          <p:spPr>
            <a:xfrm>
              <a:off x="5381290" y="4403525"/>
              <a:ext cx="1469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similar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1BB9180-E715-40D3-BFCE-159E1FFC12FD}"/>
                </a:ext>
              </a:extLst>
            </p:cNvPr>
            <p:cNvCxnSpPr/>
            <p:nvPr/>
          </p:nvCxnSpPr>
          <p:spPr>
            <a:xfrm flipV="1">
              <a:off x="5396695" y="4370028"/>
              <a:ext cx="0" cy="43632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AD9C5A-A1C8-472D-AFE5-A0DBB0B34E60}"/>
                </a:ext>
              </a:extLst>
            </p:cNvPr>
            <p:cNvSpPr txBox="1"/>
            <p:nvPr/>
          </p:nvSpPr>
          <p:spPr>
            <a:xfrm>
              <a:off x="4016474" y="3263363"/>
              <a:ext cx="2275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CB45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Similarity to the retrained model: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09515A-F2E9-46D9-B11B-E576FB8A3FB3}"/>
                </a:ext>
              </a:extLst>
            </p:cNvPr>
            <p:cNvGrpSpPr/>
            <p:nvPr/>
          </p:nvGrpSpPr>
          <p:grpSpPr>
            <a:xfrm>
              <a:off x="4773200" y="3751496"/>
              <a:ext cx="522868" cy="1716032"/>
              <a:chOff x="10358360" y="-180794"/>
              <a:chExt cx="522868" cy="171603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A7A1901-6BB6-4E43-A07A-D0966583D495}"/>
                  </a:ext>
                </a:extLst>
              </p:cNvPr>
              <p:cNvGrpSpPr/>
              <p:nvPr/>
            </p:nvGrpSpPr>
            <p:grpSpPr>
              <a:xfrm>
                <a:off x="10358360" y="191114"/>
                <a:ext cx="522868" cy="993833"/>
                <a:chOff x="1326995" y="778582"/>
                <a:chExt cx="522868" cy="993833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53233EE-01BF-4AF6-9766-45688D3960D0}"/>
                    </a:ext>
                  </a:extLst>
                </p:cNvPr>
                <p:cNvSpPr/>
                <p:nvPr/>
              </p:nvSpPr>
              <p:spPr>
                <a:xfrm>
                  <a:off x="1326995" y="778583"/>
                  <a:ext cx="522868" cy="993832"/>
                </a:xfrm>
                <a:prstGeom prst="rect">
                  <a:avLst/>
                </a:prstGeom>
                <a:pattFill prst="dkHorz">
                  <a:fgClr>
                    <a:srgbClr val="00B050"/>
                  </a:fgClr>
                  <a:bgClr>
                    <a:schemeClr val="bg1"/>
                  </a:bgClr>
                </a:patt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9B81F9E-0EB4-42DA-9B96-0BA15154F857}"/>
                    </a:ext>
                  </a:extLst>
                </p:cNvPr>
                <p:cNvSpPr/>
                <p:nvPr/>
              </p:nvSpPr>
              <p:spPr>
                <a:xfrm>
                  <a:off x="1326995" y="778582"/>
                  <a:ext cx="522868" cy="971861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0BCE9E-7334-4149-A52F-DF929A43D819}"/>
                  </a:ext>
                </a:extLst>
              </p:cNvPr>
              <p:cNvSpPr txBox="1"/>
              <p:nvPr/>
            </p:nvSpPr>
            <p:spPr>
              <a:xfrm>
                <a:off x="10476876" y="-180794"/>
                <a:ext cx="33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0591723-8208-4DD8-B07B-52DD5552FA11}"/>
                  </a:ext>
                </a:extLst>
              </p:cNvPr>
              <p:cNvSpPr txBox="1"/>
              <p:nvPr/>
            </p:nvSpPr>
            <p:spPr>
              <a:xfrm>
                <a:off x="10482185" y="1135128"/>
                <a:ext cx="3344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1E5E98-C54E-475C-A2F7-50905D3FC330}"/>
              </a:ext>
            </a:extLst>
          </p:cNvPr>
          <p:cNvGrpSpPr/>
          <p:nvPr/>
        </p:nvGrpSpPr>
        <p:grpSpPr>
          <a:xfrm>
            <a:off x="7644643" y="1089460"/>
            <a:ext cx="522868" cy="1716032"/>
            <a:chOff x="10358360" y="-180794"/>
            <a:chExt cx="522868" cy="17160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1D6B2CE-660A-4B1D-987F-980D2C85EE53}"/>
                </a:ext>
              </a:extLst>
            </p:cNvPr>
            <p:cNvGrpSpPr/>
            <p:nvPr/>
          </p:nvGrpSpPr>
          <p:grpSpPr>
            <a:xfrm>
              <a:off x="10358360" y="191114"/>
              <a:ext cx="522868" cy="993832"/>
              <a:chOff x="1326995" y="778582"/>
              <a:chExt cx="522868" cy="993832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8E41754-7EE9-42C1-82EA-5D114468245B}"/>
                  </a:ext>
                </a:extLst>
              </p:cNvPr>
              <p:cNvSpPr/>
              <p:nvPr/>
            </p:nvSpPr>
            <p:spPr>
              <a:xfrm>
                <a:off x="1326995" y="873689"/>
                <a:ext cx="522868" cy="898725"/>
              </a:xfrm>
              <a:prstGeom prst="rect">
                <a:avLst/>
              </a:prstGeom>
              <a:pattFill prst="dkHorz">
                <a:fgClr>
                  <a:srgbClr val="00B050"/>
                </a:fgClr>
                <a:bgClr>
                  <a:schemeClr val="bg1"/>
                </a:bgClr>
              </a:patt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2EE1A1E-BB82-49F9-BD37-20BD6FC8EC8D}"/>
                  </a:ext>
                </a:extLst>
              </p:cNvPr>
              <p:cNvSpPr/>
              <p:nvPr/>
            </p:nvSpPr>
            <p:spPr>
              <a:xfrm>
                <a:off x="1326995" y="778582"/>
                <a:ext cx="522868" cy="97186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92D3A9F-05B4-47EB-8A28-97099DA84F89}"/>
                </a:ext>
              </a:extLst>
            </p:cNvPr>
            <p:cNvSpPr txBox="1"/>
            <p:nvPr/>
          </p:nvSpPr>
          <p:spPr>
            <a:xfrm>
              <a:off x="10476876" y="-180794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DEB11A8-3D6A-44D7-81D7-30F82E35FD5D}"/>
                </a:ext>
              </a:extLst>
            </p:cNvPr>
            <p:cNvSpPr txBox="1"/>
            <p:nvPr/>
          </p:nvSpPr>
          <p:spPr>
            <a:xfrm>
              <a:off x="10482185" y="1135128"/>
              <a:ext cx="3344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0EFD95A2-7802-47BC-95A3-17325DA499D6}"/>
              </a:ext>
            </a:extLst>
          </p:cNvPr>
          <p:cNvSpPr txBox="1"/>
          <p:nvPr/>
        </p:nvSpPr>
        <p:spPr>
          <a:xfrm>
            <a:off x="8167511" y="1771674"/>
            <a:ext cx="582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</a:t>
            </a:r>
            <a:r>
              <a:rPr lang="en-US" altLang="zh-C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848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8" grpId="0"/>
      <p:bldP spid="60" grpId="0"/>
      <p:bldP spid="6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103A0-6713-487F-9181-08A20ECB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073C-AA8D-4EDE-8930-C6A31E51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of the art</a:t>
            </a:r>
          </a:p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optimizations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745B5-8D78-48DC-BD13-52989ADE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62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>
            <a:extLst>
              <a:ext uri="{FF2B5EF4-FFF2-40B4-BE49-F238E27FC236}">
                <a16:creationId xmlns:a16="http://schemas.microsoft.com/office/drawing/2014/main" id="{83C8378C-B69E-4A4A-8CEF-0A4D597126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25" y="5260440"/>
            <a:ext cx="10218667" cy="646095"/>
          </a:xfrm>
          <a:prstGeom prst="rect">
            <a:avLst/>
          </a:prstGeom>
        </p:spPr>
      </p:pic>
      <p:sp>
        <p:nvSpPr>
          <p:cNvPr id="8" name="Content Placeholder 2 1">
            <a:extLst>
              <a:ext uri="{FF2B5EF4-FFF2-40B4-BE49-F238E27FC236}">
                <a16:creationId xmlns:a16="http://schemas.microsoft.com/office/drawing/2014/main" id="{D6B3A260-F86F-4533-A434-EC18C4E68D35}"/>
              </a:ext>
            </a:extLst>
          </p:cNvPr>
          <p:cNvSpPr txBox="1">
            <a:spLocks/>
          </p:cNvSpPr>
          <p:nvPr/>
        </p:nvSpPr>
        <p:spPr>
          <a:xfrm>
            <a:off x="662508" y="1452222"/>
            <a:ext cx="10018713" cy="23418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set:</a:t>
            </a: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 2 1">
            <a:extLst>
              <a:ext uri="{FF2B5EF4-FFF2-40B4-BE49-F238E27FC236}">
                <a16:creationId xmlns:a16="http://schemas.microsoft.com/office/drawing/2014/main" id="{6059D051-F440-4CB7-87DC-E903226C2144}"/>
              </a:ext>
            </a:extLst>
          </p:cNvPr>
          <p:cNvSpPr txBox="1">
            <a:spLocks/>
          </p:cNvSpPr>
          <p:nvPr/>
        </p:nvSpPr>
        <p:spPr>
          <a:xfrm>
            <a:off x="662509" y="2104331"/>
            <a:ext cx="10018713" cy="245411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 with L2 regularization:</a:t>
            </a:r>
          </a:p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 </a:t>
            </a:r>
          </a:p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 update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9DFC-3563-4D42-A447-21E2264A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Intuition behind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BBB6E-115B-4B47-B39A-2D6B6A8D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A0982D-D9EC-4E52-8CF6-EB5A8027BD4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072" y="1579525"/>
            <a:ext cx="1824000" cy="3605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D5FBB6-C320-4FE4-B8EB-A26507EC646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59" y="2595524"/>
            <a:ext cx="6779427" cy="69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FF0449-2EB6-4192-881C-73CD2A09708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20" y="3711977"/>
            <a:ext cx="4067049" cy="68114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F78CA00-2C46-48B5-A621-75D8924F4071}"/>
              </a:ext>
            </a:extLst>
          </p:cNvPr>
          <p:cNvGrpSpPr/>
          <p:nvPr/>
        </p:nvGrpSpPr>
        <p:grpSpPr>
          <a:xfrm>
            <a:off x="4606042" y="4188547"/>
            <a:ext cx="2228405" cy="599978"/>
            <a:chOff x="5191760" y="4480560"/>
            <a:chExt cx="2228405" cy="5999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95EB25-25BC-478B-9334-8CB91FD14713}"/>
                </a:ext>
              </a:extLst>
            </p:cNvPr>
            <p:cNvSpPr/>
            <p:nvPr/>
          </p:nvSpPr>
          <p:spPr>
            <a:xfrm>
              <a:off x="5191760" y="4480560"/>
              <a:ext cx="416560" cy="26590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14E5E6-DA26-43AD-9CB2-168EF7FE6946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34426" y="4737003"/>
              <a:ext cx="466464" cy="158869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551471-21D9-4396-A8A6-0580D6176F08}"/>
                </a:ext>
              </a:extLst>
            </p:cNvPr>
            <p:cNvSpPr txBox="1"/>
            <p:nvPr/>
          </p:nvSpPr>
          <p:spPr>
            <a:xfrm>
              <a:off x="5900890" y="4711206"/>
              <a:ext cx="1519275" cy="36933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mini-batch</a:t>
              </a:r>
            </a:p>
          </p:txBody>
        </p:sp>
      </p:grpSp>
      <p:sp>
        <p:nvSpPr>
          <p:cNvPr id="21" name="Content Placeholder 2 2 2">
            <a:extLst>
              <a:ext uri="{FF2B5EF4-FFF2-40B4-BE49-F238E27FC236}">
                <a16:creationId xmlns:a16="http://schemas.microsoft.com/office/drawing/2014/main" id="{CE1E6EDD-624A-4470-90FE-D70D7CC26A6A}"/>
              </a:ext>
            </a:extLst>
          </p:cNvPr>
          <p:cNvSpPr txBox="1">
            <a:spLocks/>
          </p:cNvSpPr>
          <p:nvPr/>
        </p:nvSpPr>
        <p:spPr>
          <a:xfrm>
            <a:off x="662508" y="4800296"/>
            <a:ext cx="10018713" cy="578145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Stochastic Gradient Descent (SGD) update rule after deletions: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8261B16-8E7A-4F67-9EEF-B43E423785B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20" y="3781352"/>
            <a:ext cx="5606096" cy="621714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14E392C-1315-4615-B78D-4C4273D469F2}"/>
              </a:ext>
            </a:extLst>
          </p:cNvPr>
          <p:cNvGrpSpPr/>
          <p:nvPr/>
        </p:nvGrpSpPr>
        <p:grpSpPr>
          <a:xfrm>
            <a:off x="6223234" y="3638968"/>
            <a:ext cx="4565772" cy="621226"/>
            <a:chOff x="7045036" y="3638968"/>
            <a:chExt cx="4565772" cy="621226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917DD4F7-63C0-487E-A1C3-B4359A58C14F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9951" y="3638968"/>
              <a:ext cx="2390857" cy="563809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A585C7-9657-456A-B763-C29A8BB325C7}"/>
                </a:ext>
              </a:extLst>
            </p:cNvPr>
            <p:cNvSpPr/>
            <p:nvPr/>
          </p:nvSpPr>
          <p:spPr>
            <a:xfrm>
              <a:off x="7045036" y="3760234"/>
              <a:ext cx="1444337" cy="49996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9D101ED-E973-45B3-977D-F82B9380BD26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8489373" y="3938155"/>
              <a:ext cx="654208" cy="7205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360418E-A456-4B22-9626-8D433E1AD1FA}"/>
              </a:ext>
            </a:extLst>
          </p:cNvPr>
          <p:cNvCxnSpPr/>
          <p:nvPr/>
        </p:nvCxnSpPr>
        <p:spPr>
          <a:xfrm>
            <a:off x="5170132" y="4445600"/>
            <a:ext cx="237978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9FA7F0E-C07C-4D6D-A56C-6FF9BAAD4223}"/>
              </a:ext>
            </a:extLst>
          </p:cNvPr>
          <p:cNvCxnSpPr/>
          <p:nvPr/>
        </p:nvCxnSpPr>
        <p:spPr>
          <a:xfrm>
            <a:off x="5576699" y="5894763"/>
            <a:ext cx="237978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DCB14EF2-1757-4DAC-8C22-434949122CD5}"/>
              </a:ext>
            </a:extLst>
          </p:cNvPr>
          <p:cNvSpPr/>
          <p:nvPr/>
        </p:nvSpPr>
        <p:spPr>
          <a:xfrm>
            <a:off x="6766590" y="4154530"/>
            <a:ext cx="190329" cy="18950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940515C7-993F-4CFA-BD74-5FEEDE471D39}"/>
              </a:ext>
            </a:extLst>
          </p:cNvPr>
          <p:cNvSpPr/>
          <p:nvPr/>
        </p:nvSpPr>
        <p:spPr>
          <a:xfrm>
            <a:off x="7142099" y="5583754"/>
            <a:ext cx="190329" cy="189504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7D32114-371F-4B6B-8C71-E9F914FAAB6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193" y="4443725"/>
            <a:ext cx="876343" cy="229029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C32BB54-C73E-4EBD-8A28-70FDD0407E22}"/>
              </a:ext>
            </a:extLst>
          </p:cNvPr>
          <p:cNvGrpSpPr/>
          <p:nvPr/>
        </p:nvGrpSpPr>
        <p:grpSpPr>
          <a:xfrm>
            <a:off x="120868" y="4363368"/>
            <a:ext cx="4625563" cy="1456824"/>
            <a:chOff x="3325963" y="6217493"/>
            <a:chExt cx="4625563" cy="145682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6F5D7B-A1A5-4685-8FEE-F072514AD2F3}"/>
                </a:ext>
              </a:extLst>
            </p:cNvPr>
            <p:cNvSpPr/>
            <p:nvPr/>
          </p:nvSpPr>
          <p:spPr>
            <a:xfrm>
              <a:off x="7748808" y="7363970"/>
              <a:ext cx="202718" cy="31034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5E088DE-EB5A-4283-9D3B-D0EBB57236BA}"/>
                </a:ext>
              </a:extLst>
            </p:cNvPr>
            <p:cNvCxnSpPr>
              <a:cxnSpLocks/>
              <a:stCxn id="33" idx="0"/>
              <a:endCxn id="35" idx="2"/>
            </p:cNvCxnSpPr>
            <p:nvPr/>
          </p:nvCxnSpPr>
          <p:spPr>
            <a:xfrm flipH="1" flipV="1">
              <a:off x="4963984" y="6617603"/>
              <a:ext cx="2886183" cy="746367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0EBC800-6ECC-46C4-82B9-78181DC67EAD}"/>
                </a:ext>
              </a:extLst>
            </p:cNvPr>
            <p:cNvSpPr txBox="1"/>
            <p:nvPr/>
          </p:nvSpPr>
          <p:spPr>
            <a:xfrm>
              <a:off x="3325963" y="6217493"/>
              <a:ext cx="3276041" cy="40011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: Set of removed samples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F31A6FB-ECFC-4B50-A1D4-61610BA04C7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5" y="4469306"/>
            <a:ext cx="207238" cy="1782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09BAD49-76D6-4C22-ADF3-143D344CB3A5}"/>
              </a:ext>
            </a:extLst>
          </p:cNvPr>
          <p:cNvSpPr/>
          <p:nvPr/>
        </p:nvSpPr>
        <p:spPr>
          <a:xfrm>
            <a:off x="8321779" y="5260440"/>
            <a:ext cx="2989413" cy="75718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9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67" grpId="0" animBg="1"/>
      <p:bldP spid="6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D3A6-6AF8-4F8C-80E4-8815B3B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from Linearization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B536-2940-4E09-93B4-F63977B7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749291"/>
            <a:ext cx="10018713" cy="1383161"/>
          </a:xfrm>
          <a:solidFill>
            <a:schemeClr val="bg1"/>
          </a:solidFill>
        </p:spPr>
        <p:txBody>
          <a:bodyPr anchor="t" anchorCtr="0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update rule on the full training dataset: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AFE5-98B6-497B-97FA-B18C4F6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1D005-1AF5-4A52-853D-788C8487E118}"/>
              </a:ext>
            </a:extLst>
          </p:cNvPr>
          <p:cNvSpPr/>
          <p:nvPr/>
        </p:nvSpPr>
        <p:spPr>
          <a:xfrm>
            <a:off x="7894881" y="1473761"/>
            <a:ext cx="2870273" cy="601854"/>
          </a:xfrm>
          <a:prstGeom prst="rect">
            <a:avLst/>
          </a:prstGeom>
          <a:solidFill>
            <a:srgbClr val="FFFF0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4642902-A307-4EC8-95DD-643A3CA312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6" y="2312782"/>
            <a:ext cx="5606096" cy="6217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033896-4452-45C5-A2A6-619134A8A3C7}"/>
              </a:ext>
            </a:extLst>
          </p:cNvPr>
          <p:cNvSpPr/>
          <p:nvPr/>
        </p:nvSpPr>
        <p:spPr>
          <a:xfrm>
            <a:off x="6815965" y="2230801"/>
            <a:ext cx="1517807" cy="6217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F9DFCF-1D18-43C5-A1DC-55189BD6713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203" y="1549155"/>
            <a:ext cx="2585600" cy="407772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04FFBC-1073-48A9-8E42-1206D283F88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0" t="10325" r="9078" b="3579"/>
          <a:stretch/>
        </p:blipFill>
        <p:spPr>
          <a:xfrm>
            <a:off x="3799536" y="3146869"/>
            <a:ext cx="4415200" cy="3367526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F7CB377-8C5A-4325-A872-8B556BA1D383}"/>
              </a:ext>
            </a:extLst>
          </p:cNvPr>
          <p:cNvGrpSpPr/>
          <p:nvPr/>
        </p:nvGrpSpPr>
        <p:grpSpPr>
          <a:xfrm>
            <a:off x="3799536" y="3132452"/>
            <a:ext cx="4434741" cy="3510216"/>
            <a:chOff x="6523254" y="3193443"/>
            <a:chExt cx="4434741" cy="3510216"/>
          </a:xfrm>
        </p:grpSpPr>
        <p:pic>
          <p:nvPicPr>
            <p:cNvPr id="8" name="Content Placeholder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24FA520-B47D-4937-86FA-39141F32B6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80" t="10894" r="8722" b="4835"/>
            <a:stretch/>
          </p:blipFill>
          <p:spPr>
            <a:xfrm>
              <a:off x="6523254" y="3193443"/>
              <a:ext cx="4434741" cy="3367526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8167888-9AA0-4D27-A696-979726C41C02}"/>
                </a:ext>
              </a:extLst>
            </p:cNvPr>
            <p:cNvCxnSpPr>
              <a:cxnSpLocks/>
            </p:cNvCxnSpPr>
            <p:nvPr/>
          </p:nvCxnSpPr>
          <p:spPr>
            <a:xfrm>
              <a:off x="8214736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8E09E-28F2-485B-9E96-52E718CF6A5B}"/>
                </a:ext>
              </a:extLst>
            </p:cNvPr>
            <p:cNvCxnSpPr>
              <a:cxnSpLocks/>
            </p:cNvCxnSpPr>
            <p:nvPr/>
          </p:nvCxnSpPr>
          <p:spPr>
            <a:xfrm>
              <a:off x="8628393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96F0F1-AD5A-45F9-8179-5887F136DBB3}"/>
                </a:ext>
              </a:extLst>
            </p:cNvPr>
            <p:cNvCxnSpPr>
              <a:cxnSpLocks/>
            </p:cNvCxnSpPr>
            <p:nvPr/>
          </p:nvCxnSpPr>
          <p:spPr>
            <a:xfrm>
              <a:off x="9088703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BBD7F2-4C0B-47AE-84A5-6061A7DD0220}"/>
                </a:ext>
              </a:extLst>
            </p:cNvPr>
            <p:cNvCxnSpPr>
              <a:cxnSpLocks/>
            </p:cNvCxnSpPr>
            <p:nvPr/>
          </p:nvCxnSpPr>
          <p:spPr>
            <a:xfrm>
              <a:off x="9539683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0E54F7-ED5A-4B9B-A131-0D4249655453}"/>
                </a:ext>
              </a:extLst>
            </p:cNvPr>
            <p:cNvCxnSpPr>
              <a:cxnSpLocks/>
            </p:cNvCxnSpPr>
            <p:nvPr/>
          </p:nvCxnSpPr>
          <p:spPr>
            <a:xfrm>
              <a:off x="9981332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601DF5-D05A-49E9-AACC-1CFDB0A8DA12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650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F0BB64-AFFD-4E09-AEC4-31A36CAF884A}"/>
                </a:ext>
              </a:extLst>
            </p:cNvPr>
            <p:cNvCxnSpPr>
              <a:cxnSpLocks/>
            </p:cNvCxnSpPr>
            <p:nvPr/>
          </p:nvCxnSpPr>
          <p:spPr>
            <a:xfrm>
              <a:off x="7794858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AB6D67A-9D7E-48FD-B83F-B5F5DAD911A9}"/>
                </a:ext>
              </a:extLst>
            </p:cNvPr>
            <p:cNvCxnSpPr>
              <a:cxnSpLocks/>
            </p:cNvCxnSpPr>
            <p:nvPr/>
          </p:nvCxnSpPr>
          <p:spPr>
            <a:xfrm>
              <a:off x="7322108" y="3193443"/>
              <a:ext cx="0" cy="3510216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4E8542-177A-47AB-BB98-4191E40B360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098704" y="3335605"/>
            <a:ext cx="1278272" cy="2374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E103A73-1EA5-42B8-A3AF-CA5D84A388AC}"/>
              </a:ext>
            </a:extLst>
          </p:cNvPr>
          <p:cNvGrpSpPr/>
          <p:nvPr/>
        </p:nvGrpSpPr>
        <p:grpSpPr>
          <a:xfrm>
            <a:off x="1193180" y="3146869"/>
            <a:ext cx="1905524" cy="377472"/>
            <a:chOff x="1193180" y="3146869"/>
            <a:chExt cx="1905524" cy="37747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A06C128-5C39-4CC2-82F7-822A995FA44A}"/>
                </a:ext>
              </a:extLst>
            </p:cNvPr>
            <p:cNvSpPr/>
            <p:nvPr/>
          </p:nvSpPr>
          <p:spPr>
            <a:xfrm>
              <a:off x="1193180" y="3146869"/>
              <a:ext cx="1905524" cy="3774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D410311-ADA4-40A1-A45A-E5ADCA46E112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434" y="3221761"/>
              <a:ext cx="1756952" cy="251429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B11771-C90B-495B-9001-34820861BA2E}"/>
              </a:ext>
            </a:extLst>
          </p:cNvPr>
          <p:cNvGrpSpPr/>
          <p:nvPr/>
        </p:nvGrpSpPr>
        <p:grpSpPr>
          <a:xfrm>
            <a:off x="1469071" y="4737028"/>
            <a:ext cx="1905524" cy="377472"/>
            <a:chOff x="1469071" y="4737028"/>
            <a:chExt cx="1905524" cy="37747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12CDAD-3585-4A87-ACC0-902C8284DEF6}"/>
                </a:ext>
              </a:extLst>
            </p:cNvPr>
            <p:cNvSpPr/>
            <p:nvPr/>
          </p:nvSpPr>
          <p:spPr>
            <a:xfrm>
              <a:off x="1469071" y="4737028"/>
              <a:ext cx="1905524" cy="37747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7C5C56B-1AEA-4038-9A88-25FCDC6DCAF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1325" y="4811920"/>
              <a:ext cx="1756952" cy="251429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4F47BD-9C76-470F-8902-4361310ACE93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374595" y="3701026"/>
            <a:ext cx="2346350" cy="122473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A383543-3991-458F-AB6C-63BF4F2652C7}"/>
              </a:ext>
            </a:extLst>
          </p:cNvPr>
          <p:cNvSpPr txBox="1"/>
          <p:nvPr/>
        </p:nvSpPr>
        <p:spPr>
          <a:xfrm>
            <a:off x="8418007" y="3840524"/>
            <a:ext cx="3557769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Piecewise linear interpolation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44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D3A6-6AF8-4F8C-80E4-8815B3B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Provenance analysis</a:t>
            </a:r>
          </a:p>
        </p:txBody>
      </p:sp>
      <p:sp>
        <p:nvSpPr>
          <p:cNvPr id="3" name="Content Placeholder 2 1">
            <a:extLst>
              <a:ext uri="{FF2B5EF4-FFF2-40B4-BE49-F238E27FC236}">
                <a16:creationId xmlns:a16="http://schemas.microsoft.com/office/drawing/2014/main" id="{3182B536-2940-4E09-93B4-F63977B7A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4" y="1749292"/>
            <a:ext cx="10018713" cy="1307706"/>
          </a:xfrm>
          <a:solidFill>
            <a:schemeClr val="bg1"/>
          </a:solidFill>
        </p:spPr>
        <p:txBody>
          <a:bodyPr anchor="t" anchorCtr="0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Linearized SGD update rule on the full training dataset: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9AFE5-98B6-497B-97FA-B18C4F6F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4CBDB-55B4-4C7D-BB16-68D8100EFD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7" y="2312782"/>
            <a:ext cx="7193903" cy="621714"/>
          </a:xfrm>
          <a:prstGeom prst="rect">
            <a:avLst/>
          </a:prstGeom>
        </p:spPr>
      </p:pic>
      <p:sp>
        <p:nvSpPr>
          <p:cNvPr id="37" name="Content Placeholder 2 2 1">
            <a:extLst>
              <a:ext uri="{FF2B5EF4-FFF2-40B4-BE49-F238E27FC236}">
                <a16:creationId xmlns:a16="http://schemas.microsoft.com/office/drawing/2014/main" id="{F5F81481-3A2F-449A-BD58-DF86F7B5EE34}"/>
              </a:ext>
            </a:extLst>
          </p:cNvPr>
          <p:cNvSpPr txBox="1">
            <a:spLocks/>
          </p:cNvSpPr>
          <p:nvPr/>
        </p:nvSpPr>
        <p:spPr>
          <a:xfrm>
            <a:off x="1484314" y="3065996"/>
            <a:ext cx="10018713" cy="10614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linear algebra expression: 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provenance-semiring model on linear algebra operators [Yan,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TaPP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16] </a:t>
            </a:r>
          </a:p>
          <a:p>
            <a:pPr marL="342887" lvl="1" indent="0">
              <a:buNone/>
            </a:pP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436F5-50F9-4B57-BABF-75D471B15413}"/>
              </a:ext>
            </a:extLst>
          </p:cNvPr>
          <p:cNvSpPr/>
          <p:nvPr/>
        </p:nvSpPr>
        <p:spPr>
          <a:xfrm>
            <a:off x="6026824" y="2219093"/>
            <a:ext cx="550127" cy="52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EE4486-5BF7-4280-8ED2-1F7C6AB56785}"/>
              </a:ext>
            </a:extLst>
          </p:cNvPr>
          <p:cNvSpPr/>
          <p:nvPr/>
        </p:nvSpPr>
        <p:spPr>
          <a:xfrm>
            <a:off x="8838191" y="2198687"/>
            <a:ext cx="550127" cy="5299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443D45-395F-4879-86B8-FABD49BFB07C}"/>
              </a:ext>
            </a:extLst>
          </p:cNvPr>
          <p:cNvCxnSpPr/>
          <p:nvPr/>
        </p:nvCxnSpPr>
        <p:spPr>
          <a:xfrm flipV="1">
            <a:off x="6493670" y="1749292"/>
            <a:ext cx="1479452" cy="469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903DD-0991-4B64-9D23-0D4E296DC0A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838191" y="1743268"/>
            <a:ext cx="275064" cy="4554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F69A3-9CBB-4001-9FDA-EE0E1D22E140}"/>
              </a:ext>
            </a:extLst>
          </p:cNvPr>
          <p:cNvSpPr txBox="1"/>
          <p:nvPr/>
        </p:nvSpPr>
        <p:spPr>
          <a:xfrm>
            <a:off x="6950734" y="1333115"/>
            <a:ext cx="4025590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coefficients from interpolations</a:t>
            </a:r>
          </a:p>
        </p:txBody>
      </p:sp>
      <p:sp>
        <p:nvSpPr>
          <p:cNvPr id="23" name="Content Placeholder 2 2 2">
            <a:extLst>
              <a:ext uri="{FF2B5EF4-FFF2-40B4-BE49-F238E27FC236}">
                <a16:creationId xmlns:a16="http://schemas.microsoft.com/office/drawing/2014/main" id="{8675FDED-C425-4AC1-A091-FF75AD89E24C}"/>
              </a:ext>
            </a:extLst>
          </p:cNvPr>
          <p:cNvSpPr txBox="1">
            <a:spLocks/>
          </p:cNvSpPr>
          <p:nvPr/>
        </p:nvSpPr>
        <p:spPr>
          <a:xfrm>
            <a:off x="1484314" y="3998889"/>
            <a:ext cx="10018713" cy="51664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rmAutofit/>
          </a:bodyPr>
          <a:lstStyle>
            <a:lvl1pPr marL="214304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1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1pPr>
            <a:lvl2pPr marL="557191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2pPr>
            <a:lvl3pPr marL="900077" indent="-214304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5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3pPr>
            <a:lvl4pPr marL="1157242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35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4pPr>
            <a:lvl5pPr marL="1500128" indent="-128582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Constantia" charset="0"/>
                <a:ea typeface="Constantia" charset="0"/>
                <a:cs typeface="Constantia" charset="0"/>
              </a:defRPr>
            </a:lvl5pPr>
            <a:lvl6pPr marL="188587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761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647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534" indent="-171443" algn="l" defTabSz="342887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05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theoretical results: Convergence of provenance expression?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0ED2B8-26C2-4A11-BCF8-D24B55AB761C}"/>
              </a:ext>
            </a:extLst>
          </p:cNvPr>
          <p:cNvGrpSpPr/>
          <p:nvPr/>
        </p:nvGrpSpPr>
        <p:grpSpPr>
          <a:xfrm>
            <a:off x="8478307" y="4330752"/>
            <a:ext cx="3335283" cy="1003041"/>
            <a:chOff x="8651927" y="4919957"/>
            <a:chExt cx="3335283" cy="1003041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732FE6-BCCE-4F74-841A-6B29522D2A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51927" y="4919957"/>
              <a:ext cx="829451" cy="558483"/>
            </a:xfrm>
            <a:prstGeom prst="straightConnector1">
              <a:avLst/>
            </a:prstGeom>
            <a:ln w="571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4E5B064-1729-4FE9-BFA3-A2B5E4527B3E}"/>
                </a:ext>
              </a:extLst>
            </p:cNvPr>
            <p:cNvSpPr txBox="1"/>
            <p:nvPr/>
          </p:nvSpPr>
          <p:spPr>
            <a:xfrm>
              <a:off x="9513656" y="4999668"/>
              <a:ext cx="2473554" cy="923330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Related to convergence of the updated model parameters</a:t>
              </a:r>
              <a:endParaRPr 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202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" grpId="0" animBg="1"/>
      <p:bldP spid="5" grpId="1" animBg="1"/>
      <p:bldP spid="13" grpId="0" animBg="1"/>
      <p:bldP spid="13" grpId="1" animBg="1"/>
      <p:bldP spid="10" grpId="0" animBg="1"/>
      <p:bldP spid="10" grpId="1" animBg="1"/>
      <p:bldP spid="2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4|9|10.4|6.7|6.7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9.190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ogistlinearincrew}{\textbf{w}_{_{RU}}}&#10;\newcommand{\linearincrew}{\textbf{w}_{_{LU}}}&#10;\newcommand{\increB}{B_{_U}}&#10;&#10;\begin{document}&#10;\begin{align*}&#10;\|\mathcal{R}\| \ll n&#10;\end{align*}&#10;&#10;\end{document}"/>
  <p:tag name="IGUANATEXSIZE" val="18"/>
  <p:tag name="IGUANATEXCURSOR" val="1438"/>
  <p:tag name="TRANSPARENCY" val="True"/>
  <p:tag name="FILENAME" val=""/>
  <p:tag name="LATEXENGINEID" val="0"/>
  <p:tag name="TEMPFOLDER" val="c:\temp\"/>
  <p:tag name="LATEXFORMHEIGHT" val="350"/>
  <p:tag name="LATEXFORMWIDTH" val="729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01.987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\textbf{w}^{U}}&#10;\newcommand{\updatesw}{{\textbf{w}^{U, S}}}&#10;\newcommand{\updateF}{F^{U}}&#10;\newcommand{\updateH}{H^{U}}&#10;\newcommand{\iw}{\textbf{w}^{I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\mathcal{R}&#10;\end{align*}&#10;&#10;\end{document}"/>
  <p:tag name="IGUANATEXSIZE" val="20"/>
  <p:tag name="IGUANATEXCURSOR" val="12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1176.60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f(x) = 1-\frac{1}{1+\exp^{-x}}&#10;\end{align*}&#10;&#10;\end{document}"/>
  <p:tag name="IGUANATEXSIZE" val="20"/>
  <p:tag name="IGUANATEXCURSOR" val="13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5|6.3|1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758.90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\textbf{w}^{(t+1)} \leftarrow (1-\eta_t\lambda)\textbf{w}^{(t)} + \frac{\eta_t}{B} \sum_{i \in \miniB^{(t)}} y_i\textbf{x}_if(y_i\textbf{w}^{(t)T}\textbf{x}_i)&#10;\end{align*}&#10;&#10;\end{document}"/>
  <p:tag name="IGUANATEXSIZE" val="20"/>
  <p:tag name="IGUANATEXCURSOR" val="14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2291"/>
  <p:tag name="ORIGINALWIDTH" val="1060.367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f(x) = 1-\frac{1}{1+\exp{-x}}$&#10;&#10;\end{document}"/>
  <p:tag name="IGUANATEXSIZE" val="24"/>
  <p:tag name="IGUANATEXCURSOR" val="13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64.641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l_3(x) = a_{3}x+b_3$&#10;&#10;\end{document}"/>
  <p:tag name="IGUANATEXSIZE" val="20"/>
  <p:tag name="IGUANATEXCURSOR" val="12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64.641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l_0(x) = a_{0}x+b_0$&#10;&#10;\end{document}"/>
  <p:tag name="IGUANATEXSIZE" val="20"/>
  <p:tag name="IGUANATEXCURSOR" val="129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4.5|1.1|14|8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3540.307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&#10;&#10;&#10;\begin{document}&#10;\begin{align*}&#10;\linearw^{(t+1)} \approx [(1-\eta_t\lambda)\textbf{I} + \frac{\eta_t}{B}\sum_{i\in \miniB^{(t)}}a^{i, (t)}\textbf{x}_i\textbf{x}_i^T]\linearw^{(t)} + \frac{\eta_t}{B} \sum_{i\in \miniB^{(t)}} b^{i, (t)}y_i\textbf{x}_i&#10;\end{align*}&#10;&#10;\end{document}"/>
  <p:tag name="IGUANATEXSIZE" val="20"/>
  <p:tag name="IGUANATEXCURSOR" val="15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12.7|11.1|16.7|15.4|10.5|43.7|3.8|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3540.307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&#10;&#10;&#10;\begin{document}&#10;\begin{align*}&#10;\linearw^{(t+1)} \approx [(1-\eta_t\lambda)\textbf{I} + \frac{\eta_t}{B}\sum_{i\in \miniB^{(t)}}a^{i, (t)}\textbf{x}_i\textbf{x}_i^T]\linearw^{(t)} + \frac{\eta_t}{B} \sum_{i\in \miniB^{(t)}} b^{i, (t)}y_i\textbf{x}_i&#10;\end{align*}&#10;&#10;\end{document}"/>
  <p:tag name="IGUANATEXSIZE" val="20"/>
  <p:tag name="IGUANATEXCURSOR" val="151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9.91"/>
  <p:tag name="ORIGINALWIDTH" val="4423.697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\newcommand{\linearincrew}{\textbf{w}_{_{LU}}}&#10;\newcommand{\increB}{B_{_U}}&#10;&#10;\begin{document}&#10;\begin{align*}&#10;&amp;\linearincrew^{(t+1)} \approx [(1-\eta_t\lambda)\textbf{I}+ \frac{\eta_t}{B - |\mathcal{R}\bigcap \miniB^{(t)}|}(\sum_{\substack{ i \in \miniB^{(t)}}}a^{i, (t)}\textbf{x}_i\textbf{x}_i^T-\sum_{\substack{ i \in \miniB^{(t)} , i \in \mathcal{R}}}a^{i, (t)}\textbf{x}_i\textbf{x}_i^T)]\linearincrew^{(t)}\\&#10;&amp; + \frac{\eta_t}{B - |\mathcal{R}\bigcap \miniB^{(t)}|} (\sum_{\substack{ i \in \miniB^{(t)}}} b^{i, (t)}y_i\textbf{x}_i - \sum_{\substack{ i \in \miniB^{(t)}, i \in \mathcal{R}}} b^{i, (t)}y_i\textbf{x}_i)&#10;\end{align*}&#10;&#10;\end{document}"/>
  <p:tag name="IGUANATEXSIZE" val="20"/>
  <p:tag name="IGUANATEXCURSOR" val="18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710.161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\newcommand{\linearincrew}{\textbf{w}_{_{LU}}}&#10;\begin{document}&#10;$\|\linearincrew^{(t)} - \increw^{(t)}\|$&#10;&#10;\end{document}"/>
  <p:tag name="IGUANATEXSIZE" val="24"/>
  <p:tag name="IGUANATEXCURSOR" val="13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.99213"/>
  <p:tag name="ORIGINALWIDTH" val="364.4544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ogistlinearincrew}{\textbf{w}_{_{RU}}}&#10;\newcommand{\linearincrew}{\textbf{w}_{_{LU}}}&#10;\newcommand{\increB}{B_{_U}}&#10;&#10;\begin{document}&#10;\begin{align*}&#10;m \times m&#10;\end{align*}&#10;&#10;\end{document}"/>
  <p:tag name="IGUANATEXSIZE" val="18"/>
  <p:tag name="IGUANATEXCURSOR" val="1427"/>
  <p:tag name="TRANSPARENCY" val="True"/>
  <p:tag name="FILENAME" val=""/>
  <p:tag name="LATEXENGINEID" val="0"/>
  <p:tag name="TEMPFOLDER" val="c:\temp\"/>
  <p:tag name="LATEXFORMHEIGHT" val="350"/>
  <p:tag name="LATEXFORMWIDTH" val="729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765.654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ogistlinearincrew}{\textbf{w}_{_{RU}}}&#10;\newcommand{\linearincrew}{\textbf{w}_{_{LU}}}&#10;\newcommand{\increB}{B_{_U}}&#10;&#10;\begin{document}&#10;\begin{align*}&#10;r \times m (r \ll m)&#10;\end{align*}&#10;&#10;\end{document}"/>
  <p:tag name="IGUANATEXSIZE" val="18"/>
  <p:tag name="IGUANATEXCURSOR" val="1436"/>
  <p:tag name="TRANSPARENCY" val="True"/>
  <p:tag name="FILENAME" val=""/>
  <p:tag name="LATEXENGINEID" val="0"/>
  <p:tag name="TEMPFOLDER" val="c:\temp\"/>
  <p:tag name="LATEXFORMHEIGHT" val="350"/>
  <p:tag name="LATEXFORMWIDTH" val="729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5|3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1667.79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ogistlinearincrew}{\textbf{w}_{_{RU}}}&#10;\newcommand{\linearincrew}{\textbf{w}_{_{LU}}}&#10;\newcommand{\increB}{B_{_U}}&#10;&#10;\begin{document}&#10;\begin{align*}&#10;\sum_{i\in \mathscr{B}^{(t)}}a^{i, (t)}\textbf{x}_i\textbf{x}_i^T , \sum_{i\in \mathscr{B}^{(t)}} b^{i, (t)}y_i\textbf{x}_i&#10;\end{align*}&#10;&#10;\end{document}"/>
  <p:tag name="IGUANATEXSIZE" val="20"/>
  <p:tag name="IGUANATEXCURSOR" val="1485"/>
  <p:tag name="TRANSPARENCY" val="True"/>
  <p:tag name="FILENAME" val=""/>
  <p:tag name="LATEXENGINEID" val="0"/>
  <p:tag name="TEMPFOLDER" val="c:\temp\"/>
  <p:tag name="LATEXFORMHEIGHT" val="350"/>
  <p:tag name="LATEXFORMWIDTH" val="729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8|10.3|12.4|4.9|0.5|9.6|4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4|10.9|14.9|16.6|9|1.2|4.9|0.6|13.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11.923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\x_1,\x_2,\x_3\}$&#10;&#10;\end{document}"/>
  <p:tag name="IGUANATEXSIZE" val="28"/>
  <p:tag name="IGUANATEXCURSOR" val="1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95.57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\x_1^T\x_2 + \x_3 + \x_2^T\x_2 \x_3$&#10;&#10;\end{document}"/>
  <p:tag name="IGUANATEXSIZE" val="24"/>
  <p:tag name="IGUANATEXCURSOR" val="1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47.357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p*\x_1,q*\x_2,r*\x_3\}$&#10;&#10;\end{document}"/>
  <p:tag name="IGUANATEXSIZE" val="28"/>
  <p:tag name="IGUANATEXCURSOR" val="1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491.938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(pq)*(\x_1^T\x_2) + r*\x_3 + (q^2r)*(\x_2^T\x_2\x_3)$&#10;&#10;\end{document}"/>
  <p:tag name="IGUANATEXSIZE" val="24"/>
  <p:tag name="IGUANATEXCURSOR" val="1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946.38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(0_{prov})*(\x_1^T\x_2) + 1_{prov}*\x_3 + (1_{prov})*(\x_2^T\x_2\x_3)$&#10;&#10;\end{document}"/>
  <p:tag name="IGUANATEXSIZE" val="24"/>
  <p:tag name="IGUANATEXCURSOR" val="13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3577.80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(0_{prov}\cdot 1_{prov})*(\x_1^T\x_2) + 1_{prov}*\x_3 + (1_{prov}^2 1_{prov})*(\x_2^T\x_2\x_3)$&#10;&#10;\end{document}"/>
  <p:tag name="IGUANATEXSIZE" val="24"/>
  <p:tag name="IGUANATEXCURSOR" val="1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54.968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0_{prov}$&#10;&#10;\end{document}"/>
  <p:tag name="IGUANATEXSIZE" val="24"/>
  <p:tag name="IGUANATEXCURSOR" val="12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248.968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1_{prov}$&#10;&#10;\end{document}"/>
  <p:tag name="IGUANATEXSIZE" val="24"/>
  <p:tag name="IGUANATEXCURSOR" val="1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248.968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1_{prov}$&#10;&#10;\end{document}"/>
  <p:tag name="IGUANATEXSIZE" val="24"/>
  <p:tag name="IGUANATEXCURSOR" val="1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2|0.2|0.3|0.4|0.6|57.5|1.2|0.2|0.3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49.9|9.5|3.8|3.8|23|6.9|19.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11.923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\x_1,\x_2,\x_3\}$&#10;&#10;\end{document}"/>
  <p:tag name="IGUANATEXSIZE" val="24"/>
  <p:tag name="IGUANATEXCURSOR" val="1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95.57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\x_1^T\x_2 + \x_3 + \x_2^T\x_2 \x_3$&#10;&#10;\end{document}"/>
  <p:tag name="IGUANATEXSIZE" val="24"/>
  <p:tag name="IGUANATEXCURSOR" val="1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47.357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p*\x_1,q*\x_2,r*\x_3\}$&#10;&#10;\end{document}"/>
  <p:tag name="IGUANATEXSIZE" val="24"/>
  <p:tag name="IGUANATEXCURSOR" val="1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945.63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(p*\x_1^T)(q*\x_2) + r*\x_3 + (q*\x_2^T)(q*\x_2)(r*\x_3)$&#10;&#10;\end{document}"/>
  <p:tag name="IGUANATEXSIZE" val="24"/>
  <p:tag name="IGUANATEXCURSOR" val="134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211.474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(pq)*(\x_1^T\x_2) + r*\x_3 + (q^2r)*(\x_2^T\x_2\x_3)$&#10;&#10;\end{document}"/>
  <p:tag name="IGUANATEXSIZE" val="24"/>
  <p:tag name="IGUANATEXCURSOR" val="13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695.163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(pq)*(\x_1^T\x_2)$&#10;&#10;\end{document}"/>
  <p:tag name="IGUANATEXSIZE" val="24"/>
  <p:tag name="IGUANATEXCURSOR" val="12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294.713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r*\x_3$&#10;&#10;\end{document}"/>
  <p:tag name="IGUANATEXSIZE" val="24"/>
  <p:tag name="IGUANATEXCURSOR" val="12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878.890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(q^2r)*(\x_2^T\x_2\x_3)$&#10;&#10;\end{document}"/>
  <p:tag name="IGUANATEXSIZE" val="24"/>
  <p:tag name="IGUANATEXCURSOR" val="12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611.923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\x_1,\x_2,\x_3\}$&#10;&#10;\end{document}"/>
  <p:tag name="IGUANATEXSIZE" val="24"/>
  <p:tag name="IGUANATEXCURSOR" val="1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1395.57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\x_1^T\x_2 + \x_3 + \x_2^T\x_2 \x_3$&#10;&#10;\end{document}"/>
  <p:tag name="IGUANATEXSIZE" val="24"/>
  <p:tag name="IGUANATEXCURSOR" val="1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9602"/>
  <p:tag name="ORIGINALWIDTH" val="5028.87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\increw^{(t+1)} &amp;= (1-\eta_t\lambda)\increw^{(t)} + \frac{\eta_t}{B - |\mathcal{R}\bigcap \miniB^{(t)}|} [\sum_{i \in \miniB^{(t)}} y_i\textbf{x}_i f(y_i\increw^{(t)T}\textbf{x}_i) - \sum_{i \in \miniB^{(t)}, i\not\in\mathcal{R}} y_i\textbf{x}_i f(y_i\increw^{(t)T}\textbf{x}_i)]&#10;\end{align*}&#10;&#10;\end{document}"/>
  <p:tag name="IGUANATEXSIZE" val="20"/>
  <p:tag name="IGUANATEXCURSOR" val="130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147.357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p*\x_1,q*\x_2,r*\x_3\}$&#10;&#10;\end{document}"/>
  <p:tag name="IGUANATEXSIZE" val="24"/>
  <p:tag name="IGUANATEXCURSOR" val="12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2491.938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(pq)*(\x_1^T\x_2) + r*\x_3 + (q^2r)*(\x_2^T\x_2\x_3)$&#10;&#10;\end{document}"/>
  <p:tag name="IGUANATEXSIZE" val="24"/>
  <p:tag name="IGUANATEXCURSOR" val="1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6"/>
  <p:tag name="LAYER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332"/>
  <p:tag name="ORIGINALWIDTH" val="957.630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\x_3 + \x_2^T\x_2\x_3$&#10;&#10;\end{document}"/>
  <p:tag name="IGUANATEXSIZE" val="24"/>
  <p:tag name="IGUANATEXCURSOR" val="129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9.4826"/>
  <p:tag name="ORIGINALWIDTH" val="2946.38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(0_{prov})*(\x_1^T\x_2) + 1_{prov}*\x_3 + (1_{prov})*(\x_2^T\x_2\x_3)$&#10;&#10;\end{document}"/>
  <p:tag name="IGUANATEXSIZE" val="24"/>
  <p:tag name="IGUANATEXCURSOR" val="13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3577.80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mathbf{w} = (0_{prov}\cdot 1_{prov})*(\x_1^T\x_2) + 1_{prov}*\x_3 + (1_{prov}^2 1_{prov})*(\x_2^T\x_2\x_3)$&#10;&#10;\end{document}"/>
  <p:tag name="IGUANATEXSIZE" val="24"/>
  <p:tag name="IGUANATEXCURSOR" val="135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8.4852"/>
  <p:tag name="ORIGINALWIDTH" val="254.968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0_{prov}$&#10;&#10;\end{document}"/>
  <p:tag name="IGUANATEXSIZE" val="24"/>
  <p:tag name="IGUANATEXCURSOR" val="12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248.968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1_{prov}$&#10;&#10;\end{document}"/>
  <p:tag name="IGUANATEXSIZE" val="24"/>
  <p:tag name="IGUANATEXCURSOR" val="1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.2351"/>
  <p:tag name="ORIGINALWIDTH" val="248.968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1_{prov}$&#10;&#10;\end{document}"/>
  <p:tag name="IGUANATEXSIZE" val="24"/>
  <p:tag name="IGUANATEXCURSOR" val="12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41.169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(\x_i, y_i)\}_{i=1}^n$&#10;&#10;\end{document}"/>
  <p:tag name="IGUANATEXSIZE" val="28"/>
  <p:tag name="IGUANATEXCURSOR" val="12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342"/>
  <p:tag name="ORIGINALWIDTH" val="641.1699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{(\x_i, y_i)\}_{i=1}^n$&#10;&#10;\end{document}"/>
  <p:tag name="IGUANATEXSIZE" val="28"/>
  <p:tag name="IGUANATEXCURSOR" val="12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3336.33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h(\textbf{w})&amp; = \frac{1}{n}\sum_{i=1}^n h_i(\w)= \frac{1}{n}\sum_{i=1}^n \ln (1+\exp\{-y_i\textbf{w}^\top\textbf{x}_i\}) + \frac{\lambda}{2}||\textbf{w}||^2_2\label{eq: objective_function_logistic_regression}&#10;\end{align*}&#10;&#10;\end{document}"/>
  <p:tag name="IGUANATEXSIZE" val="20"/>
  <p:tag name="IGUANATEXCURSOR" val="1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.2081"/>
  <p:tag name="ORIGINALWIDTH" val="3577.80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\textbf{w}^{(t+1)} \leftarrow (1-\eta_t\lambda)\textbf{w}^{(t)} + \frac{\eta_t}{B} \sum_{i \in \mathscr{B}^{(t)}} y_i\textbf{x}_i (1-\frac{1}{1+\exp\{-y_i\textbf{w}^{(t)T}\textbf{x}_i\}})&#10;\end{align*}&#10;&#10;\end{document}"/>
  <p:tag name="IGUANATEXSIZE" val="20"/>
  <p:tag name="IGUANATEXCURSOR" val="14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1893.51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\textbf{w}^{(t+1)} \leftarrow \textbf{w}^{(t)} -\eta_t \sum_{i \in \mathscr{B}^{(t)}}\nabla h_i(\w^{(t)})&#10;\end{align*}&#10;&#10;\end{document}"/>
  <p:tag name="IGUANATEXSIZE" val="20"/>
  <p:tag name="IGUANATEXCURSOR" val="13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3585.30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&#10;&#10;&#10;\begin{document}&#10;\begin{align*}&#10;\linearw^{(t+1)} \approx [(1-\eta_t\lambda)\textbf{I} + \frac{\eta_t}{B}\sum_{i\in \mathscr{B}^{(t)}}a^{i, (t)}\textbf{x}_i\textbf{x}_i^T]\linearw^{(t)} + \frac{\eta_t}{B} \sum_{i\in \mathscr{B}^{(t)}} b^{i, (t)}y_i\textbf{x}_i&#10;\end{align*}&#10;&#10;\end{document}"/>
  <p:tag name="IGUANATEXSIZE" val="20"/>
  <p:tag name="IGUANATEXCURSOR" val="14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1311.586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$\x_i \rightarrow p_i*\x_i, y_i \rightarrow p_i*y_i$&#10;&#10;\end{document}"/>
  <p:tag name="IGUANATEXSIZE" val="22"/>
  <p:tag name="IGUANATEXCURSOR" val="13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5342.33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&#10;&#10;&#10;\begin{document}&#10;\begin{align*}&#10;\linearw^{(t+1)} \approx [(1-\eta_t\lambda)(1_{prov}*\textbf{I}) + \frac{\eta_t}{B}\sum_{i\in \mathscr{B}^{(t)}}a^{i, (t)}(p_i*\textbf{x}_i)(p_i*\textbf{x}_i^T)]\linearw^{(t)} + \frac{\eta_t}{B} \sum_{i\in \mathscr{B}^{(t)}} b^{i, (t)}(p_i*y_i)(p_i*\textbf{x}_i)&#10;\end{align*}&#10;&#10;\end{document}"/>
  <p:tag name="IGUANATEXSIZE" val="20"/>
  <p:tag name="IGUANATEXCURSOR" val="13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4.4807"/>
  <p:tag name="ORIGINALWIDTH" val="694.413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&#10;\begin{document}&#10;$\|\w^{(t)} - \linearw^{(t)}\|$&#10;&#10;\end{document}"/>
  <p:tag name="IGUANATEXSIZE" val="24"/>
  <p:tag name="IGUANATEXCURSOR" val="13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4|0.4|0.7|0.4|1.7|0.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9.91"/>
  <p:tag name="ORIGINALWIDTH" val="3910.76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\newcommand{\linearincrew}{\textbf{w}_{_{LU}}}&#10;\newcommand{\increB}{B_{_U}}&#10;&#10;\begin{document}&#10;\begin{align*}&#10;&amp;\linearincrew^{(t+1)} \approx [(1-\eta_t\lambda)\textbf{I}+ \frac{\eta_t}{\increB^{(t)}}(\sum_{\substack{ i \in \mathscr{B}^{(t)}}}a^{i, (t)}\textbf{x}_i\textbf{x}_i^T-\sum_{\substack{ i \in \mathscr{B}^{(t)} , i \in \mathcal{R}}}a^{i, (t)}\textbf{x}_i\textbf{x}_i^T)]\linearincrew^{(t)}\\&#10;&amp; + \frac{\eta_t}{\increB^{(t)}} (\sum_{\substack{ i \in \mathscr{B}^{(t)}}} b^{i, (t)}y_i\textbf{x}_i - \sum_{\substack{ i \in \mathscr{B}^{(t)}, i \in \mathcal{R}}} b^{i, (t)}y_i\textbf{x}_i)&#10;\end{align*}&#10;&#10;\end{document}"/>
  <p:tag name="IGUANATEXSIZE" val="20"/>
  <p:tag name="IGUANATEXCURSOR" val="140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0.7086"/>
  <p:tag name="ORIGINALWIDTH" val="4269.216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\newcommand{\linearincrew}{\textbf{w}_{_{LU}}}&#10;\newcommand{\increB}{B_{_U}}&#10;&#10;\begin{document}&#10;\begin{align*}&#10;\linearincrew^{(t+1)} \approx [(1-\eta_t\lambda)\textbf{I}+ \frac{\eta_t}{\increB^{(t)}}\sum_{\substack{ i \in \mathscr{B}^{(t)} , i \not \in \mathcal{R}}}a^{i, (t)}\textbf{x}_i\textbf{x}_i^T]\linearincrew^{(t)} + \frac{\eta_t}{\increB^{(t)}} \sum_{\substack{ i \in \mathscr{B}^{(t)}, i \not \in \mathcal{R}}} b^{i, (t)}y_i\textbf{x}_i &#10;\end{align*}&#10;&#10;\end{document}"/>
  <p:tag name="IGUANATEXSIZE" val="20"/>
  <p:tag name="IGUANATEXCURSOR" val="16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3336.333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h(\textbf{w})&amp; = \frac{1}{n}\sum_{i=1}^n h_i(\w)= \frac{1}{n}\sum_{i=1}^n \ln (1+\exp\{-y_i\textbf{w}^\top\textbf{x}_i\}) + \frac{\lambda}{2}||\textbf{w}||^2_2\label{eq: objective_function_logistic_regression}&#10;\end{align*}&#10;&#10;\end{document}"/>
  <p:tag name="IGUANATEXSIZE" val="20"/>
  <p:tag name="IGUANATEXCURSOR" val="13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1667.79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ogistlinearincrew}{\textbf{w}_{_{RU}}}&#10;\newcommand{\linearincrew}{\textbf{w}_{_{LU}}}&#10;\newcommand{\increB}{B_{_U}}&#10;&#10;\begin{document}&#10;\begin{align*}&#10;\sum_{i\in \mathscr{B}^{(t)}}a^{i, (t)}\textbf{x}_i\textbf{x}_i^T , \sum_{i\in \mathscr{B}^{(t)}} b^{i, (t)}y_i\textbf{x}_i&#10;\end{align*}&#10;&#10;\end{document}"/>
  <p:tag name="IGUANATEXSIZE" val="20"/>
  <p:tag name="IGUANATEXCURSOR" val="1485"/>
  <p:tag name="TRANSPARENCY" val="True"/>
  <p:tag name="FILENAME" val=""/>
  <p:tag name="LATEXENGINEID" val="0"/>
  <p:tag name="TEMPFOLDER" val="c:\temp\"/>
  <p:tag name="LATEXFORMHEIGHT" val="350"/>
  <p:tag name="LATEXFORMWIDTH" val="729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79.1901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ogistlinearincrew}{\textbf{w}_{_{RU}}}&#10;\newcommand{\linearincrew}{\textbf{w}_{_{LU}}}&#10;\newcommand{\increB}{B_{_U}}&#10;&#10;\begin{document}&#10;\begin{align*}&#10;\|\mathcal{R}\| \ll n&#10;\end{align*}&#10;&#10;\end{document}"/>
  <p:tag name="IGUANATEXSIZE" val="18"/>
  <p:tag name="IGUANATEXCURSOR" val="1438"/>
  <p:tag name="TRANSPARENCY" val="True"/>
  <p:tag name="FILENAME" val=""/>
  <p:tag name="LATEXENGINEID" val="0"/>
  <p:tag name="TEMPFOLDER" val="c:\temp\"/>
  <p:tag name="LATEXFORMHEIGHT" val="350"/>
  <p:tag name="LATEXFORMWIDTH" val="729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3585.302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\newcommand{\linearw}{\textbf{w}_{_L}}&#10;&#10;&#10;&#10;\begin{document}&#10;\begin{align*}&#10;\linearw^{(t+1)} \approx [(1-\eta_t\lambda)\textbf{I} + \frac{\eta_t}{B}\sum_{i\in \mathscr{B}^{(t)}}a^{i, (t)}\textbf{x}_i\textbf{x}_i^T]\linearw^{(t)} + \frac{\eta_t}{B} \sum_{i\in \mathscr{B}^{(t)}} b^{i, (t)}y_i\textbf{x}_i&#10;\end{align*}&#10;&#10;\end{document}"/>
  <p:tag name="IGUANATEXSIZE" val="20"/>
  <p:tag name="IGUANATEXCURSOR" val="14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3|0.2|0.2|0.2|0.3|0.4|0.6|57.5|1.2|0.2|0.3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.2081"/>
  <p:tag name="ORIGINALWIDTH" val="2001.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\textbf{w}^{(t+1)} \leftarrow \textbf{w}^{(t)} -\eta_t \frac{1}{B}\sum_{i \in \miniB^{(t)}}\nabla h_i(\w^{(t)})&#10;\end{align*}&#10;&#10;\end{document}"/>
  <p:tag name="IGUANATEXSIZE" val="20"/>
  <p:tag name="IGUANATEXCURSOR" val="13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5.9617"/>
  <p:tag name="ORIGINALWIDTH" val="2758.905"/>
  <p:tag name="LATEXADDIN" val="\documentclass{article}&#10;\usepackage{amsmath}&#10;\usepackage{amssymb}&#10;\usepackage{mathrsfs}&#10;\pagestyle{empty}&#10;\newcommand{\Dw}{\Delta w}&#10;\newcommand{\Dsw}{{\Delta w^{S}}}&#10;\newcommand{\w}{\textbf{w}}&#10;\newcommand{\sw}{{\textbf{w}^{S}}}&#10;\newcommand{\Dg}{\Delta g}&#10;\newcommand{\Dsg}{{\Delta g^{S}}}&#10;\newcommand{\B}{\textbf{B}}&#10;\newcommand{\sB}{{\textbf{B}^{S}}}&#10;\newcommand{\miniB}{\mathcal{B}}&#10;\newcommand{\bH}{\textbf{H}}&#10;\newcommand{\sbH}{{\textbf{H}^{S}}}&#10;\newcommand{\updatew}{{\textbf{w}^{U}}}&#10;\newcommand{\updatesw}{{\textbf{w}^{U, S}}}&#10;\newcommand{\updateF}{F^{U}}&#10;\newcommand{\updateH}{H^{U}}&#10;\newcommand{\iw}{{\textbf{w}^{I}}}&#10;\newcommand{\isw}{{\textbf{w}^{I, S}}}&#10;\newcommand{\var}{\mathrm{Var}}&#10;\newcommand{\sgrad}{{G_{B,S}}}&#10;\newcommand{\sugrad}{{G^U_{B-\Delta B,S}}}&#10;\newcommand{\x}{\textbf{x}}&#10;\newcommand{\updatex}{\textbf{x}^{U}}&#10;\newcommand{\updateh}{h^{U}}&#10;\newcommand{\increw}{\textbf{w}_{_U}}&#10;\newcommand{\delw}{{\textbf{w}^{DU}}}&#10;\newcommand{\delpertw}{{\textbf{w}^{PU}}}&#10;\newcommand{\E}{\mathbb{E}}&#10;\newcommand{\weight}[1]{ \textbf{W}^{(#1)}}&#10;\newcommand{\bias}[1]{ \textbf{b}^{(#1)}}&#10;% \newcommand{\o}[1]{ \textbf{o}^{(#1)}}&#10;\newcommand{\lo}[1]{\phi^{(#1)}}&#10;\newcommand{\z}[1]{ \textbf{z}^{(#1)}}&#10;\newcommand{\zp}[1]{ \textbf{z'}^{(#1)}}&#10;&#10;\begin{document}&#10;\begin{align*}&#10;\textbf{w}^{(t+1)} \leftarrow (1-\eta_t\lambda)\textbf{w}^{(t)} + \frac{\eta_t}{B} \sum_{i \in \miniB^{(t)}} y_i\textbf{x}_i f(y_i\textbf{w}^{(t)T}\textbf{x}_i)&#10;\end{align*}&#10;&#10;\end{document}"/>
  <p:tag name="IGUANATEXSIZE" val="20"/>
  <p:tag name="IGUANATEXCURSOR" val="14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18384</TotalTime>
  <Words>1759</Words>
  <Application>Microsoft Office PowerPoint</Application>
  <PresentationFormat>Widescreen</PresentationFormat>
  <Paragraphs>277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Constantia</vt:lpstr>
      <vt:lpstr>Gill Sans MT</vt:lpstr>
      <vt:lpstr>Times New Roman</vt:lpstr>
      <vt:lpstr>Wingdings</vt:lpstr>
      <vt:lpstr>Wingdings 2</vt:lpstr>
      <vt:lpstr>DividendVTI</vt:lpstr>
      <vt:lpstr>PrIU: A provenance-based approach for incrementally updating regression models</vt:lpstr>
      <vt:lpstr>Importance of training samples  [Ghorbani, ICML 2019]</vt:lpstr>
      <vt:lpstr>From the perspective of DB researchers</vt:lpstr>
      <vt:lpstr>Outline</vt:lpstr>
      <vt:lpstr>State of the art</vt:lpstr>
      <vt:lpstr>Outline</vt:lpstr>
      <vt:lpstr>Intuition behind PrIU</vt:lpstr>
      <vt:lpstr>Starting from Linearization</vt:lpstr>
      <vt:lpstr>Provenance analysis</vt:lpstr>
      <vt:lpstr>For incremental updates</vt:lpstr>
      <vt:lpstr>Further optimizations (PrIU-opt)</vt:lpstr>
      <vt:lpstr>Outline</vt:lpstr>
      <vt:lpstr>Experimental results</vt:lpstr>
      <vt:lpstr>Other experiments</vt:lpstr>
      <vt:lpstr>Conclusions</vt:lpstr>
      <vt:lpstr>References</vt:lpstr>
      <vt:lpstr>PowerPoint Presentation</vt:lpstr>
      <vt:lpstr>References – cont.</vt:lpstr>
      <vt:lpstr>Provenance semi-ring model on linear algebra operators [Yan, TaPP 16]</vt:lpstr>
      <vt:lpstr>The state of the art</vt:lpstr>
      <vt:lpstr>Provenance semi-ring model on linear algebra operators</vt:lpstr>
      <vt:lpstr>Experimental results</vt:lpstr>
      <vt:lpstr>Provenance semi-ring model on linear algebra operators</vt:lpstr>
      <vt:lpstr>But the practice is more complicated</vt:lpstr>
      <vt:lpstr>How to deal with non-linear operations?</vt:lpstr>
      <vt:lpstr>Capturing provenance in PrIU</vt:lpstr>
      <vt:lpstr>Other applications</vt:lpstr>
      <vt:lpstr>Experimental designs</vt:lpstr>
      <vt:lpstr>The state of the 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ProvCite: Provenancebased Data Citation</dc:title>
  <dc:creator>yinjun wu</dc:creator>
  <cp:lastModifiedBy>yinjun wu</cp:lastModifiedBy>
  <cp:revision>2760</cp:revision>
  <cp:lastPrinted>2019-05-30T13:21:47Z</cp:lastPrinted>
  <dcterms:created xsi:type="dcterms:W3CDTF">2018-11-07T15:45:42Z</dcterms:created>
  <dcterms:modified xsi:type="dcterms:W3CDTF">2020-06-02T02:24:45Z</dcterms:modified>
</cp:coreProperties>
</file>