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3"/>
  </p:notesMasterIdLst>
  <p:sldIdLst>
    <p:sldId id="314" r:id="rId2"/>
    <p:sldId id="904" r:id="rId3"/>
    <p:sldId id="905" r:id="rId4"/>
    <p:sldId id="876" r:id="rId5"/>
    <p:sldId id="899" r:id="rId6"/>
    <p:sldId id="877" r:id="rId7"/>
    <p:sldId id="878" r:id="rId8"/>
    <p:sldId id="906" r:id="rId9"/>
    <p:sldId id="879" r:id="rId10"/>
    <p:sldId id="909" r:id="rId11"/>
    <p:sldId id="901" r:id="rId12"/>
    <p:sldId id="882" r:id="rId13"/>
    <p:sldId id="907" r:id="rId14"/>
    <p:sldId id="884" r:id="rId15"/>
    <p:sldId id="911" r:id="rId16"/>
    <p:sldId id="903" r:id="rId17"/>
    <p:sldId id="912" r:id="rId18"/>
    <p:sldId id="908" r:id="rId19"/>
    <p:sldId id="546" r:id="rId20"/>
    <p:sldId id="902" r:id="rId21"/>
    <p:sldId id="910" r:id="rId22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jun wu" initials="yw" lastIdx="3" clrIdx="0">
    <p:extLst>
      <p:ext uri="{19B8F6BF-5375-455C-9EA6-DF929625EA0E}">
        <p15:presenceInfo xmlns:p15="http://schemas.microsoft.com/office/powerpoint/2012/main" userId="cc897ece58875c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C0F3"/>
    <a:srgbClr val="FFE186"/>
    <a:srgbClr val="FF0000"/>
    <a:srgbClr val="C5E0B4"/>
    <a:srgbClr val="ED7D31"/>
    <a:srgbClr val="FFC000"/>
    <a:srgbClr val="D9D9D9"/>
    <a:srgbClr val="00B0F0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3" autoAdjust="0"/>
    <p:restoredTop sz="91119" autoAdjust="0"/>
  </p:normalViewPr>
  <p:slideViewPr>
    <p:cSldViewPr snapToGrid="0" showGuides="1">
      <p:cViewPr varScale="1">
        <p:scale>
          <a:sx n="82" d="100"/>
          <a:sy n="82" d="100"/>
        </p:scale>
        <p:origin x="634" y="72"/>
      </p:cViewPr>
      <p:guideLst>
        <p:guide orient="horz" pos="2064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63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5" y="0"/>
            <a:ext cx="4068339" cy="3563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E23DE-CD8D-4860-8F97-8D5FDFB4C7FA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2225" y="887413"/>
            <a:ext cx="4264025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068339" cy="3563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5" y="6746120"/>
            <a:ext cx="4068339" cy="3563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C1D04-D28A-4E18-AAE6-5A02EDC6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74CE4-FBD8-4481-AEFB-CA53E599A74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0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0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724867"/>
            <a:ext cx="10993549" cy="818201"/>
          </a:xfrm>
          <a:effectLst/>
        </p:spPr>
        <p:txBody>
          <a:bodyPr anchor="t" anchorCtr="0">
            <a:normAutofit/>
          </a:bodyPr>
          <a:lstStyle>
            <a:lvl1pPr algn="ctr">
              <a:defRPr sz="4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0E41-14CB-4B47-BE53-05123D31B1FD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EF69-72F5-4814-B7D6-D655996346F2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2E5C-8B18-43BB-B2D2-108BE14B11D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7" y="1990726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2" y="6605589"/>
            <a:ext cx="377234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5468" y="1"/>
            <a:ext cx="2020435" cy="6858001"/>
            <a:chOff x="1320800" y="0"/>
            <a:chExt cx="2436813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9604" y="157609"/>
            <a:ext cx="878809" cy="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7" y="1990726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2" y="6605589"/>
            <a:ext cx="377234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5468" y="1"/>
            <a:ext cx="2020435" cy="6858001"/>
            <a:chOff x="1320800" y="0"/>
            <a:chExt cx="2436813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9604" y="157609"/>
            <a:ext cx="878809" cy="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5"/>
            <a:ext cx="11029616" cy="757189"/>
          </a:xfrm>
        </p:spPr>
        <p:txBody>
          <a:bodyPr>
            <a:noAutofit/>
          </a:bodyPr>
          <a:lstStyle>
            <a:lvl1pPr algn="ctr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3A1E-3A49-4A6A-929A-8764CAA2FF6D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ctr">
              <a:defRPr sz="36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E6DFA-9C88-4F3C-9496-F5449707B8A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EF8C3-2B16-426C-92B9-3161EE07BC4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3C95-45AC-4A71-AEF2-3C2FB29F67C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B686-9E87-4E7A-A609-FE0EDC54758B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28378-BFE3-48CB-A7FF-61444BB0F377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B940E3C8-7B1A-41EA-BFBD-6D87920C5DE6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F23-4ED8-42CE-8B76-7242B9B03A59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303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4A4B08-09B9-45D1-9739-A7128BF35431}" type="datetime1">
              <a:rPr lang="en-US" smtClean="0"/>
              <a:t>2/12/2023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  <p:sldLayoutId id="2147483678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0" kern="1200" cap="none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2.png"/><Relationship Id="rId5" Type="http://schemas.openxmlformats.org/officeDocument/2006/relationships/image" Target="../media/image17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2.04418.pdf" TargetMode="External"/><Relationship Id="rId2" Type="http://schemas.openxmlformats.org/officeDocument/2006/relationships/hyperlink" Target="https://github.com/thuwuyinjun/validation_set_sele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141" y="1380072"/>
            <a:ext cx="10909885" cy="1215643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/>
              <a:t>Learning to Select Pivotal Samples for Meta Re-weighting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504" y="3505199"/>
            <a:ext cx="10909885" cy="46166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Yinjun Wu, Adam Stein, Jacob Gardner, Mayur Naik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0E2BD-EBB1-4BDA-9739-EF723C347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1" y="4950749"/>
            <a:ext cx="3590219" cy="135736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2D0BE86-CF0D-4F17-987C-262C3BA87543}"/>
              </a:ext>
            </a:extLst>
          </p:cNvPr>
          <p:cNvSpPr txBox="1">
            <a:spLocks/>
          </p:cNvSpPr>
          <p:nvPr/>
        </p:nvSpPr>
        <p:spPr>
          <a:xfrm>
            <a:off x="795504" y="3997141"/>
            <a:ext cx="10909885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none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Pennsylvania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B92D-6AE9-BC81-5A70-D0C407A9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021-514D-5626-B730-7AB7DFEF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Our objective function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D7A79-E427-F7DD-82C1-77B2A4AE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79ECB-7DD8-CDFF-218A-3677F6CBF6DD}"/>
                  </a:ext>
                </a:extLst>
              </p:cNvPr>
              <p:cNvSpPr txBox="1"/>
              <p:nvPr/>
            </p:nvSpPr>
            <p:spPr>
              <a:xfrm>
                <a:off x="2394719" y="2049171"/>
                <a:ext cx="6912225" cy="77713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weight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1" dirty="0">
                                          <a:latin typeface="Cambria Math" panose="02040503050406030204" pitchFamily="18" charset="0"/>
                                        </a:rPr>
                                        <m:t>sim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000" b="0" i="0" dirty="0" smtClean="0">
                                          <a:latin typeface="Cambria Math" panose="02040503050406030204" pitchFamily="18" charset="0"/>
                                        </a:rPr>
                                        <m:t>Meta</m:t>
                                      </m:r>
                                      <m:d>
                                        <m:d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79ECB-7DD8-CDFF-218A-3677F6CB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19" y="2049171"/>
                <a:ext cx="6912225" cy="777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4C57904-4BEE-4A54-81BF-50009C60E90D}"/>
              </a:ext>
            </a:extLst>
          </p:cNvPr>
          <p:cNvSpPr txBox="1"/>
          <p:nvPr/>
        </p:nvSpPr>
        <p:spPr>
          <a:xfrm>
            <a:off x="6695901" y="3038039"/>
            <a:ext cx="28512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Maximize this over all training samples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81A94AC-3A9D-9FA0-F1CA-A7FE184EE46F}"/>
              </a:ext>
            </a:extLst>
          </p:cNvPr>
          <p:cNvSpPr/>
          <p:nvPr/>
        </p:nvSpPr>
        <p:spPr>
          <a:xfrm rot="5400000">
            <a:off x="5858631" y="3312955"/>
            <a:ext cx="1029294" cy="40818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C52E4-54B2-DA50-9D1E-96DC0B91C70B}"/>
                  </a:ext>
                </a:extLst>
              </p:cNvPr>
              <p:cNvSpPr txBox="1"/>
              <p:nvPr/>
            </p:nvSpPr>
            <p:spPr>
              <a:xfrm>
                <a:off x="3396573" y="4230223"/>
                <a:ext cx="5398853" cy="78386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MSSO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1" dirty="0">
                                                  <a:latin typeface="Cambria Math" panose="02040503050406030204" pitchFamily="18" charset="0"/>
                                                </a:rPr>
                                                <m:t>sim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Meta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C52E4-54B2-DA50-9D1E-96DC0B91C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573" y="4230223"/>
                <a:ext cx="5398853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Arrow: Counter-clockwise curve with solid fill">
            <a:extLst>
              <a:ext uri="{FF2B5EF4-FFF2-40B4-BE49-F238E27FC236}">
                <a16:creationId xmlns:a16="http://schemas.microsoft.com/office/drawing/2014/main" id="{56C9F6FA-51C1-B9CB-9641-BC8D7C03CC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68208">
            <a:off x="9209328" y="1939354"/>
            <a:ext cx="914400" cy="9144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30679DE-4345-0DC7-210C-55875E122E7E}"/>
              </a:ext>
            </a:extLst>
          </p:cNvPr>
          <p:cNvSpPr/>
          <p:nvPr/>
        </p:nvSpPr>
        <p:spPr>
          <a:xfrm>
            <a:off x="7629501" y="4782732"/>
            <a:ext cx="233847" cy="137030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animBg="1"/>
      <p:bldP spid="20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1C4F-C95A-9004-501A-F0320127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Intractability of MSSO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1CD7-F1F7-85F5-2C93-CA2E69FC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4E397-1BD0-4E4B-8AF0-B2398AC6F166}"/>
              </a:ext>
            </a:extLst>
          </p:cNvPr>
          <p:cNvSpPr txBox="1"/>
          <p:nvPr/>
        </p:nvSpPr>
        <p:spPr>
          <a:xfrm>
            <a:off x="7229747" y="1369823"/>
            <a:ext cx="3534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Enumerate every subset of training samples </a:t>
            </a:r>
          </a:p>
          <a:p>
            <a:r>
              <a:rPr lang="en-US" sz="2000" b="1" dirty="0"/>
              <a:t>=&gt; </a:t>
            </a:r>
            <a:r>
              <a:rPr lang="en-US" sz="2000" b="1" dirty="0">
                <a:solidFill>
                  <a:srgbClr val="FF6600"/>
                </a:solidFill>
              </a:rPr>
              <a:t>intractable</a:t>
            </a:r>
            <a:r>
              <a:rPr lang="en-US" sz="2000" b="1" dirty="0"/>
              <a:t> !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8501D5C-93D6-A1E9-C42E-6EEC86122B18}"/>
              </a:ext>
            </a:extLst>
          </p:cNvPr>
          <p:cNvSpPr/>
          <p:nvPr/>
        </p:nvSpPr>
        <p:spPr>
          <a:xfrm rot="5400000">
            <a:off x="5584603" y="2537658"/>
            <a:ext cx="614600" cy="40818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1C1C2-039B-606C-1B73-51DC70C39100}"/>
                  </a:ext>
                </a:extLst>
              </p:cNvPr>
              <p:cNvSpPr txBox="1"/>
              <p:nvPr/>
            </p:nvSpPr>
            <p:spPr>
              <a:xfrm>
                <a:off x="2452556" y="3102882"/>
                <a:ext cx="5445353" cy="78386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MCO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1" dirty="0">
                                                  <a:latin typeface="Cambria Math" panose="02040503050406030204" pitchFamily="18" charset="0"/>
                                                </a:rPr>
                                                <m:t>sim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Meta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C1C1C2-039B-606C-1B73-51DC70C3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556" y="3102882"/>
                <a:ext cx="5445353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1C48F5C-D398-0CF7-2EB7-2F5F62FCECF4}"/>
              </a:ext>
            </a:extLst>
          </p:cNvPr>
          <p:cNvSpPr txBox="1"/>
          <p:nvPr/>
        </p:nvSpPr>
        <p:spPr>
          <a:xfrm>
            <a:off x="1159442" y="2419363"/>
            <a:ext cx="452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Approximate it with its upper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41AE4F-4F67-1FEB-834B-06DBB3B53CF6}"/>
                  </a:ext>
                </a:extLst>
              </p:cNvPr>
              <p:cNvSpPr txBox="1"/>
              <p:nvPr/>
            </p:nvSpPr>
            <p:spPr>
              <a:xfrm>
                <a:off x="1397642" y="1469918"/>
                <a:ext cx="5445353" cy="78386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MSSO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1" dirty="0">
                                                  <a:latin typeface="Cambria Math" panose="02040503050406030204" pitchFamily="18" charset="0"/>
                                                </a:rPr>
                                                <m:t>sim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000" i="1" dirty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Meta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0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41AE4F-4F67-1FEB-834B-06DBB3B5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642" y="1469918"/>
                <a:ext cx="5445353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EB9E7F6-CE64-F0B1-851E-9835DF634344}"/>
              </a:ext>
            </a:extLst>
          </p:cNvPr>
          <p:cNvSpPr/>
          <p:nvPr/>
        </p:nvSpPr>
        <p:spPr>
          <a:xfrm>
            <a:off x="5872491" y="2093022"/>
            <a:ext cx="212137" cy="221529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870995-4AD3-E887-8678-84F5A475EBB9}"/>
              </a:ext>
            </a:extLst>
          </p:cNvPr>
          <p:cNvSpPr/>
          <p:nvPr/>
        </p:nvSpPr>
        <p:spPr>
          <a:xfrm>
            <a:off x="6459794" y="3276270"/>
            <a:ext cx="876690" cy="475618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3F89F-EE4D-CDEB-F9AB-C4C19712019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898139" y="3751888"/>
            <a:ext cx="1729446" cy="857596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DEF4B8-B322-2E5C-B4E6-AB0CCF79BDD0}"/>
              </a:ext>
            </a:extLst>
          </p:cNvPr>
          <p:cNvSpPr txBox="1"/>
          <p:nvPr/>
        </p:nvSpPr>
        <p:spPr>
          <a:xfrm>
            <a:off x="6696869" y="4609484"/>
            <a:ext cx="386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Cluster centroids to be solved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D196D7-EB0E-B1CF-55EC-34DDBEB20E6B}"/>
                  </a:ext>
                </a:extLst>
              </p:cNvPr>
              <p:cNvSpPr txBox="1"/>
              <p:nvPr/>
            </p:nvSpPr>
            <p:spPr>
              <a:xfrm>
                <a:off x="8019850" y="3353879"/>
                <a:ext cx="306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b="1" dirty="0"/>
                  <a:t>K-means clustering !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D196D7-EB0E-B1CF-55EC-34DDBEB20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850" y="3353879"/>
                <a:ext cx="306470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CFE063B-DE2F-206D-1F80-93D57758A1FB}"/>
              </a:ext>
            </a:extLst>
          </p:cNvPr>
          <p:cNvSpPr/>
          <p:nvPr/>
        </p:nvSpPr>
        <p:spPr>
          <a:xfrm>
            <a:off x="1940567" y="5093124"/>
            <a:ext cx="7042201" cy="5126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6600"/>
                </a:solidFill>
              </a:rPr>
              <a:t>Intuitions: Selecting the most representative samples 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5918A-576A-1758-5FD8-577F1BC8D768}"/>
              </a:ext>
            </a:extLst>
          </p:cNvPr>
          <p:cNvSpPr txBox="1"/>
          <p:nvPr/>
        </p:nvSpPr>
        <p:spPr>
          <a:xfrm>
            <a:off x="2049193" y="5781286"/>
            <a:ext cx="6824950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MSSO and MCO are close  (See Theorem 1)</a:t>
            </a:r>
          </a:p>
        </p:txBody>
      </p:sp>
    </p:spTree>
    <p:extLst>
      <p:ext uri="{BB962C8B-B14F-4D97-AF65-F5344CB8AC3E}">
        <p14:creationId xmlns:p14="http://schemas.microsoft.com/office/powerpoint/2010/main" val="16491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/>
      <p:bldP spid="19" grpId="0" animBg="1"/>
      <p:bldP spid="21" grpId="0"/>
      <p:bldP spid="22" grpId="0"/>
      <p:bldP spid="27" grpId="0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3E13E-9B12-33B6-41CA-E8611531058A}"/>
                  </a:ext>
                </a:extLst>
              </p:cNvPr>
              <p:cNvSpPr txBox="1"/>
              <p:nvPr/>
            </p:nvSpPr>
            <p:spPr>
              <a:xfrm>
                <a:off x="3061236" y="1470008"/>
                <a:ext cx="4867150" cy="71468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MCO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1" dirty="0">
                                                  <a:latin typeface="Cambria Math" panose="02040503050406030204" pitchFamily="18" charset="0"/>
                                                </a:rPr>
                                                <m:t>sim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Meta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3E13E-9B12-33B6-41CA-E8611531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36" y="1470008"/>
                <a:ext cx="486715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9DA7021-514D-5626-B730-7AB7DFEF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3" y="685558"/>
            <a:ext cx="11610808" cy="757189"/>
          </a:xfrm>
        </p:spPr>
        <p:txBody>
          <a:bodyPr/>
          <a:lstStyle/>
          <a:p>
            <a:r>
              <a:rPr lang="en-US" sz="3600" b="1" dirty="0"/>
              <a:t>Evaluating MCO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941B3811-211C-0C74-B7DF-6313ED411A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81" y="2823758"/>
            <a:ext cx="405054" cy="5823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27826-192B-331A-8C83-5C41FF53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45D5A3D-562B-E69A-A225-10B829A23B23}"/>
              </a:ext>
            </a:extLst>
          </p:cNvPr>
          <p:cNvGrpSpPr/>
          <p:nvPr/>
        </p:nvGrpSpPr>
        <p:grpSpPr>
          <a:xfrm>
            <a:off x="320460" y="3562449"/>
            <a:ext cx="4643274" cy="1927990"/>
            <a:chOff x="970529" y="3844160"/>
            <a:chExt cx="4643274" cy="19279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C35ECE-013D-F2E0-A7D0-1B78B5578E80}"/>
                </a:ext>
              </a:extLst>
            </p:cNvPr>
            <p:cNvSpPr/>
            <p:nvPr/>
          </p:nvSpPr>
          <p:spPr>
            <a:xfrm>
              <a:off x="970529" y="4221716"/>
              <a:ext cx="1499418" cy="117369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scene3d>
              <a:camera prst="isometricRightUp">
                <a:rot lat="1200000" lon="6000000" rev="0"/>
              </a:camera>
              <a:lightRig rig="contrasting" dir="t"/>
            </a:scene3d>
            <a:sp3d extrusionH="127000" contourW="38100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EE4D49-56FD-DCC6-C6F2-395C93E18EA1}"/>
                </a:ext>
              </a:extLst>
            </p:cNvPr>
            <p:cNvSpPr/>
            <p:nvPr/>
          </p:nvSpPr>
          <p:spPr>
            <a:xfrm>
              <a:off x="1542149" y="4534478"/>
              <a:ext cx="1147916" cy="77244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scene3d>
              <a:camera prst="isometricRightUp">
                <a:rot lat="600000" lon="6000000" rev="0"/>
              </a:camera>
              <a:lightRig rig="contrasting" dir="t"/>
            </a:scene3d>
            <a:sp3d extrusionH="381000" contourW="38100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B5E34F-E10E-7256-D8F3-2EC721BDD1A1}"/>
                </a:ext>
              </a:extLst>
            </p:cNvPr>
            <p:cNvSpPr/>
            <p:nvPr/>
          </p:nvSpPr>
          <p:spPr>
            <a:xfrm>
              <a:off x="2114877" y="4872463"/>
              <a:ext cx="1147916" cy="3422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scene3d>
              <a:camera prst="isometricRightUp">
                <a:rot lat="600000" lon="6000000" rev="0"/>
              </a:camera>
              <a:lightRig rig="contrasting" dir="t"/>
            </a:scene3d>
            <a:sp3d extrusionH="635000" contourW="38100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5184A0-BA94-31CF-865E-CDD159BC9986}"/>
                </a:ext>
              </a:extLst>
            </p:cNvPr>
            <p:cNvSpPr/>
            <p:nvPr/>
          </p:nvSpPr>
          <p:spPr>
            <a:xfrm>
              <a:off x="3617346" y="4973188"/>
              <a:ext cx="929145" cy="23447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  <a:scene3d>
              <a:camera prst="isometricRightUp">
                <a:rot lat="600000" lon="6000000" rev="0"/>
              </a:camera>
              <a:lightRig rig="contrasting" dir="t"/>
            </a:scene3d>
            <a:sp3d extrusionH="1270000" contourW="38100">
              <a:bevelT w="0" h="0"/>
              <a:bevelB w="0" h="0"/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6066BC-1EF2-A980-1F58-5002E6A8D641}"/>
                </a:ext>
              </a:extLst>
            </p:cNvPr>
            <p:cNvSpPr txBox="1"/>
            <p:nvPr/>
          </p:nvSpPr>
          <p:spPr>
            <a:xfrm>
              <a:off x="3413713" y="4656329"/>
              <a:ext cx="456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…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915ABB8-46F7-8389-D359-B9EB07C669B9}"/>
                </a:ext>
              </a:extLst>
            </p:cNvPr>
            <p:cNvSpPr/>
            <p:nvPr/>
          </p:nvSpPr>
          <p:spPr>
            <a:xfrm>
              <a:off x="1333500" y="3844160"/>
              <a:ext cx="4280303" cy="192799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BE4AD2-60AC-E5A6-B082-1FA60A39E8C3}"/>
                  </a:ext>
                </a:extLst>
              </p:cNvPr>
              <p:cNvSpPr txBox="1"/>
              <p:nvPr/>
            </p:nvSpPr>
            <p:spPr>
              <a:xfrm>
                <a:off x="2265253" y="3593299"/>
                <a:ext cx="2698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| model | 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Grad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/>
                  <a:t>|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BE4AD2-60AC-E5A6-B082-1FA60A39E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53" y="3593299"/>
                <a:ext cx="2698481" cy="369332"/>
              </a:xfrm>
              <a:prstGeom prst="rect">
                <a:avLst/>
              </a:prstGeom>
              <a:blipFill>
                <a:blip r:embed="rId5"/>
                <a:stretch>
                  <a:fillRect l="-2036" t="-8197" r="-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1F3FEF9-B68E-01A7-AC23-FF33872AEF5D}"/>
              </a:ext>
            </a:extLst>
          </p:cNvPr>
          <p:cNvCxnSpPr>
            <a:cxnSpLocks/>
            <a:stCxn id="35" idx="3"/>
            <a:endCxn id="59" idx="0"/>
          </p:cNvCxnSpPr>
          <p:nvPr/>
        </p:nvCxnSpPr>
        <p:spPr>
          <a:xfrm flipV="1">
            <a:off x="3896422" y="4300204"/>
            <a:ext cx="3775827" cy="508510"/>
          </a:xfrm>
          <a:prstGeom prst="bentConnector4">
            <a:avLst>
              <a:gd name="adj1" fmla="val 145"/>
              <a:gd name="adj2" fmla="val 144955"/>
            </a:avLst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F0A898-4915-AA5B-6ABD-34DFBF7D152B}"/>
              </a:ext>
            </a:extLst>
          </p:cNvPr>
          <p:cNvSpPr txBox="1"/>
          <p:nvPr/>
        </p:nvSpPr>
        <p:spPr>
          <a:xfrm>
            <a:off x="6460042" y="4300204"/>
            <a:ext cx="2424414" cy="64633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RBC: </a:t>
            </a:r>
            <a:r>
              <a:rPr lang="en-US" b="1" dirty="0"/>
              <a:t>only use the gradient of last layer</a:t>
            </a:r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B64D4F-104A-052D-6013-62C40451CF4F}"/>
              </a:ext>
            </a:extLst>
          </p:cNvPr>
          <p:cNvCxnSpPr>
            <a:cxnSpLocks/>
          </p:cNvCxnSpPr>
          <p:nvPr/>
        </p:nvCxnSpPr>
        <p:spPr>
          <a:xfrm>
            <a:off x="2996845" y="4993774"/>
            <a:ext cx="0" cy="90624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088BECBF-2621-B693-78BE-24746B3E61A6}"/>
              </a:ext>
            </a:extLst>
          </p:cNvPr>
          <p:cNvCxnSpPr>
            <a:cxnSpLocks/>
            <a:stCxn id="34" idx="2"/>
            <a:endCxn id="82" idx="2"/>
          </p:cNvCxnSpPr>
          <p:nvPr/>
        </p:nvCxnSpPr>
        <p:spPr>
          <a:xfrm rot="16200000" flipH="1">
            <a:off x="4599022" y="2372730"/>
            <a:ext cx="735740" cy="5856252"/>
          </a:xfrm>
          <a:prstGeom prst="bentConnector3">
            <a:avLst>
              <a:gd name="adj1" fmla="val 131071"/>
            </a:avLst>
          </a:prstGeom>
          <a:ln w="28575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F54958-9436-061C-02F6-6139CE373AC3}"/>
              </a:ext>
            </a:extLst>
          </p:cNvPr>
          <p:cNvSpPr txBox="1"/>
          <p:nvPr/>
        </p:nvSpPr>
        <p:spPr>
          <a:xfrm>
            <a:off x="6405822" y="5022395"/>
            <a:ext cx="2978391" cy="64633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GBC:</a:t>
            </a:r>
            <a:r>
              <a:rPr lang="en-US" b="1" dirty="0"/>
              <a:t> use the gradient of </a:t>
            </a:r>
            <a:r>
              <a:rPr lang="en-US" b="1" dirty="0">
                <a:solidFill>
                  <a:srgbClr val="7030A0"/>
                </a:solidFill>
              </a:rPr>
              <a:t>sampled neural layers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85A6A971-FFF1-B621-6811-A0ACE22709D6}"/>
              </a:ext>
            </a:extLst>
          </p:cNvPr>
          <p:cNvSpPr/>
          <p:nvPr/>
        </p:nvSpPr>
        <p:spPr>
          <a:xfrm>
            <a:off x="5100833" y="4674244"/>
            <a:ext cx="746266" cy="242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E8CAA5-1518-FA8E-5A74-5273A093F53E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 flipH="1">
            <a:off x="5565550" y="1991725"/>
            <a:ext cx="1057873" cy="568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0ADC9-0798-D1D0-5721-EDC789D5C206}"/>
                  </a:ext>
                </a:extLst>
              </p:cNvPr>
              <p:cNvSpPr txBox="1"/>
              <p:nvPr/>
            </p:nvSpPr>
            <p:spPr>
              <a:xfrm>
                <a:off x="3677636" y="2559919"/>
                <a:ext cx="3775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Grad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Meta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20ADC9-0798-D1D0-5721-EDC789D5C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636" y="2559919"/>
                <a:ext cx="377582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8CD1F9-EA3E-93CF-E60A-8B84867DD0FC}"/>
              </a:ext>
            </a:extLst>
          </p:cNvPr>
          <p:cNvSpPr/>
          <p:nvPr/>
        </p:nvSpPr>
        <p:spPr>
          <a:xfrm>
            <a:off x="5781039" y="1653729"/>
            <a:ext cx="1684767" cy="33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749BBE-E658-51B6-7EDF-92373079ED81}"/>
              </a:ext>
            </a:extLst>
          </p:cNvPr>
          <p:cNvGrpSpPr/>
          <p:nvPr/>
        </p:nvGrpSpPr>
        <p:grpSpPr>
          <a:xfrm>
            <a:off x="8788580" y="3727826"/>
            <a:ext cx="2921407" cy="2323302"/>
            <a:chOff x="9147705" y="4257234"/>
            <a:chExt cx="2921407" cy="232330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C3BD3F-716E-4D52-D7C6-2C821F405DD8}"/>
                </a:ext>
              </a:extLst>
            </p:cNvPr>
            <p:cNvCxnSpPr/>
            <p:nvPr/>
          </p:nvCxnSpPr>
          <p:spPr>
            <a:xfrm>
              <a:off x="9976044" y="6184529"/>
              <a:ext cx="16566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C8967F3-97E8-79D4-CC57-79F5AE6AC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6044" y="4631888"/>
              <a:ext cx="0" cy="15209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D068BA-5039-3A62-EDBA-3A27E6F7B484}"/>
                </a:ext>
              </a:extLst>
            </p:cNvPr>
            <p:cNvSpPr txBox="1"/>
            <p:nvPr/>
          </p:nvSpPr>
          <p:spPr>
            <a:xfrm>
              <a:off x="9147705" y="4257234"/>
              <a:ext cx="1656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performance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A28DD3-50C5-70EF-8E1F-D10CD27D75FA}"/>
                </a:ext>
              </a:extLst>
            </p:cNvPr>
            <p:cNvSpPr txBox="1"/>
            <p:nvPr/>
          </p:nvSpPr>
          <p:spPr>
            <a:xfrm>
              <a:off x="10804382" y="6211204"/>
              <a:ext cx="1264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efficiency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E31E75-2055-AB36-17D9-552EF48AB27C}"/>
                </a:ext>
              </a:extLst>
            </p:cNvPr>
            <p:cNvSpPr/>
            <p:nvPr/>
          </p:nvSpPr>
          <p:spPr>
            <a:xfrm>
              <a:off x="11275688" y="5970967"/>
              <a:ext cx="71324" cy="903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EA06F8-0528-5F27-00A4-48EA9F0D08C4}"/>
                </a:ext>
              </a:extLst>
            </p:cNvPr>
            <p:cNvSpPr txBox="1"/>
            <p:nvPr/>
          </p:nvSpPr>
          <p:spPr>
            <a:xfrm>
              <a:off x="10998358" y="5629505"/>
              <a:ext cx="711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RBC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131022-01E1-3597-3681-DC71B4F1D8D9}"/>
                </a:ext>
              </a:extLst>
            </p:cNvPr>
            <p:cNvSpPr/>
            <p:nvPr/>
          </p:nvSpPr>
          <p:spPr>
            <a:xfrm>
              <a:off x="10179011" y="4992048"/>
              <a:ext cx="71324" cy="903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E058C4-23BC-2D2A-29ED-E2A643EE4C7D}"/>
                </a:ext>
              </a:extLst>
            </p:cNvPr>
            <p:cNvSpPr txBox="1"/>
            <p:nvPr/>
          </p:nvSpPr>
          <p:spPr>
            <a:xfrm>
              <a:off x="9976043" y="4641377"/>
              <a:ext cx="711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GBC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A848D9-AA27-77D1-A00F-2C4FB87B2C32}"/>
                  </a:ext>
                </a:extLst>
              </p:cNvPr>
              <p:cNvSpPr txBox="1"/>
              <p:nvPr/>
            </p:nvSpPr>
            <p:spPr>
              <a:xfrm>
                <a:off x="3650705" y="2990310"/>
                <a:ext cx="4605900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Grad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Meta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A848D9-AA27-77D1-A00F-2C4FB87B2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05" y="2990310"/>
                <a:ext cx="4605900" cy="395621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B671A8E-0E82-113F-D0EE-AC9DD10090DA}"/>
              </a:ext>
            </a:extLst>
          </p:cNvPr>
          <p:cNvSpPr txBox="1"/>
          <p:nvPr/>
        </p:nvSpPr>
        <p:spPr>
          <a:xfrm>
            <a:off x="8134393" y="2585632"/>
            <a:ext cx="33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Weighted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k-means clustering (See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Algorithm 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005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9" grpId="0" animBg="1"/>
      <p:bldP spid="82" grpId="0" animBg="1"/>
      <p:bldP spid="92" grpId="0" animBg="1"/>
      <p:bldP spid="10" grpId="0"/>
      <p:bldP spid="16" grpId="0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4B3-B145-E4E0-549D-F6B3228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0EF-9486-8801-9CEA-A1AA158F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2324"/>
            <a:ext cx="11029615" cy="3736258"/>
          </a:xfrm>
        </p:spPr>
        <p:txBody>
          <a:bodyPr>
            <a:normAutofit/>
          </a:bodyPr>
          <a:lstStyle/>
          <a:p>
            <a:r>
              <a:rPr lang="en-US" sz="2800" b="1" dirty="0"/>
              <a:t>Background</a:t>
            </a:r>
          </a:p>
          <a:p>
            <a:r>
              <a:rPr lang="en-US" sz="2800" b="1" dirty="0"/>
              <a:t>Our perspective and solutions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61E7-71DF-D92F-750E-A23EE98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94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0FE1-4184-34DD-BD2D-47B6C3E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Experiments – quantitative results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B519C7-A304-B37F-2CD4-C27A529D9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007341"/>
              </p:ext>
            </p:extLst>
          </p:nvPr>
        </p:nvGraphicFramePr>
        <p:xfrm>
          <a:off x="3978117" y="2241520"/>
          <a:ext cx="4664438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296">
                  <a:extLst>
                    <a:ext uri="{9D8B030D-6E8A-4147-A177-3AD203B41FA5}">
                      <a16:colId xmlns:a16="http://schemas.microsoft.com/office/drawing/2014/main" val="4001664026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3842452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Random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49.33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TA-VAAL </a:t>
                      </a:r>
                    </a:p>
                    <a:p>
                      <a:pPr algn="ctr"/>
                      <a:r>
                        <a:rPr lang="en-US" b="1" dirty="0"/>
                        <a:t>[Kim et al, CVPR 21]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44.50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8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Craige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da-DK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[Mirzasoleiman et al, ICML 20]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57.92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72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RBC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59.25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GBC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59.25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51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A4AAA7-588E-C2CA-FB4F-5213E0274E06}"/>
              </a:ext>
            </a:extLst>
          </p:cNvPr>
          <p:cNvSpPr txBox="1"/>
          <p:nvPr/>
        </p:nvSpPr>
        <p:spPr>
          <a:xfrm>
            <a:off x="2795637" y="1578640"/>
            <a:ext cx="6406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Reweighting Cifar100 with real </a:t>
            </a:r>
            <a:r>
              <a:rPr lang="en-US" altLang="zh-CN" b="1" dirty="0">
                <a:solidFill>
                  <a:schemeClr val="tx1"/>
                </a:solidFill>
              </a:rPr>
              <a:t>human annotation</a:t>
            </a:r>
            <a:r>
              <a:rPr lang="en-US" b="1" dirty="0">
                <a:solidFill>
                  <a:schemeClr val="tx1"/>
                </a:solidFill>
              </a:rPr>
              <a:t> errors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89B2FD9-1B89-03F2-8D8A-0ACDC2DB370A}"/>
              </a:ext>
            </a:extLst>
          </p:cNvPr>
          <p:cNvSpPr/>
          <p:nvPr/>
        </p:nvSpPr>
        <p:spPr>
          <a:xfrm>
            <a:off x="3432983" y="2996765"/>
            <a:ext cx="261580" cy="1579045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4E46F-2512-0BCC-ADAF-71257B9D870E}"/>
              </a:ext>
            </a:extLst>
          </p:cNvPr>
          <p:cNvSpPr txBox="1"/>
          <p:nvPr/>
        </p:nvSpPr>
        <p:spPr>
          <a:xfrm>
            <a:off x="1955808" y="3284869"/>
            <a:ext cx="1559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SOTA active learning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09957-940F-701E-26F3-5269C3180C40}"/>
              </a:ext>
            </a:extLst>
          </p:cNvPr>
          <p:cNvSpPr txBox="1"/>
          <p:nvPr/>
        </p:nvSpPr>
        <p:spPr>
          <a:xfrm>
            <a:off x="3563773" y="5438978"/>
            <a:ext cx="5449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</a:rPr>
              <a:t>Outperform active learning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370C3-BFE8-E711-D219-C50D116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515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0FE1-4184-34DD-BD2D-47B6C3E2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Experiments – quantitative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370C3-BFE8-E711-D219-C50D1169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2B9B6D0-74E6-92D1-8F12-0436214CD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32345"/>
              </p:ext>
            </p:extLst>
          </p:nvPr>
        </p:nvGraphicFramePr>
        <p:xfrm>
          <a:off x="6716397" y="2839017"/>
          <a:ext cx="26888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704">
                  <a:extLst>
                    <a:ext uri="{9D8B030D-6E8A-4147-A177-3AD203B41FA5}">
                      <a16:colId xmlns:a16="http://schemas.microsoft.com/office/drawing/2014/main" val="4001664026"/>
                    </a:ext>
                  </a:extLst>
                </a:gridCol>
                <a:gridCol w="1499192">
                  <a:extLst>
                    <a:ext uri="{9D8B030D-6E8A-4147-A177-3AD203B41FA5}">
                      <a16:colId xmlns:a16="http://schemas.microsoft.com/office/drawing/2014/main" val="3842452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AUC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8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Random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RBC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0.775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4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GBC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551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67B302-BA02-C680-C2C7-29E55ED2D965}"/>
              </a:ext>
            </a:extLst>
          </p:cNvPr>
          <p:cNvSpPr txBox="1"/>
          <p:nvPr/>
        </p:nvSpPr>
        <p:spPr>
          <a:xfrm>
            <a:off x="5569745" y="2062271"/>
            <a:ext cx="4590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Compare sample weights against label dirtiness  (dirty=0, clean=1)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51DEF-C8B1-876C-6A49-F9BA118935DD}"/>
              </a:ext>
            </a:extLst>
          </p:cNvPr>
          <p:cNvSpPr txBox="1"/>
          <p:nvPr/>
        </p:nvSpPr>
        <p:spPr>
          <a:xfrm>
            <a:off x="5348845" y="4617342"/>
            <a:ext cx="5209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6600"/>
                </a:solidFill>
              </a:rPr>
              <a:t>Our methods are better at distinguishing clean samples from noisy 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21DF-9078-B189-B204-864F924680EC}"/>
              </a:ext>
            </a:extLst>
          </p:cNvPr>
          <p:cNvSpPr txBox="1"/>
          <p:nvPr/>
        </p:nvSpPr>
        <p:spPr>
          <a:xfrm>
            <a:off x="1145646" y="2683395"/>
            <a:ext cx="4399748" cy="369332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the end of training, our goal is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8BE82-4987-4B7A-34CC-AF50544B90C4}"/>
                  </a:ext>
                </a:extLst>
              </p:cNvPr>
              <p:cNvSpPr txBox="1"/>
              <p:nvPr/>
            </p:nvSpPr>
            <p:spPr>
              <a:xfrm>
                <a:off x="1145646" y="3013399"/>
                <a:ext cx="4399748" cy="1200329"/>
              </a:xfrm>
              <a:prstGeom prst="rect">
                <a:avLst/>
              </a:prstGeom>
              <a:solidFill>
                <a:srgbClr val="33C0F3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If sample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noisy,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should be small (close to 0)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b="1" dirty="0">
                    <a:solidFill>
                      <a:schemeClr val="bg1"/>
                    </a:solidFill>
                  </a:rPr>
                  <a:t>If sample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clean,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should be large (close to 1)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68BE82-4987-4B7A-34CC-AF50544B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46" y="3013399"/>
                <a:ext cx="4399748" cy="1200329"/>
              </a:xfrm>
              <a:prstGeom prst="rect">
                <a:avLst/>
              </a:prstGeom>
              <a:blipFill>
                <a:blip r:embed="rId3"/>
                <a:stretch>
                  <a:fillRect l="-1247" t="-3046" r="-207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2091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D7ED-7B07-230A-B42B-D2531B06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Experiments – qualitative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6933-21EE-3345-4F80-B9482AE3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764BF7-12E9-3C04-1961-BA3ADD2A0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238452"/>
              </p:ext>
            </p:extLst>
          </p:nvPr>
        </p:nvGraphicFramePr>
        <p:xfrm>
          <a:off x="4140996" y="2211350"/>
          <a:ext cx="3762594" cy="295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4389120" imgH="3452040" progId="Acrobat.Document.DC">
                  <p:embed/>
                </p:oleObj>
              </mc:Choice>
              <mc:Fallback>
                <p:oleObj name="Acrobat Document" r:id="rId2" imgW="4389120" imgH="345204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40996" y="2211350"/>
                        <a:ext cx="3762594" cy="2959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62C996-FD16-0C78-0968-48D19A83E9B7}"/>
              </a:ext>
            </a:extLst>
          </p:cNvPr>
          <p:cNvSpPr txBox="1"/>
          <p:nvPr/>
        </p:nvSpPr>
        <p:spPr>
          <a:xfrm>
            <a:off x="2427023" y="1582438"/>
            <a:ext cx="8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Projections of the gradients evaluated at each sample on CIFAR-10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9DE2-A6D3-469A-689D-65A9246DC9FA}"/>
              </a:ext>
            </a:extLst>
          </p:cNvPr>
          <p:cNvSpPr txBox="1"/>
          <p:nvPr/>
        </p:nvSpPr>
        <p:spPr>
          <a:xfrm>
            <a:off x="1905364" y="5325045"/>
            <a:ext cx="881659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There exists obvious clustering structures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AD1E89-C7BF-8B5B-F718-DD3447AF997A}"/>
              </a:ext>
            </a:extLst>
          </p:cNvPr>
          <p:cNvSpPr/>
          <p:nvPr/>
        </p:nvSpPr>
        <p:spPr>
          <a:xfrm>
            <a:off x="6095999" y="4575872"/>
            <a:ext cx="221261" cy="2636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4D24091-DE7B-9C74-7E2C-F610C7E2B002}"/>
              </a:ext>
            </a:extLst>
          </p:cNvPr>
          <p:cNvSpPr/>
          <p:nvPr/>
        </p:nvSpPr>
        <p:spPr>
          <a:xfrm>
            <a:off x="7347750" y="3805083"/>
            <a:ext cx="208023" cy="25338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26C85A-045B-F285-8734-38D68E3DEA90}"/>
              </a:ext>
            </a:extLst>
          </p:cNvPr>
          <p:cNvSpPr/>
          <p:nvPr/>
        </p:nvSpPr>
        <p:spPr>
          <a:xfrm>
            <a:off x="6313663" y="2816770"/>
            <a:ext cx="221260" cy="22133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F68E5-D583-CA25-5434-9479EFC9A31B}"/>
              </a:ext>
            </a:extLst>
          </p:cNvPr>
          <p:cNvSpPr/>
          <p:nvPr/>
        </p:nvSpPr>
        <p:spPr>
          <a:xfrm>
            <a:off x="5354112" y="3603408"/>
            <a:ext cx="163555" cy="169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8F8090-9131-2724-5C62-A254736601BF}"/>
              </a:ext>
            </a:extLst>
          </p:cNvPr>
          <p:cNvSpPr/>
          <p:nvPr/>
        </p:nvSpPr>
        <p:spPr>
          <a:xfrm>
            <a:off x="5527591" y="3699086"/>
            <a:ext cx="163555" cy="1696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F9101A-9773-BC36-6E4C-D5B4CDE62697}"/>
              </a:ext>
            </a:extLst>
          </p:cNvPr>
          <p:cNvSpPr/>
          <p:nvPr/>
        </p:nvSpPr>
        <p:spPr>
          <a:xfrm>
            <a:off x="5069707" y="3476715"/>
            <a:ext cx="156518" cy="16966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05A2E5-7A04-33A8-AD2D-A56ED63CA473}"/>
              </a:ext>
            </a:extLst>
          </p:cNvPr>
          <p:cNvSpPr/>
          <p:nvPr/>
        </p:nvSpPr>
        <p:spPr>
          <a:xfrm>
            <a:off x="4593544" y="3937023"/>
            <a:ext cx="156517" cy="2213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68E0ED-0731-0C41-FB3D-F0F57362555F}"/>
              </a:ext>
            </a:extLst>
          </p:cNvPr>
          <p:cNvSpPr/>
          <p:nvPr/>
        </p:nvSpPr>
        <p:spPr>
          <a:xfrm>
            <a:off x="4811285" y="4444023"/>
            <a:ext cx="156517" cy="22133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E13628-4CF1-6116-E92D-1C6DA409FDED}"/>
              </a:ext>
            </a:extLst>
          </p:cNvPr>
          <p:cNvSpPr/>
          <p:nvPr/>
        </p:nvSpPr>
        <p:spPr>
          <a:xfrm>
            <a:off x="5069707" y="2774404"/>
            <a:ext cx="156517" cy="169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A3A30E-99E3-FA52-AB36-5F758D48A84A}"/>
              </a:ext>
            </a:extLst>
          </p:cNvPr>
          <p:cNvSpPr/>
          <p:nvPr/>
        </p:nvSpPr>
        <p:spPr>
          <a:xfrm>
            <a:off x="4967802" y="2567695"/>
            <a:ext cx="208023" cy="18896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60DCF-191A-0571-2737-2272DE7D1114}"/>
              </a:ext>
            </a:extLst>
          </p:cNvPr>
          <p:cNvSpPr/>
          <p:nvPr/>
        </p:nvSpPr>
        <p:spPr>
          <a:xfrm>
            <a:off x="4732773" y="2956119"/>
            <a:ext cx="156517" cy="22133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819F30-79A3-0037-850A-BE1FE19A5D96}"/>
              </a:ext>
            </a:extLst>
          </p:cNvPr>
          <p:cNvSpPr/>
          <p:nvPr/>
        </p:nvSpPr>
        <p:spPr>
          <a:xfrm>
            <a:off x="4277240" y="3415564"/>
            <a:ext cx="179487" cy="19423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E8961-3815-F3BC-605B-09A081442E6E}"/>
              </a:ext>
            </a:extLst>
          </p:cNvPr>
          <p:cNvSpPr/>
          <p:nvPr/>
        </p:nvSpPr>
        <p:spPr>
          <a:xfrm>
            <a:off x="8913687" y="3242187"/>
            <a:ext cx="294968" cy="3193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BC93E-AB16-9299-727A-855C1AC25408}"/>
              </a:ext>
            </a:extLst>
          </p:cNvPr>
          <p:cNvSpPr txBox="1"/>
          <p:nvPr/>
        </p:nvSpPr>
        <p:spPr>
          <a:xfrm>
            <a:off x="9330812" y="3192213"/>
            <a:ext cx="22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BC981-1D73-CCA7-599F-68FCB5E382AC}"/>
              </a:ext>
            </a:extLst>
          </p:cNvPr>
          <p:cNvSpPr txBox="1"/>
          <p:nvPr/>
        </p:nvSpPr>
        <p:spPr>
          <a:xfrm>
            <a:off x="1905365" y="5712782"/>
            <a:ext cx="8816597" cy="400110"/>
          </a:xfrm>
          <a:prstGeom prst="rect">
            <a:avLst/>
          </a:prstGeom>
          <a:solidFill>
            <a:srgbClr val="FFE186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Our methods can find out meta samples that can cover every cluster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75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  <p:bldP spid="36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6F2F-FF00-C342-3EA0-1989236F8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80B6-8A7C-34D4-1EC8-20119774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9344"/>
            <a:ext cx="11029615" cy="4516006"/>
          </a:xfrm>
        </p:spPr>
        <p:txBody>
          <a:bodyPr/>
          <a:lstStyle/>
          <a:p>
            <a:r>
              <a:rPr lang="en-US" b="1" dirty="0"/>
              <a:t>We defined a problem of selecting meta samples (pivotal samples) for meta reweighting algorithm</a:t>
            </a:r>
          </a:p>
          <a:p>
            <a:r>
              <a:rPr lang="en-US" b="1" dirty="0"/>
              <a:t>We proposed to select meta samples through clustering noisy training samples</a:t>
            </a:r>
          </a:p>
          <a:p>
            <a:r>
              <a:rPr lang="en-US" b="1" dirty="0"/>
              <a:t>We proposed two methods for efficiently calculating the objective functions for clustering</a:t>
            </a:r>
          </a:p>
          <a:p>
            <a:r>
              <a:rPr lang="en-US" b="1" dirty="0"/>
              <a:t>Our experiments show the performance advantage of our methods over baseline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4680-441B-359A-4F71-5423528F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07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2113-B010-6C11-1040-1F49BB57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16648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3846-7230-2962-6799-C1DDE071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5CD45-D227-7D26-0FA8-3060699D7529}"/>
              </a:ext>
            </a:extLst>
          </p:cNvPr>
          <p:cNvSpPr txBox="1"/>
          <p:nvPr/>
        </p:nvSpPr>
        <p:spPr>
          <a:xfrm>
            <a:off x="1258529" y="3429000"/>
            <a:ext cx="101370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Github</a:t>
            </a:r>
            <a:r>
              <a:rPr lang="en-US" sz="2800" dirty="0"/>
              <a:t>: </a:t>
            </a:r>
            <a:r>
              <a:rPr lang="en-US" sz="2800" dirty="0">
                <a:hlinkClick r:id="rId2"/>
              </a:rPr>
              <a:t>https://github.com/thuwuyinjun/validation_set_selection</a:t>
            </a:r>
            <a:endParaRPr lang="en-US" sz="2800" dirty="0"/>
          </a:p>
          <a:p>
            <a:r>
              <a:rPr lang="en-US" sz="2800" dirty="0"/>
              <a:t>Paper: </a:t>
            </a:r>
            <a:r>
              <a:rPr lang="en-US" sz="2800" dirty="0">
                <a:hlinkClick r:id="rId3"/>
              </a:rPr>
              <a:t>https://arxiv.org/pdf/2302.04418.pdf</a:t>
            </a:r>
            <a:endParaRPr lang="en-US" sz="2800" dirty="0"/>
          </a:p>
          <a:p>
            <a:r>
              <a:rPr lang="en-US" sz="2800" dirty="0"/>
              <a:t>Poster: Posters &amp; Demo IV (Exhibit Hall D,</a:t>
            </a:r>
            <a:r>
              <a:rPr lang="zh-CN" altLang="en-US" sz="2800" dirty="0"/>
              <a:t> </a:t>
            </a:r>
            <a:r>
              <a:rPr lang="en-US" altLang="zh-CN" sz="2800" dirty="0"/>
              <a:t>#30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93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7831-67B1-4EE1-B076-186C0DAB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3F74-9D3C-4A59-AB08-950943BF2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9343"/>
            <a:ext cx="11029615" cy="5258697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[Ren et al, ICML 18] Ren, </a:t>
            </a:r>
            <a:r>
              <a:rPr lang="en-US" dirty="0" err="1"/>
              <a:t>Mengye</a:t>
            </a:r>
            <a:r>
              <a:rPr lang="en-US" dirty="0"/>
              <a:t>, </a:t>
            </a:r>
            <a:r>
              <a:rPr lang="en-US" dirty="0" err="1"/>
              <a:t>Wenyuan</a:t>
            </a:r>
            <a:r>
              <a:rPr lang="en-US" dirty="0"/>
              <a:t> Zeng, Bin Yang, and Raquel Urtasun. "Learning to reweight examples for robust deep learning." In </a:t>
            </a:r>
            <a:r>
              <a:rPr lang="en-US" i="1" dirty="0"/>
              <a:t>International conference on machine learning</a:t>
            </a:r>
            <a:r>
              <a:rPr lang="en-US" dirty="0"/>
              <a:t>, pp. 4334-4343. PMLR, 2018.</a:t>
            </a:r>
          </a:p>
          <a:p>
            <a:r>
              <a:rPr lang="en-US" dirty="0"/>
              <a:t>[Shu et al, </a:t>
            </a:r>
            <a:r>
              <a:rPr lang="en-US" dirty="0" err="1"/>
              <a:t>NeuIPS</a:t>
            </a:r>
            <a:r>
              <a:rPr lang="en-US" dirty="0"/>
              <a:t> 19] Shu, Jun, Qi </a:t>
            </a:r>
            <a:r>
              <a:rPr lang="en-US" dirty="0" err="1"/>
              <a:t>Xie</a:t>
            </a:r>
            <a:r>
              <a:rPr lang="en-US" dirty="0"/>
              <a:t>, </a:t>
            </a:r>
            <a:r>
              <a:rPr lang="en-US" dirty="0" err="1"/>
              <a:t>Lixuan</a:t>
            </a:r>
            <a:r>
              <a:rPr lang="en-US" dirty="0"/>
              <a:t> Yi, Qian Zhao, </a:t>
            </a:r>
            <a:r>
              <a:rPr lang="en-US" dirty="0" err="1"/>
              <a:t>Sanping</a:t>
            </a:r>
            <a:r>
              <a:rPr lang="en-US" dirty="0"/>
              <a:t> Zhou, </a:t>
            </a:r>
            <a:r>
              <a:rPr lang="en-US" dirty="0" err="1"/>
              <a:t>Zongben</a:t>
            </a:r>
            <a:r>
              <a:rPr lang="en-US" dirty="0"/>
              <a:t> Xu, and </a:t>
            </a:r>
            <a:r>
              <a:rPr lang="en-US" dirty="0" err="1"/>
              <a:t>Deyu</a:t>
            </a:r>
            <a:r>
              <a:rPr lang="en-US" dirty="0"/>
              <a:t> Meng. "Meta-weight-net: Learning an explicit mapping for sample weighting." </a:t>
            </a:r>
            <a:r>
              <a:rPr lang="en-US" i="1" dirty="0"/>
              <a:t>Advances in neural information processing systems</a:t>
            </a:r>
            <a:r>
              <a:rPr lang="en-US" dirty="0"/>
              <a:t> 32 (2019).</a:t>
            </a:r>
          </a:p>
          <a:p>
            <a:r>
              <a:rPr lang="en-US" dirty="0"/>
              <a:t>[Kim et al, CVPR 21] Kim, </a:t>
            </a:r>
            <a:r>
              <a:rPr lang="en-US" dirty="0" err="1"/>
              <a:t>Kwanyoung</a:t>
            </a:r>
            <a:r>
              <a:rPr lang="en-US" dirty="0"/>
              <a:t>, Dongwon Park, Kwang In Kim, and Se Young Chun. "Task-aware variational adversarial active learning." In </a:t>
            </a:r>
            <a:r>
              <a:rPr lang="en-US" i="1" dirty="0"/>
              <a:t>Proceedings of the IEEE/CVF Conference on Computer Vision and Pattern Recognition</a:t>
            </a:r>
            <a:r>
              <a:rPr lang="en-US" dirty="0"/>
              <a:t>, pp. 8166-8175. 2021.</a:t>
            </a:r>
          </a:p>
          <a:p>
            <a:r>
              <a:rPr lang="en-US" dirty="0"/>
              <a:t>[Irvin et al, 19] Irvin, Jeremy, Pranav </a:t>
            </a:r>
            <a:r>
              <a:rPr lang="en-US" dirty="0" err="1"/>
              <a:t>Rajpurkar</a:t>
            </a:r>
            <a:r>
              <a:rPr lang="en-US" dirty="0"/>
              <a:t>, Michael Ko, </a:t>
            </a:r>
            <a:r>
              <a:rPr lang="en-US" dirty="0" err="1"/>
              <a:t>Yifan</a:t>
            </a:r>
            <a:r>
              <a:rPr lang="en-US" dirty="0"/>
              <a:t> Yu, </a:t>
            </a:r>
            <a:r>
              <a:rPr lang="en-US" dirty="0" err="1"/>
              <a:t>Silviana</a:t>
            </a:r>
            <a:r>
              <a:rPr lang="en-US" dirty="0"/>
              <a:t> </a:t>
            </a:r>
            <a:r>
              <a:rPr lang="en-US" dirty="0" err="1"/>
              <a:t>Ciurea-Ilcus</a:t>
            </a:r>
            <a:r>
              <a:rPr lang="en-US" dirty="0"/>
              <a:t>, Chris Chute, Henrik </a:t>
            </a:r>
            <a:r>
              <a:rPr lang="en-US" dirty="0" err="1"/>
              <a:t>Marklund</a:t>
            </a:r>
            <a:r>
              <a:rPr lang="en-US" dirty="0"/>
              <a:t> et al. "</a:t>
            </a:r>
            <a:r>
              <a:rPr lang="en-US" dirty="0" err="1"/>
              <a:t>Chexpert</a:t>
            </a:r>
            <a:r>
              <a:rPr lang="en-US" dirty="0"/>
              <a:t>: A large chest radiograph dataset with uncertainty labels and expert comparison." In </a:t>
            </a:r>
            <a:r>
              <a:rPr lang="en-US" i="1" dirty="0"/>
              <a:t>Proceedings of the AAAI conference on artificial intelligence</a:t>
            </a:r>
            <a:r>
              <a:rPr lang="en-US" dirty="0"/>
              <a:t>, vol. 33, no. 01, pp. 590-597. 2019.</a:t>
            </a:r>
          </a:p>
          <a:p>
            <a:r>
              <a:rPr lang="en-US" dirty="0"/>
              <a:t>[Tobi et al, 19] Olatunji, Tobi, Li Yao, Ben Covington, and Anthony Upton. "Caveats in generating medical imaging labels from radiology reports with natural language processing." In </a:t>
            </a:r>
            <a:r>
              <a:rPr lang="en-US" i="1" dirty="0"/>
              <a:t>International Conference on Medical Imaging with Deep Learning--Extended Abstract Track</a:t>
            </a:r>
            <a:r>
              <a:rPr lang="en-US" dirty="0"/>
              <a:t>. 2019.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D02E3-85A6-A30A-52EC-4BB0E49A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8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4B3-B145-E4E0-549D-F6B3228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0EF-9486-8801-9CEA-A1AA158F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2324"/>
            <a:ext cx="11029615" cy="3736258"/>
          </a:xfrm>
        </p:spPr>
        <p:txBody>
          <a:bodyPr>
            <a:normAutofit/>
          </a:bodyPr>
          <a:lstStyle/>
          <a:p>
            <a:r>
              <a:rPr lang="en-US" sz="2800" b="1" dirty="0"/>
              <a:t>Background</a:t>
            </a:r>
          </a:p>
          <a:p>
            <a:r>
              <a:rPr lang="en-US" sz="2800" b="1" dirty="0"/>
              <a:t>Our perspective and solutions</a:t>
            </a:r>
          </a:p>
          <a:p>
            <a:r>
              <a:rPr lang="en-US" sz="2800" b="1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61E7-71DF-D92F-750E-A23EE98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4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021-514D-5626-B730-7AB7DFEF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63" y="685558"/>
            <a:ext cx="11610808" cy="757189"/>
          </a:xfrm>
        </p:spPr>
        <p:txBody>
          <a:bodyPr/>
          <a:lstStyle/>
          <a:p>
            <a:r>
              <a:rPr lang="en-US" sz="3600" b="1" dirty="0"/>
              <a:t>Evaluating MCO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AAC6709-4EDA-D245-CD4B-E78C9F0C471E}"/>
              </a:ext>
            </a:extLst>
          </p:cNvPr>
          <p:cNvSpPr/>
          <p:nvPr/>
        </p:nvSpPr>
        <p:spPr>
          <a:xfrm>
            <a:off x="5501661" y="4334396"/>
            <a:ext cx="746266" cy="242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2B96C-2BA3-A6CE-C381-58705865DE12}"/>
                  </a:ext>
                </a:extLst>
              </p:cNvPr>
              <p:cNvSpPr txBox="1"/>
              <p:nvPr/>
            </p:nvSpPr>
            <p:spPr>
              <a:xfrm>
                <a:off x="6483794" y="4127466"/>
                <a:ext cx="5127016" cy="64633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Pretrain models without reweighting and use those model parameters to approx.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42B96C-2BA3-A6CE-C381-58705865D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794" y="4127466"/>
                <a:ext cx="5127016" cy="646331"/>
              </a:xfrm>
              <a:prstGeom prst="rect">
                <a:avLst/>
              </a:prstGeom>
              <a:blipFill>
                <a:blip r:embed="rId4"/>
                <a:stretch>
                  <a:fillRect l="-1070" t="-4717" r="-83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727826-192B-331A-8C83-5C41FF53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42AFE-B5BB-59DC-D4E3-6A281820EE47}"/>
                  </a:ext>
                </a:extLst>
              </p:cNvPr>
              <p:cNvSpPr txBox="1"/>
              <p:nvPr/>
            </p:nvSpPr>
            <p:spPr>
              <a:xfrm>
                <a:off x="1325119" y="4265966"/>
                <a:ext cx="8824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𝑀𝑒𝑡𝑎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742AFE-B5BB-59DC-D4E3-6A281820E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119" y="4265966"/>
                <a:ext cx="882416" cy="369332"/>
              </a:xfrm>
              <a:prstGeom prst="rect">
                <a:avLst/>
              </a:prstGeom>
              <a:blipFill>
                <a:blip r:embed="rId5"/>
                <a:stretch>
                  <a:fillRect r="-1448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E92BBE-08E5-09EA-EE3A-EC7B7939EF5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207535" y="4450632"/>
            <a:ext cx="2197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B3E5B6-920D-F863-153D-A9ED91F4E6FC}"/>
              </a:ext>
            </a:extLst>
          </p:cNvPr>
          <p:cNvSpPr txBox="1"/>
          <p:nvPr/>
        </p:nvSpPr>
        <p:spPr>
          <a:xfrm>
            <a:off x="2244803" y="4081300"/>
            <a:ext cx="217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Meta-reweighting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BDE63A-EA1D-587A-388B-8EB1CB1D231B}"/>
                  </a:ext>
                </a:extLst>
              </p:cNvPr>
              <p:cNvSpPr txBox="1"/>
              <p:nvPr/>
            </p:nvSpPr>
            <p:spPr>
              <a:xfrm>
                <a:off x="4404564" y="4240129"/>
                <a:ext cx="5048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BDE63A-EA1D-587A-388B-8EB1CB1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564" y="4240129"/>
                <a:ext cx="5048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E136841-4092-0652-5F86-F93356799210}"/>
              </a:ext>
            </a:extLst>
          </p:cNvPr>
          <p:cNvSpPr/>
          <p:nvPr/>
        </p:nvSpPr>
        <p:spPr>
          <a:xfrm>
            <a:off x="1325118" y="4240129"/>
            <a:ext cx="991361" cy="3951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3FFDC5-9AD6-6F36-8093-AE46F9BFDE14}"/>
              </a:ext>
            </a:extLst>
          </p:cNvPr>
          <p:cNvSpPr txBox="1"/>
          <p:nvPr/>
        </p:nvSpPr>
        <p:spPr>
          <a:xfrm>
            <a:off x="895475" y="3668653"/>
            <a:ext cx="171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be solved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BA0FE-2709-DC5B-C2EC-16A87C59002B}"/>
              </a:ext>
            </a:extLst>
          </p:cNvPr>
          <p:cNvSpPr/>
          <p:nvPr/>
        </p:nvSpPr>
        <p:spPr>
          <a:xfrm>
            <a:off x="4416986" y="4214291"/>
            <a:ext cx="504825" cy="39517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D328D-A30C-02B0-DFF2-DCE780968C5A}"/>
              </a:ext>
            </a:extLst>
          </p:cNvPr>
          <p:cNvSpPr txBox="1"/>
          <p:nvPr/>
        </p:nvSpPr>
        <p:spPr>
          <a:xfrm>
            <a:off x="4184286" y="3652646"/>
            <a:ext cx="14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Unknown!!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D056DD-1079-D970-C9ED-3A81C1407CA3}"/>
              </a:ext>
            </a:extLst>
          </p:cNvPr>
          <p:cNvSpPr/>
          <p:nvPr/>
        </p:nvSpPr>
        <p:spPr>
          <a:xfrm>
            <a:off x="5634558" y="1919204"/>
            <a:ext cx="240236" cy="241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A4374-858D-A627-8440-5A4E0624D9C0}"/>
              </a:ext>
            </a:extLst>
          </p:cNvPr>
          <p:cNvSpPr txBox="1"/>
          <p:nvPr/>
        </p:nvSpPr>
        <p:spPr>
          <a:xfrm>
            <a:off x="2485602" y="5270100"/>
            <a:ext cx="262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Unknown clean labels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5C3EC-77CE-7289-8C97-C9DA17307F76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1820799" y="4635299"/>
            <a:ext cx="1978389" cy="63480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0C1D41-5BB1-D97F-FB13-33E4026D5BC9}"/>
              </a:ext>
            </a:extLst>
          </p:cNvPr>
          <p:cNvSpPr/>
          <p:nvPr/>
        </p:nvSpPr>
        <p:spPr>
          <a:xfrm>
            <a:off x="5339901" y="5333396"/>
            <a:ext cx="746266" cy="242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39725-3985-F374-C540-04BDFD84340D}"/>
              </a:ext>
            </a:extLst>
          </p:cNvPr>
          <p:cNvSpPr txBox="1"/>
          <p:nvPr/>
        </p:nvSpPr>
        <p:spPr>
          <a:xfrm>
            <a:off x="6483794" y="5149770"/>
            <a:ext cx="512701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Split the gradient into label-free part and label-dependent part (</a:t>
            </a:r>
            <a:r>
              <a:rPr lang="en-US" b="1" dirty="0">
                <a:solidFill>
                  <a:srgbClr val="FF0000"/>
                </a:solidFill>
              </a:rPr>
              <a:t>See Theorem 2</a:t>
            </a:r>
            <a:r>
              <a:rPr lang="en-US" b="1" dirty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C91742-6864-36E5-9A62-946E4BAD3045}"/>
              </a:ext>
            </a:extLst>
          </p:cNvPr>
          <p:cNvSpPr txBox="1"/>
          <p:nvPr/>
        </p:nvSpPr>
        <p:spPr>
          <a:xfrm>
            <a:off x="1694112" y="2692096"/>
            <a:ext cx="2992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Enumerate all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7202A-687D-4D42-798B-C6DA2DA1D01B}"/>
                  </a:ext>
                </a:extLst>
              </p:cNvPr>
              <p:cNvSpPr txBox="1"/>
              <p:nvPr/>
            </p:nvSpPr>
            <p:spPr>
              <a:xfrm>
                <a:off x="6578032" y="2634129"/>
                <a:ext cx="479247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Sample a few 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1" dirty="0"/>
                  <a:t> rather than use all of them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BB7202A-687D-4D42-798B-C6DA2DA1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32" y="2634129"/>
                <a:ext cx="4792475" cy="369332"/>
              </a:xfrm>
              <a:prstGeom prst="rect">
                <a:avLst/>
              </a:prstGeom>
              <a:blipFill>
                <a:blip r:embed="rId7"/>
                <a:stretch>
                  <a:fillRect l="-101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A2740340-4712-CD79-B513-129BED55DBC5}"/>
              </a:ext>
            </a:extLst>
          </p:cNvPr>
          <p:cNvSpPr/>
          <p:nvPr/>
        </p:nvSpPr>
        <p:spPr>
          <a:xfrm>
            <a:off x="5501661" y="2760722"/>
            <a:ext cx="746266" cy="24273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609E82-5CF7-B782-0BF2-D156B2516A1F}"/>
                  </a:ext>
                </a:extLst>
              </p:cNvPr>
              <p:cNvSpPr txBox="1"/>
              <p:nvPr/>
            </p:nvSpPr>
            <p:spPr>
              <a:xfrm>
                <a:off x="3061236" y="1470008"/>
                <a:ext cx="4867150" cy="71468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MCO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subSup"/>
                                          <m:supHide m:val="on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1" dirty="0">
                                                  <a:latin typeface="Cambria Math" panose="02040503050406030204" pitchFamily="18" charset="0"/>
                                                </a:rPr>
                                                <m:t>sim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𝑀𝑒𝑡𝑎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609E82-5CF7-B782-0BF2-D156B251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236" y="1470008"/>
                <a:ext cx="48671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787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" grpId="0"/>
      <p:bldP spid="8" grpId="0"/>
      <p:bldP spid="12" grpId="0"/>
      <p:bldP spid="23" grpId="0" animBg="1"/>
      <p:bldP spid="24" grpId="0"/>
      <p:bldP spid="25" grpId="0" animBg="1"/>
      <p:bldP spid="26" grpId="0"/>
      <p:bldP spid="21" grpId="0" animBg="1"/>
      <p:bldP spid="9" grpId="0"/>
      <p:bldP spid="13" grpId="0" animBg="1"/>
      <p:bldP spid="14" grpId="0" animBg="1"/>
      <p:bldP spid="30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BE2720B-4C28-6DE9-6476-F408BF98B0D7}"/>
              </a:ext>
            </a:extLst>
          </p:cNvPr>
          <p:cNvGrpSpPr/>
          <p:nvPr/>
        </p:nvGrpSpPr>
        <p:grpSpPr>
          <a:xfrm>
            <a:off x="2241753" y="1451429"/>
            <a:ext cx="7667928" cy="3568888"/>
            <a:chOff x="2241753" y="1451429"/>
            <a:chExt cx="7667928" cy="3568888"/>
          </a:xfrm>
        </p:grpSpPr>
        <p:pic>
          <p:nvPicPr>
            <p:cNvPr id="6" name="Picture 5" descr="Chart, scatter chart&#10;&#10;Description automatically generated">
              <a:extLst>
                <a:ext uri="{FF2B5EF4-FFF2-40B4-BE49-F238E27FC236}">
                  <a16:creationId xmlns:a16="http://schemas.microsoft.com/office/drawing/2014/main" id="{11A320F0-DC12-F169-7DA8-5D68B7E77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6087"/>
                      </a14:imgEffect>
                      <a14:imgEffect>
                        <a14:saturation sat="7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61"/>
            <a:stretch/>
          </p:blipFill>
          <p:spPr>
            <a:xfrm>
              <a:off x="2573595" y="1459344"/>
              <a:ext cx="6789173" cy="280693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2511C5A-B359-8662-57FE-36AAB2E921A9}"/>
                </a:ext>
              </a:extLst>
            </p:cNvPr>
            <p:cNvSpPr/>
            <p:nvPr/>
          </p:nvSpPr>
          <p:spPr>
            <a:xfrm>
              <a:off x="2684207" y="3734896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FE1097-23B1-C863-EA2A-7CF6D032B2F0}"/>
                </a:ext>
              </a:extLst>
            </p:cNvPr>
            <p:cNvSpPr/>
            <p:nvPr/>
          </p:nvSpPr>
          <p:spPr>
            <a:xfrm>
              <a:off x="2849298" y="2828434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AE56D2-80EA-2E11-0BC1-D01C2EAB27F4}"/>
                </a:ext>
              </a:extLst>
            </p:cNvPr>
            <p:cNvSpPr/>
            <p:nvPr/>
          </p:nvSpPr>
          <p:spPr>
            <a:xfrm>
              <a:off x="4085913" y="3194698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9E8E28-4792-E8AF-22BC-34281208938F}"/>
                </a:ext>
              </a:extLst>
            </p:cNvPr>
            <p:cNvSpPr/>
            <p:nvPr/>
          </p:nvSpPr>
          <p:spPr>
            <a:xfrm>
              <a:off x="4479822" y="2105274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33B16FF-E257-9B3A-457C-0A9E48895AD2}"/>
                </a:ext>
              </a:extLst>
            </p:cNvPr>
            <p:cNvSpPr/>
            <p:nvPr/>
          </p:nvSpPr>
          <p:spPr>
            <a:xfrm>
              <a:off x="4876742" y="2107917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59DB11E-9AB2-6043-9E1F-4A40DA775008}"/>
                </a:ext>
              </a:extLst>
            </p:cNvPr>
            <p:cNvSpPr/>
            <p:nvPr/>
          </p:nvSpPr>
          <p:spPr>
            <a:xfrm>
              <a:off x="2684206" y="1451429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7FCBF86-A98A-67B2-A965-E90CF96A9706}"/>
                </a:ext>
              </a:extLst>
            </p:cNvPr>
            <p:cNvSpPr/>
            <p:nvPr/>
          </p:nvSpPr>
          <p:spPr>
            <a:xfrm>
              <a:off x="6852948" y="224721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13E0538-2A95-6288-A257-AD5CCFEB6A09}"/>
                </a:ext>
              </a:extLst>
            </p:cNvPr>
            <p:cNvSpPr/>
            <p:nvPr/>
          </p:nvSpPr>
          <p:spPr>
            <a:xfrm>
              <a:off x="7049163" y="2351080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56CBF-BF87-25D8-1C51-0240D2436F7A}"/>
                </a:ext>
              </a:extLst>
            </p:cNvPr>
            <p:cNvSpPr/>
            <p:nvPr/>
          </p:nvSpPr>
          <p:spPr>
            <a:xfrm>
              <a:off x="8065747" y="2859335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39D5E0-BD5D-E947-51B1-3BACE5C68E09}"/>
                </a:ext>
              </a:extLst>
            </p:cNvPr>
            <p:cNvSpPr/>
            <p:nvPr/>
          </p:nvSpPr>
          <p:spPr>
            <a:xfrm>
              <a:off x="7834166" y="306106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C2ABE4-FEE6-25BE-9FAE-3CDAEED6257A}"/>
                </a:ext>
              </a:extLst>
            </p:cNvPr>
            <p:cNvSpPr/>
            <p:nvPr/>
          </p:nvSpPr>
          <p:spPr>
            <a:xfrm>
              <a:off x="7635058" y="3046433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73B134-D4AA-1B60-4FD1-62D2AE2065BB}"/>
                </a:ext>
              </a:extLst>
            </p:cNvPr>
            <p:cNvSpPr/>
            <p:nvPr/>
          </p:nvSpPr>
          <p:spPr>
            <a:xfrm>
              <a:off x="6878277" y="3249515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DA0865-5510-EFE0-5079-2C9E0856F1BF}"/>
                </a:ext>
              </a:extLst>
            </p:cNvPr>
            <p:cNvSpPr/>
            <p:nvPr/>
          </p:nvSpPr>
          <p:spPr>
            <a:xfrm>
              <a:off x="6142586" y="425141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7449B9-C236-0C20-1459-0895DE265CF8}"/>
                </a:ext>
              </a:extLst>
            </p:cNvPr>
            <p:cNvSpPr txBox="1"/>
            <p:nvPr/>
          </p:nvSpPr>
          <p:spPr>
            <a:xfrm>
              <a:off x="6428747" y="4205043"/>
              <a:ext cx="348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Randomly selected meta samples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AFB505-D53B-0D74-5DF8-BEFC54C107C1}"/>
                </a:ext>
              </a:extLst>
            </p:cNvPr>
            <p:cNvSpPr/>
            <p:nvPr/>
          </p:nvSpPr>
          <p:spPr>
            <a:xfrm>
              <a:off x="2241753" y="4254277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FFB6F6-6D0B-E70F-1FBB-6228B8C4A311}"/>
                </a:ext>
              </a:extLst>
            </p:cNvPr>
            <p:cNvSpPr txBox="1"/>
            <p:nvPr/>
          </p:nvSpPr>
          <p:spPr>
            <a:xfrm>
              <a:off x="2502306" y="4202795"/>
              <a:ext cx="3260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Meta samples selected by GBC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4027F7-78A0-04A3-847D-4D230971CA4A}"/>
                </a:ext>
              </a:extLst>
            </p:cNvPr>
            <p:cNvSpPr txBox="1"/>
            <p:nvPr/>
          </p:nvSpPr>
          <p:spPr>
            <a:xfrm>
              <a:off x="2684206" y="4589430"/>
              <a:ext cx="6789173" cy="43088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</a:rPr>
                <a:t>Performance on test set: 92.0% VS 56.3%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6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4B3-B145-E4E0-549D-F6B3228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0EF-9486-8801-9CEA-A1AA158F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2324"/>
            <a:ext cx="11029615" cy="373625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Background</a:t>
            </a:r>
          </a:p>
          <a:p>
            <a:r>
              <a:rPr lang="en-US" sz="2800" b="1" dirty="0"/>
              <a:t>Our perspective and solutions</a:t>
            </a:r>
          </a:p>
          <a:p>
            <a:r>
              <a:rPr lang="en-US" sz="2800" b="1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61E7-71DF-D92F-750E-A23EE98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2ECA-0BBE-003C-1D9B-25223EDE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636"/>
          </a:xfrm>
        </p:spPr>
        <p:txBody>
          <a:bodyPr/>
          <a:lstStyle/>
          <a:p>
            <a:r>
              <a:rPr lang="en-US" sz="3200" b="1" dirty="0"/>
              <a:t>In the presence of dirty labels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DE59-677F-D0DC-C0C6-4949937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FFD7D-B94F-C0AD-E9FE-FD47A69498B8}"/>
              </a:ext>
            </a:extLst>
          </p:cNvPr>
          <p:cNvSpPr txBox="1"/>
          <p:nvPr/>
        </p:nvSpPr>
        <p:spPr>
          <a:xfrm>
            <a:off x="3441229" y="6273826"/>
            <a:ext cx="4897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Chexpert</a:t>
            </a:r>
            <a:r>
              <a:rPr lang="en-US" sz="2400" b="1" dirty="0"/>
              <a:t> dataset [Irvin et al, 19]</a:t>
            </a:r>
          </a:p>
        </p:txBody>
      </p:sp>
      <p:pic>
        <p:nvPicPr>
          <p:cNvPr id="14" name="Picture 1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2C58009-EA44-FADF-4E5F-504DF076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2" y="3980486"/>
            <a:ext cx="5702104" cy="235382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1D14CAA-BC74-8FF4-8A0A-B6F6CA3940E0}"/>
              </a:ext>
            </a:extLst>
          </p:cNvPr>
          <p:cNvGrpSpPr/>
          <p:nvPr/>
        </p:nvGrpSpPr>
        <p:grpSpPr>
          <a:xfrm>
            <a:off x="706839" y="1708179"/>
            <a:ext cx="3322032" cy="1887321"/>
            <a:chOff x="-105557" y="2347403"/>
            <a:chExt cx="3322032" cy="188732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EA4C73-FCEF-2994-16C0-EB451112E62E}"/>
                </a:ext>
              </a:extLst>
            </p:cNvPr>
            <p:cNvSpPr/>
            <p:nvPr/>
          </p:nvSpPr>
          <p:spPr>
            <a:xfrm>
              <a:off x="-104207" y="2784018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1586CF-EEAF-77A9-FFF7-914D94F4ED32}"/>
                </a:ext>
              </a:extLst>
            </p:cNvPr>
            <p:cNvSpPr/>
            <p:nvPr/>
          </p:nvSpPr>
          <p:spPr>
            <a:xfrm>
              <a:off x="-105557" y="3268696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C78A60-4A64-2E0D-22BD-4DDC985F408B}"/>
                </a:ext>
              </a:extLst>
            </p:cNvPr>
            <p:cNvGrpSpPr/>
            <p:nvPr/>
          </p:nvGrpSpPr>
          <p:grpSpPr>
            <a:xfrm>
              <a:off x="1117087" y="2347403"/>
              <a:ext cx="2099388" cy="1887321"/>
              <a:chOff x="1031547" y="3899192"/>
              <a:chExt cx="2099388" cy="188732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1E60E02-B4CF-70DB-30EA-D72815530F2D}"/>
                  </a:ext>
                </a:extLst>
              </p:cNvPr>
              <p:cNvGrpSpPr/>
              <p:nvPr/>
            </p:nvGrpSpPr>
            <p:grpSpPr>
              <a:xfrm>
                <a:off x="1235317" y="4053192"/>
                <a:ext cx="1742906" cy="1577707"/>
                <a:chOff x="3110152" y="4053192"/>
                <a:chExt cx="1742906" cy="157770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338E647-A493-207C-E2A7-1E99B6632BE4}"/>
                    </a:ext>
                  </a:extLst>
                </p:cNvPr>
                <p:cNvSpPr/>
                <p:nvPr/>
              </p:nvSpPr>
              <p:spPr>
                <a:xfrm>
                  <a:off x="3519092" y="4180192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0434F3A-9578-0D42-CC73-7667CED94D84}"/>
                    </a:ext>
                  </a:extLst>
                </p:cNvPr>
                <p:cNvSpPr/>
                <p:nvPr/>
              </p:nvSpPr>
              <p:spPr>
                <a:xfrm>
                  <a:off x="3326052" y="4360378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A8ED75E-7D6B-10A3-7C42-0E522FF0A1F7}"/>
                    </a:ext>
                  </a:extLst>
                </p:cNvPr>
                <p:cNvSpPr/>
                <p:nvPr/>
              </p:nvSpPr>
              <p:spPr>
                <a:xfrm>
                  <a:off x="3793412" y="42841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FB1BFD4-314C-6E71-13FB-99B916251624}"/>
                    </a:ext>
                  </a:extLst>
                </p:cNvPr>
                <p:cNvSpPr/>
                <p:nvPr/>
              </p:nvSpPr>
              <p:spPr>
                <a:xfrm>
                  <a:off x="3905172" y="4053192"/>
                  <a:ext cx="121920" cy="152400"/>
                </a:xfrm>
                <a:prstGeom prst="ellipse">
                  <a:avLst/>
                </a:prstGeom>
                <a:solidFill>
                  <a:srgbClr val="F33B1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A5DF561-55F1-D930-D7BD-111EE87A5F85}"/>
                    </a:ext>
                  </a:extLst>
                </p:cNvPr>
                <p:cNvSpPr/>
                <p:nvPr/>
              </p:nvSpPr>
              <p:spPr>
                <a:xfrm>
                  <a:off x="4128692" y="43603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1938352-BA1C-443C-E0A8-E6357B965F4E}"/>
                    </a:ext>
                  </a:extLst>
                </p:cNvPr>
                <p:cNvSpPr/>
                <p:nvPr/>
              </p:nvSpPr>
              <p:spPr>
                <a:xfrm>
                  <a:off x="34784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9EDDA8A0-B333-B40D-E4D4-A72662BCC20F}"/>
                    </a:ext>
                  </a:extLst>
                </p:cNvPr>
                <p:cNvSpPr/>
                <p:nvPr/>
              </p:nvSpPr>
              <p:spPr>
                <a:xfrm>
                  <a:off x="3110152" y="47610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BBE47735-278F-492E-AAB7-087D41CD8110}"/>
                    </a:ext>
                  </a:extLst>
                </p:cNvPr>
                <p:cNvSpPr/>
                <p:nvPr/>
              </p:nvSpPr>
              <p:spPr>
                <a:xfrm>
                  <a:off x="40372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3EDB69C-D5A1-2524-AF5F-817005D8CCE8}"/>
                    </a:ext>
                  </a:extLst>
                </p:cNvPr>
                <p:cNvSpPr/>
                <p:nvPr/>
              </p:nvSpPr>
              <p:spPr>
                <a:xfrm>
                  <a:off x="3732452" y="4688078"/>
                  <a:ext cx="121920" cy="152400"/>
                </a:xfrm>
                <a:prstGeom prst="ellipse">
                  <a:avLst/>
                </a:prstGeom>
                <a:solidFill>
                  <a:srgbClr val="FF40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4D0E1A97-B984-035E-5602-12BF4A03348E}"/>
                    </a:ext>
                  </a:extLst>
                </p:cNvPr>
                <p:cNvSpPr/>
                <p:nvPr/>
              </p:nvSpPr>
              <p:spPr>
                <a:xfrm>
                  <a:off x="3618152" y="49667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E426E24-5EDE-E892-26CA-C149D2B62192}"/>
                    </a:ext>
                  </a:extLst>
                </p:cNvPr>
                <p:cNvSpPr/>
                <p:nvPr/>
              </p:nvSpPr>
              <p:spPr>
                <a:xfrm>
                  <a:off x="4443652" y="4588978"/>
                  <a:ext cx="121920" cy="152400"/>
                </a:xfrm>
                <a:prstGeom prst="ellipse">
                  <a:avLst/>
                </a:prstGeom>
                <a:solidFill>
                  <a:srgbClr val="ED482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5C45F39-A10B-4854-7765-13A4414908DA}"/>
                    </a:ext>
                  </a:extLst>
                </p:cNvPr>
                <p:cNvSpPr/>
                <p:nvPr/>
              </p:nvSpPr>
              <p:spPr>
                <a:xfrm>
                  <a:off x="4057572" y="48626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FDE5FCD-BF30-A2C1-607B-19CAD980A98B}"/>
                    </a:ext>
                  </a:extLst>
                </p:cNvPr>
                <p:cNvSpPr/>
                <p:nvPr/>
              </p:nvSpPr>
              <p:spPr>
                <a:xfrm>
                  <a:off x="4240452" y="50150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A461823-7B4A-29B0-AE61-23DD503F0B09}"/>
                    </a:ext>
                  </a:extLst>
                </p:cNvPr>
                <p:cNvSpPr/>
                <p:nvPr/>
              </p:nvSpPr>
              <p:spPr>
                <a:xfrm>
                  <a:off x="4565572" y="4823685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BA97E4D-F58A-CAE2-E7A2-485DB9C1150D}"/>
                    </a:ext>
                  </a:extLst>
                </p:cNvPr>
                <p:cNvSpPr/>
                <p:nvPr/>
              </p:nvSpPr>
              <p:spPr>
                <a:xfrm>
                  <a:off x="385437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7B2383B-2836-CA15-01E0-2B836E777F6E}"/>
                    </a:ext>
                  </a:extLst>
                </p:cNvPr>
                <p:cNvSpPr/>
                <p:nvPr/>
              </p:nvSpPr>
              <p:spPr>
                <a:xfrm>
                  <a:off x="3417492" y="4976085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C35D4EF-E23A-430C-A205-5B226F23100D}"/>
                    </a:ext>
                  </a:extLst>
                </p:cNvPr>
                <p:cNvSpPr/>
                <p:nvPr/>
              </p:nvSpPr>
              <p:spPr>
                <a:xfrm>
                  <a:off x="4731138" y="4970396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507CFDA-B9F3-B0FC-161B-AD50C4E95B68}"/>
                    </a:ext>
                  </a:extLst>
                </p:cNvPr>
                <p:cNvSpPr/>
                <p:nvPr/>
              </p:nvSpPr>
              <p:spPr>
                <a:xfrm>
                  <a:off x="4225212" y="4671285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08EA0DC-E0D7-4B0C-98C5-34A8DC33C3AD}"/>
                    </a:ext>
                  </a:extLst>
                </p:cNvPr>
                <p:cNvSpPr/>
                <p:nvPr/>
              </p:nvSpPr>
              <p:spPr>
                <a:xfrm>
                  <a:off x="315714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4E9F1B6-D8AB-504C-32E6-B279D383A1C1}"/>
                    </a:ext>
                  </a:extLst>
                </p:cNvPr>
                <p:cNvSpPr/>
                <p:nvPr/>
              </p:nvSpPr>
              <p:spPr>
                <a:xfrm>
                  <a:off x="4006772" y="53493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9413D62F-90F9-02DA-4237-C2654F9FC3F9}"/>
                    </a:ext>
                  </a:extLst>
                </p:cNvPr>
                <p:cNvSpPr/>
                <p:nvPr/>
              </p:nvSpPr>
              <p:spPr>
                <a:xfrm>
                  <a:off x="4504612" y="520365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2E765AD2-DB45-87FB-0137-E368CB239E91}"/>
                    </a:ext>
                  </a:extLst>
                </p:cNvPr>
                <p:cNvSpPr/>
                <p:nvPr/>
              </p:nvSpPr>
              <p:spPr>
                <a:xfrm>
                  <a:off x="3506392" y="5478499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FE2ED7-BC59-90EA-C144-5B42ABEEC5A7}"/>
                  </a:ext>
                </a:extLst>
              </p:cNvPr>
              <p:cNvSpPr/>
              <p:nvPr/>
            </p:nvSpPr>
            <p:spPr>
              <a:xfrm>
                <a:off x="1031547" y="3899192"/>
                <a:ext cx="2099388" cy="1887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FE73E95-FC4D-2CE7-2326-FFC67D404F0A}"/>
                </a:ext>
              </a:extLst>
            </p:cNvPr>
            <p:cNvSpPr/>
            <p:nvPr/>
          </p:nvSpPr>
          <p:spPr>
            <a:xfrm>
              <a:off x="820989" y="2893080"/>
              <a:ext cx="121920" cy="152400"/>
            </a:xfrm>
            <a:prstGeom prst="ellipse">
              <a:avLst/>
            </a:prstGeom>
            <a:solidFill>
              <a:srgbClr val="F53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E7F3903-FB79-E188-7702-1E5BD20C0337}"/>
                </a:ext>
              </a:extLst>
            </p:cNvPr>
            <p:cNvSpPr/>
            <p:nvPr/>
          </p:nvSpPr>
          <p:spPr>
            <a:xfrm>
              <a:off x="820989" y="3298421"/>
              <a:ext cx="12192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1CED5B-879B-44EF-052C-56C44DD7AA59}"/>
              </a:ext>
            </a:extLst>
          </p:cNvPr>
          <p:cNvGrpSpPr/>
          <p:nvPr/>
        </p:nvGrpSpPr>
        <p:grpSpPr>
          <a:xfrm>
            <a:off x="6780453" y="1621513"/>
            <a:ext cx="3603961" cy="2012903"/>
            <a:chOff x="624903" y="4326278"/>
            <a:chExt cx="3603961" cy="201290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2C731B0-E11B-49FB-6AEE-86E4563239CC}"/>
                </a:ext>
              </a:extLst>
            </p:cNvPr>
            <p:cNvSpPr/>
            <p:nvPr/>
          </p:nvSpPr>
          <p:spPr>
            <a:xfrm>
              <a:off x="909602" y="4397789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866E77C-8063-297D-C0B8-D8A2CE32AD92}"/>
                </a:ext>
              </a:extLst>
            </p:cNvPr>
            <p:cNvSpPr/>
            <p:nvPr/>
          </p:nvSpPr>
          <p:spPr>
            <a:xfrm>
              <a:off x="908252" y="4882467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7334160-7BD9-C0F1-145B-61FDA1F5C744}"/>
                </a:ext>
              </a:extLst>
            </p:cNvPr>
            <p:cNvGrpSpPr/>
            <p:nvPr/>
          </p:nvGrpSpPr>
          <p:grpSpPr>
            <a:xfrm>
              <a:off x="2129476" y="4326278"/>
              <a:ext cx="2099388" cy="1887321"/>
              <a:chOff x="1031547" y="3899192"/>
              <a:chExt cx="2099388" cy="1887321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3A9C6B2-7FAA-0E98-65C8-ADF6D8F006FC}"/>
                  </a:ext>
                </a:extLst>
              </p:cNvPr>
              <p:cNvGrpSpPr/>
              <p:nvPr/>
            </p:nvGrpSpPr>
            <p:grpSpPr>
              <a:xfrm>
                <a:off x="1235317" y="4053192"/>
                <a:ext cx="1742906" cy="1577707"/>
                <a:chOff x="3110152" y="4053192"/>
                <a:chExt cx="1742906" cy="1577707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743F3192-485B-6E70-E5CD-3055B60FB22E}"/>
                    </a:ext>
                  </a:extLst>
                </p:cNvPr>
                <p:cNvSpPr/>
                <p:nvPr/>
              </p:nvSpPr>
              <p:spPr>
                <a:xfrm>
                  <a:off x="3519092" y="4180192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5AB4E71D-FDB0-4C42-3183-63372E968602}"/>
                    </a:ext>
                  </a:extLst>
                </p:cNvPr>
                <p:cNvSpPr/>
                <p:nvPr/>
              </p:nvSpPr>
              <p:spPr>
                <a:xfrm>
                  <a:off x="3326052" y="4360378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48AF15F7-8FE9-DD9A-2808-381382CFEB62}"/>
                    </a:ext>
                  </a:extLst>
                </p:cNvPr>
                <p:cNvSpPr/>
                <p:nvPr/>
              </p:nvSpPr>
              <p:spPr>
                <a:xfrm>
                  <a:off x="3793412" y="42841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34BBEDF0-C529-282F-4212-8233CB8754EF}"/>
                    </a:ext>
                  </a:extLst>
                </p:cNvPr>
                <p:cNvSpPr/>
                <p:nvPr/>
              </p:nvSpPr>
              <p:spPr>
                <a:xfrm>
                  <a:off x="3905172" y="4053192"/>
                  <a:ext cx="121920" cy="152400"/>
                </a:xfrm>
                <a:prstGeom prst="ellipse">
                  <a:avLst/>
                </a:prstGeom>
                <a:solidFill>
                  <a:srgbClr val="F33B1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0E6DA62-D31F-A8FA-8A2E-9C8B602A31F4}"/>
                    </a:ext>
                  </a:extLst>
                </p:cNvPr>
                <p:cNvSpPr/>
                <p:nvPr/>
              </p:nvSpPr>
              <p:spPr>
                <a:xfrm>
                  <a:off x="4128692" y="43603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BDFCF79D-F8ED-99B6-4B98-39178969C138}"/>
                    </a:ext>
                  </a:extLst>
                </p:cNvPr>
                <p:cNvSpPr/>
                <p:nvPr/>
              </p:nvSpPr>
              <p:spPr>
                <a:xfrm>
                  <a:off x="3478452" y="45127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F58C3FEB-9596-A436-7B4B-75E9265924FE}"/>
                    </a:ext>
                  </a:extLst>
                </p:cNvPr>
                <p:cNvSpPr/>
                <p:nvPr/>
              </p:nvSpPr>
              <p:spPr>
                <a:xfrm>
                  <a:off x="3110152" y="47610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3927D494-F465-1335-9E8E-DBBC29D46D45}"/>
                    </a:ext>
                  </a:extLst>
                </p:cNvPr>
                <p:cNvSpPr/>
                <p:nvPr/>
              </p:nvSpPr>
              <p:spPr>
                <a:xfrm>
                  <a:off x="40372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BBDEF7DC-C897-3684-0BAB-D9FB48605070}"/>
                    </a:ext>
                  </a:extLst>
                </p:cNvPr>
                <p:cNvSpPr/>
                <p:nvPr/>
              </p:nvSpPr>
              <p:spPr>
                <a:xfrm>
                  <a:off x="3732452" y="4688078"/>
                  <a:ext cx="121920" cy="152400"/>
                </a:xfrm>
                <a:prstGeom prst="ellipse">
                  <a:avLst/>
                </a:prstGeom>
                <a:solidFill>
                  <a:srgbClr val="FF40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3CF3E5C-ED8A-58D2-29A0-66EF36659092}"/>
                    </a:ext>
                  </a:extLst>
                </p:cNvPr>
                <p:cNvSpPr/>
                <p:nvPr/>
              </p:nvSpPr>
              <p:spPr>
                <a:xfrm>
                  <a:off x="3618152" y="49667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A564683C-739C-B4BD-937C-32AF6B9A3629}"/>
                    </a:ext>
                  </a:extLst>
                </p:cNvPr>
                <p:cNvSpPr/>
                <p:nvPr/>
              </p:nvSpPr>
              <p:spPr>
                <a:xfrm>
                  <a:off x="4443652" y="4588978"/>
                  <a:ext cx="121920" cy="152400"/>
                </a:xfrm>
                <a:prstGeom prst="ellipse">
                  <a:avLst/>
                </a:prstGeom>
                <a:solidFill>
                  <a:srgbClr val="FF0F0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D712426F-6A83-F63E-48CB-9BFE707D21F2}"/>
                    </a:ext>
                  </a:extLst>
                </p:cNvPr>
                <p:cNvSpPr/>
                <p:nvPr/>
              </p:nvSpPr>
              <p:spPr>
                <a:xfrm>
                  <a:off x="4057572" y="48626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DDFB8D2F-22C1-B21A-060A-2C68561C351A}"/>
                    </a:ext>
                  </a:extLst>
                </p:cNvPr>
                <p:cNvSpPr/>
                <p:nvPr/>
              </p:nvSpPr>
              <p:spPr>
                <a:xfrm>
                  <a:off x="4240452" y="50150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B3EBDAF8-C22D-3279-3DFE-C4EA60971BE2}"/>
                    </a:ext>
                  </a:extLst>
                </p:cNvPr>
                <p:cNvSpPr/>
                <p:nvPr/>
              </p:nvSpPr>
              <p:spPr>
                <a:xfrm>
                  <a:off x="4565572" y="48236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8529CA1-BC3F-D83D-CB55-C3E33711D02D}"/>
                    </a:ext>
                  </a:extLst>
                </p:cNvPr>
                <p:cNvSpPr/>
                <p:nvPr/>
              </p:nvSpPr>
              <p:spPr>
                <a:xfrm>
                  <a:off x="3854372" y="51969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3282DD46-5215-9B08-9CE3-6CF0EA8454EC}"/>
                    </a:ext>
                  </a:extLst>
                </p:cNvPr>
                <p:cNvSpPr/>
                <p:nvPr/>
              </p:nvSpPr>
              <p:spPr>
                <a:xfrm>
                  <a:off x="3417492" y="49760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B12F7A3D-A2BC-9C6C-E3F5-D2C9DCD5F5E2}"/>
                    </a:ext>
                  </a:extLst>
                </p:cNvPr>
                <p:cNvSpPr/>
                <p:nvPr/>
              </p:nvSpPr>
              <p:spPr>
                <a:xfrm>
                  <a:off x="4731138" y="4970396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62E8C89D-C8A6-98AB-8FB3-11F3514817E4}"/>
                    </a:ext>
                  </a:extLst>
                </p:cNvPr>
                <p:cNvSpPr/>
                <p:nvPr/>
              </p:nvSpPr>
              <p:spPr>
                <a:xfrm>
                  <a:off x="4225212" y="46712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983663A-5B8E-228F-41A0-3A7F21B1D67E}"/>
                    </a:ext>
                  </a:extLst>
                </p:cNvPr>
                <p:cNvSpPr/>
                <p:nvPr/>
              </p:nvSpPr>
              <p:spPr>
                <a:xfrm>
                  <a:off x="315714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FFE0B320-626B-2DC0-4AB0-DAF3DB86CE2C}"/>
                    </a:ext>
                  </a:extLst>
                </p:cNvPr>
                <p:cNvSpPr/>
                <p:nvPr/>
              </p:nvSpPr>
              <p:spPr>
                <a:xfrm>
                  <a:off x="4006772" y="53493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E6C4C77F-B318-C425-4CAA-56E53A702D39}"/>
                    </a:ext>
                  </a:extLst>
                </p:cNvPr>
                <p:cNvSpPr/>
                <p:nvPr/>
              </p:nvSpPr>
              <p:spPr>
                <a:xfrm>
                  <a:off x="4504612" y="520365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EDBE46AB-86FE-8CF4-FEC2-F9D862061A56}"/>
                    </a:ext>
                  </a:extLst>
                </p:cNvPr>
                <p:cNvSpPr/>
                <p:nvPr/>
              </p:nvSpPr>
              <p:spPr>
                <a:xfrm>
                  <a:off x="3506392" y="5478499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F9E7A6E2-E884-EB6D-96F4-24F1BFC1E43F}"/>
                  </a:ext>
                </a:extLst>
              </p:cNvPr>
              <p:cNvSpPr/>
              <p:nvPr/>
            </p:nvSpPr>
            <p:spPr>
              <a:xfrm>
                <a:off x="1031547" y="3899192"/>
                <a:ext cx="2099388" cy="1887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F91B8C8-7D63-B209-A003-8E86052D95F0}"/>
                </a:ext>
              </a:extLst>
            </p:cNvPr>
            <p:cNvSpPr/>
            <p:nvPr/>
          </p:nvSpPr>
          <p:spPr>
            <a:xfrm>
              <a:off x="1834798" y="4506851"/>
              <a:ext cx="121920" cy="152400"/>
            </a:xfrm>
            <a:prstGeom prst="ellipse">
              <a:avLst/>
            </a:prstGeom>
            <a:solidFill>
              <a:srgbClr val="F53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7B47928-23C3-8CA7-1276-0285CE7F3A96}"/>
                </a:ext>
              </a:extLst>
            </p:cNvPr>
            <p:cNvSpPr/>
            <p:nvPr/>
          </p:nvSpPr>
          <p:spPr>
            <a:xfrm>
              <a:off x="1834798" y="4912192"/>
              <a:ext cx="12192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8C22AC-4BAF-357F-41F7-2D2B316BD5C3}"/>
                </a:ext>
              </a:extLst>
            </p:cNvPr>
            <p:cNvSpPr/>
            <p:nvPr/>
          </p:nvSpPr>
          <p:spPr>
            <a:xfrm>
              <a:off x="624903" y="5404661"/>
              <a:ext cx="1549308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(dirty)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FE0C47-0F17-7DFB-55FD-FFE9EE39A5F6}"/>
                </a:ext>
              </a:extLst>
            </p:cNvPr>
            <p:cNvSpPr/>
            <p:nvPr/>
          </p:nvSpPr>
          <p:spPr>
            <a:xfrm>
              <a:off x="633385" y="6031181"/>
              <a:ext cx="1549308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(dirty)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1C2EA70-DBE1-0690-EF85-D8B7C0E8373D}"/>
                </a:ext>
              </a:extLst>
            </p:cNvPr>
            <p:cNvSpPr/>
            <p:nvPr/>
          </p:nvSpPr>
          <p:spPr>
            <a:xfrm>
              <a:off x="1832791" y="5506211"/>
              <a:ext cx="121920" cy="152400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40F4CAE-FE07-C686-5939-DD4CE2328571}"/>
                </a:ext>
              </a:extLst>
            </p:cNvPr>
            <p:cNvSpPr/>
            <p:nvPr/>
          </p:nvSpPr>
          <p:spPr>
            <a:xfrm>
              <a:off x="1832791" y="6108981"/>
              <a:ext cx="121920" cy="152400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D82D5-F447-278E-6BD2-191018E6AE02}"/>
              </a:ext>
            </a:extLst>
          </p:cNvPr>
          <p:cNvSpPr txBox="1"/>
          <p:nvPr/>
        </p:nvSpPr>
        <p:spPr>
          <a:xfrm>
            <a:off x="2523371" y="1279728"/>
            <a:ext cx="17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Ideally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440854F-BB40-C6B9-5A63-57896F6393DA}"/>
              </a:ext>
            </a:extLst>
          </p:cNvPr>
          <p:cNvSpPr txBox="1"/>
          <p:nvPr/>
        </p:nvSpPr>
        <p:spPr>
          <a:xfrm>
            <a:off x="8897736" y="1254348"/>
            <a:ext cx="10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6AB9-279A-C7E0-A749-B5D5247D07FD}"/>
              </a:ext>
            </a:extLst>
          </p:cNvPr>
          <p:cNvSpPr/>
          <p:nvPr/>
        </p:nvSpPr>
        <p:spPr>
          <a:xfrm>
            <a:off x="6178398" y="5253777"/>
            <a:ext cx="854591" cy="59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A2D0733-700F-D84F-7844-9A1895F8B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91724" y="5380010"/>
            <a:ext cx="593848" cy="593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0BAD3-9887-3E1A-4622-90AFCCFAA721}"/>
              </a:ext>
            </a:extLst>
          </p:cNvPr>
          <p:cNvSpPr txBox="1"/>
          <p:nvPr/>
        </p:nvSpPr>
        <p:spPr>
          <a:xfrm>
            <a:off x="8857096" y="5535475"/>
            <a:ext cx="11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~45%!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35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0" grpId="0"/>
      <p:bldP spid="4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2ECA-0BBE-003C-1D9B-25223EDE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636"/>
          </a:xfrm>
        </p:spPr>
        <p:txBody>
          <a:bodyPr/>
          <a:lstStyle/>
          <a:p>
            <a:r>
              <a:rPr lang="en-US" sz="3200" b="1" dirty="0"/>
              <a:t>In the presence of dirty labels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051956-89C7-1321-9754-3706B5095C5F}"/>
              </a:ext>
            </a:extLst>
          </p:cNvPr>
          <p:cNvGrpSpPr/>
          <p:nvPr/>
        </p:nvGrpSpPr>
        <p:grpSpPr>
          <a:xfrm>
            <a:off x="706839" y="1708179"/>
            <a:ext cx="3322032" cy="1887321"/>
            <a:chOff x="-105557" y="2347403"/>
            <a:chExt cx="3322032" cy="188732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9AD884-4EAB-F91B-B476-074560DA56A6}"/>
                </a:ext>
              </a:extLst>
            </p:cNvPr>
            <p:cNvSpPr/>
            <p:nvPr/>
          </p:nvSpPr>
          <p:spPr>
            <a:xfrm>
              <a:off x="-104207" y="2784018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0770F0C-6A81-FEB4-3257-C7CAF7A66BFC}"/>
                </a:ext>
              </a:extLst>
            </p:cNvPr>
            <p:cNvSpPr/>
            <p:nvPr/>
          </p:nvSpPr>
          <p:spPr>
            <a:xfrm>
              <a:off x="-105557" y="3268696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8AB541B-0E90-D952-AA7F-D4E3E17BC43F}"/>
                </a:ext>
              </a:extLst>
            </p:cNvPr>
            <p:cNvGrpSpPr/>
            <p:nvPr/>
          </p:nvGrpSpPr>
          <p:grpSpPr>
            <a:xfrm>
              <a:off x="1117087" y="2347403"/>
              <a:ext cx="2099388" cy="1887321"/>
              <a:chOff x="1031547" y="3899192"/>
              <a:chExt cx="2099388" cy="1887321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379454F-D322-7975-839B-5D28FB2B66E6}"/>
                  </a:ext>
                </a:extLst>
              </p:cNvPr>
              <p:cNvGrpSpPr/>
              <p:nvPr/>
            </p:nvGrpSpPr>
            <p:grpSpPr>
              <a:xfrm>
                <a:off x="1235317" y="4053192"/>
                <a:ext cx="1742906" cy="1577707"/>
                <a:chOff x="3110152" y="4053192"/>
                <a:chExt cx="1742906" cy="1577707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F76ED13-492A-9910-725C-B9FA42C3552B}"/>
                    </a:ext>
                  </a:extLst>
                </p:cNvPr>
                <p:cNvSpPr/>
                <p:nvPr/>
              </p:nvSpPr>
              <p:spPr>
                <a:xfrm>
                  <a:off x="3519092" y="4180192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9174BC9-914E-02D0-71D3-4D94B3BA15B6}"/>
                    </a:ext>
                  </a:extLst>
                </p:cNvPr>
                <p:cNvSpPr/>
                <p:nvPr/>
              </p:nvSpPr>
              <p:spPr>
                <a:xfrm>
                  <a:off x="3326052" y="4360378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4675B13D-C2A9-A936-5021-BEDA03E4E5BE}"/>
                    </a:ext>
                  </a:extLst>
                </p:cNvPr>
                <p:cNvSpPr/>
                <p:nvPr/>
              </p:nvSpPr>
              <p:spPr>
                <a:xfrm>
                  <a:off x="3793412" y="42841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2BC5A97-63AD-9CA3-9530-BE8394040583}"/>
                    </a:ext>
                  </a:extLst>
                </p:cNvPr>
                <p:cNvSpPr/>
                <p:nvPr/>
              </p:nvSpPr>
              <p:spPr>
                <a:xfrm>
                  <a:off x="3905172" y="4053192"/>
                  <a:ext cx="121920" cy="152400"/>
                </a:xfrm>
                <a:prstGeom prst="ellipse">
                  <a:avLst/>
                </a:prstGeom>
                <a:solidFill>
                  <a:srgbClr val="F33B1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7363120-1917-9454-56E6-EB287D66908E}"/>
                    </a:ext>
                  </a:extLst>
                </p:cNvPr>
                <p:cNvSpPr/>
                <p:nvPr/>
              </p:nvSpPr>
              <p:spPr>
                <a:xfrm>
                  <a:off x="4128692" y="43603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72825E2-AB60-018A-6766-0E00F495A1D4}"/>
                    </a:ext>
                  </a:extLst>
                </p:cNvPr>
                <p:cNvSpPr/>
                <p:nvPr/>
              </p:nvSpPr>
              <p:spPr>
                <a:xfrm>
                  <a:off x="34784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4C8B84C-1342-9D69-4EF4-D34EB80054E0}"/>
                    </a:ext>
                  </a:extLst>
                </p:cNvPr>
                <p:cNvSpPr/>
                <p:nvPr/>
              </p:nvSpPr>
              <p:spPr>
                <a:xfrm>
                  <a:off x="3110152" y="47610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D783900F-6F8A-80A2-7C5A-72902DB8D508}"/>
                    </a:ext>
                  </a:extLst>
                </p:cNvPr>
                <p:cNvSpPr/>
                <p:nvPr/>
              </p:nvSpPr>
              <p:spPr>
                <a:xfrm>
                  <a:off x="40372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06A46A-78C7-3349-516C-803CA26CAF46}"/>
                    </a:ext>
                  </a:extLst>
                </p:cNvPr>
                <p:cNvSpPr/>
                <p:nvPr/>
              </p:nvSpPr>
              <p:spPr>
                <a:xfrm>
                  <a:off x="3732452" y="4688078"/>
                  <a:ext cx="121920" cy="152400"/>
                </a:xfrm>
                <a:prstGeom prst="ellipse">
                  <a:avLst/>
                </a:prstGeom>
                <a:solidFill>
                  <a:srgbClr val="FF40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8290D00-D804-E103-ED00-511760C1811B}"/>
                    </a:ext>
                  </a:extLst>
                </p:cNvPr>
                <p:cNvSpPr/>
                <p:nvPr/>
              </p:nvSpPr>
              <p:spPr>
                <a:xfrm>
                  <a:off x="3618152" y="49667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8F800E1-5526-3E01-0492-D6FFEBDB49EA}"/>
                    </a:ext>
                  </a:extLst>
                </p:cNvPr>
                <p:cNvSpPr/>
                <p:nvPr/>
              </p:nvSpPr>
              <p:spPr>
                <a:xfrm>
                  <a:off x="4443652" y="4588978"/>
                  <a:ext cx="121920" cy="152400"/>
                </a:xfrm>
                <a:prstGeom prst="ellipse">
                  <a:avLst/>
                </a:prstGeom>
                <a:solidFill>
                  <a:srgbClr val="ED482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2CC86B0-2F1D-3833-983C-B315F2FC5D2A}"/>
                    </a:ext>
                  </a:extLst>
                </p:cNvPr>
                <p:cNvSpPr/>
                <p:nvPr/>
              </p:nvSpPr>
              <p:spPr>
                <a:xfrm>
                  <a:off x="4057572" y="48626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8F118BB-8428-B5FB-4BB4-4F3CEF239318}"/>
                    </a:ext>
                  </a:extLst>
                </p:cNvPr>
                <p:cNvSpPr/>
                <p:nvPr/>
              </p:nvSpPr>
              <p:spPr>
                <a:xfrm>
                  <a:off x="4240452" y="50150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940C1E8-99FD-005A-F03F-EF2FCF0DC077}"/>
                    </a:ext>
                  </a:extLst>
                </p:cNvPr>
                <p:cNvSpPr/>
                <p:nvPr/>
              </p:nvSpPr>
              <p:spPr>
                <a:xfrm>
                  <a:off x="4565572" y="4823685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3B90B0E-C1F5-A80E-BEEB-F71B32A82E2B}"/>
                    </a:ext>
                  </a:extLst>
                </p:cNvPr>
                <p:cNvSpPr/>
                <p:nvPr/>
              </p:nvSpPr>
              <p:spPr>
                <a:xfrm>
                  <a:off x="385437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F70A9CB5-9615-BE0F-7838-BD95FA55E565}"/>
                    </a:ext>
                  </a:extLst>
                </p:cNvPr>
                <p:cNvSpPr/>
                <p:nvPr/>
              </p:nvSpPr>
              <p:spPr>
                <a:xfrm>
                  <a:off x="3417492" y="4976085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A33AAE5-7D3E-8E01-127E-AC9DDD91F7E8}"/>
                    </a:ext>
                  </a:extLst>
                </p:cNvPr>
                <p:cNvSpPr/>
                <p:nvPr/>
              </p:nvSpPr>
              <p:spPr>
                <a:xfrm>
                  <a:off x="4731138" y="4970396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09D202D-41B0-7422-AF40-2BDE713F181A}"/>
                    </a:ext>
                  </a:extLst>
                </p:cNvPr>
                <p:cNvSpPr/>
                <p:nvPr/>
              </p:nvSpPr>
              <p:spPr>
                <a:xfrm>
                  <a:off x="4225212" y="4671285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1162D732-4030-2FAE-EE95-5260FC2937D5}"/>
                    </a:ext>
                  </a:extLst>
                </p:cNvPr>
                <p:cNvSpPr/>
                <p:nvPr/>
              </p:nvSpPr>
              <p:spPr>
                <a:xfrm>
                  <a:off x="315714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204C3D4-4111-FF84-0925-91ED34DA7B4D}"/>
                    </a:ext>
                  </a:extLst>
                </p:cNvPr>
                <p:cNvSpPr/>
                <p:nvPr/>
              </p:nvSpPr>
              <p:spPr>
                <a:xfrm>
                  <a:off x="4006772" y="53493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C1410C0-67A5-D0E3-913A-5A0A4DC9BF71}"/>
                    </a:ext>
                  </a:extLst>
                </p:cNvPr>
                <p:cNvSpPr/>
                <p:nvPr/>
              </p:nvSpPr>
              <p:spPr>
                <a:xfrm>
                  <a:off x="4504612" y="520365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E8B1E55-1BCC-D976-4726-99F55367FDB2}"/>
                    </a:ext>
                  </a:extLst>
                </p:cNvPr>
                <p:cNvSpPr/>
                <p:nvPr/>
              </p:nvSpPr>
              <p:spPr>
                <a:xfrm>
                  <a:off x="3506392" y="5478499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5CD4539-2B1E-CD69-89A9-5E17264BA984}"/>
                  </a:ext>
                </a:extLst>
              </p:cNvPr>
              <p:cNvSpPr/>
              <p:nvPr/>
            </p:nvSpPr>
            <p:spPr>
              <a:xfrm>
                <a:off x="1031547" y="3899192"/>
                <a:ext cx="2099388" cy="1887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DD48D80-65EB-8182-E34D-6A19C20645C0}"/>
                </a:ext>
              </a:extLst>
            </p:cNvPr>
            <p:cNvSpPr/>
            <p:nvPr/>
          </p:nvSpPr>
          <p:spPr>
            <a:xfrm>
              <a:off x="820989" y="2893080"/>
              <a:ext cx="121920" cy="152400"/>
            </a:xfrm>
            <a:prstGeom prst="ellipse">
              <a:avLst/>
            </a:prstGeom>
            <a:solidFill>
              <a:srgbClr val="F53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CB05EB5-F78E-86CD-4E68-7822C7F0CF2E}"/>
                </a:ext>
              </a:extLst>
            </p:cNvPr>
            <p:cNvSpPr/>
            <p:nvPr/>
          </p:nvSpPr>
          <p:spPr>
            <a:xfrm>
              <a:off x="820989" y="3298421"/>
              <a:ext cx="12192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8BF752-6932-BAD8-9BDF-C00AFA5F4428}"/>
              </a:ext>
            </a:extLst>
          </p:cNvPr>
          <p:cNvGrpSpPr/>
          <p:nvPr/>
        </p:nvGrpSpPr>
        <p:grpSpPr>
          <a:xfrm>
            <a:off x="6780453" y="1621513"/>
            <a:ext cx="3603961" cy="2012903"/>
            <a:chOff x="624903" y="4326278"/>
            <a:chExt cx="3603961" cy="201290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DFEFA55-7E14-C56A-56DB-8AE4F7DEFD7F}"/>
                </a:ext>
              </a:extLst>
            </p:cNvPr>
            <p:cNvSpPr/>
            <p:nvPr/>
          </p:nvSpPr>
          <p:spPr>
            <a:xfrm>
              <a:off x="909602" y="4397789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7D7331-46D8-2A68-DAED-6B3150460730}"/>
                </a:ext>
              </a:extLst>
            </p:cNvPr>
            <p:cNvSpPr/>
            <p:nvPr/>
          </p:nvSpPr>
          <p:spPr>
            <a:xfrm>
              <a:off x="908252" y="4882467"/>
              <a:ext cx="1010920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BFF0EF7-A98B-4F0C-3FCA-A7F22667A025}"/>
                </a:ext>
              </a:extLst>
            </p:cNvPr>
            <p:cNvGrpSpPr/>
            <p:nvPr/>
          </p:nvGrpSpPr>
          <p:grpSpPr>
            <a:xfrm>
              <a:off x="2129476" y="4326278"/>
              <a:ext cx="2099388" cy="1887321"/>
              <a:chOff x="1031547" y="3899192"/>
              <a:chExt cx="2099388" cy="188732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5E15A67-5D52-FA0F-D0C6-6A4FDBD5C412}"/>
                  </a:ext>
                </a:extLst>
              </p:cNvPr>
              <p:cNvGrpSpPr/>
              <p:nvPr/>
            </p:nvGrpSpPr>
            <p:grpSpPr>
              <a:xfrm>
                <a:off x="1235317" y="4053192"/>
                <a:ext cx="1742906" cy="1577707"/>
                <a:chOff x="3110152" y="4053192"/>
                <a:chExt cx="1742906" cy="1577707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4823757-60A6-9DE1-DC85-867DEFBE40E6}"/>
                    </a:ext>
                  </a:extLst>
                </p:cNvPr>
                <p:cNvSpPr/>
                <p:nvPr/>
              </p:nvSpPr>
              <p:spPr>
                <a:xfrm>
                  <a:off x="3519092" y="4180192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29F285E-718B-4884-F84B-340251CD325A}"/>
                    </a:ext>
                  </a:extLst>
                </p:cNvPr>
                <p:cNvSpPr/>
                <p:nvPr/>
              </p:nvSpPr>
              <p:spPr>
                <a:xfrm>
                  <a:off x="3326052" y="4360378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179611C-FDA5-0D64-35B8-55D508A1C23C}"/>
                    </a:ext>
                  </a:extLst>
                </p:cNvPr>
                <p:cNvSpPr/>
                <p:nvPr/>
              </p:nvSpPr>
              <p:spPr>
                <a:xfrm>
                  <a:off x="3793412" y="42841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9EDA8AC-28F0-5B85-9E8C-09D63EB6AB3B}"/>
                    </a:ext>
                  </a:extLst>
                </p:cNvPr>
                <p:cNvSpPr/>
                <p:nvPr/>
              </p:nvSpPr>
              <p:spPr>
                <a:xfrm>
                  <a:off x="3905172" y="4053192"/>
                  <a:ext cx="121920" cy="152400"/>
                </a:xfrm>
                <a:prstGeom prst="ellipse">
                  <a:avLst/>
                </a:prstGeom>
                <a:solidFill>
                  <a:srgbClr val="F33B1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3AD43D6-C551-FF62-30CE-5B699F3BF020}"/>
                    </a:ext>
                  </a:extLst>
                </p:cNvPr>
                <p:cNvSpPr/>
                <p:nvPr/>
              </p:nvSpPr>
              <p:spPr>
                <a:xfrm>
                  <a:off x="4128692" y="43603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00B4DED-B712-EC41-C8ED-C0459AD808CB}"/>
                    </a:ext>
                  </a:extLst>
                </p:cNvPr>
                <p:cNvSpPr/>
                <p:nvPr/>
              </p:nvSpPr>
              <p:spPr>
                <a:xfrm>
                  <a:off x="3478452" y="45127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7CD6F0A-962B-D4F3-AD23-953E8A928108}"/>
                    </a:ext>
                  </a:extLst>
                </p:cNvPr>
                <p:cNvSpPr/>
                <p:nvPr/>
              </p:nvSpPr>
              <p:spPr>
                <a:xfrm>
                  <a:off x="3110152" y="47610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9CB4733-7AB5-2545-6184-1D641C56DD40}"/>
                    </a:ext>
                  </a:extLst>
                </p:cNvPr>
                <p:cNvSpPr/>
                <p:nvPr/>
              </p:nvSpPr>
              <p:spPr>
                <a:xfrm>
                  <a:off x="4037252" y="4512778"/>
                  <a:ext cx="12192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912D16D3-35FB-500F-E7AD-F03149C61987}"/>
                    </a:ext>
                  </a:extLst>
                </p:cNvPr>
                <p:cNvSpPr/>
                <p:nvPr/>
              </p:nvSpPr>
              <p:spPr>
                <a:xfrm>
                  <a:off x="3732452" y="4688078"/>
                  <a:ext cx="121920" cy="152400"/>
                </a:xfrm>
                <a:prstGeom prst="ellipse">
                  <a:avLst/>
                </a:prstGeom>
                <a:solidFill>
                  <a:srgbClr val="FF404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CE631B2-3BDB-4C2A-8DC9-50800CD1F559}"/>
                    </a:ext>
                  </a:extLst>
                </p:cNvPr>
                <p:cNvSpPr/>
                <p:nvPr/>
              </p:nvSpPr>
              <p:spPr>
                <a:xfrm>
                  <a:off x="3618152" y="49667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73F7F48-66EB-AAED-472F-AC32333854F9}"/>
                    </a:ext>
                  </a:extLst>
                </p:cNvPr>
                <p:cNvSpPr/>
                <p:nvPr/>
              </p:nvSpPr>
              <p:spPr>
                <a:xfrm>
                  <a:off x="4443652" y="4588978"/>
                  <a:ext cx="121920" cy="152400"/>
                </a:xfrm>
                <a:prstGeom prst="ellipse">
                  <a:avLst/>
                </a:prstGeom>
                <a:solidFill>
                  <a:srgbClr val="FF0F0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DD75DD01-CE4C-258F-65AE-EB1D35F81DFF}"/>
                    </a:ext>
                  </a:extLst>
                </p:cNvPr>
                <p:cNvSpPr/>
                <p:nvPr/>
              </p:nvSpPr>
              <p:spPr>
                <a:xfrm>
                  <a:off x="4057572" y="48626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33E40BCE-6E77-486C-10FB-E3B37D39AAEB}"/>
                    </a:ext>
                  </a:extLst>
                </p:cNvPr>
                <p:cNvSpPr/>
                <p:nvPr/>
              </p:nvSpPr>
              <p:spPr>
                <a:xfrm>
                  <a:off x="4240452" y="50150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466449DF-7298-9C9F-3AC0-C4E1F9F8782B}"/>
                    </a:ext>
                  </a:extLst>
                </p:cNvPr>
                <p:cNvSpPr/>
                <p:nvPr/>
              </p:nvSpPr>
              <p:spPr>
                <a:xfrm>
                  <a:off x="4565572" y="48236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526F72FF-DF07-8D0C-B777-75BE910A7AA9}"/>
                    </a:ext>
                  </a:extLst>
                </p:cNvPr>
                <p:cNvSpPr/>
                <p:nvPr/>
              </p:nvSpPr>
              <p:spPr>
                <a:xfrm>
                  <a:off x="3854372" y="519697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9B9EB24B-F690-8296-DDDB-79BDD5DDA911}"/>
                    </a:ext>
                  </a:extLst>
                </p:cNvPr>
                <p:cNvSpPr/>
                <p:nvPr/>
              </p:nvSpPr>
              <p:spPr>
                <a:xfrm>
                  <a:off x="3417492" y="49760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788EE527-48D2-31D8-7049-6BB7AE40C4F9}"/>
                    </a:ext>
                  </a:extLst>
                </p:cNvPr>
                <p:cNvSpPr/>
                <p:nvPr/>
              </p:nvSpPr>
              <p:spPr>
                <a:xfrm>
                  <a:off x="4731138" y="4970396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71B6EC8-8E10-7F8D-9844-1C895029A4AA}"/>
                    </a:ext>
                  </a:extLst>
                </p:cNvPr>
                <p:cNvSpPr/>
                <p:nvPr/>
              </p:nvSpPr>
              <p:spPr>
                <a:xfrm>
                  <a:off x="4225212" y="4671285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00CCAE2-8BCB-7BF5-7B9E-4E00407ACBA2}"/>
                    </a:ext>
                  </a:extLst>
                </p:cNvPr>
                <p:cNvSpPr/>
                <p:nvPr/>
              </p:nvSpPr>
              <p:spPr>
                <a:xfrm>
                  <a:off x="3157142" y="51969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B10AC2-13B9-2AD6-94A5-D70E8958591A}"/>
                    </a:ext>
                  </a:extLst>
                </p:cNvPr>
                <p:cNvSpPr/>
                <p:nvPr/>
              </p:nvSpPr>
              <p:spPr>
                <a:xfrm>
                  <a:off x="4006772" y="5349378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26AE7FEC-8A87-53AC-E37D-499B1162C38C}"/>
                    </a:ext>
                  </a:extLst>
                </p:cNvPr>
                <p:cNvSpPr/>
                <p:nvPr/>
              </p:nvSpPr>
              <p:spPr>
                <a:xfrm>
                  <a:off x="4504612" y="5203658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7E2D2A9-AB14-C20F-CE71-1D77C326C9F1}"/>
                    </a:ext>
                  </a:extLst>
                </p:cNvPr>
                <p:cNvSpPr/>
                <p:nvPr/>
              </p:nvSpPr>
              <p:spPr>
                <a:xfrm>
                  <a:off x="3506392" y="5478499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189F7BF-ACF1-8F8B-1D46-B540B1746E13}"/>
                  </a:ext>
                </a:extLst>
              </p:cNvPr>
              <p:cNvSpPr/>
              <p:nvPr/>
            </p:nvSpPr>
            <p:spPr>
              <a:xfrm>
                <a:off x="1031547" y="3899192"/>
                <a:ext cx="2099388" cy="1887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1A7E176-65A9-D0ED-9A7F-23DD75471ADD}"/>
                </a:ext>
              </a:extLst>
            </p:cNvPr>
            <p:cNvSpPr/>
            <p:nvPr/>
          </p:nvSpPr>
          <p:spPr>
            <a:xfrm>
              <a:off x="1834798" y="4506851"/>
              <a:ext cx="121920" cy="152400"/>
            </a:xfrm>
            <a:prstGeom prst="ellipse">
              <a:avLst/>
            </a:prstGeom>
            <a:solidFill>
              <a:srgbClr val="F536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B78ADAE-51F0-1192-D3EF-CEF61D1449E4}"/>
                </a:ext>
              </a:extLst>
            </p:cNvPr>
            <p:cNvSpPr/>
            <p:nvPr/>
          </p:nvSpPr>
          <p:spPr>
            <a:xfrm>
              <a:off x="1834798" y="4912192"/>
              <a:ext cx="121920" cy="152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C86D44-D08B-F2CF-A030-9FC480EE4BEC}"/>
                </a:ext>
              </a:extLst>
            </p:cNvPr>
            <p:cNvSpPr/>
            <p:nvPr/>
          </p:nvSpPr>
          <p:spPr>
            <a:xfrm>
              <a:off x="624903" y="5404661"/>
              <a:ext cx="1549308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1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(dirty)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05192A2-201D-2B77-D939-2AA92E750302}"/>
                </a:ext>
              </a:extLst>
            </p:cNvPr>
            <p:cNvSpPr/>
            <p:nvPr/>
          </p:nvSpPr>
          <p:spPr>
            <a:xfrm>
              <a:off x="633385" y="6031181"/>
              <a:ext cx="1549308" cy="30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Class 0 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(dirty)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66CF99C-99A4-0D7C-8835-1A834402E7D8}"/>
                </a:ext>
              </a:extLst>
            </p:cNvPr>
            <p:cNvSpPr/>
            <p:nvPr/>
          </p:nvSpPr>
          <p:spPr>
            <a:xfrm>
              <a:off x="1832791" y="5506211"/>
              <a:ext cx="121920" cy="152400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rgbClr val="FF000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B1CE0F2-C95D-AEA6-3DC1-64FCDF8E97EB}"/>
                </a:ext>
              </a:extLst>
            </p:cNvPr>
            <p:cNvSpPr/>
            <p:nvPr/>
          </p:nvSpPr>
          <p:spPr>
            <a:xfrm>
              <a:off x="1832791" y="6108981"/>
              <a:ext cx="121920" cy="152400"/>
            </a:xfrm>
            <a:prstGeom prst="ellipse">
              <a:avLst/>
            </a:prstGeom>
            <a:pattFill prst="dkVert">
              <a:fgClr>
                <a:schemeClr val="tx1"/>
              </a:fgClr>
              <a:bgClr>
                <a:srgbClr val="00B050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89EF932-5AC7-49EB-1FE9-2935D6D88B1E}"/>
              </a:ext>
            </a:extLst>
          </p:cNvPr>
          <p:cNvSpPr txBox="1"/>
          <p:nvPr/>
        </p:nvSpPr>
        <p:spPr>
          <a:xfrm rot="20595934">
            <a:off x="4256322" y="3240879"/>
            <a:ext cx="256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Down-weight dirty one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4951DD6-0E87-7F91-93F8-D84A99A0FE6A}"/>
              </a:ext>
            </a:extLst>
          </p:cNvPr>
          <p:cNvGrpSpPr/>
          <p:nvPr/>
        </p:nvGrpSpPr>
        <p:grpSpPr>
          <a:xfrm>
            <a:off x="431142" y="4075381"/>
            <a:ext cx="3912813" cy="2012903"/>
            <a:chOff x="316287" y="4458028"/>
            <a:chExt cx="3912813" cy="201290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6CEE292-189F-F5AB-EE17-655369C456D3}"/>
                </a:ext>
              </a:extLst>
            </p:cNvPr>
            <p:cNvGrpSpPr/>
            <p:nvPr/>
          </p:nvGrpSpPr>
          <p:grpSpPr>
            <a:xfrm>
              <a:off x="316287" y="4458028"/>
              <a:ext cx="3603961" cy="2012903"/>
              <a:chOff x="624903" y="4326278"/>
              <a:chExt cx="3603961" cy="201290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B5B0184-D090-3838-E43A-9CCBBBB88614}"/>
                  </a:ext>
                </a:extLst>
              </p:cNvPr>
              <p:cNvSpPr/>
              <p:nvPr/>
            </p:nvSpPr>
            <p:spPr>
              <a:xfrm>
                <a:off x="909602" y="4397789"/>
                <a:ext cx="1010920" cy="3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Class 1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8038F47A-A40D-32CD-E6E7-0A6C4C4F6B2F}"/>
                  </a:ext>
                </a:extLst>
              </p:cNvPr>
              <p:cNvSpPr/>
              <p:nvPr/>
            </p:nvSpPr>
            <p:spPr>
              <a:xfrm>
                <a:off x="908252" y="4882467"/>
                <a:ext cx="1010920" cy="3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Class 0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AA0F36D5-1085-7973-868C-0B3F85B3F30C}"/>
                  </a:ext>
                </a:extLst>
              </p:cNvPr>
              <p:cNvGrpSpPr/>
              <p:nvPr/>
            </p:nvGrpSpPr>
            <p:grpSpPr>
              <a:xfrm>
                <a:off x="2129476" y="4326278"/>
                <a:ext cx="2099388" cy="1887321"/>
                <a:chOff x="1031547" y="3899192"/>
                <a:chExt cx="2099388" cy="1887321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31D8636A-4924-76CD-B258-F89865E4B21A}"/>
                    </a:ext>
                  </a:extLst>
                </p:cNvPr>
                <p:cNvGrpSpPr/>
                <p:nvPr/>
              </p:nvGrpSpPr>
              <p:grpSpPr>
                <a:xfrm>
                  <a:off x="1235317" y="4053192"/>
                  <a:ext cx="1681946" cy="1501507"/>
                  <a:chOff x="3110152" y="4053192"/>
                  <a:chExt cx="1681946" cy="1501507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7DBDF0D7-6369-3AE7-8976-1397A5067674}"/>
                      </a:ext>
                    </a:extLst>
                  </p:cNvPr>
                  <p:cNvSpPr/>
                  <p:nvPr/>
                </p:nvSpPr>
                <p:spPr>
                  <a:xfrm>
                    <a:off x="3519092" y="4180192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CD818CB8-534A-33F4-02A0-E449F180030E}"/>
                      </a:ext>
                    </a:extLst>
                  </p:cNvPr>
                  <p:cNvSpPr/>
                  <p:nvPr/>
                </p:nvSpPr>
                <p:spPr>
                  <a:xfrm>
                    <a:off x="3326052" y="4360378"/>
                    <a:ext cx="121920" cy="152400"/>
                  </a:xfrm>
                  <a:prstGeom prst="ellipse">
                    <a:avLst/>
                  </a:prstGeom>
                  <a:solidFill>
                    <a:srgbClr val="F5361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620FD94C-A3FF-B2DC-CD72-50A4744F6370}"/>
                      </a:ext>
                    </a:extLst>
                  </p:cNvPr>
                  <p:cNvSpPr/>
                  <p:nvPr/>
                </p:nvSpPr>
                <p:spPr>
                  <a:xfrm>
                    <a:off x="3793412" y="42841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90192F3A-1C28-5B52-49C0-4FE15EFA994D}"/>
                      </a:ext>
                    </a:extLst>
                  </p:cNvPr>
                  <p:cNvSpPr/>
                  <p:nvPr/>
                </p:nvSpPr>
                <p:spPr>
                  <a:xfrm>
                    <a:off x="3905172" y="4053192"/>
                    <a:ext cx="121920" cy="152400"/>
                  </a:xfrm>
                  <a:prstGeom prst="ellipse">
                    <a:avLst/>
                  </a:prstGeom>
                  <a:solidFill>
                    <a:srgbClr val="F33B1B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BF4D06FB-2539-5803-C9E3-5A82D01F75D2}"/>
                      </a:ext>
                    </a:extLst>
                  </p:cNvPr>
                  <p:cNvSpPr/>
                  <p:nvPr/>
                </p:nvSpPr>
                <p:spPr>
                  <a:xfrm>
                    <a:off x="4128692" y="43603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521808F5-AD20-2ECF-8EC3-CA3CB8F4E137}"/>
                      </a:ext>
                    </a:extLst>
                  </p:cNvPr>
                  <p:cNvSpPr/>
                  <p:nvPr/>
                </p:nvSpPr>
                <p:spPr>
                  <a:xfrm>
                    <a:off x="3478452" y="45127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E787A9B4-D823-7135-5E43-1FF7F50B63EC}"/>
                      </a:ext>
                    </a:extLst>
                  </p:cNvPr>
                  <p:cNvSpPr/>
                  <p:nvPr/>
                </p:nvSpPr>
                <p:spPr>
                  <a:xfrm>
                    <a:off x="3110152" y="47610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0767F36C-5EB6-F323-6B0D-5A99FE118336}"/>
                      </a:ext>
                    </a:extLst>
                  </p:cNvPr>
                  <p:cNvSpPr/>
                  <p:nvPr/>
                </p:nvSpPr>
                <p:spPr>
                  <a:xfrm>
                    <a:off x="4037252" y="4512778"/>
                    <a:ext cx="121920" cy="1524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52791883-CF94-CA52-4608-8143C390A001}"/>
                      </a:ext>
                    </a:extLst>
                  </p:cNvPr>
                  <p:cNvSpPr/>
                  <p:nvPr/>
                </p:nvSpPr>
                <p:spPr>
                  <a:xfrm>
                    <a:off x="3732452" y="4688078"/>
                    <a:ext cx="121920" cy="152400"/>
                  </a:xfrm>
                  <a:prstGeom prst="ellipse">
                    <a:avLst/>
                  </a:prstGeom>
                  <a:solidFill>
                    <a:srgbClr val="FF404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51655607-2030-7DF3-DC4D-A763E23A9EC6}"/>
                      </a:ext>
                    </a:extLst>
                  </p:cNvPr>
                  <p:cNvSpPr/>
                  <p:nvPr/>
                </p:nvSpPr>
                <p:spPr>
                  <a:xfrm>
                    <a:off x="3618152" y="49667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5276F152-5B13-96F7-C8AB-6FDF0744F9EA}"/>
                      </a:ext>
                    </a:extLst>
                  </p:cNvPr>
                  <p:cNvSpPr/>
                  <p:nvPr/>
                </p:nvSpPr>
                <p:spPr>
                  <a:xfrm>
                    <a:off x="4443652" y="4588978"/>
                    <a:ext cx="121920" cy="152400"/>
                  </a:xfrm>
                  <a:prstGeom prst="ellipse">
                    <a:avLst/>
                  </a:prstGeom>
                  <a:solidFill>
                    <a:srgbClr val="FF0F0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04E2BDEC-D013-8113-6276-CBC2FFDBF22F}"/>
                      </a:ext>
                    </a:extLst>
                  </p:cNvPr>
                  <p:cNvSpPr/>
                  <p:nvPr/>
                </p:nvSpPr>
                <p:spPr>
                  <a:xfrm>
                    <a:off x="4057572" y="48626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ADD5FE61-5713-3852-B1F5-ECA75CC4A4A2}"/>
                      </a:ext>
                    </a:extLst>
                  </p:cNvPr>
                  <p:cNvSpPr/>
                  <p:nvPr/>
                </p:nvSpPr>
                <p:spPr>
                  <a:xfrm>
                    <a:off x="4240452" y="50150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79168099-FAC4-0101-D9E8-B6DA17ADB94B}"/>
                      </a:ext>
                    </a:extLst>
                  </p:cNvPr>
                  <p:cNvSpPr/>
                  <p:nvPr/>
                </p:nvSpPr>
                <p:spPr>
                  <a:xfrm>
                    <a:off x="4565572" y="4823685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76748AF2-4861-B4CA-E7E5-04F50A292BB4}"/>
                      </a:ext>
                    </a:extLst>
                  </p:cNvPr>
                  <p:cNvSpPr/>
                  <p:nvPr/>
                </p:nvSpPr>
                <p:spPr>
                  <a:xfrm>
                    <a:off x="3854372" y="519697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3755C07-8582-57A8-8A24-144F642C263C}"/>
                      </a:ext>
                    </a:extLst>
                  </p:cNvPr>
                  <p:cNvSpPr/>
                  <p:nvPr/>
                </p:nvSpPr>
                <p:spPr>
                  <a:xfrm>
                    <a:off x="3417492" y="4976085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39896D7C-1A8B-B61D-9F03-EBA52FAC06D0}"/>
                      </a:ext>
                    </a:extLst>
                  </p:cNvPr>
                  <p:cNvSpPr/>
                  <p:nvPr/>
                </p:nvSpPr>
                <p:spPr>
                  <a:xfrm>
                    <a:off x="4731138" y="4970396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C9F522E1-E563-CE48-3BF8-BF3B63D3F6B7}"/>
                      </a:ext>
                    </a:extLst>
                  </p:cNvPr>
                  <p:cNvSpPr/>
                  <p:nvPr/>
                </p:nvSpPr>
                <p:spPr>
                  <a:xfrm>
                    <a:off x="4225212" y="4671285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FF000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F646D47A-4995-897E-24AB-53EE4A675FBB}"/>
                      </a:ext>
                    </a:extLst>
                  </p:cNvPr>
                  <p:cNvSpPr/>
                  <p:nvPr/>
                </p:nvSpPr>
                <p:spPr>
                  <a:xfrm>
                    <a:off x="3157142" y="5196978"/>
                    <a:ext cx="121920" cy="1524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624BE6FF-5984-F837-8181-1A844BB9A4C4}"/>
                      </a:ext>
                    </a:extLst>
                  </p:cNvPr>
                  <p:cNvSpPr/>
                  <p:nvPr/>
                </p:nvSpPr>
                <p:spPr>
                  <a:xfrm>
                    <a:off x="4006772" y="5349378"/>
                    <a:ext cx="121920" cy="1524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91D9E873-7201-0F12-8A0C-ADA2A0B730CA}"/>
                      </a:ext>
                    </a:extLst>
                  </p:cNvPr>
                  <p:cNvSpPr/>
                  <p:nvPr/>
                </p:nvSpPr>
                <p:spPr>
                  <a:xfrm>
                    <a:off x="4504612" y="5203658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CEA8FF25-E288-BC2E-63E8-FE7BBF32BB1E}"/>
                      </a:ext>
                    </a:extLst>
                  </p:cNvPr>
                  <p:cNvSpPr/>
                  <p:nvPr/>
                </p:nvSpPr>
                <p:spPr>
                  <a:xfrm>
                    <a:off x="3506392" y="5478499"/>
                    <a:ext cx="60960" cy="76200"/>
                  </a:xfrm>
                  <a:prstGeom prst="ellipse">
                    <a:avLst/>
                  </a:prstGeom>
                  <a:pattFill prst="dkVert">
                    <a:fgClr>
                      <a:schemeClr val="tx1"/>
                    </a:fgClr>
                    <a:bgClr>
                      <a:srgbClr val="00B050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E5BD41F8-A373-7587-E71A-84DED993CE94}"/>
                    </a:ext>
                  </a:extLst>
                </p:cNvPr>
                <p:cNvSpPr/>
                <p:nvPr/>
              </p:nvSpPr>
              <p:spPr>
                <a:xfrm>
                  <a:off x="1031547" y="3899192"/>
                  <a:ext cx="2099388" cy="18873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0A6E0DF-13CB-78A2-A5CC-A48E0AE6F945}"/>
                  </a:ext>
                </a:extLst>
              </p:cNvPr>
              <p:cNvSpPr/>
              <p:nvPr/>
            </p:nvSpPr>
            <p:spPr>
              <a:xfrm>
                <a:off x="1834798" y="4506851"/>
                <a:ext cx="121920" cy="152400"/>
              </a:xfrm>
              <a:prstGeom prst="ellipse">
                <a:avLst/>
              </a:prstGeom>
              <a:solidFill>
                <a:srgbClr val="F536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36D1E01-FC27-0494-DCA1-0B03FF287176}"/>
                  </a:ext>
                </a:extLst>
              </p:cNvPr>
              <p:cNvSpPr/>
              <p:nvPr/>
            </p:nvSpPr>
            <p:spPr>
              <a:xfrm>
                <a:off x="1834798" y="4912192"/>
                <a:ext cx="121920" cy="152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D61923-024A-5E97-B765-292228FC62D4}"/>
                  </a:ext>
                </a:extLst>
              </p:cNvPr>
              <p:cNvSpPr/>
              <p:nvPr/>
            </p:nvSpPr>
            <p:spPr>
              <a:xfrm>
                <a:off x="624903" y="5404661"/>
                <a:ext cx="1549308" cy="3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Class 1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(dirty)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83ED710F-FC02-E2B7-45C1-07F03618EB80}"/>
                  </a:ext>
                </a:extLst>
              </p:cNvPr>
              <p:cNvSpPr/>
              <p:nvPr/>
            </p:nvSpPr>
            <p:spPr>
              <a:xfrm>
                <a:off x="633385" y="6031181"/>
                <a:ext cx="1549308" cy="308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Class 0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(dirty)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188B7DC-784A-22EF-D346-818549D5AA5E}"/>
                  </a:ext>
                </a:extLst>
              </p:cNvPr>
              <p:cNvSpPr/>
              <p:nvPr/>
            </p:nvSpPr>
            <p:spPr>
              <a:xfrm>
                <a:off x="1832791" y="5506211"/>
                <a:ext cx="121920" cy="152400"/>
              </a:xfrm>
              <a:prstGeom prst="ellipse">
                <a:avLst/>
              </a:prstGeom>
              <a:pattFill prst="dkVert">
                <a:fgClr>
                  <a:schemeClr val="tx1"/>
                </a:fgClr>
                <a:bgClr>
                  <a:srgbClr val="FF00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EDDDD66-11F1-57CA-FEB7-F14111628BDA}"/>
                  </a:ext>
                </a:extLst>
              </p:cNvPr>
              <p:cNvSpPr/>
              <p:nvPr/>
            </p:nvSpPr>
            <p:spPr>
              <a:xfrm>
                <a:off x="1832791" y="6108981"/>
                <a:ext cx="121920" cy="152400"/>
              </a:xfrm>
              <a:prstGeom prst="ellipse">
                <a:avLst/>
              </a:prstGeom>
              <a:pattFill prst="dkVert">
                <a:fgClr>
                  <a:schemeClr val="tx1"/>
                </a:fgClr>
                <a:bgClr>
                  <a:srgbClr val="00B05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5E49480-D09A-28D7-7949-57269A807E6E}"/>
                </a:ext>
              </a:extLst>
            </p:cNvPr>
            <p:cNvCxnSpPr/>
            <p:nvPr/>
          </p:nvCxnSpPr>
          <p:spPr>
            <a:xfrm>
              <a:off x="1610268" y="5420621"/>
              <a:ext cx="2618832" cy="77093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Arrow: Notched Right 224">
            <a:extLst>
              <a:ext uri="{FF2B5EF4-FFF2-40B4-BE49-F238E27FC236}">
                <a16:creationId xmlns:a16="http://schemas.microsoft.com/office/drawing/2014/main" id="{22C33557-C063-E15E-5A5E-2CB37F836D26}"/>
              </a:ext>
            </a:extLst>
          </p:cNvPr>
          <p:cNvSpPr/>
          <p:nvPr/>
        </p:nvSpPr>
        <p:spPr>
          <a:xfrm rot="9787888">
            <a:off x="4310324" y="3501929"/>
            <a:ext cx="2650268" cy="567318"/>
          </a:xfrm>
          <a:prstGeom prst="notchedRightArrow">
            <a:avLst>
              <a:gd name="adj1" fmla="val 50000"/>
              <a:gd name="adj2" fmla="val 1020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row: Notched Right 225">
            <a:extLst>
              <a:ext uri="{FF2B5EF4-FFF2-40B4-BE49-F238E27FC236}">
                <a16:creationId xmlns:a16="http://schemas.microsoft.com/office/drawing/2014/main" id="{44B9FD95-F4C5-CB86-CF3D-B35C76886FC6}"/>
              </a:ext>
            </a:extLst>
          </p:cNvPr>
          <p:cNvSpPr/>
          <p:nvPr/>
        </p:nvSpPr>
        <p:spPr>
          <a:xfrm>
            <a:off x="4612831" y="4781768"/>
            <a:ext cx="2288454" cy="567318"/>
          </a:xfrm>
          <a:prstGeom prst="notchedRightArrow">
            <a:avLst>
              <a:gd name="adj1" fmla="val 50000"/>
              <a:gd name="adj2" fmla="val 10204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85805B3-573B-4665-BDFA-E7E554F76717}"/>
              </a:ext>
            </a:extLst>
          </p:cNvPr>
          <p:cNvSpPr txBox="1"/>
          <p:nvPr/>
        </p:nvSpPr>
        <p:spPr>
          <a:xfrm>
            <a:off x="4682794" y="4519690"/>
            <a:ext cx="23314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to re-weight?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26092086-F5B4-E19B-8861-9ADC2254A1BA}"/>
              </a:ext>
            </a:extLst>
          </p:cNvPr>
          <p:cNvGrpSpPr/>
          <p:nvPr/>
        </p:nvGrpSpPr>
        <p:grpSpPr>
          <a:xfrm>
            <a:off x="6814631" y="3952914"/>
            <a:ext cx="3912813" cy="2012903"/>
            <a:chOff x="6699776" y="4335561"/>
            <a:chExt cx="3912813" cy="2012903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5A81C841-5808-A7DD-5ADE-2CECA43C1AF4}"/>
                </a:ext>
              </a:extLst>
            </p:cNvPr>
            <p:cNvGrpSpPr/>
            <p:nvPr/>
          </p:nvGrpSpPr>
          <p:grpSpPr>
            <a:xfrm>
              <a:off x="6699776" y="4335561"/>
              <a:ext cx="3912813" cy="2012903"/>
              <a:chOff x="316287" y="4458028"/>
              <a:chExt cx="3912813" cy="2012903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CC69430-4D5E-A7D2-6ACB-FDC1C42F4906}"/>
                  </a:ext>
                </a:extLst>
              </p:cNvPr>
              <p:cNvGrpSpPr/>
              <p:nvPr/>
            </p:nvGrpSpPr>
            <p:grpSpPr>
              <a:xfrm>
                <a:off x="316287" y="4458028"/>
                <a:ext cx="3603961" cy="2012903"/>
                <a:chOff x="624903" y="4326278"/>
                <a:chExt cx="3603961" cy="2012903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BE692988-31BC-1041-57EC-FAA04FE5F87D}"/>
                    </a:ext>
                  </a:extLst>
                </p:cNvPr>
                <p:cNvSpPr/>
                <p:nvPr/>
              </p:nvSpPr>
              <p:spPr>
                <a:xfrm>
                  <a:off x="909602" y="4397789"/>
                  <a:ext cx="1010920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1</a:t>
                  </a:r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A00B3F76-CCDE-3E32-29CD-269388CA313B}"/>
                    </a:ext>
                  </a:extLst>
                </p:cNvPr>
                <p:cNvSpPr/>
                <p:nvPr/>
              </p:nvSpPr>
              <p:spPr>
                <a:xfrm>
                  <a:off x="908252" y="4882467"/>
                  <a:ext cx="1010920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3CBAE7D5-FAFA-107C-68FD-F90F416B363F}"/>
                    </a:ext>
                  </a:extLst>
                </p:cNvPr>
                <p:cNvGrpSpPr/>
                <p:nvPr/>
              </p:nvGrpSpPr>
              <p:grpSpPr>
                <a:xfrm>
                  <a:off x="2129476" y="4326278"/>
                  <a:ext cx="2099388" cy="1887321"/>
                  <a:chOff x="1031547" y="3899192"/>
                  <a:chExt cx="2099388" cy="1887321"/>
                </a:xfrm>
              </p:grpSpPr>
              <p:grpSp>
                <p:nvGrpSpPr>
                  <p:cNvPr id="199" name="Group 198">
                    <a:extLst>
                      <a:ext uri="{FF2B5EF4-FFF2-40B4-BE49-F238E27FC236}">
                        <a16:creationId xmlns:a16="http://schemas.microsoft.com/office/drawing/2014/main" id="{68DD5A16-2D22-920A-72D4-8418030378D9}"/>
                      </a:ext>
                    </a:extLst>
                  </p:cNvPr>
                  <p:cNvGrpSpPr/>
                  <p:nvPr/>
                </p:nvGrpSpPr>
                <p:grpSpPr>
                  <a:xfrm>
                    <a:off x="1235317" y="4053192"/>
                    <a:ext cx="1681946" cy="1501507"/>
                    <a:chOff x="3110152" y="4053192"/>
                    <a:chExt cx="1681946" cy="1501507"/>
                  </a:xfrm>
                </p:grpSpPr>
                <p:sp>
                  <p:nvSpPr>
                    <p:cNvPr id="201" name="Oval 200">
                      <a:extLst>
                        <a:ext uri="{FF2B5EF4-FFF2-40B4-BE49-F238E27FC236}">
                          <a16:creationId xmlns:a16="http://schemas.microsoft.com/office/drawing/2014/main" id="{AEDCCAB2-9DF6-D1A4-DFF9-59AB7DC8A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092" y="4180192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86024024-D8D6-1C92-31A1-073CA29FE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6052" y="4360378"/>
                      <a:ext cx="121920" cy="152400"/>
                    </a:xfrm>
                    <a:prstGeom prst="ellipse">
                      <a:avLst/>
                    </a:prstGeom>
                    <a:solidFill>
                      <a:srgbClr val="F53619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D4BFB22C-D53E-A9A7-0136-EA6505E63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3412" y="42841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925A89E4-7753-D89C-ACCE-E9336BB60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172" y="4053192"/>
                      <a:ext cx="121920" cy="152400"/>
                    </a:xfrm>
                    <a:prstGeom prst="ellipse">
                      <a:avLst/>
                    </a:prstGeom>
                    <a:solidFill>
                      <a:srgbClr val="F33B1B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A632DCA4-D620-5589-6B6D-67EEF2789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692" y="43603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CE98F94A-E5B4-38C7-05B9-241EA1CC6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8452" y="45127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7" name="Oval 206">
                      <a:extLst>
                        <a:ext uri="{FF2B5EF4-FFF2-40B4-BE49-F238E27FC236}">
                          <a16:creationId xmlns:a16="http://schemas.microsoft.com/office/drawing/2014/main" id="{65059F45-DEBF-6E48-279C-B4F0FCE56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0152" y="47610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32DD1966-5E41-6422-ABCD-FB3E2D1A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7252" y="45127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Oval 208">
                      <a:extLst>
                        <a:ext uri="{FF2B5EF4-FFF2-40B4-BE49-F238E27FC236}">
                          <a16:creationId xmlns:a16="http://schemas.microsoft.com/office/drawing/2014/main" id="{CA041A0A-2647-1145-D840-AC62BC3BF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452" y="46880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404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Oval 209">
                      <a:extLst>
                        <a:ext uri="{FF2B5EF4-FFF2-40B4-BE49-F238E27FC236}">
                          <a16:creationId xmlns:a16="http://schemas.microsoft.com/office/drawing/2014/main" id="{80A37702-2FC2-2A61-EB9B-255B8137D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8152" y="49667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776497FA-8929-84C5-A270-59ECF519F5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3652" y="45889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0F0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2" name="Oval 211">
                      <a:extLst>
                        <a:ext uri="{FF2B5EF4-FFF2-40B4-BE49-F238E27FC236}">
                          <a16:creationId xmlns:a16="http://schemas.microsoft.com/office/drawing/2014/main" id="{7337110A-19F2-E263-8B46-2E8BA8D763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7572" y="48626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989E9C68-67B1-BF70-44BA-AA1683245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0452" y="50150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E0DC4105-2FAF-A999-69C6-47B125020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572" y="48236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41C3101B-8F7B-E1A5-D7B4-1DDB52295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4372" y="51969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5EDD9E3C-4A1E-13AD-EFD7-5A0423BA5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7492" y="49760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2D31167C-0856-39E5-093A-1F3749956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1138" y="4970396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8F820014-DF38-D487-B996-789441D1C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5212" y="46712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74E53234-60F6-493E-3750-D9186BD6D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7142" y="5196978"/>
                      <a:ext cx="121920" cy="1524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D9B908D1-5852-E5F8-A22D-AD5221336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6772" y="5349378"/>
                      <a:ext cx="121920" cy="1524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B39B9C2-0E1C-F19E-3F35-59D1A55B9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4612" y="520365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5AA7E6C8-33A1-AD9F-0444-959CE18B0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6392" y="5478499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5409ADD9-7AF2-1BA9-CAAC-D60B5874BAC9}"/>
                      </a:ext>
                    </a:extLst>
                  </p:cNvPr>
                  <p:cNvSpPr/>
                  <p:nvPr/>
                </p:nvSpPr>
                <p:spPr>
                  <a:xfrm>
                    <a:off x="1031547" y="3899192"/>
                    <a:ext cx="2099388" cy="18873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F1E51D8B-C413-3CD6-D32B-7AC5277DBDCA}"/>
                    </a:ext>
                  </a:extLst>
                </p:cNvPr>
                <p:cNvSpPr/>
                <p:nvPr/>
              </p:nvSpPr>
              <p:spPr>
                <a:xfrm>
                  <a:off x="1834798" y="4506851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F4CDC9B1-653E-F6F4-05D7-DF883112A0D0}"/>
                    </a:ext>
                  </a:extLst>
                </p:cNvPr>
                <p:cNvSpPr/>
                <p:nvPr/>
              </p:nvSpPr>
              <p:spPr>
                <a:xfrm>
                  <a:off x="1834798" y="4912192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BCD3B916-5672-9E29-B0C1-D7DF6D564CBB}"/>
                    </a:ext>
                  </a:extLst>
                </p:cNvPr>
                <p:cNvSpPr/>
                <p:nvPr/>
              </p:nvSpPr>
              <p:spPr>
                <a:xfrm>
                  <a:off x="624903" y="5404661"/>
                  <a:ext cx="1549308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1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(dirty)</a:t>
                  </a: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4FEE0170-BE12-BCAC-1819-326A4459224A}"/>
                    </a:ext>
                  </a:extLst>
                </p:cNvPr>
                <p:cNvSpPr/>
                <p:nvPr/>
              </p:nvSpPr>
              <p:spPr>
                <a:xfrm>
                  <a:off x="633385" y="6031181"/>
                  <a:ext cx="1549308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0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(dirty)</a:t>
                  </a: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63F23159-2CA6-8D32-3533-27F8D671792E}"/>
                    </a:ext>
                  </a:extLst>
                </p:cNvPr>
                <p:cNvSpPr/>
                <p:nvPr/>
              </p:nvSpPr>
              <p:spPr>
                <a:xfrm>
                  <a:off x="1832791" y="5506211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96F7F35-06B5-A78D-9BB2-1A329AC4DDFE}"/>
                    </a:ext>
                  </a:extLst>
                </p:cNvPr>
                <p:cNvSpPr/>
                <p:nvPr/>
              </p:nvSpPr>
              <p:spPr>
                <a:xfrm>
                  <a:off x="1832791" y="6108981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DBA1EFC-A0D2-20BC-CADD-B9168B01620C}"/>
                  </a:ext>
                </a:extLst>
              </p:cNvPr>
              <p:cNvCxnSpPr/>
              <p:nvPr/>
            </p:nvCxnSpPr>
            <p:spPr>
              <a:xfrm>
                <a:off x="1610268" y="5420621"/>
                <a:ext cx="2618832" cy="77093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8" name="Star: 5 Points 227">
              <a:extLst>
                <a:ext uri="{FF2B5EF4-FFF2-40B4-BE49-F238E27FC236}">
                  <a16:creationId xmlns:a16="http://schemas.microsoft.com/office/drawing/2014/main" id="{EC29A0D2-9022-7F7E-C12B-D6AD9E3F7D84}"/>
                </a:ext>
              </a:extLst>
            </p:cNvPr>
            <p:cNvSpPr/>
            <p:nvPr/>
          </p:nvSpPr>
          <p:spPr>
            <a:xfrm>
              <a:off x="8982159" y="4880517"/>
              <a:ext cx="182880" cy="1503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Star: 5 Points 228">
              <a:extLst>
                <a:ext uri="{FF2B5EF4-FFF2-40B4-BE49-F238E27FC236}">
                  <a16:creationId xmlns:a16="http://schemas.microsoft.com/office/drawing/2014/main" id="{BDF1D887-D728-178A-72E1-37F40038CDDB}"/>
                </a:ext>
              </a:extLst>
            </p:cNvPr>
            <p:cNvSpPr/>
            <p:nvPr/>
          </p:nvSpPr>
          <p:spPr>
            <a:xfrm>
              <a:off x="9276852" y="5128764"/>
              <a:ext cx="182880" cy="1503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Star: 5 Points 229">
              <a:extLst>
                <a:ext uri="{FF2B5EF4-FFF2-40B4-BE49-F238E27FC236}">
                  <a16:creationId xmlns:a16="http://schemas.microsoft.com/office/drawing/2014/main" id="{48BFE7E5-5723-FC94-BFEA-3B60299402CB}"/>
                </a:ext>
              </a:extLst>
            </p:cNvPr>
            <p:cNvSpPr/>
            <p:nvPr/>
          </p:nvSpPr>
          <p:spPr>
            <a:xfrm>
              <a:off x="8772723" y="5497714"/>
              <a:ext cx="182880" cy="15034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Star: 5 Points 231">
              <a:extLst>
                <a:ext uri="{FF2B5EF4-FFF2-40B4-BE49-F238E27FC236}">
                  <a16:creationId xmlns:a16="http://schemas.microsoft.com/office/drawing/2014/main" id="{7346A725-F108-A20F-7AC0-4713ADE5DB1D}"/>
                </a:ext>
              </a:extLst>
            </p:cNvPr>
            <p:cNvSpPr/>
            <p:nvPr/>
          </p:nvSpPr>
          <p:spPr>
            <a:xfrm>
              <a:off x="9317388" y="5525614"/>
              <a:ext cx="182880" cy="15034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40A3B6A8-3F61-6B3E-72D7-B70944C8D6B5}"/>
              </a:ext>
            </a:extLst>
          </p:cNvPr>
          <p:cNvSpPr txBox="1"/>
          <p:nvPr/>
        </p:nvSpPr>
        <p:spPr>
          <a:xfrm rot="20591527">
            <a:off x="5018445" y="3802558"/>
            <a:ext cx="2214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Up-weight clean one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A88A842-E263-DD47-DAF2-313AB7B7A3FD}"/>
              </a:ext>
            </a:extLst>
          </p:cNvPr>
          <p:cNvSpPr txBox="1"/>
          <p:nvPr/>
        </p:nvSpPr>
        <p:spPr>
          <a:xfrm>
            <a:off x="4539541" y="5304256"/>
            <a:ext cx="2499462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Utilize validation set with clean labels!!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18394D4-2880-078D-5B8E-C12823B523B3}"/>
              </a:ext>
            </a:extLst>
          </p:cNvPr>
          <p:cNvSpPr txBox="1"/>
          <p:nvPr/>
        </p:nvSpPr>
        <p:spPr>
          <a:xfrm>
            <a:off x="4391733" y="5855372"/>
            <a:ext cx="2800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[Ren et al, ICML 18]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[Shu et al, </a:t>
            </a:r>
            <a:r>
              <a:rPr lang="en-US" sz="1600" b="1" dirty="0" err="1"/>
              <a:t>NeurIPS</a:t>
            </a:r>
            <a:r>
              <a:rPr lang="en-US" sz="1600" b="1" dirty="0"/>
              <a:t> 19]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DE59-677F-D0DC-C0C6-4949937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4F862-B79A-B3A4-F950-73BD197976D8}"/>
              </a:ext>
            </a:extLst>
          </p:cNvPr>
          <p:cNvSpPr txBox="1"/>
          <p:nvPr/>
        </p:nvSpPr>
        <p:spPr>
          <a:xfrm>
            <a:off x="2523371" y="1279728"/>
            <a:ext cx="17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32579-9CA6-7E1E-FF10-7C43DBA593CF}"/>
              </a:ext>
            </a:extLst>
          </p:cNvPr>
          <p:cNvSpPr txBox="1"/>
          <p:nvPr/>
        </p:nvSpPr>
        <p:spPr>
          <a:xfrm>
            <a:off x="8897736" y="1254348"/>
            <a:ext cx="102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162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7" grpId="0"/>
      <p:bldP spid="235" grpId="0" animBg="1"/>
      <p:bldP spid="2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E5C64-00EF-081E-0AD6-C50288D2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Reweighting through meta-learning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CB13E5-5E59-1E77-F31E-B84DECF068AC}"/>
              </a:ext>
            </a:extLst>
          </p:cNvPr>
          <p:cNvGrpSpPr/>
          <p:nvPr/>
        </p:nvGrpSpPr>
        <p:grpSpPr>
          <a:xfrm>
            <a:off x="710702" y="2256313"/>
            <a:ext cx="3912813" cy="2012903"/>
            <a:chOff x="6699776" y="4335561"/>
            <a:chExt cx="3912813" cy="201290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1C3AEA5-220C-48B1-31C9-1A17B558C021}"/>
                </a:ext>
              </a:extLst>
            </p:cNvPr>
            <p:cNvGrpSpPr/>
            <p:nvPr/>
          </p:nvGrpSpPr>
          <p:grpSpPr>
            <a:xfrm>
              <a:off x="6699776" y="4335561"/>
              <a:ext cx="3912813" cy="2012903"/>
              <a:chOff x="316287" y="4458028"/>
              <a:chExt cx="3912813" cy="201290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A6E8CBC-91D2-BDA2-E5E9-43A82BDBBA70}"/>
                  </a:ext>
                </a:extLst>
              </p:cNvPr>
              <p:cNvGrpSpPr/>
              <p:nvPr/>
            </p:nvGrpSpPr>
            <p:grpSpPr>
              <a:xfrm>
                <a:off x="316287" y="4458028"/>
                <a:ext cx="3603961" cy="2012903"/>
                <a:chOff x="624903" y="4326278"/>
                <a:chExt cx="3603961" cy="2012903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7D676D01-46F3-7E57-E319-21E8DC59CDEC}"/>
                    </a:ext>
                  </a:extLst>
                </p:cNvPr>
                <p:cNvSpPr/>
                <p:nvPr/>
              </p:nvSpPr>
              <p:spPr>
                <a:xfrm>
                  <a:off x="909602" y="4397789"/>
                  <a:ext cx="1010920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34F6BCF0-E254-E275-CCD1-B7688F4E5F46}"/>
                    </a:ext>
                  </a:extLst>
                </p:cNvPr>
                <p:cNvSpPr/>
                <p:nvPr/>
              </p:nvSpPr>
              <p:spPr>
                <a:xfrm>
                  <a:off x="908252" y="4882467"/>
                  <a:ext cx="1010920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0</a:t>
                  </a: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3F58680-E68A-7CBE-B4F9-F1B9C2FB1B3F}"/>
                    </a:ext>
                  </a:extLst>
                </p:cNvPr>
                <p:cNvGrpSpPr/>
                <p:nvPr/>
              </p:nvGrpSpPr>
              <p:grpSpPr>
                <a:xfrm>
                  <a:off x="2129476" y="4326278"/>
                  <a:ext cx="2099388" cy="1887321"/>
                  <a:chOff x="1031547" y="3899192"/>
                  <a:chExt cx="2099388" cy="1887321"/>
                </a:xfrm>
              </p:grpSpPr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C7DFE69B-C845-5D95-C80E-B67306344B41}"/>
                      </a:ext>
                    </a:extLst>
                  </p:cNvPr>
                  <p:cNvGrpSpPr/>
                  <p:nvPr/>
                </p:nvGrpSpPr>
                <p:grpSpPr>
                  <a:xfrm>
                    <a:off x="1235317" y="4053192"/>
                    <a:ext cx="1681946" cy="1501507"/>
                    <a:chOff x="3110152" y="4053192"/>
                    <a:chExt cx="1681946" cy="1501507"/>
                  </a:xfrm>
                </p:grpSpPr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CE779EFC-91A2-2296-7309-A51ED16B2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092" y="4180192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00A55B9A-4AE3-51CD-488F-C3BC2C3B4F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26052" y="4360378"/>
                      <a:ext cx="121920" cy="152400"/>
                    </a:xfrm>
                    <a:prstGeom prst="ellipse">
                      <a:avLst/>
                    </a:prstGeom>
                    <a:solidFill>
                      <a:srgbClr val="F53619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D1486A5B-62BB-66D4-995C-202E59B6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3412" y="42841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916789D4-4E3C-1EEA-2A7D-E05556642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05172" y="4053192"/>
                      <a:ext cx="121920" cy="152400"/>
                    </a:xfrm>
                    <a:prstGeom prst="ellipse">
                      <a:avLst/>
                    </a:prstGeom>
                    <a:solidFill>
                      <a:srgbClr val="F33B1B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BA5C999-D830-B42E-0521-27EC2FB0F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28692" y="43603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A8F6110F-78D8-37E1-BCC7-44C684C47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78452" y="45127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6702009D-860E-F967-7C99-654AC8792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0152" y="47610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FE4E822A-A192-F7C8-C04E-B78622E03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7252" y="45127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9DD944C2-8F62-2F6C-6F3B-4BD0BAA03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452" y="46880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404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DCB20D61-C3B9-113B-933E-FA82C44FB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8152" y="49667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749D8046-BC81-61F3-7A79-0F611633E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3652" y="4588978"/>
                      <a:ext cx="121920" cy="152400"/>
                    </a:xfrm>
                    <a:prstGeom prst="ellipse">
                      <a:avLst/>
                    </a:prstGeom>
                    <a:solidFill>
                      <a:srgbClr val="FF0F0F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38EFE84-F0EA-04DE-70F1-8168AC8F0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7572" y="48626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2" name="Oval 71">
                      <a:extLst>
                        <a:ext uri="{FF2B5EF4-FFF2-40B4-BE49-F238E27FC236}">
                          <a16:creationId xmlns:a16="http://schemas.microsoft.com/office/drawing/2014/main" id="{050DF983-0D61-D44D-7407-B06C66A2E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0452" y="50150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AF52B4C9-0FE6-28F7-67D5-7A26965AD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5572" y="48236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A971C89C-D8AD-966C-21CB-7556BE41A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4372" y="519697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B9FE937C-ED96-5962-7B60-7058262A0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17492" y="49760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7C9B0145-F74F-4E87-133F-C4ABE9A87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1138" y="4970396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A8C0B0D3-5C2F-CCAC-F671-28F9FDE3F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5212" y="4671285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FF000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8124650F-3E3A-D21A-1423-9244EDC1A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7142" y="5196978"/>
                      <a:ext cx="121920" cy="1524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72301431-1848-3372-0B7B-2ECA3F246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6772" y="5349378"/>
                      <a:ext cx="121920" cy="1524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6824A9EB-94F7-2DED-01E8-EB73960F5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4612" y="5203658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DCF8561-BD15-893C-38EF-3434EB55B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6392" y="5478499"/>
                      <a:ext cx="60960" cy="76200"/>
                    </a:xfrm>
                    <a:prstGeom prst="ellipse">
                      <a:avLst/>
                    </a:prstGeom>
                    <a:pattFill prst="dkVert">
                      <a:fgClr>
                        <a:schemeClr val="tx1"/>
                      </a:fgClr>
                      <a:bgClr>
                        <a:srgbClr val="00B050"/>
                      </a:bgClr>
                    </a:patt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A5BCE033-D210-314F-7F3D-0A471ED58084}"/>
                      </a:ext>
                    </a:extLst>
                  </p:cNvPr>
                  <p:cNvSpPr/>
                  <p:nvPr/>
                </p:nvSpPr>
                <p:spPr>
                  <a:xfrm>
                    <a:off x="1031547" y="3899192"/>
                    <a:ext cx="2099388" cy="1887321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E42E21D-837F-F39A-4B0E-CA4D3C5A6B33}"/>
                    </a:ext>
                  </a:extLst>
                </p:cNvPr>
                <p:cNvSpPr/>
                <p:nvPr/>
              </p:nvSpPr>
              <p:spPr>
                <a:xfrm>
                  <a:off x="1834798" y="4506851"/>
                  <a:ext cx="121920" cy="152400"/>
                </a:xfrm>
                <a:prstGeom prst="ellipse">
                  <a:avLst/>
                </a:prstGeom>
                <a:solidFill>
                  <a:srgbClr val="F5361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FDED012B-6CA4-489A-9192-1359D2B0DB52}"/>
                    </a:ext>
                  </a:extLst>
                </p:cNvPr>
                <p:cNvSpPr/>
                <p:nvPr/>
              </p:nvSpPr>
              <p:spPr>
                <a:xfrm>
                  <a:off x="1834798" y="4912192"/>
                  <a:ext cx="121920" cy="1524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F88A77D-6A55-BDE0-C87B-EDE0322435C0}"/>
                    </a:ext>
                  </a:extLst>
                </p:cNvPr>
                <p:cNvSpPr/>
                <p:nvPr/>
              </p:nvSpPr>
              <p:spPr>
                <a:xfrm>
                  <a:off x="624903" y="5404661"/>
                  <a:ext cx="1549308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1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(dirty)</a:t>
                  </a: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B0CF6D5-1854-FEC5-3B99-6B50009F46E5}"/>
                    </a:ext>
                  </a:extLst>
                </p:cNvPr>
                <p:cNvSpPr/>
                <p:nvPr/>
              </p:nvSpPr>
              <p:spPr>
                <a:xfrm>
                  <a:off x="633385" y="6031181"/>
                  <a:ext cx="1549308" cy="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Class 0 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(dirty)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8553CF5-BFD9-13A5-CF20-9465DD8C8492}"/>
                    </a:ext>
                  </a:extLst>
                </p:cNvPr>
                <p:cNvSpPr/>
                <p:nvPr/>
              </p:nvSpPr>
              <p:spPr>
                <a:xfrm>
                  <a:off x="1832791" y="5506211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FF00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D7571F0-3A2C-FF64-9BA4-82B8C5FDBC1C}"/>
                    </a:ext>
                  </a:extLst>
                </p:cNvPr>
                <p:cNvSpPr/>
                <p:nvPr/>
              </p:nvSpPr>
              <p:spPr>
                <a:xfrm>
                  <a:off x="1832791" y="6108981"/>
                  <a:ext cx="121920" cy="152400"/>
                </a:xfrm>
                <a:prstGeom prst="ellipse">
                  <a:avLst/>
                </a:prstGeom>
                <a:pattFill prst="dkVert">
                  <a:fgClr>
                    <a:schemeClr val="tx1"/>
                  </a:fgClr>
                  <a:bgClr>
                    <a:srgbClr val="00B05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321BF3-8497-5C8D-AF05-3987FF85BF5D}"/>
                  </a:ext>
                </a:extLst>
              </p:cNvPr>
              <p:cNvCxnSpPr/>
              <p:nvPr/>
            </p:nvCxnSpPr>
            <p:spPr>
              <a:xfrm>
                <a:off x="1610268" y="5420621"/>
                <a:ext cx="2618832" cy="77093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436CF7DA-708E-9596-A227-EEA2C937E5F7}"/>
                </a:ext>
              </a:extLst>
            </p:cNvPr>
            <p:cNvSpPr/>
            <p:nvPr/>
          </p:nvSpPr>
          <p:spPr>
            <a:xfrm>
              <a:off x="8982159" y="4880517"/>
              <a:ext cx="182880" cy="1503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50AADD6E-43D7-41A8-AADA-B0B46C6478A5}"/>
                </a:ext>
              </a:extLst>
            </p:cNvPr>
            <p:cNvSpPr/>
            <p:nvPr/>
          </p:nvSpPr>
          <p:spPr>
            <a:xfrm>
              <a:off x="9276852" y="5128764"/>
              <a:ext cx="182880" cy="15034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8B462AC1-836F-DE38-58E6-14CD99DED304}"/>
                </a:ext>
              </a:extLst>
            </p:cNvPr>
            <p:cNvSpPr/>
            <p:nvPr/>
          </p:nvSpPr>
          <p:spPr>
            <a:xfrm>
              <a:off x="8772723" y="5497714"/>
              <a:ext cx="182880" cy="15034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tar: 5 Points 45">
              <a:extLst>
                <a:ext uri="{FF2B5EF4-FFF2-40B4-BE49-F238E27FC236}">
                  <a16:creationId xmlns:a16="http://schemas.microsoft.com/office/drawing/2014/main" id="{F7BA6622-3CB3-B7C9-D158-CEFAC3386B64}"/>
                </a:ext>
              </a:extLst>
            </p:cNvPr>
            <p:cNvSpPr/>
            <p:nvPr/>
          </p:nvSpPr>
          <p:spPr>
            <a:xfrm>
              <a:off x="9317388" y="5525614"/>
              <a:ext cx="182880" cy="150340"/>
            </a:xfrm>
            <a:prstGeom prst="star5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75ADBBF-1BE4-806E-7B6C-DEF2C73F09AB}"/>
              </a:ext>
            </a:extLst>
          </p:cNvPr>
          <p:cNvSpPr txBox="1"/>
          <p:nvPr/>
        </p:nvSpPr>
        <p:spPr>
          <a:xfrm>
            <a:off x="4859735" y="2848045"/>
            <a:ext cx="5804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key idea of </a:t>
            </a:r>
            <a:r>
              <a:rPr lang="en-US" sz="1800" b="1" dirty="0"/>
              <a:t>[Ren et al, ICML 18] and [Shu et al, </a:t>
            </a:r>
            <a:r>
              <a:rPr lang="en-US" sz="1800" b="1" dirty="0" err="1"/>
              <a:t>NeuIPS</a:t>
            </a:r>
            <a:r>
              <a:rPr lang="en-US" sz="1800" b="1" dirty="0"/>
              <a:t> 19] (meta-learning):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Meta-reweighting</a:t>
            </a:r>
            <a:r>
              <a:rPr lang="en-US" b="1" dirty="0"/>
              <a:t>: Jointly learn the weights of each training sample and the model parameters such that the loss on all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 </a:t>
            </a:r>
            <a:r>
              <a:rPr lang="en-US" b="1" dirty="0">
                <a:sym typeface="Wingdings" panose="05000000000000000000" pitchFamily="2" charset="2"/>
              </a:rPr>
              <a:t>and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 </a:t>
            </a:r>
            <a:r>
              <a:rPr lang="en-US" b="1" dirty="0">
                <a:sym typeface="Wingdings" panose="05000000000000000000" pitchFamily="2" charset="2"/>
              </a:rPr>
              <a:t>is minimized</a:t>
            </a:r>
            <a:endParaRPr lang="en-US" b="1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FB24D25-8E55-B40F-53F4-0A6D27FF957F}"/>
              </a:ext>
            </a:extLst>
          </p:cNvPr>
          <p:cNvSpPr/>
          <p:nvPr/>
        </p:nvSpPr>
        <p:spPr>
          <a:xfrm>
            <a:off x="7933629" y="4220891"/>
            <a:ext cx="1001761" cy="3521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llout: Line 91">
            <a:extLst>
              <a:ext uri="{FF2B5EF4-FFF2-40B4-BE49-F238E27FC236}">
                <a16:creationId xmlns:a16="http://schemas.microsoft.com/office/drawing/2014/main" id="{4EFE106D-4CA6-CB4B-9C65-DC43E8739905}"/>
              </a:ext>
            </a:extLst>
          </p:cNvPr>
          <p:cNvSpPr/>
          <p:nvPr/>
        </p:nvSpPr>
        <p:spPr>
          <a:xfrm>
            <a:off x="9225936" y="1979631"/>
            <a:ext cx="2547374" cy="656193"/>
          </a:xfrm>
          <a:prstGeom prst="borderCallout1">
            <a:avLst>
              <a:gd name="adj1" fmla="val 18750"/>
              <a:gd name="adj2" fmla="val -8333"/>
              <a:gd name="adj3" fmla="val 343342"/>
              <a:gd name="adj4" fmla="val -31387"/>
            </a:avLst>
          </a:prstGeom>
          <a:noFill/>
          <a:ln w="38100">
            <a:solidFill>
              <a:srgbClr val="405E9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Meta samples : assumed to be given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198D7A0-F38A-B289-4497-738932E5594B}"/>
              </a:ext>
            </a:extLst>
          </p:cNvPr>
          <p:cNvSpPr/>
          <p:nvPr/>
        </p:nvSpPr>
        <p:spPr>
          <a:xfrm>
            <a:off x="917283" y="4958796"/>
            <a:ext cx="10522047" cy="5576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How to select those meta samples if they don’t exist in the beginning?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A0C65-4CD6-1F09-B32D-8FEB421C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70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8" grpId="0" animBg="1"/>
      <p:bldP spid="92" grpId="0" animBg="1"/>
      <p:bldP spid="9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B3AD-CF51-BEEA-DAD6-BAE68C33F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selection of meta set matters</a:t>
            </a:r>
          </a:p>
        </p:txBody>
      </p:sp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5B6950BE-4CA7-4352-D74C-A9AB2E1A95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87"/>
                    </a14:imgEffect>
                    <a14:imgEffect>
                      <a14:saturation sat="7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61"/>
          <a:stretch/>
        </p:blipFill>
        <p:spPr>
          <a:xfrm>
            <a:off x="2573595" y="1459344"/>
            <a:ext cx="6789173" cy="280693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E4DF6B-EBFE-2833-A189-3C2F627911CD}"/>
              </a:ext>
            </a:extLst>
          </p:cNvPr>
          <p:cNvGrpSpPr/>
          <p:nvPr/>
        </p:nvGrpSpPr>
        <p:grpSpPr>
          <a:xfrm>
            <a:off x="6142586" y="2247217"/>
            <a:ext cx="3767095" cy="2296380"/>
            <a:chOff x="6142586" y="2247217"/>
            <a:chExt cx="3767095" cy="229638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45D6CA-530D-2AF4-FFB5-21327B83BBD1}"/>
                </a:ext>
              </a:extLst>
            </p:cNvPr>
            <p:cNvSpPr/>
            <p:nvPr/>
          </p:nvSpPr>
          <p:spPr>
            <a:xfrm>
              <a:off x="6852948" y="224721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6C7D19-4834-CEAE-70A7-485AB4586075}"/>
                </a:ext>
              </a:extLst>
            </p:cNvPr>
            <p:cNvSpPr/>
            <p:nvPr/>
          </p:nvSpPr>
          <p:spPr>
            <a:xfrm>
              <a:off x="7049163" y="2351080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FD52E4-546E-4F10-DC5D-2DC5D5DC767D}"/>
                </a:ext>
              </a:extLst>
            </p:cNvPr>
            <p:cNvSpPr/>
            <p:nvPr/>
          </p:nvSpPr>
          <p:spPr>
            <a:xfrm>
              <a:off x="8065747" y="2859335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57CE17-0D7A-433A-7D9C-48B61A9DE219}"/>
                </a:ext>
              </a:extLst>
            </p:cNvPr>
            <p:cNvSpPr/>
            <p:nvPr/>
          </p:nvSpPr>
          <p:spPr>
            <a:xfrm>
              <a:off x="7834166" y="306106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52DBD6-46DA-D78A-7899-7601EF2739BD}"/>
                </a:ext>
              </a:extLst>
            </p:cNvPr>
            <p:cNvSpPr/>
            <p:nvPr/>
          </p:nvSpPr>
          <p:spPr>
            <a:xfrm>
              <a:off x="7635058" y="3046433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8AACE-77C6-9DB4-009A-E54874D0FE14}"/>
                </a:ext>
              </a:extLst>
            </p:cNvPr>
            <p:cNvSpPr/>
            <p:nvPr/>
          </p:nvSpPr>
          <p:spPr>
            <a:xfrm>
              <a:off x="6878277" y="3249515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5EB8CA-31FA-BDAB-69D0-61B53778F053}"/>
                </a:ext>
              </a:extLst>
            </p:cNvPr>
            <p:cNvSpPr/>
            <p:nvPr/>
          </p:nvSpPr>
          <p:spPr>
            <a:xfrm>
              <a:off x="6142586" y="4251417"/>
              <a:ext cx="255639" cy="24580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EEB270-02E5-EEFA-7ECF-5153EB69C531}"/>
                </a:ext>
              </a:extLst>
            </p:cNvPr>
            <p:cNvSpPr txBox="1"/>
            <p:nvPr/>
          </p:nvSpPr>
          <p:spPr>
            <a:xfrm>
              <a:off x="6428747" y="4205043"/>
              <a:ext cx="348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Randomly selected meta samples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31E6DA-16B2-20AC-097A-E4D8CA314432}"/>
              </a:ext>
            </a:extLst>
          </p:cNvPr>
          <p:cNvGrpSpPr/>
          <p:nvPr/>
        </p:nvGrpSpPr>
        <p:grpSpPr>
          <a:xfrm>
            <a:off x="2241753" y="1451429"/>
            <a:ext cx="3264968" cy="3089920"/>
            <a:chOff x="2241753" y="1451429"/>
            <a:chExt cx="3264968" cy="30899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9C4EB8-BCE3-B2EC-D3FD-1B14444BAA36}"/>
                </a:ext>
              </a:extLst>
            </p:cNvPr>
            <p:cNvSpPr/>
            <p:nvPr/>
          </p:nvSpPr>
          <p:spPr>
            <a:xfrm>
              <a:off x="2684207" y="3734896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87D257F-C172-0C4D-657C-58EE5660D592}"/>
                </a:ext>
              </a:extLst>
            </p:cNvPr>
            <p:cNvSpPr/>
            <p:nvPr/>
          </p:nvSpPr>
          <p:spPr>
            <a:xfrm>
              <a:off x="2849298" y="2828434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0225F2-6D84-3C86-2AE2-73084FF2B4CC}"/>
                </a:ext>
              </a:extLst>
            </p:cNvPr>
            <p:cNvSpPr/>
            <p:nvPr/>
          </p:nvSpPr>
          <p:spPr>
            <a:xfrm>
              <a:off x="4085913" y="3194698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1A26D2-1153-AF96-4253-EA2C49E0177F}"/>
                </a:ext>
              </a:extLst>
            </p:cNvPr>
            <p:cNvSpPr/>
            <p:nvPr/>
          </p:nvSpPr>
          <p:spPr>
            <a:xfrm>
              <a:off x="4479822" y="2105274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4397BD-7779-D14F-A297-2B24F34A1948}"/>
                </a:ext>
              </a:extLst>
            </p:cNvPr>
            <p:cNvSpPr/>
            <p:nvPr/>
          </p:nvSpPr>
          <p:spPr>
            <a:xfrm>
              <a:off x="4876742" y="2107917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78A2590-A445-63BF-C210-82C2C6611D63}"/>
                </a:ext>
              </a:extLst>
            </p:cNvPr>
            <p:cNvSpPr/>
            <p:nvPr/>
          </p:nvSpPr>
          <p:spPr>
            <a:xfrm>
              <a:off x="2684206" y="1451429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FA6B45-8BD0-8DF9-3000-ABFBCC0373BE}"/>
                </a:ext>
              </a:extLst>
            </p:cNvPr>
            <p:cNvSpPr/>
            <p:nvPr/>
          </p:nvSpPr>
          <p:spPr>
            <a:xfrm>
              <a:off x="2241753" y="4254277"/>
              <a:ext cx="255639" cy="24580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60C988-E1D9-8038-4665-2BB62260EDF3}"/>
                </a:ext>
              </a:extLst>
            </p:cNvPr>
            <p:cNvSpPr txBox="1"/>
            <p:nvPr/>
          </p:nvSpPr>
          <p:spPr>
            <a:xfrm>
              <a:off x="2502307" y="4202795"/>
              <a:ext cx="30044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Optimal set of meta samples 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0C89308-DC2D-CFD0-0124-359846EBF3B0}"/>
              </a:ext>
            </a:extLst>
          </p:cNvPr>
          <p:cNvSpPr txBox="1"/>
          <p:nvPr/>
        </p:nvSpPr>
        <p:spPr>
          <a:xfrm>
            <a:off x="2684206" y="4589430"/>
            <a:ext cx="6789173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Performance on test set: 87.1% VS 62.9% 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0275B-6125-B320-3200-C9985D9B1039}"/>
              </a:ext>
            </a:extLst>
          </p:cNvPr>
          <p:cNvCxnSpPr/>
          <p:nvPr/>
        </p:nvCxnSpPr>
        <p:spPr>
          <a:xfrm flipV="1">
            <a:off x="2241753" y="1982371"/>
            <a:ext cx="570272" cy="7661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42B138-0FAE-F663-84CA-B742D5A6E347}"/>
              </a:ext>
            </a:extLst>
          </p:cNvPr>
          <p:cNvSpPr txBox="1"/>
          <p:nvPr/>
        </p:nvSpPr>
        <p:spPr>
          <a:xfrm>
            <a:off x="1097353" y="1740050"/>
            <a:ext cx="11125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A82CB"/>
                </a:solidFill>
              </a:rPr>
              <a:t>Expected boundary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FDAA34-051A-A2BD-9C17-D17C39909A92}"/>
              </a:ext>
            </a:extLst>
          </p:cNvPr>
          <p:cNvCxnSpPr>
            <a:cxnSpLocks/>
          </p:cNvCxnSpPr>
          <p:nvPr/>
        </p:nvCxnSpPr>
        <p:spPr>
          <a:xfrm>
            <a:off x="2268906" y="2662992"/>
            <a:ext cx="543119" cy="9004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5DB174-97DB-F5A1-61DE-4A6373829777}"/>
              </a:ext>
            </a:extLst>
          </p:cNvPr>
          <p:cNvSpPr txBox="1"/>
          <p:nvPr/>
        </p:nvSpPr>
        <p:spPr>
          <a:xfrm>
            <a:off x="1191934" y="2397463"/>
            <a:ext cx="11125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learned boundary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7F5C9F-DA82-2EAE-DBC5-A1ECDDA7D6D8}"/>
              </a:ext>
            </a:extLst>
          </p:cNvPr>
          <p:cNvCxnSpPr>
            <a:cxnSpLocks/>
          </p:cNvCxnSpPr>
          <p:nvPr/>
        </p:nvCxnSpPr>
        <p:spPr>
          <a:xfrm flipH="1">
            <a:off x="7722316" y="1557947"/>
            <a:ext cx="1751063" cy="13928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1F0EC8-1A38-E614-C9A8-6D674CAD2D84}"/>
              </a:ext>
            </a:extLst>
          </p:cNvPr>
          <p:cNvSpPr txBox="1"/>
          <p:nvPr/>
        </p:nvSpPr>
        <p:spPr>
          <a:xfrm>
            <a:off x="9513628" y="1299605"/>
            <a:ext cx="111256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learned boundary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6BAE43-0BF6-E1E2-54BE-9ED3BC8B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A123BF-C4A1-E3C5-C9C8-8E031F609994}"/>
              </a:ext>
            </a:extLst>
          </p:cNvPr>
          <p:cNvSpPr/>
          <p:nvPr/>
        </p:nvSpPr>
        <p:spPr>
          <a:xfrm>
            <a:off x="1191934" y="5133341"/>
            <a:ext cx="10575296" cy="5576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6600"/>
                </a:solidFill>
              </a:rPr>
              <a:t>How to select the optimal set of meta samples for label cleaning?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046C4-1E83-07AA-A9EF-24673820F408}"/>
              </a:ext>
            </a:extLst>
          </p:cNvPr>
          <p:cNvSpPr txBox="1"/>
          <p:nvPr/>
        </p:nvSpPr>
        <p:spPr>
          <a:xfrm>
            <a:off x="5060009" y="5796870"/>
            <a:ext cx="242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Active learning 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404358-A166-164A-BEA2-E4446BEC7735}"/>
              </a:ext>
            </a:extLst>
          </p:cNvPr>
          <p:cNvSpPr txBox="1"/>
          <p:nvPr/>
        </p:nvSpPr>
        <p:spPr>
          <a:xfrm>
            <a:off x="1979383" y="4137753"/>
            <a:ext cx="25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|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433DB-CC9B-DDC5-D29E-60A02F1DDD67}"/>
              </a:ext>
            </a:extLst>
          </p:cNvPr>
          <p:cNvSpPr txBox="1"/>
          <p:nvPr/>
        </p:nvSpPr>
        <p:spPr>
          <a:xfrm>
            <a:off x="5332394" y="4161857"/>
            <a:ext cx="25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|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56CB12-1EEA-48FE-7589-AC240DBD603C}"/>
              </a:ext>
            </a:extLst>
          </p:cNvPr>
          <p:cNvSpPr txBox="1"/>
          <p:nvPr/>
        </p:nvSpPr>
        <p:spPr>
          <a:xfrm>
            <a:off x="5921595" y="4162155"/>
            <a:ext cx="25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D425B5-B0FC-A012-EA7D-211A732AE10D}"/>
              </a:ext>
            </a:extLst>
          </p:cNvPr>
          <p:cNvSpPr txBox="1"/>
          <p:nvPr/>
        </p:nvSpPr>
        <p:spPr>
          <a:xfrm>
            <a:off x="9799070" y="4172017"/>
            <a:ext cx="255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|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0E027-57F2-9471-45F4-FCC584401B94}"/>
              </a:ext>
            </a:extLst>
          </p:cNvPr>
          <p:cNvSpPr txBox="1"/>
          <p:nvPr/>
        </p:nvSpPr>
        <p:spPr>
          <a:xfrm>
            <a:off x="5588033" y="4205043"/>
            <a:ext cx="36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5DB0667D-F66F-06E9-3FBA-5EA615A5F8AA}"/>
              </a:ext>
            </a:extLst>
          </p:cNvPr>
          <p:cNvSpPr/>
          <p:nvPr/>
        </p:nvSpPr>
        <p:spPr>
          <a:xfrm>
            <a:off x="9434056" y="3181199"/>
            <a:ext cx="1984891" cy="666536"/>
          </a:xfrm>
          <a:prstGeom prst="wedgeRoundRectCallout">
            <a:avLst>
              <a:gd name="adj1" fmla="val -24859"/>
              <a:gd name="adj2" fmla="val 10537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6600"/>
                </a:solidFill>
              </a:rPr>
              <a:t>Same labeling budget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5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5" grpId="0"/>
      <p:bldP spid="37" grpId="0"/>
      <p:bldP spid="39" grpId="0"/>
      <p:bldP spid="4" grpId="0"/>
      <p:bldP spid="5" grpId="0"/>
      <p:bldP spid="42" grpId="0"/>
      <p:bldP spid="43" grpId="0"/>
      <p:bldP spid="44" grpId="0"/>
      <p:bldP spid="45" grpId="0"/>
      <p:bldP spid="46" grpId="0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E4B3-B145-E4E0-549D-F6B3228F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60EF-9486-8801-9CEA-A1AA158FB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2324"/>
            <a:ext cx="11029615" cy="3736258"/>
          </a:xfrm>
        </p:spPr>
        <p:txBody>
          <a:bodyPr>
            <a:normAutofit/>
          </a:bodyPr>
          <a:lstStyle/>
          <a:p>
            <a:r>
              <a:rPr lang="en-US" sz="2800" b="1" dirty="0"/>
              <a:t>Background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Our perspective and solutions</a:t>
            </a:r>
          </a:p>
          <a:p>
            <a:r>
              <a:rPr lang="en-US" sz="2800" b="1" dirty="0"/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61E7-71DF-D92F-750E-A23EE98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2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021-514D-5626-B730-7AB7DFEF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From prior meta-reweighting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AA4D4-4140-D203-5997-EAC87BD1E954}"/>
              </a:ext>
            </a:extLst>
          </p:cNvPr>
          <p:cNvSpPr txBox="1"/>
          <p:nvPr/>
        </p:nvSpPr>
        <p:spPr>
          <a:xfrm>
            <a:off x="1317522" y="1500918"/>
            <a:ext cx="9556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According to [Ren et al, ICML 18] and [Shu et al, </a:t>
            </a:r>
            <a:r>
              <a:rPr lang="en-US" sz="2000" b="1" dirty="0" err="1"/>
              <a:t>NeuIPS</a:t>
            </a:r>
            <a:r>
              <a:rPr lang="en-US" sz="2000" b="1" dirty="0"/>
              <a:t> 19] , the update of the sample weight at each SGD step: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B53032-BB1B-691F-54D1-9C9E8871368F}"/>
                  </a:ext>
                </a:extLst>
              </p:cNvPr>
              <p:cNvSpPr txBox="1"/>
              <p:nvPr/>
            </p:nvSpPr>
            <p:spPr>
              <a:xfrm>
                <a:off x="5584693" y="2270933"/>
                <a:ext cx="3798809" cy="6961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1" i="0" dirty="0" smtClean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Meta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B53032-BB1B-691F-54D1-9C9E88713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93" y="2270933"/>
                <a:ext cx="3798809" cy="6961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85497DA2-52C0-9597-EA69-223A65362204}"/>
              </a:ext>
            </a:extLst>
          </p:cNvPr>
          <p:cNvSpPr/>
          <p:nvPr/>
        </p:nvSpPr>
        <p:spPr>
          <a:xfrm rot="5400000">
            <a:off x="7457295" y="4006891"/>
            <a:ext cx="461791" cy="40818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A778A0D-C73D-AF55-2711-C66A37641242}"/>
              </a:ext>
            </a:extLst>
          </p:cNvPr>
          <p:cNvSpPr/>
          <p:nvPr/>
        </p:nvSpPr>
        <p:spPr>
          <a:xfrm rot="5400000">
            <a:off x="8277686" y="2253606"/>
            <a:ext cx="229404" cy="1816585"/>
          </a:xfrm>
          <a:prstGeom prst="rightBrace">
            <a:avLst>
              <a:gd name="adj1" fmla="val 0"/>
              <a:gd name="adj2" fmla="val 51712"/>
            </a:avLst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BD7A79-E427-F7DD-82C1-77B2A4AE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D2F9C-7072-96B3-7168-6F1DD07D1D25}"/>
                  </a:ext>
                </a:extLst>
              </p:cNvPr>
              <p:cNvSpPr txBox="1"/>
              <p:nvPr/>
            </p:nvSpPr>
            <p:spPr>
              <a:xfrm>
                <a:off x="6538269" y="3293654"/>
                <a:ext cx="38934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Similarity between each training sample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/>
                  <a:t> and all meta samples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1D2F9C-7072-96B3-7168-6F1DD07D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269" y="3293654"/>
                <a:ext cx="3893434" cy="646331"/>
              </a:xfrm>
              <a:prstGeom prst="rect">
                <a:avLst/>
              </a:prstGeom>
              <a:blipFill>
                <a:blip r:embed="rId5"/>
                <a:stretch>
                  <a:fillRect l="-141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3E12FD-7FEE-1416-470E-B6192DB77683}"/>
              </a:ext>
            </a:extLst>
          </p:cNvPr>
          <p:cNvSpPr txBox="1"/>
          <p:nvPr/>
        </p:nvSpPr>
        <p:spPr>
          <a:xfrm>
            <a:off x="7892285" y="3944895"/>
            <a:ext cx="193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Sum over all </a:t>
            </a:r>
            <a:r>
              <a:rPr lang="en-US" b="1" i="1" dirty="0">
                <a:solidFill>
                  <a:srgbClr val="FF660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79ECB-7DD8-CDFF-218A-3677F6CBF6DD}"/>
                  </a:ext>
                </a:extLst>
              </p:cNvPr>
              <p:cNvSpPr txBox="1"/>
              <p:nvPr/>
            </p:nvSpPr>
            <p:spPr>
              <a:xfrm>
                <a:off x="2639887" y="4472010"/>
                <a:ext cx="6912225" cy="77713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 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weight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weight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000" dirty="0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 b="1" dirty="0">
                                          <a:latin typeface="Cambria Math" panose="02040503050406030204" pitchFamily="18" charset="0"/>
                                        </a:rPr>
                                        <m:t>sim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000" b="0" i="0" dirty="0" smtClean="0">
                                          <a:latin typeface="Cambria Math" panose="02040503050406030204" pitchFamily="18" charset="0"/>
                                        </a:rPr>
                                        <m:t>Meta</m:t>
                                      </m:r>
                                      <m:d>
                                        <m:dPr>
                                          <m:ctrlPr>
                                            <a:rPr lang="en-US" sz="20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079ECB-7DD8-CDFF-218A-3677F6CBF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87" y="4472010"/>
                <a:ext cx="6912225" cy="777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5AAD6-2A3D-D436-E10D-9D2615D36C4A}"/>
                  </a:ext>
                </a:extLst>
              </p:cNvPr>
              <p:cNvSpPr txBox="1"/>
              <p:nvPr/>
            </p:nvSpPr>
            <p:spPr>
              <a:xfrm>
                <a:off x="1656971" y="2295902"/>
                <a:ext cx="3636609" cy="13234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: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training sample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Meta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: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meta sample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: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training iteration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: sample weight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B5AAD6-2A3D-D436-E10D-9D2615D36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71" y="2295902"/>
                <a:ext cx="3636609" cy="1323439"/>
              </a:xfrm>
              <a:prstGeom prst="rect">
                <a:avLst/>
              </a:prstGeom>
              <a:blipFill>
                <a:blip r:embed="rId7"/>
                <a:stretch>
                  <a:fillRect l="-839" t="-230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Arrow: Counter-clockwise curve with solid fill">
            <a:extLst>
              <a:ext uri="{FF2B5EF4-FFF2-40B4-BE49-F238E27FC236}">
                <a16:creationId xmlns:a16="http://schemas.microsoft.com/office/drawing/2014/main" id="{B77CE1D3-0FEF-FBB1-AE23-7DA3E6AB19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268208">
            <a:off x="9385733" y="4395270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52E799-DBA7-8C58-27C8-9C3F54BCE89E}"/>
              </a:ext>
            </a:extLst>
          </p:cNvPr>
          <p:cNvSpPr txBox="1"/>
          <p:nvPr/>
        </p:nvSpPr>
        <p:spPr>
          <a:xfrm>
            <a:off x="2138703" y="5390028"/>
            <a:ext cx="6720055" cy="369332"/>
          </a:xfrm>
          <a:prstGeom prst="rect">
            <a:avLst/>
          </a:prstGeom>
          <a:solidFill>
            <a:srgbClr val="00B0F0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 the end of training, our goal is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CE53EC-8119-BB85-1D3D-7B007027A6E8}"/>
                  </a:ext>
                </a:extLst>
              </p:cNvPr>
              <p:cNvSpPr txBox="1"/>
              <p:nvPr/>
            </p:nvSpPr>
            <p:spPr>
              <a:xfrm>
                <a:off x="2138703" y="5720032"/>
                <a:ext cx="6720055" cy="669992"/>
              </a:xfrm>
              <a:prstGeom prst="rect">
                <a:avLst/>
              </a:prstGeom>
              <a:solidFill>
                <a:srgbClr val="33C0F3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sz="1800" b="1" dirty="0">
                    <a:solidFill>
                      <a:schemeClr val="bg1"/>
                    </a:solidFill>
                  </a:rPr>
                  <a:t>If sample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noisy,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should be small (close to 0) 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b="1" dirty="0">
                    <a:solidFill>
                      <a:schemeClr val="bg1"/>
                    </a:solidFill>
                  </a:rPr>
                  <a:t>If sample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is clean,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should be large (close to 1)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CE53EC-8119-BB85-1D3D-7B007027A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03" y="5720032"/>
                <a:ext cx="6720055" cy="669992"/>
              </a:xfrm>
              <a:prstGeom prst="rect">
                <a:avLst/>
              </a:prstGeom>
              <a:blipFill>
                <a:blip r:embed="rId10"/>
                <a:stretch>
                  <a:fillRect l="-817" t="-5455" r="-27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B0533DE1-3AA9-5B42-8D0D-E3686E5EDA95}"/>
              </a:ext>
            </a:extLst>
          </p:cNvPr>
          <p:cNvSpPr/>
          <p:nvPr/>
        </p:nvSpPr>
        <p:spPr>
          <a:xfrm>
            <a:off x="8914216" y="5831687"/>
            <a:ext cx="126597" cy="4817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B22B9C-14BB-19B5-5555-B6864DB601A6}"/>
                  </a:ext>
                </a:extLst>
              </p:cNvPr>
              <p:cNvSpPr txBox="1"/>
              <p:nvPr/>
            </p:nvSpPr>
            <p:spPr>
              <a:xfrm>
                <a:off x="9040813" y="5720032"/>
                <a:ext cx="1810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Initial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weight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random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EB22B9C-14BB-19B5-5555-B6864DB60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813" y="5720032"/>
                <a:ext cx="1810681" cy="646331"/>
              </a:xfrm>
              <a:prstGeom prst="rect">
                <a:avLst/>
              </a:prstGeom>
              <a:blipFill>
                <a:blip r:embed="rId11"/>
                <a:stretch>
                  <a:fillRect l="-269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EDA61D3-1FD8-8CA0-5AD7-53EFD7903D14}"/>
              </a:ext>
            </a:extLst>
          </p:cNvPr>
          <p:cNvSpPr txBox="1"/>
          <p:nvPr/>
        </p:nvSpPr>
        <p:spPr>
          <a:xfrm>
            <a:off x="2601302" y="3825679"/>
            <a:ext cx="245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updates of the sample weight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02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10" grpId="0" animBg="1"/>
      <p:bldP spid="12" grpId="0"/>
      <p:bldP spid="14" grpId="0"/>
      <p:bldP spid="5" grpId="0" animBg="1"/>
      <p:bldP spid="4" grpId="0" animBg="1"/>
      <p:bldP spid="22" grpId="0" animBg="1"/>
      <p:bldP spid="24" grpId="0" animBg="1"/>
      <p:bldP spid="25" grpId="0" animBg="1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5.9|8.3|4.9|11.7|39.2|6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33.2|7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1.9|4.2|6.9|1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9.1|14.3|8|21.5|5.3|6.2|6.1|13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9.1|14.3|8|21.5|5.3|6.2|6.1|1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5.9|8.3|4.9|11.7|39.2|6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8.4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2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48488</TotalTime>
  <Words>1240</Words>
  <Application>Microsoft Office PowerPoint</Application>
  <PresentationFormat>Widescreen</PresentationFormat>
  <Paragraphs>219</Paragraphs>
  <Slides>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Wingdings</vt:lpstr>
      <vt:lpstr>Wingdings 2</vt:lpstr>
      <vt:lpstr>DividendVTI</vt:lpstr>
      <vt:lpstr>Acrobat Document</vt:lpstr>
      <vt:lpstr>Learning to Select Pivotal Samples for Meta Re-weighting </vt:lpstr>
      <vt:lpstr>Outline </vt:lpstr>
      <vt:lpstr>Outline </vt:lpstr>
      <vt:lpstr>In the presence of dirty labels</vt:lpstr>
      <vt:lpstr>In the presence of dirty labels</vt:lpstr>
      <vt:lpstr>Reweighting through meta-learning</vt:lpstr>
      <vt:lpstr>The selection of meta set matters</vt:lpstr>
      <vt:lpstr>Outline </vt:lpstr>
      <vt:lpstr>From prior meta-reweighting algorithm</vt:lpstr>
      <vt:lpstr>Our objective function</vt:lpstr>
      <vt:lpstr>Intractability of MSSO</vt:lpstr>
      <vt:lpstr>Evaluating MCO</vt:lpstr>
      <vt:lpstr>Outline </vt:lpstr>
      <vt:lpstr>Experiments – quantitative results</vt:lpstr>
      <vt:lpstr>Experiments – quantitative results</vt:lpstr>
      <vt:lpstr>Experiments – qualitative results</vt:lpstr>
      <vt:lpstr>Summary</vt:lpstr>
      <vt:lpstr>PowerPoint Presentation</vt:lpstr>
      <vt:lpstr>Reference</vt:lpstr>
      <vt:lpstr>Evaluating MCO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ProvCite: Provenancebased Data Citation</dc:title>
  <dc:creator>yinjun wu</dc:creator>
  <cp:lastModifiedBy>yinjun wu</cp:lastModifiedBy>
  <cp:revision>4900</cp:revision>
  <cp:lastPrinted>2022-12-02T15:04:58Z</cp:lastPrinted>
  <dcterms:created xsi:type="dcterms:W3CDTF">2018-11-07T15:45:42Z</dcterms:created>
  <dcterms:modified xsi:type="dcterms:W3CDTF">2023-02-12T15:12:50Z</dcterms:modified>
</cp:coreProperties>
</file>