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588" r:id="rId2"/>
    <p:sldId id="687" r:id="rId3"/>
    <p:sldId id="688" r:id="rId4"/>
    <p:sldId id="689" r:id="rId5"/>
    <p:sldId id="666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6D"/>
    <a:srgbClr val="FFDA65"/>
    <a:srgbClr val="FF6600"/>
    <a:srgbClr val="80CAFF"/>
    <a:srgbClr val="0069B4"/>
    <a:srgbClr val="B0DD7F"/>
    <a:srgbClr val="54B8FF"/>
    <a:srgbClr val="115791"/>
    <a:srgbClr val="1467A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8" autoAdjust="0"/>
    <p:restoredTop sz="95267" autoAdjust="0"/>
  </p:normalViewPr>
  <p:slideViewPr>
    <p:cSldViewPr snapToGrid="0">
      <p:cViewPr varScale="1">
        <p:scale>
          <a:sx n="116" d="100"/>
          <a:sy n="116" d="100"/>
        </p:scale>
        <p:origin x="125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-2414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fld id="{F24AA7F1-600A-4946-B311-D299BD653D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959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fld id="{BCA317DC-763A-478B-A4CF-2E8F5965E3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82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5867E-E600-485E-8701-F9B7829D4D0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4e83cb62377625e8e7113ad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60350"/>
            <a:ext cx="11382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C995D-557D-4CC8-A7D2-E145FB375C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3AE0D-7B34-4DC2-86B2-95361D8D62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AABE9-1E01-4D68-8D32-FC74ABABCD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D3C0B-D204-42D1-BD28-CE9903A800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141CB-970B-45CF-9954-00D1E7B232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3D26A-4399-449B-8FA5-7846069D3B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FE8BB-CF26-4209-B7E7-473BC2FE3E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FED3D-26A3-43F2-8A03-A71D2F137C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62F96-58A4-45DC-A880-CBE6A0DE00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39F92-6E2E-4871-881D-35B5BC6DE7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4788" y="6499225"/>
            <a:ext cx="129698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17938365-1ABF-45BA-988C-B610625AC0C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7" name="Group 3"/>
          <p:cNvGrpSpPr>
            <a:grpSpLocks/>
          </p:cNvGrpSpPr>
          <p:nvPr userDrawn="1"/>
        </p:nvGrpSpPr>
        <p:grpSpPr bwMode="auto">
          <a:xfrm>
            <a:off x="0" y="728663"/>
            <a:ext cx="9123363" cy="100012"/>
            <a:chOff x="0" y="663"/>
            <a:chExt cx="5747" cy="63"/>
          </a:xfrm>
        </p:grpSpPr>
        <p:sp>
          <p:nvSpPr>
            <p:cNvPr id="1028" name="Line 4"/>
            <p:cNvSpPr>
              <a:spLocks noChangeShapeType="1"/>
            </p:cNvSpPr>
            <p:nvPr/>
          </p:nvSpPr>
          <p:spPr bwMode="auto">
            <a:xfrm>
              <a:off x="0" y="672"/>
              <a:ext cx="3314" cy="0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4" y="709"/>
              <a:ext cx="3314" cy="0"/>
            </a:xfrm>
            <a:prstGeom prst="line">
              <a:avLst/>
            </a:prstGeom>
            <a:noFill/>
            <a:ln w="349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3320" y="663"/>
              <a:ext cx="2427" cy="6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/>
          </p:spPr>
          <p:txBody>
            <a:bodyPr wrap="none" anchor="ctr"/>
            <a:lstStyle>
              <a:lvl1pPr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824788" y="6521450"/>
            <a:ext cx="1296987" cy="349250"/>
          </a:xfrm>
          <a:noFill/>
        </p:spPr>
        <p:txBody>
          <a:bodyPr/>
          <a:lstStyle/>
          <a:p>
            <a:fld id="{4CD44AB8-8F5E-4266-A97E-73A69F298421}" type="slidenum">
              <a:rPr lang="en-US" altLang="zh-CN"/>
              <a:pPr/>
              <a:t>1</a:t>
            </a:fld>
            <a:endParaRPr lang="en-US" altLang="zh-CN" dirty="0"/>
          </a:p>
        </p:txBody>
      </p:sp>
      <p:pic>
        <p:nvPicPr>
          <p:cNvPr id="26" name="Picture 2" descr="C:\Users\User\Desktop\中南字体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617" t="21807" r="7799" b="22683"/>
          <a:stretch>
            <a:fillRect/>
          </a:stretch>
        </p:blipFill>
        <p:spPr bwMode="auto">
          <a:xfrm>
            <a:off x="6878973" y="100668"/>
            <a:ext cx="2265027" cy="653822"/>
          </a:xfrm>
          <a:prstGeom prst="rect">
            <a:avLst/>
          </a:prstGeom>
          <a:noFill/>
        </p:spPr>
      </p:pic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922333" y="2333695"/>
            <a:ext cx="7266077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zh-CN" altLang="en-US" sz="60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交叉熵算法</a:t>
            </a:r>
            <a:endParaRPr kumimoji="1" lang="en-US" altLang="zh-CN" sz="6000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 eaLnBrk="1" hangingPunct="1"/>
            <a:r>
              <a:rPr kumimoji="1" lang="en-US" altLang="zh-CN" sz="2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Cross-Entropy Method</a:t>
            </a:r>
            <a:endParaRPr kumimoji="1" lang="en-US" altLang="zh-CN" sz="20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1529" y="4857075"/>
            <a:ext cx="187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/>
              <a:t>汇报人：黄淼</a:t>
            </a:r>
            <a:endParaRPr lang="en-US" altLang="zh-CN" sz="1800" dirty="0" smtClean="0"/>
          </a:p>
          <a:p>
            <a:pPr algn="ctr"/>
            <a:fld id="{466A6493-0BA3-4D92-B118-8034CF81EBCF}" type="datetime1">
              <a:rPr lang="zh-CN" altLang="en-US" sz="1800" smtClean="0"/>
              <a:t>2018/11/13</a:t>
            </a:fld>
            <a:endParaRPr lang="zh-CN" altLang="en-US" sz="1800" dirty="0"/>
          </a:p>
        </p:txBody>
      </p:sp>
    </p:spTree>
  </p:cSld>
  <p:clrMapOvr>
    <a:masterClrMapping/>
  </p:clrMapOvr>
  <p:transition advTm="661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134878" y="2416847"/>
            <a:ext cx="8798010" cy="41426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FED3D-26A3-43F2-8A03-A71D2F137CB8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5517" y="911631"/>
            <a:ext cx="5246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与</a:t>
            </a:r>
            <a:r>
              <a:rPr lang="en-US" altLang="zh-CN" sz="1600" dirty="0" smtClean="0"/>
              <a:t>STA</a:t>
            </a:r>
            <a:r>
              <a:rPr lang="zh-CN" altLang="en-US" sz="1600" dirty="0" smtClean="0"/>
              <a:t>一致，交叉熵算法在每一次迭代中都包括两个部分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612444" y="1335626"/>
            <a:ext cx="358143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0" dirty="0" smtClean="0"/>
              <a:t>1</a:t>
            </a:r>
            <a:r>
              <a:rPr lang="zh-CN" altLang="en-US" sz="1600" b="0" dirty="0" smtClean="0"/>
              <a:t>、通过</a:t>
            </a:r>
            <a:r>
              <a:rPr lang="zh-CN" altLang="en-US" sz="1600" dirty="0" smtClean="0"/>
              <a:t>某种分布</a:t>
            </a:r>
            <a:r>
              <a:rPr lang="zh-CN" altLang="en-US" sz="1600" b="0" dirty="0" smtClean="0"/>
              <a:t>产生一些随机采样解</a:t>
            </a:r>
            <a:endParaRPr lang="zh-CN" altLang="en-US" sz="1600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612444" y="1737342"/>
            <a:ext cx="72123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2</a:t>
            </a:r>
            <a:r>
              <a:rPr lang="zh-CN" altLang="en-US" sz="1600" b="0" dirty="0" smtClean="0"/>
              <a:t>、根据上一步产生的解及其对应目标函数，</a:t>
            </a:r>
            <a:r>
              <a:rPr lang="zh-CN" altLang="en-US" sz="1600" dirty="0" smtClean="0"/>
              <a:t>更新分布（</a:t>
            </a:r>
            <a:r>
              <a:rPr lang="zh-CN" altLang="en-US" sz="1200" dirty="0" smtClean="0"/>
              <a:t>这里选用高斯</a:t>
            </a:r>
            <a:r>
              <a:rPr lang="zh-CN" altLang="en-US" sz="1600" dirty="0" smtClean="0"/>
              <a:t>）的参数</a:t>
            </a:r>
            <a:r>
              <a:rPr lang="zh-CN" altLang="en-US" sz="1600" b="0" dirty="0" smtClean="0"/>
              <a:t>，使得其在下一代产生更“好”的解。</a:t>
            </a:r>
            <a:endParaRPr lang="zh-CN" altLang="en-US" sz="1600" b="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15243" y="139045"/>
            <a:ext cx="66436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dirty="0" smtClean="0">
                <a:solidFill>
                  <a:srgbClr val="000066"/>
                </a:solidFill>
                <a:latin typeface="Arial" pitchFamily="34" charset="0"/>
                <a:ea typeface="黑体" pitchFamily="49" charset="-122"/>
              </a:rPr>
              <a:t>1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算法框架</a:t>
            </a:r>
            <a:endParaRPr kumimoji="1" lang="zh-CN" altLang="en-US" sz="3200" dirty="0">
              <a:solidFill>
                <a:srgbClr val="FF0000"/>
              </a:solidFill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5082" y="2528939"/>
                <a:ext cx="8452250" cy="3357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 smtClean="0"/>
                  <a:t>初始化：最优解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dirty="0">
                            <a:latin typeface="Cambria Math" panose="02040503050406030204" pitchFamily="18" charset="0"/>
                          </a:rPr>
                          <m:t>𝒃𝒆𝒔𝒕</m:t>
                        </m:r>
                        <m:r>
                          <a:rPr lang="en-US" altLang="zh-CN" sz="1400" b="1" i="1" dirty="0" smtClean="0">
                            <a:latin typeface="Cambria Math" panose="02040503050406030204" pitchFamily="18" charset="0"/>
                          </a:rPr>
                          <m:t>𝑨𝒍𝒍</m:t>
                        </m:r>
                      </m:sub>
                    </m:sSub>
                  </m:oMath>
                </a14:m>
                <a:r>
                  <a:rPr lang="zh-CN" altLang="en-US" sz="1400" dirty="0" smtClean="0"/>
                  <a:t>、均值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zh-CN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 smtClean="0"/>
                  <a:t>、方差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zh-CN" altLang="en-US" sz="1400" dirty="0" smtClean="0"/>
                  <a:t>、迭代次数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𝑚𝑎𝑥𝐼𝑡𝑒𝑟</m:t>
                    </m:r>
                  </m:oMath>
                </a14:m>
                <a:r>
                  <a:rPr lang="zh-CN" altLang="en-US" sz="1400" dirty="0" smtClean="0"/>
                  <a:t>、均值平滑因子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1400" dirty="0" smtClean="0"/>
                  <a:t>、方差平滑因子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1400" dirty="0" smtClean="0"/>
                  <a:t>、</a:t>
                </a:r>
                <a:endParaRPr lang="en-US" altLang="zh-CN" sz="1400" dirty="0" smtClean="0"/>
              </a:p>
              <a:p>
                <a:r>
                  <a:rPr lang="en-US" altLang="zh-CN" sz="1400" dirty="0"/>
                  <a:t> </a:t>
                </a:r>
                <a:r>
                  <a:rPr lang="en-US" altLang="zh-CN" sz="1400" dirty="0" smtClean="0"/>
                  <a:t>               </a:t>
                </a:r>
                <a:r>
                  <a:rPr lang="zh-CN" altLang="en-US" sz="1400" dirty="0" smtClean="0"/>
                  <a:t>精英解个数</a:t>
                </a:r>
                <a:r>
                  <a:rPr lang="en-US" altLang="zh-CN" sz="1400" i="1" dirty="0" smtClean="0"/>
                  <a:t>NEL</a:t>
                </a:r>
              </a:p>
              <a:p>
                <a:endParaRPr lang="en-US" altLang="zh-CN" sz="1400" dirty="0" smtClean="0"/>
              </a:p>
              <a:p>
                <a:r>
                  <a:rPr lang="zh-CN" altLang="en-US" sz="1400" dirty="0" smtClean="0"/>
                  <a:t>求随机采样解分布：</a:t>
                </a:r>
              </a:p>
              <a:p>
                <a:r>
                  <a:rPr lang="zh-CN" altLang="en-US" sz="1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（其中</a:t>
                </a:r>
                <a:r>
                  <a:rPr lang="en-US" altLang="zh-CN" sz="12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last</a:t>
                </a:r>
                <a:r>
                  <a:rPr lang="zh-CN" altLang="en-US" sz="1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表示上一次迭代的值）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4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zh-CN" altLang="en-US" sz="1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b="0" i="1" smtClean="0">
                        <a:latin typeface="Cambria Math" panose="02040503050406030204" pitchFamily="18" charset="0"/>
                      </a:rPr>
                      <m:t>和</m:t>
                    </m:r>
                    <m:acc>
                      <m:accPr>
                        <m:chr m:val="⃗"/>
                        <m:ctrlPr>
                          <a:rPr lang="zh-CN" altLang="en-US" sz="1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4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zh-CN" altLang="en-US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均为向量）</a:t>
                </a:r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endParaRPr lang="en-US" altLang="zh-CN" sz="1400" dirty="0" smtClean="0"/>
              </a:p>
              <a:p>
                <a:r>
                  <a:rPr lang="zh-CN" altLang="en-US" sz="1400" dirty="0" smtClean="0"/>
                  <a:t>根据以上分布</a:t>
                </a:r>
                <a:r>
                  <a:rPr lang="zh-CN" altLang="en-US" sz="1400" dirty="0" smtClean="0"/>
                  <a:t>产生候选解</a:t>
                </a:r>
                <a:r>
                  <a:rPr lang="zh-CN" altLang="en-US" sz="1400" dirty="0" smtClean="0"/>
                  <a:t>：</a:t>
                </a:r>
                <a:endParaRPr lang="en-US" altLang="zh-CN" sz="1400" dirty="0" smtClean="0"/>
              </a:p>
              <a:p>
                <a:r>
                  <a:rPr lang="zh-CN" altLang="en-US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1200" b="0" dirty="0"/>
                  <a:t>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2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zh-CN" altLang="en-US" sz="1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200" b="0" dirty="0"/>
                  <a:t>为均值，以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zh-CN" altLang="en-US" sz="1200" b="0" dirty="0"/>
                  <a:t>为</a:t>
                </a:r>
                <a:r>
                  <a:rPr lang="zh-CN" altLang="en-US" sz="1200" b="0" dirty="0" smtClean="0"/>
                  <a:t>方差</a:t>
                </a:r>
                <a:r>
                  <a:rPr lang="zh-CN" altLang="en-US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（不同维</a:t>
                </a:r>
                <a:r>
                  <a:rPr lang="zh-CN" altLang="en-US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度</a:t>
                </a:r>
                <a:r>
                  <a:rPr lang="zh-CN" altLang="en-US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为不同均值</a:t>
                </a:r>
                <a:r>
                  <a:rPr lang="zh-CN" altLang="en-US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方差，产生</a:t>
                </a:r>
                <a:r>
                  <a:rPr lang="en-US" altLang="zh-CN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个新解）</a:t>
                </a:r>
                <a:endParaRPr lang="en-US" altLang="zh-CN" sz="1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1400" dirty="0" smtClean="0"/>
                  <a:t>更新最好解：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zh-CN" altLang="en-US" sz="1400" b="0" dirty="0" smtClean="0"/>
                  <a:t>为产生</a:t>
                </a:r>
                <a:r>
                  <a:rPr lang="en-US" altLang="zh-CN" sz="1400" b="0" dirty="0" smtClean="0"/>
                  <a:t>N</a:t>
                </a:r>
                <a:r>
                  <a:rPr lang="zh-CN" altLang="en-US" sz="1400" b="0" dirty="0" smtClean="0"/>
                  <a:t>个新解中最好解（对应目标函数值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zh-CN" altLang="en-US" sz="1400" b="0" dirty="0" smtClean="0"/>
                  <a:t>），根据贪婪准则更新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</m:sub>
                    </m:sSub>
                  </m:oMath>
                </a14:m>
                <a:r>
                  <a:rPr lang="zh-CN" altLang="en-US" sz="1400" b="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</m:sub>
                    </m:sSub>
                  </m:oMath>
                </a14:m>
                <a:endParaRPr lang="en-US" altLang="zh-CN" sz="1400" b="0" dirty="0" smtClean="0"/>
              </a:p>
              <a:p>
                <a:endParaRPr lang="en-US" altLang="zh-CN" sz="1400" dirty="0"/>
              </a:p>
              <a:p>
                <a:r>
                  <a:rPr lang="zh-CN" altLang="en-US" sz="1400" dirty="0" smtClean="0"/>
                  <a:t>更新高斯分布参数：</a:t>
                </a:r>
                <a:endParaRPr lang="en-US" altLang="zh-CN" sz="1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2" y="2528939"/>
                <a:ext cx="8452250" cy="3357971"/>
              </a:xfrm>
              <a:prstGeom prst="rect">
                <a:avLst/>
              </a:prstGeom>
              <a:blipFill rotWithShape="0">
                <a:blip r:embed="rId3"/>
                <a:stretch>
                  <a:fillRect l="-216" b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119635"/>
              </p:ext>
            </p:extLst>
          </p:nvPr>
        </p:nvGraphicFramePr>
        <p:xfrm>
          <a:off x="3281834" y="3181194"/>
          <a:ext cx="2231081" cy="102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Equation" r:id="rId4" imgW="1879560" imgH="863280" progId="Equation.DSMT4">
                  <p:embed/>
                </p:oleObj>
              </mc:Choice>
              <mc:Fallback>
                <p:oleObj name="Equation" r:id="rId4" imgW="18795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1834" y="3181194"/>
                        <a:ext cx="2231081" cy="1026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63361"/>
              </p:ext>
            </p:extLst>
          </p:nvPr>
        </p:nvGraphicFramePr>
        <p:xfrm>
          <a:off x="3334446" y="4348694"/>
          <a:ext cx="1727900" cy="33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" name="Equation" r:id="rId6" imgW="1193760" imgH="228600" progId="Equation.DSMT4">
                  <p:embed/>
                </p:oleObj>
              </mc:Choice>
              <mc:Fallback>
                <p:oleObj name="Equation" r:id="rId6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4446" y="4348694"/>
                        <a:ext cx="1727900" cy="330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198397" y="2855643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938075"/>
              </p:ext>
            </p:extLst>
          </p:nvPr>
        </p:nvGraphicFramePr>
        <p:xfrm>
          <a:off x="3281834" y="5544651"/>
          <a:ext cx="23383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" name="Equation" r:id="rId8" imgW="2031840" imgH="914400" progId="Equation.DSMT4">
                  <p:embed/>
                </p:oleObj>
              </mc:Choice>
              <mc:Fallback>
                <p:oleObj name="Equation" r:id="rId8" imgW="203184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1834" y="5544651"/>
                        <a:ext cx="2338388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右弧形箭头 15"/>
          <p:cNvSpPr/>
          <p:nvPr/>
        </p:nvSpPr>
        <p:spPr bwMode="auto">
          <a:xfrm flipH="1" flipV="1">
            <a:off x="201420" y="3334627"/>
            <a:ext cx="471762" cy="2585239"/>
          </a:xfrm>
          <a:prstGeom prst="curvedLeftArrow">
            <a:avLst/>
          </a:prstGeom>
          <a:solidFill>
            <a:srgbClr val="0000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686813" y="3181194"/>
            <a:ext cx="8119436" cy="0"/>
          </a:xfrm>
          <a:prstGeom prst="lin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743317" y="4250653"/>
            <a:ext cx="8119436" cy="0"/>
          </a:xfrm>
          <a:prstGeom prst="lin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05529" y="5088253"/>
            <a:ext cx="8119436" cy="0"/>
          </a:xfrm>
          <a:prstGeom prst="lin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>
            <a:off x="705529" y="5541335"/>
            <a:ext cx="8119436" cy="0"/>
          </a:xfrm>
          <a:prstGeom prst="lin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30461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FED3D-26A3-43F2-8A03-A71D2F137CB8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5" y="1675851"/>
            <a:ext cx="4333242" cy="32515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187" y="1675851"/>
            <a:ext cx="4303525" cy="3229233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15243" y="139045"/>
            <a:ext cx="66436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dirty="0" smtClean="0">
                <a:solidFill>
                  <a:srgbClr val="000066"/>
                </a:solidFill>
                <a:latin typeface="Arial" pitchFamily="34" charset="0"/>
                <a:ea typeface="黑体" pitchFamily="49" charset="-122"/>
              </a:rPr>
              <a:t>2 </a:t>
            </a:r>
            <a:r>
              <a:rPr kumimoji="1" lang="zh-CN" altLang="en-US" sz="32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案例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6188" y="4998335"/>
                <a:ext cx="14273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zh-CN" altLang="en-US" sz="1600" b="0" dirty="0" smtClean="0"/>
                  <a:t>变化曲线</a:t>
                </a:r>
                <a:endParaRPr lang="zh-CN" altLang="en-US" sz="1600" b="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88" y="4998335"/>
                <a:ext cx="1427314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455" r="-1282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946592" y="5025106"/>
                <a:ext cx="373608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0" dirty="0" smtClean="0"/>
                  <a:t>各维度</a:t>
                </a:r>
                <a14:m>
                  <m:oMath xmlns:m="http://schemas.openxmlformats.org/officeDocument/2006/math"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600" b="0" dirty="0" smtClean="0"/>
                  <a:t>变化曲线</a:t>
                </a:r>
                <a:endParaRPr lang="en-US" altLang="zh-CN" sz="1600" b="0" dirty="0" smtClean="0"/>
              </a:p>
              <a:p>
                <a:r>
                  <a:rPr lang="zh-CN" altLang="en-US" sz="1400" b="0" dirty="0" smtClean="0"/>
                  <a:t>（由图可知最后一维的</a:t>
                </a:r>
                <a14:m>
                  <m:oMath xmlns:m="http://schemas.openxmlformats.org/officeDocument/2006/math">
                    <m:r>
                      <a:rPr lang="zh-CN" altLang="en-US" sz="1400" b="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1400" b="0" dirty="0" smtClean="0"/>
                  <a:t>起初变化最大，随后随迭代次数</a:t>
                </a:r>
                <a:r>
                  <a:rPr lang="zh-CN" altLang="en-US" sz="1400" dirty="0" smtClean="0">
                    <a:solidFill>
                      <a:srgbClr val="FF0000"/>
                    </a:solidFill>
                  </a:rPr>
                  <a:t>逐渐收敛</a:t>
                </a:r>
                <a:r>
                  <a:rPr lang="zh-CN" altLang="en-US" sz="1400" b="0" dirty="0" smtClean="0"/>
                  <a:t>）</a:t>
                </a:r>
                <a:endParaRPr lang="zh-CN" altLang="en-US" sz="1400" b="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92" y="5025106"/>
                <a:ext cx="3736089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816" t="-2362" b="-7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31388" y="1112189"/>
            <a:ext cx="328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测试十维的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Rosenbrock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93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FED3D-26A3-43F2-8A03-A71D2F137C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15243" y="139045"/>
            <a:ext cx="66436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dirty="0" smtClean="0">
                <a:solidFill>
                  <a:srgbClr val="000066"/>
                </a:solidFill>
                <a:latin typeface="Arial" pitchFamily="34" charset="0"/>
                <a:ea typeface="黑体" pitchFamily="49" charset="-122"/>
              </a:rPr>
              <a:t>3 </a:t>
            </a:r>
            <a:r>
              <a:rPr kumimoji="1" lang="zh-CN" altLang="en-US" sz="3200" dirty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问题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8436" y="1672362"/>
            <a:ext cx="61221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、不知道为何能收敛？</a:t>
            </a:r>
            <a:endParaRPr lang="en-US" altLang="zh-C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、除了常用的高斯分布，其他分布可不可以？</a:t>
            </a:r>
            <a:endParaRPr lang="en-US" altLang="zh-C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、很多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tricks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，即各种平滑因子、平滑策略、精英解个数等</a:t>
            </a:r>
            <a:endParaRPr lang="en-US" altLang="zh-C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、带变量约束的优化问题无法求解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7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FED3D-26A3-43F2-8A03-A71D2F137CB8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4" name="Picture 2" descr="C:\Users\User\Desktop\中南字体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617" t="21807" r="7799" b="22683"/>
          <a:stretch>
            <a:fillRect/>
          </a:stretch>
        </p:blipFill>
        <p:spPr bwMode="auto">
          <a:xfrm>
            <a:off x="6878973" y="100668"/>
            <a:ext cx="2265027" cy="653822"/>
          </a:xfrm>
          <a:prstGeom prst="rect">
            <a:avLst/>
          </a:prstGeom>
          <a:noFill/>
        </p:spPr>
      </p:pic>
      <p:sp>
        <p:nvSpPr>
          <p:cNvPr id="6" name="TextBox 4"/>
          <p:cNvSpPr txBox="1"/>
          <p:nvPr/>
        </p:nvSpPr>
        <p:spPr>
          <a:xfrm>
            <a:off x="858162" y="2681453"/>
            <a:ext cx="7491076" cy="14583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dirty="0" smtClean="0">
                <a:solidFill>
                  <a:srgbClr val="404040"/>
                </a:solidFill>
                <a:latin typeface="+mj-lt"/>
              </a:rPr>
              <a:t>谢 谢！</a:t>
            </a:r>
            <a:endParaRPr lang="en-US" sz="4800" dirty="0" smtClean="0">
              <a:solidFill>
                <a:srgbClr val="404040"/>
              </a:solidFill>
              <a:latin typeface="+mj-lt"/>
            </a:endParaRPr>
          </a:p>
          <a:p>
            <a:pPr algn="ctr"/>
            <a:r>
              <a:rPr lang="en-US" sz="4800" dirty="0" smtClean="0">
                <a:solidFill>
                  <a:srgbClr val="404040"/>
                </a:solidFill>
                <a:latin typeface="+mj-lt"/>
              </a:rPr>
              <a:t>THANK YOU</a:t>
            </a:r>
            <a:endParaRPr lang="en-SG" sz="4800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871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11">
  <a:themeElements>
    <a:clrScheme name="1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lnDef>
  </a:objectDefaults>
  <a:extraClrSchemeLst>
    <a:extraClrScheme>
      <a:clrScheme name="1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A000120140627A17PPBG</Template>
  <TotalTime>54436</TotalTime>
  <Words>168</Words>
  <Application>Microsoft Office PowerPoint</Application>
  <PresentationFormat>全屏显示(4:3)</PresentationFormat>
  <Paragraphs>44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黑体</vt:lpstr>
      <vt:lpstr>华文细黑</vt:lpstr>
      <vt:lpstr>楷体</vt:lpstr>
      <vt:lpstr>宋体</vt:lpstr>
      <vt:lpstr>Arial</vt:lpstr>
      <vt:lpstr>Cambria Math</vt:lpstr>
      <vt:lpstr>Times New Roman</vt:lpstr>
      <vt:lpstr>Wingdings</vt:lpstr>
      <vt:lpstr>111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4274</cp:revision>
  <dcterms:created xsi:type="dcterms:W3CDTF">2010-05-17T01:25:51Z</dcterms:created>
  <dcterms:modified xsi:type="dcterms:W3CDTF">2018-11-13T01:25:35Z</dcterms:modified>
</cp:coreProperties>
</file>