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125" autoAdjust="0"/>
  </p:normalViewPr>
  <p:slideViewPr>
    <p:cSldViewPr>
      <p:cViewPr varScale="1">
        <p:scale>
          <a:sx n="104" d="100"/>
          <a:sy n="104" d="100"/>
        </p:scale>
        <p:origin x="1608" y="96"/>
      </p:cViewPr>
      <p:guideLst>
        <p:guide orient="horz" pos="26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05E9-94A5-4F71-85AA-7B4152062FCB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DA29B-7E79-4A47-AE32-10A5DF96D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3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DA29B-7E79-4A47-AE32-10A5DF96D4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Relationship Id="rId22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2217A85-FA55-4DF5-AB65-014015B6653F}"/>
              </a:ext>
            </a:extLst>
          </p:cNvPr>
          <p:cNvGrpSpPr/>
          <p:nvPr/>
        </p:nvGrpSpPr>
        <p:grpSpPr>
          <a:xfrm>
            <a:off x="287524" y="589250"/>
            <a:ext cx="8568952" cy="1011779"/>
            <a:chOff x="395536" y="422412"/>
            <a:chExt cx="8568952" cy="1011779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8E34021-2C27-4275-AEE1-4BE97870E3E0}"/>
                </a:ext>
              </a:extLst>
            </p:cNvPr>
            <p:cNvSpPr/>
            <p:nvPr/>
          </p:nvSpPr>
          <p:spPr>
            <a:xfrm>
              <a:off x="395536" y="422412"/>
              <a:ext cx="8568952" cy="9951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42D761E-3B3E-417B-BAEE-E5FE0CD382DB}"/>
                </a:ext>
              </a:extLst>
            </p:cNvPr>
            <p:cNvSpPr txBox="1"/>
            <p:nvPr/>
          </p:nvSpPr>
          <p:spPr>
            <a:xfrm>
              <a:off x="440668" y="439047"/>
              <a:ext cx="8478688" cy="995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2400"/>
                </a:lnSpc>
              </a:pPr>
              <a:r>
                <a:rPr lang="zh-CN" altLang="en-US" dirty="0"/>
                <a:t>引力搜索算法由 </a:t>
              </a:r>
              <a:r>
                <a:rPr lang="en-US" altLang="zh-CN" dirty="0" err="1"/>
                <a:t>Esmat</a:t>
              </a:r>
              <a:r>
                <a:rPr lang="en-US" altLang="zh-CN" dirty="0"/>
                <a:t> </a:t>
              </a:r>
              <a:r>
                <a:rPr lang="en-US" altLang="zh-CN" dirty="0" err="1"/>
                <a:t>Rashedi</a:t>
              </a:r>
              <a:r>
                <a:rPr lang="en-US" altLang="zh-CN" dirty="0"/>
                <a:t> </a:t>
              </a:r>
              <a:r>
                <a:rPr lang="zh-CN" altLang="en-US" dirty="0"/>
                <a:t>于</a:t>
              </a:r>
              <a:r>
                <a:rPr lang="en-US" altLang="zh-CN" dirty="0"/>
                <a:t>2009</a:t>
              </a:r>
              <a:r>
                <a:rPr lang="zh-CN" altLang="en-US" dirty="0"/>
                <a:t>年提出，其思想主要是利用两物体之间的</a:t>
              </a:r>
              <a:r>
                <a:rPr lang="zh-CN" altLang="en-US" dirty="0">
                  <a:solidFill>
                    <a:srgbClr val="FF0000"/>
                  </a:solidFill>
                </a:rPr>
                <a:t>引力定律</a:t>
              </a:r>
              <a:r>
                <a:rPr lang="zh-CN" altLang="en-US" dirty="0"/>
                <a:t>进行指导各个粒子的运动优化搜索最优解的，</a:t>
              </a:r>
              <a:r>
                <a:rPr lang="zh-CN" altLang="en-US" dirty="0">
                  <a:solidFill>
                    <a:srgbClr val="FF0000"/>
                  </a:solidFill>
                </a:rPr>
                <a:t>两个粒子之间的引力与两个粒子的质量成正比</a:t>
              </a:r>
              <a:r>
                <a:rPr lang="zh-CN" altLang="en-US" dirty="0"/>
                <a:t>，与两粒子之间的距离成反比</a:t>
              </a:r>
              <a:endParaRPr lang="zh-CN" altLang="en-US" sz="2400" b="1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D501BCD-CE5D-424C-A498-764D2FF9793A}"/>
              </a:ext>
            </a:extLst>
          </p:cNvPr>
          <p:cNvSpPr/>
          <p:nvPr/>
        </p:nvSpPr>
        <p:spPr>
          <a:xfrm>
            <a:off x="1672959" y="54518"/>
            <a:ext cx="6553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引力搜索算法（</a:t>
            </a:r>
            <a:r>
              <a:rPr lang="en-US" altLang="zh-CN" sz="2400" b="1" dirty="0"/>
              <a:t>Gravitational Search algorithm</a:t>
            </a:r>
            <a:r>
              <a:rPr lang="zh-CN" altLang="en-US" sz="2400" b="1" dirty="0"/>
              <a:t>）</a:t>
            </a:r>
            <a:endParaRPr lang="zh-CN" altLang="en-US" sz="2400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60DC6A4-FCE7-43F7-A604-C8558BED4E79}"/>
              </a:ext>
            </a:extLst>
          </p:cNvPr>
          <p:cNvGrpSpPr/>
          <p:nvPr/>
        </p:nvGrpSpPr>
        <p:grpSpPr>
          <a:xfrm>
            <a:off x="5596016" y="2752618"/>
            <a:ext cx="3494888" cy="3996945"/>
            <a:chOff x="5599839" y="2276873"/>
            <a:chExt cx="3494888" cy="3949033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57F8E9F0-88BE-452C-9927-B6E646759F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07" t="6267" r="2326" b="3480"/>
            <a:stretch/>
          </p:blipFill>
          <p:spPr>
            <a:xfrm>
              <a:off x="5655427" y="2740266"/>
              <a:ext cx="3364407" cy="3329171"/>
            </a:xfrm>
            <a:prstGeom prst="rect">
              <a:avLst/>
            </a:prstGeom>
          </p:spPr>
        </p:pic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34B3082-6211-49F2-9B07-A7F8E87057E6}"/>
                </a:ext>
              </a:extLst>
            </p:cNvPr>
            <p:cNvGrpSpPr/>
            <p:nvPr/>
          </p:nvGrpSpPr>
          <p:grpSpPr>
            <a:xfrm>
              <a:off x="5917368" y="2370934"/>
              <a:ext cx="1152128" cy="369332"/>
              <a:chOff x="5815944" y="2066457"/>
              <a:chExt cx="1152128" cy="369332"/>
            </a:xfrm>
          </p:grpSpPr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01333296-4438-4A29-8144-112C4F626C86}"/>
                  </a:ext>
                </a:extLst>
              </p:cNvPr>
              <p:cNvSpPr/>
              <p:nvPr/>
            </p:nvSpPr>
            <p:spPr>
              <a:xfrm>
                <a:off x="5815944" y="2066457"/>
                <a:ext cx="1152128" cy="36933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87D70E8-CF0B-41CC-9358-7F1D00343385}"/>
                  </a:ext>
                </a:extLst>
              </p:cNvPr>
              <p:cNvSpPr txBox="1"/>
              <p:nvPr/>
            </p:nvSpPr>
            <p:spPr>
              <a:xfrm>
                <a:off x="5815944" y="206645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Example: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C2CFCA1F-D8C7-4694-A0F2-AD875E27929C}"/>
                </a:ext>
              </a:extLst>
            </p:cNvPr>
            <p:cNvSpPr/>
            <p:nvPr/>
          </p:nvSpPr>
          <p:spPr>
            <a:xfrm>
              <a:off x="5599839" y="2276873"/>
              <a:ext cx="3494888" cy="3949033"/>
            </a:xfrm>
            <a:prstGeom prst="roundRect">
              <a:avLst/>
            </a:prstGeom>
            <a:noFill/>
            <a:ln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5F3B736-9E1A-40B2-8CBB-268BE47C49B7}"/>
              </a:ext>
            </a:extLst>
          </p:cNvPr>
          <p:cNvGrpSpPr/>
          <p:nvPr/>
        </p:nvGrpSpPr>
        <p:grpSpPr>
          <a:xfrm>
            <a:off x="-2686" y="1859816"/>
            <a:ext cx="5443156" cy="4889748"/>
            <a:chOff x="-3511" y="1913734"/>
            <a:chExt cx="5443156" cy="4889748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DB2B984-DE59-4628-883C-D4D46F4F4EFB}"/>
                </a:ext>
              </a:extLst>
            </p:cNvPr>
            <p:cNvSpPr/>
            <p:nvPr/>
          </p:nvSpPr>
          <p:spPr>
            <a:xfrm>
              <a:off x="3320" y="1913734"/>
              <a:ext cx="5436325" cy="4889748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6B540CF-DD22-4BCC-8540-19E4810BF8CE}"/>
                </a:ext>
              </a:extLst>
            </p:cNvPr>
            <p:cNvGrpSpPr/>
            <p:nvPr/>
          </p:nvGrpSpPr>
          <p:grpSpPr>
            <a:xfrm>
              <a:off x="53913" y="5209035"/>
              <a:ext cx="5015996" cy="1540529"/>
              <a:chOff x="53913" y="5209035"/>
              <a:chExt cx="5015996" cy="1540529"/>
            </a:xfrm>
          </p:grpSpPr>
          <p:graphicFrame>
            <p:nvGraphicFramePr>
              <p:cNvPr id="24" name="对象 23">
                <a:extLst>
                  <a:ext uri="{FF2B5EF4-FFF2-40B4-BE49-F238E27FC236}">
                    <a16:creationId xmlns:a16="http://schemas.microsoft.com/office/drawing/2014/main" id="{0508F065-F112-4BC1-9E47-169DF675FB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2698424"/>
                  </p:ext>
                </p:extLst>
              </p:nvPr>
            </p:nvGraphicFramePr>
            <p:xfrm>
              <a:off x="1618935" y="5209035"/>
              <a:ext cx="1490551" cy="7676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8" name="Equation" r:id="rId5" imgW="901440" imgH="457200" progId="Equation.DSMT4">
                      <p:embed/>
                    </p:oleObj>
                  </mc:Choice>
                  <mc:Fallback>
                    <p:oleObj name="Equation" r:id="rId5" imgW="901440" imgH="457200" progId="Equation.DSMT4">
                      <p:embed/>
                      <p:pic>
                        <p:nvPicPr>
                          <p:cNvPr id="5" name="对象 4">
                            <a:extLst>
                              <a:ext uri="{FF2B5EF4-FFF2-40B4-BE49-F238E27FC236}">
                                <a16:creationId xmlns:a16="http://schemas.microsoft.com/office/drawing/2014/main" id="{D7ADC4FF-A495-4EB5-A778-9B2A2262657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618935" y="5209035"/>
                            <a:ext cx="1490551" cy="76764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25">
                <a:extLst>
                  <a:ext uri="{FF2B5EF4-FFF2-40B4-BE49-F238E27FC236}">
                    <a16:creationId xmlns:a16="http://schemas.microsoft.com/office/drawing/2014/main" id="{8F0BE2ED-B051-4AFA-ACAA-D5E9C12AFA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6631794"/>
                  </p:ext>
                </p:extLst>
              </p:nvPr>
            </p:nvGraphicFramePr>
            <p:xfrm>
              <a:off x="1875176" y="5910423"/>
              <a:ext cx="3194733" cy="839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9" name="Equation" r:id="rId7" imgW="1942920" imgH="507960" progId="Equation.DSMT4">
                      <p:embed/>
                    </p:oleObj>
                  </mc:Choice>
                  <mc:Fallback>
                    <p:oleObj name="Equation" r:id="rId7" imgW="1942920" imgH="507960" progId="Equation.DSMT4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43402CF3-BFDA-4ED2-AA47-E164D1D6DCD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875176" y="5910423"/>
                            <a:ext cx="3194733" cy="83914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5414939-E36A-409B-BFDE-33AA39A33119}"/>
                  </a:ext>
                </a:extLst>
              </p:cNvPr>
              <p:cNvSpPr/>
              <p:nvPr/>
            </p:nvSpPr>
            <p:spPr>
              <a:xfrm>
                <a:off x="57714" y="6111021"/>
                <a:ext cx="1800493" cy="375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更新速度与位置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8EF7FF8-8193-4381-BB14-2529E1277A24}"/>
                  </a:ext>
                </a:extLst>
              </p:cNvPr>
              <p:cNvSpPr/>
              <p:nvPr/>
            </p:nvSpPr>
            <p:spPr>
              <a:xfrm>
                <a:off x="53913" y="5385117"/>
                <a:ext cx="1338828" cy="375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加速度计算</a:t>
                </a:r>
              </a:p>
            </p:txBody>
          </p:sp>
        </p:grp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3C8C5BF-7CEF-4755-8DD4-3CEBFC56F3C5}"/>
                </a:ext>
              </a:extLst>
            </p:cNvPr>
            <p:cNvCxnSpPr>
              <a:cxnSpLocks/>
            </p:cNvCxnSpPr>
            <p:nvPr/>
          </p:nvCxnSpPr>
          <p:spPr>
            <a:xfrm>
              <a:off x="3320" y="5209035"/>
              <a:ext cx="5436325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1505232-D114-495A-959B-60A4DA6A3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511" y="3103702"/>
              <a:ext cx="5436325" cy="2348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301C8A5-B04B-40BA-9E0B-AF85D5CB9562}"/>
                </a:ext>
              </a:extLst>
            </p:cNvPr>
            <p:cNvGrpSpPr/>
            <p:nvPr/>
          </p:nvGrpSpPr>
          <p:grpSpPr>
            <a:xfrm>
              <a:off x="27643" y="3083156"/>
              <a:ext cx="4983409" cy="2067878"/>
              <a:chOff x="27465" y="2637602"/>
              <a:chExt cx="4983409" cy="2067878"/>
            </a:xfrm>
          </p:grpSpPr>
          <p:graphicFrame>
            <p:nvGraphicFramePr>
              <p:cNvPr id="9" name="对象 8">
                <a:extLst>
                  <a:ext uri="{FF2B5EF4-FFF2-40B4-BE49-F238E27FC236}">
                    <a16:creationId xmlns:a16="http://schemas.microsoft.com/office/drawing/2014/main" id="{E00B4BD0-98A5-430C-AE7E-44DD918AED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6781351"/>
                  </p:ext>
                </p:extLst>
              </p:nvPr>
            </p:nvGraphicFramePr>
            <p:xfrm>
              <a:off x="1266431" y="2637602"/>
              <a:ext cx="1830387" cy="600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50" name="Equation" r:id="rId9" imgW="1282680" imgH="368280" progId="Equation.DSMT4">
                      <p:embed/>
                    </p:oleObj>
                  </mc:Choice>
                  <mc:Fallback>
                    <p:oleObj name="Equation" r:id="rId9" imgW="1282680" imgH="3682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266431" y="2637602"/>
                            <a:ext cx="1830387" cy="6000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68C0F3FA-EA63-46F7-98C1-4FA325D8E886}"/>
                  </a:ext>
                </a:extLst>
              </p:cNvPr>
              <p:cNvSpPr/>
              <p:nvPr/>
            </p:nvSpPr>
            <p:spPr>
              <a:xfrm rot="5400000">
                <a:off x="1688306" y="3219980"/>
                <a:ext cx="263898" cy="237703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1EBCBF22-AE88-4A2B-B0F1-8B80CE98F10F}"/>
                  </a:ext>
                </a:extLst>
              </p:cNvPr>
              <p:cNvGrpSpPr/>
              <p:nvPr/>
            </p:nvGrpSpPr>
            <p:grpSpPr>
              <a:xfrm>
                <a:off x="1203219" y="3275848"/>
                <a:ext cx="3807655" cy="784730"/>
                <a:chOff x="3233748" y="3115498"/>
                <a:chExt cx="4484929" cy="851669"/>
              </a:xfrm>
            </p:grpSpPr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65406641-4B1A-4583-9821-9DB23CACA56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60614320"/>
                    </p:ext>
                  </p:extLst>
                </p:nvPr>
              </p:nvGraphicFramePr>
              <p:xfrm>
                <a:off x="3233748" y="3115498"/>
                <a:ext cx="4484929" cy="85166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51" name="Equation" r:id="rId11" imgW="2616120" imgH="469800" progId="Equation.DSMT4">
                        <p:embed/>
                      </p:oleObj>
                    </mc:Choice>
                    <mc:Fallback>
                      <p:oleObj name="Equation" r:id="rId11" imgW="2616120" imgH="469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33748" y="3115498"/>
                              <a:ext cx="4484929" cy="85166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C1DA2631-27F7-47C1-9F7F-8AB3D5628068}"/>
                    </a:ext>
                  </a:extLst>
                </p:cNvPr>
                <p:cNvSpPr/>
                <p:nvPr/>
              </p:nvSpPr>
              <p:spPr>
                <a:xfrm>
                  <a:off x="4113732" y="3326922"/>
                  <a:ext cx="599451" cy="461218"/>
                </a:xfrm>
                <a:prstGeom prst="ellipse">
                  <a:avLst/>
                </a:pr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055B315-8969-4B44-B3DD-2FC1B04E3E85}"/>
                  </a:ext>
                </a:extLst>
              </p:cNvPr>
              <p:cNvGrpSpPr/>
              <p:nvPr/>
            </p:nvGrpSpPr>
            <p:grpSpPr>
              <a:xfrm>
                <a:off x="1203219" y="3994393"/>
                <a:ext cx="2674937" cy="711087"/>
                <a:chOff x="3680787" y="3701323"/>
                <a:chExt cx="3071580" cy="729020"/>
              </a:xfrm>
            </p:grpSpPr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id="{E29C9060-F090-4BA7-B480-8C9F26E64C8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77937218"/>
                    </p:ext>
                  </p:extLst>
                </p:nvPr>
              </p:nvGraphicFramePr>
              <p:xfrm>
                <a:off x="3680787" y="3701323"/>
                <a:ext cx="3071580" cy="7290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52" name="Equation" r:id="rId13" imgW="1701720" imgH="444240" progId="Equation.DSMT4">
                        <p:embed/>
                      </p:oleObj>
                    </mc:Choice>
                    <mc:Fallback>
                      <p:oleObj name="Equation" r:id="rId13" imgW="1701720" imgH="4442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80787" y="3701323"/>
                              <a:ext cx="3071580" cy="72902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F883843D-D3C5-4679-B85A-1EFF27C462E5}"/>
                    </a:ext>
                  </a:extLst>
                </p:cNvPr>
                <p:cNvSpPr/>
                <p:nvPr/>
              </p:nvSpPr>
              <p:spPr>
                <a:xfrm>
                  <a:off x="5974133" y="3825633"/>
                  <a:ext cx="725062" cy="461218"/>
                </a:xfrm>
                <a:prstGeom prst="ellipse">
                  <a:avLst/>
                </a:pr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0124255-F6F4-469D-9558-686575601A4A}"/>
                  </a:ext>
                </a:extLst>
              </p:cNvPr>
              <p:cNvSpPr/>
              <p:nvPr/>
            </p:nvSpPr>
            <p:spPr>
              <a:xfrm>
                <a:off x="27465" y="2846650"/>
                <a:ext cx="1107996" cy="375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引力计算</a:t>
                </a:r>
              </a:p>
            </p:txBody>
          </p:sp>
          <p:sp>
            <p:nvSpPr>
              <p:cNvPr id="48" name="箭头: 右 47">
                <a:extLst>
                  <a:ext uri="{FF2B5EF4-FFF2-40B4-BE49-F238E27FC236}">
                    <a16:creationId xmlns:a16="http://schemas.microsoft.com/office/drawing/2014/main" id="{B157ABE4-08B6-495B-BFEF-8AD6E703E3FC}"/>
                  </a:ext>
                </a:extLst>
              </p:cNvPr>
              <p:cNvSpPr/>
              <p:nvPr/>
            </p:nvSpPr>
            <p:spPr>
              <a:xfrm rot="5400000">
                <a:off x="1671721" y="3852723"/>
                <a:ext cx="263898" cy="237703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5A9A50B-9769-4111-B831-E3EFFA2F8484}"/>
                </a:ext>
              </a:extLst>
            </p:cNvPr>
            <p:cNvGrpSpPr/>
            <p:nvPr/>
          </p:nvGrpSpPr>
          <p:grpSpPr>
            <a:xfrm>
              <a:off x="284745" y="1995227"/>
              <a:ext cx="4785164" cy="1106956"/>
              <a:chOff x="284745" y="1995227"/>
              <a:chExt cx="4785164" cy="110695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A8084D9-0BA3-401C-A578-77D70D6384C3}"/>
                  </a:ext>
                </a:extLst>
              </p:cNvPr>
              <p:cNvGrpSpPr/>
              <p:nvPr/>
            </p:nvGrpSpPr>
            <p:grpSpPr>
              <a:xfrm>
                <a:off x="371442" y="2210469"/>
                <a:ext cx="4698467" cy="891714"/>
                <a:chOff x="1432620" y="1804923"/>
                <a:chExt cx="5057439" cy="1013117"/>
              </a:xfrm>
            </p:grpSpPr>
            <p:graphicFrame>
              <p:nvGraphicFramePr>
                <p:cNvPr id="5" name="对象 4">
                  <a:extLst>
                    <a:ext uri="{FF2B5EF4-FFF2-40B4-BE49-F238E27FC236}">
                      <a16:creationId xmlns:a16="http://schemas.microsoft.com/office/drawing/2014/main" id="{32E38C88-26C4-4EDF-90AA-8941406A671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02625190"/>
                    </p:ext>
                  </p:extLst>
                </p:nvPr>
              </p:nvGraphicFramePr>
              <p:xfrm>
                <a:off x="1432620" y="1804923"/>
                <a:ext cx="3291375" cy="7791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53" name="Equation" r:id="rId15" imgW="2006280" imgH="419040" progId="Equation.DSMT4">
                        <p:embed/>
                      </p:oleObj>
                    </mc:Choice>
                    <mc:Fallback>
                      <p:oleObj name="Equation" r:id="rId15" imgW="2006280" imgH="419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32620" y="1804923"/>
                              <a:ext cx="3291375" cy="77916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" name="对象 5">
                  <a:extLst>
                    <a:ext uri="{FF2B5EF4-FFF2-40B4-BE49-F238E27FC236}">
                      <a16:creationId xmlns:a16="http://schemas.microsoft.com/office/drawing/2014/main" id="{AE0A3875-B001-4A21-A76E-8BCC1968F92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95786805"/>
                    </p:ext>
                  </p:extLst>
                </p:nvPr>
              </p:nvGraphicFramePr>
              <p:xfrm>
                <a:off x="4988169" y="1808827"/>
                <a:ext cx="1501890" cy="10092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54" name="Equation" r:id="rId17" imgW="1066680" imgH="634680" progId="Equation.DSMT4">
                        <p:embed/>
                      </p:oleObj>
                    </mc:Choice>
                    <mc:Fallback>
                      <p:oleObj name="Equation" r:id="rId17" imgW="1066680" imgH="634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88169" y="1808827"/>
                              <a:ext cx="1501890" cy="10092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" name="箭头: 右 13">
                  <a:extLst>
                    <a:ext uri="{FF2B5EF4-FFF2-40B4-BE49-F238E27FC236}">
                      <a16:creationId xmlns:a16="http://schemas.microsoft.com/office/drawing/2014/main" id="{737D87B7-6076-4094-9B66-4F98F844B82A}"/>
                    </a:ext>
                  </a:extLst>
                </p:cNvPr>
                <p:cNvSpPr/>
                <p:nvPr/>
              </p:nvSpPr>
              <p:spPr>
                <a:xfrm>
                  <a:off x="4706628" y="2057946"/>
                  <a:ext cx="326004" cy="285467"/>
                </a:xfrm>
                <a:prstGeom prst="rightArrow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5FE3EE7-EC04-457F-A2B8-D06DE9845837}"/>
                  </a:ext>
                </a:extLst>
              </p:cNvPr>
              <p:cNvSpPr/>
              <p:nvPr/>
            </p:nvSpPr>
            <p:spPr>
              <a:xfrm>
                <a:off x="284745" y="1995227"/>
                <a:ext cx="1107996" cy="375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质量计算</a:t>
                </a: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D87ABFE-778D-4BA0-8645-CE917B534C74}"/>
              </a:ext>
            </a:extLst>
          </p:cNvPr>
          <p:cNvGrpSpPr/>
          <p:nvPr/>
        </p:nvGrpSpPr>
        <p:grpSpPr>
          <a:xfrm>
            <a:off x="5564571" y="1816312"/>
            <a:ext cx="3344249" cy="857085"/>
            <a:chOff x="5564571" y="1816312"/>
            <a:chExt cx="3344249" cy="85708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790FF13-B79A-41AA-A6CE-BB328329F9D3}"/>
                </a:ext>
              </a:extLst>
            </p:cNvPr>
            <p:cNvGrpSpPr/>
            <p:nvPr/>
          </p:nvGrpSpPr>
          <p:grpSpPr>
            <a:xfrm>
              <a:off x="5648360" y="1816312"/>
              <a:ext cx="3260460" cy="857085"/>
              <a:chOff x="5596016" y="1657462"/>
              <a:chExt cx="3260460" cy="857085"/>
            </a:xfrm>
          </p:grpSpPr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4D443AB3-33B4-44FF-982C-02B96FCDDBC5}"/>
                  </a:ext>
                </a:extLst>
              </p:cNvPr>
              <p:cNvSpPr/>
              <p:nvPr/>
            </p:nvSpPr>
            <p:spPr>
              <a:xfrm>
                <a:off x="5596016" y="1657462"/>
                <a:ext cx="3260460" cy="857085"/>
              </a:xfrm>
              <a:prstGeom prst="round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32" name="对象 31">
                <a:extLst>
                  <a:ext uri="{FF2B5EF4-FFF2-40B4-BE49-F238E27FC236}">
                    <a16:creationId xmlns:a16="http://schemas.microsoft.com/office/drawing/2014/main" id="{94F78C42-E40D-4344-9E95-27E704291F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7728442"/>
                  </p:ext>
                </p:extLst>
              </p:nvPr>
            </p:nvGraphicFramePr>
            <p:xfrm>
              <a:off x="6262137" y="1694964"/>
              <a:ext cx="2506663" cy="350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55" name="Equation" r:id="rId19" imgW="1752480" imgH="228600" progId="Equation.DSMT4">
                      <p:embed/>
                    </p:oleObj>
                  </mc:Choice>
                  <mc:Fallback>
                    <p:oleObj name="Equation" r:id="rId19" imgW="17524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262137" y="1694964"/>
                            <a:ext cx="2506663" cy="3508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对象 43">
                <a:extLst>
                  <a:ext uri="{FF2B5EF4-FFF2-40B4-BE49-F238E27FC236}">
                    <a16:creationId xmlns:a16="http://schemas.microsoft.com/office/drawing/2014/main" id="{2F34C976-4FD7-40B7-9543-64F8089ABF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5885191"/>
                  </p:ext>
                </p:extLst>
              </p:nvPr>
            </p:nvGraphicFramePr>
            <p:xfrm>
              <a:off x="6313874" y="1931934"/>
              <a:ext cx="2322512" cy="582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56" name="Equation" r:id="rId21" imgW="1917360" imgH="431640" progId="Equation.DSMT4">
                      <p:embed/>
                    </p:oleObj>
                  </mc:Choice>
                  <mc:Fallback>
                    <p:oleObj name="Equation" r:id="rId21" imgW="1917360" imgH="431640" progId="Equation.DSMT4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A9A28DA0-ED77-446B-8320-B05F9A0987A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6313874" y="1931934"/>
                            <a:ext cx="2322512" cy="5826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7B08C2D-ED1A-4E20-AD10-79CBB5A4A7E4}"/>
                </a:ext>
              </a:extLst>
            </p:cNvPr>
            <p:cNvSpPr txBox="1"/>
            <p:nvPr/>
          </p:nvSpPr>
          <p:spPr>
            <a:xfrm>
              <a:off x="5564571" y="1850568"/>
              <a:ext cx="730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 </a:t>
              </a:r>
              <a:r>
                <a:rPr lang="zh-CN" altLang="en-US" dirty="0">
                  <a:solidFill>
                    <a:srgbClr val="FF0000"/>
                  </a:solidFill>
                </a:rPr>
                <a:t>参数：</a:t>
              </a:r>
            </a:p>
          </p:txBody>
        </p:sp>
      </p:grpSp>
      <p:sp>
        <p:nvSpPr>
          <p:cNvPr id="47" name="对话气泡: 圆角矩形 46">
            <a:extLst>
              <a:ext uri="{FF2B5EF4-FFF2-40B4-BE49-F238E27FC236}">
                <a16:creationId xmlns:a16="http://schemas.microsoft.com/office/drawing/2014/main" id="{F5C3F84F-6A08-4627-94E3-FBD24422C3A6}"/>
              </a:ext>
            </a:extLst>
          </p:cNvPr>
          <p:cNvSpPr/>
          <p:nvPr/>
        </p:nvSpPr>
        <p:spPr>
          <a:xfrm>
            <a:off x="3542166" y="3235762"/>
            <a:ext cx="1459228" cy="314498"/>
          </a:xfrm>
          <a:prstGeom prst="wedgeRoundRectCallout">
            <a:avLst>
              <a:gd name="adj1" fmla="val -43961"/>
              <a:gd name="adj2" fmla="val 105059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主动引力质量</a:t>
            </a:r>
          </a:p>
        </p:txBody>
      </p:sp>
      <p:sp>
        <p:nvSpPr>
          <p:cNvPr id="51" name="对话气泡: 圆角矩形 50">
            <a:extLst>
              <a:ext uri="{FF2B5EF4-FFF2-40B4-BE49-F238E27FC236}">
                <a16:creationId xmlns:a16="http://schemas.microsoft.com/office/drawing/2014/main" id="{29D78F69-D7B0-4C42-9CF4-7D1C4A5C6979}"/>
              </a:ext>
            </a:extLst>
          </p:cNvPr>
          <p:cNvSpPr/>
          <p:nvPr/>
        </p:nvSpPr>
        <p:spPr>
          <a:xfrm>
            <a:off x="3201421" y="5420153"/>
            <a:ext cx="1082547" cy="314498"/>
          </a:xfrm>
          <a:prstGeom prst="wedgeRoundRectCallout">
            <a:avLst>
              <a:gd name="adj1" fmla="val -61051"/>
              <a:gd name="adj2" fmla="val 28701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惯性质量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6922CDD-EEA4-4109-BA9C-6990D02D3937}"/>
              </a:ext>
            </a:extLst>
          </p:cNvPr>
          <p:cNvGrpSpPr/>
          <p:nvPr/>
        </p:nvGrpSpPr>
        <p:grpSpPr>
          <a:xfrm>
            <a:off x="5671546" y="3029238"/>
            <a:ext cx="3281560" cy="3382388"/>
            <a:chOff x="4572000" y="747259"/>
            <a:chExt cx="3281560" cy="338238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F5A0939-8363-4057-8220-5BF1E36E9A20}"/>
                </a:ext>
              </a:extLst>
            </p:cNvPr>
            <p:cNvSpPr/>
            <p:nvPr/>
          </p:nvSpPr>
          <p:spPr>
            <a:xfrm>
              <a:off x="5113802" y="747259"/>
              <a:ext cx="2448272" cy="288032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Generate initial population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6AFE118-05FE-46DB-89BF-0807E96169AC}"/>
                </a:ext>
              </a:extLst>
            </p:cNvPr>
            <p:cNvSpPr/>
            <p:nvPr/>
          </p:nvSpPr>
          <p:spPr>
            <a:xfrm>
              <a:off x="4831425" y="1323323"/>
              <a:ext cx="3022135" cy="288032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Evaluate the fitness for each agent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97E1DE0-2DA4-4386-898A-CEE5CF7B8FBD}"/>
                </a:ext>
              </a:extLst>
            </p:cNvPr>
            <p:cNvSpPr/>
            <p:nvPr/>
          </p:nvSpPr>
          <p:spPr>
            <a:xfrm>
              <a:off x="5118357" y="1888894"/>
              <a:ext cx="2448272" cy="480628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Update the G, calculate M and a for each agent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64BAA74-6101-4E93-A519-9AD45DAD7730}"/>
                </a:ext>
              </a:extLst>
            </p:cNvPr>
            <p:cNvSpPr/>
            <p:nvPr/>
          </p:nvSpPr>
          <p:spPr>
            <a:xfrm>
              <a:off x="5050674" y="2605213"/>
              <a:ext cx="2574528" cy="288032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Update velocity and position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4723FF8-98ED-45CC-9212-EE3BC1B25382}"/>
                </a:ext>
              </a:extLst>
            </p:cNvPr>
            <p:cNvSpPr/>
            <p:nvPr/>
          </p:nvSpPr>
          <p:spPr>
            <a:xfrm>
              <a:off x="5113802" y="3841615"/>
              <a:ext cx="2448272" cy="288032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Return best solution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流程图: 决策 56">
              <a:extLst>
                <a:ext uri="{FF2B5EF4-FFF2-40B4-BE49-F238E27FC236}">
                  <a16:creationId xmlns:a16="http://schemas.microsoft.com/office/drawing/2014/main" id="{2B399D0D-8D88-4666-9430-F92CBA0E331E}"/>
                </a:ext>
              </a:extLst>
            </p:cNvPr>
            <p:cNvSpPr/>
            <p:nvPr/>
          </p:nvSpPr>
          <p:spPr>
            <a:xfrm>
              <a:off x="5298014" y="3197304"/>
              <a:ext cx="2079848" cy="36004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Criterion?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BBA126B6-C03D-4740-AEFD-20E9EA319789}"/>
                </a:ext>
              </a:extLst>
            </p:cNvPr>
            <p:cNvCxnSpPr>
              <a:stCxn id="52" idx="2"/>
              <a:endCxn id="53" idx="0"/>
            </p:cNvCxnSpPr>
            <p:nvPr/>
          </p:nvCxnSpPr>
          <p:spPr>
            <a:xfrm>
              <a:off x="6337938" y="1035291"/>
              <a:ext cx="4555" cy="28803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133BEBB7-04CF-45B6-95F4-E4529B12F790}"/>
                </a:ext>
              </a:extLst>
            </p:cNvPr>
            <p:cNvCxnSpPr>
              <a:stCxn id="53" idx="2"/>
              <a:endCxn id="54" idx="0"/>
            </p:cNvCxnSpPr>
            <p:nvPr/>
          </p:nvCxnSpPr>
          <p:spPr>
            <a:xfrm>
              <a:off x="6342493" y="1611355"/>
              <a:ext cx="0" cy="27753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07CFEE2C-E298-48C6-89A9-112D1F6359DE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 flipH="1">
              <a:off x="6337938" y="2369522"/>
              <a:ext cx="4555" cy="23569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39CDF2EE-19BE-4213-8791-6371E388E42D}"/>
                </a:ext>
              </a:extLst>
            </p:cNvPr>
            <p:cNvCxnSpPr>
              <a:stCxn id="55" idx="2"/>
              <a:endCxn id="57" idx="0"/>
            </p:cNvCxnSpPr>
            <p:nvPr/>
          </p:nvCxnSpPr>
          <p:spPr>
            <a:xfrm>
              <a:off x="6337938" y="2893245"/>
              <a:ext cx="0" cy="30405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4449916A-77C7-45C7-ADD4-5467349DCFC2}"/>
                </a:ext>
              </a:extLst>
            </p:cNvPr>
            <p:cNvCxnSpPr>
              <a:stCxn id="57" idx="2"/>
              <a:endCxn id="56" idx="0"/>
            </p:cNvCxnSpPr>
            <p:nvPr/>
          </p:nvCxnSpPr>
          <p:spPr>
            <a:xfrm>
              <a:off x="6337938" y="3557344"/>
              <a:ext cx="0" cy="28427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BC3B8AB8-64B4-41BE-B8CF-A03698E3F348}"/>
                </a:ext>
              </a:extLst>
            </p:cNvPr>
            <p:cNvCxnSpPr>
              <a:stCxn id="57" idx="1"/>
            </p:cNvCxnSpPr>
            <p:nvPr/>
          </p:nvCxnSpPr>
          <p:spPr>
            <a:xfrm rot="10800000">
              <a:off x="4572000" y="1179308"/>
              <a:ext cx="726014" cy="2198017"/>
            </a:xfrm>
            <a:prstGeom prst="bentConnector2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886817A-02C6-4ACD-9B6D-4FF798DF1E51}"/>
                </a:ext>
              </a:extLst>
            </p:cNvPr>
            <p:cNvCxnSpPr/>
            <p:nvPr/>
          </p:nvCxnSpPr>
          <p:spPr>
            <a:xfrm>
              <a:off x="4572000" y="1179307"/>
              <a:ext cx="176593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9403B03-DA4E-4956-B736-363E9EB5EB41}"/>
                </a:ext>
              </a:extLst>
            </p:cNvPr>
            <p:cNvSpPr txBox="1"/>
            <p:nvPr/>
          </p:nvSpPr>
          <p:spPr>
            <a:xfrm>
              <a:off x="4755783" y="3065368"/>
              <a:ext cx="46428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No </a:t>
              </a:r>
              <a:endParaRPr lang="zh-CN" altLang="en-US" sz="160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2C6AC70-7DF8-4AE5-87AF-5491146C6BD2}"/>
                </a:ext>
              </a:extLst>
            </p:cNvPr>
            <p:cNvSpPr txBox="1"/>
            <p:nvPr/>
          </p:nvSpPr>
          <p:spPr>
            <a:xfrm>
              <a:off x="6371931" y="3531373"/>
              <a:ext cx="54179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Yes 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86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99FF7EC-141B-40F0-96A8-DE2C31CA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06992"/>
              </p:ext>
            </p:extLst>
          </p:nvPr>
        </p:nvGraphicFramePr>
        <p:xfrm>
          <a:off x="668195" y="432360"/>
          <a:ext cx="77526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116">
                  <a:extLst>
                    <a:ext uri="{9D8B030D-6E8A-4147-A177-3AD203B41FA5}">
                      <a16:colId xmlns:a16="http://schemas.microsoft.com/office/drawing/2014/main" val="823376195"/>
                    </a:ext>
                  </a:extLst>
                </a:gridCol>
                <a:gridCol w="1292116">
                  <a:extLst>
                    <a:ext uri="{9D8B030D-6E8A-4147-A177-3AD203B41FA5}">
                      <a16:colId xmlns:a16="http://schemas.microsoft.com/office/drawing/2014/main" val="3254977278"/>
                    </a:ext>
                  </a:extLst>
                </a:gridCol>
                <a:gridCol w="1292116">
                  <a:extLst>
                    <a:ext uri="{9D8B030D-6E8A-4147-A177-3AD203B41FA5}">
                      <a16:colId xmlns:a16="http://schemas.microsoft.com/office/drawing/2014/main" val="2181478802"/>
                    </a:ext>
                  </a:extLst>
                </a:gridCol>
                <a:gridCol w="1292116">
                  <a:extLst>
                    <a:ext uri="{9D8B030D-6E8A-4147-A177-3AD203B41FA5}">
                      <a16:colId xmlns:a16="http://schemas.microsoft.com/office/drawing/2014/main" val="598127658"/>
                    </a:ext>
                  </a:extLst>
                </a:gridCol>
                <a:gridCol w="1292116">
                  <a:extLst>
                    <a:ext uri="{9D8B030D-6E8A-4147-A177-3AD203B41FA5}">
                      <a16:colId xmlns:a16="http://schemas.microsoft.com/office/drawing/2014/main" val="3899648500"/>
                    </a:ext>
                  </a:extLst>
                </a:gridCol>
                <a:gridCol w="1292116">
                  <a:extLst>
                    <a:ext uri="{9D8B030D-6E8A-4147-A177-3AD203B41FA5}">
                      <a16:colId xmlns:a16="http://schemas.microsoft.com/office/drawing/2014/main" val="3629139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Fcn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Total_time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1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Rosenbrock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[-30;30]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5.0986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5.6363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5.4556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10.828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2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Ackley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[-32;32]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2.0026e-09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4.7300e-09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3.2389e-09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10.820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Griewank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[-600;600]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0.2164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0.0669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11.411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8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Rastrigin</a:t>
                      </a:r>
                      <a:endParaRPr lang="en-US" altLang="zh-C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[-5.12;5.12]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8.9546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4.7758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10.499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3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Spherical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[-100;100]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2.2250e-18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9.3287e-18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4.3070e-18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10.447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1222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8AC8A3C-3910-4D68-AD7F-8C8990608DEE}"/>
              </a:ext>
            </a:extLst>
          </p:cNvPr>
          <p:cNvSpPr txBox="1"/>
          <p:nvPr/>
        </p:nvSpPr>
        <p:spPr>
          <a:xfrm>
            <a:off x="1410248" y="8142"/>
            <a:ext cx="63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1. </a:t>
            </a:r>
            <a:r>
              <a:rPr lang="zh-CN" altLang="en-US" sz="2000" dirty="0"/>
              <a:t>各测试函数在</a:t>
            </a:r>
            <a:r>
              <a:rPr lang="zh-CN" altLang="en-US" sz="2000" dirty="0">
                <a:solidFill>
                  <a:srgbClr val="FF0000"/>
                </a:solidFill>
              </a:rPr>
              <a:t>引力搜索算法</a:t>
            </a:r>
            <a:r>
              <a:rPr lang="zh-CN" altLang="en-US" sz="2000" dirty="0"/>
              <a:t>中独立运行</a:t>
            </a:r>
            <a:r>
              <a:rPr lang="en-US" altLang="zh-CN" sz="2000" dirty="0"/>
              <a:t>10</a:t>
            </a:r>
            <a:r>
              <a:rPr lang="zh-CN" altLang="en-US" sz="2000" dirty="0"/>
              <a:t>次的结果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BBFBE14-3395-4FD5-A746-59E44FA81B77}"/>
              </a:ext>
            </a:extLst>
          </p:cNvPr>
          <p:cNvGrpSpPr/>
          <p:nvPr/>
        </p:nvGrpSpPr>
        <p:grpSpPr>
          <a:xfrm>
            <a:off x="668195" y="2705616"/>
            <a:ext cx="4607621" cy="369332"/>
            <a:chOff x="1620563" y="3101470"/>
            <a:chExt cx="4607621" cy="36933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4CAC241-C054-4E1E-8240-D48F278714AF}"/>
                </a:ext>
              </a:extLst>
            </p:cNvPr>
            <p:cNvSpPr/>
            <p:nvPr/>
          </p:nvSpPr>
          <p:spPr>
            <a:xfrm>
              <a:off x="1620563" y="3101470"/>
              <a:ext cx="4607621" cy="36004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601FBAC-60B3-485A-9AD7-C478E6B57F95}"/>
                </a:ext>
              </a:extLst>
            </p:cNvPr>
            <p:cNvSpPr txBox="1"/>
            <p:nvPr/>
          </p:nvSpPr>
          <p:spPr>
            <a:xfrm>
              <a:off x="1691680" y="3101470"/>
              <a:ext cx="4536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注：</a:t>
              </a:r>
              <a:r>
                <a:rPr lang="en-US" altLang="zh-CN" dirty="0"/>
                <a:t>Dim = 10,     Iterations = 1000,</a:t>
              </a:r>
              <a:r>
                <a:rPr lang="zh-CN" altLang="en-US" dirty="0"/>
                <a:t>     </a:t>
              </a:r>
              <a:r>
                <a:rPr lang="en-US" altLang="zh-CN" dirty="0"/>
                <a:t>N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D02B4B4-B994-4DB5-A105-67CC60B5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18814"/>
              </p:ext>
            </p:extLst>
          </p:nvPr>
        </p:nvGraphicFramePr>
        <p:xfrm>
          <a:off x="524670" y="3772748"/>
          <a:ext cx="81336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11">
                  <a:extLst>
                    <a:ext uri="{9D8B030D-6E8A-4147-A177-3AD203B41FA5}">
                      <a16:colId xmlns:a16="http://schemas.microsoft.com/office/drawing/2014/main" val="823376195"/>
                    </a:ext>
                  </a:extLst>
                </a:gridCol>
                <a:gridCol w="1355611">
                  <a:extLst>
                    <a:ext uri="{9D8B030D-6E8A-4147-A177-3AD203B41FA5}">
                      <a16:colId xmlns:a16="http://schemas.microsoft.com/office/drawing/2014/main" val="3254977278"/>
                    </a:ext>
                  </a:extLst>
                </a:gridCol>
                <a:gridCol w="1355611">
                  <a:extLst>
                    <a:ext uri="{9D8B030D-6E8A-4147-A177-3AD203B41FA5}">
                      <a16:colId xmlns:a16="http://schemas.microsoft.com/office/drawing/2014/main" val="2181478802"/>
                    </a:ext>
                  </a:extLst>
                </a:gridCol>
                <a:gridCol w="1355611">
                  <a:extLst>
                    <a:ext uri="{9D8B030D-6E8A-4147-A177-3AD203B41FA5}">
                      <a16:colId xmlns:a16="http://schemas.microsoft.com/office/drawing/2014/main" val="598127658"/>
                    </a:ext>
                  </a:extLst>
                </a:gridCol>
                <a:gridCol w="1355611">
                  <a:extLst>
                    <a:ext uri="{9D8B030D-6E8A-4147-A177-3AD203B41FA5}">
                      <a16:colId xmlns:a16="http://schemas.microsoft.com/office/drawing/2014/main" val="3899648500"/>
                    </a:ext>
                  </a:extLst>
                </a:gridCol>
                <a:gridCol w="1355611">
                  <a:extLst>
                    <a:ext uri="{9D8B030D-6E8A-4147-A177-3AD203B41FA5}">
                      <a16:colId xmlns:a16="http://schemas.microsoft.com/office/drawing/2014/main" val="3629139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Fcn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Total_time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1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Rosenbrock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[-30;30]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1.4649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2.1695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1.8264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5.099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2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Ackley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[-32;32]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-8.8817e-16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2.6645e-15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1.7763e-16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Griewank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[-600;600]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5.141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8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Rastrigin</a:t>
                      </a:r>
                      <a:endParaRPr lang="en-US" altLang="zh-C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[-5.12;5.12]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4.562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3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Spherical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[-100;100]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12224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0DCAB5CA-C056-42D5-9DE6-407CC972B594}"/>
              </a:ext>
            </a:extLst>
          </p:cNvPr>
          <p:cNvGrpSpPr/>
          <p:nvPr/>
        </p:nvGrpSpPr>
        <p:grpSpPr>
          <a:xfrm>
            <a:off x="703753" y="6056308"/>
            <a:ext cx="4607621" cy="369332"/>
            <a:chOff x="1620563" y="3101470"/>
            <a:chExt cx="4607621" cy="369332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9BBC10B-FB93-4967-870E-161A3868F0B0}"/>
                </a:ext>
              </a:extLst>
            </p:cNvPr>
            <p:cNvSpPr/>
            <p:nvPr/>
          </p:nvSpPr>
          <p:spPr>
            <a:xfrm>
              <a:off x="1620563" y="3101470"/>
              <a:ext cx="4607621" cy="36004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138F25B-F845-42A6-8AE1-CDA3F095C38F}"/>
                </a:ext>
              </a:extLst>
            </p:cNvPr>
            <p:cNvSpPr txBox="1"/>
            <p:nvPr/>
          </p:nvSpPr>
          <p:spPr>
            <a:xfrm>
              <a:off x="1691680" y="3101470"/>
              <a:ext cx="4536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注：</a:t>
              </a:r>
              <a:r>
                <a:rPr lang="en-US" altLang="zh-CN" dirty="0"/>
                <a:t>Dim = 10,     Iterations = 1000,</a:t>
              </a:r>
              <a:r>
                <a:rPr lang="zh-CN" altLang="en-US" dirty="0"/>
                <a:t>     </a:t>
              </a:r>
              <a:r>
                <a:rPr lang="en-US" altLang="zh-CN" dirty="0"/>
                <a:t>SE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30</a:t>
              </a:r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ED474F8A-CE56-4998-A90E-81E152147E7F}"/>
              </a:ext>
            </a:extLst>
          </p:cNvPr>
          <p:cNvSpPr txBox="1"/>
          <p:nvPr/>
        </p:nvSpPr>
        <p:spPr>
          <a:xfrm>
            <a:off x="1395134" y="3364492"/>
            <a:ext cx="6392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2. </a:t>
            </a:r>
            <a:r>
              <a:rPr lang="zh-CN" altLang="en-US" sz="2000" dirty="0"/>
              <a:t>各测试函数在</a:t>
            </a:r>
            <a:r>
              <a:rPr lang="zh-CN" altLang="en-US" sz="2000" dirty="0">
                <a:solidFill>
                  <a:srgbClr val="FF0000"/>
                </a:solidFill>
              </a:rPr>
              <a:t>状态转移算法</a:t>
            </a:r>
            <a:r>
              <a:rPr lang="zh-CN" altLang="en-US" sz="2000" dirty="0"/>
              <a:t>中独立运行</a:t>
            </a:r>
            <a:r>
              <a:rPr lang="en-US" altLang="zh-CN" sz="2000" dirty="0"/>
              <a:t>10</a:t>
            </a:r>
            <a:r>
              <a:rPr lang="zh-CN" altLang="en-US" sz="2000" dirty="0"/>
              <a:t>次的结果</a:t>
            </a:r>
          </a:p>
        </p:txBody>
      </p:sp>
    </p:spTree>
    <p:extLst>
      <p:ext uri="{BB962C8B-B14F-4D97-AF65-F5344CB8AC3E}">
        <p14:creationId xmlns:p14="http://schemas.microsoft.com/office/powerpoint/2010/main" val="417561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7607</TotalTime>
  <Words>268</Words>
  <Application>Microsoft Office PowerPoint</Application>
  <PresentationFormat>全屏显示(4:3)</PresentationFormat>
  <Paragraphs>95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宋体</vt:lpstr>
      <vt:lpstr>Arial</vt:lpstr>
      <vt:lpstr>Calibri</vt:lpstr>
      <vt:lpstr>Office 主题</vt:lpstr>
      <vt:lpstr>Equation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128</cp:revision>
  <dcterms:created xsi:type="dcterms:W3CDTF">2018-08-31T08:00:20Z</dcterms:created>
  <dcterms:modified xsi:type="dcterms:W3CDTF">2018-09-27T09:12:45Z</dcterms:modified>
</cp:coreProperties>
</file>