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713" r:id="rId2"/>
    <p:sldId id="711" r:id="rId3"/>
    <p:sldId id="714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80CAFF"/>
    <a:srgbClr val="5B9BD5"/>
    <a:srgbClr val="0069B4"/>
    <a:srgbClr val="FF6600"/>
    <a:srgbClr val="FFDC6D"/>
    <a:srgbClr val="FFDA65"/>
    <a:srgbClr val="B0DD7F"/>
    <a:srgbClr val="54B8FF"/>
    <a:srgbClr val="115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8" autoAdjust="0"/>
    <p:restoredTop sz="95267" autoAdjust="0"/>
  </p:normalViewPr>
  <p:slideViewPr>
    <p:cSldViewPr snapToGrid="0">
      <p:cViewPr varScale="1">
        <p:scale>
          <a:sx n="78" d="100"/>
          <a:sy n="78" d="100"/>
        </p:scale>
        <p:origin x="7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-2414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4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fld id="{F24AA7F1-600A-4946-B311-D299BD653D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959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fld id="{BCA317DC-763A-478B-A4CF-2E8F5965E3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82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4e83cb62377625e8e7113ad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60350"/>
            <a:ext cx="113823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C995D-557D-4CC8-A7D2-E145FB375C0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3AE0D-7B34-4DC2-86B2-95361D8D62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9AABE9-1E01-4D68-8D32-FC74ABABCD2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D3C0B-D204-42D1-BD28-CE9903A800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141CB-970B-45CF-9954-00D1E7B232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3D26A-4399-449B-8FA5-7846069D3B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FE8BB-CF26-4209-B7E7-473BC2FE3E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FED3D-26A3-43F2-8A03-A71D2F137C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62F96-58A4-45DC-A880-CBE6A0DE00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39F92-6E2E-4871-881D-35B5BC6DE7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24788" y="6499225"/>
            <a:ext cx="1296987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17938365-1ABF-45BA-988C-B610625AC0C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7" name="Group 3"/>
          <p:cNvGrpSpPr>
            <a:grpSpLocks/>
          </p:cNvGrpSpPr>
          <p:nvPr userDrawn="1"/>
        </p:nvGrpSpPr>
        <p:grpSpPr bwMode="auto">
          <a:xfrm>
            <a:off x="0" y="728663"/>
            <a:ext cx="9123363" cy="100012"/>
            <a:chOff x="0" y="663"/>
            <a:chExt cx="5747" cy="63"/>
          </a:xfrm>
        </p:grpSpPr>
        <p:sp>
          <p:nvSpPr>
            <p:cNvPr id="1028" name="Line 4"/>
            <p:cNvSpPr>
              <a:spLocks noChangeShapeType="1"/>
            </p:cNvSpPr>
            <p:nvPr/>
          </p:nvSpPr>
          <p:spPr bwMode="auto">
            <a:xfrm>
              <a:off x="0" y="672"/>
              <a:ext cx="3314" cy="0"/>
            </a:xfrm>
            <a:prstGeom prst="line">
              <a:avLst/>
            </a:prstGeom>
            <a:noFill/>
            <a:ln w="1587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>
              <a:off x="4" y="709"/>
              <a:ext cx="3314" cy="0"/>
            </a:xfrm>
            <a:prstGeom prst="line">
              <a:avLst/>
            </a:prstGeom>
            <a:noFill/>
            <a:ln w="349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3320" y="663"/>
              <a:ext cx="2427" cy="6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/>
          </p:spPr>
          <p:txBody>
            <a:bodyPr wrap="none" anchor="ctr"/>
            <a:lstStyle>
              <a:lvl1pPr algn="ctr"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 algn="ctr"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 algn="ctr"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 algn="ctr"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 algn="ctr"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0" r:id="rId1"/>
    <p:sldLayoutId id="2147484610" r:id="rId2"/>
    <p:sldLayoutId id="2147484611" r:id="rId3"/>
    <p:sldLayoutId id="2147484612" r:id="rId4"/>
    <p:sldLayoutId id="2147484613" r:id="rId5"/>
    <p:sldLayoutId id="2147484614" r:id="rId6"/>
    <p:sldLayoutId id="2147484615" r:id="rId7"/>
    <p:sldLayoutId id="2147484616" r:id="rId8"/>
    <p:sldLayoutId id="2147484617" r:id="rId9"/>
    <p:sldLayoutId id="2147484618" r:id="rId10"/>
    <p:sldLayoutId id="214748461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FED3D-26A3-43F2-8A03-A71D2F137CB8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5243" y="139045"/>
            <a:ext cx="66436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灰狼算法</a:t>
            </a:r>
            <a:endParaRPr kumimoji="1" lang="zh-CN" altLang="en-US" sz="3200" dirty="0">
              <a:solidFill>
                <a:srgbClr val="FF0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3568" y="1016503"/>
            <a:ext cx="7609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灰狼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 </a:t>
            </a:r>
            <a:r>
              <a:rPr lang="en-US" altLang="zh-CN" sz="18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Seyedali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Mirjalili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博士等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，于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年提出的一种新型进化算法。这种算法是受狼群捕猎的方式启发，模拟狼群捕猎的方式来寻找最优解。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3568" y="2157444"/>
            <a:ext cx="7609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狼群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样本总数不变，样本根据狼群中的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最优解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(α)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次优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(β)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次次优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(δ)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位置更新所有解的位置。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71" y="3021386"/>
            <a:ext cx="4832302" cy="32640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00325" y="4005168"/>
            <a:ext cx="206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图为某一解的更新方法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70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FED3D-26A3-43F2-8A03-A71D2F137CB8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15243" y="876460"/>
            <a:ext cx="36422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 smtClean="0"/>
              <a:t>GWO</a:t>
            </a:r>
            <a:r>
              <a:rPr lang="zh-CN" altLang="en-US" sz="2400" b="0" dirty="0" smtClean="0"/>
              <a:t>法结构：</a:t>
            </a:r>
            <a:endParaRPr lang="en-US" altLang="zh-CN" sz="2400" b="0" dirty="0" smtClean="0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15243" y="139045"/>
            <a:ext cx="66436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灰狼算法</a:t>
            </a:r>
            <a:endParaRPr kumimoji="1" lang="zh-CN" altLang="en-US" sz="3200" dirty="0">
              <a:solidFill>
                <a:srgbClr val="FF0000"/>
              </a:solidFill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12679" y="1433100"/>
            <a:ext cx="7960949" cy="5324535"/>
            <a:chOff x="447922" y="1490765"/>
            <a:chExt cx="7960949" cy="5324535"/>
          </a:xfrm>
        </p:grpSpPr>
        <p:grpSp>
          <p:nvGrpSpPr>
            <p:cNvPr id="12" name="组合 11"/>
            <p:cNvGrpSpPr/>
            <p:nvPr/>
          </p:nvGrpSpPr>
          <p:grpSpPr>
            <a:xfrm>
              <a:off x="447922" y="1490765"/>
              <a:ext cx="7376866" cy="5324535"/>
              <a:chOff x="655026" y="2315396"/>
              <a:chExt cx="7376866" cy="532453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655026" y="2315396"/>
                <a:ext cx="7376866" cy="5324535"/>
                <a:chOff x="671502" y="3397017"/>
                <a:chExt cx="7153286" cy="5324535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671502" y="3397017"/>
                  <a:ext cx="7153286" cy="53245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步</a:t>
                  </a: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0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：初始化狼群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，最大迭代次数</a:t>
                  </a:r>
                  <a:r>
                    <a:rPr lang="en-US" altLang="zh-CN" sz="1800" b="0" i="1" dirty="0" err="1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iter</a:t>
                  </a:r>
                  <a:r>
                    <a:rPr lang="en-US" altLang="zh-CN" sz="1800" b="0" i="1" baseline="-25000" dirty="0" err="1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max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zh-CN" altLang="en-US" sz="1800" b="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上边界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和下边界</a:t>
                  </a:r>
                  <a:r>
                    <a:rPr lang="en-US" altLang="zh-CN" sz="1800" b="0" i="1" dirty="0" err="1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1800" b="0" i="1" baseline="-25000" dirty="0" err="1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up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1800" b="0" i="1" baseline="-2500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low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，</a:t>
                  </a:r>
                  <a:endParaRPr lang="en-US" altLang="zh-CN" sz="1800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         并根据</a:t>
                  </a:r>
                  <a:r>
                    <a:rPr lang="en-US" altLang="zh-CN" sz="1800" b="0" i="1" dirty="0" err="1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1800" b="0" i="1" baseline="-25000" dirty="0" err="1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up</a:t>
                  </a:r>
                  <a:r>
                    <a:rPr lang="zh-CN" altLang="en-US" sz="1800" b="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和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1800" b="0" i="1" baseline="-2500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low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将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中超出边界的样本放回边界内，令</a:t>
                  </a: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k=0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；</a:t>
                  </a:r>
                  <a:endParaRPr lang="en-US" altLang="zh-CN" sz="1800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步</a:t>
                  </a: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：计算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中每个样本的目标函数值，根据目标函数值选出最优样本，</a:t>
                  </a:r>
                  <a:endParaRPr lang="en-US" altLang="zh-CN" sz="1800" b="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          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次优样本和次次优样本，分别为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1800" b="0" i="1" baseline="-2500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α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、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1800" b="0" i="1" baseline="-2500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β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、</a:t>
                  </a:r>
                  <a:r>
                    <a:rPr lang="en-US" altLang="zh-CN" sz="1800" b="0" i="1" dirty="0" err="1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1800" b="0" i="1" baseline="-25000" dirty="0" err="1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δ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；</a:t>
                  </a:r>
                  <a:endParaRPr lang="en-US" altLang="zh-CN" sz="1800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步</a:t>
                  </a:r>
                  <a:r>
                    <a:rPr lang="en-US" altLang="zh-CN" sz="1800" b="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：</a:t>
                  </a:r>
                  <a:r>
                    <a:rPr lang="zh-CN" altLang="en-US" sz="1800" b="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若</a:t>
                  </a: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k≥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b="0" i="1" dirty="0" err="1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iter</a:t>
                  </a:r>
                  <a:r>
                    <a:rPr lang="en-US" altLang="zh-CN" sz="1800" b="0" i="1" baseline="-25000" dirty="0" err="1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max</a:t>
                  </a:r>
                  <a:r>
                    <a:rPr lang="zh-CN" altLang="en-US" sz="1800" b="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，停算，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输出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1800" b="0" i="1" baseline="-2500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α</a:t>
                  </a:r>
                  <a:r>
                    <a:rPr lang="zh-CN" altLang="en-US" sz="1800" b="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作为近似最优解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；</a:t>
                  </a:r>
                  <a:endParaRPr lang="en-US" altLang="zh-CN" sz="1800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步</a:t>
                  </a:r>
                  <a:r>
                    <a:rPr lang="en-US" altLang="zh-CN" sz="1800" b="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：计算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中每个样本到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1800" b="0" i="1" baseline="-2500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α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、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1800" b="0" i="1" baseline="-2500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β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、</a:t>
                  </a:r>
                  <a:r>
                    <a:rPr lang="en-US" altLang="zh-CN" sz="1800" b="0" i="1" dirty="0" err="1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1800" b="0" i="1" baseline="-25000" dirty="0" err="1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δ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的距离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1800" b="0" i="1" baseline="-2500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α,</a:t>
                  </a:r>
                  <a:r>
                    <a:rPr lang="en-US" altLang="zh-CN" sz="1800" b="0" i="1" baseline="-25000" dirty="0" err="1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、</a:t>
                  </a:r>
                  <a:r>
                    <a:rPr lang="en-US" altLang="zh-CN" sz="1800" b="0" i="1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1800" b="0" i="1" baseline="-2500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β,</a:t>
                  </a:r>
                  <a:r>
                    <a:rPr lang="en-US" altLang="zh-CN" sz="1800" b="0" i="1" baseline="-25000" dirty="0" err="1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i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、</a:t>
                  </a:r>
                  <a:r>
                    <a:rPr lang="en-US" altLang="zh-CN" sz="1800" b="0" i="1" dirty="0" err="1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1800" b="0" i="1" baseline="-25000" dirty="0" err="1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δ,i</a:t>
                  </a:r>
                  <a:r>
                    <a:rPr lang="en-US" altLang="zh-CN" sz="1800" b="0" i="1" baseline="-2500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：</a:t>
                  </a:r>
                  <a:endParaRPr lang="en-US" altLang="zh-CN" sz="1800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            </a:t>
                  </a:r>
                  <a:endParaRPr lang="en-US" altLang="zh-CN" sz="1800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                                      其中    </a:t>
                  </a:r>
                  <a:endParaRPr lang="en-US" altLang="zh-CN" sz="1800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                                                 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          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步</a:t>
                  </a: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：更新狼群：</a:t>
                  </a:r>
                  <a:endParaRPr lang="en-US" altLang="zh-CN" sz="1800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         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        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en-US" altLang="zh-CN" sz="1800" b="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      </a:t>
                  </a:r>
                </a:p>
                <a:p>
                  <a:pPr>
                    <a:spcBef>
                      <a:spcPts val="600"/>
                    </a:spcBef>
                  </a:pP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步</a:t>
                  </a: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5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：令</a:t>
                  </a: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k=k+1</a:t>
                  </a:r>
                  <a:r>
                    <a:rPr lang="zh-CN" altLang="en-US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，转步</a:t>
                  </a:r>
                  <a:r>
                    <a:rPr lang="en-US" altLang="zh-CN" sz="1800" b="0" dirty="0" smtClean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sz="1800" b="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。</a:t>
                  </a:r>
                  <a:endParaRPr lang="en-US" altLang="zh-CN" sz="1800" b="0" dirty="0" smtClean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11" name="对象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23741546"/>
                    </p:ext>
                  </p:extLst>
                </p:nvPr>
              </p:nvGraphicFramePr>
              <p:xfrm>
                <a:off x="1818291" y="5694338"/>
                <a:ext cx="1094503" cy="6524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5182" name="Equation" r:id="rId3" imgW="761760" imgH="457200" progId="Equation.DSMT4">
                        <p:embed/>
                      </p:oleObj>
                    </mc:Choice>
                    <mc:Fallback>
                      <p:oleObj name="Equation" r:id="rId3" imgW="761760" imgH="4572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818291" y="5694338"/>
                              <a:ext cx="1094503" cy="6524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9923914"/>
                  </p:ext>
                </p:extLst>
              </p:nvPr>
            </p:nvGraphicFramePr>
            <p:xfrm>
              <a:off x="3550454" y="4439837"/>
              <a:ext cx="1296987" cy="944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83" name="Equation" r:id="rId5" imgW="876240" imgH="660240" progId="Equation.DSMT4">
                      <p:embed/>
                    </p:oleObj>
                  </mc:Choice>
                  <mc:Fallback>
                    <p:oleObj name="Equation" r:id="rId5" imgW="876240" imgH="6602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550454" y="4439837"/>
                            <a:ext cx="1296987" cy="9445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6016502"/>
                </p:ext>
              </p:extLst>
            </p:nvPr>
          </p:nvGraphicFramePr>
          <p:xfrm>
            <a:off x="1639056" y="4577316"/>
            <a:ext cx="462597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4" name="Equation" r:id="rId7" imgW="3543120" imgH="279360" progId="Equation.DSMT4">
                    <p:embed/>
                  </p:oleObj>
                </mc:Choice>
                <mc:Fallback>
                  <p:oleObj name="Equation" r:id="rId7" imgW="354312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39056" y="4577316"/>
                          <a:ext cx="4625975" cy="352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7264431"/>
                </p:ext>
              </p:extLst>
            </p:nvPr>
          </p:nvGraphicFramePr>
          <p:xfrm>
            <a:off x="1630555" y="5413276"/>
            <a:ext cx="5369842" cy="333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5" name="Equation" r:id="rId9" imgW="3733560" imgH="241200" progId="Equation.DSMT4">
                    <p:embed/>
                  </p:oleObj>
                </mc:Choice>
                <mc:Fallback>
                  <p:oleObj name="Equation" r:id="rId9" imgW="37335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30555" y="5413276"/>
                          <a:ext cx="5369842" cy="3338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3797171"/>
                </p:ext>
              </p:extLst>
            </p:nvPr>
          </p:nvGraphicFramePr>
          <p:xfrm>
            <a:off x="2617230" y="5842119"/>
            <a:ext cx="2109524" cy="54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86" name="Equation" r:id="rId11" imgW="1523880" imgH="406080" progId="Equation.DSMT4">
                    <p:embed/>
                  </p:oleObj>
                </mc:Choice>
                <mc:Fallback>
                  <p:oleObj name="Equation" r:id="rId11" imgW="1523880" imgH="406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17230" y="5842119"/>
                          <a:ext cx="2109524" cy="5416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文本框 22"/>
            <p:cNvSpPr txBox="1"/>
            <p:nvPr/>
          </p:nvSpPr>
          <p:spPr>
            <a:xfrm>
              <a:off x="3760545" y="4217741"/>
              <a:ext cx="464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为值在</a:t>
              </a:r>
              <a:r>
                <a:rPr lang="en-US" altLang="zh-CN" sz="18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[0,1]</a:t>
              </a:r>
              <a:r>
                <a:rPr lang="zh-CN" altLang="en-US" sz="1800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随机向量（长度为样本维度）</a:t>
              </a:r>
              <a:r>
                <a:rPr lang="zh-CN" altLang="en-US" sz="1800" b="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；</a:t>
              </a:r>
              <a:endParaRPr lang="en-US" altLang="zh-CN" sz="1800" b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640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FED3D-26A3-43F2-8A03-A71D2F137CB8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5243" y="139045"/>
            <a:ext cx="66436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dirty="0" smtClean="0">
                <a:solidFill>
                  <a:srgbClr val="FF0000"/>
                </a:solidFill>
                <a:latin typeface="Arial" pitchFamily="34" charset="0"/>
                <a:ea typeface="黑体" pitchFamily="49" charset="-122"/>
              </a:rPr>
              <a:t>灰狼算法</a:t>
            </a:r>
            <a:endParaRPr kumimoji="1" lang="zh-CN" altLang="en-US" sz="3200" dirty="0">
              <a:solidFill>
                <a:srgbClr val="FF0000"/>
              </a:solidFill>
              <a:latin typeface="Arial" pitchFamily="34" charset="0"/>
              <a:ea typeface="黑体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90814"/>
              </p:ext>
            </p:extLst>
          </p:nvPr>
        </p:nvGraphicFramePr>
        <p:xfrm>
          <a:off x="591211" y="1949895"/>
          <a:ext cx="7788879" cy="43683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2697"/>
                <a:gridCol w="1112697"/>
                <a:gridCol w="1112697"/>
                <a:gridCol w="1112697"/>
                <a:gridCol w="1112697"/>
                <a:gridCol w="1112697"/>
                <a:gridCol w="1112697"/>
              </a:tblGrid>
              <a:tr h="710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Fcn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Median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Worst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Mean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Runtime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9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Rosenbrock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9.35e-2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5.11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6.25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8.07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6.46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0.168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9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Griewank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1.50e-2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1.53e-2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9.36e-2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4.22e-2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1.59e-2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1.85e-2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1.39e-2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2.10e-3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0.103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9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Rastrigin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3.05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9.38e-2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9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Quadconvex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5.33e-7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1.79e-4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6.65e-7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1.84e-2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1.91e-5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24.9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6.87e-6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1.83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9.13e-2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0.115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99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Sphere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3.42e-203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3.82e-123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4.58e-80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7.88e-198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1.63e-120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2.78e-77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4.60e-192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1.98e-118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3.69e-75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3.60e-193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3.528e-119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3.36e-76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0.111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0.132</a:t>
                      </a:r>
                    </a:p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91211" y="1399562"/>
            <a:ext cx="760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表是以迭代次数为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，种群数目为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进行测试的结果：</a:t>
            </a:r>
            <a:endPara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96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1">
  <a:themeElements>
    <a:clrScheme name="1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FF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lnDef>
  </a:objectDefaults>
  <a:extraClrSchemeLst>
    <a:extraClrScheme>
      <a:clrScheme name="1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A000120140627A17PPBG</Template>
  <TotalTime>57659</TotalTime>
  <Words>378</Words>
  <Application>Microsoft Office PowerPoint</Application>
  <PresentationFormat>全屏显示(4:3)</PresentationFormat>
  <Paragraphs>129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黑体</vt:lpstr>
      <vt:lpstr>华文细黑</vt:lpstr>
      <vt:lpstr>楷体</vt:lpstr>
      <vt:lpstr>宋体</vt:lpstr>
      <vt:lpstr>微软雅黑</vt:lpstr>
      <vt:lpstr>Arial</vt:lpstr>
      <vt:lpstr>Times New Roman</vt:lpstr>
      <vt:lpstr>Wingdings</vt:lpstr>
      <vt:lpstr>111</vt:lpstr>
      <vt:lpstr>Equation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4397</cp:revision>
  <dcterms:created xsi:type="dcterms:W3CDTF">2010-05-17T01:25:51Z</dcterms:created>
  <dcterms:modified xsi:type="dcterms:W3CDTF">2018-10-08T01:29:06Z</dcterms:modified>
</cp:coreProperties>
</file>