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85" r:id="rId3"/>
    <p:sldId id="286" r:id="rId4"/>
    <p:sldId id="29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399"/>
    <a:srgbClr val="8A0000"/>
    <a:srgbClr val="0070C0"/>
    <a:srgbClr val="98BAE4"/>
    <a:srgbClr val="F0BF46"/>
    <a:srgbClr val="F59009"/>
    <a:srgbClr val="FFFFFF"/>
    <a:srgbClr val="C3C4FD"/>
    <a:srgbClr val="3AA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8" y="84"/>
      </p:cViewPr>
      <p:guideLst>
        <p:guide orient="horz" pos="2115"/>
        <p:guide pos="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image" Target="../media/image8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990000"/>
              </a:solidFill>
            </a:endParaRPr>
          </a:p>
        </p:txBody>
      </p:sp>
      <p:pic>
        <p:nvPicPr>
          <p:cNvPr id="5" name="Picture 8" descr="henga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52491"/>
            <a:ext cx="9115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6" y="98635"/>
            <a:ext cx="7327695" cy="74771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440" y="1313770"/>
            <a:ext cx="8001000" cy="4391025"/>
          </a:xfrm>
        </p:spPr>
        <p:txBody>
          <a:bodyPr/>
          <a:lstStyle>
            <a:lvl1pPr marL="444489" indent="-444489">
              <a:spcBef>
                <a:spcPts val="300"/>
              </a:spcBef>
              <a:defRPr/>
            </a:lvl1pPr>
            <a:lvl2pPr marL="901677" indent="-354004">
              <a:spcBef>
                <a:spcPts val="300"/>
              </a:spcBef>
              <a:defRPr>
                <a:latin typeface="楷体" pitchFamily="49" charset="-122"/>
                <a:ea typeface="楷体" pitchFamily="49" charset="-122"/>
              </a:defRPr>
            </a:lvl2pPr>
            <a:lvl3pPr marL="1435064" indent="-309555" defTabSz="876278"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4F3D6-AAE4-427B-A2EE-904E67EB5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77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38113"/>
            <a:ext cx="800100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628780"/>
            <a:ext cx="80010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00875" y="6489700"/>
            <a:ext cx="1981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66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60A72-B728-48AB-9314-3D5F23A8101B}" type="slidenum"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69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189" algn="l" rtl="0" fontAlgn="base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6pPr>
      <a:lvl7pPr marL="914377" algn="l" rtl="0" fontAlgn="base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7pPr>
      <a:lvl8pPr marL="1371566" algn="l" rtl="0" fontAlgn="base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8pPr>
      <a:lvl9pPr marL="1828754" algn="l" rtl="0" fontAlgn="base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9pPr>
    </p:titleStyle>
    <p:bodyStyle>
      <a:lvl1pPr marL="622284" indent="-622284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rgbClr val="000066"/>
          </a:solidFill>
          <a:latin typeface="Arial" charset="0"/>
          <a:ea typeface="+mn-ea"/>
          <a:cs typeface="+mn-cs"/>
        </a:defRPr>
      </a:lvl1pPr>
      <a:lvl2pPr marL="1238220" indent="-436552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rgbClr val="0000CC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marL="1812880" indent="-395278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300" b="1">
          <a:solidFill>
            <a:schemeClr val="tx1"/>
          </a:solidFill>
          <a:latin typeface="宋体" pitchFamily="2" charset="-122"/>
          <a:ea typeface="宋体" pitchFamily="2" charset="-122"/>
          <a:cs typeface="楷体_GB2312"/>
        </a:defRPr>
      </a:lvl3pPr>
      <a:lvl4pPr marL="2379603" indent="-387341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Verdana" pitchFamily="34" charset="0"/>
          <a:ea typeface="宋体" pitchFamily="2" charset="-122"/>
          <a:cs typeface="楷体_GB2312"/>
        </a:defRPr>
      </a:lvl4pPr>
      <a:lvl5pPr marL="2957439" indent="-398453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itchFamily="34" charset="0"/>
          <a:ea typeface="宋体" pitchFamily="2" charset="-122"/>
          <a:cs typeface="楷体_GB2312"/>
        </a:defRPr>
      </a:lvl5pPr>
      <a:lvl6pPr marL="3414628" indent="-398453" algn="l" rtl="0" fontAlgn="base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Verdana" pitchFamily="34" charset="0"/>
          <a:ea typeface="宋体" pitchFamily="2" charset="-122"/>
        </a:defRPr>
      </a:lvl6pPr>
      <a:lvl7pPr marL="3871817" indent="-398453" algn="l" rtl="0" fontAlgn="base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Verdana" pitchFamily="34" charset="0"/>
          <a:ea typeface="宋体" pitchFamily="2" charset="-122"/>
        </a:defRPr>
      </a:lvl7pPr>
      <a:lvl8pPr marL="4329005" indent="-398453" algn="l" rtl="0" fontAlgn="base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Verdana" pitchFamily="34" charset="0"/>
          <a:ea typeface="宋体" pitchFamily="2" charset="-122"/>
        </a:defRPr>
      </a:lvl8pPr>
      <a:lvl9pPr marL="4786194" indent="-398453" algn="l" rtl="0" fontAlgn="base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Verdan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8.wmf"/><Relationship Id="rId9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29450" y="6423858"/>
            <a:ext cx="1981200" cy="476250"/>
          </a:xfrm>
        </p:spPr>
        <p:txBody>
          <a:bodyPr/>
          <a:lstStyle/>
          <a:p>
            <a:pPr>
              <a:defRPr/>
            </a:pPr>
            <a:fld id="{AD24F3D6-AAE4-427B-A2EE-904E67EB5D1C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0" y="1"/>
            <a:ext cx="364067" cy="883978"/>
          </a:xfrm>
          <a:prstGeom prst="rect">
            <a:avLst/>
          </a:prstGeom>
          <a:solidFill>
            <a:srgbClr val="0033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4066" y="194801"/>
            <a:ext cx="580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Artificial Bee Colony Algorithm</a:t>
            </a:r>
            <a:endParaRPr lang="zh-CN" altLang="en-US" sz="2800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98764" y="7138174"/>
            <a:ext cx="45821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组合 41"/>
          <p:cNvGrpSpPr/>
          <p:nvPr/>
        </p:nvGrpSpPr>
        <p:grpSpPr>
          <a:xfrm>
            <a:off x="182033" y="2318537"/>
            <a:ext cx="9574966" cy="3529649"/>
            <a:chOff x="231435" y="1555586"/>
            <a:chExt cx="9574966" cy="352964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9858" y="2014679"/>
              <a:ext cx="3287785" cy="3070556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 bwMode="auto">
            <a:xfrm>
              <a:off x="333788" y="2639582"/>
              <a:ext cx="2358481" cy="106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矩形 9"/>
            <p:cNvSpPr/>
            <p:nvPr/>
          </p:nvSpPr>
          <p:spPr>
            <a:xfrm>
              <a:off x="364066" y="1696111"/>
              <a:ext cx="235013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rgbClr val="000000"/>
                  </a:solidFill>
                </a:rPr>
                <a:t>蜂群大小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，随机初始化蜂群。最大</a:t>
              </a:r>
              <a:r>
                <a:rPr lang="zh-CN" altLang="en-US" sz="1400" dirty="0">
                  <a:solidFill>
                    <a:srgbClr val="000000"/>
                  </a:solidFill>
                </a:rPr>
                <a:t>迭代次数，最大停滞次数，测试函数的维度，上下界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等参数</a:t>
              </a:r>
              <a:endParaRPr lang="zh-CN" alt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31435" y="3094863"/>
              <a:ext cx="2722035" cy="1570739"/>
              <a:chOff x="250066" y="4793997"/>
              <a:chExt cx="2722035" cy="157073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50066" y="5318296"/>
                <a:ext cx="272203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b="1" dirty="0">
                    <a:solidFill>
                      <a:srgbClr val="00B0F0"/>
                    </a:solidFill>
                  </a:rPr>
                  <a:t>最大停滞次数</a:t>
                </a:r>
                <a:r>
                  <a:rPr lang="zh-CN" altLang="en-US" sz="1400" dirty="0" smtClean="0">
                    <a:solidFill>
                      <a:srgbClr val="000000"/>
                    </a:solidFill>
                  </a:rPr>
                  <a:t>：选择停滞次数大于最大停滞次数的解，进行替换</a:t>
                </a:r>
                <a:endParaRPr lang="zh-CN" alt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50067" y="4793997"/>
                <a:ext cx="272203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b="1" dirty="0">
                    <a:solidFill>
                      <a:srgbClr val="00B0F0"/>
                    </a:solidFill>
                  </a:rPr>
                  <a:t>贪婪准则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：适应度函数大的蜂群替换适应度函数大的蜂群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74701" y="5841516"/>
                <a:ext cx="26296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b="1" dirty="0">
                    <a:solidFill>
                      <a:srgbClr val="00B0F0"/>
                    </a:solidFill>
                  </a:rPr>
                  <a:t>概率</a:t>
                </a:r>
                <a:r>
                  <a:rPr lang="zh-CN" altLang="en-US" sz="1400" b="1" dirty="0" smtClean="0">
                    <a:solidFill>
                      <a:srgbClr val="00B0F0"/>
                    </a:solidFill>
                  </a:rPr>
                  <a:t>准则</a:t>
                </a:r>
                <a:r>
                  <a:rPr lang="zh-CN" altLang="en-US" sz="1400" dirty="0" smtClean="0">
                    <a:solidFill>
                      <a:srgbClr val="000000"/>
                    </a:solidFill>
                  </a:rPr>
                  <a:t>：根据概率的大小，选择需要进行变换的个体</a:t>
                </a:r>
                <a:endParaRPr lang="zh-CN" altLang="en-US" sz="14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 bwMode="auto">
            <a:xfrm>
              <a:off x="364066" y="4693122"/>
              <a:ext cx="3534834" cy="51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5210588" y="2628946"/>
              <a:ext cx="3704812" cy="419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5393300" y="1558257"/>
              <a:ext cx="15282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400" dirty="0">
                  <a:solidFill>
                    <a:srgbClr val="000000"/>
                  </a:solidFill>
                </a:rPr>
                <a:t>Employee Bee</a:t>
              </a:r>
              <a:r>
                <a:rPr lang="zh-CN" altLang="en-US" sz="1400" dirty="0">
                  <a:solidFill>
                    <a:srgbClr val="000000"/>
                  </a:solidFill>
                </a:rPr>
                <a:t>： </a:t>
              </a: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5682763"/>
                </p:ext>
              </p:extLst>
            </p:nvPr>
          </p:nvGraphicFramePr>
          <p:xfrm>
            <a:off x="6869698" y="1555586"/>
            <a:ext cx="1456633" cy="294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4" imgW="1130040" imgH="228600" progId="Equation.DSMT4">
                    <p:embed/>
                  </p:oleObj>
                </mc:Choice>
                <mc:Fallback>
                  <p:oleObj name="Equation" r:id="rId4" imgW="1130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869698" y="1555586"/>
                          <a:ext cx="1456633" cy="294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矩形 26"/>
            <p:cNvSpPr/>
            <p:nvPr/>
          </p:nvSpPr>
          <p:spPr>
            <a:xfrm>
              <a:off x="5347701" y="1913533"/>
              <a:ext cx="15737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400" dirty="0" smtClean="0">
                  <a:solidFill>
                    <a:srgbClr val="000000"/>
                  </a:solidFill>
                </a:rPr>
                <a:t>Onlooker</a:t>
              </a:r>
              <a:r>
                <a:rPr lang="en-US" altLang="zh-CN" sz="1400" dirty="0" smtClean="0"/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Bee 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： </a:t>
              </a:r>
              <a:endParaRPr lang="zh-CN" altLang="en-US" sz="14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0072936"/>
                </p:ext>
              </p:extLst>
            </p:nvPr>
          </p:nvGraphicFramePr>
          <p:xfrm>
            <a:off x="6847834" y="1890469"/>
            <a:ext cx="1478497" cy="299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Equation" r:id="rId6" imgW="1130040" imgH="228600" progId="Equation.DSMT4">
                    <p:embed/>
                  </p:oleObj>
                </mc:Choice>
                <mc:Fallback>
                  <p:oleObj name="Equation" r:id="rId6" imgW="1130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47834" y="1890469"/>
                          <a:ext cx="1478497" cy="2990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/>
            <p:cNvSpPr/>
            <p:nvPr/>
          </p:nvSpPr>
          <p:spPr>
            <a:xfrm>
              <a:off x="5271502" y="2280254"/>
              <a:ext cx="45348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400" dirty="0">
                  <a:solidFill>
                    <a:srgbClr val="000000"/>
                  </a:solidFill>
                </a:rPr>
                <a:t>Scout Bee </a:t>
              </a:r>
              <a:r>
                <a:rPr lang="zh-CN" altLang="en-US" sz="1400" dirty="0">
                  <a:solidFill>
                    <a:srgbClr val="000000"/>
                  </a:solidFill>
                </a:rPr>
                <a:t>： 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5342433"/>
                </p:ext>
              </p:extLst>
            </p:nvPr>
          </p:nvGraphicFramePr>
          <p:xfrm>
            <a:off x="6465219" y="2262041"/>
            <a:ext cx="2107281" cy="336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Equation" r:id="rId8" imgW="1930320" imgH="241200" progId="Equation.DSMT4">
                    <p:embed/>
                  </p:oleObj>
                </mc:Choice>
                <mc:Fallback>
                  <p:oleObj name="Equation" r:id="rId8" imgW="19303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465219" y="2262041"/>
                          <a:ext cx="2107281" cy="336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直接连接符 32"/>
            <p:cNvCxnSpPr/>
            <p:nvPr/>
          </p:nvCxnSpPr>
          <p:spPr bwMode="auto">
            <a:xfrm>
              <a:off x="4923771" y="4764145"/>
              <a:ext cx="3851929" cy="2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4" name="组合 33"/>
            <p:cNvGrpSpPr/>
            <p:nvPr/>
          </p:nvGrpSpPr>
          <p:grpSpPr>
            <a:xfrm>
              <a:off x="5877643" y="2790587"/>
              <a:ext cx="2898057" cy="1040813"/>
              <a:chOff x="8088501" y="3094986"/>
              <a:chExt cx="3739432" cy="104081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8088501" y="3094986"/>
                <a:ext cx="37394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400" dirty="0">
                    <a:solidFill>
                      <a:srgbClr val="000000"/>
                    </a:solidFill>
                  </a:rPr>
                  <a:t>1.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计算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目标函数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，在每次迭代都会保留当前最好解及其目标函数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088501" y="3612579"/>
                <a:ext cx="37394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400" dirty="0" smtClean="0">
                    <a:solidFill>
                      <a:srgbClr val="000000"/>
                    </a:solidFill>
                  </a:rPr>
                  <a:t>2.</a:t>
                </a:r>
                <a:r>
                  <a:rPr lang="zh-CN" altLang="en-US" sz="1400" dirty="0" smtClean="0">
                    <a:solidFill>
                      <a:srgbClr val="000000"/>
                    </a:solidFill>
                  </a:rPr>
                  <a:t>计算</a:t>
                </a:r>
                <a:r>
                  <a:rPr lang="zh-CN" altLang="en-US" sz="1400" dirty="0" smtClean="0">
                    <a:solidFill>
                      <a:srgbClr val="FF0000"/>
                    </a:solidFill>
                  </a:rPr>
                  <a:t>适应度函数</a:t>
                </a:r>
                <a:r>
                  <a:rPr lang="zh-CN" altLang="en-US" sz="1400" dirty="0" smtClean="0">
                    <a:solidFill>
                      <a:srgbClr val="000000"/>
                    </a:solidFill>
                  </a:rPr>
                  <a:t>，根据适应度函数对候选解进行选择</a:t>
                </a:r>
                <a:endParaRPr lang="zh-CN" altLang="en-US" sz="1400" dirty="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5001078"/>
                </p:ext>
              </p:extLst>
            </p:nvPr>
          </p:nvGraphicFramePr>
          <p:xfrm>
            <a:off x="7449010" y="3718344"/>
            <a:ext cx="787056" cy="471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name="Equation" r:id="rId10" imgW="723600" imgH="431640" progId="Equation.DSMT4">
                    <p:embed/>
                  </p:oleObj>
                </mc:Choice>
                <mc:Fallback>
                  <p:oleObj name="Equation" r:id="rId10" imgW="72360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449010" y="3718344"/>
                          <a:ext cx="787056" cy="4718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矩形 37"/>
            <p:cNvSpPr/>
            <p:nvPr/>
          </p:nvSpPr>
          <p:spPr>
            <a:xfrm>
              <a:off x="5877643" y="3810877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适应度计算方法：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5877643" y="4246552"/>
              <a:ext cx="37394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400" dirty="0" smtClean="0">
                  <a:solidFill>
                    <a:srgbClr val="000000"/>
                  </a:solidFill>
                </a:rPr>
                <a:t>3.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计算候选解对应</a:t>
              </a:r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algn="just"/>
              <a:r>
                <a:rPr lang="en-US" altLang="zh-CN" sz="1400" dirty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  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的选择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概率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382697"/>
                </p:ext>
              </p:extLst>
            </p:nvPr>
          </p:nvGraphicFramePr>
          <p:xfrm>
            <a:off x="7456727" y="4322625"/>
            <a:ext cx="1068387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Equation" r:id="rId12" imgW="1041120" imgH="431640" progId="Equation.DSMT4">
                    <p:embed/>
                  </p:oleObj>
                </mc:Choice>
                <mc:Fallback>
                  <p:oleObj name="Equation" r:id="rId12" imgW="10411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456727" y="4322625"/>
                          <a:ext cx="1068387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矩形 44"/>
          <p:cNvSpPr/>
          <p:nvPr/>
        </p:nvSpPr>
        <p:spPr>
          <a:xfrm>
            <a:off x="355660" y="1001895"/>
            <a:ext cx="86645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dirty="0">
                <a:solidFill>
                  <a:srgbClr val="555555"/>
                </a:solidFill>
                <a:latin typeface="+mn-ea"/>
              </a:rPr>
              <a:t>人工蜂群算法</a:t>
            </a:r>
            <a:r>
              <a:rPr lang="en-US" altLang="zh-CN" sz="1600" dirty="0">
                <a:solidFill>
                  <a:srgbClr val="555555"/>
                </a:solidFill>
                <a:latin typeface="+mn-ea"/>
              </a:rPr>
              <a:t>(Artificial Bee Colony, ABC)</a:t>
            </a:r>
            <a:r>
              <a:rPr lang="zh-CN" altLang="en-US" sz="1600" dirty="0">
                <a:solidFill>
                  <a:srgbClr val="555555"/>
                </a:solidFill>
                <a:latin typeface="+mn-ea"/>
              </a:rPr>
              <a:t>是由</a:t>
            </a:r>
            <a:r>
              <a:rPr lang="en-US" altLang="zh-CN" sz="1600" dirty="0">
                <a:solidFill>
                  <a:srgbClr val="555555"/>
                </a:solidFill>
                <a:latin typeface="+mn-ea"/>
              </a:rPr>
              <a:t>Karaboga</a:t>
            </a:r>
            <a:r>
              <a:rPr lang="zh-CN" altLang="en-US" sz="1600" dirty="0">
                <a:solidFill>
                  <a:srgbClr val="555555"/>
                </a:solidFill>
                <a:latin typeface="+mn-ea"/>
              </a:rPr>
              <a:t>于</a:t>
            </a:r>
            <a:r>
              <a:rPr lang="en-US" altLang="zh-CN" sz="1600" dirty="0">
                <a:solidFill>
                  <a:srgbClr val="555555"/>
                </a:solidFill>
                <a:latin typeface="+mn-ea"/>
              </a:rPr>
              <a:t>2005</a:t>
            </a:r>
            <a:r>
              <a:rPr lang="zh-CN" altLang="en-US" sz="1600" dirty="0">
                <a:solidFill>
                  <a:srgbClr val="555555"/>
                </a:solidFill>
                <a:latin typeface="+mn-ea"/>
              </a:rPr>
              <a:t>年提出的一种基于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群智能</a:t>
            </a:r>
            <a:r>
              <a:rPr lang="zh-CN" altLang="en-US" sz="1600" dirty="0">
                <a:solidFill>
                  <a:srgbClr val="555555"/>
                </a:solidFill>
                <a:latin typeface="+mn-ea"/>
              </a:rPr>
              <a:t>的全局优化算法，其直观背景来源于蜂群的采蜜行为，蜜蜂根据各自的分工进行不同的活动，并实现蜂群信息的共享和交流，从而找到问题的最优解。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490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1"/>
            <a:ext cx="364067" cy="883978"/>
          </a:xfrm>
          <a:prstGeom prst="rect">
            <a:avLst/>
          </a:prstGeom>
          <a:solidFill>
            <a:srgbClr val="0033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4066" y="194801"/>
            <a:ext cx="580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Artificial Bee Colony Algorithm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03219" y="1041986"/>
            <a:ext cx="8664575" cy="1198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人工蜂群算法</a:t>
            </a:r>
            <a:r>
              <a:rPr lang="en-US" altLang="zh-CN" sz="16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(Artificial Bee Colony, ABC)</a:t>
            </a:r>
            <a:r>
              <a:rPr lang="zh-CN" altLang="en-US" sz="16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是由</a:t>
            </a:r>
            <a:r>
              <a:rPr lang="en-US" altLang="zh-CN" sz="16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Karaboga</a:t>
            </a:r>
            <a:r>
              <a:rPr lang="zh-CN" altLang="en-US" sz="16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于</a:t>
            </a:r>
            <a:r>
              <a:rPr lang="en-US" altLang="zh-CN" sz="16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2005</a:t>
            </a:r>
            <a:r>
              <a:rPr lang="zh-CN" altLang="en-US" sz="16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年提出的一种基于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群智能</a:t>
            </a:r>
            <a:r>
              <a:rPr lang="zh-CN" altLang="en-US" sz="16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的全局优化算法，其直观背景来源于蜂群的采蜜行为，蜜蜂根据各自的分工进行不同的活动，并实现蜂群信息的共享和交流，从而找到问题的最优解。</a:t>
            </a:r>
            <a:endParaRPr lang="zh-CN" altLang="en-US" sz="16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86289" y="2457706"/>
            <a:ext cx="5414721" cy="3808765"/>
            <a:chOff x="3683927" y="2542091"/>
            <a:chExt cx="5414721" cy="3808765"/>
          </a:xfrm>
        </p:grpSpPr>
        <p:grpSp>
          <p:nvGrpSpPr>
            <p:cNvPr id="29" name="组合 28"/>
            <p:cNvGrpSpPr/>
            <p:nvPr/>
          </p:nvGrpSpPr>
          <p:grpSpPr>
            <a:xfrm>
              <a:off x="3683927" y="2542091"/>
              <a:ext cx="2103924" cy="3808765"/>
              <a:chOff x="5814177" y="2457823"/>
              <a:chExt cx="2103924" cy="380876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6329580" y="2457823"/>
                <a:ext cx="1588521" cy="3808765"/>
                <a:chOff x="6329580" y="2457823"/>
                <a:chExt cx="1588521" cy="3808765"/>
              </a:xfrm>
            </p:grpSpPr>
            <p:sp>
              <p:nvSpPr>
                <p:cNvPr id="8" name="右箭头 7"/>
                <p:cNvSpPr/>
                <p:nvPr/>
              </p:nvSpPr>
              <p:spPr>
                <a:xfrm rot="5400000">
                  <a:off x="5286027" y="3634514"/>
                  <a:ext cx="3675627" cy="1588521"/>
                </a:xfrm>
                <a:prstGeom prst="rightArrow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dk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dk1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6616245" y="2457823"/>
                  <a:ext cx="1015190" cy="684408"/>
                  <a:chOff x="1418311" y="0"/>
                  <a:chExt cx="717395" cy="504461"/>
                </a:xfrm>
              </p:grpSpPr>
              <p:sp>
                <p:nvSpPr>
                  <p:cNvPr id="10" name="圆角矩形 9"/>
                  <p:cNvSpPr/>
                  <p:nvPr/>
                </p:nvSpPr>
                <p:spPr>
                  <a:xfrm>
                    <a:off x="1418311" y="0"/>
                    <a:ext cx="717395" cy="504461"/>
                  </a:xfrm>
                  <a:prstGeom prst="roundRect">
                    <a:avLst/>
                  </a:prstGeom>
                </p:spPr>
                <p:style>
                  <a:lnRef idx="2">
                    <a:schemeClr val="dk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1" name="圆角矩形 4"/>
                  <p:cNvSpPr/>
                  <p:nvPr/>
                </p:nvSpPr>
                <p:spPr>
                  <a:xfrm>
                    <a:off x="1442937" y="24626"/>
                    <a:ext cx="668143" cy="45520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38100" tIns="38100" rIns="38100" bIns="38100" numCol="1" spcCol="1270" anchor="ctr" anchorCtr="0">
                    <a:noAutofit/>
                  </a:bodyPr>
                  <a:lstStyle/>
                  <a:p>
                    <a:pPr algn="ctr" defTabSz="444489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zh-CN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Initial Bee</a:t>
                    </a:r>
                    <a:endParaRPr lang="zh-CN" altLang="en-US" sz="16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6616245" y="3374537"/>
                  <a:ext cx="1015190" cy="684408"/>
                  <a:chOff x="1418311" y="0"/>
                  <a:chExt cx="717395" cy="504461"/>
                </a:xfrm>
              </p:grpSpPr>
              <p:sp>
                <p:nvSpPr>
                  <p:cNvPr id="16" name="圆角矩形 15"/>
                  <p:cNvSpPr/>
                  <p:nvPr/>
                </p:nvSpPr>
                <p:spPr>
                  <a:xfrm>
                    <a:off x="1418311" y="0"/>
                    <a:ext cx="717395" cy="504461"/>
                  </a:xfrm>
                  <a:prstGeom prst="roundRect">
                    <a:avLst/>
                  </a:prstGeom>
                </p:spPr>
                <p:style>
                  <a:lnRef idx="2">
                    <a:schemeClr val="dk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7" name="圆角矩形 4"/>
                  <p:cNvSpPr/>
                  <p:nvPr/>
                </p:nvSpPr>
                <p:spPr>
                  <a:xfrm>
                    <a:off x="1442937" y="24626"/>
                    <a:ext cx="668143" cy="45520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38100" tIns="38100" rIns="38100" bIns="38100" numCol="1" spcCol="1270" anchor="ctr" anchorCtr="0">
                    <a:noAutofit/>
                  </a:bodyPr>
                  <a:lstStyle/>
                  <a:p>
                    <a:pPr algn="ctr" defTabSz="444489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zh-CN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Employee Bee</a:t>
                    </a:r>
                    <a:endParaRPr lang="zh-CN" altLang="en-US" sz="16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620339" y="4291251"/>
                  <a:ext cx="1015190" cy="684408"/>
                  <a:chOff x="1418311" y="0"/>
                  <a:chExt cx="717395" cy="504461"/>
                </a:xfrm>
              </p:grpSpPr>
              <p:sp>
                <p:nvSpPr>
                  <p:cNvPr id="19" name="圆角矩形 18"/>
                  <p:cNvSpPr/>
                  <p:nvPr/>
                </p:nvSpPr>
                <p:spPr>
                  <a:xfrm>
                    <a:off x="1418311" y="0"/>
                    <a:ext cx="717395" cy="504461"/>
                  </a:xfrm>
                  <a:prstGeom prst="roundRect">
                    <a:avLst/>
                  </a:prstGeom>
                </p:spPr>
                <p:style>
                  <a:lnRef idx="2">
                    <a:schemeClr val="dk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0" name="圆角矩形 4"/>
                  <p:cNvSpPr/>
                  <p:nvPr/>
                </p:nvSpPr>
                <p:spPr>
                  <a:xfrm>
                    <a:off x="1442937" y="24626"/>
                    <a:ext cx="668143" cy="45520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38100" tIns="38100" rIns="38100" bIns="38100" numCol="1" spcCol="1270" anchor="ctr" anchorCtr="0">
                    <a:noAutofit/>
                  </a:bodyPr>
                  <a:lstStyle/>
                  <a:p>
                    <a:pPr algn="ctr" defTabSz="444489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zh-CN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Onlooker Bee </a:t>
                    </a:r>
                    <a:endParaRPr lang="zh-CN" altLang="en-US" sz="16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6616244" y="5198771"/>
                  <a:ext cx="1015190" cy="684408"/>
                  <a:chOff x="1418311" y="0"/>
                  <a:chExt cx="717395" cy="504461"/>
                </a:xfrm>
              </p:grpSpPr>
              <p:sp>
                <p:nvSpPr>
                  <p:cNvPr id="25" name="圆角矩形 24"/>
                  <p:cNvSpPr/>
                  <p:nvPr/>
                </p:nvSpPr>
                <p:spPr>
                  <a:xfrm>
                    <a:off x="1418311" y="0"/>
                    <a:ext cx="717395" cy="504461"/>
                  </a:xfrm>
                  <a:prstGeom prst="roundRect">
                    <a:avLst/>
                  </a:prstGeom>
                </p:spPr>
                <p:style>
                  <a:lnRef idx="2">
                    <a:schemeClr val="dk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6" name="圆角矩形 4"/>
                  <p:cNvSpPr/>
                  <p:nvPr/>
                </p:nvSpPr>
                <p:spPr>
                  <a:xfrm>
                    <a:off x="1442937" y="24626"/>
                    <a:ext cx="668143" cy="45520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38100" tIns="38100" rIns="38100" bIns="38100" numCol="1" spcCol="1270" anchor="ctr" anchorCtr="0">
                    <a:noAutofit/>
                  </a:bodyPr>
                  <a:lstStyle/>
                  <a:p>
                    <a:pPr algn="ctr" defTabSz="444489">
                      <a:lnSpc>
                        <a:spcPct val="7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zh-CN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Scout</a:t>
                    </a:r>
                  </a:p>
                  <a:p>
                    <a:pPr algn="ctr" defTabSz="444489">
                      <a:lnSpc>
                        <a:spcPct val="7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zh-CN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Bee </a:t>
                    </a:r>
                    <a:endParaRPr lang="zh-CN" altLang="en-US" sz="16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下弧形箭头 27"/>
              <p:cNvSpPr/>
              <p:nvPr/>
            </p:nvSpPr>
            <p:spPr bwMode="auto">
              <a:xfrm rot="5400000" flipH="1">
                <a:off x="5121250" y="4028845"/>
                <a:ext cx="2083246" cy="697392"/>
              </a:xfrm>
              <a:prstGeom prst="curvedUpArrow">
                <a:avLst/>
              </a:prstGeom>
              <a:solidFill>
                <a:srgbClr val="0070C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2" name="圆角矩形 31"/>
            <p:cNvSpPr/>
            <p:nvPr/>
          </p:nvSpPr>
          <p:spPr bwMode="auto">
            <a:xfrm>
              <a:off x="6172201" y="2542091"/>
              <a:ext cx="2926447" cy="650998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随机初始化蜂群</a:t>
              </a: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rgbClr val="000000"/>
                  </a:solidFill>
                </a:rPr>
                <a:t>搜索花蜜量最大的蜜源</a:t>
              </a:r>
              <a:endParaRPr lang="en-US" altLang="zh-CN" sz="1200" dirty="0">
                <a:solidFill>
                  <a:srgbClr val="000000"/>
                </a:solidFill>
              </a:endParaRPr>
            </a:p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</a:rPr>
                <a:t>（开始搜索最优解）</a:t>
              </a:r>
            </a:p>
          </p:txBody>
        </p:sp>
        <p:cxnSp>
          <p:nvCxnSpPr>
            <p:cNvPr id="31" name="直接连接符 30"/>
            <p:cNvCxnSpPr>
              <a:stCxn id="10" idx="3"/>
            </p:cNvCxnSpPr>
            <p:nvPr/>
          </p:nvCxnSpPr>
          <p:spPr bwMode="auto">
            <a:xfrm>
              <a:off x="5501185" y="2884295"/>
              <a:ext cx="671016" cy="96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5501185" y="3839513"/>
              <a:ext cx="671016" cy="96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圆角矩形 33"/>
            <p:cNvSpPr/>
            <p:nvPr/>
          </p:nvSpPr>
          <p:spPr bwMode="auto">
            <a:xfrm>
              <a:off x="6172201" y="3497309"/>
              <a:ext cx="2926447" cy="650998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将一半数量的蜂群作为 </a:t>
              </a: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 Bee </a:t>
              </a:r>
            </a:p>
            <a:p>
              <a:pPr algn="ctr"/>
              <a:r>
                <a:rPr lang="zh-CN" altLang="en-US" sz="1200" dirty="0">
                  <a:solidFill>
                    <a:srgbClr val="000000"/>
                  </a:solidFill>
                </a:rPr>
                <a:t>搜索花蜜量最大的蜜源</a:t>
              </a:r>
              <a:endPara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</a:rPr>
                <a:t>（搜索候选解</a:t>
              </a:r>
              <a:r>
                <a:rPr lang="zh-CN" altLang="en-US" sz="1200" b="1" dirty="0" smtClean="0">
                  <a:solidFill>
                    <a:srgbClr val="FF0000"/>
                  </a:solidFill>
                </a:rPr>
                <a:t>集并评估更新）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01184" y="4729831"/>
              <a:ext cx="671016" cy="96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圆角矩形 35"/>
            <p:cNvSpPr/>
            <p:nvPr/>
          </p:nvSpPr>
          <p:spPr bwMode="auto">
            <a:xfrm>
              <a:off x="6172200" y="4387627"/>
              <a:ext cx="2926448" cy="650998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rgbClr val="000000"/>
                  </a:solidFill>
                </a:rPr>
                <a:t>依据采蜜蜂分享的信息寻找新的蜜源</a:t>
              </a:r>
              <a:endParaRPr lang="en-US" altLang="zh-CN" sz="1200" dirty="0">
                <a:solidFill>
                  <a:srgbClr val="000000"/>
                </a:solidFill>
              </a:endParaRPr>
            </a:p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</a:rPr>
                <a:t>（更近一步搜索候选解</a:t>
              </a:r>
              <a:r>
                <a:rPr lang="zh-CN" altLang="en-US" sz="1200" b="1" dirty="0" smtClean="0">
                  <a:solidFill>
                    <a:srgbClr val="FF0000"/>
                  </a:solidFill>
                </a:rPr>
                <a:t>集</a:t>
              </a:r>
              <a:r>
                <a:rPr lang="zh-CN" altLang="en-US" sz="1200" b="1" dirty="0">
                  <a:solidFill>
                    <a:srgbClr val="FF0000"/>
                  </a:solidFill>
                </a:rPr>
                <a:t>并评估更新</a:t>
              </a:r>
              <a:r>
                <a:rPr lang="zh-CN" altLang="en-US" sz="1200" b="1" dirty="0" smtClean="0">
                  <a:solidFill>
                    <a:srgbClr val="FF0000"/>
                  </a:solidFill>
                </a:rPr>
                <a:t>）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01184" y="5610519"/>
              <a:ext cx="671016" cy="96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圆角矩形 37"/>
            <p:cNvSpPr/>
            <p:nvPr/>
          </p:nvSpPr>
          <p:spPr bwMode="auto">
            <a:xfrm>
              <a:off x="6172200" y="5268315"/>
              <a:ext cx="2926448" cy="650998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放弃没有进一步提高的蜜源</a:t>
              </a:r>
              <a:endParaRPr lang="en-US" altLang="zh-CN" sz="12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重新寻找新的蜜源</a:t>
              </a:r>
              <a:endParaRPr lang="en-US" altLang="zh-CN" sz="12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</a:rPr>
                <a:t>（更新停滞解）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382429" y="2771999"/>
            <a:ext cx="3517198" cy="1048871"/>
            <a:chOff x="5362574" y="2579093"/>
            <a:chExt cx="4255389" cy="1397984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5362574" y="2603573"/>
              <a:ext cx="4196081" cy="134752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8A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605966"/>
                </p:ext>
              </p:extLst>
            </p:nvPr>
          </p:nvGraphicFramePr>
          <p:xfrm>
            <a:off x="5735370" y="3654688"/>
            <a:ext cx="1426694" cy="279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Equation" r:id="rId3" imgW="1168200" imgH="228600" progId="Equation.DSMT4">
                    <p:embed/>
                  </p:oleObj>
                </mc:Choice>
                <mc:Fallback>
                  <p:oleObj name="Equation" r:id="rId3" imgW="11682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35370" y="3654688"/>
                          <a:ext cx="1426694" cy="2792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5528276"/>
                </p:ext>
              </p:extLst>
            </p:nvPr>
          </p:nvGraphicFramePr>
          <p:xfrm>
            <a:off x="7543504" y="3520937"/>
            <a:ext cx="760888" cy="456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Equation" r:id="rId5" imgW="723600" imgH="431640" progId="Equation.DSMT4">
                    <p:embed/>
                  </p:oleObj>
                </mc:Choice>
                <mc:Fallback>
                  <p:oleObj name="Equation" r:id="rId5" imgW="72360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543504" y="3520937"/>
                          <a:ext cx="760888" cy="456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5461935" y="2579093"/>
              <a:ext cx="4156028" cy="11075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000000"/>
                  </a:solidFill>
                </a:rPr>
                <a:t>计算 </a:t>
              </a:r>
              <a:r>
                <a:rPr lang="en-US" altLang="zh-CN" sz="1200" dirty="0">
                  <a:solidFill>
                    <a:srgbClr val="000000"/>
                  </a:solidFill>
                </a:rPr>
                <a:t>Employee Bee 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的适应度与目标函数值</a:t>
              </a:r>
              <a:endParaRPr lang="en-US" altLang="zh-CN" sz="1200" dirty="0">
                <a:solidFill>
                  <a:srgbClr val="000000"/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000000"/>
                  </a:solidFill>
                </a:rPr>
                <a:t>产生新的种群</a:t>
              </a:r>
              <a:r>
                <a:rPr lang="en-US" altLang="zh-CN" sz="1200" dirty="0">
                  <a:solidFill>
                    <a:srgbClr val="000000"/>
                  </a:solidFill>
                </a:rPr>
                <a:t>Employee Bee </a:t>
              </a:r>
              <a:r>
                <a:rPr lang="en-US" altLang="zh-CN" sz="1200" dirty="0" smtClean="0">
                  <a:solidFill>
                    <a:srgbClr val="000000"/>
                  </a:solidFill>
                </a:rPr>
                <a:t>* 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(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单维搜索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000000"/>
                  </a:solidFill>
                </a:rPr>
                <a:t>根据适应度</a:t>
              </a:r>
              <a:r>
                <a:rPr lang="en-US" altLang="zh-CN" sz="1200" dirty="0" smtClean="0">
                  <a:solidFill>
                    <a:srgbClr val="000000"/>
                  </a:solidFill>
                </a:rPr>
                <a:t>,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基于贪婪准则更新 </a:t>
              </a:r>
              <a:r>
                <a:rPr lang="en-US" altLang="zh-CN" sz="1200" dirty="0">
                  <a:solidFill>
                    <a:srgbClr val="000000"/>
                  </a:solidFill>
                </a:rPr>
                <a:t>Employee </a:t>
              </a:r>
              <a:r>
                <a:rPr lang="en-US" altLang="zh-CN" sz="1200" dirty="0" smtClean="0">
                  <a:solidFill>
                    <a:srgbClr val="000000"/>
                  </a:solidFill>
                </a:rPr>
                <a:t>Bee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，计算候选解的停滞次数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71811" y="4057101"/>
            <a:ext cx="3695983" cy="1120460"/>
            <a:chOff x="5446128" y="4270699"/>
            <a:chExt cx="3695983" cy="1009119"/>
          </a:xfrm>
        </p:grpSpPr>
        <p:grpSp>
          <p:nvGrpSpPr>
            <p:cNvPr id="65" name="组合 64"/>
            <p:cNvGrpSpPr/>
            <p:nvPr/>
          </p:nvGrpSpPr>
          <p:grpSpPr>
            <a:xfrm>
              <a:off x="5446128" y="4270699"/>
              <a:ext cx="3695983" cy="995565"/>
              <a:chOff x="5362575" y="2580177"/>
              <a:chExt cx="3902262" cy="1326935"/>
            </a:xfrm>
          </p:grpSpPr>
          <p:sp>
            <p:nvSpPr>
              <p:cNvPr id="66" name="圆角矩形 65"/>
              <p:cNvSpPr/>
              <p:nvPr/>
            </p:nvSpPr>
            <p:spPr bwMode="auto">
              <a:xfrm>
                <a:off x="5362575" y="2603575"/>
                <a:ext cx="3672954" cy="1303537"/>
              </a:xfrm>
              <a:prstGeom prst="round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rgbClr val="8A0000"/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487047" y="2580177"/>
                <a:ext cx="3777790" cy="997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zh-CN" altLang="en-US" sz="1200" dirty="0" smtClean="0">
                    <a:solidFill>
                      <a:srgbClr val="000000"/>
                    </a:solidFill>
                  </a:rPr>
                  <a:t>归一化适应度函数值</a:t>
                </a:r>
                <a:endParaRPr lang="en-US" altLang="zh-CN" sz="1200" dirty="0" smtClean="0">
                  <a:solidFill>
                    <a:srgbClr val="00000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sz="1200" dirty="0" smtClean="0">
                    <a:solidFill>
                      <a:srgbClr val="000000"/>
                    </a:solidFill>
                  </a:rPr>
                  <a:t>以一定概率产生新的候选解 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1200" dirty="0" smtClean="0">
                    <a:solidFill>
                      <a:srgbClr val="FF0000"/>
                    </a:solidFill>
                  </a:rPr>
                  <a:t>多维搜索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)</a:t>
                </a:r>
                <a:endParaRPr lang="en-US" altLang="zh-CN" sz="1200" dirty="0" smtClean="0">
                  <a:solidFill>
                    <a:srgbClr val="00000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sz="1200" dirty="0">
                    <a:solidFill>
                      <a:srgbClr val="000000"/>
                    </a:solidFill>
                  </a:rPr>
                  <a:t>根据适应度</a:t>
                </a:r>
                <a:r>
                  <a:rPr lang="en-US" altLang="zh-CN" sz="1200" dirty="0">
                    <a:solidFill>
                      <a:srgbClr val="000000"/>
                    </a:solidFill>
                  </a:rPr>
                  <a:t>,</a:t>
                </a:r>
                <a:r>
                  <a:rPr lang="zh-CN" altLang="en-US" sz="1200" dirty="0">
                    <a:solidFill>
                      <a:srgbClr val="000000"/>
                    </a:solidFill>
                  </a:rPr>
                  <a:t>基于贪婪准则更新 </a:t>
                </a:r>
                <a:r>
                  <a:rPr lang="en-US" altLang="zh-CN" sz="1200" dirty="0" smtClean="0">
                    <a:solidFill>
                      <a:srgbClr val="000000"/>
                    </a:solidFill>
                  </a:rPr>
                  <a:t>Onlooker Bee</a:t>
                </a:r>
              </a:p>
              <a:p>
                <a:pPr marL="177800" indent="93663"/>
                <a:r>
                  <a:rPr lang="zh-CN" altLang="en-US" sz="1200" dirty="0">
                    <a:solidFill>
                      <a:srgbClr val="000000"/>
                    </a:solidFill>
                  </a:rPr>
                  <a:t>计算候选解的停滞</a:t>
                </a:r>
                <a:r>
                  <a:rPr lang="zh-CN" altLang="en-US" sz="1200" dirty="0" smtClean="0">
                    <a:solidFill>
                      <a:srgbClr val="000000"/>
                    </a:solidFill>
                  </a:rPr>
                  <a:t>次数</a:t>
                </a:r>
                <a:endParaRPr lang="zh-CN" altLang="en-US" sz="1200" dirty="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71" name="对象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3722320"/>
                </p:ext>
              </p:extLst>
            </p:nvPr>
          </p:nvGraphicFramePr>
          <p:xfrm>
            <a:off x="6835976" y="5014903"/>
            <a:ext cx="1178160" cy="196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Equation" r:id="rId7" imgW="1168200" imgH="228600" progId="Equation.DSMT4">
                    <p:embed/>
                  </p:oleObj>
                </mc:Choice>
                <mc:Fallback>
                  <p:oleObj name="Equation" r:id="rId7" imgW="11682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835976" y="5014903"/>
                          <a:ext cx="1178160" cy="1963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5634612"/>
                </p:ext>
              </p:extLst>
            </p:nvPr>
          </p:nvGraphicFramePr>
          <p:xfrm>
            <a:off x="5742377" y="4933232"/>
            <a:ext cx="830394" cy="346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Equation" r:id="rId8" imgW="1041120" imgH="431640" progId="Equation.DSMT4">
                    <p:embed/>
                  </p:oleObj>
                </mc:Choice>
                <mc:Fallback>
                  <p:oleObj name="Equation" r:id="rId8" imgW="10411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742377" y="4933232"/>
                          <a:ext cx="830394" cy="3465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" name="组合 73"/>
          <p:cNvGrpSpPr/>
          <p:nvPr/>
        </p:nvGrpSpPr>
        <p:grpSpPr>
          <a:xfrm>
            <a:off x="5371811" y="5389161"/>
            <a:ext cx="3489414" cy="709911"/>
            <a:chOff x="5362574" y="2603575"/>
            <a:chExt cx="3959537" cy="1151553"/>
          </a:xfrm>
        </p:grpSpPr>
        <p:sp>
          <p:nvSpPr>
            <p:cNvPr id="75" name="圆角矩形 74"/>
            <p:cNvSpPr/>
            <p:nvPr/>
          </p:nvSpPr>
          <p:spPr bwMode="auto">
            <a:xfrm>
              <a:off x="5362574" y="2603575"/>
              <a:ext cx="3947488" cy="1151553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8A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5374623" y="2678408"/>
              <a:ext cx="3947488" cy="615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7800" lvl="0" indent="-177800" defTabSz="179388">
                <a:defRPr/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1. 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停滞</a:t>
              </a:r>
              <a:r>
                <a:rPr lang="zh-CN" altLang="en-US" sz="1200" dirty="0">
                  <a:solidFill>
                    <a:srgbClr val="000000"/>
                  </a:solidFill>
                </a:rPr>
                <a:t>次数大于最大停滞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次数化的解由随机产生 的替代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01361"/>
              </p:ext>
            </p:extLst>
          </p:nvPr>
        </p:nvGraphicFramePr>
        <p:xfrm>
          <a:off x="5587748" y="5800174"/>
          <a:ext cx="1804474" cy="2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10" imgW="1930320" imgH="241200" progId="Equation.DSMT4">
                  <p:embed/>
                </p:oleObj>
              </mc:Choice>
              <mc:Fallback>
                <p:oleObj name="Equation" r:id="rId10" imgW="1930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87748" y="5800174"/>
                        <a:ext cx="1804474" cy="2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0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29450" y="6423858"/>
            <a:ext cx="1981200" cy="476250"/>
          </a:xfrm>
        </p:spPr>
        <p:txBody>
          <a:bodyPr/>
          <a:lstStyle/>
          <a:p>
            <a:pPr>
              <a:defRPr/>
            </a:pPr>
            <a:fld id="{AD24F3D6-AAE4-427B-A2EE-904E67EB5D1C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0" y="1"/>
            <a:ext cx="364067" cy="883978"/>
          </a:xfrm>
          <a:prstGeom prst="rect">
            <a:avLst/>
          </a:prstGeom>
          <a:solidFill>
            <a:srgbClr val="0033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4066" y="194801"/>
            <a:ext cx="580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Artificial Bee Colony Algorithm</a:t>
            </a:r>
            <a:endParaRPr lang="zh-CN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1434"/>
              </p:ext>
            </p:extLst>
          </p:nvPr>
        </p:nvGraphicFramePr>
        <p:xfrm>
          <a:off x="279400" y="1620568"/>
          <a:ext cx="5355772" cy="4209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/>
              </a:tblGrid>
              <a:tr h="599440">
                <a:tc>
                  <a:txBody>
                    <a:bodyPr/>
                    <a:lstStyle/>
                    <a:p>
                      <a:pPr marL="806450" indent="-806450" algn="l">
                        <a:lnSpc>
                          <a:spcPct val="100000"/>
                        </a:lnSpc>
                      </a:pPr>
                      <a:r>
                        <a:rPr lang="en-US" altLang="zh-CN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Step 1: 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算法参数，蜂群大小，最大迭代次数，最大停滞次数</a:t>
                      </a:r>
                      <a:endParaRPr lang="en-US" altLang="zh-CN" sz="1200" b="0" kern="1200" baseline="0" dirty="0" smtClean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806450" indent="-806450" algn="l">
                        <a:lnSpc>
                          <a:spcPct val="100000"/>
                        </a:lnSpc>
                      </a:pP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测试函数的维度，上下界等</a:t>
                      </a:r>
                      <a:endParaRPr lang="zh-CN" altLang="en-US" sz="1200" b="0" kern="1200" baseline="0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7543">
                <a:tc>
                  <a:txBody>
                    <a:bodyPr/>
                    <a:lstStyle/>
                    <a:p>
                      <a:pPr marL="806450" indent="-806450" algn="l">
                        <a:lnSpc>
                          <a:spcPct val="100000"/>
                        </a:lnSpc>
                      </a:pPr>
                      <a:r>
                        <a:rPr lang="en-US" altLang="zh-CN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Step 2</a:t>
                      </a:r>
                      <a:r>
                        <a:rPr lang="zh-CN" altLang="en-US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随机初始化蜂群，蜂群大小的一半作为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Employee Bee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，计算</a:t>
                      </a:r>
                      <a:endParaRPr lang="en-US" altLang="zh-CN" sz="1200" b="0" kern="1200" baseline="0" dirty="0" smtClean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806450" indent="-806450" algn="l">
                        <a:lnSpc>
                          <a:spcPct val="100000"/>
                        </a:lnSpc>
                      </a:pP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其目标函数值和适应度，得到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Employee Bee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的当前最好解和最好值，</a:t>
                      </a:r>
                      <a:endParaRPr lang="en-US" altLang="zh-CN" sz="1200" b="0" kern="1200" baseline="0" dirty="0" smtClean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806450" indent="-806450" algn="l">
                        <a:lnSpc>
                          <a:spcPct val="100000"/>
                        </a:lnSpc>
                      </a:pP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单维搜索变换产生新的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Employee Bee*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，并记录个体在比</a:t>
                      </a:r>
                      <a:endParaRPr lang="en-US" altLang="zh-CN" sz="1200" b="0" kern="1200" baseline="0" dirty="0" smtClean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806450" indent="-806450" algn="l">
                        <a:lnSpc>
                          <a:spcPct val="100000"/>
                        </a:lnSpc>
                      </a:pP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过程中保留的次数（停滞次数）</a:t>
                      </a:r>
                      <a:endParaRPr lang="zh-CN" altLang="en-US" sz="1200" b="0" kern="1200" baseline="0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Step 3</a:t>
                      </a:r>
                      <a:r>
                        <a:rPr lang="zh-CN" altLang="en-US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根据贪婪准则更新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Employee Bee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，此时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Employee Bee 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转化为 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Onlooker Bee</a:t>
                      </a:r>
                      <a:endParaRPr lang="zh-CN" altLang="en-US" sz="1200" b="0" kern="1200" baseline="0" dirty="0" smtClean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Step 4</a:t>
                      </a:r>
                      <a:r>
                        <a:rPr lang="zh-CN" altLang="en-US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归一化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onlooker bee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个体的目标函数值，作为个体选择概率</a:t>
                      </a:r>
                      <a:r>
                        <a:rPr lang="en-US" altLang="zh-CN" sz="1200" b="0" i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en-US" altLang="zh-CN" sz="1200" b="0" i="1" kern="1200" baseline="-2500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，若随机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rand &lt; </a:t>
                      </a:r>
                      <a:r>
                        <a:rPr lang="en-US" altLang="zh-CN" sz="1200" b="0" i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en-US" altLang="zh-CN" sz="1200" b="0" i="1" kern="1200" baseline="-2500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altLang="en-US" sz="1200" b="0" i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进行变换产生新的，</a:t>
                      </a:r>
                      <a:r>
                        <a:rPr lang="zh-CN" altLang="en-US" sz="1200" b="0" i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onlooker bee*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，根据贪婪准则更新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onlooker bee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，记个体在比较过程中保留的次数（停滞次数）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4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Step 4</a:t>
                      </a:r>
                      <a:r>
                        <a:rPr lang="zh-CN" altLang="en-US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归一化 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Onlooker Bee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个体的目标函数值，作为个体选概率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pi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，若随机数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rand&lt;pi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，进行单维搜索变换产生新的，产生新的 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onlooker bee*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，根据贪婪准则更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Onlooker Bee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，记录个体在比较过程中保留的次数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0446">
                <a:tc>
                  <a:txBody>
                    <a:bodyPr/>
                    <a:lstStyle/>
                    <a:p>
                      <a:pPr marL="900113" marR="0" lvl="0" indent="-900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Step 5</a:t>
                      </a:r>
                      <a:r>
                        <a:rPr lang="zh-CN" altLang="en-US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保留当前 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onlooker bee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中的最好解</a:t>
                      </a:r>
                      <a:endParaRPr lang="zh-CN" altLang="en-US" sz="1200" b="0" kern="1200" baseline="0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Step 6</a:t>
                      </a:r>
                      <a:r>
                        <a:rPr lang="zh-CN" altLang="en-US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停滞次数大于最大停滞次数的 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Onlooker Bee 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转化为</a:t>
                      </a:r>
                      <a:r>
                        <a:rPr lang="en-US" altLang="zh-CN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Scout Bee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，随机产生新的候选解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737">
                <a:tc>
                  <a:txBody>
                    <a:bodyPr/>
                    <a:lstStyle/>
                    <a:p>
                      <a:pPr marL="900113" marR="0" lvl="0" indent="-900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Step 7</a:t>
                      </a:r>
                      <a:r>
                        <a:rPr lang="zh-CN" altLang="en-US" sz="1200" b="1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en-US" sz="1200" b="0" kern="1200" baseline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重复上述，直到达到最大迭代次数</a:t>
                      </a:r>
                      <a:endParaRPr lang="zh-CN" altLang="en-US" sz="1200" b="0" kern="1200" baseline="0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777" y="1260606"/>
            <a:ext cx="2980198" cy="51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29450" y="6423858"/>
            <a:ext cx="1981200" cy="476250"/>
          </a:xfrm>
        </p:spPr>
        <p:txBody>
          <a:bodyPr/>
          <a:lstStyle/>
          <a:p>
            <a:pPr>
              <a:defRPr/>
            </a:pPr>
            <a:fld id="{AD24F3D6-AAE4-427B-A2EE-904E67EB5D1C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0" y="1"/>
            <a:ext cx="364067" cy="883978"/>
          </a:xfrm>
          <a:prstGeom prst="rect">
            <a:avLst/>
          </a:prstGeom>
          <a:solidFill>
            <a:srgbClr val="0033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4066" y="194801"/>
            <a:ext cx="580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Artificial Bee Colony Algorithm</a:t>
            </a:r>
            <a:endParaRPr lang="zh-CN" altLang="en-US" sz="28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799FF7EC-141B-40F0-96A8-DE2C31CA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53898"/>
              </p:ext>
            </p:extLst>
          </p:nvPr>
        </p:nvGraphicFramePr>
        <p:xfrm>
          <a:off x="364066" y="1397000"/>
          <a:ext cx="851746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034">
                  <a:extLst>
                    <a:ext uri="{9D8B030D-6E8A-4147-A177-3AD203B41FA5}">
                      <a16:colId xmlns="" xmlns:a16="http://schemas.microsoft.com/office/drawing/2014/main" val="823376195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3254977278"/>
                    </a:ext>
                  </a:extLst>
                </a:gridCol>
                <a:gridCol w="903889"/>
                <a:gridCol w="1336072">
                  <a:extLst>
                    <a:ext uri="{9D8B030D-6E8A-4147-A177-3AD203B41FA5}">
                      <a16:colId xmlns="" xmlns:a16="http://schemas.microsoft.com/office/drawing/2014/main" val="2181478802"/>
                    </a:ext>
                  </a:extLst>
                </a:gridCol>
                <a:gridCol w="1400307">
                  <a:extLst>
                    <a:ext uri="{9D8B030D-6E8A-4147-A177-3AD203B41FA5}">
                      <a16:colId xmlns="" xmlns:a16="http://schemas.microsoft.com/office/drawing/2014/main" val="598127658"/>
                    </a:ext>
                  </a:extLst>
                </a:gridCol>
                <a:gridCol w="1490236">
                  <a:extLst>
                    <a:ext uri="{9D8B030D-6E8A-4147-A177-3AD203B41FA5}">
                      <a16:colId xmlns="" xmlns:a16="http://schemas.microsoft.com/office/drawing/2014/main" val="3899648500"/>
                    </a:ext>
                  </a:extLst>
                </a:gridCol>
                <a:gridCol w="766526">
                  <a:extLst>
                    <a:ext uri="{9D8B030D-6E8A-4147-A177-3AD203B41FA5}">
                      <a16:colId xmlns="" xmlns:a16="http://schemas.microsoft.com/office/drawing/2014/main" val="3629139679"/>
                    </a:ext>
                  </a:extLst>
                </a:gridCol>
              </a:tblGrid>
              <a:tr h="332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Fcn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range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Dim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worst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mean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time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24619790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Rosenbrock</a:t>
                      </a:r>
                      <a:endParaRPr lang="zh-CN" altLang="en-U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[-30;30]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0.0268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3.6115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0.435204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1.35s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22020117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0.0152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1.9108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0.508915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1.36s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0.0026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7.3707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1.17873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1.40s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Griewank</a:t>
                      </a:r>
                      <a:endParaRPr lang="zh-CN" altLang="en-U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[-600;600]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0.0099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0.00162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1.60s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5083675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5.5511e-16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0.0172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0.006296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1.48s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123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2.2204e-16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0.0099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0.000890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1.53s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21336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Rastrigin</a:t>
                      </a:r>
                      <a:endParaRPr lang="en-US" altLang="zh-CN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[-5.12;5.12]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1.39s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13337961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1.30s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3.0342e-07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1.584e-08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1.34s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2133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Spherical</a:t>
                      </a:r>
                      <a:endParaRPr lang="zh-CN" altLang="en-U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[-100;100]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1.1464e-17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5.2557e-17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2.82139e-17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1.16s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1012224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4.5917e-17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2.3258e-16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1.20278e-16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1.30s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1.9335e-16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7.5352e-16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5.15616e-16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1.2s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5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Profile">
  <a:themeElements>
    <a:clrScheme name="自定义 1">
      <a:dk1>
        <a:srgbClr val="990000"/>
      </a:dk1>
      <a:lt1>
        <a:srgbClr val="FFFFFF"/>
      </a:lt1>
      <a:dk2>
        <a:srgbClr val="99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FF4747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>
            <a:lumMod val="95000"/>
          </a:sysClr>
        </a:solidFill>
        <a:ln w="12700" cap="flat" cmpd="sng" algn="ctr">
          <a:solidFill>
            <a:sysClr val="window" lastClr="FFFFFF">
              <a:lumMod val="85000"/>
            </a:sysClr>
          </a:solidFill>
          <a:prstDash val="solid"/>
          <a:miter lim="800000"/>
        </a:ln>
        <a:effectLst/>
      </a:spPr>
      <a:bodyPr lIns="0" rIns="0" anchor="ctr"/>
      <a:lstStyle>
        <a:defPPr fontAlgn="auto">
          <a:spcBef>
            <a:spcPts val="0"/>
          </a:spcBef>
          <a:spcAft>
            <a:spcPts val="0"/>
          </a:spcAft>
          <a:defRPr sz="1200" kern="0" dirty="0">
            <a:solidFill>
              <a:sysClr val="windowText" lastClr="00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770</Words>
  <Application>Microsoft Office PowerPoint</Application>
  <PresentationFormat>全屏显示(4:3)</PresentationFormat>
  <Paragraphs>132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黑体</vt:lpstr>
      <vt:lpstr>楷体</vt:lpstr>
      <vt:lpstr>楷体_GB2312</vt:lpstr>
      <vt:lpstr>宋体</vt:lpstr>
      <vt:lpstr>Microsoft YaHei</vt:lpstr>
      <vt:lpstr>Microsoft YaHei</vt:lpstr>
      <vt:lpstr>Arial</vt:lpstr>
      <vt:lpstr>Times New Roman</vt:lpstr>
      <vt:lpstr>Verdana</vt:lpstr>
      <vt:lpstr>Wingdings</vt:lpstr>
      <vt:lpstr>3_Profile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75</cp:revision>
  <dcterms:created xsi:type="dcterms:W3CDTF">2018-04-09T13:26:13Z</dcterms:created>
  <dcterms:modified xsi:type="dcterms:W3CDTF">2018-10-08T13:48:21Z</dcterms:modified>
</cp:coreProperties>
</file>