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61" r:id="rId2"/>
    <p:sldId id="259" r:id="rId3"/>
    <p:sldId id="280" r:id="rId4"/>
    <p:sldId id="284" r:id="rId5"/>
    <p:sldId id="282" r:id="rId6"/>
    <p:sldId id="283" r:id="rId7"/>
    <p:sldId id="286" r:id="rId8"/>
    <p:sldId id="285" r:id="rId9"/>
    <p:sldId id="281" r:id="rId10"/>
    <p:sldId id="277" r:id="rId11"/>
    <p:sldId id="289" r:id="rId12"/>
    <p:sldId id="290" r:id="rId13"/>
    <p:sldId id="288" r:id="rId14"/>
    <p:sldId id="260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3FF"/>
    <a:srgbClr val="0776F7"/>
    <a:srgbClr val="2188FD"/>
    <a:srgbClr val="0CDEE8"/>
    <a:srgbClr val="1882FB"/>
    <a:srgbClr val="137EF9"/>
    <a:srgbClr val="1071C8"/>
    <a:srgbClr val="0CE1EB"/>
    <a:srgbClr val="CA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254" autoAdjust="0"/>
  </p:normalViewPr>
  <p:slideViewPr>
    <p:cSldViewPr snapToGrid="0">
      <p:cViewPr varScale="1">
        <p:scale>
          <a:sx n="110" d="100"/>
          <a:sy n="110" d="100"/>
        </p:scale>
        <p:origin x="5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FF9A9-EC99-4934-959E-7110BB320C84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82D9D-CE7D-42A7-B4F3-ABD38622CF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 1.0</a:t>
            </a:r>
            <a:r>
              <a:rPr lang="zh-CN" altLang="en-US"/>
              <a:t>时代</a:t>
            </a:r>
            <a:r>
              <a:rPr lang="en-US" altLang="zh-CN"/>
              <a:t>：</a:t>
            </a:r>
          </a:p>
          <a:p>
            <a:endParaRPr lang="en-US" altLang="zh-CN"/>
          </a:p>
          <a:p>
            <a:r>
              <a:rPr lang="en-US" altLang="en-US">
                <a:sym typeface="+mn-ea"/>
              </a:rPr>
              <a:t>❌</a:t>
            </a:r>
            <a:r>
              <a:rPr lang="zh-CN" altLang="en-US"/>
              <a:t>无法理解语义：将</a:t>
            </a:r>
            <a:r>
              <a:rPr lang="en-US" altLang="zh-CN"/>
              <a:t>"</a:t>
            </a:r>
            <a:r>
              <a:rPr lang="zh-CN" altLang="en-US"/>
              <a:t>甲方可随时终止合同</a:t>
            </a:r>
            <a:r>
              <a:rPr lang="en-US" altLang="zh-CN"/>
              <a:t>"</a:t>
            </a:r>
            <a:r>
              <a:rPr lang="zh-CN" altLang="en-US"/>
              <a:t>和</a:t>
            </a:r>
            <a:r>
              <a:rPr lang="en-US" altLang="zh-CN"/>
              <a:t>"</a:t>
            </a:r>
            <a:r>
              <a:rPr lang="zh-CN" altLang="en-US"/>
              <a:t>甲方有权解除合同</a:t>
            </a:r>
            <a:r>
              <a:rPr lang="en-US" altLang="zh-CN"/>
              <a:t>"</a:t>
            </a:r>
            <a:r>
              <a:rPr lang="zh-CN" altLang="en-US"/>
              <a:t>视为不同条款</a:t>
            </a:r>
            <a:endParaRPr lang="en-US" altLang="zh-CN"/>
          </a:p>
          <a:p>
            <a:r>
              <a:rPr lang="en-US" altLang="en-US"/>
              <a:t>❌</a:t>
            </a:r>
            <a:r>
              <a:rPr lang="en-US" altLang="zh-CN"/>
              <a:t> </a:t>
            </a:r>
            <a:r>
              <a:rPr lang="zh-CN" altLang="en-US"/>
              <a:t>零泛化能力：新型合同结构或变体条款（如</a:t>
            </a:r>
            <a:r>
              <a:rPr lang="en-US" altLang="zh-CN"/>
              <a:t>"NFT</a:t>
            </a:r>
            <a:r>
              <a:rPr lang="zh-CN" altLang="en-US"/>
              <a:t>版权分成</a:t>
            </a:r>
            <a:r>
              <a:rPr lang="en-US" altLang="zh-CN"/>
              <a:t>"</a:t>
            </a:r>
            <a:r>
              <a:rPr lang="zh-CN" altLang="en-US"/>
              <a:t>）完全失效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审查通道的选择：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    </a:t>
            </a:r>
            <a:r>
              <a:rPr lang="zh-CN" altLang="en-US" dirty="0">
                <a:sym typeface="+mn-ea"/>
              </a:rPr>
              <a:t> 针对审查点：  主体名称是否在天眼查状态正常 使用外部接口通道，调用天眼查接口。针对审查点：付款逾期违约金≥</a:t>
            </a:r>
            <a:r>
              <a:rPr lang="en-US" altLang="zh-CN" dirty="0">
                <a:sym typeface="+mn-ea"/>
              </a:rPr>
              <a:t>1%/</a:t>
            </a:r>
            <a:r>
              <a:rPr lang="zh-CN" altLang="en-US" dirty="0">
                <a:sym typeface="+mn-ea"/>
              </a:rPr>
              <a:t>日  使用</a:t>
            </a:r>
            <a:r>
              <a:rPr lang="zh-CN" altLang="en-US" dirty="0">
                <a:effectLst/>
                <a:sym typeface="+mn-ea"/>
              </a:rPr>
              <a:t>规则引擎通道。</a:t>
            </a:r>
            <a:r>
              <a:rPr lang="zh-CN" altLang="en-US" dirty="0">
                <a:sym typeface="+mn-ea"/>
              </a:rPr>
              <a:t>针对审查点：先款后票确认性审查  使用大模型通道</a:t>
            </a:r>
            <a:r>
              <a:rPr lang="zh-CN" altLang="en-US" dirty="0">
                <a:effectLst/>
                <a:sym typeface="+mn-ea"/>
              </a:rPr>
              <a:t>。  </a:t>
            </a:r>
          </a:p>
          <a:p>
            <a:r>
              <a:rPr lang="zh-CN" altLang="en-US" dirty="0">
                <a:effectLst/>
                <a:sym typeface="+mn-ea"/>
              </a:rPr>
              <a:t>                                                         </a:t>
            </a:r>
          </a:p>
          <a:p>
            <a:r>
              <a:rPr lang="zh-CN" altLang="en-US" dirty="0">
                <a:sym typeface="+mn-ea"/>
              </a:rPr>
              <a:t>根据审查规则配置不同的大模型的例子：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     </a:t>
            </a:r>
            <a:r>
              <a:rPr lang="zh-CN" altLang="en-US" dirty="0">
                <a:sym typeface="+mn-ea"/>
              </a:rPr>
              <a:t> 针对审查点：开票时间审查  使用通用模型（擅长文本查找，识别）。针对审查点：</a:t>
            </a:r>
            <a:r>
              <a:rPr lang="zh-CN" altLang="en-US" dirty="0">
                <a:effectLst/>
                <a:sym typeface="+mn-ea"/>
              </a:rPr>
              <a:t>合同有效期一致性 使用推理模型（擅长复杂推理任务）</a:t>
            </a:r>
            <a:endParaRPr lang="zh-CN" altLang="en-US" dirty="0"/>
          </a:p>
          <a:p>
            <a:endParaRPr lang="zh-CN" altLang="en-US" b="1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44A3-88FF-44A9-83B4-10AFB0EB86D9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4D5F-09FA-4F73-AEEC-C05609FCC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44A3-88FF-44A9-83B4-10AFB0EB86D9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4D5F-09FA-4F73-AEEC-C05609FCC04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9715" y="3084076"/>
            <a:ext cx="2743200" cy="631567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ClrTx/>
              <a:buSzTx/>
              <a:buFontTx/>
              <a:buNone/>
              <a:defRPr sz="3300" b="1">
                <a:solidFill>
                  <a:srgbClr val="333333"/>
                </a:solidFill>
                <a:latin typeface="+mn-ea"/>
                <a:ea typeface="+mn-ea"/>
              </a:defRPr>
            </a:lvl1pPr>
            <a:lvl2pPr marL="342900" indent="0" algn="ctr">
              <a:lnSpc>
                <a:spcPct val="100000"/>
              </a:lnSpc>
              <a:buClrTx/>
              <a:buFontTx/>
              <a:buNone/>
              <a:defRPr sz="3300" b="1">
                <a:solidFill>
                  <a:srgbClr val="333333"/>
                </a:solidFill>
                <a:latin typeface="+mn-ea"/>
                <a:ea typeface="+mn-ea"/>
              </a:defRPr>
            </a:lvl2pPr>
            <a:lvl3pPr marL="1062990" indent="-377190" algn="ctr">
              <a:lnSpc>
                <a:spcPct val="100000"/>
              </a:lnSpc>
              <a:buClrTx/>
              <a:buFontTx/>
              <a:buChar char="•"/>
              <a:defRPr sz="3300" b="1">
                <a:solidFill>
                  <a:srgbClr val="333333"/>
                </a:solidFill>
                <a:latin typeface="+mn-ea"/>
                <a:ea typeface="+mn-ea"/>
              </a:defRPr>
            </a:lvl3pPr>
            <a:lvl4pPr marL="1447800" indent="-419100" algn="ctr">
              <a:lnSpc>
                <a:spcPct val="100000"/>
              </a:lnSpc>
              <a:buClrTx/>
              <a:buFontTx/>
              <a:buChar char="•"/>
              <a:defRPr sz="3300" b="1">
                <a:solidFill>
                  <a:srgbClr val="333333"/>
                </a:solidFill>
                <a:latin typeface="+mn-ea"/>
                <a:ea typeface="+mn-ea"/>
              </a:defRPr>
            </a:lvl4pPr>
            <a:lvl5pPr marL="1790700" indent="-419100" algn="ctr">
              <a:lnSpc>
                <a:spcPct val="100000"/>
              </a:lnSpc>
              <a:buClrTx/>
              <a:buFontTx/>
              <a:buChar char="•"/>
              <a:defRPr sz="3300" b="1">
                <a:solidFill>
                  <a:srgbClr val="333333"/>
                </a:solidFill>
                <a:latin typeface="+mn-ea"/>
                <a:ea typeface="+mn-ea"/>
              </a:defRPr>
            </a:lvl5pPr>
          </a:lstStyle>
          <a:p>
            <a:r>
              <a:rPr dirty="0" err="1"/>
              <a:t>目录</a:t>
            </a:r>
            <a:endParaRPr dirty="0"/>
          </a:p>
          <a:p>
            <a:pPr lvl="2"/>
            <a:endParaRPr dirty="0"/>
          </a:p>
          <a:p>
            <a:pPr lvl="3"/>
            <a:endParaRPr dirty="0"/>
          </a:p>
          <a:p>
            <a:pPr lvl="4"/>
            <a:endParaRPr dirty="0"/>
          </a:p>
        </p:txBody>
      </p:sp>
      <p:sp>
        <p:nvSpPr>
          <p:cNvPr id="7" name="文本占位符 12"/>
          <p:cNvSpPr>
            <a:spLocks noGrp="1"/>
          </p:cNvSpPr>
          <p:nvPr>
            <p:ph type="body" sz="half" idx="21" hasCustomPrompt="1"/>
          </p:nvPr>
        </p:nvSpPr>
        <p:spPr>
          <a:xfrm>
            <a:off x="5017127" y="1880833"/>
            <a:ext cx="3622214" cy="287471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80000"/>
              </a:lnSpc>
              <a:buClrTx/>
              <a:buSzTx/>
              <a:buFontTx/>
              <a:buNone/>
              <a:defRPr sz="1500">
                <a:solidFill>
                  <a:srgbClr val="333333"/>
                </a:solidFill>
                <a:latin typeface="+mn-ea"/>
                <a:ea typeface="+mn-ea"/>
                <a:cs typeface="Arial" panose="020B0604020202090204"/>
                <a:sym typeface="Arial" panose="020B0604020202090204"/>
              </a:defRPr>
            </a:lvl1pPr>
          </a:lstStyle>
          <a:p>
            <a:r>
              <a:t>01 单击此处编辑目录标题
02 单击此处编辑目录标题
03 单击此处编辑目录标题
04 单击此处编辑目录标题
05 单击此处编辑目录标题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964"/>
          </a:xfrm>
          <a:prstGeom prst="rect">
            <a:avLst/>
          </a:prstGeom>
        </p:spPr>
      </p:pic>
      <p:sp>
        <p:nvSpPr>
          <p:cNvPr id="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09621" y="3891572"/>
            <a:ext cx="7572758" cy="31034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ea"/>
                <a:ea typeface="+mn-ea"/>
                <a:cs typeface="Arial" panose="020B0604020202090204"/>
                <a:sym typeface="Arial" panose="020B0604020202090204"/>
              </a:defRPr>
            </a:lvl1pPr>
            <a:lvl2pPr marL="514350" indent="-171450">
              <a:lnSpc>
                <a:spcPct val="90000"/>
              </a:lnSpc>
              <a:buClrTx/>
              <a:buFontTx/>
              <a:buChar char="•"/>
              <a:defRPr sz="1800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891540" indent="-205740">
              <a:lnSpc>
                <a:spcPct val="90000"/>
              </a:lnSpc>
              <a:buClrTx/>
              <a:buFontTx/>
              <a:buChar char="•"/>
              <a:defRPr sz="1800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028700" indent="0">
              <a:lnSpc>
                <a:spcPct val="90000"/>
              </a:lnSpc>
              <a:buClrTx/>
              <a:buFontTx/>
              <a:buNone/>
              <a:defRPr sz="1800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1600200" indent="-228600" algn="l">
              <a:lnSpc>
                <a:spcPct val="90000"/>
              </a:lnSpc>
              <a:buClrTx/>
              <a:buFontTx/>
              <a:buChar char="•"/>
              <a:defRPr sz="1800">
                <a:solidFill>
                  <a:srgbClr val="FFFFFF"/>
                </a:solidFill>
                <a:latin typeface="+mn-ea"/>
                <a:ea typeface="+mn-ea"/>
                <a:cs typeface="Arial" panose="020B0604020202090204"/>
                <a:sym typeface="Arial" panose="020B0604020202090204"/>
              </a:defRPr>
            </a:lvl5pPr>
          </a:lstStyle>
          <a:p>
            <a:r>
              <a:rPr dirty="0"/>
              <a:t>Subtitle goes here</a:t>
            </a:r>
          </a:p>
          <a:p>
            <a:pPr lvl="4"/>
            <a:endParaRPr dirty="0"/>
          </a:p>
        </p:txBody>
      </p:sp>
      <p:sp>
        <p:nvSpPr>
          <p:cNvPr id="8" name="文本占位符 12"/>
          <p:cNvSpPr>
            <a:spLocks noGrp="1"/>
          </p:cNvSpPr>
          <p:nvPr>
            <p:ph type="body" sz="quarter" idx="21" hasCustomPrompt="1"/>
          </p:nvPr>
        </p:nvSpPr>
        <p:spPr>
          <a:xfrm>
            <a:off x="2293293" y="3050390"/>
            <a:ext cx="7572758" cy="67716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3750"/>
              </a:lnSpc>
              <a:buClrTx/>
              <a:buSzTx/>
              <a:buFontTx/>
              <a:buNone/>
              <a:defRPr sz="4050" b="1">
                <a:solidFill>
                  <a:srgbClr val="FFFFFF"/>
                </a:solidFill>
              </a:defRPr>
            </a:lvl1pPr>
          </a:lstStyle>
          <a:p>
            <a:r>
              <a:t>单击此处编辑主标题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00457" y="6389007"/>
            <a:ext cx="2743200" cy="365125"/>
          </a:xfrm>
        </p:spPr>
        <p:txBody>
          <a:bodyPr/>
          <a:lstStyle/>
          <a:p>
            <a:fld id="{64AC4D5F-09FA-4F73-AEEC-C05609FCC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" y="1"/>
            <a:ext cx="12188966" cy="686296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7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94478" y="3499687"/>
            <a:ext cx="7572758" cy="310340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buClrTx/>
              <a:buSzTx/>
              <a:buFontTx/>
              <a:buNone/>
              <a:defRPr sz="1800">
                <a:solidFill>
                  <a:srgbClr val="FFFFFF"/>
                </a:solidFill>
                <a:latin typeface="+mn-ea"/>
                <a:ea typeface="+mn-ea"/>
                <a:cs typeface="Arial" panose="020B0604020202090204"/>
                <a:sym typeface="Arial" panose="020B0604020202090204"/>
              </a:defRPr>
            </a:lvl1pPr>
            <a:lvl2pPr marL="514350" indent="-171450">
              <a:lnSpc>
                <a:spcPct val="90000"/>
              </a:lnSpc>
              <a:buClrTx/>
              <a:buFontTx/>
              <a:buChar char="•"/>
              <a:defRPr sz="1800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891540" indent="-205740">
              <a:lnSpc>
                <a:spcPct val="90000"/>
              </a:lnSpc>
              <a:buClrTx/>
              <a:buFontTx/>
              <a:buChar char="•"/>
              <a:defRPr sz="1800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028700" indent="0">
              <a:lnSpc>
                <a:spcPct val="90000"/>
              </a:lnSpc>
              <a:buClrTx/>
              <a:buFontTx/>
              <a:buNone/>
              <a:defRPr sz="1800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1600200" indent="-228600" algn="l">
              <a:lnSpc>
                <a:spcPct val="90000"/>
              </a:lnSpc>
              <a:buClrTx/>
              <a:buFontTx/>
              <a:buChar char="•"/>
              <a:defRPr sz="1800">
                <a:solidFill>
                  <a:srgbClr val="FFFFFF"/>
                </a:solidFill>
                <a:latin typeface="+mn-ea"/>
                <a:ea typeface="+mn-ea"/>
                <a:cs typeface="Arial" panose="020B0604020202090204"/>
                <a:sym typeface="Arial" panose="020B0604020202090204"/>
              </a:defRPr>
            </a:lvl5pPr>
          </a:lstStyle>
          <a:p>
            <a:r>
              <a:rPr dirty="0"/>
              <a:t>Subtitle goes here</a:t>
            </a:r>
          </a:p>
          <a:p>
            <a:pPr lvl="4"/>
            <a:endParaRPr dirty="0"/>
          </a:p>
        </p:txBody>
      </p:sp>
      <p:sp>
        <p:nvSpPr>
          <p:cNvPr id="8" name="文本占位符 12"/>
          <p:cNvSpPr>
            <a:spLocks noGrp="1"/>
          </p:cNvSpPr>
          <p:nvPr>
            <p:ph type="body" sz="quarter" idx="21" hasCustomPrompt="1"/>
          </p:nvPr>
        </p:nvSpPr>
        <p:spPr>
          <a:xfrm>
            <a:off x="878150" y="2658505"/>
            <a:ext cx="7572758" cy="677165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ts val="3750"/>
              </a:lnSpc>
              <a:buClrTx/>
              <a:buSzTx/>
              <a:buFontTx/>
              <a:buNone/>
              <a:defRPr sz="5400" b="1">
                <a:solidFill>
                  <a:srgbClr val="FFFFFF"/>
                </a:solidFill>
              </a:defRPr>
            </a:lvl1pPr>
          </a:lstStyle>
          <a:p>
            <a:r>
              <a:rPr dirty="0" err="1"/>
              <a:t>单击此处编辑主标题</a:t>
            </a:r>
            <a:endParaRPr dirty="0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100457" y="6389007"/>
            <a:ext cx="2743200" cy="365125"/>
          </a:xfrm>
        </p:spPr>
        <p:txBody>
          <a:bodyPr/>
          <a:lstStyle/>
          <a:p>
            <a:fld id="{64AC4D5F-09FA-4F73-AEEC-C05609FCC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 descr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31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44A3-88FF-44A9-83B4-10AFB0EB86D9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4D5F-09FA-4F73-AEEC-C05609FCC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44A3-88FF-44A9-83B4-10AFB0EB86D9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C4D5F-09FA-4F73-AEEC-C05609FCC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48343" y="365125"/>
            <a:ext cx="1100545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48343" y="63890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fld id="{92A744A3-88FF-44A9-83B4-10AFB0EB86D9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48743" y="638900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100457" y="638900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fld id="{64AC4D5F-09FA-4F73-AEEC-C05609FCC04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26" Type="http://schemas.openxmlformats.org/officeDocument/2006/relationships/tags" Target="../tags/tag34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34" Type="http://schemas.openxmlformats.org/officeDocument/2006/relationships/notesSlide" Target="../notesSlides/notesSlide2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tags" Target="../tags/tag33.xml"/><Relationship Id="rId33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29" Type="http://schemas.openxmlformats.org/officeDocument/2006/relationships/tags" Target="../tags/tag37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tags" Target="../tags/tag32.xml"/><Relationship Id="rId32" Type="http://schemas.openxmlformats.org/officeDocument/2006/relationships/tags" Target="../tags/tag40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tags" Target="../tags/tag31.xml"/><Relationship Id="rId28" Type="http://schemas.openxmlformats.org/officeDocument/2006/relationships/tags" Target="../tags/tag36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31" Type="http://schemas.openxmlformats.org/officeDocument/2006/relationships/tags" Target="../tags/tag39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tags" Target="../tags/tag30.xml"/><Relationship Id="rId27" Type="http://schemas.openxmlformats.org/officeDocument/2006/relationships/tags" Target="../tags/tag35.xml"/><Relationship Id="rId30" Type="http://schemas.openxmlformats.org/officeDocument/2006/relationships/tags" Target="../tags/tag38.xml"/><Relationship Id="rId35" Type="http://schemas.openxmlformats.org/officeDocument/2006/relationships/image" Target="../media/image4.png"/><Relationship Id="rId8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"/>
            <p:custDataLst>
              <p:tags r:id="rId1"/>
            </p:custDataLst>
          </p:nvPr>
        </p:nvSpPr>
        <p:spPr>
          <a:xfrm>
            <a:off x="816019" y="3744797"/>
            <a:ext cx="7437222" cy="310340"/>
          </a:xfrm>
        </p:spPr>
        <p:txBody>
          <a:bodyPr/>
          <a:lstStyle/>
          <a:p>
            <a:r>
              <a:rPr lang="zh-CN" altLang="en-US" dirty="0"/>
              <a:t>贝壳找房</a:t>
            </a:r>
            <a:r>
              <a:rPr lang="en-US" altLang="zh-CN" dirty="0"/>
              <a:t>--</a:t>
            </a:r>
            <a:r>
              <a:rPr lang="zh-CN" altLang="en-US" dirty="0"/>
              <a:t>效率工程中心</a:t>
            </a:r>
          </a:p>
        </p:txBody>
      </p:sp>
      <p:sp>
        <p:nvSpPr>
          <p:cNvPr id="5" name="文本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57860" y="2313940"/>
            <a:ext cx="7555865" cy="1816735"/>
          </a:xfrm>
          <a:prstGeom prst="rect">
            <a:avLst/>
          </a:prstGeom>
        </p:spPr>
        <p:txBody>
          <a:bodyPr anchor="b"/>
          <a:lstStyle>
            <a:lvl1pPr marL="0" indent="0" algn="l" defTabSz="914400" rtl="0" eaLnBrk="1" latinLnBrk="0" hangingPunct="1">
              <a:lnSpc>
                <a:spcPts val="3750"/>
              </a:lnSpc>
              <a:spcBef>
                <a:spcPts val="1000"/>
              </a:spcBef>
              <a:buClrTx/>
              <a:buSzTx/>
              <a:buFontTx/>
              <a:buNone/>
              <a:defRPr sz="54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合同智审的探索与实践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3-3、</a:t>
            </a:r>
            <a:r>
              <a:rPr lang="zh-CN" altLang="en-US" dirty="0"/>
              <a:t>关键问题：如何选择合适的大模型？</a:t>
            </a:r>
            <a:r>
              <a:rPr lang="en-US" altLang="zh-CN" dirty="0"/>
              <a:t>——</a:t>
            </a:r>
            <a:r>
              <a:rPr lang="zh-CN" altLang="en-US" dirty="0"/>
              <a:t>能力测试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7DA7BAB-FB96-BBC3-AED7-3DC806ED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983652"/>
              </p:ext>
            </p:extLst>
          </p:nvPr>
        </p:nvGraphicFramePr>
        <p:xfrm>
          <a:off x="348343" y="914400"/>
          <a:ext cx="11169206" cy="5339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576">
                  <a:extLst>
                    <a:ext uri="{9D8B030D-6E8A-4147-A177-3AD203B41FA5}">
                      <a16:colId xmlns:a16="http://schemas.microsoft.com/office/drawing/2014/main" val="876731022"/>
                    </a:ext>
                  </a:extLst>
                </a:gridCol>
                <a:gridCol w="1918926">
                  <a:extLst>
                    <a:ext uri="{9D8B030D-6E8A-4147-A177-3AD203B41FA5}">
                      <a16:colId xmlns:a16="http://schemas.microsoft.com/office/drawing/2014/main" val="1025764141"/>
                    </a:ext>
                  </a:extLst>
                </a:gridCol>
                <a:gridCol w="1918926">
                  <a:extLst>
                    <a:ext uri="{9D8B030D-6E8A-4147-A177-3AD203B41FA5}">
                      <a16:colId xmlns:a16="http://schemas.microsoft.com/office/drawing/2014/main" val="3258698563"/>
                    </a:ext>
                  </a:extLst>
                </a:gridCol>
                <a:gridCol w="1918926">
                  <a:extLst>
                    <a:ext uri="{9D8B030D-6E8A-4147-A177-3AD203B41FA5}">
                      <a16:colId xmlns:a16="http://schemas.microsoft.com/office/drawing/2014/main" val="3456283655"/>
                    </a:ext>
                  </a:extLst>
                </a:gridCol>
                <a:gridCol w="1918926">
                  <a:extLst>
                    <a:ext uri="{9D8B030D-6E8A-4147-A177-3AD203B41FA5}">
                      <a16:colId xmlns:a16="http://schemas.microsoft.com/office/drawing/2014/main" val="4294221903"/>
                    </a:ext>
                  </a:extLst>
                </a:gridCol>
                <a:gridCol w="1918926">
                  <a:extLst>
                    <a:ext uri="{9D8B030D-6E8A-4147-A177-3AD203B41FA5}">
                      <a16:colId xmlns:a16="http://schemas.microsoft.com/office/drawing/2014/main" val="2540078315"/>
                    </a:ext>
                  </a:extLst>
                </a:gridCol>
              </a:tblGrid>
              <a:tr h="7459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核心</a:t>
                      </a:r>
                      <a:r>
                        <a:rPr lang="en-US" altLang="zh-CN" sz="16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项能力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法律知识覆盖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立场化审查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幻觉抑制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文本内容识别准确度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effectLst/>
                          <a:latin typeface="+mn-ea"/>
                          <a:ea typeface="+mn-ea"/>
                        </a:rPr>
                        <a:t>推理能力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664589"/>
                  </a:ext>
                </a:extLst>
              </a:tr>
              <a:tr h="9187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要求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内置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《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民法典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》+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行业法规库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支持甲方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乙方立场切换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具备原文回溯定位功能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准确识别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word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1200" dirty="0">
                          <a:effectLst/>
                          <a:latin typeface="+mn-ea"/>
                          <a:ea typeface="+mn-ea"/>
                        </a:rPr>
                        <a:t>pdf</a:t>
                      </a: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文件的内容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具备一定的推理能力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570847"/>
                  </a:ext>
                </a:extLst>
              </a:tr>
              <a:tr h="9187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测试思路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输入模糊责任条款检验引用准确性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同一合同对比风险提示差异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故意插入错误条款验证纠错能力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同一合同比对原文内容识别的差异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  <a:latin typeface="+mn-ea"/>
                          <a:ea typeface="+mn-ea"/>
                        </a:rPr>
                        <a:t>使用需要较高推理能力的审查点进行测试，比较推理过程和结果。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522300"/>
                  </a:ext>
                </a:extLst>
              </a:tr>
              <a:tr h="918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 err="1">
                          <a:solidFill>
                            <a:srgbClr val="404040"/>
                          </a:solidFill>
                          <a:effectLst/>
                        </a:rPr>
                        <a:t>DeepSeek</a:t>
                      </a:r>
                      <a:r>
                        <a:rPr lang="en-US" altLang="zh-CN" sz="1200" b="1" dirty="0">
                          <a:solidFill>
                            <a:srgbClr val="404040"/>
                          </a:solidFill>
                          <a:effectLst/>
                        </a:rPr>
                        <a:t> R1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</a:rPr>
                        <a:t>对模糊责任条款识别具有一定的幻觉，引用准确性较好，</a:t>
                      </a:r>
                      <a:br>
                        <a:rPr lang="zh-CN" altLang="en-US" sz="1200" dirty="0">
                          <a:effectLst/>
                        </a:rPr>
                      </a:br>
                      <a:r>
                        <a:rPr lang="zh-CN" altLang="en-US" sz="1200" dirty="0">
                          <a:effectLst/>
                        </a:rPr>
                        <a:t>能识别多种法律法规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不同立场审核的重点不一致，但是还需要优化提示词得到想要的结果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如审查规则模糊或语义宽泛幻觉较重。规则精确可减少一定幻觉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</a:rPr>
                        <a:t>标准文本识别准确度</a:t>
                      </a:r>
                      <a:r>
                        <a:rPr lang="en-US" altLang="zh-CN" sz="1200" dirty="0">
                          <a:effectLst/>
                        </a:rPr>
                        <a:t>98%</a:t>
                      </a:r>
                      <a:r>
                        <a:rPr lang="zh-CN" altLang="en-US" sz="1200" dirty="0">
                          <a:effectLst/>
                        </a:rPr>
                        <a:t>以上，但是无法识别表格等内容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推理能力媲美人类，为了提高准确度需设置推理过程，减少幻觉。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03433"/>
                  </a:ext>
                </a:extLst>
              </a:tr>
              <a:tr h="918733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/>
                        <a:t>豆包</a:t>
                      </a:r>
                      <a:r>
                        <a:rPr lang="zh-CN" altLang="en-US" sz="1200" b="1" dirty="0">
                          <a:solidFill>
                            <a:srgbClr val="404040"/>
                          </a:solidFill>
                          <a:effectLst/>
                        </a:rPr>
                        <a:t>（</a:t>
                      </a:r>
                      <a:r>
                        <a:rPr lang="en-US" altLang="zh-CN" sz="1200" b="1" dirty="0" err="1">
                          <a:solidFill>
                            <a:srgbClr val="404040"/>
                          </a:solidFill>
                          <a:effectLst/>
                        </a:rPr>
                        <a:t>Doubao</a:t>
                      </a:r>
                      <a:r>
                        <a:rPr lang="en-US" altLang="zh-CN" sz="1200" b="1" dirty="0">
                          <a:solidFill>
                            <a:srgbClr val="404040"/>
                          </a:solidFill>
                          <a:effectLst/>
                        </a:rPr>
                        <a:t>  Pro）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通用知识较强，但法律专项知识较少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</a:rPr>
                        <a:t>有立场识别能力，需优化提示词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</a:rPr>
                        <a:t>通用场景幻觉率中等，细节需人工复核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</a:rPr>
                        <a:t>标准文本识别准确度</a:t>
                      </a:r>
                      <a:r>
                        <a:rPr lang="en-US" altLang="zh-CN" sz="1200" dirty="0">
                          <a:effectLst/>
                        </a:rPr>
                        <a:t>98%</a:t>
                      </a:r>
                      <a:r>
                        <a:rPr lang="zh-CN" altLang="en-US" sz="1200" dirty="0">
                          <a:effectLst/>
                        </a:rPr>
                        <a:t>以上，但是无法识别表格等内容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>
                          <a:effectLst/>
                        </a:rPr>
                        <a:t>推理能力较弱</a:t>
                      </a:r>
                      <a:endParaRPr lang="zh-CN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646325"/>
                  </a:ext>
                </a:extLst>
              </a:tr>
              <a:tr h="9187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1" dirty="0">
                          <a:solidFill>
                            <a:srgbClr val="404040"/>
                          </a:solidFill>
                          <a:effectLst/>
                        </a:rPr>
                        <a:t>通义千问 </a:t>
                      </a:r>
                      <a:r>
                        <a:rPr lang="en-US" altLang="zh-CN" sz="1200" b="1" dirty="0" err="1">
                          <a:solidFill>
                            <a:srgbClr val="404040"/>
                          </a:solidFill>
                          <a:effectLst/>
                        </a:rPr>
                        <a:t>Qwen</a:t>
                      </a:r>
                      <a:r>
                        <a:rPr lang="en-US" altLang="zh-CN" sz="1200" b="1" dirty="0">
                          <a:solidFill>
                            <a:srgbClr val="404040"/>
                          </a:solidFill>
                          <a:effectLst/>
                        </a:rPr>
                        <a:t>-Max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</a:rPr>
                        <a:t>对模糊责任条款识别具有一定的幻觉，引用准确性较好，</a:t>
                      </a:r>
                      <a:br>
                        <a:rPr lang="zh-CN" altLang="en-US" sz="1200" dirty="0">
                          <a:effectLst/>
                        </a:rPr>
                      </a:br>
                      <a:r>
                        <a:rPr lang="zh-CN" altLang="en-US" sz="1200" dirty="0">
                          <a:effectLst/>
                        </a:rPr>
                        <a:t>能识别多种法律法规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</a:rPr>
                        <a:t>有立场识别能力，需优化提示词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</a:rPr>
                        <a:t>抗幻能力较好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dirty="0">
                          <a:effectLst/>
                        </a:rPr>
                        <a:t>文本识别能力较高，可以识别表格内容</a:t>
                      </a:r>
                      <a:endParaRPr lang="en-US" altLang="zh-CN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在逻辑题、数学、编程方面较好</a:t>
                      </a:r>
                      <a:endParaRPr lang="zh-CN" altLang="en-US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2681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3-4、</a:t>
            </a:r>
            <a:r>
              <a:rPr lang="zh-CN" altLang="en-US" dirty="0"/>
              <a:t>关键问题：如何验证审查结果？</a:t>
            </a:r>
            <a:r>
              <a:rPr lang="en-US" altLang="zh-CN" dirty="0"/>
              <a:t>——</a:t>
            </a:r>
            <a:r>
              <a:rPr lang="zh-CN" altLang="en-US" dirty="0"/>
              <a:t>量化分析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6999579-A453-BAF5-BCDB-A3280852538F}"/>
              </a:ext>
            </a:extLst>
          </p:cNvPr>
          <p:cNvSpPr/>
          <p:nvPr/>
        </p:nvSpPr>
        <p:spPr>
          <a:xfrm>
            <a:off x="68980" y="1671009"/>
            <a:ext cx="3924000" cy="47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1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4F46A7D-5243-359A-6B8E-73571B33E89A}"/>
              </a:ext>
            </a:extLst>
          </p:cNvPr>
          <p:cNvSpPr/>
          <p:nvPr/>
        </p:nvSpPr>
        <p:spPr>
          <a:xfrm>
            <a:off x="4144529" y="1690786"/>
            <a:ext cx="3924000" cy="47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3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7D06A6-AEB8-5CE2-6732-920A1971434D}"/>
              </a:ext>
            </a:extLst>
          </p:cNvPr>
          <p:cNvSpPr/>
          <p:nvPr/>
        </p:nvSpPr>
        <p:spPr>
          <a:xfrm>
            <a:off x="8200266" y="1671008"/>
            <a:ext cx="3924000" cy="478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2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+mn-ea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230ECDD-5021-BFF3-F733-D7E781F0C504}"/>
              </a:ext>
            </a:extLst>
          </p:cNvPr>
          <p:cNvSpPr/>
          <p:nvPr/>
        </p:nvSpPr>
        <p:spPr>
          <a:xfrm>
            <a:off x="407070" y="1136212"/>
            <a:ext cx="1458873" cy="46607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123444" dir="5400000" sx="108000" sy="108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endParaRPr lang="zh-CN" altLang="en-US" sz="1944">
              <a:solidFill>
                <a:schemeClr val="bg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86F930-1F3E-E6C2-660C-CA9BB66088F7}"/>
              </a:ext>
            </a:extLst>
          </p:cNvPr>
          <p:cNvSpPr txBox="1"/>
          <p:nvPr/>
        </p:nvSpPr>
        <p:spPr>
          <a:xfrm>
            <a:off x="490394" y="1212085"/>
            <a:ext cx="129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确定验证目标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84CD3C7-010D-2698-0814-4895F19BA7C7}"/>
              </a:ext>
            </a:extLst>
          </p:cNvPr>
          <p:cNvSpPr/>
          <p:nvPr/>
        </p:nvSpPr>
        <p:spPr>
          <a:xfrm>
            <a:off x="5239740" y="1136212"/>
            <a:ext cx="1458873" cy="46607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  <a:lumOff val="1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noFill/>
          </a:ln>
          <a:effectLst>
            <a:outerShdw blurRad="254000" dist="50800" dir="5400000" sx="108000" sy="108000" algn="ctr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endParaRPr lang="zh-CN" altLang="en-US" sz="1944">
              <a:solidFill>
                <a:schemeClr val="bg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3D61CE7-23B2-E262-1721-149612A71A36}"/>
              </a:ext>
            </a:extLst>
          </p:cNvPr>
          <p:cNvSpPr txBox="1"/>
          <p:nvPr/>
        </p:nvSpPr>
        <p:spPr>
          <a:xfrm>
            <a:off x="5323064" y="1212085"/>
            <a:ext cx="129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验证过程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A2B9027-FD01-137D-FD0F-1B1EE9F32B64}"/>
              </a:ext>
            </a:extLst>
          </p:cNvPr>
          <p:cNvSpPr/>
          <p:nvPr/>
        </p:nvSpPr>
        <p:spPr>
          <a:xfrm>
            <a:off x="10022332" y="1136212"/>
            <a:ext cx="1458873" cy="466076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  <a:lumOff val="1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noFill/>
          </a:ln>
          <a:effectLst>
            <a:outerShdw blurRad="254000" dist="123444" dir="5400000" sx="99000" sy="99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8755" tIns="49378" rIns="98755" bIns="49378" rtlCol="0" anchor="ctr">
            <a:noAutofit/>
          </a:bodyPr>
          <a:lstStyle/>
          <a:p>
            <a:pPr algn="ctr"/>
            <a:endParaRPr lang="zh-CN" altLang="en-US" sz="1944">
              <a:solidFill>
                <a:schemeClr val="bg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B5FB25A-CD3E-C10B-1341-2569501C581E}"/>
              </a:ext>
            </a:extLst>
          </p:cNvPr>
          <p:cNvSpPr txBox="1"/>
          <p:nvPr/>
        </p:nvSpPr>
        <p:spPr>
          <a:xfrm>
            <a:off x="10022332" y="1212085"/>
            <a:ext cx="1292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1200" dirty="0">
                <a:solidFill>
                  <a:schemeClr val="bg1"/>
                </a:solidFill>
                <a:latin typeface="+mn-ea"/>
                <a:ea typeface="+mn-ea"/>
              </a:rPr>
              <a:t>指标量化分析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942B852-15FA-277C-7DB0-ACC5231F3E54}"/>
              </a:ext>
            </a:extLst>
          </p:cNvPr>
          <p:cNvGrpSpPr/>
          <p:nvPr/>
        </p:nvGrpSpPr>
        <p:grpSpPr>
          <a:xfrm>
            <a:off x="1989046" y="1281005"/>
            <a:ext cx="3029669" cy="139158"/>
            <a:chOff x="6479402" y="2084072"/>
            <a:chExt cx="1410482" cy="64787"/>
          </a:xfrm>
        </p:grpSpPr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534E7491-B08B-DF75-A666-7E7262C25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7036" y="2112516"/>
              <a:ext cx="1332848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1A513F7-0EDE-0C43-546B-4ACF85225BB3}"/>
                </a:ext>
              </a:extLst>
            </p:cNvPr>
            <p:cNvSpPr/>
            <p:nvPr/>
          </p:nvSpPr>
          <p:spPr>
            <a:xfrm flipH="1">
              <a:off x="6479402" y="2084072"/>
              <a:ext cx="64789" cy="6478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411480" dist="123444" dir="5400000" sx="108000" sy="108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755" tIns="49378" rIns="98755" bIns="49378" rtlCol="0" anchor="ctr"/>
            <a:lstStyle/>
            <a:p>
              <a:pPr algn="ctr"/>
              <a:endParaRPr lang="zh-CN" altLang="en-US" sz="1944">
                <a:solidFill>
                  <a:schemeClr val="bg1"/>
                </a:solidFill>
                <a:effectLst>
                  <a:outerShdw blurRad="137160" dist="41148" dir="2699997" algn="tl">
                    <a:srgbClr val="000000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A7B4EB5-3B5C-CA3D-217E-B58F93433790}"/>
              </a:ext>
            </a:extLst>
          </p:cNvPr>
          <p:cNvGrpSpPr/>
          <p:nvPr/>
        </p:nvGrpSpPr>
        <p:grpSpPr>
          <a:xfrm>
            <a:off x="6781937" y="1281005"/>
            <a:ext cx="3029669" cy="139158"/>
            <a:chOff x="6479402" y="2084072"/>
            <a:chExt cx="1410482" cy="64787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324BA28-C582-E79F-2645-BD4A403604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7036" y="2112516"/>
              <a:ext cx="1332848" cy="0"/>
            </a:xfrm>
            <a:prstGeom prst="straightConnector1">
              <a:avLst/>
            </a:prstGeom>
            <a:ln w="19050">
              <a:solidFill>
                <a:schemeClr val="accent1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0D50152-5376-D63C-97FD-CC59204B3FC4}"/>
                </a:ext>
              </a:extLst>
            </p:cNvPr>
            <p:cNvSpPr/>
            <p:nvPr/>
          </p:nvSpPr>
          <p:spPr>
            <a:xfrm flipH="1">
              <a:off x="6479402" y="2084072"/>
              <a:ext cx="64789" cy="64787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</a:ln>
            <a:effectLst>
              <a:outerShdw blurRad="411480" dist="123444" dir="5400000" sx="108000" sy="108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755" tIns="49378" rIns="98755" bIns="49378" rtlCol="0" anchor="ctr"/>
            <a:lstStyle/>
            <a:p>
              <a:pPr algn="ctr"/>
              <a:endParaRPr lang="zh-CN" altLang="en-US" sz="1944">
                <a:solidFill>
                  <a:schemeClr val="bg1"/>
                </a:solidFill>
                <a:effectLst>
                  <a:outerShdw blurRad="137160" dist="41148" dir="2699997" algn="tl">
                    <a:srgbClr val="000000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</p:grpSp>
      <p:sp>
        <p:nvSpPr>
          <p:cNvPr id="19" name="矩形: 对角圆角 475">
            <a:extLst>
              <a:ext uri="{FF2B5EF4-FFF2-40B4-BE49-F238E27FC236}">
                <a16:creationId xmlns:a16="http://schemas.microsoft.com/office/drawing/2014/main" id="{6B30F5DB-F40C-F1B1-D7B2-1E112007AC95}"/>
              </a:ext>
            </a:extLst>
          </p:cNvPr>
          <p:cNvSpPr/>
          <p:nvPr/>
        </p:nvSpPr>
        <p:spPr>
          <a:xfrm>
            <a:off x="230980" y="2110324"/>
            <a:ext cx="3600000" cy="1152000"/>
          </a:xfrm>
          <a:custGeom>
            <a:avLst/>
            <a:gdLst>
              <a:gd name="connsiteX0" fmla="*/ 80761 w 1582121"/>
              <a:gd name="connsiteY0" fmla="*/ 0 h 484554"/>
              <a:gd name="connsiteX1" fmla="*/ 1582121 w 1582121"/>
              <a:gd name="connsiteY1" fmla="*/ 0 h 484554"/>
              <a:gd name="connsiteX2" fmla="*/ 1582121 w 1582121"/>
              <a:gd name="connsiteY2" fmla="*/ 0 h 484554"/>
              <a:gd name="connsiteX3" fmla="*/ 1582121 w 1582121"/>
              <a:gd name="connsiteY3" fmla="*/ 403793 h 484554"/>
              <a:gd name="connsiteX4" fmla="*/ 1501360 w 1582121"/>
              <a:gd name="connsiteY4" fmla="*/ 484554 h 484554"/>
              <a:gd name="connsiteX5" fmla="*/ 0 w 1582121"/>
              <a:gd name="connsiteY5" fmla="*/ 484554 h 484554"/>
              <a:gd name="connsiteX6" fmla="*/ 0 w 1582121"/>
              <a:gd name="connsiteY6" fmla="*/ 484554 h 484554"/>
              <a:gd name="connsiteX7" fmla="*/ 0 w 1582121"/>
              <a:gd name="connsiteY7" fmla="*/ 80761 h 484554"/>
              <a:gd name="connsiteX8" fmla="*/ 80761 w 1582121"/>
              <a:gd name="connsiteY8" fmla="*/ 0 h 484554"/>
              <a:gd name="connsiteX0" fmla="*/ 128386 w 1629746"/>
              <a:gd name="connsiteY0" fmla="*/ 0 h 484554"/>
              <a:gd name="connsiteX1" fmla="*/ 1629746 w 1629746"/>
              <a:gd name="connsiteY1" fmla="*/ 0 h 484554"/>
              <a:gd name="connsiteX2" fmla="*/ 1629746 w 1629746"/>
              <a:gd name="connsiteY2" fmla="*/ 0 h 484554"/>
              <a:gd name="connsiteX3" fmla="*/ 1629746 w 1629746"/>
              <a:gd name="connsiteY3" fmla="*/ 403793 h 484554"/>
              <a:gd name="connsiteX4" fmla="*/ 1548985 w 1629746"/>
              <a:gd name="connsiteY4" fmla="*/ 484554 h 484554"/>
              <a:gd name="connsiteX5" fmla="*/ 47625 w 1629746"/>
              <a:gd name="connsiteY5" fmla="*/ 484554 h 484554"/>
              <a:gd name="connsiteX6" fmla="*/ 0 w 1629746"/>
              <a:gd name="connsiteY6" fmla="*/ 484554 h 484554"/>
              <a:gd name="connsiteX7" fmla="*/ 47625 w 1629746"/>
              <a:gd name="connsiteY7" fmla="*/ 80761 h 484554"/>
              <a:gd name="connsiteX8" fmla="*/ 128386 w 1629746"/>
              <a:gd name="connsiteY8" fmla="*/ 0 h 484554"/>
              <a:gd name="connsiteX0" fmla="*/ 128386 w 1677371"/>
              <a:gd name="connsiteY0" fmla="*/ 9525 h 494079"/>
              <a:gd name="connsiteX1" fmla="*/ 1629746 w 1677371"/>
              <a:gd name="connsiteY1" fmla="*/ 9525 h 494079"/>
              <a:gd name="connsiteX2" fmla="*/ 1677371 w 1677371"/>
              <a:gd name="connsiteY2" fmla="*/ 0 h 494079"/>
              <a:gd name="connsiteX3" fmla="*/ 1629746 w 1677371"/>
              <a:gd name="connsiteY3" fmla="*/ 413318 h 494079"/>
              <a:gd name="connsiteX4" fmla="*/ 1548985 w 1677371"/>
              <a:gd name="connsiteY4" fmla="*/ 494079 h 494079"/>
              <a:gd name="connsiteX5" fmla="*/ 47625 w 1677371"/>
              <a:gd name="connsiteY5" fmla="*/ 494079 h 494079"/>
              <a:gd name="connsiteX6" fmla="*/ 0 w 1677371"/>
              <a:gd name="connsiteY6" fmla="*/ 494079 h 494079"/>
              <a:gd name="connsiteX7" fmla="*/ 47625 w 1677371"/>
              <a:gd name="connsiteY7" fmla="*/ 90286 h 494079"/>
              <a:gd name="connsiteX8" fmla="*/ 128386 w 1677371"/>
              <a:gd name="connsiteY8" fmla="*/ 9525 h 494079"/>
              <a:gd name="connsiteX0" fmla="*/ 128386 w 1705946"/>
              <a:gd name="connsiteY0" fmla="*/ 9525 h 494079"/>
              <a:gd name="connsiteX1" fmla="*/ 1629746 w 1705946"/>
              <a:gd name="connsiteY1" fmla="*/ 9525 h 494079"/>
              <a:gd name="connsiteX2" fmla="*/ 1705946 w 1705946"/>
              <a:gd name="connsiteY2" fmla="*/ 0 h 494079"/>
              <a:gd name="connsiteX3" fmla="*/ 1629746 w 1705946"/>
              <a:gd name="connsiteY3" fmla="*/ 413318 h 494079"/>
              <a:gd name="connsiteX4" fmla="*/ 1548985 w 1705946"/>
              <a:gd name="connsiteY4" fmla="*/ 494079 h 494079"/>
              <a:gd name="connsiteX5" fmla="*/ 47625 w 1705946"/>
              <a:gd name="connsiteY5" fmla="*/ 494079 h 494079"/>
              <a:gd name="connsiteX6" fmla="*/ 0 w 1705946"/>
              <a:gd name="connsiteY6" fmla="*/ 494079 h 494079"/>
              <a:gd name="connsiteX7" fmla="*/ 47625 w 1705946"/>
              <a:gd name="connsiteY7" fmla="*/ 90286 h 494079"/>
              <a:gd name="connsiteX8" fmla="*/ 128386 w 1705946"/>
              <a:gd name="connsiteY8" fmla="*/ 9525 h 494079"/>
              <a:gd name="connsiteX0" fmla="*/ 128386 w 1718646"/>
              <a:gd name="connsiteY0" fmla="*/ 0 h 484554"/>
              <a:gd name="connsiteX1" fmla="*/ 1629746 w 1718646"/>
              <a:gd name="connsiteY1" fmla="*/ 0 h 484554"/>
              <a:gd name="connsiteX2" fmla="*/ 1718646 w 1718646"/>
              <a:gd name="connsiteY2" fmla="*/ 6350 h 484554"/>
              <a:gd name="connsiteX3" fmla="*/ 1629746 w 1718646"/>
              <a:gd name="connsiteY3" fmla="*/ 403793 h 484554"/>
              <a:gd name="connsiteX4" fmla="*/ 1548985 w 1718646"/>
              <a:gd name="connsiteY4" fmla="*/ 484554 h 484554"/>
              <a:gd name="connsiteX5" fmla="*/ 47625 w 1718646"/>
              <a:gd name="connsiteY5" fmla="*/ 484554 h 484554"/>
              <a:gd name="connsiteX6" fmla="*/ 0 w 1718646"/>
              <a:gd name="connsiteY6" fmla="*/ 484554 h 484554"/>
              <a:gd name="connsiteX7" fmla="*/ 47625 w 1718646"/>
              <a:gd name="connsiteY7" fmla="*/ 80761 h 484554"/>
              <a:gd name="connsiteX8" fmla="*/ 128386 w 1718646"/>
              <a:gd name="connsiteY8" fmla="*/ 0 h 484554"/>
              <a:gd name="connsiteX0" fmla="*/ 128386 w 1718646"/>
              <a:gd name="connsiteY0" fmla="*/ 0 h 484554"/>
              <a:gd name="connsiteX1" fmla="*/ 1718646 w 1718646"/>
              <a:gd name="connsiteY1" fmla="*/ 6350 h 484554"/>
              <a:gd name="connsiteX2" fmla="*/ 1629746 w 1718646"/>
              <a:gd name="connsiteY2" fmla="*/ 403793 h 484554"/>
              <a:gd name="connsiteX3" fmla="*/ 1548985 w 1718646"/>
              <a:gd name="connsiteY3" fmla="*/ 484554 h 484554"/>
              <a:gd name="connsiteX4" fmla="*/ 47625 w 1718646"/>
              <a:gd name="connsiteY4" fmla="*/ 484554 h 484554"/>
              <a:gd name="connsiteX5" fmla="*/ 0 w 1718646"/>
              <a:gd name="connsiteY5" fmla="*/ 484554 h 484554"/>
              <a:gd name="connsiteX6" fmla="*/ 47625 w 1718646"/>
              <a:gd name="connsiteY6" fmla="*/ 80761 h 484554"/>
              <a:gd name="connsiteX7" fmla="*/ 128386 w 1718646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47625 w 1715471"/>
              <a:gd name="connsiteY4" fmla="*/ 484554 h 484554"/>
              <a:gd name="connsiteX5" fmla="*/ 0 w 1715471"/>
              <a:gd name="connsiteY5" fmla="*/ 484554 h 484554"/>
              <a:gd name="connsiteX6" fmla="*/ 47625 w 1715471"/>
              <a:gd name="connsiteY6" fmla="*/ 80761 h 484554"/>
              <a:gd name="connsiteX7" fmla="*/ 128386 w 1715471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0 w 1715471"/>
              <a:gd name="connsiteY4" fmla="*/ 484554 h 484554"/>
              <a:gd name="connsiteX5" fmla="*/ 47625 w 1715471"/>
              <a:gd name="connsiteY5" fmla="*/ 80761 h 484554"/>
              <a:gd name="connsiteX6" fmla="*/ 128386 w 1715471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4046" h="484554">
                <a:moveTo>
                  <a:pt x="156961" y="0"/>
                </a:moveTo>
                <a:lnTo>
                  <a:pt x="1744046" y="0"/>
                </a:lnTo>
                <a:lnTo>
                  <a:pt x="1658321" y="403793"/>
                </a:lnTo>
                <a:cubicBezTo>
                  <a:pt x="1658321" y="448396"/>
                  <a:pt x="1622163" y="484554"/>
                  <a:pt x="1577560" y="484554"/>
                </a:cubicBezTo>
                <a:lnTo>
                  <a:pt x="0" y="484554"/>
                </a:lnTo>
                <a:cubicBezTo>
                  <a:pt x="19050" y="343606"/>
                  <a:pt x="57150" y="180434"/>
                  <a:pt x="76200" y="80761"/>
                </a:cubicBezTo>
                <a:cubicBezTo>
                  <a:pt x="88900" y="36158"/>
                  <a:pt x="112358" y="0"/>
                  <a:pt x="156961" y="0"/>
                </a:cubicBezTo>
                <a:close/>
              </a:path>
            </a:pathLst>
          </a:custGeom>
          <a:gradFill flip="none" rotWithShape="1">
            <a:gsLst>
              <a:gs pos="2300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123444" dir="5400000" sx="108000" sy="108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endParaRPr lang="zh-CN" altLang="en-US" sz="1200" dirty="0">
              <a:solidFill>
                <a:schemeClr val="bg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BFAE06-4C73-11F2-2C01-41599A1C201D}"/>
              </a:ext>
            </a:extLst>
          </p:cNvPr>
          <p:cNvSpPr txBox="1"/>
          <p:nvPr/>
        </p:nvSpPr>
        <p:spPr>
          <a:xfrm>
            <a:off x="348342" y="2393367"/>
            <a:ext cx="3331835" cy="469052"/>
          </a:xfrm>
          <a:prstGeom prst="rect">
            <a:avLst/>
          </a:prstGeom>
          <a:noFill/>
          <a:effectLst/>
        </p:spPr>
        <p:txBody>
          <a:bodyPr wrap="square" lIns="98755" tIns="49378" rIns="98755" bIns="49378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chemeClr val="lt1"/>
                </a:solidFill>
                <a:latin typeface="+mn-ea"/>
              </a:rPr>
              <a:t>能否正确识别合同中的关键条款、潜在风险点、遗漏项、矛盾点和不合规内容</a:t>
            </a:r>
            <a:endParaRPr lang="en-US" altLang="zh-CN" sz="1200" dirty="0">
              <a:solidFill>
                <a:schemeClr val="lt1"/>
              </a:solidFill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34BC51-C01A-4AEA-EE4A-1E0F757CAE5F}"/>
              </a:ext>
            </a:extLst>
          </p:cNvPr>
          <p:cNvSpPr txBox="1"/>
          <p:nvPr/>
        </p:nvSpPr>
        <p:spPr>
          <a:xfrm>
            <a:off x="1384868" y="1864859"/>
            <a:ext cx="12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1400" b="1" dirty="0">
                <a:latin typeface="+mn-ea"/>
                <a:ea typeface="+mn-ea"/>
              </a:rPr>
              <a:t>准确性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6ED857-6A4D-5691-9D34-594A91858FFF}"/>
              </a:ext>
            </a:extLst>
          </p:cNvPr>
          <p:cNvSpPr txBox="1"/>
          <p:nvPr/>
        </p:nvSpPr>
        <p:spPr>
          <a:xfrm>
            <a:off x="5460417" y="1879313"/>
            <a:ext cx="12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1400" b="1" dirty="0">
                <a:solidFill>
                  <a:schemeClr val="accent3"/>
                </a:solidFill>
                <a:latin typeface="+mn-ea"/>
                <a:ea typeface="+mn-ea"/>
              </a:rPr>
              <a:t>样本选择</a:t>
            </a:r>
          </a:p>
        </p:txBody>
      </p:sp>
      <p:sp>
        <p:nvSpPr>
          <p:cNvPr id="23" name="矩形: 对角圆角 475">
            <a:extLst>
              <a:ext uri="{FF2B5EF4-FFF2-40B4-BE49-F238E27FC236}">
                <a16:creationId xmlns:a16="http://schemas.microsoft.com/office/drawing/2014/main" id="{671ED837-B717-F05B-3F98-F5B187ABBC76}"/>
              </a:ext>
            </a:extLst>
          </p:cNvPr>
          <p:cNvSpPr/>
          <p:nvPr/>
        </p:nvSpPr>
        <p:spPr>
          <a:xfrm>
            <a:off x="4306529" y="2130102"/>
            <a:ext cx="3600000" cy="1152000"/>
          </a:xfrm>
          <a:custGeom>
            <a:avLst/>
            <a:gdLst>
              <a:gd name="connsiteX0" fmla="*/ 80761 w 1582121"/>
              <a:gd name="connsiteY0" fmla="*/ 0 h 484554"/>
              <a:gd name="connsiteX1" fmla="*/ 1582121 w 1582121"/>
              <a:gd name="connsiteY1" fmla="*/ 0 h 484554"/>
              <a:gd name="connsiteX2" fmla="*/ 1582121 w 1582121"/>
              <a:gd name="connsiteY2" fmla="*/ 0 h 484554"/>
              <a:gd name="connsiteX3" fmla="*/ 1582121 w 1582121"/>
              <a:gd name="connsiteY3" fmla="*/ 403793 h 484554"/>
              <a:gd name="connsiteX4" fmla="*/ 1501360 w 1582121"/>
              <a:gd name="connsiteY4" fmla="*/ 484554 h 484554"/>
              <a:gd name="connsiteX5" fmla="*/ 0 w 1582121"/>
              <a:gd name="connsiteY5" fmla="*/ 484554 h 484554"/>
              <a:gd name="connsiteX6" fmla="*/ 0 w 1582121"/>
              <a:gd name="connsiteY6" fmla="*/ 484554 h 484554"/>
              <a:gd name="connsiteX7" fmla="*/ 0 w 1582121"/>
              <a:gd name="connsiteY7" fmla="*/ 80761 h 484554"/>
              <a:gd name="connsiteX8" fmla="*/ 80761 w 1582121"/>
              <a:gd name="connsiteY8" fmla="*/ 0 h 484554"/>
              <a:gd name="connsiteX0" fmla="*/ 128386 w 1629746"/>
              <a:gd name="connsiteY0" fmla="*/ 0 h 484554"/>
              <a:gd name="connsiteX1" fmla="*/ 1629746 w 1629746"/>
              <a:gd name="connsiteY1" fmla="*/ 0 h 484554"/>
              <a:gd name="connsiteX2" fmla="*/ 1629746 w 1629746"/>
              <a:gd name="connsiteY2" fmla="*/ 0 h 484554"/>
              <a:gd name="connsiteX3" fmla="*/ 1629746 w 1629746"/>
              <a:gd name="connsiteY3" fmla="*/ 403793 h 484554"/>
              <a:gd name="connsiteX4" fmla="*/ 1548985 w 1629746"/>
              <a:gd name="connsiteY4" fmla="*/ 484554 h 484554"/>
              <a:gd name="connsiteX5" fmla="*/ 47625 w 1629746"/>
              <a:gd name="connsiteY5" fmla="*/ 484554 h 484554"/>
              <a:gd name="connsiteX6" fmla="*/ 0 w 1629746"/>
              <a:gd name="connsiteY6" fmla="*/ 484554 h 484554"/>
              <a:gd name="connsiteX7" fmla="*/ 47625 w 1629746"/>
              <a:gd name="connsiteY7" fmla="*/ 80761 h 484554"/>
              <a:gd name="connsiteX8" fmla="*/ 128386 w 1629746"/>
              <a:gd name="connsiteY8" fmla="*/ 0 h 484554"/>
              <a:gd name="connsiteX0" fmla="*/ 128386 w 1677371"/>
              <a:gd name="connsiteY0" fmla="*/ 9525 h 494079"/>
              <a:gd name="connsiteX1" fmla="*/ 1629746 w 1677371"/>
              <a:gd name="connsiteY1" fmla="*/ 9525 h 494079"/>
              <a:gd name="connsiteX2" fmla="*/ 1677371 w 1677371"/>
              <a:gd name="connsiteY2" fmla="*/ 0 h 494079"/>
              <a:gd name="connsiteX3" fmla="*/ 1629746 w 1677371"/>
              <a:gd name="connsiteY3" fmla="*/ 413318 h 494079"/>
              <a:gd name="connsiteX4" fmla="*/ 1548985 w 1677371"/>
              <a:gd name="connsiteY4" fmla="*/ 494079 h 494079"/>
              <a:gd name="connsiteX5" fmla="*/ 47625 w 1677371"/>
              <a:gd name="connsiteY5" fmla="*/ 494079 h 494079"/>
              <a:gd name="connsiteX6" fmla="*/ 0 w 1677371"/>
              <a:gd name="connsiteY6" fmla="*/ 494079 h 494079"/>
              <a:gd name="connsiteX7" fmla="*/ 47625 w 1677371"/>
              <a:gd name="connsiteY7" fmla="*/ 90286 h 494079"/>
              <a:gd name="connsiteX8" fmla="*/ 128386 w 1677371"/>
              <a:gd name="connsiteY8" fmla="*/ 9525 h 494079"/>
              <a:gd name="connsiteX0" fmla="*/ 128386 w 1705946"/>
              <a:gd name="connsiteY0" fmla="*/ 9525 h 494079"/>
              <a:gd name="connsiteX1" fmla="*/ 1629746 w 1705946"/>
              <a:gd name="connsiteY1" fmla="*/ 9525 h 494079"/>
              <a:gd name="connsiteX2" fmla="*/ 1705946 w 1705946"/>
              <a:gd name="connsiteY2" fmla="*/ 0 h 494079"/>
              <a:gd name="connsiteX3" fmla="*/ 1629746 w 1705946"/>
              <a:gd name="connsiteY3" fmla="*/ 413318 h 494079"/>
              <a:gd name="connsiteX4" fmla="*/ 1548985 w 1705946"/>
              <a:gd name="connsiteY4" fmla="*/ 494079 h 494079"/>
              <a:gd name="connsiteX5" fmla="*/ 47625 w 1705946"/>
              <a:gd name="connsiteY5" fmla="*/ 494079 h 494079"/>
              <a:gd name="connsiteX6" fmla="*/ 0 w 1705946"/>
              <a:gd name="connsiteY6" fmla="*/ 494079 h 494079"/>
              <a:gd name="connsiteX7" fmla="*/ 47625 w 1705946"/>
              <a:gd name="connsiteY7" fmla="*/ 90286 h 494079"/>
              <a:gd name="connsiteX8" fmla="*/ 128386 w 1705946"/>
              <a:gd name="connsiteY8" fmla="*/ 9525 h 494079"/>
              <a:gd name="connsiteX0" fmla="*/ 128386 w 1718646"/>
              <a:gd name="connsiteY0" fmla="*/ 0 h 484554"/>
              <a:gd name="connsiteX1" fmla="*/ 1629746 w 1718646"/>
              <a:gd name="connsiteY1" fmla="*/ 0 h 484554"/>
              <a:gd name="connsiteX2" fmla="*/ 1718646 w 1718646"/>
              <a:gd name="connsiteY2" fmla="*/ 6350 h 484554"/>
              <a:gd name="connsiteX3" fmla="*/ 1629746 w 1718646"/>
              <a:gd name="connsiteY3" fmla="*/ 403793 h 484554"/>
              <a:gd name="connsiteX4" fmla="*/ 1548985 w 1718646"/>
              <a:gd name="connsiteY4" fmla="*/ 484554 h 484554"/>
              <a:gd name="connsiteX5" fmla="*/ 47625 w 1718646"/>
              <a:gd name="connsiteY5" fmla="*/ 484554 h 484554"/>
              <a:gd name="connsiteX6" fmla="*/ 0 w 1718646"/>
              <a:gd name="connsiteY6" fmla="*/ 484554 h 484554"/>
              <a:gd name="connsiteX7" fmla="*/ 47625 w 1718646"/>
              <a:gd name="connsiteY7" fmla="*/ 80761 h 484554"/>
              <a:gd name="connsiteX8" fmla="*/ 128386 w 1718646"/>
              <a:gd name="connsiteY8" fmla="*/ 0 h 484554"/>
              <a:gd name="connsiteX0" fmla="*/ 128386 w 1718646"/>
              <a:gd name="connsiteY0" fmla="*/ 0 h 484554"/>
              <a:gd name="connsiteX1" fmla="*/ 1718646 w 1718646"/>
              <a:gd name="connsiteY1" fmla="*/ 6350 h 484554"/>
              <a:gd name="connsiteX2" fmla="*/ 1629746 w 1718646"/>
              <a:gd name="connsiteY2" fmla="*/ 403793 h 484554"/>
              <a:gd name="connsiteX3" fmla="*/ 1548985 w 1718646"/>
              <a:gd name="connsiteY3" fmla="*/ 484554 h 484554"/>
              <a:gd name="connsiteX4" fmla="*/ 47625 w 1718646"/>
              <a:gd name="connsiteY4" fmla="*/ 484554 h 484554"/>
              <a:gd name="connsiteX5" fmla="*/ 0 w 1718646"/>
              <a:gd name="connsiteY5" fmla="*/ 484554 h 484554"/>
              <a:gd name="connsiteX6" fmla="*/ 47625 w 1718646"/>
              <a:gd name="connsiteY6" fmla="*/ 80761 h 484554"/>
              <a:gd name="connsiteX7" fmla="*/ 128386 w 1718646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47625 w 1715471"/>
              <a:gd name="connsiteY4" fmla="*/ 484554 h 484554"/>
              <a:gd name="connsiteX5" fmla="*/ 0 w 1715471"/>
              <a:gd name="connsiteY5" fmla="*/ 484554 h 484554"/>
              <a:gd name="connsiteX6" fmla="*/ 47625 w 1715471"/>
              <a:gd name="connsiteY6" fmla="*/ 80761 h 484554"/>
              <a:gd name="connsiteX7" fmla="*/ 128386 w 1715471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0 w 1715471"/>
              <a:gd name="connsiteY4" fmla="*/ 484554 h 484554"/>
              <a:gd name="connsiteX5" fmla="*/ 47625 w 1715471"/>
              <a:gd name="connsiteY5" fmla="*/ 80761 h 484554"/>
              <a:gd name="connsiteX6" fmla="*/ 128386 w 1715471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4046" h="484554">
                <a:moveTo>
                  <a:pt x="156961" y="0"/>
                </a:moveTo>
                <a:lnTo>
                  <a:pt x="1744046" y="0"/>
                </a:lnTo>
                <a:lnTo>
                  <a:pt x="1658321" y="403793"/>
                </a:lnTo>
                <a:cubicBezTo>
                  <a:pt x="1658321" y="448396"/>
                  <a:pt x="1622163" y="484554"/>
                  <a:pt x="1577560" y="484554"/>
                </a:cubicBezTo>
                <a:lnTo>
                  <a:pt x="0" y="484554"/>
                </a:lnTo>
                <a:cubicBezTo>
                  <a:pt x="19050" y="343606"/>
                  <a:pt x="57150" y="180434"/>
                  <a:pt x="76200" y="80761"/>
                </a:cubicBezTo>
                <a:cubicBezTo>
                  <a:pt x="88900" y="36158"/>
                  <a:pt x="112358" y="0"/>
                  <a:pt x="15696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  <a:lumOff val="1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noFill/>
          </a:ln>
          <a:effectLst>
            <a:outerShdw blurRad="254000" dist="50800" dir="5400000" sx="108000" sy="108000" algn="ctr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覆盖不同类型的合同</a:t>
            </a:r>
            <a:endParaRPr lang="en-US" altLang="zh-CN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包含不同复杂程度</a:t>
            </a:r>
            <a:endParaRPr lang="en-US" altLang="zh-CN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包含故意植入的常见错误和风险点</a:t>
            </a:r>
            <a:endParaRPr lang="en-US" altLang="zh-CN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样本量要足够</a:t>
            </a:r>
          </a:p>
        </p:txBody>
      </p:sp>
      <p:sp>
        <p:nvSpPr>
          <p:cNvPr id="24" name="矩形: 对角圆角 475">
            <a:extLst>
              <a:ext uri="{FF2B5EF4-FFF2-40B4-BE49-F238E27FC236}">
                <a16:creationId xmlns:a16="http://schemas.microsoft.com/office/drawing/2014/main" id="{8E5A306F-3D07-F211-B739-AD2DD20B28D1}"/>
              </a:ext>
            </a:extLst>
          </p:cNvPr>
          <p:cNvSpPr/>
          <p:nvPr/>
        </p:nvSpPr>
        <p:spPr>
          <a:xfrm>
            <a:off x="8362266" y="2110324"/>
            <a:ext cx="3600000" cy="1152000"/>
          </a:xfrm>
          <a:custGeom>
            <a:avLst/>
            <a:gdLst>
              <a:gd name="connsiteX0" fmla="*/ 80761 w 1582121"/>
              <a:gd name="connsiteY0" fmla="*/ 0 h 484554"/>
              <a:gd name="connsiteX1" fmla="*/ 1582121 w 1582121"/>
              <a:gd name="connsiteY1" fmla="*/ 0 h 484554"/>
              <a:gd name="connsiteX2" fmla="*/ 1582121 w 1582121"/>
              <a:gd name="connsiteY2" fmla="*/ 0 h 484554"/>
              <a:gd name="connsiteX3" fmla="*/ 1582121 w 1582121"/>
              <a:gd name="connsiteY3" fmla="*/ 403793 h 484554"/>
              <a:gd name="connsiteX4" fmla="*/ 1501360 w 1582121"/>
              <a:gd name="connsiteY4" fmla="*/ 484554 h 484554"/>
              <a:gd name="connsiteX5" fmla="*/ 0 w 1582121"/>
              <a:gd name="connsiteY5" fmla="*/ 484554 h 484554"/>
              <a:gd name="connsiteX6" fmla="*/ 0 w 1582121"/>
              <a:gd name="connsiteY6" fmla="*/ 484554 h 484554"/>
              <a:gd name="connsiteX7" fmla="*/ 0 w 1582121"/>
              <a:gd name="connsiteY7" fmla="*/ 80761 h 484554"/>
              <a:gd name="connsiteX8" fmla="*/ 80761 w 1582121"/>
              <a:gd name="connsiteY8" fmla="*/ 0 h 484554"/>
              <a:gd name="connsiteX0" fmla="*/ 128386 w 1629746"/>
              <a:gd name="connsiteY0" fmla="*/ 0 h 484554"/>
              <a:gd name="connsiteX1" fmla="*/ 1629746 w 1629746"/>
              <a:gd name="connsiteY1" fmla="*/ 0 h 484554"/>
              <a:gd name="connsiteX2" fmla="*/ 1629746 w 1629746"/>
              <a:gd name="connsiteY2" fmla="*/ 0 h 484554"/>
              <a:gd name="connsiteX3" fmla="*/ 1629746 w 1629746"/>
              <a:gd name="connsiteY3" fmla="*/ 403793 h 484554"/>
              <a:gd name="connsiteX4" fmla="*/ 1548985 w 1629746"/>
              <a:gd name="connsiteY4" fmla="*/ 484554 h 484554"/>
              <a:gd name="connsiteX5" fmla="*/ 47625 w 1629746"/>
              <a:gd name="connsiteY5" fmla="*/ 484554 h 484554"/>
              <a:gd name="connsiteX6" fmla="*/ 0 w 1629746"/>
              <a:gd name="connsiteY6" fmla="*/ 484554 h 484554"/>
              <a:gd name="connsiteX7" fmla="*/ 47625 w 1629746"/>
              <a:gd name="connsiteY7" fmla="*/ 80761 h 484554"/>
              <a:gd name="connsiteX8" fmla="*/ 128386 w 1629746"/>
              <a:gd name="connsiteY8" fmla="*/ 0 h 484554"/>
              <a:gd name="connsiteX0" fmla="*/ 128386 w 1677371"/>
              <a:gd name="connsiteY0" fmla="*/ 9525 h 494079"/>
              <a:gd name="connsiteX1" fmla="*/ 1629746 w 1677371"/>
              <a:gd name="connsiteY1" fmla="*/ 9525 h 494079"/>
              <a:gd name="connsiteX2" fmla="*/ 1677371 w 1677371"/>
              <a:gd name="connsiteY2" fmla="*/ 0 h 494079"/>
              <a:gd name="connsiteX3" fmla="*/ 1629746 w 1677371"/>
              <a:gd name="connsiteY3" fmla="*/ 413318 h 494079"/>
              <a:gd name="connsiteX4" fmla="*/ 1548985 w 1677371"/>
              <a:gd name="connsiteY4" fmla="*/ 494079 h 494079"/>
              <a:gd name="connsiteX5" fmla="*/ 47625 w 1677371"/>
              <a:gd name="connsiteY5" fmla="*/ 494079 h 494079"/>
              <a:gd name="connsiteX6" fmla="*/ 0 w 1677371"/>
              <a:gd name="connsiteY6" fmla="*/ 494079 h 494079"/>
              <a:gd name="connsiteX7" fmla="*/ 47625 w 1677371"/>
              <a:gd name="connsiteY7" fmla="*/ 90286 h 494079"/>
              <a:gd name="connsiteX8" fmla="*/ 128386 w 1677371"/>
              <a:gd name="connsiteY8" fmla="*/ 9525 h 494079"/>
              <a:gd name="connsiteX0" fmla="*/ 128386 w 1705946"/>
              <a:gd name="connsiteY0" fmla="*/ 9525 h 494079"/>
              <a:gd name="connsiteX1" fmla="*/ 1629746 w 1705946"/>
              <a:gd name="connsiteY1" fmla="*/ 9525 h 494079"/>
              <a:gd name="connsiteX2" fmla="*/ 1705946 w 1705946"/>
              <a:gd name="connsiteY2" fmla="*/ 0 h 494079"/>
              <a:gd name="connsiteX3" fmla="*/ 1629746 w 1705946"/>
              <a:gd name="connsiteY3" fmla="*/ 413318 h 494079"/>
              <a:gd name="connsiteX4" fmla="*/ 1548985 w 1705946"/>
              <a:gd name="connsiteY4" fmla="*/ 494079 h 494079"/>
              <a:gd name="connsiteX5" fmla="*/ 47625 w 1705946"/>
              <a:gd name="connsiteY5" fmla="*/ 494079 h 494079"/>
              <a:gd name="connsiteX6" fmla="*/ 0 w 1705946"/>
              <a:gd name="connsiteY6" fmla="*/ 494079 h 494079"/>
              <a:gd name="connsiteX7" fmla="*/ 47625 w 1705946"/>
              <a:gd name="connsiteY7" fmla="*/ 90286 h 494079"/>
              <a:gd name="connsiteX8" fmla="*/ 128386 w 1705946"/>
              <a:gd name="connsiteY8" fmla="*/ 9525 h 494079"/>
              <a:gd name="connsiteX0" fmla="*/ 128386 w 1718646"/>
              <a:gd name="connsiteY0" fmla="*/ 0 h 484554"/>
              <a:gd name="connsiteX1" fmla="*/ 1629746 w 1718646"/>
              <a:gd name="connsiteY1" fmla="*/ 0 h 484554"/>
              <a:gd name="connsiteX2" fmla="*/ 1718646 w 1718646"/>
              <a:gd name="connsiteY2" fmla="*/ 6350 h 484554"/>
              <a:gd name="connsiteX3" fmla="*/ 1629746 w 1718646"/>
              <a:gd name="connsiteY3" fmla="*/ 403793 h 484554"/>
              <a:gd name="connsiteX4" fmla="*/ 1548985 w 1718646"/>
              <a:gd name="connsiteY4" fmla="*/ 484554 h 484554"/>
              <a:gd name="connsiteX5" fmla="*/ 47625 w 1718646"/>
              <a:gd name="connsiteY5" fmla="*/ 484554 h 484554"/>
              <a:gd name="connsiteX6" fmla="*/ 0 w 1718646"/>
              <a:gd name="connsiteY6" fmla="*/ 484554 h 484554"/>
              <a:gd name="connsiteX7" fmla="*/ 47625 w 1718646"/>
              <a:gd name="connsiteY7" fmla="*/ 80761 h 484554"/>
              <a:gd name="connsiteX8" fmla="*/ 128386 w 1718646"/>
              <a:gd name="connsiteY8" fmla="*/ 0 h 484554"/>
              <a:gd name="connsiteX0" fmla="*/ 128386 w 1718646"/>
              <a:gd name="connsiteY0" fmla="*/ 0 h 484554"/>
              <a:gd name="connsiteX1" fmla="*/ 1718646 w 1718646"/>
              <a:gd name="connsiteY1" fmla="*/ 6350 h 484554"/>
              <a:gd name="connsiteX2" fmla="*/ 1629746 w 1718646"/>
              <a:gd name="connsiteY2" fmla="*/ 403793 h 484554"/>
              <a:gd name="connsiteX3" fmla="*/ 1548985 w 1718646"/>
              <a:gd name="connsiteY3" fmla="*/ 484554 h 484554"/>
              <a:gd name="connsiteX4" fmla="*/ 47625 w 1718646"/>
              <a:gd name="connsiteY4" fmla="*/ 484554 h 484554"/>
              <a:gd name="connsiteX5" fmla="*/ 0 w 1718646"/>
              <a:gd name="connsiteY5" fmla="*/ 484554 h 484554"/>
              <a:gd name="connsiteX6" fmla="*/ 47625 w 1718646"/>
              <a:gd name="connsiteY6" fmla="*/ 80761 h 484554"/>
              <a:gd name="connsiteX7" fmla="*/ 128386 w 1718646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47625 w 1715471"/>
              <a:gd name="connsiteY4" fmla="*/ 484554 h 484554"/>
              <a:gd name="connsiteX5" fmla="*/ 0 w 1715471"/>
              <a:gd name="connsiteY5" fmla="*/ 484554 h 484554"/>
              <a:gd name="connsiteX6" fmla="*/ 47625 w 1715471"/>
              <a:gd name="connsiteY6" fmla="*/ 80761 h 484554"/>
              <a:gd name="connsiteX7" fmla="*/ 128386 w 1715471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0 w 1715471"/>
              <a:gd name="connsiteY4" fmla="*/ 484554 h 484554"/>
              <a:gd name="connsiteX5" fmla="*/ 47625 w 1715471"/>
              <a:gd name="connsiteY5" fmla="*/ 80761 h 484554"/>
              <a:gd name="connsiteX6" fmla="*/ 128386 w 1715471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4046" h="484554">
                <a:moveTo>
                  <a:pt x="156961" y="0"/>
                </a:moveTo>
                <a:lnTo>
                  <a:pt x="1744046" y="0"/>
                </a:lnTo>
                <a:lnTo>
                  <a:pt x="1658321" y="403793"/>
                </a:lnTo>
                <a:cubicBezTo>
                  <a:pt x="1658321" y="448396"/>
                  <a:pt x="1622163" y="484554"/>
                  <a:pt x="1577560" y="484554"/>
                </a:cubicBezTo>
                <a:lnTo>
                  <a:pt x="0" y="484554"/>
                </a:lnTo>
                <a:cubicBezTo>
                  <a:pt x="19050" y="343606"/>
                  <a:pt x="57150" y="180434"/>
                  <a:pt x="76200" y="80761"/>
                </a:cubicBezTo>
                <a:cubicBezTo>
                  <a:pt x="88900" y="36158"/>
                  <a:pt x="112358" y="0"/>
                  <a:pt x="15696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  <a:lumOff val="1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noFill/>
          </a:ln>
          <a:effectLst>
            <a:outerShdw blurRad="254000" dist="123444" dir="5400000" sx="99000" sy="99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8755" tIns="49378" rIns="98755" bIns="49378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将模型的输出与人工标注进行逐项对比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BD88D68-5D8A-2E07-652B-427410EB4776}"/>
              </a:ext>
            </a:extLst>
          </p:cNvPr>
          <p:cNvSpPr txBox="1"/>
          <p:nvPr/>
        </p:nvSpPr>
        <p:spPr>
          <a:xfrm>
            <a:off x="9535966" y="1792694"/>
            <a:ext cx="12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1400" b="1" dirty="0">
                <a:solidFill>
                  <a:schemeClr val="accent2"/>
                </a:solidFill>
                <a:latin typeface="+mn-ea"/>
                <a:ea typeface="+mn-ea"/>
              </a:rPr>
              <a:t>比对人工标注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0A229AD-9F2F-8725-E04A-461B666CCC38}"/>
              </a:ext>
            </a:extLst>
          </p:cNvPr>
          <p:cNvSpPr txBox="1"/>
          <p:nvPr/>
        </p:nvSpPr>
        <p:spPr>
          <a:xfrm>
            <a:off x="1384868" y="3378849"/>
            <a:ext cx="12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1400" b="1" dirty="0">
                <a:latin typeface="+mn-ea"/>
                <a:ea typeface="+mn-ea"/>
              </a:rPr>
              <a:t>完整性</a:t>
            </a:r>
          </a:p>
        </p:txBody>
      </p:sp>
      <p:sp>
        <p:nvSpPr>
          <p:cNvPr id="27" name="矩形: 对角圆角 475">
            <a:extLst>
              <a:ext uri="{FF2B5EF4-FFF2-40B4-BE49-F238E27FC236}">
                <a16:creationId xmlns:a16="http://schemas.microsoft.com/office/drawing/2014/main" id="{E31AEB2F-87E0-F4D5-1FE8-DCA40815E921}"/>
              </a:ext>
            </a:extLst>
          </p:cNvPr>
          <p:cNvSpPr/>
          <p:nvPr/>
        </p:nvSpPr>
        <p:spPr>
          <a:xfrm>
            <a:off x="230980" y="3659208"/>
            <a:ext cx="3600000" cy="1152000"/>
          </a:xfrm>
          <a:custGeom>
            <a:avLst/>
            <a:gdLst>
              <a:gd name="connsiteX0" fmla="*/ 80761 w 1582121"/>
              <a:gd name="connsiteY0" fmla="*/ 0 h 484554"/>
              <a:gd name="connsiteX1" fmla="*/ 1582121 w 1582121"/>
              <a:gd name="connsiteY1" fmla="*/ 0 h 484554"/>
              <a:gd name="connsiteX2" fmla="*/ 1582121 w 1582121"/>
              <a:gd name="connsiteY2" fmla="*/ 0 h 484554"/>
              <a:gd name="connsiteX3" fmla="*/ 1582121 w 1582121"/>
              <a:gd name="connsiteY3" fmla="*/ 403793 h 484554"/>
              <a:gd name="connsiteX4" fmla="*/ 1501360 w 1582121"/>
              <a:gd name="connsiteY4" fmla="*/ 484554 h 484554"/>
              <a:gd name="connsiteX5" fmla="*/ 0 w 1582121"/>
              <a:gd name="connsiteY5" fmla="*/ 484554 h 484554"/>
              <a:gd name="connsiteX6" fmla="*/ 0 w 1582121"/>
              <a:gd name="connsiteY6" fmla="*/ 484554 h 484554"/>
              <a:gd name="connsiteX7" fmla="*/ 0 w 1582121"/>
              <a:gd name="connsiteY7" fmla="*/ 80761 h 484554"/>
              <a:gd name="connsiteX8" fmla="*/ 80761 w 1582121"/>
              <a:gd name="connsiteY8" fmla="*/ 0 h 484554"/>
              <a:gd name="connsiteX0" fmla="*/ 128386 w 1629746"/>
              <a:gd name="connsiteY0" fmla="*/ 0 h 484554"/>
              <a:gd name="connsiteX1" fmla="*/ 1629746 w 1629746"/>
              <a:gd name="connsiteY1" fmla="*/ 0 h 484554"/>
              <a:gd name="connsiteX2" fmla="*/ 1629746 w 1629746"/>
              <a:gd name="connsiteY2" fmla="*/ 0 h 484554"/>
              <a:gd name="connsiteX3" fmla="*/ 1629746 w 1629746"/>
              <a:gd name="connsiteY3" fmla="*/ 403793 h 484554"/>
              <a:gd name="connsiteX4" fmla="*/ 1548985 w 1629746"/>
              <a:gd name="connsiteY4" fmla="*/ 484554 h 484554"/>
              <a:gd name="connsiteX5" fmla="*/ 47625 w 1629746"/>
              <a:gd name="connsiteY5" fmla="*/ 484554 h 484554"/>
              <a:gd name="connsiteX6" fmla="*/ 0 w 1629746"/>
              <a:gd name="connsiteY6" fmla="*/ 484554 h 484554"/>
              <a:gd name="connsiteX7" fmla="*/ 47625 w 1629746"/>
              <a:gd name="connsiteY7" fmla="*/ 80761 h 484554"/>
              <a:gd name="connsiteX8" fmla="*/ 128386 w 1629746"/>
              <a:gd name="connsiteY8" fmla="*/ 0 h 484554"/>
              <a:gd name="connsiteX0" fmla="*/ 128386 w 1677371"/>
              <a:gd name="connsiteY0" fmla="*/ 9525 h 494079"/>
              <a:gd name="connsiteX1" fmla="*/ 1629746 w 1677371"/>
              <a:gd name="connsiteY1" fmla="*/ 9525 h 494079"/>
              <a:gd name="connsiteX2" fmla="*/ 1677371 w 1677371"/>
              <a:gd name="connsiteY2" fmla="*/ 0 h 494079"/>
              <a:gd name="connsiteX3" fmla="*/ 1629746 w 1677371"/>
              <a:gd name="connsiteY3" fmla="*/ 413318 h 494079"/>
              <a:gd name="connsiteX4" fmla="*/ 1548985 w 1677371"/>
              <a:gd name="connsiteY4" fmla="*/ 494079 h 494079"/>
              <a:gd name="connsiteX5" fmla="*/ 47625 w 1677371"/>
              <a:gd name="connsiteY5" fmla="*/ 494079 h 494079"/>
              <a:gd name="connsiteX6" fmla="*/ 0 w 1677371"/>
              <a:gd name="connsiteY6" fmla="*/ 494079 h 494079"/>
              <a:gd name="connsiteX7" fmla="*/ 47625 w 1677371"/>
              <a:gd name="connsiteY7" fmla="*/ 90286 h 494079"/>
              <a:gd name="connsiteX8" fmla="*/ 128386 w 1677371"/>
              <a:gd name="connsiteY8" fmla="*/ 9525 h 494079"/>
              <a:gd name="connsiteX0" fmla="*/ 128386 w 1705946"/>
              <a:gd name="connsiteY0" fmla="*/ 9525 h 494079"/>
              <a:gd name="connsiteX1" fmla="*/ 1629746 w 1705946"/>
              <a:gd name="connsiteY1" fmla="*/ 9525 h 494079"/>
              <a:gd name="connsiteX2" fmla="*/ 1705946 w 1705946"/>
              <a:gd name="connsiteY2" fmla="*/ 0 h 494079"/>
              <a:gd name="connsiteX3" fmla="*/ 1629746 w 1705946"/>
              <a:gd name="connsiteY3" fmla="*/ 413318 h 494079"/>
              <a:gd name="connsiteX4" fmla="*/ 1548985 w 1705946"/>
              <a:gd name="connsiteY4" fmla="*/ 494079 h 494079"/>
              <a:gd name="connsiteX5" fmla="*/ 47625 w 1705946"/>
              <a:gd name="connsiteY5" fmla="*/ 494079 h 494079"/>
              <a:gd name="connsiteX6" fmla="*/ 0 w 1705946"/>
              <a:gd name="connsiteY6" fmla="*/ 494079 h 494079"/>
              <a:gd name="connsiteX7" fmla="*/ 47625 w 1705946"/>
              <a:gd name="connsiteY7" fmla="*/ 90286 h 494079"/>
              <a:gd name="connsiteX8" fmla="*/ 128386 w 1705946"/>
              <a:gd name="connsiteY8" fmla="*/ 9525 h 494079"/>
              <a:gd name="connsiteX0" fmla="*/ 128386 w 1718646"/>
              <a:gd name="connsiteY0" fmla="*/ 0 h 484554"/>
              <a:gd name="connsiteX1" fmla="*/ 1629746 w 1718646"/>
              <a:gd name="connsiteY1" fmla="*/ 0 h 484554"/>
              <a:gd name="connsiteX2" fmla="*/ 1718646 w 1718646"/>
              <a:gd name="connsiteY2" fmla="*/ 6350 h 484554"/>
              <a:gd name="connsiteX3" fmla="*/ 1629746 w 1718646"/>
              <a:gd name="connsiteY3" fmla="*/ 403793 h 484554"/>
              <a:gd name="connsiteX4" fmla="*/ 1548985 w 1718646"/>
              <a:gd name="connsiteY4" fmla="*/ 484554 h 484554"/>
              <a:gd name="connsiteX5" fmla="*/ 47625 w 1718646"/>
              <a:gd name="connsiteY5" fmla="*/ 484554 h 484554"/>
              <a:gd name="connsiteX6" fmla="*/ 0 w 1718646"/>
              <a:gd name="connsiteY6" fmla="*/ 484554 h 484554"/>
              <a:gd name="connsiteX7" fmla="*/ 47625 w 1718646"/>
              <a:gd name="connsiteY7" fmla="*/ 80761 h 484554"/>
              <a:gd name="connsiteX8" fmla="*/ 128386 w 1718646"/>
              <a:gd name="connsiteY8" fmla="*/ 0 h 484554"/>
              <a:gd name="connsiteX0" fmla="*/ 128386 w 1718646"/>
              <a:gd name="connsiteY0" fmla="*/ 0 h 484554"/>
              <a:gd name="connsiteX1" fmla="*/ 1718646 w 1718646"/>
              <a:gd name="connsiteY1" fmla="*/ 6350 h 484554"/>
              <a:gd name="connsiteX2" fmla="*/ 1629746 w 1718646"/>
              <a:gd name="connsiteY2" fmla="*/ 403793 h 484554"/>
              <a:gd name="connsiteX3" fmla="*/ 1548985 w 1718646"/>
              <a:gd name="connsiteY3" fmla="*/ 484554 h 484554"/>
              <a:gd name="connsiteX4" fmla="*/ 47625 w 1718646"/>
              <a:gd name="connsiteY4" fmla="*/ 484554 h 484554"/>
              <a:gd name="connsiteX5" fmla="*/ 0 w 1718646"/>
              <a:gd name="connsiteY5" fmla="*/ 484554 h 484554"/>
              <a:gd name="connsiteX6" fmla="*/ 47625 w 1718646"/>
              <a:gd name="connsiteY6" fmla="*/ 80761 h 484554"/>
              <a:gd name="connsiteX7" fmla="*/ 128386 w 1718646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47625 w 1715471"/>
              <a:gd name="connsiteY4" fmla="*/ 484554 h 484554"/>
              <a:gd name="connsiteX5" fmla="*/ 0 w 1715471"/>
              <a:gd name="connsiteY5" fmla="*/ 484554 h 484554"/>
              <a:gd name="connsiteX6" fmla="*/ 47625 w 1715471"/>
              <a:gd name="connsiteY6" fmla="*/ 80761 h 484554"/>
              <a:gd name="connsiteX7" fmla="*/ 128386 w 1715471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0 w 1715471"/>
              <a:gd name="connsiteY4" fmla="*/ 484554 h 484554"/>
              <a:gd name="connsiteX5" fmla="*/ 47625 w 1715471"/>
              <a:gd name="connsiteY5" fmla="*/ 80761 h 484554"/>
              <a:gd name="connsiteX6" fmla="*/ 128386 w 1715471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4046" h="484554">
                <a:moveTo>
                  <a:pt x="156961" y="0"/>
                </a:moveTo>
                <a:lnTo>
                  <a:pt x="1744046" y="0"/>
                </a:lnTo>
                <a:lnTo>
                  <a:pt x="1658321" y="403793"/>
                </a:lnTo>
                <a:cubicBezTo>
                  <a:pt x="1658321" y="448396"/>
                  <a:pt x="1622163" y="484554"/>
                  <a:pt x="1577560" y="484554"/>
                </a:cubicBezTo>
                <a:lnTo>
                  <a:pt x="0" y="484554"/>
                </a:lnTo>
                <a:cubicBezTo>
                  <a:pt x="19050" y="343606"/>
                  <a:pt x="57150" y="180434"/>
                  <a:pt x="76200" y="80761"/>
                </a:cubicBezTo>
                <a:cubicBezTo>
                  <a:pt x="88900" y="36158"/>
                  <a:pt x="112358" y="0"/>
                  <a:pt x="156961" y="0"/>
                </a:cubicBezTo>
                <a:close/>
              </a:path>
            </a:pathLst>
          </a:custGeom>
          <a:gradFill flip="none" rotWithShape="1">
            <a:gsLst>
              <a:gs pos="2300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123444" dir="5400000" sx="108000" sy="108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能否覆盖合同审核所需的主要方面（如：主体信息、权利义务）</a:t>
            </a:r>
            <a:endParaRPr lang="zh-CN" altLang="en-US" sz="1200" dirty="0">
              <a:solidFill>
                <a:schemeClr val="bg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96BB674-964F-4D47-99A1-9931CBBC23FD}"/>
              </a:ext>
            </a:extLst>
          </p:cNvPr>
          <p:cNvSpPr txBox="1"/>
          <p:nvPr/>
        </p:nvSpPr>
        <p:spPr>
          <a:xfrm>
            <a:off x="1384868" y="4922316"/>
            <a:ext cx="1292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1400" b="1" dirty="0">
                <a:latin typeface="+mn-ea"/>
                <a:ea typeface="+mn-ea"/>
              </a:rPr>
              <a:t>可靠性</a:t>
            </a:r>
            <a:r>
              <a:rPr lang="en-US" altLang="zh-CN" sz="1400" b="1" dirty="0">
                <a:latin typeface="+mn-ea"/>
                <a:ea typeface="+mn-ea"/>
              </a:rPr>
              <a:t>/</a:t>
            </a:r>
            <a:r>
              <a:rPr lang="zh-CN" altLang="en-US" sz="1400" b="1" dirty="0">
                <a:latin typeface="+mn-ea"/>
                <a:ea typeface="+mn-ea"/>
              </a:rPr>
              <a:t>一致性</a:t>
            </a:r>
          </a:p>
        </p:txBody>
      </p:sp>
      <p:sp>
        <p:nvSpPr>
          <p:cNvPr id="29" name="矩形: 对角圆角 475">
            <a:extLst>
              <a:ext uri="{FF2B5EF4-FFF2-40B4-BE49-F238E27FC236}">
                <a16:creationId xmlns:a16="http://schemas.microsoft.com/office/drawing/2014/main" id="{4E32F819-2707-9242-958F-613A2AB2A041}"/>
              </a:ext>
            </a:extLst>
          </p:cNvPr>
          <p:cNvSpPr/>
          <p:nvPr/>
        </p:nvSpPr>
        <p:spPr>
          <a:xfrm>
            <a:off x="230980" y="5208092"/>
            <a:ext cx="3600000" cy="1152000"/>
          </a:xfrm>
          <a:custGeom>
            <a:avLst/>
            <a:gdLst>
              <a:gd name="connsiteX0" fmla="*/ 80761 w 1582121"/>
              <a:gd name="connsiteY0" fmla="*/ 0 h 484554"/>
              <a:gd name="connsiteX1" fmla="*/ 1582121 w 1582121"/>
              <a:gd name="connsiteY1" fmla="*/ 0 h 484554"/>
              <a:gd name="connsiteX2" fmla="*/ 1582121 w 1582121"/>
              <a:gd name="connsiteY2" fmla="*/ 0 h 484554"/>
              <a:gd name="connsiteX3" fmla="*/ 1582121 w 1582121"/>
              <a:gd name="connsiteY3" fmla="*/ 403793 h 484554"/>
              <a:gd name="connsiteX4" fmla="*/ 1501360 w 1582121"/>
              <a:gd name="connsiteY4" fmla="*/ 484554 h 484554"/>
              <a:gd name="connsiteX5" fmla="*/ 0 w 1582121"/>
              <a:gd name="connsiteY5" fmla="*/ 484554 h 484554"/>
              <a:gd name="connsiteX6" fmla="*/ 0 w 1582121"/>
              <a:gd name="connsiteY6" fmla="*/ 484554 h 484554"/>
              <a:gd name="connsiteX7" fmla="*/ 0 w 1582121"/>
              <a:gd name="connsiteY7" fmla="*/ 80761 h 484554"/>
              <a:gd name="connsiteX8" fmla="*/ 80761 w 1582121"/>
              <a:gd name="connsiteY8" fmla="*/ 0 h 484554"/>
              <a:gd name="connsiteX0" fmla="*/ 128386 w 1629746"/>
              <a:gd name="connsiteY0" fmla="*/ 0 h 484554"/>
              <a:gd name="connsiteX1" fmla="*/ 1629746 w 1629746"/>
              <a:gd name="connsiteY1" fmla="*/ 0 h 484554"/>
              <a:gd name="connsiteX2" fmla="*/ 1629746 w 1629746"/>
              <a:gd name="connsiteY2" fmla="*/ 0 h 484554"/>
              <a:gd name="connsiteX3" fmla="*/ 1629746 w 1629746"/>
              <a:gd name="connsiteY3" fmla="*/ 403793 h 484554"/>
              <a:gd name="connsiteX4" fmla="*/ 1548985 w 1629746"/>
              <a:gd name="connsiteY4" fmla="*/ 484554 h 484554"/>
              <a:gd name="connsiteX5" fmla="*/ 47625 w 1629746"/>
              <a:gd name="connsiteY5" fmla="*/ 484554 h 484554"/>
              <a:gd name="connsiteX6" fmla="*/ 0 w 1629746"/>
              <a:gd name="connsiteY6" fmla="*/ 484554 h 484554"/>
              <a:gd name="connsiteX7" fmla="*/ 47625 w 1629746"/>
              <a:gd name="connsiteY7" fmla="*/ 80761 h 484554"/>
              <a:gd name="connsiteX8" fmla="*/ 128386 w 1629746"/>
              <a:gd name="connsiteY8" fmla="*/ 0 h 484554"/>
              <a:gd name="connsiteX0" fmla="*/ 128386 w 1677371"/>
              <a:gd name="connsiteY0" fmla="*/ 9525 h 494079"/>
              <a:gd name="connsiteX1" fmla="*/ 1629746 w 1677371"/>
              <a:gd name="connsiteY1" fmla="*/ 9525 h 494079"/>
              <a:gd name="connsiteX2" fmla="*/ 1677371 w 1677371"/>
              <a:gd name="connsiteY2" fmla="*/ 0 h 494079"/>
              <a:gd name="connsiteX3" fmla="*/ 1629746 w 1677371"/>
              <a:gd name="connsiteY3" fmla="*/ 413318 h 494079"/>
              <a:gd name="connsiteX4" fmla="*/ 1548985 w 1677371"/>
              <a:gd name="connsiteY4" fmla="*/ 494079 h 494079"/>
              <a:gd name="connsiteX5" fmla="*/ 47625 w 1677371"/>
              <a:gd name="connsiteY5" fmla="*/ 494079 h 494079"/>
              <a:gd name="connsiteX6" fmla="*/ 0 w 1677371"/>
              <a:gd name="connsiteY6" fmla="*/ 494079 h 494079"/>
              <a:gd name="connsiteX7" fmla="*/ 47625 w 1677371"/>
              <a:gd name="connsiteY7" fmla="*/ 90286 h 494079"/>
              <a:gd name="connsiteX8" fmla="*/ 128386 w 1677371"/>
              <a:gd name="connsiteY8" fmla="*/ 9525 h 494079"/>
              <a:gd name="connsiteX0" fmla="*/ 128386 w 1705946"/>
              <a:gd name="connsiteY0" fmla="*/ 9525 h 494079"/>
              <a:gd name="connsiteX1" fmla="*/ 1629746 w 1705946"/>
              <a:gd name="connsiteY1" fmla="*/ 9525 h 494079"/>
              <a:gd name="connsiteX2" fmla="*/ 1705946 w 1705946"/>
              <a:gd name="connsiteY2" fmla="*/ 0 h 494079"/>
              <a:gd name="connsiteX3" fmla="*/ 1629746 w 1705946"/>
              <a:gd name="connsiteY3" fmla="*/ 413318 h 494079"/>
              <a:gd name="connsiteX4" fmla="*/ 1548985 w 1705946"/>
              <a:gd name="connsiteY4" fmla="*/ 494079 h 494079"/>
              <a:gd name="connsiteX5" fmla="*/ 47625 w 1705946"/>
              <a:gd name="connsiteY5" fmla="*/ 494079 h 494079"/>
              <a:gd name="connsiteX6" fmla="*/ 0 w 1705946"/>
              <a:gd name="connsiteY6" fmla="*/ 494079 h 494079"/>
              <a:gd name="connsiteX7" fmla="*/ 47625 w 1705946"/>
              <a:gd name="connsiteY7" fmla="*/ 90286 h 494079"/>
              <a:gd name="connsiteX8" fmla="*/ 128386 w 1705946"/>
              <a:gd name="connsiteY8" fmla="*/ 9525 h 494079"/>
              <a:gd name="connsiteX0" fmla="*/ 128386 w 1718646"/>
              <a:gd name="connsiteY0" fmla="*/ 0 h 484554"/>
              <a:gd name="connsiteX1" fmla="*/ 1629746 w 1718646"/>
              <a:gd name="connsiteY1" fmla="*/ 0 h 484554"/>
              <a:gd name="connsiteX2" fmla="*/ 1718646 w 1718646"/>
              <a:gd name="connsiteY2" fmla="*/ 6350 h 484554"/>
              <a:gd name="connsiteX3" fmla="*/ 1629746 w 1718646"/>
              <a:gd name="connsiteY3" fmla="*/ 403793 h 484554"/>
              <a:gd name="connsiteX4" fmla="*/ 1548985 w 1718646"/>
              <a:gd name="connsiteY4" fmla="*/ 484554 h 484554"/>
              <a:gd name="connsiteX5" fmla="*/ 47625 w 1718646"/>
              <a:gd name="connsiteY5" fmla="*/ 484554 h 484554"/>
              <a:gd name="connsiteX6" fmla="*/ 0 w 1718646"/>
              <a:gd name="connsiteY6" fmla="*/ 484554 h 484554"/>
              <a:gd name="connsiteX7" fmla="*/ 47625 w 1718646"/>
              <a:gd name="connsiteY7" fmla="*/ 80761 h 484554"/>
              <a:gd name="connsiteX8" fmla="*/ 128386 w 1718646"/>
              <a:gd name="connsiteY8" fmla="*/ 0 h 484554"/>
              <a:gd name="connsiteX0" fmla="*/ 128386 w 1718646"/>
              <a:gd name="connsiteY0" fmla="*/ 0 h 484554"/>
              <a:gd name="connsiteX1" fmla="*/ 1718646 w 1718646"/>
              <a:gd name="connsiteY1" fmla="*/ 6350 h 484554"/>
              <a:gd name="connsiteX2" fmla="*/ 1629746 w 1718646"/>
              <a:gd name="connsiteY2" fmla="*/ 403793 h 484554"/>
              <a:gd name="connsiteX3" fmla="*/ 1548985 w 1718646"/>
              <a:gd name="connsiteY3" fmla="*/ 484554 h 484554"/>
              <a:gd name="connsiteX4" fmla="*/ 47625 w 1718646"/>
              <a:gd name="connsiteY4" fmla="*/ 484554 h 484554"/>
              <a:gd name="connsiteX5" fmla="*/ 0 w 1718646"/>
              <a:gd name="connsiteY5" fmla="*/ 484554 h 484554"/>
              <a:gd name="connsiteX6" fmla="*/ 47625 w 1718646"/>
              <a:gd name="connsiteY6" fmla="*/ 80761 h 484554"/>
              <a:gd name="connsiteX7" fmla="*/ 128386 w 1718646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47625 w 1715471"/>
              <a:gd name="connsiteY4" fmla="*/ 484554 h 484554"/>
              <a:gd name="connsiteX5" fmla="*/ 0 w 1715471"/>
              <a:gd name="connsiteY5" fmla="*/ 484554 h 484554"/>
              <a:gd name="connsiteX6" fmla="*/ 47625 w 1715471"/>
              <a:gd name="connsiteY6" fmla="*/ 80761 h 484554"/>
              <a:gd name="connsiteX7" fmla="*/ 128386 w 1715471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0 w 1715471"/>
              <a:gd name="connsiteY4" fmla="*/ 484554 h 484554"/>
              <a:gd name="connsiteX5" fmla="*/ 47625 w 1715471"/>
              <a:gd name="connsiteY5" fmla="*/ 80761 h 484554"/>
              <a:gd name="connsiteX6" fmla="*/ 128386 w 1715471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4046" h="484554">
                <a:moveTo>
                  <a:pt x="156961" y="0"/>
                </a:moveTo>
                <a:lnTo>
                  <a:pt x="1744046" y="0"/>
                </a:lnTo>
                <a:lnTo>
                  <a:pt x="1658321" y="403793"/>
                </a:lnTo>
                <a:cubicBezTo>
                  <a:pt x="1658321" y="448396"/>
                  <a:pt x="1622163" y="484554"/>
                  <a:pt x="1577560" y="484554"/>
                </a:cubicBezTo>
                <a:lnTo>
                  <a:pt x="0" y="484554"/>
                </a:lnTo>
                <a:cubicBezTo>
                  <a:pt x="19050" y="343606"/>
                  <a:pt x="57150" y="180434"/>
                  <a:pt x="76200" y="80761"/>
                </a:cubicBezTo>
                <a:cubicBezTo>
                  <a:pt x="88900" y="36158"/>
                  <a:pt x="112358" y="0"/>
                  <a:pt x="156961" y="0"/>
                </a:cubicBezTo>
                <a:close/>
              </a:path>
            </a:pathLst>
          </a:custGeom>
          <a:gradFill flip="none" rotWithShape="1">
            <a:gsLst>
              <a:gs pos="2300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123444" dir="5400000" sx="108000" sy="108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对同一份合同或相似合同多次审核，结果是否一致</a:t>
            </a:r>
            <a:endParaRPr lang="zh-CN" altLang="en-US" sz="1200" dirty="0">
              <a:solidFill>
                <a:schemeClr val="bg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5DA82F-1ADF-5ED1-5C10-7B6E94BC107E}"/>
              </a:ext>
            </a:extLst>
          </p:cNvPr>
          <p:cNvSpPr txBox="1"/>
          <p:nvPr/>
        </p:nvSpPr>
        <p:spPr>
          <a:xfrm>
            <a:off x="5460417" y="3378849"/>
            <a:ext cx="12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1400" b="1" dirty="0">
                <a:solidFill>
                  <a:schemeClr val="accent3"/>
                </a:solidFill>
                <a:latin typeface="+mn-ea"/>
                <a:ea typeface="+mn-ea"/>
              </a:rPr>
              <a:t>标注内容</a:t>
            </a:r>
          </a:p>
        </p:txBody>
      </p:sp>
      <p:sp>
        <p:nvSpPr>
          <p:cNvPr id="31" name="矩形: 对角圆角 475">
            <a:extLst>
              <a:ext uri="{FF2B5EF4-FFF2-40B4-BE49-F238E27FC236}">
                <a16:creationId xmlns:a16="http://schemas.microsoft.com/office/drawing/2014/main" id="{ECED4397-5250-7BD2-1257-AEAE2B4A3B41}"/>
              </a:ext>
            </a:extLst>
          </p:cNvPr>
          <p:cNvSpPr/>
          <p:nvPr/>
        </p:nvSpPr>
        <p:spPr>
          <a:xfrm>
            <a:off x="4306529" y="3678986"/>
            <a:ext cx="3600000" cy="1152000"/>
          </a:xfrm>
          <a:custGeom>
            <a:avLst/>
            <a:gdLst>
              <a:gd name="connsiteX0" fmla="*/ 80761 w 1582121"/>
              <a:gd name="connsiteY0" fmla="*/ 0 h 484554"/>
              <a:gd name="connsiteX1" fmla="*/ 1582121 w 1582121"/>
              <a:gd name="connsiteY1" fmla="*/ 0 h 484554"/>
              <a:gd name="connsiteX2" fmla="*/ 1582121 w 1582121"/>
              <a:gd name="connsiteY2" fmla="*/ 0 h 484554"/>
              <a:gd name="connsiteX3" fmla="*/ 1582121 w 1582121"/>
              <a:gd name="connsiteY3" fmla="*/ 403793 h 484554"/>
              <a:gd name="connsiteX4" fmla="*/ 1501360 w 1582121"/>
              <a:gd name="connsiteY4" fmla="*/ 484554 h 484554"/>
              <a:gd name="connsiteX5" fmla="*/ 0 w 1582121"/>
              <a:gd name="connsiteY5" fmla="*/ 484554 h 484554"/>
              <a:gd name="connsiteX6" fmla="*/ 0 w 1582121"/>
              <a:gd name="connsiteY6" fmla="*/ 484554 h 484554"/>
              <a:gd name="connsiteX7" fmla="*/ 0 w 1582121"/>
              <a:gd name="connsiteY7" fmla="*/ 80761 h 484554"/>
              <a:gd name="connsiteX8" fmla="*/ 80761 w 1582121"/>
              <a:gd name="connsiteY8" fmla="*/ 0 h 484554"/>
              <a:gd name="connsiteX0" fmla="*/ 128386 w 1629746"/>
              <a:gd name="connsiteY0" fmla="*/ 0 h 484554"/>
              <a:gd name="connsiteX1" fmla="*/ 1629746 w 1629746"/>
              <a:gd name="connsiteY1" fmla="*/ 0 h 484554"/>
              <a:gd name="connsiteX2" fmla="*/ 1629746 w 1629746"/>
              <a:gd name="connsiteY2" fmla="*/ 0 h 484554"/>
              <a:gd name="connsiteX3" fmla="*/ 1629746 w 1629746"/>
              <a:gd name="connsiteY3" fmla="*/ 403793 h 484554"/>
              <a:gd name="connsiteX4" fmla="*/ 1548985 w 1629746"/>
              <a:gd name="connsiteY4" fmla="*/ 484554 h 484554"/>
              <a:gd name="connsiteX5" fmla="*/ 47625 w 1629746"/>
              <a:gd name="connsiteY5" fmla="*/ 484554 h 484554"/>
              <a:gd name="connsiteX6" fmla="*/ 0 w 1629746"/>
              <a:gd name="connsiteY6" fmla="*/ 484554 h 484554"/>
              <a:gd name="connsiteX7" fmla="*/ 47625 w 1629746"/>
              <a:gd name="connsiteY7" fmla="*/ 80761 h 484554"/>
              <a:gd name="connsiteX8" fmla="*/ 128386 w 1629746"/>
              <a:gd name="connsiteY8" fmla="*/ 0 h 484554"/>
              <a:gd name="connsiteX0" fmla="*/ 128386 w 1677371"/>
              <a:gd name="connsiteY0" fmla="*/ 9525 h 494079"/>
              <a:gd name="connsiteX1" fmla="*/ 1629746 w 1677371"/>
              <a:gd name="connsiteY1" fmla="*/ 9525 h 494079"/>
              <a:gd name="connsiteX2" fmla="*/ 1677371 w 1677371"/>
              <a:gd name="connsiteY2" fmla="*/ 0 h 494079"/>
              <a:gd name="connsiteX3" fmla="*/ 1629746 w 1677371"/>
              <a:gd name="connsiteY3" fmla="*/ 413318 h 494079"/>
              <a:gd name="connsiteX4" fmla="*/ 1548985 w 1677371"/>
              <a:gd name="connsiteY4" fmla="*/ 494079 h 494079"/>
              <a:gd name="connsiteX5" fmla="*/ 47625 w 1677371"/>
              <a:gd name="connsiteY5" fmla="*/ 494079 h 494079"/>
              <a:gd name="connsiteX6" fmla="*/ 0 w 1677371"/>
              <a:gd name="connsiteY6" fmla="*/ 494079 h 494079"/>
              <a:gd name="connsiteX7" fmla="*/ 47625 w 1677371"/>
              <a:gd name="connsiteY7" fmla="*/ 90286 h 494079"/>
              <a:gd name="connsiteX8" fmla="*/ 128386 w 1677371"/>
              <a:gd name="connsiteY8" fmla="*/ 9525 h 494079"/>
              <a:gd name="connsiteX0" fmla="*/ 128386 w 1705946"/>
              <a:gd name="connsiteY0" fmla="*/ 9525 h 494079"/>
              <a:gd name="connsiteX1" fmla="*/ 1629746 w 1705946"/>
              <a:gd name="connsiteY1" fmla="*/ 9525 h 494079"/>
              <a:gd name="connsiteX2" fmla="*/ 1705946 w 1705946"/>
              <a:gd name="connsiteY2" fmla="*/ 0 h 494079"/>
              <a:gd name="connsiteX3" fmla="*/ 1629746 w 1705946"/>
              <a:gd name="connsiteY3" fmla="*/ 413318 h 494079"/>
              <a:gd name="connsiteX4" fmla="*/ 1548985 w 1705946"/>
              <a:gd name="connsiteY4" fmla="*/ 494079 h 494079"/>
              <a:gd name="connsiteX5" fmla="*/ 47625 w 1705946"/>
              <a:gd name="connsiteY5" fmla="*/ 494079 h 494079"/>
              <a:gd name="connsiteX6" fmla="*/ 0 w 1705946"/>
              <a:gd name="connsiteY6" fmla="*/ 494079 h 494079"/>
              <a:gd name="connsiteX7" fmla="*/ 47625 w 1705946"/>
              <a:gd name="connsiteY7" fmla="*/ 90286 h 494079"/>
              <a:gd name="connsiteX8" fmla="*/ 128386 w 1705946"/>
              <a:gd name="connsiteY8" fmla="*/ 9525 h 494079"/>
              <a:gd name="connsiteX0" fmla="*/ 128386 w 1718646"/>
              <a:gd name="connsiteY0" fmla="*/ 0 h 484554"/>
              <a:gd name="connsiteX1" fmla="*/ 1629746 w 1718646"/>
              <a:gd name="connsiteY1" fmla="*/ 0 h 484554"/>
              <a:gd name="connsiteX2" fmla="*/ 1718646 w 1718646"/>
              <a:gd name="connsiteY2" fmla="*/ 6350 h 484554"/>
              <a:gd name="connsiteX3" fmla="*/ 1629746 w 1718646"/>
              <a:gd name="connsiteY3" fmla="*/ 403793 h 484554"/>
              <a:gd name="connsiteX4" fmla="*/ 1548985 w 1718646"/>
              <a:gd name="connsiteY4" fmla="*/ 484554 h 484554"/>
              <a:gd name="connsiteX5" fmla="*/ 47625 w 1718646"/>
              <a:gd name="connsiteY5" fmla="*/ 484554 h 484554"/>
              <a:gd name="connsiteX6" fmla="*/ 0 w 1718646"/>
              <a:gd name="connsiteY6" fmla="*/ 484554 h 484554"/>
              <a:gd name="connsiteX7" fmla="*/ 47625 w 1718646"/>
              <a:gd name="connsiteY7" fmla="*/ 80761 h 484554"/>
              <a:gd name="connsiteX8" fmla="*/ 128386 w 1718646"/>
              <a:gd name="connsiteY8" fmla="*/ 0 h 484554"/>
              <a:gd name="connsiteX0" fmla="*/ 128386 w 1718646"/>
              <a:gd name="connsiteY0" fmla="*/ 0 h 484554"/>
              <a:gd name="connsiteX1" fmla="*/ 1718646 w 1718646"/>
              <a:gd name="connsiteY1" fmla="*/ 6350 h 484554"/>
              <a:gd name="connsiteX2" fmla="*/ 1629746 w 1718646"/>
              <a:gd name="connsiteY2" fmla="*/ 403793 h 484554"/>
              <a:gd name="connsiteX3" fmla="*/ 1548985 w 1718646"/>
              <a:gd name="connsiteY3" fmla="*/ 484554 h 484554"/>
              <a:gd name="connsiteX4" fmla="*/ 47625 w 1718646"/>
              <a:gd name="connsiteY4" fmla="*/ 484554 h 484554"/>
              <a:gd name="connsiteX5" fmla="*/ 0 w 1718646"/>
              <a:gd name="connsiteY5" fmla="*/ 484554 h 484554"/>
              <a:gd name="connsiteX6" fmla="*/ 47625 w 1718646"/>
              <a:gd name="connsiteY6" fmla="*/ 80761 h 484554"/>
              <a:gd name="connsiteX7" fmla="*/ 128386 w 1718646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47625 w 1715471"/>
              <a:gd name="connsiteY4" fmla="*/ 484554 h 484554"/>
              <a:gd name="connsiteX5" fmla="*/ 0 w 1715471"/>
              <a:gd name="connsiteY5" fmla="*/ 484554 h 484554"/>
              <a:gd name="connsiteX6" fmla="*/ 47625 w 1715471"/>
              <a:gd name="connsiteY6" fmla="*/ 80761 h 484554"/>
              <a:gd name="connsiteX7" fmla="*/ 128386 w 1715471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0 w 1715471"/>
              <a:gd name="connsiteY4" fmla="*/ 484554 h 484554"/>
              <a:gd name="connsiteX5" fmla="*/ 47625 w 1715471"/>
              <a:gd name="connsiteY5" fmla="*/ 80761 h 484554"/>
              <a:gd name="connsiteX6" fmla="*/ 128386 w 1715471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4046" h="484554">
                <a:moveTo>
                  <a:pt x="156961" y="0"/>
                </a:moveTo>
                <a:lnTo>
                  <a:pt x="1744046" y="0"/>
                </a:lnTo>
                <a:lnTo>
                  <a:pt x="1658321" y="403793"/>
                </a:lnTo>
                <a:cubicBezTo>
                  <a:pt x="1658321" y="448396"/>
                  <a:pt x="1622163" y="484554"/>
                  <a:pt x="1577560" y="484554"/>
                </a:cubicBezTo>
                <a:lnTo>
                  <a:pt x="0" y="484554"/>
                </a:lnTo>
                <a:cubicBezTo>
                  <a:pt x="19050" y="343606"/>
                  <a:pt x="57150" y="180434"/>
                  <a:pt x="76200" y="80761"/>
                </a:cubicBezTo>
                <a:cubicBezTo>
                  <a:pt x="88900" y="36158"/>
                  <a:pt x="112358" y="0"/>
                  <a:pt x="15696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  <a:lumOff val="1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noFill/>
          </a:ln>
          <a:effectLst>
            <a:outerShdw blurRad="254000" dist="50800" dir="5400000" sx="108000" sy="108000" algn="ctr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每份测试合同由人工审核，详细标注：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所有识别出的风险点、错误、遗漏、模糊不清之处。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每个问题的具体位置。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问题的严重程度（高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中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低）。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建议的修改方案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F0CEFCC-D527-3C5B-E4D2-464ABCE3815F}"/>
              </a:ext>
            </a:extLst>
          </p:cNvPr>
          <p:cNvSpPr txBox="1"/>
          <p:nvPr/>
        </p:nvSpPr>
        <p:spPr>
          <a:xfrm>
            <a:off x="4940292" y="4922315"/>
            <a:ext cx="2227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1400" b="1" dirty="0">
                <a:solidFill>
                  <a:schemeClr val="accent3"/>
                </a:solidFill>
                <a:latin typeface="+mn-ea"/>
                <a:ea typeface="+mn-ea"/>
              </a:rPr>
              <a:t>运行并输出结果</a:t>
            </a:r>
          </a:p>
        </p:txBody>
      </p:sp>
      <p:sp>
        <p:nvSpPr>
          <p:cNvPr id="33" name="矩形: 对角圆角 475">
            <a:extLst>
              <a:ext uri="{FF2B5EF4-FFF2-40B4-BE49-F238E27FC236}">
                <a16:creationId xmlns:a16="http://schemas.microsoft.com/office/drawing/2014/main" id="{0390C972-CEC0-5A9D-CD6C-CEB122CE9913}"/>
              </a:ext>
            </a:extLst>
          </p:cNvPr>
          <p:cNvSpPr/>
          <p:nvPr/>
        </p:nvSpPr>
        <p:spPr>
          <a:xfrm>
            <a:off x="4306529" y="5227870"/>
            <a:ext cx="3600000" cy="1152000"/>
          </a:xfrm>
          <a:custGeom>
            <a:avLst/>
            <a:gdLst>
              <a:gd name="connsiteX0" fmla="*/ 80761 w 1582121"/>
              <a:gd name="connsiteY0" fmla="*/ 0 h 484554"/>
              <a:gd name="connsiteX1" fmla="*/ 1582121 w 1582121"/>
              <a:gd name="connsiteY1" fmla="*/ 0 h 484554"/>
              <a:gd name="connsiteX2" fmla="*/ 1582121 w 1582121"/>
              <a:gd name="connsiteY2" fmla="*/ 0 h 484554"/>
              <a:gd name="connsiteX3" fmla="*/ 1582121 w 1582121"/>
              <a:gd name="connsiteY3" fmla="*/ 403793 h 484554"/>
              <a:gd name="connsiteX4" fmla="*/ 1501360 w 1582121"/>
              <a:gd name="connsiteY4" fmla="*/ 484554 h 484554"/>
              <a:gd name="connsiteX5" fmla="*/ 0 w 1582121"/>
              <a:gd name="connsiteY5" fmla="*/ 484554 h 484554"/>
              <a:gd name="connsiteX6" fmla="*/ 0 w 1582121"/>
              <a:gd name="connsiteY6" fmla="*/ 484554 h 484554"/>
              <a:gd name="connsiteX7" fmla="*/ 0 w 1582121"/>
              <a:gd name="connsiteY7" fmla="*/ 80761 h 484554"/>
              <a:gd name="connsiteX8" fmla="*/ 80761 w 1582121"/>
              <a:gd name="connsiteY8" fmla="*/ 0 h 484554"/>
              <a:gd name="connsiteX0" fmla="*/ 128386 w 1629746"/>
              <a:gd name="connsiteY0" fmla="*/ 0 h 484554"/>
              <a:gd name="connsiteX1" fmla="*/ 1629746 w 1629746"/>
              <a:gd name="connsiteY1" fmla="*/ 0 h 484554"/>
              <a:gd name="connsiteX2" fmla="*/ 1629746 w 1629746"/>
              <a:gd name="connsiteY2" fmla="*/ 0 h 484554"/>
              <a:gd name="connsiteX3" fmla="*/ 1629746 w 1629746"/>
              <a:gd name="connsiteY3" fmla="*/ 403793 h 484554"/>
              <a:gd name="connsiteX4" fmla="*/ 1548985 w 1629746"/>
              <a:gd name="connsiteY4" fmla="*/ 484554 h 484554"/>
              <a:gd name="connsiteX5" fmla="*/ 47625 w 1629746"/>
              <a:gd name="connsiteY5" fmla="*/ 484554 h 484554"/>
              <a:gd name="connsiteX6" fmla="*/ 0 w 1629746"/>
              <a:gd name="connsiteY6" fmla="*/ 484554 h 484554"/>
              <a:gd name="connsiteX7" fmla="*/ 47625 w 1629746"/>
              <a:gd name="connsiteY7" fmla="*/ 80761 h 484554"/>
              <a:gd name="connsiteX8" fmla="*/ 128386 w 1629746"/>
              <a:gd name="connsiteY8" fmla="*/ 0 h 484554"/>
              <a:gd name="connsiteX0" fmla="*/ 128386 w 1677371"/>
              <a:gd name="connsiteY0" fmla="*/ 9525 h 494079"/>
              <a:gd name="connsiteX1" fmla="*/ 1629746 w 1677371"/>
              <a:gd name="connsiteY1" fmla="*/ 9525 h 494079"/>
              <a:gd name="connsiteX2" fmla="*/ 1677371 w 1677371"/>
              <a:gd name="connsiteY2" fmla="*/ 0 h 494079"/>
              <a:gd name="connsiteX3" fmla="*/ 1629746 w 1677371"/>
              <a:gd name="connsiteY3" fmla="*/ 413318 h 494079"/>
              <a:gd name="connsiteX4" fmla="*/ 1548985 w 1677371"/>
              <a:gd name="connsiteY4" fmla="*/ 494079 h 494079"/>
              <a:gd name="connsiteX5" fmla="*/ 47625 w 1677371"/>
              <a:gd name="connsiteY5" fmla="*/ 494079 h 494079"/>
              <a:gd name="connsiteX6" fmla="*/ 0 w 1677371"/>
              <a:gd name="connsiteY6" fmla="*/ 494079 h 494079"/>
              <a:gd name="connsiteX7" fmla="*/ 47625 w 1677371"/>
              <a:gd name="connsiteY7" fmla="*/ 90286 h 494079"/>
              <a:gd name="connsiteX8" fmla="*/ 128386 w 1677371"/>
              <a:gd name="connsiteY8" fmla="*/ 9525 h 494079"/>
              <a:gd name="connsiteX0" fmla="*/ 128386 w 1705946"/>
              <a:gd name="connsiteY0" fmla="*/ 9525 h 494079"/>
              <a:gd name="connsiteX1" fmla="*/ 1629746 w 1705946"/>
              <a:gd name="connsiteY1" fmla="*/ 9525 h 494079"/>
              <a:gd name="connsiteX2" fmla="*/ 1705946 w 1705946"/>
              <a:gd name="connsiteY2" fmla="*/ 0 h 494079"/>
              <a:gd name="connsiteX3" fmla="*/ 1629746 w 1705946"/>
              <a:gd name="connsiteY3" fmla="*/ 413318 h 494079"/>
              <a:gd name="connsiteX4" fmla="*/ 1548985 w 1705946"/>
              <a:gd name="connsiteY4" fmla="*/ 494079 h 494079"/>
              <a:gd name="connsiteX5" fmla="*/ 47625 w 1705946"/>
              <a:gd name="connsiteY5" fmla="*/ 494079 h 494079"/>
              <a:gd name="connsiteX6" fmla="*/ 0 w 1705946"/>
              <a:gd name="connsiteY6" fmla="*/ 494079 h 494079"/>
              <a:gd name="connsiteX7" fmla="*/ 47625 w 1705946"/>
              <a:gd name="connsiteY7" fmla="*/ 90286 h 494079"/>
              <a:gd name="connsiteX8" fmla="*/ 128386 w 1705946"/>
              <a:gd name="connsiteY8" fmla="*/ 9525 h 494079"/>
              <a:gd name="connsiteX0" fmla="*/ 128386 w 1718646"/>
              <a:gd name="connsiteY0" fmla="*/ 0 h 484554"/>
              <a:gd name="connsiteX1" fmla="*/ 1629746 w 1718646"/>
              <a:gd name="connsiteY1" fmla="*/ 0 h 484554"/>
              <a:gd name="connsiteX2" fmla="*/ 1718646 w 1718646"/>
              <a:gd name="connsiteY2" fmla="*/ 6350 h 484554"/>
              <a:gd name="connsiteX3" fmla="*/ 1629746 w 1718646"/>
              <a:gd name="connsiteY3" fmla="*/ 403793 h 484554"/>
              <a:gd name="connsiteX4" fmla="*/ 1548985 w 1718646"/>
              <a:gd name="connsiteY4" fmla="*/ 484554 h 484554"/>
              <a:gd name="connsiteX5" fmla="*/ 47625 w 1718646"/>
              <a:gd name="connsiteY5" fmla="*/ 484554 h 484554"/>
              <a:gd name="connsiteX6" fmla="*/ 0 w 1718646"/>
              <a:gd name="connsiteY6" fmla="*/ 484554 h 484554"/>
              <a:gd name="connsiteX7" fmla="*/ 47625 w 1718646"/>
              <a:gd name="connsiteY7" fmla="*/ 80761 h 484554"/>
              <a:gd name="connsiteX8" fmla="*/ 128386 w 1718646"/>
              <a:gd name="connsiteY8" fmla="*/ 0 h 484554"/>
              <a:gd name="connsiteX0" fmla="*/ 128386 w 1718646"/>
              <a:gd name="connsiteY0" fmla="*/ 0 h 484554"/>
              <a:gd name="connsiteX1" fmla="*/ 1718646 w 1718646"/>
              <a:gd name="connsiteY1" fmla="*/ 6350 h 484554"/>
              <a:gd name="connsiteX2" fmla="*/ 1629746 w 1718646"/>
              <a:gd name="connsiteY2" fmla="*/ 403793 h 484554"/>
              <a:gd name="connsiteX3" fmla="*/ 1548985 w 1718646"/>
              <a:gd name="connsiteY3" fmla="*/ 484554 h 484554"/>
              <a:gd name="connsiteX4" fmla="*/ 47625 w 1718646"/>
              <a:gd name="connsiteY4" fmla="*/ 484554 h 484554"/>
              <a:gd name="connsiteX5" fmla="*/ 0 w 1718646"/>
              <a:gd name="connsiteY5" fmla="*/ 484554 h 484554"/>
              <a:gd name="connsiteX6" fmla="*/ 47625 w 1718646"/>
              <a:gd name="connsiteY6" fmla="*/ 80761 h 484554"/>
              <a:gd name="connsiteX7" fmla="*/ 128386 w 1718646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47625 w 1715471"/>
              <a:gd name="connsiteY4" fmla="*/ 484554 h 484554"/>
              <a:gd name="connsiteX5" fmla="*/ 0 w 1715471"/>
              <a:gd name="connsiteY5" fmla="*/ 484554 h 484554"/>
              <a:gd name="connsiteX6" fmla="*/ 47625 w 1715471"/>
              <a:gd name="connsiteY6" fmla="*/ 80761 h 484554"/>
              <a:gd name="connsiteX7" fmla="*/ 128386 w 1715471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0 w 1715471"/>
              <a:gd name="connsiteY4" fmla="*/ 484554 h 484554"/>
              <a:gd name="connsiteX5" fmla="*/ 47625 w 1715471"/>
              <a:gd name="connsiteY5" fmla="*/ 80761 h 484554"/>
              <a:gd name="connsiteX6" fmla="*/ 128386 w 1715471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4046" h="484554">
                <a:moveTo>
                  <a:pt x="156961" y="0"/>
                </a:moveTo>
                <a:lnTo>
                  <a:pt x="1744046" y="0"/>
                </a:lnTo>
                <a:lnTo>
                  <a:pt x="1658321" y="403793"/>
                </a:lnTo>
                <a:cubicBezTo>
                  <a:pt x="1658321" y="448396"/>
                  <a:pt x="1622163" y="484554"/>
                  <a:pt x="1577560" y="484554"/>
                </a:cubicBezTo>
                <a:lnTo>
                  <a:pt x="0" y="484554"/>
                </a:lnTo>
                <a:cubicBezTo>
                  <a:pt x="19050" y="343606"/>
                  <a:pt x="57150" y="180434"/>
                  <a:pt x="76200" y="80761"/>
                </a:cubicBezTo>
                <a:cubicBezTo>
                  <a:pt x="88900" y="36158"/>
                  <a:pt x="112358" y="0"/>
                  <a:pt x="15696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90000"/>
                  <a:lumOff val="1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noFill/>
          </a:ln>
          <a:effectLst>
            <a:outerShdw blurRad="254000" dist="50800" dir="5400000" sx="108000" sy="108000" algn="ctr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记录模型的输出</a:t>
            </a:r>
            <a:endParaRPr lang="en-US" altLang="zh-CN" sz="1200" dirty="0">
              <a:latin typeface="+mn-ea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9369B2F-9A47-AAE3-1126-3C1940D56926}"/>
              </a:ext>
            </a:extLst>
          </p:cNvPr>
          <p:cNvSpPr txBox="1"/>
          <p:nvPr/>
        </p:nvSpPr>
        <p:spPr>
          <a:xfrm>
            <a:off x="9535966" y="3378849"/>
            <a:ext cx="12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1400" b="1" dirty="0">
                <a:solidFill>
                  <a:schemeClr val="accent2"/>
                </a:solidFill>
                <a:latin typeface="+mn-ea"/>
                <a:ea typeface="+mn-ea"/>
              </a:rPr>
              <a:t>关键指标计算</a:t>
            </a:r>
          </a:p>
        </p:txBody>
      </p:sp>
      <p:sp>
        <p:nvSpPr>
          <p:cNvPr id="35" name="矩形: 对角圆角 475">
            <a:extLst>
              <a:ext uri="{FF2B5EF4-FFF2-40B4-BE49-F238E27FC236}">
                <a16:creationId xmlns:a16="http://schemas.microsoft.com/office/drawing/2014/main" id="{E1110EA9-2170-9E67-8029-21B5353ECF6C}"/>
              </a:ext>
            </a:extLst>
          </p:cNvPr>
          <p:cNvSpPr/>
          <p:nvPr/>
        </p:nvSpPr>
        <p:spPr>
          <a:xfrm>
            <a:off x="8361020" y="3671400"/>
            <a:ext cx="3600000" cy="1152000"/>
          </a:xfrm>
          <a:custGeom>
            <a:avLst/>
            <a:gdLst>
              <a:gd name="connsiteX0" fmla="*/ 80761 w 1582121"/>
              <a:gd name="connsiteY0" fmla="*/ 0 h 484554"/>
              <a:gd name="connsiteX1" fmla="*/ 1582121 w 1582121"/>
              <a:gd name="connsiteY1" fmla="*/ 0 h 484554"/>
              <a:gd name="connsiteX2" fmla="*/ 1582121 w 1582121"/>
              <a:gd name="connsiteY2" fmla="*/ 0 h 484554"/>
              <a:gd name="connsiteX3" fmla="*/ 1582121 w 1582121"/>
              <a:gd name="connsiteY3" fmla="*/ 403793 h 484554"/>
              <a:gd name="connsiteX4" fmla="*/ 1501360 w 1582121"/>
              <a:gd name="connsiteY4" fmla="*/ 484554 h 484554"/>
              <a:gd name="connsiteX5" fmla="*/ 0 w 1582121"/>
              <a:gd name="connsiteY5" fmla="*/ 484554 h 484554"/>
              <a:gd name="connsiteX6" fmla="*/ 0 w 1582121"/>
              <a:gd name="connsiteY6" fmla="*/ 484554 h 484554"/>
              <a:gd name="connsiteX7" fmla="*/ 0 w 1582121"/>
              <a:gd name="connsiteY7" fmla="*/ 80761 h 484554"/>
              <a:gd name="connsiteX8" fmla="*/ 80761 w 1582121"/>
              <a:gd name="connsiteY8" fmla="*/ 0 h 484554"/>
              <a:gd name="connsiteX0" fmla="*/ 128386 w 1629746"/>
              <a:gd name="connsiteY0" fmla="*/ 0 h 484554"/>
              <a:gd name="connsiteX1" fmla="*/ 1629746 w 1629746"/>
              <a:gd name="connsiteY1" fmla="*/ 0 h 484554"/>
              <a:gd name="connsiteX2" fmla="*/ 1629746 w 1629746"/>
              <a:gd name="connsiteY2" fmla="*/ 0 h 484554"/>
              <a:gd name="connsiteX3" fmla="*/ 1629746 w 1629746"/>
              <a:gd name="connsiteY3" fmla="*/ 403793 h 484554"/>
              <a:gd name="connsiteX4" fmla="*/ 1548985 w 1629746"/>
              <a:gd name="connsiteY4" fmla="*/ 484554 h 484554"/>
              <a:gd name="connsiteX5" fmla="*/ 47625 w 1629746"/>
              <a:gd name="connsiteY5" fmla="*/ 484554 h 484554"/>
              <a:gd name="connsiteX6" fmla="*/ 0 w 1629746"/>
              <a:gd name="connsiteY6" fmla="*/ 484554 h 484554"/>
              <a:gd name="connsiteX7" fmla="*/ 47625 w 1629746"/>
              <a:gd name="connsiteY7" fmla="*/ 80761 h 484554"/>
              <a:gd name="connsiteX8" fmla="*/ 128386 w 1629746"/>
              <a:gd name="connsiteY8" fmla="*/ 0 h 484554"/>
              <a:gd name="connsiteX0" fmla="*/ 128386 w 1677371"/>
              <a:gd name="connsiteY0" fmla="*/ 9525 h 494079"/>
              <a:gd name="connsiteX1" fmla="*/ 1629746 w 1677371"/>
              <a:gd name="connsiteY1" fmla="*/ 9525 h 494079"/>
              <a:gd name="connsiteX2" fmla="*/ 1677371 w 1677371"/>
              <a:gd name="connsiteY2" fmla="*/ 0 h 494079"/>
              <a:gd name="connsiteX3" fmla="*/ 1629746 w 1677371"/>
              <a:gd name="connsiteY3" fmla="*/ 413318 h 494079"/>
              <a:gd name="connsiteX4" fmla="*/ 1548985 w 1677371"/>
              <a:gd name="connsiteY4" fmla="*/ 494079 h 494079"/>
              <a:gd name="connsiteX5" fmla="*/ 47625 w 1677371"/>
              <a:gd name="connsiteY5" fmla="*/ 494079 h 494079"/>
              <a:gd name="connsiteX6" fmla="*/ 0 w 1677371"/>
              <a:gd name="connsiteY6" fmla="*/ 494079 h 494079"/>
              <a:gd name="connsiteX7" fmla="*/ 47625 w 1677371"/>
              <a:gd name="connsiteY7" fmla="*/ 90286 h 494079"/>
              <a:gd name="connsiteX8" fmla="*/ 128386 w 1677371"/>
              <a:gd name="connsiteY8" fmla="*/ 9525 h 494079"/>
              <a:gd name="connsiteX0" fmla="*/ 128386 w 1705946"/>
              <a:gd name="connsiteY0" fmla="*/ 9525 h 494079"/>
              <a:gd name="connsiteX1" fmla="*/ 1629746 w 1705946"/>
              <a:gd name="connsiteY1" fmla="*/ 9525 h 494079"/>
              <a:gd name="connsiteX2" fmla="*/ 1705946 w 1705946"/>
              <a:gd name="connsiteY2" fmla="*/ 0 h 494079"/>
              <a:gd name="connsiteX3" fmla="*/ 1629746 w 1705946"/>
              <a:gd name="connsiteY3" fmla="*/ 413318 h 494079"/>
              <a:gd name="connsiteX4" fmla="*/ 1548985 w 1705946"/>
              <a:gd name="connsiteY4" fmla="*/ 494079 h 494079"/>
              <a:gd name="connsiteX5" fmla="*/ 47625 w 1705946"/>
              <a:gd name="connsiteY5" fmla="*/ 494079 h 494079"/>
              <a:gd name="connsiteX6" fmla="*/ 0 w 1705946"/>
              <a:gd name="connsiteY6" fmla="*/ 494079 h 494079"/>
              <a:gd name="connsiteX7" fmla="*/ 47625 w 1705946"/>
              <a:gd name="connsiteY7" fmla="*/ 90286 h 494079"/>
              <a:gd name="connsiteX8" fmla="*/ 128386 w 1705946"/>
              <a:gd name="connsiteY8" fmla="*/ 9525 h 494079"/>
              <a:gd name="connsiteX0" fmla="*/ 128386 w 1718646"/>
              <a:gd name="connsiteY0" fmla="*/ 0 h 484554"/>
              <a:gd name="connsiteX1" fmla="*/ 1629746 w 1718646"/>
              <a:gd name="connsiteY1" fmla="*/ 0 h 484554"/>
              <a:gd name="connsiteX2" fmla="*/ 1718646 w 1718646"/>
              <a:gd name="connsiteY2" fmla="*/ 6350 h 484554"/>
              <a:gd name="connsiteX3" fmla="*/ 1629746 w 1718646"/>
              <a:gd name="connsiteY3" fmla="*/ 403793 h 484554"/>
              <a:gd name="connsiteX4" fmla="*/ 1548985 w 1718646"/>
              <a:gd name="connsiteY4" fmla="*/ 484554 h 484554"/>
              <a:gd name="connsiteX5" fmla="*/ 47625 w 1718646"/>
              <a:gd name="connsiteY5" fmla="*/ 484554 h 484554"/>
              <a:gd name="connsiteX6" fmla="*/ 0 w 1718646"/>
              <a:gd name="connsiteY6" fmla="*/ 484554 h 484554"/>
              <a:gd name="connsiteX7" fmla="*/ 47625 w 1718646"/>
              <a:gd name="connsiteY7" fmla="*/ 80761 h 484554"/>
              <a:gd name="connsiteX8" fmla="*/ 128386 w 1718646"/>
              <a:gd name="connsiteY8" fmla="*/ 0 h 484554"/>
              <a:gd name="connsiteX0" fmla="*/ 128386 w 1718646"/>
              <a:gd name="connsiteY0" fmla="*/ 0 h 484554"/>
              <a:gd name="connsiteX1" fmla="*/ 1718646 w 1718646"/>
              <a:gd name="connsiteY1" fmla="*/ 6350 h 484554"/>
              <a:gd name="connsiteX2" fmla="*/ 1629746 w 1718646"/>
              <a:gd name="connsiteY2" fmla="*/ 403793 h 484554"/>
              <a:gd name="connsiteX3" fmla="*/ 1548985 w 1718646"/>
              <a:gd name="connsiteY3" fmla="*/ 484554 h 484554"/>
              <a:gd name="connsiteX4" fmla="*/ 47625 w 1718646"/>
              <a:gd name="connsiteY4" fmla="*/ 484554 h 484554"/>
              <a:gd name="connsiteX5" fmla="*/ 0 w 1718646"/>
              <a:gd name="connsiteY5" fmla="*/ 484554 h 484554"/>
              <a:gd name="connsiteX6" fmla="*/ 47625 w 1718646"/>
              <a:gd name="connsiteY6" fmla="*/ 80761 h 484554"/>
              <a:gd name="connsiteX7" fmla="*/ 128386 w 1718646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47625 w 1715471"/>
              <a:gd name="connsiteY4" fmla="*/ 484554 h 484554"/>
              <a:gd name="connsiteX5" fmla="*/ 0 w 1715471"/>
              <a:gd name="connsiteY5" fmla="*/ 484554 h 484554"/>
              <a:gd name="connsiteX6" fmla="*/ 47625 w 1715471"/>
              <a:gd name="connsiteY6" fmla="*/ 80761 h 484554"/>
              <a:gd name="connsiteX7" fmla="*/ 128386 w 1715471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0 w 1715471"/>
              <a:gd name="connsiteY4" fmla="*/ 484554 h 484554"/>
              <a:gd name="connsiteX5" fmla="*/ 47625 w 1715471"/>
              <a:gd name="connsiteY5" fmla="*/ 80761 h 484554"/>
              <a:gd name="connsiteX6" fmla="*/ 128386 w 1715471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4046" h="484554">
                <a:moveTo>
                  <a:pt x="156961" y="0"/>
                </a:moveTo>
                <a:lnTo>
                  <a:pt x="1744046" y="0"/>
                </a:lnTo>
                <a:lnTo>
                  <a:pt x="1658321" y="403793"/>
                </a:lnTo>
                <a:cubicBezTo>
                  <a:pt x="1658321" y="448396"/>
                  <a:pt x="1622163" y="484554"/>
                  <a:pt x="1577560" y="484554"/>
                </a:cubicBezTo>
                <a:lnTo>
                  <a:pt x="0" y="484554"/>
                </a:lnTo>
                <a:cubicBezTo>
                  <a:pt x="19050" y="343606"/>
                  <a:pt x="57150" y="180434"/>
                  <a:pt x="76200" y="80761"/>
                </a:cubicBezTo>
                <a:cubicBezTo>
                  <a:pt x="88900" y="36158"/>
                  <a:pt x="112358" y="0"/>
                  <a:pt x="15696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  <a:lumOff val="1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noFill/>
          </a:ln>
          <a:effectLst>
            <a:outerShdw blurRad="254000" dist="123444" dir="5400000" sx="99000" sy="99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8755" tIns="49378" rIns="98755" bIns="49378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精确率： </a:t>
            </a:r>
            <a:r>
              <a:rPr lang="en-US" altLang="zh-CN" sz="1200" dirty="0">
                <a:latin typeface="+mn-ea"/>
              </a:rPr>
              <a:t>(</a:t>
            </a:r>
            <a:r>
              <a:rPr lang="zh-CN" altLang="en-US" sz="1200" dirty="0">
                <a:latin typeface="+mn-ea"/>
              </a:rPr>
              <a:t>模型正确识别出的问题数</a:t>
            </a:r>
            <a:r>
              <a:rPr lang="en-US" altLang="zh-CN" sz="1200" dirty="0">
                <a:latin typeface="+mn-ea"/>
              </a:rPr>
              <a:t>) / (</a:t>
            </a:r>
            <a:r>
              <a:rPr lang="zh-CN" altLang="en-US" sz="1200" dirty="0">
                <a:latin typeface="+mn-ea"/>
              </a:rPr>
              <a:t>模型识别出的所有问题总数</a:t>
            </a:r>
            <a:r>
              <a:rPr lang="en-US" altLang="zh-CN" sz="1200" dirty="0">
                <a:latin typeface="+mn-ea"/>
              </a:rPr>
              <a:t>) * 100%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+mn-ea"/>
              </a:rPr>
              <a:t>其他</a:t>
            </a:r>
            <a:r>
              <a:rPr lang="zh-CN" altLang="en-US" sz="1200" dirty="0">
                <a:latin typeface="+mn-ea"/>
              </a:rPr>
              <a:t>指标</a:t>
            </a:r>
          </a:p>
        </p:txBody>
      </p:sp>
      <p:sp>
        <p:nvSpPr>
          <p:cNvPr id="36" name="矩形: 对角圆角 475">
            <a:extLst>
              <a:ext uri="{FF2B5EF4-FFF2-40B4-BE49-F238E27FC236}">
                <a16:creationId xmlns:a16="http://schemas.microsoft.com/office/drawing/2014/main" id="{930E2325-89E6-C0F8-CF3A-C3CF762ED439}"/>
              </a:ext>
            </a:extLst>
          </p:cNvPr>
          <p:cNvSpPr/>
          <p:nvPr/>
        </p:nvSpPr>
        <p:spPr>
          <a:xfrm>
            <a:off x="8362266" y="5208092"/>
            <a:ext cx="3600000" cy="1152000"/>
          </a:xfrm>
          <a:custGeom>
            <a:avLst/>
            <a:gdLst>
              <a:gd name="connsiteX0" fmla="*/ 80761 w 1582121"/>
              <a:gd name="connsiteY0" fmla="*/ 0 h 484554"/>
              <a:gd name="connsiteX1" fmla="*/ 1582121 w 1582121"/>
              <a:gd name="connsiteY1" fmla="*/ 0 h 484554"/>
              <a:gd name="connsiteX2" fmla="*/ 1582121 w 1582121"/>
              <a:gd name="connsiteY2" fmla="*/ 0 h 484554"/>
              <a:gd name="connsiteX3" fmla="*/ 1582121 w 1582121"/>
              <a:gd name="connsiteY3" fmla="*/ 403793 h 484554"/>
              <a:gd name="connsiteX4" fmla="*/ 1501360 w 1582121"/>
              <a:gd name="connsiteY4" fmla="*/ 484554 h 484554"/>
              <a:gd name="connsiteX5" fmla="*/ 0 w 1582121"/>
              <a:gd name="connsiteY5" fmla="*/ 484554 h 484554"/>
              <a:gd name="connsiteX6" fmla="*/ 0 w 1582121"/>
              <a:gd name="connsiteY6" fmla="*/ 484554 h 484554"/>
              <a:gd name="connsiteX7" fmla="*/ 0 w 1582121"/>
              <a:gd name="connsiteY7" fmla="*/ 80761 h 484554"/>
              <a:gd name="connsiteX8" fmla="*/ 80761 w 1582121"/>
              <a:gd name="connsiteY8" fmla="*/ 0 h 484554"/>
              <a:gd name="connsiteX0" fmla="*/ 128386 w 1629746"/>
              <a:gd name="connsiteY0" fmla="*/ 0 h 484554"/>
              <a:gd name="connsiteX1" fmla="*/ 1629746 w 1629746"/>
              <a:gd name="connsiteY1" fmla="*/ 0 h 484554"/>
              <a:gd name="connsiteX2" fmla="*/ 1629746 w 1629746"/>
              <a:gd name="connsiteY2" fmla="*/ 0 h 484554"/>
              <a:gd name="connsiteX3" fmla="*/ 1629746 w 1629746"/>
              <a:gd name="connsiteY3" fmla="*/ 403793 h 484554"/>
              <a:gd name="connsiteX4" fmla="*/ 1548985 w 1629746"/>
              <a:gd name="connsiteY4" fmla="*/ 484554 h 484554"/>
              <a:gd name="connsiteX5" fmla="*/ 47625 w 1629746"/>
              <a:gd name="connsiteY5" fmla="*/ 484554 h 484554"/>
              <a:gd name="connsiteX6" fmla="*/ 0 w 1629746"/>
              <a:gd name="connsiteY6" fmla="*/ 484554 h 484554"/>
              <a:gd name="connsiteX7" fmla="*/ 47625 w 1629746"/>
              <a:gd name="connsiteY7" fmla="*/ 80761 h 484554"/>
              <a:gd name="connsiteX8" fmla="*/ 128386 w 1629746"/>
              <a:gd name="connsiteY8" fmla="*/ 0 h 484554"/>
              <a:gd name="connsiteX0" fmla="*/ 128386 w 1677371"/>
              <a:gd name="connsiteY0" fmla="*/ 9525 h 494079"/>
              <a:gd name="connsiteX1" fmla="*/ 1629746 w 1677371"/>
              <a:gd name="connsiteY1" fmla="*/ 9525 h 494079"/>
              <a:gd name="connsiteX2" fmla="*/ 1677371 w 1677371"/>
              <a:gd name="connsiteY2" fmla="*/ 0 h 494079"/>
              <a:gd name="connsiteX3" fmla="*/ 1629746 w 1677371"/>
              <a:gd name="connsiteY3" fmla="*/ 413318 h 494079"/>
              <a:gd name="connsiteX4" fmla="*/ 1548985 w 1677371"/>
              <a:gd name="connsiteY4" fmla="*/ 494079 h 494079"/>
              <a:gd name="connsiteX5" fmla="*/ 47625 w 1677371"/>
              <a:gd name="connsiteY5" fmla="*/ 494079 h 494079"/>
              <a:gd name="connsiteX6" fmla="*/ 0 w 1677371"/>
              <a:gd name="connsiteY6" fmla="*/ 494079 h 494079"/>
              <a:gd name="connsiteX7" fmla="*/ 47625 w 1677371"/>
              <a:gd name="connsiteY7" fmla="*/ 90286 h 494079"/>
              <a:gd name="connsiteX8" fmla="*/ 128386 w 1677371"/>
              <a:gd name="connsiteY8" fmla="*/ 9525 h 494079"/>
              <a:gd name="connsiteX0" fmla="*/ 128386 w 1705946"/>
              <a:gd name="connsiteY0" fmla="*/ 9525 h 494079"/>
              <a:gd name="connsiteX1" fmla="*/ 1629746 w 1705946"/>
              <a:gd name="connsiteY1" fmla="*/ 9525 h 494079"/>
              <a:gd name="connsiteX2" fmla="*/ 1705946 w 1705946"/>
              <a:gd name="connsiteY2" fmla="*/ 0 h 494079"/>
              <a:gd name="connsiteX3" fmla="*/ 1629746 w 1705946"/>
              <a:gd name="connsiteY3" fmla="*/ 413318 h 494079"/>
              <a:gd name="connsiteX4" fmla="*/ 1548985 w 1705946"/>
              <a:gd name="connsiteY4" fmla="*/ 494079 h 494079"/>
              <a:gd name="connsiteX5" fmla="*/ 47625 w 1705946"/>
              <a:gd name="connsiteY5" fmla="*/ 494079 h 494079"/>
              <a:gd name="connsiteX6" fmla="*/ 0 w 1705946"/>
              <a:gd name="connsiteY6" fmla="*/ 494079 h 494079"/>
              <a:gd name="connsiteX7" fmla="*/ 47625 w 1705946"/>
              <a:gd name="connsiteY7" fmla="*/ 90286 h 494079"/>
              <a:gd name="connsiteX8" fmla="*/ 128386 w 1705946"/>
              <a:gd name="connsiteY8" fmla="*/ 9525 h 494079"/>
              <a:gd name="connsiteX0" fmla="*/ 128386 w 1718646"/>
              <a:gd name="connsiteY0" fmla="*/ 0 h 484554"/>
              <a:gd name="connsiteX1" fmla="*/ 1629746 w 1718646"/>
              <a:gd name="connsiteY1" fmla="*/ 0 h 484554"/>
              <a:gd name="connsiteX2" fmla="*/ 1718646 w 1718646"/>
              <a:gd name="connsiteY2" fmla="*/ 6350 h 484554"/>
              <a:gd name="connsiteX3" fmla="*/ 1629746 w 1718646"/>
              <a:gd name="connsiteY3" fmla="*/ 403793 h 484554"/>
              <a:gd name="connsiteX4" fmla="*/ 1548985 w 1718646"/>
              <a:gd name="connsiteY4" fmla="*/ 484554 h 484554"/>
              <a:gd name="connsiteX5" fmla="*/ 47625 w 1718646"/>
              <a:gd name="connsiteY5" fmla="*/ 484554 h 484554"/>
              <a:gd name="connsiteX6" fmla="*/ 0 w 1718646"/>
              <a:gd name="connsiteY6" fmla="*/ 484554 h 484554"/>
              <a:gd name="connsiteX7" fmla="*/ 47625 w 1718646"/>
              <a:gd name="connsiteY7" fmla="*/ 80761 h 484554"/>
              <a:gd name="connsiteX8" fmla="*/ 128386 w 1718646"/>
              <a:gd name="connsiteY8" fmla="*/ 0 h 484554"/>
              <a:gd name="connsiteX0" fmla="*/ 128386 w 1718646"/>
              <a:gd name="connsiteY0" fmla="*/ 0 h 484554"/>
              <a:gd name="connsiteX1" fmla="*/ 1718646 w 1718646"/>
              <a:gd name="connsiteY1" fmla="*/ 6350 h 484554"/>
              <a:gd name="connsiteX2" fmla="*/ 1629746 w 1718646"/>
              <a:gd name="connsiteY2" fmla="*/ 403793 h 484554"/>
              <a:gd name="connsiteX3" fmla="*/ 1548985 w 1718646"/>
              <a:gd name="connsiteY3" fmla="*/ 484554 h 484554"/>
              <a:gd name="connsiteX4" fmla="*/ 47625 w 1718646"/>
              <a:gd name="connsiteY4" fmla="*/ 484554 h 484554"/>
              <a:gd name="connsiteX5" fmla="*/ 0 w 1718646"/>
              <a:gd name="connsiteY5" fmla="*/ 484554 h 484554"/>
              <a:gd name="connsiteX6" fmla="*/ 47625 w 1718646"/>
              <a:gd name="connsiteY6" fmla="*/ 80761 h 484554"/>
              <a:gd name="connsiteX7" fmla="*/ 128386 w 1718646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47625 w 1715471"/>
              <a:gd name="connsiteY4" fmla="*/ 484554 h 484554"/>
              <a:gd name="connsiteX5" fmla="*/ 0 w 1715471"/>
              <a:gd name="connsiteY5" fmla="*/ 484554 h 484554"/>
              <a:gd name="connsiteX6" fmla="*/ 47625 w 1715471"/>
              <a:gd name="connsiteY6" fmla="*/ 80761 h 484554"/>
              <a:gd name="connsiteX7" fmla="*/ 128386 w 1715471"/>
              <a:gd name="connsiteY7" fmla="*/ 0 h 484554"/>
              <a:gd name="connsiteX0" fmla="*/ 128386 w 1715471"/>
              <a:gd name="connsiteY0" fmla="*/ 0 h 484554"/>
              <a:gd name="connsiteX1" fmla="*/ 1715471 w 1715471"/>
              <a:gd name="connsiteY1" fmla="*/ 0 h 484554"/>
              <a:gd name="connsiteX2" fmla="*/ 1629746 w 1715471"/>
              <a:gd name="connsiteY2" fmla="*/ 403793 h 484554"/>
              <a:gd name="connsiteX3" fmla="*/ 1548985 w 1715471"/>
              <a:gd name="connsiteY3" fmla="*/ 484554 h 484554"/>
              <a:gd name="connsiteX4" fmla="*/ 0 w 1715471"/>
              <a:gd name="connsiteY4" fmla="*/ 484554 h 484554"/>
              <a:gd name="connsiteX5" fmla="*/ 47625 w 1715471"/>
              <a:gd name="connsiteY5" fmla="*/ 80761 h 484554"/>
              <a:gd name="connsiteX6" fmla="*/ 128386 w 1715471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37911 w 1724996"/>
              <a:gd name="connsiteY0" fmla="*/ 0 h 484554"/>
              <a:gd name="connsiteX1" fmla="*/ 1724996 w 1724996"/>
              <a:gd name="connsiteY1" fmla="*/ 0 h 484554"/>
              <a:gd name="connsiteX2" fmla="*/ 1639271 w 1724996"/>
              <a:gd name="connsiteY2" fmla="*/ 403793 h 484554"/>
              <a:gd name="connsiteX3" fmla="*/ 1558510 w 1724996"/>
              <a:gd name="connsiteY3" fmla="*/ 484554 h 484554"/>
              <a:gd name="connsiteX4" fmla="*/ 0 w 1724996"/>
              <a:gd name="connsiteY4" fmla="*/ 484554 h 484554"/>
              <a:gd name="connsiteX5" fmla="*/ 57150 w 1724996"/>
              <a:gd name="connsiteY5" fmla="*/ 80761 h 484554"/>
              <a:gd name="connsiteX6" fmla="*/ 137911 w 172499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  <a:gd name="connsiteX0" fmla="*/ 156961 w 1744046"/>
              <a:gd name="connsiteY0" fmla="*/ 0 h 484554"/>
              <a:gd name="connsiteX1" fmla="*/ 1744046 w 1744046"/>
              <a:gd name="connsiteY1" fmla="*/ 0 h 484554"/>
              <a:gd name="connsiteX2" fmla="*/ 1658321 w 1744046"/>
              <a:gd name="connsiteY2" fmla="*/ 403793 h 484554"/>
              <a:gd name="connsiteX3" fmla="*/ 1577560 w 1744046"/>
              <a:gd name="connsiteY3" fmla="*/ 484554 h 484554"/>
              <a:gd name="connsiteX4" fmla="*/ 0 w 1744046"/>
              <a:gd name="connsiteY4" fmla="*/ 484554 h 484554"/>
              <a:gd name="connsiteX5" fmla="*/ 76200 w 1744046"/>
              <a:gd name="connsiteY5" fmla="*/ 80761 h 484554"/>
              <a:gd name="connsiteX6" fmla="*/ 156961 w 1744046"/>
              <a:gd name="connsiteY6" fmla="*/ 0 h 48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44046" h="484554">
                <a:moveTo>
                  <a:pt x="156961" y="0"/>
                </a:moveTo>
                <a:lnTo>
                  <a:pt x="1744046" y="0"/>
                </a:lnTo>
                <a:lnTo>
                  <a:pt x="1658321" y="403793"/>
                </a:lnTo>
                <a:cubicBezTo>
                  <a:pt x="1658321" y="448396"/>
                  <a:pt x="1622163" y="484554"/>
                  <a:pt x="1577560" y="484554"/>
                </a:cubicBezTo>
                <a:lnTo>
                  <a:pt x="0" y="484554"/>
                </a:lnTo>
                <a:cubicBezTo>
                  <a:pt x="19050" y="343606"/>
                  <a:pt x="57150" y="180434"/>
                  <a:pt x="76200" y="80761"/>
                </a:cubicBezTo>
                <a:cubicBezTo>
                  <a:pt x="88900" y="36158"/>
                  <a:pt x="112358" y="0"/>
                  <a:pt x="15696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  <a:lumOff val="1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noFill/>
          </a:ln>
          <a:effectLst>
            <a:outerShdw blurRad="254000" dist="123444" dir="5400000" sx="99000" sy="99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8755" tIns="49378" rIns="98755" bIns="49378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一致性测试：同一份合同多次运行检查输出结果是否一致</a:t>
            </a:r>
            <a:endParaRPr lang="en-US" altLang="zh-CN" sz="1200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+mn-ea"/>
              </a:rPr>
              <a:t>压力测试与边界测试：使用格式混乱的合同和超长合同进行测试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1C481EB-19DF-5105-CA2D-EDAB9CA4ECAA}"/>
              </a:ext>
            </a:extLst>
          </p:cNvPr>
          <p:cNvSpPr txBox="1"/>
          <p:nvPr/>
        </p:nvSpPr>
        <p:spPr>
          <a:xfrm>
            <a:off x="9535966" y="4922316"/>
            <a:ext cx="1292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1400" b="1" dirty="0">
                <a:solidFill>
                  <a:schemeClr val="accent2"/>
                </a:solidFill>
                <a:latin typeface="+mn-ea"/>
                <a:ea typeface="+mn-ea"/>
              </a:rPr>
              <a:t>其他测试</a:t>
            </a:r>
          </a:p>
        </p:txBody>
      </p:sp>
    </p:spTree>
    <p:extLst>
      <p:ext uri="{BB962C8B-B14F-4D97-AF65-F5344CB8AC3E}">
        <p14:creationId xmlns:p14="http://schemas.microsoft.com/office/powerpoint/2010/main" val="152672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1"/>
          </p:nvPr>
        </p:nvSpPr>
        <p:spPr>
          <a:xfrm>
            <a:off x="4314599" y="1991642"/>
            <a:ext cx="4673283" cy="2874716"/>
          </a:xfrm>
        </p:spPr>
        <p:txBody>
          <a:bodyPr/>
          <a:lstStyle/>
          <a:p>
            <a:pPr algn="l"/>
            <a:r>
              <a:rPr lang="en-US" altLang="zh-CN" dirty="0"/>
              <a:t>01 合同审查的现状与依赖</a:t>
            </a:r>
          </a:p>
          <a:p>
            <a:pPr algn="l"/>
            <a:r>
              <a:rPr lang="en-US" altLang="zh-CN" dirty="0"/>
              <a:t>02 合同智审的行业解决方案</a:t>
            </a:r>
          </a:p>
          <a:p>
            <a:r>
              <a:rPr lang="en-US" altLang="zh-CN" dirty="0"/>
              <a:t>03 贝壳智审建设之路</a:t>
            </a:r>
          </a:p>
          <a:p>
            <a:r>
              <a:rPr lang="en-US" altLang="zh-CN" b="1" dirty="0">
                <a:solidFill>
                  <a:schemeClr val="accent1"/>
                </a:solidFill>
              </a:rPr>
              <a:t>04</a:t>
            </a:r>
            <a:r>
              <a:rPr lang="zh-CN" altLang="en-US" b="1" dirty="0">
                <a:solidFill>
                  <a:schemeClr val="accent1"/>
                </a:solidFill>
              </a:rPr>
              <a:t> 智审未来规划</a:t>
            </a:r>
          </a:p>
        </p:txBody>
      </p:sp>
    </p:spTree>
    <p:extLst>
      <p:ext uri="{BB962C8B-B14F-4D97-AF65-F5344CB8AC3E}">
        <p14:creationId xmlns:p14="http://schemas.microsoft.com/office/powerpoint/2010/main" val="98641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CD530D40-4CEC-BC97-E61A-8F42476F1616}"/>
              </a:ext>
            </a:extLst>
          </p:cNvPr>
          <p:cNvSpPr/>
          <p:nvPr/>
        </p:nvSpPr>
        <p:spPr>
          <a:xfrm>
            <a:off x="1549085" y="4065083"/>
            <a:ext cx="10038556" cy="615202"/>
          </a:xfrm>
          <a:prstGeom prst="rect">
            <a:avLst/>
          </a:prstGeom>
          <a:noFill/>
          <a:ln w="11430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65EE3AD-DCC9-7C65-88DF-787D61403212}"/>
              </a:ext>
            </a:extLst>
          </p:cNvPr>
          <p:cNvSpPr txBox="1"/>
          <p:nvPr/>
        </p:nvSpPr>
        <p:spPr>
          <a:xfrm>
            <a:off x="1757997" y="4212606"/>
            <a:ext cx="826122" cy="275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9DD9"/>
                </a:solidFill>
                <a:latin typeface="+mn-ea"/>
              </a:rPr>
              <a:t>关键技术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4</a:t>
            </a:r>
            <a:r>
              <a:rPr lang="zh-CN" altLang="en-US" dirty="0">
                <a:latin typeface="+mn-ea"/>
                <a:ea typeface="+mn-ea"/>
              </a:rPr>
              <a:t>、智审能力将有无限扩展空间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69274" y="5370033"/>
            <a:ext cx="11515543" cy="342128"/>
            <a:chOff x="1146486" y="4584771"/>
            <a:chExt cx="9845364" cy="633404"/>
          </a:xfrm>
        </p:grpSpPr>
        <p:sp>
          <p:nvSpPr>
            <p:cNvPr id="29" name="梯形 28"/>
            <p:cNvSpPr/>
            <p:nvPr/>
          </p:nvSpPr>
          <p:spPr>
            <a:xfrm>
              <a:off x="1146486" y="4584771"/>
              <a:ext cx="9845364" cy="524422"/>
            </a:xfrm>
            <a:prstGeom prst="trapezoid">
              <a:avLst>
                <a:gd name="adj" fmla="val 119447"/>
              </a:avLst>
            </a:prstGeom>
            <a:noFill/>
            <a:ln w="12700" cap="flat" cmpd="sng" algn="ctr">
              <a:gradFill>
                <a:gsLst>
                  <a:gs pos="0">
                    <a:srgbClr val="0F6FC6">
                      <a:lumMod val="5000"/>
                      <a:lumOff val="95000"/>
                    </a:srgbClr>
                  </a:gs>
                  <a:gs pos="89000">
                    <a:srgbClr val="0F6FC6"/>
                  </a:gs>
                </a:gsLst>
                <a:lin ang="5400000" scaled="1"/>
              </a:gradFill>
              <a:prstDash val="solid"/>
              <a:miter lim="800000"/>
            </a:ln>
            <a:effectLst>
              <a:outerShdw blurRad="411480" dist="123444" dir="5400000" sx="108000" sy="108000" algn="ctr" rotWithShape="0">
                <a:srgbClr val="0F6FC6">
                  <a:alpha val="40000"/>
                </a:srgbClr>
              </a:outerShdw>
            </a:effectLst>
          </p:spPr>
          <p:txBody>
            <a:bodyPr lIns="98755" tIns="49378" rIns="98755" bIns="49378" rtlCol="0" anchor="ctr"/>
            <a:lstStyle/>
            <a:p>
              <a:pPr algn="ctr"/>
              <a:endParaRPr lang="zh-CN" altLang="en-US" sz="1945">
                <a:solidFill>
                  <a:srgbClr val="FFFFFF"/>
                </a:solidFill>
                <a:effectLst>
                  <a:outerShdw blurRad="137160" dist="41148" dir="2699997" algn="tl">
                    <a:srgbClr val="000000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146486" y="5109193"/>
              <a:ext cx="9845364" cy="108982"/>
            </a:xfrm>
            <a:prstGeom prst="rect">
              <a:avLst/>
            </a:prstGeom>
            <a:solidFill>
              <a:srgbClr val="0F6FC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43" name="梯形 42"/>
          <p:cNvSpPr/>
          <p:nvPr/>
        </p:nvSpPr>
        <p:spPr>
          <a:xfrm>
            <a:off x="613110" y="1186815"/>
            <a:ext cx="10974532" cy="645021"/>
          </a:xfrm>
          <a:prstGeom prst="trapezoid">
            <a:avLst>
              <a:gd name="adj" fmla="val 40718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F6FC6">
                  <a:lumMod val="5000"/>
                  <a:lumOff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065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lIns="86868" tIns="43434" rIns="86868" bIns="43434" rtlCol="0" anchor="ctr"/>
          <a:lstStyle/>
          <a:p>
            <a:pPr algn="ctr"/>
            <a:endParaRPr lang="zh-CN" altLang="en-US" sz="171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27496" y="1265285"/>
            <a:ext cx="9327368" cy="368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F6FC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b="1" dirty="0">
                <a:solidFill>
                  <a:srgbClr val="333639"/>
                </a:solidFill>
                <a:effectLst/>
                <a:latin typeface="+mn-ea"/>
                <a:ea typeface="+mn-ea"/>
                <a:sym typeface="+mn-ea"/>
              </a:rPr>
              <a:t>从合同到人财法全链路审核场景</a:t>
            </a:r>
            <a:endParaRPr lang="zh-CN" altLang="en-US" dirty="0">
              <a:solidFill>
                <a:srgbClr val="000000">
                  <a:lumMod val="65000"/>
                  <a:lumOff val="35000"/>
                </a:srgbClr>
              </a:solidFill>
              <a:latin typeface="+mn-ea"/>
              <a:ea typeface="+mn-ea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3110" y="1969158"/>
            <a:ext cx="779133" cy="199234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F6FC6">
                  <a:lumMod val="5000"/>
                  <a:lumOff val="95000"/>
                </a:srgbClr>
              </a:gs>
            </a:gsLst>
            <a:path path="circle">
              <a:fillToRect r="100000" b="100000"/>
            </a:path>
          </a:gradFill>
          <a:ln w="11430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F6FC6"/>
                </a:solidFill>
                <a:latin typeface="+mn-ea"/>
              </a:rPr>
              <a:t>应用</a:t>
            </a:r>
            <a:endParaRPr lang="en-US" altLang="zh-CN" sz="1400" dirty="0">
              <a:solidFill>
                <a:srgbClr val="0F6FC6"/>
              </a:solidFill>
              <a:latin typeface="+mn-ea"/>
            </a:endParaRPr>
          </a:p>
          <a:p>
            <a:pPr algn="ctr"/>
            <a:endParaRPr lang="zh-CN" altLang="en-US" sz="14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13110" y="4065083"/>
            <a:ext cx="779133" cy="1335554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F6FC6">
                  <a:lumMod val="5000"/>
                  <a:lumOff val="95000"/>
                </a:srgbClr>
              </a:gs>
            </a:gsLst>
            <a:path path="circle">
              <a:fillToRect r="100000" b="100000"/>
            </a:path>
          </a:gradFill>
          <a:ln w="11430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9DD9"/>
                </a:solidFill>
                <a:latin typeface="+mn-ea"/>
              </a:rPr>
              <a:t>技术</a:t>
            </a:r>
          </a:p>
        </p:txBody>
      </p:sp>
      <p:sp>
        <p:nvSpPr>
          <p:cNvPr id="66" name="矩形 65"/>
          <p:cNvSpPr/>
          <p:nvPr/>
        </p:nvSpPr>
        <p:spPr>
          <a:xfrm>
            <a:off x="1549085" y="1947971"/>
            <a:ext cx="2913969" cy="201353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F6FC6">
                  <a:lumMod val="5000"/>
                  <a:lumOff val="95000"/>
                </a:srgbClr>
              </a:gs>
            </a:gsLst>
            <a:path path="circle">
              <a:fillToRect r="100000" b="100000"/>
            </a:path>
          </a:gradFill>
          <a:ln w="11430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2714292" y="2010747"/>
            <a:ext cx="549266" cy="275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+mn-ea"/>
              </a:rPr>
              <a:t>法务</a:t>
            </a:r>
          </a:p>
        </p:txBody>
      </p:sp>
      <p:sp>
        <p:nvSpPr>
          <p:cNvPr id="77" name="矩形: 圆角 451"/>
          <p:cNvSpPr/>
          <p:nvPr/>
        </p:nvSpPr>
        <p:spPr>
          <a:xfrm>
            <a:off x="1749107" y="2491766"/>
            <a:ext cx="1072498" cy="3272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rgbClr val="0F6FC6"/>
              </a:gs>
              <a:gs pos="100000">
                <a:srgbClr val="0F6FC6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411480" dist="50800" dir="5400000" sx="104000" sy="104000" algn="ctr" rotWithShape="0">
              <a:srgbClr val="0F6FC6">
                <a:alpha val="40000"/>
              </a:srgbClr>
            </a:outerShdw>
          </a:effectLst>
        </p:spPr>
        <p:txBody>
          <a:bodyPr lIns="98755" tIns="49378" rIns="98755" bIns="49378" rtlCol="0" anchor="ctr"/>
          <a:lstStyle/>
          <a:p>
            <a:pPr algn="ctr"/>
            <a:r>
              <a:rPr lang="zh-CN" altLang="en-US" sz="1000" dirty="0">
                <a:solidFill>
                  <a:srgbClr val="FFFFFF"/>
                </a:solidFill>
                <a:latin typeface="+mn-ea"/>
              </a:rPr>
              <a:t>合同审核</a:t>
            </a:r>
          </a:p>
        </p:txBody>
      </p:sp>
      <p:sp>
        <p:nvSpPr>
          <p:cNvPr id="78" name="矩形: 圆角 452"/>
          <p:cNvSpPr/>
          <p:nvPr/>
        </p:nvSpPr>
        <p:spPr>
          <a:xfrm>
            <a:off x="3101001" y="2491766"/>
            <a:ext cx="1072498" cy="3272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rgbClr val="0F6FC6"/>
              </a:gs>
              <a:gs pos="100000">
                <a:srgbClr val="0F6FC6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411480" dist="50800" dir="5400000" sx="104000" sy="104000" algn="ctr" rotWithShape="0">
              <a:srgbClr val="0F6FC6">
                <a:alpha val="40000"/>
              </a:srgbClr>
            </a:outerShdw>
          </a:effectLst>
        </p:spPr>
        <p:txBody>
          <a:bodyPr lIns="98755" tIns="49378" rIns="98755" bIns="49378" rtlCol="0" anchor="ctr"/>
          <a:lstStyle/>
          <a:p>
            <a:pPr algn="ctr"/>
            <a:r>
              <a:rPr lang="zh-CN" altLang="en-US" sz="1000" dirty="0">
                <a:solidFill>
                  <a:srgbClr val="FFFFFF"/>
                </a:solidFill>
                <a:latin typeface="+mn-ea"/>
              </a:rPr>
              <a:t>制度审核</a:t>
            </a:r>
          </a:p>
        </p:txBody>
      </p:sp>
      <p:sp>
        <p:nvSpPr>
          <p:cNvPr id="80" name="矩形: 圆角 454"/>
          <p:cNvSpPr/>
          <p:nvPr/>
        </p:nvSpPr>
        <p:spPr>
          <a:xfrm>
            <a:off x="1749107" y="2958660"/>
            <a:ext cx="1072498" cy="3272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rgbClr val="0F6FC6"/>
              </a:gs>
              <a:gs pos="100000">
                <a:srgbClr val="0F6FC6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411480" dist="50800" dir="5400000" sx="104000" sy="104000" algn="ctr" rotWithShape="0">
              <a:srgbClr val="0F6FC6">
                <a:alpha val="40000"/>
              </a:srgbClr>
            </a:outerShdw>
          </a:effectLst>
        </p:spPr>
        <p:txBody>
          <a:bodyPr lIns="98755" tIns="49378" rIns="98755" bIns="49378" rtlCol="0" anchor="ctr"/>
          <a:lstStyle/>
          <a:p>
            <a:pPr algn="ctr"/>
            <a:r>
              <a:rPr lang="en-US" altLang="zh-CN" sz="1000" dirty="0">
                <a:solidFill>
                  <a:srgbClr val="FFFFFF"/>
                </a:solidFill>
                <a:latin typeface="+mn-ea"/>
              </a:rPr>
              <a:t>ESG</a:t>
            </a:r>
            <a:r>
              <a:rPr lang="zh-CN" altLang="en-US" sz="1000" dirty="0">
                <a:solidFill>
                  <a:srgbClr val="FFFFFF"/>
                </a:solidFill>
                <a:latin typeface="+mn-ea"/>
              </a:rPr>
              <a:t>披露审查</a:t>
            </a:r>
          </a:p>
        </p:txBody>
      </p:sp>
      <p:sp>
        <p:nvSpPr>
          <p:cNvPr id="81" name="矩形: 圆角 455"/>
          <p:cNvSpPr/>
          <p:nvPr/>
        </p:nvSpPr>
        <p:spPr>
          <a:xfrm>
            <a:off x="3101001" y="2958660"/>
            <a:ext cx="1072498" cy="3272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rgbClr val="0F6FC6"/>
              </a:gs>
              <a:gs pos="100000">
                <a:srgbClr val="0F6FC6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411480" dist="50800" dir="5400000" sx="104000" sy="104000" algn="ctr" rotWithShape="0">
              <a:srgbClr val="0F6FC6">
                <a:alpha val="40000"/>
              </a:srgbClr>
            </a:outerShdw>
          </a:effectLst>
        </p:spPr>
        <p:txBody>
          <a:bodyPr lIns="98755" tIns="49378" rIns="98755" bIns="49378" rtlCol="0" anchor="ctr"/>
          <a:lstStyle/>
          <a:p>
            <a:pPr algn="ctr"/>
            <a:r>
              <a:rPr lang="zh-CN" altLang="en-US" sz="1000" dirty="0">
                <a:solidFill>
                  <a:srgbClr val="FFFFFF"/>
                </a:solidFill>
                <a:latin typeface="+mn-ea"/>
              </a:rPr>
              <a:t>风险监控预警</a:t>
            </a:r>
          </a:p>
        </p:txBody>
      </p:sp>
      <p:sp>
        <p:nvSpPr>
          <p:cNvPr id="83" name="矩形: 圆角 458"/>
          <p:cNvSpPr/>
          <p:nvPr/>
        </p:nvSpPr>
        <p:spPr>
          <a:xfrm>
            <a:off x="1749107" y="3424770"/>
            <a:ext cx="1072498" cy="3272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rgbClr val="0F6FC6"/>
              </a:gs>
              <a:gs pos="100000">
                <a:srgbClr val="0F6FC6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411480" dist="50800" dir="5400000" sx="104000" sy="104000" algn="ctr" rotWithShape="0">
              <a:srgbClr val="0F6FC6">
                <a:alpha val="40000"/>
              </a:srgbClr>
            </a:outerShdw>
          </a:effectLst>
        </p:spPr>
        <p:txBody>
          <a:bodyPr lIns="98755" tIns="49378" rIns="98755" bIns="49378" rtlCol="0" anchor="ctr"/>
          <a:lstStyle/>
          <a:p>
            <a:pPr algn="ctr"/>
            <a:r>
              <a:rPr lang="zh-CN" altLang="en-US" sz="1000" dirty="0">
                <a:solidFill>
                  <a:srgbClr val="FFFFFF"/>
                </a:solidFill>
                <a:latin typeface="+mn-ea"/>
              </a:rPr>
              <a:t>商业贿赂监控</a:t>
            </a:r>
          </a:p>
        </p:txBody>
      </p:sp>
      <p:sp>
        <p:nvSpPr>
          <p:cNvPr id="84" name="矩形: 圆角 459"/>
          <p:cNvSpPr/>
          <p:nvPr/>
        </p:nvSpPr>
        <p:spPr>
          <a:xfrm>
            <a:off x="3101001" y="3424770"/>
            <a:ext cx="1072498" cy="3272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rgbClr val="0F6FC6"/>
              </a:gs>
              <a:gs pos="100000">
                <a:srgbClr val="0F6FC6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411480" dist="50800" dir="5400000" sx="104000" sy="104000" algn="ctr" rotWithShape="0">
              <a:srgbClr val="0F6FC6">
                <a:alpha val="40000"/>
              </a:srgbClr>
            </a:outerShdw>
          </a:effectLst>
        </p:spPr>
        <p:txBody>
          <a:bodyPr lIns="98755" tIns="49378" rIns="98755" bIns="49378" rtlCol="0" anchor="ctr"/>
          <a:lstStyle/>
          <a:p>
            <a:pPr algn="ctr"/>
            <a:r>
              <a:rPr lang="en-US" altLang="zh-CN" sz="1000" dirty="0">
                <a:solidFill>
                  <a:srgbClr val="FFFFFF"/>
                </a:solidFill>
                <a:latin typeface="+mn-ea"/>
              </a:rPr>
              <a:t>……</a:t>
            </a:r>
            <a:endParaRPr lang="zh-CN" altLang="en-US" sz="1000" dirty="0">
              <a:solidFill>
                <a:srgbClr val="FFFFFF"/>
              </a:solidFill>
              <a:latin typeface="+mn-ea"/>
            </a:endParaRPr>
          </a:p>
        </p:txBody>
      </p:sp>
      <p:cxnSp>
        <p:nvCxnSpPr>
          <p:cNvPr id="86" name="直接连接符 85"/>
          <p:cNvCxnSpPr/>
          <p:nvPr/>
        </p:nvCxnSpPr>
        <p:spPr>
          <a:xfrm>
            <a:off x="1781492" y="2151992"/>
            <a:ext cx="922005" cy="0"/>
          </a:xfrm>
          <a:prstGeom prst="line">
            <a:avLst/>
          </a:prstGeom>
          <a:noFill/>
          <a:ln w="6350" cap="flat" cmpd="sng" algn="ctr">
            <a:gradFill flip="none" rotWithShape="1">
              <a:gsLst>
                <a:gs pos="0">
                  <a:srgbClr val="0F6FC6">
                    <a:lumMod val="5000"/>
                    <a:lumOff val="95000"/>
                  </a:srgbClr>
                </a:gs>
                <a:gs pos="100000">
                  <a:srgbClr val="0F6FC6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87" name="直接连接符 86"/>
          <p:cNvCxnSpPr/>
          <p:nvPr/>
        </p:nvCxnSpPr>
        <p:spPr>
          <a:xfrm flipH="1">
            <a:off x="3222919" y="2151992"/>
            <a:ext cx="922005" cy="0"/>
          </a:xfrm>
          <a:prstGeom prst="line">
            <a:avLst/>
          </a:prstGeom>
          <a:noFill/>
          <a:ln w="6350" cap="flat" cmpd="sng" algn="ctr">
            <a:gradFill flip="none" rotWithShape="1">
              <a:gsLst>
                <a:gs pos="0">
                  <a:srgbClr val="0F6FC6">
                    <a:lumMod val="5000"/>
                    <a:lumOff val="95000"/>
                  </a:srgbClr>
                </a:gs>
                <a:gs pos="100000">
                  <a:srgbClr val="0F6FC6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104" name="文本框 103"/>
          <p:cNvSpPr txBox="1"/>
          <p:nvPr/>
        </p:nvSpPr>
        <p:spPr>
          <a:xfrm>
            <a:off x="1757997" y="4965130"/>
            <a:ext cx="1304904" cy="275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009DD9"/>
                </a:solidFill>
                <a:latin typeface="+mn-ea"/>
              </a:rPr>
              <a:t>基础设施和平台</a:t>
            </a:r>
          </a:p>
        </p:txBody>
      </p:sp>
      <p:sp>
        <p:nvSpPr>
          <p:cNvPr id="105" name="圆柱体 499"/>
          <p:cNvSpPr/>
          <p:nvPr/>
        </p:nvSpPr>
        <p:spPr>
          <a:xfrm>
            <a:off x="3305468" y="4872536"/>
            <a:ext cx="1904335" cy="477880"/>
          </a:xfrm>
          <a:prstGeom prst="can">
            <a:avLst>
              <a:gd name="adj" fmla="val 26575"/>
            </a:avLst>
          </a:prstGeom>
          <a:gradFill flip="none" rotWithShape="1">
            <a:gsLst>
              <a:gs pos="0">
                <a:srgbClr val="009DD9"/>
              </a:gs>
              <a:gs pos="100000">
                <a:srgbClr val="009D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54000" dist="123444" dir="5400000" sx="99000" sy="99000" algn="ctr" rotWithShape="0">
              <a:srgbClr val="009DD9">
                <a:alpha val="40000"/>
              </a:srgbClr>
            </a:outerShdw>
          </a:effectLst>
        </p:spPr>
        <p:txBody>
          <a:bodyPr wrap="square" lIns="98755" tIns="49378" rIns="98755" bIns="49378" rtlCol="0" anchor="ctr">
            <a:noAutofit/>
          </a:bodyPr>
          <a:lstStyle/>
          <a:p>
            <a:pPr algn="ctr"/>
            <a:endParaRPr lang="zh-CN" altLang="en-US" sz="1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6" name="圆柱体 500"/>
          <p:cNvSpPr/>
          <p:nvPr/>
        </p:nvSpPr>
        <p:spPr>
          <a:xfrm>
            <a:off x="5427604" y="4872536"/>
            <a:ext cx="1904335" cy="477880"/>
          </a:xfrm>
          <a:prstGeom prst="can">
            <a:avLst>
              <a:gd name="adj" fmla="val 26575"/>
            </a:avLst>
          </a:prstGeom>
          <a:gradFill flip="none" rotWithShape="1">
            <a:gsLst>
              <a:gs pos="0">
                <a:srgbClr val="009DD9"/>
              </a:gs>
              <a:gs pos="100000">
                <a:srgbClr val="009D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54000" dist="123444" dir="5400000" sx="99000" sy="99000" algn="ctr" rotWithShape="0">
              <a:srgbClr val="009DD9">
                <a:alpha val="40000"/>
              </a:srgbClr>
            </a:outerShdw>
          </a:effectLst>
        </p:spPr>
        <p:txBody>
          <a:bodyPr wrap="square" lIns="98755" tIns="49378" rIns="98755" bIns="49378" rtlCol="0" anchor="ctr">
            <a:noAutofit/>
          </a:bodyPr>
          <a:lstStyle/>
          <a:p>
            <a:pPr algn="ctr"/>
            <a:endParaRPr lang="zh-CN" altLang="en-US" sz="1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7" name="圆柱体 501"/>
          <p:cNvSpPr/>
          <p:nvPr/>
        </p:nvSpPr>
        <p:spPr>
          <a:xfrm>
            <a:off x="7549106" y="4872536"/>
            <a:ext cx="1904335" cy="477880"/>
          </a:xfrm>
          <a:prstGeom prst="can">
            <a:avLst>
              <a:gd name="adj" fmla="val 26575"/>
            </a:avLst>
          </a:prstGeom>
          <a:gradFill flip="none" rotWithShape="1">
            <a:gsLst>
              <a:gs pos="0">
                <a:srgbClr val="009DD9"/>
              </a:gs>
              <a:gs pos="100000">
                <a:srgbClr val="009D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54000" dist="123444" dir="5400000" sx="99000" sy="99000" algn="ctr" rotWithShape="0">
              <a:srgbClr val="009DD9">
                <a:alpha val="40000"/>
              </a:srgbClr>
            </a:outerShdw>
          </a:effectLst>
        </p:spPr>
        <p:txBody>
          <a:bodyPr wrap="square" lIns="98755" tIns="49378" rIns="98755" bIns="49378" rtlCol="0" anchor="ctr">
            <a:noAutofit/>
          </a:bodyPr>
          <a:lstStyle/>
          <a:p>
            <a:pPr algn="ctr"/>
            <a:endParaRPr lang="zh-CN" altLang="en-US" sz="1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8" name="圆柱体 502"/>
          <p:cNvSpPr/>
          <p:nvPr/>
        </p:nvSpPr>
        <p:spPr>
          <a:xfrm>
            <a:off x="9671242" y="4872536"/>
            <a:ext cx="1904335" cy="477880"/>
          </a:xfrm>
          <a:prstGeom prst="can">
            <a:avLst>
              <a:gd name="adj" fmla="val 26575"/>
            </a:avLst>
          </a:prstGeom>
          <a:gradFill flip="none" rotWithShape="1">
            <a:gsLst>
              <a:gs pos="0">
                <a:srgbClr val="009DD9"/>
              </a:gs>
              <a:gs pos="100000">
                <a:srgbClr val="009D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54000" dist="123444" dir="5400000" sx="99000" sy="99000" algn="ctr" rotWithShape="0">
              <a:srgbClr val="009DD9">
                <a:alpha val="40000"/>
              </a:srgbClr>
            </a:outerShdw>
          </a:effectLst>
        </p:spPr>
        <p:txBody>
          <a:bodyPr wrap="square" lIns="98755" tIns="49378" rIns="98755" bIns="49378" rtlCol="0" anchor="ctr">
            <a:noAutofit/>
          </a:bodyPr>
          <a:lstStyle/>
          <a:p>
            <a:pPr algn="ctr"/>
            <a:endParaRPr lang="zh-CN" altLang="en-US" sz="1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3635662" y="5033398"/>
            <a:ext cx="1360783" cy="254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>
                <a:solidFill>
                  <a:srgbClr val="FFFFFF"/>
                </a:solidFill>
                <a:latin typeface="+mn-ea"/>
              </a:rPr>
              <a:t>Bella</a:t>
            </a:r>
            <a:r>
              <a:rPr lang="zh-CN" altLang="en-US" sz="1050" dirty="0">
                <a:solidFill>
                  <a:srgbClr val="FFFFFF"/>
                </a:solidFill>
                <a:latin typeface="+mn-ea"/>
              </a:rPr>
              <a:t>智能体平台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6018145" y="5020843"/>
            <a:ext cx="723254" cy="252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FFFFFF"/>
                </a:solidFill>
                <a:latin typeface="+mn-ea"/>
              </a:rPr>
              <a:t>大数据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8106627" y="5020843"/>
            <a:ext cx="857871" cy="252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FFFFFF"/>
                </a:solidFill>
                <a:latin typeface="+mn-ea"/>
              </a:rPr>
              <a:t>向量数据库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10300398" y="5020843"/>
            <a:ext cx="7365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FFFFFF"/>
                </a:solidFill>
                <a:latin typeface="+mn-ea"/>
              </a:rPr>
              <a:t>云平台</a:t>
            </a:r>
          </a:p>
        </p:txBody>
      </p:sp>
      <p:cxnSp>
        <p:nvCxnSpPr>
          <p:cNvPr id="167" name="直接连接符 166"/>
          <p:cNvCxnSpPr/>
          <p:nvPr/>
        </p:nvCxnSpPr>
        <p:spPr>
          <a:xfrm>
            <a:off x="3211489" y="1455966"/>
            <a:ext cx="1294110" cy="0"/>
          </a:xfrm>
          <a:prstGeom prst="line">
            <a:avLst/>
          </a:prstGeom>
          <a:noFill/>
          <a:ln w="6350" cap="flat" cmpd="sng" algn="ctr">
            <a:gradFill flip="none" rotWithShape="1">
              <a:gsLst>
                <a:gs pos="0">
                  <a:srgbClr val="0F6FC6">
                    <a:lumMod val="5000"/>
                    <a:lumOff val="95000"/>
                  </a:srgbClr>
                </a:gs>
                <a:gs pos="100000">
                  <a:srgbClr val="0F6FC6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68" name="直接连接符 167"/>
          <p:cNvCxnSpPr/>
          <p:nvPr/>
        </p:nvCxnSpPr>
        <p:spPr>
          <a:xfrm flipH="1">
            <a:off x="7889460" y="1455966"/>
            <a:ext cx="1294110" cy="0"/>
          </a:xfrm>
          <a:prstGeom prst="line">
            <a:avLst/>
          </a:prstGeom>
          <a:noFill/>
          <a:ln w="6350" cap="flat" cmpd="sng" algn="ctr">
            <a:gradFill flip="none" rotWithShape="1">
              <a:gsLst>
                <a:gs pos="0">
                  <a:srgbClr val="0F6FC6">
                    <a:lumMod val="5000"/>
                    <a:lumOff val="95000"/>
                  </a:srgbClr>
                </a:gs>
                <a:gs pos="100000">
                  <a:srgbClr val="0F6FC6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203" name="矩形 202"/>
          <p:cNvSpPr/>
          <p:nvPr/>
        </p:nvSpPr>
        <p:spPr>
          <a:xfrm>
            <a:off x="1549085" y="4787004"/>
            <a:ext cx="1619224" cy="615202"/>
          </a:xfrm>
          <a:prstGeom prst="rect">
            <a:avLst/>
          </a:prstGeom>
          <a:noFill/>
          <a:ln w="11430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5144399" y="1947971"/>
            <a:ext cx="2868885" cy="201353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F6FC6">
                  <a:lumMod val="5000"/>
                  <a:lumOff val="95000"/>
                </a:srgbClr>
              </a:gs>
            </a:gsLst>
            <a:path path="circle">
              <a:fillToRect r="100000" b="100000"/>
            </a:path>
          </a:gradFill>
          <a:ln w="11430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6309605" y="2010747"/>
            <a:ext cx="549266" cy="275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+mn-ea"/>
              </a:rPr>
              <a:t>财务</a:t>
            </a:r>
          </a:p>
        </p:txBody>
      </p:sp>
      <p:sp>
        <p:nvSpPr>
          <p:cNvPr id="207" name="矩形: 圆角 451"/>
          <p:cNvSpPr/>
          <p:nvPr/>
        </p:nvSpPr>
        <p:spPr>
          <a:xfrm>
            <a:off x="5451734" y="2491766"/>
            <a:ext cx="2294219" cy="3272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rgbClr val="0F6FC6"/>
              </a:gs>
              <a:gs pos="100000">
                <a:srgbClr val="0F6FC6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411480" dist="50800" dir="5400000" sx="104000" sy="104000" algn="ctr" rotWithShape="0">
              <a:srgbClr val="0F6FC6">
                <a:alpha val="40000"/>
              </a:srgbClr>
            </a:outerShdw>
          </a:effectLst>
        </p:spPr>
        <p:txBody>
          <a:bodyPr lIns="98755" tIns="49378" rIns="98755" bIns="49378" rtlCol="0" anchor="ctr"/>
          <a:lstStyle/>
          <a:p>
            <a:pPr algn="ctr"/>
            <a:r>
              <a:rPr lang="zh-CN" altLang="en-US" sz="1000" dirty="0">
                <a:solidFill>
                  <a:srgbClr val="FFFFFF"/>
                </a:solidFill>
                <a:latin typeface="+mn-ea"/>
              </a:rPr>
              <a:t>财税制度与政策适配性审查</a:t>
            </a:r>
          </a:p>
        </p:txBody>
      </p:sp>
      <p:sp>
        <p:nvSpPr>
          <p:cNvPr id="209" name="矩形: 圆角 454"/>
          <p:cNvSpPr/>
          <p:nvPr/>
        </p:nvSpPr>
        <p:spPr>
          <a:xfrm>
            <a:off x="5451099" y="2958660"/>
            <a:ext cx="2289139" cy="3272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rgbClr val="0F6FC6"/>
              </a:gs>
              <a:gs pos="100000">
                <a:srgbClr val="0F6FC6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411480" dist="50800" dir="5400000" sx="104000" sy="104000" algn="ctr" rotWithShape="0">
              <a:srgbClr val="0F6FC6">
                <a:alpha val="40000"/>
              </a:srgbClr>
            </a:outerShdw>
          </a:effectLst>
        </p:spPr>
        <p:txBody>
          <a:bodyPr lIns="98755" tIns="49378" rIns="98755" bIns="49378" rtlCol="0" anchor="ctr"/>
          <a:lstStyle/>
          <a:p>
            <a:pPr algn="ctr"/>
            <a:r>
              <a:rPr lang="zh-CN" altLang="en-US" sz="1000" dirty="0">
                <a:solidFill>
                  <a:srgbClr val="FFFFFF"/>
                </a:solidFill>
                <a:latin typeface="+mn-ea"/>
                <a:sym typeface="+mn-ea"/>
              </a:rPr>
              <a:t>票据智审</a:t>
            </a:r>
            <a:endParaRPr lang="zh-CN" altLang="en-US" sz="1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0" name="矩形: 圆角 455"/>
          <p:cNvSpPr/>
          <p:nvPr/>
        </p:nvSpPr>
        <p:spPr>
          <a:xfrm>
            <a:off x="5451099" y="3402014"/>
            <a:ext cx="2289139" cy="3272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rgbClr val="0F6FC6"/>
              </a:gs>
              <a:gs pos="100000">
                <a:srgbClr val="0F6FC6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411480" dist="50800" dir="5400000" sx="104000" sy="104000" algn="ctr" rotWithShape="0">
              <a:srgbClr val="0F6FC6">
                <a:alpha val="40000"/>
              </a:srgbClr>
            </a:outerShdw>
          </a:effectLst>
        </p:spPr>
        <p:txBody>
          <a:bodyPr lIns="98755" tIns="49378" rIns="98755" bIns="49378" rtlCol="0" anchor="ctr">
            <a:noAutofit/>
          </a:bodyPr>
          <a:lstStyle/>
          <a:p>
            <a:pPr lvl="0" algn="ctr">
              <a:buClrTx/>
              <a:buSzTx/>
              <a:buFontTx/>
            </a:pPr>
            <a:r>
              <a:rPr lang="zh-CN" altLang="en-US" sz="1000" dirty="0">
                <a:solidFill>
                  <a:srgbClr val="FFFFFF"/>
                </a:solidFill>
                <a:latin typeface="+mn-ea"/>
                <a:sym typeface="+mn-ea"/>
              </a:rPr>
              <a:t>流程智审</a:t>
            </a:r>
          </a:p>
        </p:txBody>
      </p:sp>
      <p:cxnSp>
        <p:nvCxnSpPr>
          <p:cNvPr id="213" name="直接连接符 212"/>
          <p:cNvCxnSpPr/>
          <p:nvPr/>
        </p:nvCxnSpPr>
        <p:spPr>
          <a:xfrm>
            <a:off x="5376805" y="2151992"/>
            <a:ext cx="922005" cy="0"/>
          </a:xfrm>
          <a:prstGeom prst="line">
            <a:avLst/>
          </a:prstGeom>
          <a:noFill/>
          <a:ln w="6350" cap="flat" cmpd="sng" algn="ctr">
            <a:gradFill flip="none" rotWithShape="1">
              <a:gsLst>
                <a:gs pos="0">
                  <a:srgbClr val="0F6FC6">
                    <a:lumMod val="5000"/>
                    <a:lumOff val="95000"/>
                  </a:srgbClr>
                </a:gs>
                <a:gs pos="100000">
                  <a:srgbClr val="0F6FC6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214" name="直接连接符 213"/>
          <p:cNvCxnSpPr/>
          <p:nvPr/>
        </p:nvCxnSpPr>
        <p:spPr>
          <a:xfrm flipH="1">
            <a:off x="6818232" y="2151992"/>
            <a:ext cx="922005" cy="0"/>
          </a:xfrm>
          <a:prstGeom prst="line">
            <a:avLst/>
          </a:prstGeom>
          <a:noFill/>
          <a:ln w="6350" cap="flat" cmpd="sng" algn="ctr">
            <a:gradFill flip="none" rotWithShape="1">
              <a:gsLst>
                <a:gs pos="0">
                  <a:srgbClr val="0F6FC6">
                    <a:lumMod val="5000"/>
                    <a:lumOff val="95000"/>
                  </a:srgbClr>
                </a:gs>
                <a:gs pos="100000">
                  <a:srgbClr val="0F6FC6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sp>
        <p:nvSpPr>
          <p:cNvPr id="215" name="矩形 214"/>
          <p:cNvSpPr/>
          <p:nvPr/>
        </p:nvSpPr>
        <p:spPr>
          <a:xfrm>
            <a:off x="8579694" y="1947971"/>
            <a:ext cx="2868885" cy="2013532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F6FC6">
                  <a:lumMod val="5000"/>
                  <a:lumOff val="95000"/>
                </a:srgbClr>
              </a:gs>
            </a:gsLst>
            <a:path path="circle">
              <a:fillToRect r="100000" b="100000"/>
            </a:path>
          </a:gradFill>
          <a:ln w="11430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6" name="文本框 215"/>
          <p:cNvSpPr txBox="1"/>
          <p:nvPr/>
        </p:nvSpPr>
        <p:spPr>
          <a:xfrm>
            <a:off x="9744901" y="2010747"/>
            <a:ext cx="549266" cy="275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+mn-ea"/>
              </a:rPr>
              <a:t>人力</a:t>
            </a:r>
          </a:p>
        </p:txBody>
      </p:sp>
      <p:sp>
        <p:nvSpPr>
          <p:cNvPr id="217" name="矩形: 圆角 451"/>
          <p:cNvSpPr/>
          <p:nvPr/>
        </p:nvSpPr>
        <p:spPr>
          <a:xfrm>
            <a:off x="8829880" y="2491766"/>
            <a:ext cx="1073768" cy="3272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rgbClr val="0F6FC6"/>
              </a:gs>
              <a:gs pos="100000">
                <a:srgbClr val="0F6FC6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411480" dist="50800" dir="5400000" sx="104000" sy="104000" algn="ctr" rotWithShape="0">
              <a:srgbClr val="0F6FC6">
                <a:alpha val="40000"/>
              </a:srgbClr>
            </a:outerShdw>
          </a:effectLst>
        </p:spPr>
        <p:txBody>
          <a:bodyPr lIns="98755" tIns="49378" rIns="98755" bIns="49378" rtlCol="0" anchor="ctr"/>
          <a:lstStyle/>
          <a:p>
            <a:pPr algn="ctr"/>
            <a:r>
              <a:rPr lang="zh-CN" altLang="en-US" sz="1000" dirty="0">
                <a:solidFill>
                  <a:srgbClr val="FFFFFF"/>
                </a:solidFill>
                <a:latin typeface="+mn-ea"/>
              </a:rPr>
              <a:t>劳动合同审查</a:t>
            </a:r>
          </a:p>
        </p:txBody>
      </p:sp>
      <p:sp>
        <p:nvSpPr>
          <p:cNvPr id="219" name="矩形: 圆角 454"/>
          <p:cNvSpPr/>
          <p:nvPr/>
        </p:nvSpPr>
        <p:spPr>
          <a:xfrm>
            <a:off x="10122085" y="2491766"/>
            <a:ext cx="1074403" cy="3272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rgbClr val="0F6FC6"/>
              </a:gs>
              <a:gs pos="100000">
                <a:srgbClr val="0F6FC6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411480" dist="50800" dir="5400000" sx="104000" sy="104000" algn="ctr" rotWithShape="0">
              <a:srgbClr val="0F6FC6">
                <a:alpha val="40000"/>
              </a:srgbClr>
            </a:outerShdw>
          </a:effectLst>
        </p:spPr>
        <p:txBody>
          <a:bodyPr lIns="98755" tIns="49378" rIns="98755" bIns="49378" rtlCol="0" anchor="ctr"/>
          <a:lstStyle/>
          <a:p>
            <a:pPr algn="ctr"/>
            <a:r>
              <a:rPr lang="zh-CN" altLang="en-US" sz="1000" dirty="0">
                <a:solidFill>
                  <a:srgbClr val="FFFFFF"/>
                </a:solidFill>
                <a:latin typeface="+mn-ea"/>
              </a:rPr>
              <a:t>薪酬体系监控</a:t>
            </a:r>
          </a:p>
        </p:txBody>
      </p:sp>
      <p:sp>
        <p:nvSpPr>
          <p:cNvPr id="220" name="矩形: 圆角 455"/>
          <p:cNvSpPr/>
          <p:nvPr/>
        </p:nvSpPr>
        <p:spPr>
          <a:xfrm>
            <a:off x="10122720" y="2958660"/>
            <a:ext cx="1073768" cy="3272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rgbClr val="0F6FC6"/>
              </a:gs>
              <a:gs pos="100000">
                <a:srgbClr val="0F6FC6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411480" dist="50800" dir="5400000" sx="104000" sy="104000" algn="ctr" rotWithShape="0">
              <a:srgbClr val="0F6FC6">
                <a:alpha val="40000"/>
              </a:srgbClr>
            </a:outerShdw>
          </a:effectLst>
        </p:spPr>
        <p:txBody>
          <a:bodyPr lIns="98755" tIns="49378" rIns="98755" bIns="49378" rtlCol="0" anchor="ctr"/>
          <a:lstStyle/>
          <a:p>
            <a:pPr algn="ctr"/>
            <a:r>
              <a:rPr lang="en-US" altLang="zh-CN" sz="1000" dirty="0">
                <a:solidFill>
                  <a:srgbClr val="FFFFFF"/>
                </a:solidFill>
                <a:latin typeface="+mn-ea"/>
              </a:rPr>
              <a:t>……</a:t>
            </a:r>
            <a:endParaRPr lang="zh-CN" altLang="en-US" sz="10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1" name="矩形: 圆角 458"/>
          <p:cNvSpPr/>
          <p:nvPr/>
        </p:nvSpPr>
        <p:spPr>
          <a:xfrm>
            <a:off x="8831150" y="2958660"/>
            <a:ext cx="1072498" cy="32721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rgbClr val="0F6FC6"/>
              </a:gs>
              <a:gs pos="100000">
                <a:srgbClr val="0F6FC6">
                  <a:lumMod val="75000"/>
                  <a:lumOff val="2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411480" dist="50800" dir="5400000" sx="104000" sy="104000" algn="ctr" rotWithShape="0">
              <a:srgbClr val="0F6FC6">
                <a:alpha val="40000"/>
              </a:srgbClr>
            </a:outerShdw>
          </a:effectLst>
        </p:spPr>
        <p:txBody>
          <a:bodyPr lIns="98755" tIns="49378" rIns="98755" bIns="49378" rtlCol="0" anchor="ctr"/>
          <a:lstStyle/>
          <a:p>
            <a:pPr algn="ctr"/>
            <a:r>
              <a:rPr lang="zh-CN" altLang="en-US" sz="1000" dirty="0">
                <a:solidFill>
                  <a:srgbClr val="FFFFFF"/>
                </a:solidFill>
                <a:latin typeface="+mn-ea"/>
              </a:rPr>
              <a:t>用工结算审计</a:t>
            </a:r>
          </a:p>
        </p:txBody>
      </p:sp>
      <p:cxnSp>
        <p:nvCxnSpPr>
          <p:cNvPr id="223" name="直接连接符 222"/>
          <p:cNvCxnSpPr/>
          <p:nvPr/>
        </p:nvCxnSpPr>
        <p:spPr>
          <a:xfrm>
            <a:off x="8812101" y="2151992"/>
            <a:ext cx="922005" cy="0"/>
          </a:xfrm>
          <a:prstGeom prst="line">
            <a:avLst/>
          </a:prstGeom>
          <a:noFill/>
          <a:ln w="6350" cap="flat" cmpd="sng" algn="ctr">
            <a:gradFill flip="none" rotWithShape="1">
              <a:gsLst>
                <a:gs pos="0">
                  <a:srgbClr val="0F6FC6">
                    <a:lumMod val="5000"/>
                    <a:lumOff val="95000"/>
                  </a:srgbClr>
                </a:gs>
                <a:gs pos="100000">
                  <a:srgbClr val="0F6FC6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224" name="直接连接符 223"/>
          <p:cNvCxnSpPr/>
          <p:nvPr/>
        </p:nvCxnSpPr>
        <p:spPr>
          <a:xfrm flipH="1">
            <a:off x="10253528" y="2151992"/>
            <a:ext cx="922005" cy="0"/>
          </a:xfrm>
          <a:prstGeom prst="line">
            <a:avLst/>
          </a:prstGeom>
          <a:noFill/>
          <a:ln w="6350" cap="flat" cmpd="sng" algn="ctr">
            <a:gradFill flip="none" rotWithShape="1">
              <a:gsLst>
                <a:gs pos="0">
                  <a:srgbClr val="0F6FC6">
                    <a:lumMod val="5000"/>
                    <a:lumOff val="95000"/>
                  </a:srgbClr>
                </a:gs>
                <a:gs pos="100000">
                  <a:srgbClr val="0F6FC6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CA3850-3BD2-78C5-C2C1-670C8BE26DF6}"/>
              </a:ext>
            </a:extLst>
          </p:cNvPr>
          <p:cNvGrpSpPr/>
          <p:nvPr/>
        </p:nvGrpSpPr>
        <p:grpSpPr>
          <a:xfrm>
            <a:off x="3405796" y="4375038"/>
            <a:ext cx="329560" cy="233055"/>
            <a:chOff x="-657387" y="2704312"/>
            <a:chExt cx="552324" cy="480848"/>
          </a:xfrm>
          <a:effectLst>
            <a:outerShdw blurRad="190500" sx="90000" sy="90000" algn="ctr" rotWithShape="0">
              <a:srgbClr val="009DD9">
                <a:alpha val="40000"/>
              </a:srgbClr>
            </a:outerShdw>
          </a:effectLst>
        </p:grpSpPr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F236C05B-BD7C-B2CA-5C96-D3F7D65905B4}"/>
                </a:ext>
              </a:extLst>
            </p:cNvPr>
            <p:cNvSpPr/>
            <p:nvPr/>
          </p:nvSpPr>
          <p:spPr>
            <a:xfrm>
              <a:off x="-657387" y="2704312"/>
              <a:ext cx="552324" cy="351809"/>
            </a:xfrm>
            <a:prstGeom prst="diamond">
              <a:avLst/>
            </a:prstGeom>
            <a:solidFill>
              <a:srgbClr val="009DD9"/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5" name="任意多边形: 形状 729">
              <a:extLst>
                <a:ext uri="{FF2B5EF4-FFF2-40B4-BE49-F238E27FC236}">
                  <a16:creationId xmlns:a16="http://schemas.microsoft.com/office/drawing/2014/main" id="{51C39919-A361-A29C-53F5-6B68AD302217}"/>
                </a:ext>
              </a:extLst>
            </p:cNvPr>
            <p:cNvSpPr/>
            <p:nvPr/>
          </p:nvSpPr>
          <p:spPr>
            <a:xfrm>
              <a:off x="-657225" y="2880360"/>
              <a:ext cx="274320" cy="304800"/>
            </a:xfrm>
            <a:custGeom>
              <a:avLst/>
              <a:gdLst>
                <a:gd name="connsiteX0" fmla="*/ 0 w 274320"/>
                <a:gd name="connsiteY0" fmla="*/ 0 h 304800"/>
                <a:gd name="connsiteX1" fmla="*/ 0 w 274320"/>
                <a:gd name="connsiteY1" fmla="*/ 135255 h 304800"/>
                <a:gd name="connsiteX2" fmla="*/ 274320 w 274320"/>
                <a:gd name="connsiteY2" fmla="*/ 304800 h 304800"/>
                <a:gd name="connsiteX3" fmla="*/ 274320 w 274320"/>
                <a:gd name="connsiteY3" fmla="*/ 175260 h 304800"/>
                <a:gd name="connsiteX4" fmla="*/ 0 w 27432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04800">
                  <a:moveTo>
                    <a:pt x="0" y="0"/>
                  </a:moveTo>
                  <a:lnTo>
                    <a:pt x="0" y="135255"/>
                  </a:lnTo>
                  <a:lnTo>
                    <a:pt x="274320" y="304800"/>
                  </a:lnTo>
                  <a:lnTo>
                    <a:pt x="2743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DD9">
                <a:lumMod val="20000"/>
                <a:lumOff val="80000"/>
              </a:srgbClr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" name="任意多边形: 形状 730">
              <a:extLst>
                <a:ext uri="{FF2B5EF4-FFF2-40B4-BE49-F238E27FC236}">
                  <a16:creationId xmlns:a16="http://schemas.microsoft.com/office/drawing/2014/main" id="{2E9B5C3B-5F69-C5C7-1385-6FDF3D0F61AD}"/>
                </a:ext>
              </a:extLst>
            </p:cNvPr>
            <p:cNvSpPr/>
            <p:nvPr/>
          </p:nvSpPr>
          <p:spPr>
            <a:xfrm flipH="1">
              <a:off x="-384080" y="2880360"/>
              <a:ext cx="274320" cy="304800"/>
            </a:xfrm>
            <a:custGeom>
              <a:avLst/>
              <a:gdLst>
                <a:gd name="connsiteX0" fmla="*/ 0 w 274320"/>
                <a:gd name="connsiteY0" fmla="*/ 0 h 304800"/>
                <a:gd name="connsiteX1" fmla="*/ 0 w 274320"/>
                <a:gd name="connsiteY1" fmla="*/ 135255 h 304800"/>
                <a:gd name="connsiteX2" fmla="*/ 274320 w 274320"/>
                <a:gd name="connsiteY2" fmla="*/ 304800 h 304800"/>
                <a:gd name="connsiteX3" fmla="*/ 274320 w 274320"/>
                <a:gd name="connsiteY3" fmla="*/ 175260 h 304800"/>
                <a:gd name="connsiteX4" fmla="*/ 0 w 27432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04800">
                  <a:moveTo>
                    <a:pt x="0" y="0"/>
                  </a:moveTo>
                  <a:lnTo>
                    <a:pt x="0" y="135255"/>
                  </a:lnTo>
                  <a:lnTo>
                    <a:pt x="274320" y="304800"/>
                  </a:lnTo>
                  <a:lnTo>
                    <a:pt x="2743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DD9">
                <a:lumMod val="20000"/>
                <a:lumOff val="80000"/>
              </a:srgbClr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25AFDBB2-6CE5-1627-82FF-772D080668D6}"/>
              </a:ext>
            </a:extLst>
          </p:cNvPr>
          <p:cNvSpPr txBox="1"/>
          <p:nvPr/>
        </p:nvSpPr>
        <p:spPr>
          <a:xfrm>
            <a:off x="3085761" y="4105102"/>
            <a:ext cx="948675" cy="2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OCR</a:t>
            </a:r>
            <a:r>
              <a:rPr lang="zh-CN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能力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CF51098-2DA1-C776-2685-7E737B1C47AB}"/>
              </a:ext>
            </a:extLst>
          </p:cNvPr>
          <p:cNvGrpSpPr/>
          <p:nvPr/>
        </p:nvGrpSpPr>
        <p:grpSpPr>
          <a:xfrm>
            <a:off x="4586877" y="4375038"/>
            <a:ext cx="329560" cy="233055"/>
            <a:chOff x="-657387" y="2704312"/>
            <a:chExt cx="552324" cy="480848"/>
          </a:xfrm>
          <a:effectLst>
            <a:outerShdw blurRad="190500" sx="90000" sy="90000" algn="ctr" rotWithShape="0">
              <a:srgbClr val="009DD9">
                <a:alpha val="40000"/>
              </a:srgbClr>
            </a:outerShdw>
          </a:effectLst>
        </p:grpSpPr>
        <p:sp>
          <p:nvSpPr>
            <p:cNvPr id="9" name="菱形 8">
              <a:extLst>
                <a:ext uri="{FF2B5EF4-FFF2-40B4-BE49-F238E27FC236}">
                  <a16:creationId xmlns:a16="http://schemas.microsoft.com/office/drawing/2014/main" id="{BD965A1E-B768-AB98-FFD3-57D7177D2415}"/>
                </a:ext>
              </a:extLst>
            </p:cNvPr>
            <p:cNvSpPr/>
            <p:nvPr/>
          </p:nvSpPr>
          <p:spPr>
            <a:xfrm>
              <a:off x="-657387" y="2704312"/>
              <a:ext cx="552324" cy="351809"/>
            </a:xfrm>
            <a:prstGeom prst="diamond">
              <a:avLst/>
            </a:prstGeom>
            <a:solidFill>
              <a:srgbClr val="009DD9"/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0" name="任意多边形: 形状 14">
              <a:extLst>
                <a:ext uri="{FF2B5EF4-FFF2-40B4-BE49-F238E27FC236}">
                  <a16:creationId xmlns:a16="http://schemas.microsoft.com/office/drawing/2014/main" id="{5E74C249-BD10-EB2F-2C94-D4D930719B70}"/>
                </a:ext>
              </a:extLst>
            </p:cNvPr>
            <p:cNvSpPr/>
            <p:nvPr/>
          </p:nvSpPr>
          <p:spPr>
            <a:xfrm>
              <a:off x="-657225" y="2880360"/>
              <a:ext cx="274320" cy="304800"/>
            </a:xfrm>
            <a:custGeom>
              <a:avLst/>
              <a:gdLst>
                <a:gd name="connsiteX0" fmla="*/ 0 w 274320"/>
                <a:gd name="connsiteY0" fmla="*/ 0 h 304800"/>
                <a:gd name="connsiteX1" fmla="*/ 0 w 274320"/>
                <a:gd name="connsiteY1" fmla="*/ 135255 h 304800"/>
                <a:gd name="connsiteX2" fmla="*/ 274320 w 274320"/>
                <a:gd name="connsiteY2" fmla="*/ 304800 h 304800"/>
                <a:gd name="connsiteX3" fmla="*/ 274320 w 274320"/>
                <a:gd name="connsiteY3" fmla="*/ 175260 h 304800"/>
                <a:gd name="connsiteX4" fmla="*/ 0 w 27432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04800">
                  <a:moveTo>
                    <a:pt x="0" y="0"/>
                  </a:moveTo>
                  <a:lnTo>
                    <a:pt x="0" y="135255"/>
                  </a:lnTo>
                  <a:lnTo>
                    <a:pt x="274320" y="304800"/>
                  </a:lnTo>
                  <a:lnTo>
                    <a:pt x="2743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DD9">
                <a:lumMod val="20000"/>
                <a:lumOff val="80000"/>
              </a:srgbClr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1" name="任意多边形: 形状 15">
              <a:extLst>
                <a:ext uri="{FF2B5EF4-FFF2-40B4-BE49-F238E27FC236}">
                  <a16:creationId xmlns:a16="http://schemas.microsoft.com/office/drawing/2014/main" id="{B7D11C43-6060-AAD2-E81A-2C3783A23A5F}"/>
                </a:ext>
              </a:extLst>
            </p:cNvPr>
            <p:cNvSpPr/>
            <p:nvPr/>
          </p:nvSpPr>
          <p:spPr>
            <a:xfrm flipH="1">
              <a:off x="-384080" y="2880360"/>
              <a:ext cx="274320" cy="304800"/>
            </a:xfrm>
            <a:custGeom>
              <a:avLst/>
              <a:gdLst>
                <a:gd name="connsiteX0" fmla="*/ 0 w 274320"/>
                <a:gd name="connsiteY0" fmla="*/ 0 h 304800"/>
                <a:gd name="connsiteX1" fmla="*/ 0 w 274320"/>
                <a:gd name="connsiteY1" fmla="*/ 135255 h 304800"/>
                <a:gd name="connsiteX2" fmla="*/ 274320 w 274320"/>
                <a:gd name="connsiteY2" fmla="*/ 304800 h 304800"/>
                <a:gd name="connsiteX3" fmla="*/ 274320 w 274320"/>
                <a:gd name="connsiteY3" fmla="*/ 175260 h 304800"/>
                <a:gd name="connsiteX4" fmla="*/ 0 w 27432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04800">
                  <a:moveTo>
                    <a:pt x="0" y="0"/>
                  </a:moveTo>
                  <a:lnTo>
                    <a:pt x="0" y="135255"/>
                  </a:lnTo>
                  <a:lnTo>
                    <a:pt x="274320" y="304800"/>
                  </a:lnTo>
                  <a:lnTo>
                    <a:pt x="2743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DD9">
                <a:lumMod val="20000"/>
                <a:lumOff val="80000"/>
              </a:srgbClr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3DA68E50-85AB-FB42-BB6A-CA96414B5F33}"/>
              </a:ext>
            </a:extLst>
          </p:cNvPr>
          <p:cNvSpPr txBox="1"/>
          <p:nvPr/>
        </p:nvSpPr>
        <p:spPr>
          <a:xfrm>
            <a:off x="4117620" y="4104317"/>
            <a:ext cx="1018524" cy="2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敏感信息识别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A5043845-25E3-5864-FB79-8844EACAC97C}"/>
              </a:ext>
            </a:extLst>
          </p:cNvPr>
          <p:cNvGrpSpPr/>
          <p:nvPr/>
        </p:nvGrpSpPr>
        <p:grpSpPr>
          <a:xfrm>
            <a:off x="5767959" y="4375038"/>
            <a:ext cx="329560" cy="233055"/>
            <a:chOff x="-657387" y="2704312"/>
            <a:chExt cx="552324" cy="480848"/>
          </a:xfrm>
          <a:effectLst>
            <a:outerShdw blurRad="190500" sx="90000" sy="90000" algn="ctr" rotWithShape="0">
              <a:srgbClr val="009DD9">
                <a:alpha val="40000"/>
              </a:srgbClr>
            </a:outerShdw>
          </a:effectLst>
        </p:grpSpPr>
        <p:sp>
          <p:nvSpPr>
            <p:cNvPr id="14" name="菱形 13">
              <a:extLst>
                <a:ext uri="{FF2B5EF4-FFF2-40B4-BE49-F238E27FC236}">
                  <a16:creationId xmlns:a16="http://schemas.microsoft.com/office/drawing/2014/main" id="{D43ED672-3985-486E-1959-27453B7EE30C}"/>
                </a:ext>
              </a:extLst>
            </p:cNvPr>
            <p:cNvSpPr/>
            <p:nvPr/>
          </p:nvSpPr>
          <p:spPr>
            <a:xfrm>
              <a:off x="-657387" y="2704312"/>
              <a:ext cx="552324" cy="351809"/>
            </a:xfrm>
            <a:prstGeom prst="diamond">
              <a:avLst/>
            </a:prstGeom>
            <a:solidFill>
              <a:srgbClr val="009DD9"/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5" name="任意多边形: 形状 20">
              <a:extLst>
                <a:ext uri="{FF2B5EF4-FFF2-40B4-BE49-F238E27FC236}">
                  <a16:creationId xmlns:a16="http://schemas.microsoft.com/office/drawing/2014/main" id="{D01916A3-CA8A-A78A-6A0B-FEAE4B0E168B}"/>
                </a:ext>
              </a:extLst>
            </p:cNvPr>
            <p:cNvSpPr/>
            <p:nvPr/>
          </p:nvSpPr>
          <p:spPr>
            <a:xfrm>
              <a:off x="-657225" y="2880360"/>
              <a:ext cx="274320" cy="304800"/>
            </a:xfrm>
            <a:custGeom>
              <a:avLst/>
              <a:gdLst>
                <a:gd name="connsiteX0" fmla="*/ 0 w 274320"/>
                <a:gd name="connsiteY0" fmla="*/ 0 h 304800"/>
                <a:gd name="connsiteX1" fmla="*/ 0 w 274320"/>
                <a:gd name="connsiteY1" fmla="*/ 135255 h 304800"/>
                <a:gd name="connsiteX2" fmla="*/ 274320 w 274320"/>
                <a:gd name="connsiteY2" fmla="*/ 304800 h 304800"/>
                <a:gd name="connsiteX3" fmla="*/ 274320 w 274320"/>
                <a:gd name="connsiteY3" fmla="*/ 175260 h 304800"/>
                <a:gd name="connsiteX4" fmla="*/ 0 w 27432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04800">
                  <a:moveTo>
                    <a:pt x="0" y="0"/>
                  </a:moveTo>
                  <a:lnTo>
                    <a:pt x="0" y="135255"/>
                  </a:lnTo>
                  <a:lnTo>
                    <a:pt x="274320" y="304800"/>
                  </a:lnTo>
                  <a:lnTo>
                    <a:pt x="2743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DD9">
                <a:lumMod val="20000"/>
                <a:lumOff val="80000"/>
              </a:srgbClr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16" name="任意多边形: 形状 26">
              <a:extLst>
                <a:ext uri="{FF2B5EF4-FFF2-40B4-BE49-F238E27FC236}">
                  <a16:creationId xmlns:a16="http://schemas.microsoft.com/office/drawing/2014/main" id="{60E35B91-5665-1298-8336-67CE45173EE5}"/>
                </a:ext>
              </a:extLst>
            </p:cNvPr>
            <p:cNvSpPr/>
            <p:nvPr/>
          </p:nvSpPr>
          <p:spPr>
            <a:xfrm flipH="1">
              <a:off x="-384080" y="2880360"/>
              <a:ext cx="274320" cy="304800"/>
            </a:xfrm>
            <a:custGeom>
              <a:avLst/>
              <a:gdLst>
                <a:gd name="connsiteX0" fmla="*/ 0 w 274320"/>
                <a:gd name="connsiteY0" fmla="*/ 0 h 304800"/>
                <a:gd name="connsiteX1" fmla="*/ 0 w 274320"/>
                <a:gd name="connsiteY1" fmla="*/ 135255 h 304800"/>
                <a:gd name="connsiteX2" fmla="*/ 274320 w 274320"/>
                <a:gd name="connsiteY2" fmla="*/ 304800 h 304800"/>
                <a:gd name="connsiteX3" fmla="*/ 274320 w 274320"/>
                <a:gd name="connsiteY3" fmla="*/ 175260 h 304800"/>
                <a:gd name="connsiteX4" fmla="*/ 0 w 27432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04800">
                  <a:moveTo>
                    <a:pt x="0" y="0"/>
                  </a:moveTo>
                  <a:lnTo>
                    <a:pt x="0" y="135255"/>
                  </a:lnTo>
                  <a:lnTo>
                    <a:pt x="274320" y="304800"/>
                  </a:lnTo>
                  <a:lnTo>
                    <a:pt x="2743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DD9">
                <a:lumMod val="20000"/>
                <a:lumOff val="80000"/>
              </a:srgbClr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D13F040-1AD6-7C37-D63A-EF348B9C69C7}"/>
              </a:ext>
            </a:extLst>
          </p:cNvPr>
          <p:cNvSpPr txBox="1"/>
          <p:nvPr/>
        </p:nvSpPr>
        <p:spPr>
          <a:xfrm>
            <a:off x="5517138" y="4104317"/>
            <a:ext cx="882636" cy="2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规则引擎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8B16E58-DB53-C7CD-6704-69E8A8CEED91}"/>
              </a:ext>
            </a:extLst>
          </p:cNvPr>
          <p:cNvGrpSpPr/>
          <p:nvPr/>
        </p:nvGrpSpPr>
        <p:grpSpPr>
          <a:xfrm>
            <a:off x="6949040" y="4375038"/>
            <a:ext cx="329560" cy="233055"/>
            <a:chOff x="-657387" y="2704312"/>
            <a:chExt cx="552324" cy="480848"/>
          </a:xfrm>
          <a:effectLst>
            <a:outerShdw blurRad="190500" sx="90000" sy="90000" algn="ctr" rotWithShape="0">
              <a:srgbClr val="009DD9">
                <a:alpha val="40000"/>
              </a:srgbClr>
            </a:outerShdw>
          </a:effectLst>
        </p:grpSpPr>
        <p:sp>
          <p:nvSpPr>
            <p:cNvPr id="19" name="菱形 18">
              <a:extLst>
                <a:ext uri="{FF2B5EF4-FFF2-40B4-BE49-F238E27FC236}">
                  <a16:creationId xmlns:a16="http://schemas.microsoft.com/office/drawing/2014/main" id="{A4D857AA-44C8-FF1D-BCB2-9FFAE4B88DA0}"/>
                </a:ext>
              </a:extLst>
            </p:cNvPr>
            <p:cNvSpPr/>
            <p:nvPr/>
          </p:nvSpPr>
          <p:spPr>
            <a:xfrm>
              <a:off x="-657387" y="2704312"/>
              <a:ext cx="552324" cy="351809"/>
            </a:xfrm>
            <a:prstGeom prst="diamond">
              <a:avLst/>
            </a:prstGeom>
            <a:solidFill>
              <a:srgbClr val="009DD9"/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0" name="任意多边形: 形状 37">
              <a:extLst>
                <a:ext uri="{FF2B5EF4-FFF2-40B4-BE49-F238E27FC236}">
                  <a16:creationId xmlns:a16="http://schemas.microsoft.com/office/drawing/2014/main" id="{F1A8BDA3-8937-9FE6-1DC7-BFFCD9C290E6}"/>
                </a:ext>
              </a:extLst>
            </p:cNvPr>
            <p:cNvSpPr/>
            <p:nvPr/>
          </p:nvSpPr>
          <p:spPr>
            <a:xfrm>
              <a:off x="-657225" y="2880360"/>
              <a:ext cx="274320" cy="304800"/>
            </a:xfrm>
            <a:custGeom>
              <a:avLst/>
              <a:gdLst>
                <a:gd name="connsiteX0" fmla="*/ 0 w 274320"/>
                <a:gd name="connsiteY0" fmla="*/ 0 h 304800"/>
                <a:gd name="connsiteX1" fmla="*/ 0 w 274320"/>
                <a:gd name="connsiteY1" fmla="*/ 135255 h 304800"/>
                <a:gd name="connsiteX2" fmla="*/ 274320 w 274320"/>
                <a:gd name="connsiteY2" fmla="*/ 304800 h 304800"/>
                <a:gd name="connsiteX3" fmla="*/ 274320 w 274320"/>
                <a:gd name="connsiteY3" fmla="*/ 175260 h 304800"/>
                <a:gd name="connsiteX4" fmla="*/ 0 w 27432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04800">
                  <a:moveTo>
                    <a:pt x="0" y="0"/>
                  </a:moveTo>
                  <a:lnTo>
                    <a:pt x="0" y="135255"/>
                  </a:lnTo>
                  <a:lnTo>
                    <a:pt x="274320" y="304800"/>
                  </a:lnTo>
                  <a:lnTo>
                    <a:pt x="2743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DD9">
                <a:lumMod val="20000"/>
                <a:lumOff val="80000"/>
              </a:srgbClr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1" name="任意多边形: 形状 38">
              <a:extLst>
                <a:ext uri="{FF2B5EF4-FFF2-40B4-BE49-F238E27FC236}">
                  <a16:creationId xmlns:a16="http://schemas.microsoft.com/office/drawing/2014/main" id="{C0FA9749-E736-4DDB-71A7-5E526F51BD5F}"/>
                </a:ext>
              </a:extLst>
            </p:cNvPr>
            <p:cNvSpPr/>
            <p:nvPr/>
          </p:nvSpPr>
          <p:spPr>
            <a:xfrm flipH="1">
              <a:off x="-384080" y="2880360"/>
              <a:ext cx="274320" cy="304800"/>
            </a:xfrm>
            <a:custGeom>
              <a:avLst/>
              <a:gdLst>
                <a:gd name="connsiteX0" fmla="*/ 0 w 274320"/>
                <a:gd name="connsiteY0" fmla="*/ 0 h 304800"/>
                <a:gd name="connsiteX1" fmla="*/ 0 w 274320"/>
                <a:gd name="connsiteY1" fmla="*/ 135255 h 304800"/>
                <a:gd name="connsiteX2" fmla="*/ 274320 w 274320"/>
                <a:gd name="connsiteY2" fmla="*/ 304800 h 304800"/>
                <a:gd name="connsiteX3" fmla="*/ 274320 w 274320"/>
                <a:gd name="connsiteY3" fmla="*/ 175260 h 304800"/>
                <a:gd name="connsiteX4" fmla="*/ 0 w 27432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04800">
                  <a:moveTo>
                    <a:pt x="0" y="0"/>
                  </a:moveTo>
                  <a:lnTo>
                    <a:pt x="0" y="135255"/>
                  </a:lnTo>
                  <a:lnTo>
                    <a:pt x="274320" y="304800"/>
                  </a:lnTo>
                  <a:lnTo>
                    <a:pt x="2743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DD9">
                <a:lumMod val="20000"/>
                <a:lumOff val="80000"/>
              </a:srgbClr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577B0125-2CE0-42B0-D8E1-6C5BA418B479}"/>
              </a:ext>
            </a:extLst>
          </p:cNvPr>
          <p:cNvSpPr txBox="1"/>
          <p:nvPr/>
        </p:nvSpPr>
        <p:spPr>
          <a:xfrm>
            <a:off x="6586461" y="4105102"/>
            <a:ext cx="1018524" cy="2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rgbClr val="000000">
                    <a:lumMod val="75000"/>
                    <a:lumOff val="25000"/>
                  </a:srgbClr>
                </a:solidFill>
                <a:latin typeface="+mn-ea"/>
              </a:rPr>
              <a:t>海量数据处理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7964935-00F2-AE13-E147-08385825DD52}"/>
              </a:ext>
            </a:extLst>
          </p:cNvPr>
          <p:cNvGrpSpPr/>
          <p:nvPr/>
        </p:nvGrpSpPr>
        <p:grpSpPr>
          <a:xfrm>
            <a:off x="8130121" y="4375038"/>
            <a:ext cx="329560" cy="233055"/>
            <a:chOff x="-657387" y="2704312"/>
            <a:chExt cx="552324" cy="480848"/>
          </a:xfrm>
          <a:effectLst>
            <a:outerShdw blurRad="190500" sx="90000" sy="90000" algn="ctr" rotWithShape="0">
              <a:srgbClr val="009DD9">
                <a:alpha val="40000"/>
              </a:srgbClr>
            </a:outerShdw>
          </a:effectLst>
        </p:grpSpPr>
        <p:sp>
          <p:nvSpPr>
            <p:cNvPr id="25" name="菱形 24">
              <a:extLst>
                <a:ext uri="{FF2B5EF4-FFF2-40B4-BE49-F238E27FC236}">
                  <a16:creationId xmlns:a16="http://schemas.microsoft.com/office/drawing/2014/main" id="{8450148A-01BE-8AF9-D3DA-8914147A4818}"/>
                </a:ext>
              </a:extLst>
            </p:cNvPr>
            <p:cNvSpPr/>
            <p:nvPr/>
          </p:nvSpPr>
          <p:spPr>
            <a:xfrm>
              <a:off x="-657387" y="2704312"/>
              <a:ext cx="552324" cy="351809"/>
            </a:xfrm>
            <a:prstGeom prst="diamond">
              <a:avLst/>
            </a:prstGeom>
            <a:solidFill>
              <a:srgbClr val="009DD9"/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6" name="任意多边形: 形状 50">
              <a:extLst>
                <a:ext uri="{FF2B5EF4-FFF2-40B4-BE49-F238E27FC236}">
                  <a16:creationId xmlns:a16="http://schemas.microsoft.com/office/drawing/2014/main" id="{EEE479AB-EDF8-ADF7-5672-16AB353BAE7C}"/>
                </a:ext>
              </a:extLst>
            </p:cNvPr>
            <p:cNvSpPr/>
            <p:nvPr/>
          </p:nvSpPr>
          <p:spPr>
            <a:xfrm>
              <a:off x="-657225" y="2880360"/>
              <a:ext cx="274320" cy="304800"/>
            </a:xfrm>
            <a:custGeom>
              <a:avLst/>
              <a:gdLst>
                <a:gd name="connsiteX0" fmla="*/ 0 w 274320"/>
                <a:gd name="connsiteY0" fmla="*/ 0 h 304800"/>
                <a:gd name="connsiteX1" fmla="*/ 0 w 274320"/>
                <a:gd name="connsiteY1" fmla="*/ 135255 h 304800"/>
                <a:gd name="connsiteX2" fmla="*/ 274320 w 274320"/>
                <a:gd name="connsiteY2" fmla="*/ 304800 h 304800"/>
                <a:gd name="connsiteX3" fmla="*/ 274320 w 274320"/>
                <a:gd name="connsiteY3" fmla="*/ 175260 h 304800"/>
                <a:gd name="connsiteX4" fmla="*/ 0 w 27432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04800">
                  <a:moveTo>
                    <a:pt x="0" y="0"/>
                  </a:moveTo>
                  <a:lnTo>
                    <a:pt x="0" y="135255"/>
                  </a:lnTo>
                  <a:lnTo>
                    <a:pt x="274320" y="304800"/>
                  </a:lnTo>
                  <a:lnTo>
                    <a:pt x="2743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DD9">
                <a:lumMod val="20000"/>
                <a:lumOff val="80000"/>
              </a:srgbClr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7" name="任意多边形: 形状 51">
              <a:extLst>
                <a:ext uri="{FF2B5EF4-FFF2-40B4-BE49-F238E27FC236}">
                  <a16:creationId xmlns:a16="http://schemas.microsoft.com/office/drawing/2014/main" id="{1A703D3E-F236-DE28-D032-C2AFA0C99F34}"/>
                </a:ext>
              </a:extLst>
            </p:cNvPr>
            <p:cNvSpPr/>
            <p:nvPr/>
          </p:nvSpPr>
          <p:spPr>
            <a:xfrm flipH="1">
              <a:off x="-384080" y="2880360"/>
              <a:ext cx="274320" cy="304800"/>
            </a:xfrm>
            <a:custGeom>
              <a:avLst/>
              <a:gdLst>
                <a:gd name="connsiteX0" fmla="*/ 0 w 274320"/>
                <a:gd name="connsiteY0" fmla="*/ 0 h 304800"/>
                <a:gd name="connsiteX1" fmla="*/ 0 w 274320"/>
                <a:gd name="connsiteY1" fmla="*/ 135255 h 304800"/>
                <a:gd name="connsiteX2" fmla="*/ 274320 w 274320"/>
                <a:gd name="connsiteY2" fmla="*/ 304800 h 304800"/>
                <a:gd name="connsiteX3" fmla="*/ 274320 w 274320"/>
                <a:gd name="connsiteY3" fmla="*/ 175260 h 304800"/>
                <a:gd name="connsiteX4" fmla="*/ 0 w 27432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04800">
                  <a:moveTo>
                    <a:pt x="0" y="0"/>
                  </a:moveTo>
                  <a:lnTo>
                    <a:pt x="0" y="135255"/>
                  </a:lnTo>
                  <a:lnTo>
                    <a:pt x="274320" y="304800"/>
                  </a:lnTo>
                  <a:lnTo>
                    <a:pt x="2743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DD9">
                <a:lumMod val="20000"/>
                <a:lumOff val="80000"/>
              </a:srgbClr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85D2C0C-FC7A-ECEA-DB37-A3621AD54B0C}"/>
              </a:ext>
            </a:extLst>
          </p:cNvPr>
          <p:cNvSpPr txBox="1"/>
          <p:nvPr/>
        </p:nvSpPr>
        <p:spPr>
          <a:xfrm>
            <a:off x="7734523" y="4105102"/>
            <a:ext cx="1018524" cy="2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+mn-ea"/>
              </a:rPr>
              <a:t>模型反馈闭环</a:t>
            </a:r>
            <a:endParaRPr lang="zh-CN" altLang="en-US" sz="10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A908C8C-61A6-6EC6-7EF3-61000B5C5391}"/>
              </a:ext>
            </a:extLst>
          </p:cNvPr>
          <p:cNvGrpSpPr/>
          <p:nvPr/>
        </p:nvGrpSpPr>
        <p:grpSpPr>
          <a:xfrm>
            <a:off x="9311203" y="4375038"/>
            <a:ext cx="329560" cy="233055"/>
            <a:chOff x="-657387" y="2704312"/>
            <a:chExt cx="552324" cy="480848"/>
          </a:xfrm>
          <a:effectLst>
            <a:outerShdw blurRad="190500" sx="90000" sy="90000" algn="ctr" rotWithShape="0">
              <a:srgbClr val="009DD9">
                <a:alpha val="40000"/>
              </a:srgbClr>
            </a:outerShdw>
          </a:effectLst>
        </p:grpSpPr>
        <p:sp>
          <p:nvSpPr>
            <p:cNvPr id="32" name="菱形 31">
              <a:extLst>
                <a:ext uri="{FF2B5EF4-FFF2-40B4-BE49-F238E27FC236}">
                  <a16:creationId xmlns:a16="http://schemas.microsoft.com/office/drawing/2014/main" id="{82226ADA-4716-8A2E-A6CB-823B04F9238C}"/>
                </a:ext>
              </a:extLst>
            </p:cNvPr>
            <p:cNvSpPr/>
            <p:nvPr/>
          </p:nvSpPr>
          <p:spPr>
            <a:xfrm>
              <a:off x="-657387" y="2704312"/>
              <a:ext cx="552324" cy="351809"/>
            </a:xfrm>
            <a:prstGeom prst="diamond">
              <a:avLst/>
            </a:prstGeom>
            <a:solidFill>
              <a:srgbClr val="009DD9"/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3" name="任意多边形: 形状 56">
              <a:extLst>
                <a:ext uri="{FF2B5EF4-FFF2-40B4-BE49-F238E27FC236}">
                  <a16:creationId xmlns:a16="http://schemas.microsoft.com/office/drawing/2014/main" id="{B736F5FB-D21D-76D0-33C6-9F96ED3EAB0E}"/>
                </a:ext>
              </a:extLst>
            </p:cNvPr>
            <p:cNvSpPr/>
            <p:nvPr/>
          </p:nvSpPr>
          <p:spPr>
            <a:xfrm>
              <a:off x="-657225" y="2880360"/>
              <a:ext cx="274320" cy="304800"/>
            </a:xfrm>
            <a:custGeom>
              <a:avLst/>
              <a:gdLst>
                <a:gd name="connsiteX0" fmla="*/ 0 w 274320"/>
                <a:gd name="connsiteY0" fmla="*/ 0 h 304800"/>
                <a:gd name="connsiteX1" fmla="*/ 0 w 274320"/>
                <a:gd name="connsiteY1" fmla="*/ 135255 h 304800"/>
                <a:gd name="connsiteX2" fmla="*/ 274320 w 274320"/>
                <a:gd name="connsiteY2" fmla="*/ 304800 h 304800"/>
                <a:gd name="connsiteX3" fmla="*/ 274320 w 274320"/>
                <a:gd name="connsiteY3" fmla="*/ 175260 h 304800"/>
                <a:gd name="connsiteX4" fmla="*/ 0 w 27432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04800">
                  <a:moveTo>
                    <a:pt x="0" y="0"/>
                  </a:moveTo>
                  <a:lnTo>
                    <a:pt x="0" y="135255"/>
                  </a:lnTo>
                  <a:lnTo>
                    <a:pt x="274320" y="304800"/>
                  </a:lnTo>
                  <a:lnTo>
                    <a:pt x="2743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DD9">
                <a:lumMod val="20000"/>
                <a:lumOff val="80000"/>
              </a:srgbClr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34" name="任意多边形: 形状 57">
              <a:extLst>
                <a:ext uri="{FF2B5EF4-FFF2-40B4-BE49-F238E27FC236}">
                  <a16:creationId xmlns:a16="http://schemas.microsoft.com/office/drawing/2014/main" id="{A597F242-7055-A55A-0AB6-97C4AE00809C}"/>
                </a:ext>
              </a:extLst>
            </p:cNvPr>
            <p:cNvSpPr/>
            <p:nvPr/>
          </p:nvSpPr>
          <p:spPr>
            <a:xfrm flipH="1">
              <a:off x="-384080" y="2880360"/>
              <a:ext cx="274320" cy="304800"/>
            </a:xfrm>
            <a:custGeom>
              <a:avLst/>
              <a:gdLst>
                <a:gd name="connsiteX0" fmla="*/ 0 w 274320"/>
                <a:gd name="connsiteY0" fmla="*/ 0 h 304800"/>
                <a:gd name="connsiteX1" fmla="*/ 0 w 274320"/>
                <a:gd name="connsiteY1" fmla="*/ 135255 h 304800"/>
                <a:gd name="connsiteX2" fmla="*/ 274320 w 274320"/>
                <a:gd name="connsiteY2" fmla="*/ 304800 h 304800"/>
                <a:gd name="connsiteX3" fmla="*/ 274320 w 274320"/>
                <a:gd name="connsiteY3" fmla="*/ 175260 h 304800"/>
                <a:gd name="connsiteX4" fmla="*/ 0 w 274320"/>
                <a:gd name="connsiteY4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320" h="304800">
                  <a:moveTo>
                    <a:pt x="0" y="0"/>
                  </a:moveTo>
                  <a:lnTo>
                    <a:pt x="0" y="135255"/>
                  </a:lnTo>
                  <a:lnTo>
                    <a:pt x="274320" y="304800"/>
                  </a:lnTo>
                  <a:lnTo>
                    <a:pt x="274320" y="1752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9DD9">
                <a:lumMod val="20000"/>
                <a:lumOff val="80000"/>
              </a:srgbClr>
            </a:solidFill>
            <a:ln w="3175" cap="flat" cmpd="sng" algn="ctr">
              <a:solidFill>
                <a:srgbClr val="FFFFFF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AC871BB1-15F1-6FBC-0021-702C4A9405EB}"/>
              </a:ext>
            </a:extLst>
          </p:cNvPr>
          <p:cNvSpPr txBox="1"/>
          <p:nvPr/>
        </p:nvSpPr>
        <p:spPr>
          <a:xfrm>
            <a:off x="8826705" y="4105102"/>
            <a:ext cx="1343639" cy="2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+mn-ea"/>
              </a:rPr>
              <a:t>高并发与可扩展性</a:t>
            </a:r>
            <a:endParaRPr lang="zh-CN" altLang="en-US" sz="10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</p:txBody>
      </p:sp>
      <p:sp>
        <p:nvSpPr>
          <p:cNvPr id="36" name="菱形 35">
            <a:extLst>
              <a:ext uri="{FF2B5EF4-FFF2-40B4-BE49-F238E27FC236}">
                <a16:creationId xmlns:a16="http://schemas.microsoft.com/office/drawing/2014/main" id="{DC1F09DA-D1B2-FA6E-8292-9FE43C8B7C7A}"/>
              </a:ext>
            </a:extLst>
          </p:cNvPr>
          <p:cNvSpPr/>
          <p:nvPr/>
        </p:nvSpPr>
        <p:spPr>
          <a:xfrm>
            <a:off x="10589438" y="4366290"/>
            <a:ext cx="329560" cy="170513"/>
          </a:xfrm>
          <a:prstGeom prst="diamond">
            <a:avLst/>
          </a:prstGeom>
          <a:solidFill>
            <a:srgbClr val="009DD9"/>
          </a:solidFill>
          <a:ln w="317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AAC2682-111C-2867-CE33-129193AF1DBA}"/>
              </a:ext>
            </a:extLst>
          </p:cNvPr>
          <p:cNvSpPr txBox="1"/>
          <p:nvPr/>
        </p:nvSpPr>
        <p:spPr>
          <a:xfrm>
            <a:off x="10104940" y="4096354"/>
            <a:ext cx="1343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+mn-ea"/>
              </a:rPr>
              <a:t>实体识别与关系抽取</a:t>
            </a:r>
            <a:endParaRPr lang="zh-CN" altLang="en-US" sz="1000" dirty="0">
              <a:solidFill>
                <a:srgbClr val="000000">
                  <a:lumMod val="75000"/>
                  <a:lumOff val="25000"/>
                </a:srgbClr>
              </a:solidFill>
              <a:latin typeface="+mn-ea"/>
            </a:endParaRPr>
          </a:p>
        </p:txBody>
      </p:sp>
      <p:sp>
        <p:nvSpPr>
          <p:cNvPr id="38" name="任意多边形: 形状 56">
            <a:extLst>
              <a:ext uri="{FF2B5EF4-FFF2-40B4-BE49-F238E27FC236}">
                <a16:creationId xmlns:a16="http://schemas.microsoft.com/office/drawing/2014/main" id="{4D515235-BD12-699F-CDDD-449BB10F006E}"/>
              </a:ext>
            </a:extLst>
          </p:cNvPr>
          <p:cNvSpPr/>
          <p:nvPr/>
        </p:nvSpPr>
        <p:spPr>
          <a:xfrm>
            <a:off x="10586635" y="4433794"/>
            <a:ext cx="163681" cy="147729"/>
          </a:xfrm>
          <a:custGeom>
            <a:avLst/>
            <a:gdLst>
              <a:gd name="connsiteX0" fmla="*/ 0 w 274320"/>
              <a:gd name="connsiteY0" fmla="*/ 0 h 304800"/>
              <a:gd name="connsiteX1" fmla="*/ 0 w 274320"/>
              <a:gd name="connsiteY1" fmla="*/ 135255 h 304800"/>
              <a:gd name="connsiteX2" fmla="*/ 274320 w 274320"/>
              <a:gd name="connsiteY2" fmla="*/ 304800 h 304800"/>
              <a:gd name="connsiteX3" fmla="*/ 274320 w 274320"/>
              <a:gd name="connsiteY3" fmla="*/ 175260 h 304800"/>
              <a:gd name="connsiteX4" fmla="*/ 0 w 274320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" h="304800">
                <a:moveTo>
                  <a:pt x="0" y="0"/>
                </a:moveTo>
                <a:lnTo>
                  <a:pt x="0" y="135255"/>
                </a:lnTo>
                <a:lnTo>
                  <a:pt x="274320" y="304800"/>
                </a:lnTo>
                <a:lnTo>
                  <a:pt x="27432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009DD9">
              <a:lumMod val="20000"/>
              <a:lumOff val="80000"/>
            </a:srgbClr>
          </a:solidFill>
          <a:ln w="317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9" name="任意多边形: 形状 57">
            <a:extLst>
              <a:ext uri="{FF2B5EF4-FFF2-40B4-BE49-F238E27FC236}">
                <a16:creationId xmlns:a16="http://schemas.microsoft.com/office/drawing/2014/main" id="{A5E3CE9F-1ACD-815E-4B54-D8A7028AE85A}"/>
              </a:ext>
            </a:extLst>
          </p:cNvPr>
          <p:cNvSpPr/>
          <p:nvPr/>
        </p:nvSpPr>
        <p:spPr>
          <a:xfrm flipH="1">
            <a:off x="10749614" y="4433794"/>
            <a:ext cx="163681" cy="147729"/>
          </a:xfrm>
          <a:custGeom>
            <a:avLst/>
            <a:gdLst>
              <a:gd name="connsiteX0" fmla="*/ 0 w 274320"/>
              <a:gd name="connsiteY0" fmla="*/ 0 h 304800"/>
              <a:gd name="connsiteX1" fmla="*/ 0 w 274320"/>
              <a:gd name="connsiteY1" fmla="*/ 135255 h 304800"/>
              <a:gd name="connsiteX2" fmla="*/ 274320 w 274320"/>
              <a:gd name="connsiteY2" fmla="*/ 304800 h 304800"/>
              <a:gd name="connsiteX3" fmla="*/ 274320 w 274320"/>
              <a:gd name="connsiteY3" fmla="*/ 175260 h 304800"/>
              <a:gd name="connsiteX4" fmla="*/ 0 w 274320"/>
              <a:gd name="connsiteY4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" h="304800">
                <a:moveTo>
                  <a:pt x="0" y="0"/>
                </a:moveTo>
                <a:lnTo>
                  <a:pt x="0" y="135255"/>
                </a:lnTo>
                <a:lnTo>
                  <a:pt x="274320" y="304800"/>
                </a:lnTo>
                <a:lnTo>
                  <a:pt x="274320" y="175260"/>
                </a:lnTo>
                <a:lnTo>
                  <a:pt x="0" y="0"/>
                </a:lnTo>
                <a:close/>
              </a:path>
            </a:pathLst>
          </a:custGeom>
          <a:solidFill>
            <a:srgbClr val="009DD9">
              <a:lumMod val="20000"/>
              <a:lumOff val="80000"/>
            </a:srgbClr>
          </a:solidFill>
          <a:ln w="3175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1"/>
          </p:nvPr>
        </p:nvSpPr>
        <p:spPr>
          <a:xfrm>
            <a:off x="4314599" y="1991642"/>
            <a:ext cx="4673283" cy="2874716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01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合同审查的现状与依赖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zh-CN" dirty="0"/>
              <a:t>02 </a:t>
            </a:r>
            <a:r>
              <a:rPr lang="zh-CN" altLang="en-US" dirty="0"/>
              <a:t>合同智审的行业解决方案</a:t>
            </a:r>
          </a:p>
          <a:p>
            <a:r>
              <a:rPr lang="en-US" altLang="zh-CN" dirty="0"/>
              <a:t>03 </a:t>
            </a:r>
            <a:r>
              <a:rPr lang="zh-CN" altLang="en-US" dirty="0"/>
              <a:t>贝壳智审建设之路</a:t>
            </a:r>
            <a:endParaRPr lang="en-US" altLang="zh-CN" dirty="0"/>
          </a:p>
          <a:p>
            <a:r>
              <a:rPr lang="en-US" altLang="zh-CN" dirty="0"/>
              <a:t>04</a:t>
            </a:r>
            <a:r>
              <a:rPr lang="zh-CN" altLang="en-US" dirty="0"/>
              <a:t> 智审未来规划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0403" y="237490"/>
            <a:ext cx="11005457" cy="549275"/>
          </a:xfrm>
        </p:spPr>
        <p:txBody>
          <a:bodyPr/>
          <a:lstStyle/>
          <a:p>
            <a:r>
              <a:rPr lang="en-US" altLang="zh-CN" dirty="0">
                <a:latin typeface="+mn-ea"/>
                <a:ea typeface="+mn-ea"/>
                <a:sym typeface="+mn-ea"/>
              </a:rPr>
              <a:t>1</a:t>
            </a:r>
            <a:r>
              <a:rPr lang="zh-CN" altLang="en-US" dirty="0">
                <a:latin typeface="+mn-ea"/>
                <a:ea typeface="+mn-ea"/>
                <a:sym typeface="+mn-ea"/>
              </a:rPr>
              <a:t>、合同审查领域，影响要素复杂，经验壁垒难突破</a:t>
            </a:r>
          </a:p>
        </p:txBody>
      </p:sp>
      <p:sp>
        <p:nvSpPr>
          <p:cNvPr id="6" name="矩形: 圆角 12"/>
          <p:cNvSpPr/>
          <p:nvPr/>
        </p:nvSpPr>
        <p:spPr>
          <a:xfrm>
            <a:off x="1504315" y="1174750"/>
            <a:ext cx="1574165" cy="952500"/>
          </a:xfrm>
          <a:prstGeom prst="roundRect">
            <a:avLst>
              <a:gd name="adj" fmla="val 1693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1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00000"/>
              </a:lnSpc>
              <a:buFont typeface="Arial" panose="020B0604020202090204" pitchFamily="34" charset="0"/>
              <a:buAutoNum type="arabicPeriod"/>
            </a:pPr>
            <a:r>
              <a:rPr lang="zh-CN" altLang="en-US" sz="1400">
                <a:solidFill>
                  <a:schemeClr val="tx1"/>
                </a:solidFill>
                <a:latin typeface="+mn-ea"/>
              </a:rPr>
              <a:t>标准合同</a:t>
            </a:r>
          </a:p>
          <a:p>
            <a:pPr marL="342900" indent="-342900" algn="ctr">
              <a:lnSpc>
                <a:spcPct val="100000"/>
              </a:lnSpc>
              <a:buFont typeface="Arial" panose="020B0604020202090204" pitchFamily="34" charset="0"/>
              <a:buAutoNum type="arabicPeriod"/>
            </a:pPr>
            <a:r>
              <a:rPr lang="zh-CN" altLang="en-US" sz="1400">
                <a:solidFill>
                  <a:schemeClr val="tx1"/>
                </a:solidFill>
                <a:latin typeface="+mn-ea"/>
              </a:rPr>
              <a:t>非标合同</a:t>
            </a:r>
          </a:p>
          <a:p>
            <a:pPr marL="342900" indent="-342900" algn="ctr">
              <a:lnSpc>
                <a:spcPct val="100000"/>
              </a:lnSpc>
              <a:buFont typeface="Arial" panose="020B0604020202090204" pitchFamily="34" charset="0"/>
              <a:buAutoNum type="arabicPeriod"/>
            </a:pPr>
            <a:r>
              <a:rPr lang="zh-CN" altLang="en-US" sz="1400">
                <a:solidFill>
                  <a:schemeClr val="tx1"/>
                </a:solidFill>
                <a:latin typeface="+mn-ea"/>
              </a:rPr>
              <a:t>对方模版</a:t>
            </a:r>
          </a:p>
        </p:txBody>
      </p:sp>
      <p:sp>
        <p:nvSpPr>
          <p:cNvPr id="13" name="矩形: 圆角 12"/>
          <p:cNvSpPr/>
          <p:nvPr>
            <p:custDataLst>
              <p:tags r:id="rId1"/>
            </p:custDataLst>
          </p:nvPr>
        </p:nvSpPr>
        <p:spPr>
          <a:xfrm>
            <a:off x="1504315" y="931545"/>
            <a:ext cx="1574165" cy="3562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123444" dir="5400000" sx="108000" sy="108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endParaRPr lang="zh-CN" altLang="en-US" sz="1945">
              <a:solidFill>
                <a:schemeClr val="bg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53292" y="940976"/>
            <a:ext cx="1097120" cy="315164"/>
          </a:xfrm>
          <a:prstGeom prst="rect">
            <a:avLst/>
          </a:prstGeom>
          <a:noFill/>
          <a:effectLst/>
        </p:spPr>
        <p:txBody>
          <a:bodyPr wrap="none" lIns="98755" tIns="49378" rIns="98755" bIns="49378" rtlCol="0">
            <a:sp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是否有模版</a:t>
            </a:r>
          </a:p>
        </p:txBody>
      </p:sp>
      <p:sp>
        <p:nvSpPr>
          <p:cNvPr id="7" name="矩形: 圆角 12"/>
          <p:cNvSpPr/>
          <p:nvPr/>
        </p:nvSpPr>
        <p:spPr>
          <a:xfrm>
            <a:off x="1504315" y="2557145"/>
            <a:ext cx="1574165" cy="953135"/>
          </a:xfrm>
          <a:prstGeom prst="roundRect">
            <a:avLst>
              <a:gd name="adj" fmla="val 1693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1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 sz="1400">
                <a:solidFill>
                  <a:schemeClr val="tx1"/>
                </a:solidFill>
                <a:latin typeface="+mn-ea"/>
              </a:rPr>
              <a:t>业务起草</a:t>
            </a:r>
          </a:p>
          <a:p>
            <a:pPr marL="342900" indent="-342900" algn="ctr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 sz="1400">
                <a:solidFill>
                  <a:schemeClr val="tx1"/>
                </a:solidFill>
                <a:latin typeface="+mn-ea"/>
              </a:rPr>
              <a:t>法务起草</a:t>
            </a:r>
          </a:p>
        </p:txBody>
      </p:sp>
      <p:sp>
        <p:nvSpPr>
          <p:cNvPr id="8" name="矩形: 圆角 12"/>
          <p:cNvSpPr/>
          <p:nvPr>
            <p:custDataLst>
              <p:tags r:id="rId2"/>
            </p:custDataLst>
          </p:nvPr>
        </p:nvSpPr>
        <p:spPr>
          <a:xfrm>
            <a:off x="1504315" y="2313940"/>
            <a:ext cx="1574165" cy="3562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123444" dir="5400000" sx="108000" sy="108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endParaRPr lang="zh-CN" altLang="en-US" sz="1945">
              <a:solidFill>
                <a:schemeClr val="bg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53292" y="2332896"/>
            <a:ext cx="1097120" cy="315164"/>
          </a:xfrm>
          <a:prstGeom prst="rect">
            <a:avLst/>
          </a:prstGeom>
          <a:noFill/>
          <a:effectLst/>
        </p:spPr>
        <p:txBody>
          <a:bodyPr wrap="none" lIns="98755" tIns="49378" rIns="98755" bIns="49378" rtlCol="0">
            <a:sp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起草人经验</a:t>
            </a:r>
          </a:p>
        </p:txBody>
      </p:sp>
      <p:sp>
        <p:nvSpPr>
          <p:cNvPr id="12" name="矩形: 圆角 12"/>
          <p:cNvSpPr/>
          <p:nvPr/>
        </p:nvSpPr>
        <p:spPr>
          <a:xfrm>
            <a:off x="1504315" y="3934460"/>
            <a:ext cx="1574165" cy="952500"/>
          </a:xfrm>
          <a:prstGeom prst="roundRect">
            <a:avLst>
              <a:gd name="adj" fmla="val 1693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1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 sz="1400">
                <a:solidFill>
                  <a:schemeClr val="tx1"/>
                </a:solidFill>
                <a:latin typeface="+mn-ea"/>
              </a:rPr>
              <a:t>职业年限</a:t>
            </a:r>
          </a:p>
          <a:p>
            <a:pPr marL="342900" indent="-342900" algn="ctr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 sz="1400">
                <a:solidFill>
                  <a:schemeClr val="tx1"/>
                </a:solidFill>
                <a:latin typeface="+mn-ea"/>
              </a:rPr>
              <a:t>领域经验</a:t>
            </a:r>
          </a:p>
        </p:txBody>
      </p:sp>
      <p:sp>
        <p:nvSpPr>
          <p:cNvPr id="14" name="矩形: 圆角 12"/>
          <p:cNvSpPr/>
          <p:nvPr>
            <p:custDataLst>
              <p:tags r:id="rId3"/>
            </p:custDataLst>
          </p:nvPr>
        </p:nvSpPr>
        <p:spPr>
          <a:xfrm>
            <a:off x="1504315" y="3691255"/>
            <a:ext cx="1574165" cy="3562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123444" dir="5400000" sx="108000" sy="108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endParaRPr lang="zh-CN" altLang="en-US" sz="1945">
              <a:solidFill>
                <a:schemeClr val="bg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753292" y="3710211"/>
            <a:ext cx="1097120" cy="315164"/>
          </a:xfrm>
          <a:prstGeom prst="rect">
            <a:avLst/>
          </a:prstGeom>
          <a:noFill/>
          <a:effectLst/>
        </p:spPr>
        <p:txBody>
          <a:bodyPr wrap="none" lIns="98755" tIns="49378" rIns="98755" bIns="49378" rtlCol="0">
            <a:sp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审查人经验</a:t>
            </a:r>
          </a:p>
        </p:txBody>
      </p:sp>
      <p:sp>
        <p:nvSpPr>
          <p:cNvPr id="16" name="矩形: 圆角 12"/>
          <p:cNvSpPr/>
          <p:nvPr/>
        </p:nvSpPr>
        <p:spPr>
          <a:xfrm>
            <a:off x="1504315" y="5400675"/>
            <a:ext cx="1574165" cy="952500"/>
          </a:xfrm>
          <a:prstGeom prst="roundRect">
            <a:avLst>
              <a:gd name="adj" fmla="val 1693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1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 sz="1400">
                <a:solidFill>
                  <a:schemeClr val="tx1"/>
                </a:solidFill>
                <a:latin typeface="+mn-ea"/>
              </a:rPr>
              <a:t>交易意图</a:t>
            </a:r>
          </a:p>
          <a:p>
            <a:pPr marL="342900" indent="-342900" algn="ctr">
              <a:lnSpc>
                <a:spcPct val="150000"/>
              </a:lnSpc>
              <a:buFont typeface="Arial" panose="020B0604020202090204" pitchFamily="34" charset="0"/>
              <a:buAutoNum type="arabicPeriod"/>
            </a:pPr>
            <a:r>
              <a:rPr lang="zh-CN" altLang="en-US" sz="1400">
                <a:solidFill>
                  <a:schemeClr val="tx1"/>
                </a:solidFill>
                <a:latin typeface="+mn-ea"/>
              </a:rPr>
              <a:t>谈判底线</a:t>
            </a:r>
          </a:p>
        </p:txBody>
      </p:sp>
      <p:sp>
        <p:nvSpPr>
          <p:cNvPr id="17" name="矩形: 圆角 12"/>
          <p:cNvSpPr/>
          <p:nvPr>
            <p:custDataLst>
              <p:tags r:id="rId4"/>
            </p:custDataLst>
          </p:nvPr>
        </p:nvSpPr>
        <p:spPr>
          <a:xfrm>
            <a:off x="1504315" y="5157470"/>
            <a:ext cx="1574165" cy="3562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123444" dir="5400000" sx="108000" sy="108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endParaRPr lang="zh-CN" altLang="en-US" sz="1945">
              <a:solidFill>
                <a:schemeClr val="bg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73756" y="5176426"/>
            <a:ext cx="1456193" cy="315164"/>
          </a:xfrm>
          <a:prstGeom prst="rect">
            <a:avLst/>
          </a:prstGeom>
          <a:noFill/>
          <a:effectLst/>
        </p:spPr>
        <p:txBody>
          <a:bodyPr wrap="none" lIns="98755" tIns="49378" rIns="98755" bIns="49378" rtlCol="0">
            <a:spAutoFit/>
          </a:bodyPr>
          <a:lstStyle/>
          <a:p>
            <a:pPr algn="ctr"/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n-cs"/>
              </a:rPr>
              <a:t>商业目标的平衡</a:t>
            </a:r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457835" y="1287780"/>
            <a:ext cx="413385" cy="4665980"/>
          </a:xfrm>
          <a:prstGeom prst="rect">
            <a:avLst/>
          </a:prstGeom>
          <a:gradFill flip="none" rotWithShape="1">
            <a:gsLst>
              <a:gs pos="2300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390906" dist="117272" dir="5400000" sx="108000" sy="108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3817" tIns="46909" rIns="93817" bIns="46909" rtlCol="0" anchor="ctr"/>
          <a:lstStyle/>
          <a:p>
            <a:pPr algn="ctr"/>
            <a:r>
              <a:rPr lang="zh-CN" altLang="en-US" sz="1845">
                <a:solidFill>
                  <a:schemeClr val="bg1"/>
                </a:solidFill>
                <a:effectLst>
                  <a:outerShdw blurRad="130302" dist="39091" dir="2699985" algn="tl">
                    <a:srgbClr val="000000">
                      <a:alpha val="40000"/>
                    </a:srgbClr>
                  </a:outerShdw>
                </a:effectLst>
                <a:latin typeface="+mn-ea"/>
              </a:rPr>
              <a:t>合同审查的影响因素</a:t>
            </a:r>
          </a:p>
        </p:txBody>
      </p:sp>
      <p:sp>
        <p:nvSpPr>
          <p:cNvPr id="61" name="矩形 60"/>
          <p:cNvSpPr/>
          <p:nvPr/>
        </p:nvSpPr>
        <p:spPr>
          <a:xfrm>
            <a:off x="3356610" y="1174750"/>
            <a:ext cx="7756525" cy="9518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1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143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zh-CN" altLang="en-US" sz="1620">
                <a:solidFill>
                  <a:schemeClr val="tx1"/>
                </a:solidFill>
                <a:latin typeface="+mn-ea"/>
              </a:rPr>
              <a:t>非模版和对方模版起草的合同</a:t>
            </a:r>
            <a:r>
              <a:rPr lang="en-US" altLang="zh-CN" sz="162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1620">
                <a:solidFill>
                  <a:schemeClr val="tx1"/>
                </a:solidFill>
                <a:latin typeface="+mn-ea"/>
                <a:sym typeface="+mn-ea"/>
              </a:rPr>
              <a:t>较标准模版起草的合同</a:t>
            </a:r>
            <a:r>
              <a:rPr lang="zh-CN" altLang="en-US" sz="1620">
                <a:solidFill>
                  <a:schemeClr val="tx1"/>
                </a:solidFill>
                <a:latin typeface="+mn-ea"/>
              </a:rPr>
              <a:t>平均审查周期长</a:t>
            </a:r>
            <a:r>
              <a:rPr lang="en-US" altLang="zh-CN" sz="162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1620" b="1">
                <a:solidFill>
                  <a:schemeClr val="accent1"/>
                </a:solidFill>
                <a:latin typeface="+mn-ea"/>
              </a:rPr>
              <a:t>12</a:t>
            </a:r>
            <a:r>
              <a:rPr lang="zh-CN" altLang="en-US" sz="1620" b="1">
                <a:solidFill>
                  <a:schemeClr val="accent1"/>
                </a:solidFill>
                <a:latin typeface="+mn-ea"/>
              </a:rPr>
              <a:t>倍以上</a:t>
            </a:r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r>
              <a:rPr lang="en-US" altLang="zh-CN" sz="1200" i="1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（</a:t>
            </a:r>
            <a:r>
              <a:rPr lang="zh-CN" altLang="en-US" sz="1200" i="1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壳法务真实数据</a:t>
            </a:r>
            <a:r>
              <a:rPr lang="en-US" altLang="zh-CN" sz="1200" i="1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：</a:t>
            </a:r>
            <a:r>
              <a:rPr lang="zh-CN" altLang="en-US" sz="1200" i="1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模版合同查看差异点和商务条款即可</a:t>
            </a:r>
            <a:r>
              <a:rPr lang="en-US" altLang="zh-CN" sz="1200" i="1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，5min</a:t>
            </a:r>
            <a:r>
              <a:rPr lang="zh-CN" altLang="en-US" sz="1200" i="1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内</a:t>
            </a:r>
            <a:r>
              <a:rPr lang="en-US" altLang="zh-CN" sz="1200" i="1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；</a:t>
            </a:r>
            <a:r>
              <a:rPr lang="zh-CN" altLang="en-US" sz="1200" i="1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非标和对方合同视合同页数等因素</a:t>
            </a:r>
            <a:r>
              <a:rPr lang="en-US" altLang="zh-CN" sz="1200" i="1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，</a:t>
            </a:r>
            <a:r>
              <a:rPr lang="zh-CN" altLang="en-US" sz="1200" i="1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约</a:t>
            </a:r>
            <a:r>
              <a:rPr lang="en-US" altLang="zh-CN" sz="1200" i="1">
                <a:solidFill>
                  <a:schemeClr val="tx1">
                    <a:lumMod val="60000"/>
                    <a:lumOff val="40000"/>
                  </a:schemeClr>
                </a:solidFill>
                <a:latin typeface="+mn-ea"/>
              </a:rPr>
              <a:t>1-3h）</a:t>
            </a:r>
          </a:p>
        </p:txBody>
      </p:sp>
      <p:sp>
        <p:nvSpPr>
          <p:cNvPr id="20" name="矩形 19"/>
          <p:cNvSpPr/>
          <p:nvPr/>
        </p:nvSpPr>
        <p:spPr>
          <a:xfrm>
            <a:off x="3356610" y="2557145"/>
            <a:ext cx="7756525" cy="9518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1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143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l"/>
            <a:r>
              <a:rPr lang="zh-CN" altLang="en-US" sz="1620" dirty="0">
                <a:solidFill>
                  <a:schemeClr val="tx1"/>
                </a:solidFill>
                <a:latin typeface="+mn-ea"/>
              </a:rPr>
              <a:t>业务人员起草合同易出现结构性缺失</a:t>
            </a:r>
            <a:r>
              <a:rPr lang="en-US" altLang="zh-CN" sz="1620" dirty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en-US" sz="1620" dirty="0">
                <a:solidFill>
                  <a:schemeClr val="tx1"/>
                </a:solidFill>
                <a:latin typeface="+mn-ea"/>
              </a:rPr>
              <a:t>表述模糊引发歧义</a:t>
            </a:r>
            <a:r>
              <a:rPr lang="en-US" altLang="zh-CN" sz="1620" dirty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en-US" sz="1620" dirty="0">
                <a:solidFill>
                  <a:schemeClr val="tx1"/>
                </a:solidFill>
                <a:latin typeface="+mn-ea"/>
              </a:rPr>
              <a:t>忽视风险点</a:t>
            </a:r>
            <a:r>
              <a:rPr lang="en-US" altLang="zh-CN" sz="1620" dirty="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en-US" sz="1620" dirty="0">
                <a:solidFill>
                  <a:schemeClr val="tx1"/>
                </a:solidFill>
                <a:latin typeface="+mn-ea"/>
              </a:rPr>
              <a:t>条款有内容冲突等问题</a:t>
            </a:r>
            <a:r>
              <a:rPr lang="en-US" altLang="zh-CN" sz="1620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1620" dirty="0">
                <a:solidFill>
                  <a:schemeClr val="tx1"/>
                </a:solidFill>
                <a:latin typeface="+mn-ea"/>
              </a:rPr>
              <a:t>审查平均耗时约为法务起草合同的</a:t>
            </a:r>
            <a:r>
              <a:rPr lang="en-US" altLang="zh-CN" sz="162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1620" b="1" dirty="0">
                <a:solidFill>
                  <a:schemeClr val="accent1"/>
                </a:solidFill>
                <a:latin typeface="+mn-ea"/>
              </a:rPr>
              <a:t>2-3</a:t>
            </a:r>
            <a:r>
              <a:rPr lang="zh-CN" altLang="en-US" sz="1620" b="1" dirty="0">
                <a:solidFill>
                  <a:schemeClr val="accent1"/>
                </a:solidFill>
                <a:latin typeface="+mn-ea"/>
              </a:rPr>
              <a:t>倍</a:t>
            </a:r>
          </a:p>
        </p:txBody>
      </p:sp>
      <p:sp>
        <p:nvSpPr>
          <p:cNvPr id="22" name="矩形 21"/>
          <p:cNvSpPr/>
          <p:nvPr/>
        </p:nvSpPr>
        <p:spPr>
          <a:xfrm>
            <a:off x="3356610" y="3934460"/>
            <a:ext cx="7756525" cy="9518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1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143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algn="l"/>
            <a:r>
              <a:rPr lang="zh-CN" altLang="en-US" sz="1620">
                <a:solidFill>
                  <a:schemeClr val="tx1"/>
                </a:solidFill>
                <a:latin typeface="+mn-ea"/>
              </a:rPr>
              <a:t>职业年限和领域经验越丰富</a:t>
            </a:r>
            <a:r>
              <a:rPr lang="en-US" altLang="zh-CN" sz="162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1620">
                <a:solidFill>
                  <a:schemeClr val="tx1"/>
                </a:solidFill>
                <a:latin typeface="+mn-ea"/>
              </a:rPr>
              <a:t>审查效率越高</a:t>
            </a:r>
            <a:r>
              <a:rPr lang="en-US" altLang="zh-CN" sz="1620">
                <a:solidFill>
                  <a:schemeClr val="tx1"/>
                </a:solidFill>
                <a:latin typeface="+mn-ea"/>
              </a:rPr>
              <a:t>、</a:t>
            </a:r>
            <a:r>
              <a:rPr lang="zh-CN" altLang="en-US" sz="1620">
                <a:solidFill>
                  <a:schemeClr val="tx1"/>
                </a:solidFill>
                <a:latin typeface="+mn-ea"/>
              </a:rPr>
              <a:t>重大漏洞检出率越高</a:t>
            </a:r>
          </a:p>
        </p:txBody>
      </p:sp>
      <p:sp>
        <p:nvSpPr>
          <p:cNvPr id="23" name="矩形 22"/>
          <p:cNvSpPr/>
          <p:nvPr/>
        </p:nvSpPr>
        <p:spPr>
          <a:xfrm>
            <a:off x="3356610" y="5401310"/>
            <a:ext cx="7756525" cy="95186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1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143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/>
          <a:p>
            <a:pPr indent="0" algn="l">
              <a:buFont typeface="Arial" panose="020B0604020202090204" pitchFamily="34" charset="0"/>
              <a:buNone/>
            </a:pPr>
            <a:r>
              <a:rPr lang="zh-CN" altLang="en-US" sz="1620">
                <a:solidFill>
                  <a:schemeClr val="tx1"/>
                </a:solidFill>
                <a:latin typeface="+mn-ea"/>
              </a:rPr>
              <a:t>高度依赖业法线下交流</a:t>
            </a:r>
            <a:r>
              <a:rPr lang="en-US" altLang="zh-CN" sz="162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1620">
                <a:solidFill>
                  <a:schemeClr val="tx1"/>
                </a:solidFill>
                <a:latin typeface="+mn-ea"/>
              </a:rPr>
              <a:t>共识交易意图</a:t>
            </a:r>
            <a:r>
              <a:rPr lang="en-US" altLang="zh-CN" sz="1620">
                <a:solidFill>
                  <a:schemeClr val="tx1"/>
                </a:solidFill>
                <a:latin typeface="+mn-ea"/>
              </a:rPr>
              <a:t>。</a:t>
            </a:r>
            <a:r>
              <a:rPr lang="zh-CN" altLang="en-US" sz="1620">
                <a:solidFill>
                  <a:schemeClr val="tx1"/>
                </a:solidFill>
                <a:latin typeface="+mn-ea"/>
              </a:rPr>
              <a:t>以此进行条款设计和风险预控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1"/>
          </p:nvPr>
        </p:nvSpPr>
        <p:spPr>
          <a:xfrm>
            <a:off x="4314599" y="1991642"/>
            <a:ext cx="4673283" cy="2874716"/>
          </a:xfrm>
        </p:spPr>
        <p:txBody>
          <a:bodyPr/>
          <a:lstStyle/>
          <a:p>
            <a:pPr algn="l"/>
            <a:r>
              <a:rPr lang="en-US" altLang="zh-CN" dirty="0"/>
              <a:t>01 合同审查的现状与依赖</a:t>
            </a:r>
          </a:p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02 合同智审的行业解决方案</a:t>
            </a:r>
          </a:p>
          <a:p>
            <a:r>
              <a:rPr lang="en-US" altLang="zh-CN" dirty="0"/>
              <a:t>03 </a:t>
            </a:r>
            <a:r>
              <a:rPr lang="zh-CN" altLang="en-US" dirty="0"/>
              <a:t>贝壳智审建设之路</a:t>
            </a:r>
            <a:endParaRPr lang="en-US" altLang="zh-CN" dirty="0"/>
          </a:p>
          <a:p>
            <a:r>
              <a:rPr lang="en-US" altLang="zh-CN" dirty="0"/>
              <a:t>04</a:t>
            </a:r>
            <a:r>
              <a:rPr lang="zh-CN" altLang="en-US" dirty="0"/>
              <a:t> 智审未来规划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2-1、</a:t>
            </a:r>
            <a:r>
              <a:rPr lang="zh-CN" altLang="en-US" dirty="0">
                <a:latin typeface="+mn-ea"/>
                <a:ea typeface="+mn-ea"/>
              </a:rPr>
              <a:t>法律科技细化发展，合同系统发展最完备</a:t>
            </a:r>
          </a:p>
        </p:txBody>
      </p:sp>
      <p:grpSp>
        <p:nvGrpSpPr>
          <p:cNvPr id="158" name="组合 157"/>
          <p:cNvGrpSpPr/>
          <p:nvPr/>
        </p:nvGrpSpPr>
        <p:grpSpPr>
          <a:xfrm>
            <a:off x="4108697" y="2158861"/>
            <a:ext cx="3986002" cy="3986002"/>
            <a:chOff x="4108697" y="1688595"/>
            <a:chExt cx="3986002" cy="3986002"/>
          </a:xfrm>
        </p:grpSpPr>
        <p:sp>
          <p:nvSpPr>
            <p:cNvPr id="159" name="椭圆 158"/>
            <p:cNvSpPr/>
            <p:nvPr/>
          </p:nvSpPr>
          <p:spPr>
            <a:xfrm>
              <a:off x="4108697" y="1688595"/>
              <a:ext cx="3986002" cy="3986002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0F6FC6">
                    <a:lumMod val="40000"/>
                    <a:lumOff val="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3716" cap="flat" cmpd="sng" algn="ctr">
              <a:gradFill flip="none" rotWithShape="1">
                <a:gsLst>
                  <a:gs pos="0">
                    <a:srgbClr val="0F6FC6">
                      <a:lumMod val="20000"/>
                      <a:lumOff val="80000"/>
                      <a:alpha val="0"/>
                    </a:srgbClr>
                  </a:gs>
                  <a:gs pos="43000">
                    <a:srgbClr val="0F6FC6">
                      <a:lumMod val="30000"/>
                      <a:lumOff val="70000"/>
                    </a:srgbClr>
                  </a:gs>
                </a:gsLst>
                <a:lin ang="10800000" scaled="1"/>
                <a:tileRect/>
              </a:gradFill>
              <a:prstDash val="dash"/>
              <a:miter lim="800000"/>
            </a:ln>
            <a:effectLst/>
          </p:spPr>
          <p:txBody>
            <a:bodyPr lIns="98755" tIns="49378" rIns="98755" bIns="49378" rtlCol="0" anchor="ctr"/>
            <a:lstStyle/>
            <a:p>
              <a:pPr algn="ctr"/>
              <a:endParaRPr lang="zh-CN" altLang="en-US" sz="1945" dirty="0">
                <a:solidFill>
                  <a:srgbClr val="FFFFFF"/>
                </a:solidFill>
                <a:effectLst>
                  <a:outerShdw blurRad="137160" dist="41148" dir="2699997" algn="tl">
                    <a:srgbClr val="000000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60" name="椭圆 159"/>
            <p:cNvSpPr/>
            <p:nvPr>
              <p:custDataLst>
                <p:tags r:id="rId32"/>
              </p:custDataLst>
            </p:nvPr>
          </p:nvSpPr>
          <p:spPr>
            <a:xfrm>
              <a:off x="4633727" y="2213626"/>
              <a:ext cx="2935944" cy="2935942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100000">
                  <a:srgbClr val="FFFFFF"/>
                </a:gs>
                <a:gs pos="46000">
                  <a:srgbClr val="0F6FC6">
                    <a:lumMod val="5000"/>
                    <a:lumOff val="95000"/>
                  </a:srgbClr>
                </a:gs>
              </a:gsLst>
              <a:path path="circle">
                <a:fillToRect r="100000" b="100000"/>
              </a:path>
            </a:gradFill>
            <a:ln w="11430" cap="flat" cmpd="sng" algn="ctr">
              <a:solidFill>
                <a:srgbClr val="0F6FC6">
                  <a:lumMod val="40000"/>
                  <a:lumOff val="60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</p:grpSp>
      <p:sp>
        <p:nvSpPr>
          <p:cNvPr id="161" name="泪滴形 160"/>
          <p:cNvSpPr/>
          <p:nvPr/>
        </p:nvSpPr>
        <p:spPr>
          <a:xfrm rot="8145396">
            <a:off x="5523791" y="1479448"/>
            <a:ext cx="1127473" cy="1127473"/>
          </a:xfrm>
          <a:prstGeom prst="teardrop">
            <a:avLst/>
          </a:prstGeom>
          <a:gradFill flip="none" rotWithShape="1">
            <a:gsLst>
              <a:gs pos="0">
                <a:srgbClr val="009DD9"/>
              </a:gs>
              <a:gs pos="100000">
                <a:srgbClr val="009D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54000" dist="123444" dir="5400000" sx="99000" sy="99000" algn="ctr" rotWithShape="0">
              <a:srgbClr val="009DD9">
                <a:alpha val="40000"/>
              </a:srgbClr>
            </a:outerShdw>
          </a:effectLst>
        </p:spPr>
        <p:txBody>
          <a:bodyPr wrap="square" lIns="98755" tIns="49378" rIns="98755" bIns="49378" rtlCol="0" anchor="ctr">
            <a:noAutofit/>
          </a:bodyPr>
          <a:lstStyle/>
          <a:p>
            <a:pPr algn="ctr"/>
            <a:endParaRPr lang="zh-CN" altLang="en-US" sz="1945" dirty="0">
              <a:solidFill>
                <a:srgbClr val="FFFFFF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162" name="椭圆 161"/>
          <p:cNvSpPr/>
          <p:nvPr/>
        </p:nvSpPr>
        <p:spPr>
          <a:xfrm>
            <a:off x="6431349" y="1567882"/>
            <a:ext cx="210002" cy="21000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09DD9">
                  <a:lumMod val="5000"/>
                  <a:lumOff val="95000"/>
                </a:srgbClr>
              </a:gs>
            </a:gsLst>
            <a:path path="circle">
              <a:fillToRect r="100000" b="100000"/>
            </a:path>
          </a:gradFill>
          <a:ln w="11430" cap="flat" cmpd="sng" algn="ctr">
            <a:solidFill>
              <a:srgbClr val="009DD9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3" name="椭圆 162"/>
          <p:cNvSpPr/>
          <p:nvPr/>
        </p:nvSpPr>
        <p:spPr>
          <a:xfrm>
            <a:off x="6477116" y="1613649"/>
            <a:ext cx="118469" cy="118469"/>
          </a:xfrm>
          <a:prstGeom prst="ellipse">
            <a:avLst/>
          </a:prstGeom>
          <a:gradFill flip="none" rotWithShape="1">
            <a:gsLst>
              <a:gs pos="0">
                <a:srgbClr val="009DD9"/>
              </a:gs>
              <a:gs pos="100000">
                <a:srgbClr val="009D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54000" dist="123444" dir="5400000" sx="99000" sy="99000" algn="ctr" rotWithShape="0">
              <a:srgbClr val="009DD9">
                <a:alpha val="40000"/>
              </a:srgbClr>
            </a:outerShdw>
          </a:effectLst>
        </p:spPr>
        <p:txBody>
          <a:bodyPr wrap="square" lIns="98755" tIns="49378" rIns="98755" bIns="49378" rtlCol="0" anchor="ctr">
            <a:noAutofit/>
          </a:bodyPr>
          <a:lstStyle/>
          <a:p>
            <a:pPr algn="ctr"/>
            <a:endParaRPr lang="zh-CN" altLang="en-US" sz="1945" dirty="0">
              <a:solidFill>
                <a:srgbClr val="FFFFFF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164" name="任意多边形: 形状 20"/>
          <p:cNvSpPr/>
          <p:nvPr/>
        </p:nvSpPr>
        <p:spPr>
          <a:xfrm>
            <a:off x="6596380" y="883016"/>
            <a:ext cx="2325370" cy="744220"/>
          </a:xfrm>
          <a:custGeom>
            <a:avLst/>
            <a:gdLst>
              <a:gd name="connsiteX0" fmla="*/ 0 w 1950720"/>
              <a:gd name="connsiteY0" fmla="*/ 365760 h 365760"/>
              <a:gd name="connsiteX1" fmla="*/ 365760 w 1950720"/>
              <a:gd name="connsiteY1" fmla="*/ 0 h 365760"/>
              <a:gd name="connsiteX2" fmla="*/ 1950720 w 195072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365760">
                <a:moveTo>
                  <a:pt x="0" y="365760"/>
                </a:moveTo>
                <a:lnTo>
                  <a:pt x="365760" y="0"/>
                </a:lnTo>
                <a:lnTo>
                  <a:pt x="1950720" y="0"/>
                </a:lnTo>
              </a:path>
            </a:pathLst>
          </a:custGeom>
          <a:noFill/>
          <a:ln w="11430" cap="flat" cmpd="sng" algn="ctr">
            <a:gradFill flip="none" rotWithShape="1">
              <a:gsLst>
                <a:gs pos="6000">
                  <a:srgbClr val="009DD9">
                    <a:alpha val="0"/>
                  </a:srgbClr>
                </a:gs>
                <a:gs pos="100000">
                  <a:srgbClr val="009DD9"/>
                </a:gs>
              </a:gsLst>
              <a:lin ang="10800000" scaled="1"/>
              <a:tileRect/>
            </a:gra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65" name="泪滴形 164"/>
          <p:cNvSpPr/>
          <p:nvPr/>
        </p:nvSpPr>
        <p:spPr>
          <a:xfrm>
            <a:off x="3964617" y="5017390"/>
            <a:ext cx="1127473" cy="1127473"/>
          </a:xfrm>
          <a:prstGeom prst="teardrop">
            <a:avLst/>
          </a:prstGeom>
          <a:gradFill flip="none" rotWithShape="1">
            <a:gsLst>
              <a:gs pos="2300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123444" dir="5400000" sx="112000" sy="11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8755" tIns="49378" rIns="98755" bIns="49378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945" dirty="0">
              <a:solidFill>
                <a:schemeClr val="bg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  <a:sym typeface="+mn-ea"/>
            </a:endParaRPr>
          </a:p>
        </p:txBody>
      </p:sp>
      <p:sp>
        <p:nvSpPr>
          <p:cNvPr id="166" name="文本框 165"/>
          <p:cNvSpPr txBox="1"/>
          <p:nvPr/>
        </p:nvSpPr>
        <p:spPr>
          <a:xfrm>
            <a:off x="3766353" y="5365842"/>
            <a:ext cx="1524000" cy="41261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rgbClr val="FFFFFF"/>
                </a:solidFill>
              </a:defRPr>
            </a:lvl1pPr>
          </a:lstStyle>
          <a:p>
            <a:r>
              <a:rPr lang="zh-CN" altLang="en-US" sz="2000" spc="0" dirty="0">
                <a:latin typeface="+mn-ea"/>
                <a:cs typeface="思源黑体 CN Normal"/>
                <a:sym typeface="等线" charset="0"/>
              </a:rPr>
              <a:t>公检法司</a:t>
            </a:r>
          </a:p>
        </p:txBody>
      </p:sp>
      <p:sp>
        <p:nvSpPr>
          <p:cNvPr id="169" name="任意多边形: 形状 25"/>
          <p:cNvSpPr/>
          <p:nvPr/>
        </p:nvSpPr>
        <p:spPr>
          <a:xfrm flipH="1">
            <a:off x="2482175" y="4859975"/>
            <a:ext cx="1516401" cy="284325"/>
          </a:xfrm>
          <a:custGeom>
            <a:avLst/>
            <a:gdLst>
              <a:gd name="connsiteX0" fmla="*/ 0 w 1950720"/>
              <a:gd name="connsiteY0" fmla="*/ 365760 h 365760"/>
              <a:gd name="connsiteX1" fmla="*/ 365760 w 1950720"/>
              <a:gd name="connsiteY1" fmla="*/ 0 h 365760"/>
              <a:gd name="connsiteX2" fmla="*/ 1950720 w 195072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365760">
                <a:moveTo>
                  <a:pt x="0" y="365760"/>
                </a:moveTo>
                <a:lnTo>
                  <a:pt x="365760" y="0"/>
                </a:lnTo>
                <a:lnTo>
                  <a:pt x="1950720" y="0"/>
                </a:lnTo>
              </a:path>
            </a:pathLst>
          </a:custGeom>
          <a:noFill/>
          <a:ln w="11430" cap="flat" cmpd="sng" algn="ctr">
            <a:solidFill>
              <a:srgbClr val="1882F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70" name="泪滴形 169"/>
          <p:cNvSpPr/>
          <p:nvPr/>
        </p:nvSpPr>
        <p:spPr>
          <a:xfrm rot="16200000">
            <a:off x="7102860" y="5017390"/>
            <a:ext cx="1127473" cy="1127473"/>
          </a:xfrm>
          <a:prstGeom prst="teardrop">
            <a:avLst/>
          </a:prstGeom>
          <a:gradFill flip="none" rotWithShape="1">
            <a:gsLst>
              <a:gs pos="0">
                <a:srgbClr val="0BD0D9"/>
              </a:gs>
              <a:gs pos="100000">
                <a:srgbClr val="0BD0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54000" dist="50800" dir="5400000" sx="108000" sy="108000" algn="ctr" rotWithShape="0">
              <a:srgbClr val="0BD0D9">
                <a:alpha val="40000"/>
              </a:srgbClr>
            </a:outerShdw>
          </a:effectLst>
        </p:spPr>
        <p:txBody>
          <a:bodyPr lIns="98755" tIns="49378" rIns="98755" bIns="49378" rtlCol="0" anchor="ctr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945" dirty="0">
              <a:solidFill>
                <a:srgbClr val="FFFFFF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  <a:sym typeface="+mn-ea"/>
            </a:endParaRPr>
          </a:p>
        </p:txBody>
      </p:sp>
      <p:sp>
        <p:nvSpPr>
          <p:cNvPr id="171" name="文本框 170"/>
          <p:cNvSpPr txBox="1"/>
          <p:nvPr/>
        </p:nvSpPr>
        <p:spPr>
          <a:xfrm>
            <a:off x="6905264" y="5142322"/>
            <a:ext cx="1524000" cy="7819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rgbClr val="FFFFFF"/>
                </a:solidFill>
              </a:defRPr>
            </a:lvl1pPr>
          </a:lstStyle>
          <a:p>
            <a:r>
              <a:rPr lang="zh-CN" altLang="en-US" sz="2000" spc="0" dirty="0">
                <a:solidFill>
                  <a:schemeClr val="accent4"/>
                </a:solidFill>
                <a:latin typeface="+mn-ea"/>
                <a:cs typeface="思源黑体 CN Normal"/>
                <a:sym typeface="等线" charset="0"/>
              </a:rPr>
              <a:t>律所</a:t>
            </a:r>
          </a:p>
          <a:p>
            <a:r>
              <a:rPr lang="zh-CN" altLang="en-US" sz="2000" spc="0" dirty="0">
                <a:solidFill>
                  <a:schemeClr val="accent4"/>
                </a:solidFill>
                <a:latin typeface="+mn-ea"/>
                <a:cs typeface="思源黑体 CN Normal"/>
                <a:sym typeface="等线" charset="0"/>
              </a:rPr>
              <a:t>当事人</a:t>
            </a:r>
          </a:p>
        </p:txBody>
      </p:sp>
      <p:sp>
        <p:nvSpPr>
          <p:cNvPr id="174" name="任意多边形: 形状 31"/>
          <p:cNvSpPr/>
          <p:nvPr/>
        </p:nvSpPr>
        <p:spPr>
          <a:xfrm rot="10800000" flipH="1">
            <a:off x="7838034" y="6201828"/>
            <a:ext cx="1516401" cy="284325"/>
          </a:xfrm>
          <a:custGeom>
            <a:avLst/>
            <a:gdLst>
              <a:gd name="connsiteX0" fmla="*/ 0 w 1950720"/>
              <a:gd name="connsiteY0" fmla="*/ 365760 h 365760"/>
              <a:gd name="connsiteX1" fmla="*/ 365760 w 1950720"/>
              <a:gd name="connsiteY1" fmla="*/ 0 h 365760"/>
              <a:gd name="connsiteX2" fmla="*/ 1950720 w 1950720"/>
              <a:gd name="connsiteY2" fmla="*/ 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0720" h="365760">
                <a:moveTo>
                  <a:pt x="0" y="365760"/>
                </a:moveTo>
                <a:lnTo>
                  <a:pt x="365760" y="0"/>
                </a:lnTo>
                <a:lnTo>
                  <a:pt x="1950720" y="0"/>
                </a:lnTo>
              </a:path>
            </a:pathLst>
          </a:custGeom>
          <a:noFill/>
          <a:ln w="11430" cap="flat" cmpd="sng" algn="ctr">
            <a:solidFill>
              <a:srgbClr val="0CDEE8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175" name="组合 174"/>
          <p:cNvGrpSpPr/>
          <p:nvPr/>
        </p:nvGrpSpPr>
        <p:grpSpPr>
          <a:xfrm>
            <a:off x="4793270" y="3140868"/>
            <a:ext cx="2611664" cy="1980000"/>
            <a:chOff x="4781695" y="2600560"/>
            <a:chExt cx="2611664" cy="1980000"/>
          </a:xfrm>
        </p:grpSpPr>
        <p:sp>
          <p:nvSpPr>
            <p:cNvPr id="176" name="椭圆 175"/>
            <p:cNvSpPr/>
            <p:nvPr/>
          </p:nvSpPr>
          <p:spPr>
            <a:xfrm>
              <a:off x="5104817" y="2600560"/>
              <a:ext cx="1980000" cy="1980000"/>
            </a:xfrm>
            <a:prstGeom prst="ellipse">
              <a:avLst/>
            </a:prstGeom>
            <a:gradFill flip="none" rotWithShape="1">
              <a:gsLst>
                <a:gs pos="23000">
                  <a:srgbClr val="0F6FC6"/>
                </a:gs>
                <a:gs pos="100000">
                  <a:srgbClr val="0F6FC6">
                    <a:lumMod val="80000"/>
                    <a:lumOff val="2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cap="flat" cmpd="sng" algn="ctr">
              <a:noFill/>
              <a:prstDash val="solid"/>
              <a:miter lim="800000"/>
            </a:ln>
            <a:effectLst>
              <a:outerShdw blurRad="411480" dist="123444" dir="5400000" sx="112000" sy="112000" algn="ctr" rotWithShape="0">
                <a:srgbClr val="0F6FC6">
                  <a:alpha val="40000"/>
                </a:srgbClr>
              </a:outerShdw>
            </a:effectLst>
          </p:spPr>
          <p:txBody>
            <a:bodyPr lIns="98755" tIns="49378" rIns="98755" bIns="49378" rtlCol="0" anchor="ctr"/>
            <a:lstStyle/>
            <a:p>
              <a:pPr algn="ctr"/>
              <a:endParaRPr lang="zh-CN" altLang="en-US" sz="1945" dirty="0">
                <a:solidFill>
                  <a:srgbClr val="FFFFFF"/>
                </a:solidFill>
                <a:effectLst>
                  <a:outerShdw blurRad="137160" dist="41148" dir="2699997" algn="tl">
                    <a:srgbClr val="000000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77" name="文本框 176"/>
            <p:cNvSpPr txBox="1"/>
            <p:nvPr/>
          </p:nvSpPr>
          <p:spPr>
            <a:xfrm>
              <a:off x="5325528" y="3241986"/>
              <a:ext cx="1524000" cy="476669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20000"/>
                </a:lnSpc>
                <a:defRPr sz="2400" spc="150">
                  <a:solidFill>
                    <a:srgbClr val="FFFFFF"/>
                  </a:solidFill>
                </a:defRPr>
              </a:lvl1pPr>
            </a:lstStyle>
            <a:p>
              <a:r>
                <a:rPr lang="zh-CN" altLang="en-US" dirty="0">
                  <a:latin typeface="+mn-ea"/>
                  <a:cs typeface="思源黑体 CN Normal"/>
                  <a:sym typeface="等线" charset="0"/>
                </a:rPr>
                <a:t>法律科技</a:t>
              </a:r>
            </a:p>
          </p:txBody>
        </p:sp>
        <p:sp>
          <p:nvSpPr>
            <p:cNvPr id="178" name="文本框 177"/>
            <p:cNvSpPr txBox="1"/>
            <p:nvPr/>
          </p:nvSpPr>
          <p:spPr>
            <a:xfrm>
              <a:off x="4781695" y="3670158"/>
              <a:ext cx="2611664" cy="3067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+mn-ea"/>
                </a:rPr>
                <a:t>Legal Tech</a:t>
              </a:r>
              <a:endParaRPr kumimoji="0" lang="zh-CN" altLang="en-US" sz="1400" b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ea"/>
              </a:endParaRPr>
            </a:p>
          </p:txBody>
        </p:sp>
      </p:grpSp>
      <p:sp>
        <p:nvSpPr>
          <p:cNvPr id="179" name="文本框 178"/>
          <p:cNvSpPr txBox="1"/>
          <p:nvPr/>
        </p:nvSpPr>
        <p:spPr>
          <a:xfrm>
            <a:off x="5334000" y="1858465"/>
            <a:ext cx="1524000" cy="41261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spc="150">
                <a:solidFill>
                  <a:srgbClr val="FFFFFF"/>
                </a:solidFill>
              </a:defRPr>
            </a:lvl1pPr>
          </a:lstStyle>
          <a:p>
            <a:r>
              <a:rPr lang="zh-CN" altLang="en-US" sz="2000" spc="0" dirty="0">
                <a:latin typeface="+mn-ea"/>
                <a:cs typeface="思源黑体 CN Normal"/>
                <a:sym typeface="等线" charset="0"/>
              </a:rPr>
              <a:t>企业合规</a:t>
            </a:r>
          </a:p>
        </p:txBody>
      </p:sp>
      <p:sp>
        <p:nvSpPr>
          <p:cNvPr id="208" name="矩形: 圆角 35"/>
          <p:cNvSpPr/>
          <p:nvPr>
            <p:custDataLst>
              <p:tags r:id="rId1"/>
            </p:custDataLst>
          </p:nvPr>
        </p:nvSpPr>
        <p:spPr>
          <a:xfrm>
            <a:off x="7738745" y="989061"/>
            <a:ext cx="1035685" cy="460375"/>
          </a:xfrm>
          <a:prstGeom prst="roundRect">
            <a:avLst>
              <a:gd name="adj" fmla="val 13302"/>
            </a:avLst>
          </a:prstGeom>
          <a:gradFill flip="none" rotWithShape="1">
            <a:gsLst>
              <a:gs pos="0">
                <a:srgbClr val="009DD9"/>
              </a:gs>
              <a:gs pos="100000">
                <a:srgbClr val="009D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41300" dist="117272" dir="5400000" sx="99000" sy="99000" algn="ctr" rotWithShape="0">
              <a:srgbClr val="009DD9">
                <a:alpha val="40000"/>
              </a:srgbClr>
            </a:outerShdw>
          </a:effectLst>
        </p:spPr>
        <p:txBody>
          <a:bodyPr wrap="square" lIns="93817" tIns="46909" rIns="93817" bIns="46909" rtlCol="0" anchor="ctr">
            <a:noAutofit/>
          </a:bodyPr>
          <a:lstStyle/>
          <a:p>
            <a:pPr algn="ctr"/>
            <a:endParaRPr lang="zh-CN" altLang="en-US" sz="1845" dirty="0">
              <a:solidFill>
                <a:srgbClr val="FFFFFF"/>
              </a:solidFill>
              <a:effectLst>
                <a:outerShdw blurRad="130302" dist="39091" dir="2699985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209" name="文本框 208"/>
          <p:cNvSpPr txBox="1"/>
          <p:nvPr/>
        </p:nvSpPr>
        <p:spPr>
          <a:xfrm>
            <a:off x="7730399" y="1022263"/>
            <a:ext cx="1049256" cy="383564"/>
          </a:xfrm>
          <a:prstGeom prst="rect">
            <a:avLst/>
          </a:prstGeom>
          <a:noFill/>
          <a:effectLst/>
        </p:spPr>
        <p:txBody>
          <a:bodyPr wrap="none" lIns="75054" tIns="37527" rIns="75054" bIns="37527" rtlCol="0">
            <a:spAutoFit/>
          </a:bodyPr>
          <a:lstStyle/>
          <a:p>
            <a:pPr algn="ctr"/>
            <a:r>
              <a:rPr lang="zh-CN" altLang="en-US" sz="1000" dirty="0">
                <a:solidFill>
                  <a:srgbClr val="FFFFFF"/>
                </a:solidFill>
                <a:latin typeface="+mn-ea"/>
              </a:rPr>
              <a:t>合同全生命周期</a:t>
            </a:r>
          </a:p>
          <a:p>
            <a:pPr algn="ctr"/>
            <a:r>
              <a:rPr lang="en-US" altLang="zh-CN" sz="1000" dirty="0">
                <a:solidFill>
                  <a:srgbClr val="FFFFFF"/>
                </a:solidFill>
                <a:latin typeface="+mn-ea"/>
              </a:rPr>
              <a:t>（CLM）</a:t>
            </a:r>
          </a:p>
        </p:txBody>
      </p:sp>
      <p:sp>
        <p:nvSpPr>
          <p:cNvPr id="210" name="矩形: 圆角 45"/>
          <p:cNvSpPr/>
          <p:nvPr>
            <p:custDataLst>
              <p:tags r:id="rId2"/>
            </p:custDataLst>
          </p:nvPr>
        </p:nvSpPr>
        <p:spPr>
          <a:xfrm>
            <a:off x="9142921" y="897537"/>
            <a:ext cx="919692" cy="22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09DD9">
                  <a:lumMod val="5000"/>
                  <a:lumOff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065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lIns="86868" tIns="43434" rIns="86868" bIns="43434" rtlCol="0" anchor="ctr"/>
          <a:lstStyle/>
          <a:p>
            <a:pPr algn="ctr"/>
            <a:endParaRPr lang="zh-CN" altLang="en-US" sz="171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9208962" y="870210"/>
            <a:ext cx="790199" cy="245324"/>
          </a:xfrm>
          <a:prstGeom prst="rect">
            <a:avLst/>
          </a:prstGeom>
          <a:noFill/>
          <a:effectLst/>
        </p:spPr>
        <p:txBody>
          <a:bodyPr wrap="square" lIns="86868" tIns="43434" rIns="86868" bIns="43434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50" dirty="0">
                <a:solidFill>
                  <a:schemeClr val="tx1"/>
                </a:solidFill>
                <a:latin typeface="+mn-ea"/>
              </a:rPr>
              <a:t>合同起草</a:t>
            </a:r>
          </a:p>
        </p:txBody>
      </p:sp>
      <p:sp>
        <p:nvSpPr>
          <p:cNvPr id="212" name="矩形: 圆角 48"/>
          <p:cNvSpPr/>
          <p:nvPr>
            <p:custDataLst>
              <p:tags r:id="rId3"/>
            </p:custDataLst>
          </p:nvPr>
        </p:nvSpPr>
        <p:spPr>
          <a:xfrm>
            <a:off x="10235908" y="897537"/>
            <a:ext cx="919692" cy="22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09DD9">
                  <a:lumMod val="5000"/>
                  <a:lumOff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065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lIns="86868" tIns="43434" rIns="86868" bIns="43434" rtlCol="0" anchor="ctr"/>
          <a:lstStyle/>
          <a:p>
            <a:pPr algn="ctr"/>
            <a:endParaRPr lang="zh-CN" altLang="en-US" sz="171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3" name="文本框 212"/>
          <p:cNvSpPr txBox="1"/>
          <p:nvPr/>
        </p:nvSpPr>
        <p:spPr>
          <a:xfrm>
            <a:off x="10301950" y="870210"/>
            <a:ext cx="790199" cy="245324"/>
          </a:xfrm>
          <a:prstGeom prst="rect">
            <a:avLst/>
          </a:prstGeom>
          <a:noFill/>
          <a:effectLst/>
        </p:spPr>
        <p:txBody>
          <a:bodyPr wrap="square" lIns="86868" tIns="43434" rIns="86868" bIns="43434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50" dirty="0">
                <a:latin typeface="+mn-ea"/>
                <a:sym typeface="+mn-ea"/>
              </a:rPr>
              <a:t>合同智审</a:t>
            </a:r>
            <a:endParaRPr lang="zh-CN" altLang="en-US" sz="950" dirty="0">
              <a:latin typeface="+mn-ea"/>
            </a:endParaRPr>
          </a:p>
        </p:txBody>
      </p:sp>
      <p:sp>
        <p:nvSpPr>
          <p:cNvPr id="214" name="矩形: 圆角 54"/>
          <p:cNvSpPr/>
          <p:nvPr>
            <p:custDataLst>
              <p:tags r:id="rId4"/>
            </p:custDataLst>
          </p:nvPr>
        </p:nvSpPr>
        <p:spPr>
          <a:xfrm>
            <a:off x="9142921" y="1270093"/>
            <a:ext cx="919692" cy="22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09DD9">
                  <a:lumMod val="5000"/>
                  <a:lumOff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065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lIns="86868" tIns="43434" rIns="86868" bIns="43434" rtlCol="0" anchor="ctr"/>
          <a:lstStyle/>
          <a:p>
            <a:pPr algn="ctr"/>
            <a:endParaRPr lang="zh-CN" altLang="en-US" sz="171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5" name="文本框 214"/>
          <p:cNvSpPr txBox="1"/>
          <p:nvPr/>
        </p:nvSpPr>
        <p:spPr>
          <a:xfrm>
            <a:off x="9208962" y="1242766"/>
            <a:ext cx="790199" cy="245324"/>
          </a:xfrm>
          <a:prstGeom prst="rect">
            <a:avLst/>
          </a:prstGeom>
          <a:noFill/>
          <a:effectLst/>
        </p:spPr>
        <p:txBody>
          <a:bodyPr wrap="square" lIns="86868" tIns="43434" rIns="86868" bIns="43434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5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</a:rPr>
              <a:t>合同审批</a:t>
            </a:r>
          </a:p>
        </p:txBody>
      </p:sp>
      <p:sp>
        <p:nvSpPr>
          <p:cNvPr id="216" name="矩形: 圆角 57"/>
          <p:cNvSpPr/>
          <p:nvPr>
            <p:custDataLst>
              <p:tags r:id="rId5"/>
            </p:custDataLst>
          </p:nvPr>
        </p:nvSpPr>
        <p:spPr>
          <a:xfrm>
            <a:off x="10235908" y="1270093"/>
            <a:ext cx="919692" cy="22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09DD9">
                  <a:lumMod val="5000"/>
                  <a:lumOff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065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lIns="86868" tIns="43434" rIns="86868" bIns="43434" rtlCol="0" anchor="ctr"/>
          <a:lstStyle/>
          <a:p>
            <a:pPr algn="ctr"/>
            <a:endParaRPr lang="zh-CN" altLang="en-US" sz="171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7" name="文本框 216"/>
          <p:cNvSpPr txBox="1"/>
          <p:nvPr/>
        </p:nvSpPr>
        <p:spPr>
          <a:xfrm>
            <a:off x="10301950" y="1242766"/>
            <a:ext cx="790199" cy="245324"/>
          </a:xfrm>
          <a:prstGeom prst="rect">
            <a:avLst/>
          </a:prstGeom>
          <a:noFill/>
          <a:effectLst/>
        </p:spPr>
        <p:txBody>
          <a:bodyPr wrap="square" lIns="86868" tIns="43434" rIns="86868" bIns="43434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5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</a:rPr>
              <a:t>合同履约</a:t>
            </a:r>
          </a:p>
        </p:txBody>
      </p:sp>
      <p:sp>
        <p:nvSpPr>
          <p:cNvPr id="218" name="矩形: 圆角 537"/>
          <p:cNvSpPr/>
          <p:nvPr>
            <p:custDataLst>
              <p:tags r:id="rId6"/>
            </p:custDataLst>
          </p:nvPr>
        </p:nvSpPr>
        <p:spPr>
          <a:xfrm>
            <a:off x="7764452" y="1831245"/>
            <a:ext cx="1035755" cy="309828"/>
          </a:xfrm>
          <a:prstGeom prst="roundRect">
            <a:avLst>
              <a:gd name="adj" fmla="val 13302"/>
            </a:avLst>
          </a:prstGeom>
          <a:gradFill flip="none" rotWithShape="1">
            <a:gsLst>
              <a:gs pos="0">
                <a:srgbClr val="009DD9"/>
              </a:gs>
              <a:gs pos="100000">
                <a:srgbClr val="009D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41300" dist="117272" dir="5400000" sx="99000" sy="99000" algn="ctr" rotWithShape="0">
              <a:srgbClr val="009DD9">
                <a:alpha val="40000"/>
              </a:srgbClr>
            </a:outerShdw>
          </a:effectLst>
        </p:spPr>
        <p:txBody>
          <a:bodyPr wrap="square" lIns="93817" tIns="46909" rIns="93817" bIns="46909" rtlCol="0" anchor="ctr">
            <a:noAutofit/>
          </a:bodyPr>
          <a:lstStyle/>
          <a:p>
            <a:pPr algn="ctr"/>
            <a:endParaRPr lang="zh-CN" altLang="en-US" sz="1845" dirty="0">
              <a:solidFill>
                <a:srgbClr val="FFFFFF"/>
              </a:solidFill>
              <a:effectLst>
                <a:outerShdw blurRad="130302" dist="39091" dir="2699985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8078307" y="1863204"/>
            <a:ext cx="408054" cy="229675"/>
          </a:xfrm>
          <a:prstGeom prst="rect">
            <a:avLst/>
          </a:prstGeom>
          <a:noFill/>
          <a:effectLst/>
        </p:spPr>
        <p:txBody>
          <a:bodyPr wrap="none" lIns="75054" tIns="37527" rIns="75054" bIns="37527" rtlCol="0">
            <a:spAutoFit/>
          </a:bodyPr>
          <a:lstStyle/>
          <a:p>
            <a:pPr algn="ctr"/>
            <a:r>
              <a:rPr lang="zh-CN" altLang="en-US" sz="1000" dirty="0">
                <a:solidFill>
                  <a:srgbClr val="FFFFFF"/>
                </a:solidFill>
                <a:latin typeface="+mn-ea"/>
              </a:rPr>
              <a:t>诉讼</a:t>
            </a:r>
          </a:p>
        </p:txBody>
      </p:sp>
      <p:sp>
        <p:nvSpPr>
          <p:cNvPr id="220" name="矩形: 圆角 543"/>
          <p:cNvSpPr/>
          <p:nvPr>
            <p:custDataLst>
              <p:tags r:id="rId7"/>
            </p:custDataLst>
          </p:nvPr>
        </p:nvSpPr>
        <p:spPr>
          <a:xfrm>
            <a:off x="9139746" y="1727683"/>
            <a:ext cx="919692" cy="22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09DD9">
                  <a:lumMod val="5000"/>
                  <a:lumOff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065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lIns="86868" tIns="43434" rIns="86868" bIns="43434" rtlCol="0" anchor="ctr"/>
          <a:lstStyle/>
          <a:p>
            <a:pPr algn="ctr"/>
            <a:endParaRPr lang="zh-CN" altLang="en-US" sz="171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1" name="文本框 220"/>
          <p:cNvSpPr txBox="1"/>
          <p:nvPr/>
        </p:nvSpPr>
        <p:spPr>
          <a:xfrm>
            <a:off x="9205787" y="1700356"/>
            <a:ext cx="790199" cy="245324"/>
          </a:xfrm>
          <a:prstGeom prst="rect">
            <a:avLst/>
          </a:prstGeom>
          <a:noFill/>
          <a:effectLst/>
        </p:spPr>
        <p:txBody>
          <a:bodyPr wrap="square" lIns="86868" tIns="43434" rIns="86868" bIns="43434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5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</a:rPr>
              <a:t>纠纷案件</a:t>
            </a:r>
          </a:p>
        </p:txBody>
      </p:sp>
      <p:sp>
        <p:nvSpPr>
          <p:cNvPr id="222" name="矩形: 圆角 546"/>
          <p:cNvSpPr/>
          <p:nvPr>
            <p:custDataLst>
              <p:tags r:id="rId8"/>
            </p:custDataLst>
          </p:nvPr>
        </p:nvSpPr>
        <p:spPr>
          <a:xfrm>
            <a:off x="10232733" y="1727683"/>
            <a:ext cx="919692" cy="22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09DD9">
                  <a:lumMod val="5000"/>
                  <a:lumOff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065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lIns="86868" tIns="43434" rIns="86868" bIns="43434" rtlCol="0" anchor="ctr"/>
          <a:lstStyle/>
          <a:p>
            <a:pPr algn="ctr"/>
            <a:endParaRPr lang="zh-CN" altLang="en-US" sz="171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3" name="文本框 222"/>
          <p:cNvSpPr txBox="1"/>
          <p:nvPr/>
        </p:nvSpPr>
        <p:spPr>
          <a:xfrm>
            <a:off x="10298775" y="1700356"/>
            <a:ext cx="790199" cy="245324"/>
          </a:xfrm>
          <a:prstGeom prst="rect">
            <a:avLst/>
          </a:prstGeom>
          <a:noFill/>
          <a:effectLst/>
        </p:spPr>
        <p:txBody>
          <a:bodyPr wrap="square" lIns="86868" tIns="43434" rIns="86868" bIns="43434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5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</a:rPr>
              <a:t>律师协同</a:t>
            </a:r>
          </a:p>
        </p:txBody>
      </p:sp>
      <p:sp>
        <p:nvSpPr>
          <p:cNvPr id="224" name="矩形: 圆角 552"/>
          <p:cNvSpPr/>
          <p:nvPr>
            <p:custDataLst>
              <p:tags r:id="rId9"/>
            </p:custDataLst>
          </p:nvPr>
        </p:nvSpPr>
        <p:spPr>
          <a:xfrm>
            <a:off x="9139746" y="2100240"/>
            <a:ext cx="919692" cy="22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09DD9">
                  <a:lumMod val="5000"/>
                  <a:lumOff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065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lIns="86868" tIns="43434" rIns="86868" bIns="43434" rtlCol="0" anchor="ctr"/>
          <a:lstStyle/>
          <a:p>
            <a:pPr algn="ctr"/>
            <a:endParaRPr lang="zh-CN" altLang="en-US" sz="171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5" name="文本框 224"/>
          <p:cNvSpPr txBox="1"/>
          <p:nvPr/>
        </p:nvSpPr>
        <p:spPr>
          <a:xfrm>
            <a:off x="9205787" y="2072913"/>
            <a:ext cx="790199" cy="245324"/>
          </a:xfrm>
          <a:prstGeom prst="rect">
            <a:avLst/>
          </a:prstGeom>
          <a:noFill/>
          <a:effectLst/>
        </p:spPr>
        <p:txBody>
          <a:bodyPr wrap="square" lIns="86868" tIns="43434" rIns="86868" bIns="43434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5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</a:rPr>
              <a:t>文书生成</a:t>
            </a:r>
          </a:p>
        </p:txBody>
      </p:sp>
      <p:sp>
        <p:nvSpPr>
          <p:cNvPr id="226" name="矩形: 圆角 555"/>
          <p:cNvSpPr/>
          <p:nvPr>
            <p:custDataLst>
              <p:tags r:id="rId10"/>
            </p:custDataLst>
          </p:nvPr>
        </p:nvSpPr>
        <p:spPr>
          <a:xfrm>
            <a:off x="10232733" y="2100240"/>
            <a:ext cx="919692" cy="22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09DD9">
                  <a:lumMod val="5000"/>
                  <a:lumOff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065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lIns="86868" tIns="43434" rIns="86868" bIns="43434" rtlCol="0" anchor="ctr"/>
          <a:lstStyle/>
          <a:p>
            <a:pPr algn="ctr"/>
            <a:endParaRPr lang="zh-CN" altLang="en-US" sz="171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7" name="文本框 226"/>
          <p:cNvSpPr txBox="1"/>
          <p:nvPr/>
        </p:nvSpPr>
        <p:spPr>
          <a:xfrm>
            <a:off x="10298775" y="2072913"/>
            <a:ext cx="790199" cy="245324"/>
          </a:xfrm>
          <a:prstGeom prst="rect">
            <a:avLst/>
          </a:prstGeom>
          <a:noFill/>
          <a:effectLst/>
        </p:spPr>
        <p:txBody>
          <a:bodyPr wrap="square" lIns="86868" tIns="43434" rIns="86868" bIns="43434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5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</a:rPr>
              <a:t>打卡赠送</a:t>
            </a:r>
          </a:p>
        </p:txBody>
      </p:sp>
      <p:cxnSp>
        <p:nvCxnSpPr>
          <p:cNvPr id="228" name="直接连接符 227"/>
          <p:cNvCxnSpPr/>
          <p:nvPr/>
        </p:nvCxnSpPr>
        <p:spPr>
          <a:xfrm>
            <a:off x="7610147" y="1579451"/>
            <a:ext cx="4008755" cy="0"/>
          </a:xfrm>
          <a:prstGeom prst="line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F6FC6">
                  <a:lumMod val="5000"/>
                  <a:lumOff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065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</p:cxnSp>
      <p:pic>
        <p:nvPicPr>
          <p:cNvPr id="257" name="图片 256"/>
          <p:cNvPicPr>
            <a:picLocks noChangeAspect="1"/>
          </p:cNvPicPr>
          <p:nvPr/>
        </p:nvPicPr>
        <p:blipFill rotWithShape="1">
          <a:blip r:embed="rId35"/>
          <a:srcRect l="36442" r="36442"/>
          <a:stretch>
            <a:fillRect/>
          </a:stretch>
        </p:blipFill>
        <p:spPr>
          <a:xfrm>
            <a:off x="5119184" y="6240558"/>
            <a:ext cx="1953632" cy="611458"/>
          </a:xfrm>
          <a:prstGeom prst="rect">
            <a:avLst/>
          </a:prstGeom>
        </p:spPr>
      </p:pic>
      <p:cxnSp>
        <p:nvCxnSpPr>
          <p:cNvPr id="260" name="直接连接符 259"/>
          <p:cNvCxnSpPr/>
          <p:nvPr/>
        </p:nvCxnSpPr>
        <p:spPr>
          <a:xfrm>
            <a:off x="7610147" y="2405586"/>
            <a:ext cx="4008755" cy="0"/>
          </a:xfrm>
          <a:prstGeom prst="line">
            <a:avLst/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F6FC6">
                  <a:lumMod val="5000"/>
                  <a:lumOff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065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</p:cxnSp>
      <p:sp>
        <p:nvSpPr>
          <p:cNvPr id="261" name="矩形: 圆角 537"/>
          <p:cNvSpPr/>
          <p:nvPr>
            <p:custDataLst>
              <p:tags r:id="rId11"/>
            </p:custDataLst>
          </p:nvPr>
        </p:nvSpPr>
        <p:spPr>
          <a:xfrm>
            <a:off x="7765087" y="2639600"/>
            <a:ext cx="1035755" cy="309828"/>
          </a:xfrm>
          <a:prstGeom prst="roundRect">
            <a:avLst>
              <a:gd name="adj" fmla="val 13302"/>
            </a:avLst>
          </a:prstGeom>
          <a:gradFill flip="none" rotWithShape="1">
            <a:gsLst>
              <a:gs pos="0">
                <a:srgbClr val="009DD9"/>
              </a:gs>
              <a:gs pos="100000">
                <a:srgbClr val="009D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41300" dist="117272" dir="5400000" sx="99000" sy="99000" algn="ctr" rotWithShape="0">
              <a:srgbClr val="009DD9">
                <a:alpha val="40000"/>
              </a:srgbClr>
            </a:outerShdw>
          </a:effectLst>
        </p:spPr>
        <p:txBody>
          <a:bodyPr wrap="square" lIns="93817" tIns="46909" rIns="93817" bIns="46909" rtlCol="0" anchor="ctr">
            <a:noAutofit/>
          </a:bodyPr>
          <a:lstStyle/>
          <a:p>
            <a:pPr algn="ctr"/>
            <a:endParaRPr lang="zh-CN" altLang="en-US" sz="1845" dirty="0">
              <a:solidFill>
                <a:srgbClr val="FFFFFF"/>
              </a:solidFill>
              <a:effectLst>
                <a:outerShdw blurRad="130302" dist="39091" dir="2699985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8078942" y="2671559"/>
            <a:ext cx="408054" cy="229675"/>
          </a:xfrm>
          <a:prstGeom prst="rect">
            <a:avLst/>
          </a:prstGeom>
          <a:noFill/>
          <a:effectLst/>
        </p:spPr>
        <p:txBody>
          <a:bodyPr wrap="none" lIns="75054" tIns="37527" rIns="75054" bIns="37527" rtlCol="0">
            <a:spAutoFit/>
          </a:bodyPr>
          <a:lstStyle/>
          <a:p>
            <a:pPr algn="ctr"/>
            <a:r>
              <a:rPr lang="zh-CN" altLang="en-US" sz="1000" dirty="0">
                <a:solidFill>
                  <a:srgbClr val="FFFFFF"/>
                </a:solidFill>
                <a:latin typeface="+mn-ea"/>
              </a:rPr>
              <a:t>其他</a:t>
            </a:r>
          </a:p>
        </p:txBody>
      </p:sp>
      <p:sp>
        <p:nvSpPr>
          <p:cNvPr id="263" name="矩形: 圆角 543"/>
          <p:cNvSpPr/>
          <p:nvPr>
            <p:custDataLst>
              <p:tags r:id="rId12"/>
            </p:custDataLst>
          </p:nvPr>
        </p:nvSpPr>
        <p:spPr>
          <a:xfrm>
            <a:off x="9142286" y="2539213"/>
            <a:ext cx="919692" cy="22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09DD9">
                  <a:lumMod val="5000"/>
                  <a:lumOff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065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lIns="86868" tIns="43434" rIns="86868" bIns="43434" rtlCol="0" anchor="ctr"/>
          <a:lstStyle/>
          <a:p>
            <a:pPr algn="ctr"/>
            <a:endParaRPr lang="zh-CN" altLang="en-US" sz="171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9208327" y="2511886"/>
            <a:ext cx="790199" cy="245324"/>
          </a:xfrm>
          <a:prstGeom prst="rect">
            <a:avLst/>
          </a:prstGeom>
          <a:noFill/>
          <a:effectLst/>
        </p:spPr>
        <p:txBody>
          <a:bodyPr wrap="square" lIns="86868" tIns="43434" rIns="86868" bIns="43434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5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</a:rPr>
              <a:t>知识产权</a:t>
            </a:r>
          </a:p>
        </p:txBody>
      </p:sp>
      <p:sp>
        <p:nvSpPr>
          <p:cNvPr id="265" name="矩形: 圆角 546"/>
          <p:cNvSpPr/>
          <p:nvPr>
            <p:custDataLst>
              <p:tags r:id="rId13"/>
            </p:custDataLst>
          </p:nvPr>
        </p:nvSpPr>
        <p:spPr>
          <a:xfrm>
            <a:off x="10235273" y="2539213"/>
            <a:ext cx="919692" cy="22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09DD9">
                  <a:lumMod val="5000"/>
                  <a:lumOff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065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lIns="86868" tIns="43434" rIns="86868" bIns="43434" rtlCol="0" anchor="ctr"/>
          <a:lstStyle/>
          <a:p>
            <a:pPr algn="ctr"/>
            <a:endParaRPr lang="zh-CN" altLang="en-US" sz="171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6" name="文本框 265"/>
          <p:cNvSpPr txBox="1"/>
          <p:nvPr/>
        </p:nvSpPr>
        <p:spPr>
          <a:xfrm>
            <a:off x="10301315" y="2511886"/>
            <a:ext cx="790199" cy="245324"/>
          </a:xfrm>
          <a:prstGeom prst="rect">
            <a:avLst/>
          </a:prstGeom>
          <a:noFill/>
          <a:effectLst/>
        </p:spPr>
        <p:txBody>
          <a:bodyPr wrap="square" lIns="86868" tIns="43434" rIns="86868" bIns="43434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5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</a:rPr>
              <a:t>制度管理</a:t>
            </a:r>
          </a:p>
        </p:txBody>
      </p:sp>
      <p:sp>
        <p:nvSpPr>
          <p:cNvPr id="267" name="矩形: 圆角 552"/>
          <p:cNvSpPr/>
          <p:nvPr>
            <p:custDataLst>
              <p:tags r:id="rId14"/>
            </p:custDataLst>
          </p:nvPr>
        </p:nvSpPr>
        <p:spPr>
          <a:xfrm>
            <a:off x="9142286" y="2911770"/>
            <a:ext cx="919692" cy="22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09DD9">
                  <a:lumMod val="5000"/>
                  <a:lumOff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065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lIns="86868" tIns="43434" rIns="86868" bIns="43434" rtlCol="0" anchor="ctr"/>
          <a:lstStyle/>
          <a:p>
            <a:pPr algn="ctr"/>
            <a:endParaRPr lang="zh-CN" altLang="en-US" sz="171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8" name="文本框 267"/>
          <p:cNvSpPr txBox="1"/>
          <p:nvPr/>
        </p:nvSpPr>
        <p:spPr>
          <a:xfrm>
            <a:off x="9208327" y="2884443"/>
            <a:ext cx="790199" cy="245324"/>
          </a:xfrm>
          <a:prstGeom prst="rect">
            <a:avLst/>
          </a:prstGeom>
          <a:noFill/>
          <a:effectLst/>
        </p:spPr>
        <p:txBody>
          <a:bodyPr wrap="square" lIns="86868" tIns="43434" rIns="86868" bIns="43434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5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</a:rPr>
              <a:t>投融资管理</a:t>
            </a:r>
          </a:p>
        </p:txBody>
      </p:sp>
      <p:sp>
        <p:nvSpPr>
          <p:cNvPr id="269" name="矩形: 圆角 555"/>
          <p:cNvSpPr/>
          <p:nvPr>
            <p:custDataLst>
              <p:tags r:id="rId15"/>
            </p:custDataLst>
          </p:nvPr>
        </p:nvSpPr>
        <p:spPr>
          <a:xfrm>
            <a:off x="10235273" y="2911770"/>
            <a:ext cx="919692" cy="22954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09DD9">
                  <a:lumMod val="5000"/>
                  <a:lumOff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065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lIns="86868" tIns="43434" rIns="86868" bIns="43434" rtlCol="0" anchor="ctr"/>
          <a:lstStyle/>
          <a:p>
            <a:pPr algn="ctr"/>
            <a:endParaRPr lang="zh-CN" altLang="en-US" sz="171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70" name="文本框 269"/>
          <p:cNvSpPr txBox="1"/>
          <p:nvPr/>
        </p:nvSpPr>
        <p:spPr>
          <a:xfrm>
            <a:off x="10301315" y="2884443"/>
            <a:ext cx="790199" cy="245324"/>
          </a:xfrm>
          <a:prstGeom prst="rect">
            <a:avLst/>
          </a:prstGeom>
          <a:noFill/>
          <a:effectLst/>
        </p:spPr>
        <p:txBody>
          <a:bodyPr wrap="square" lIns="86868" tIns="43434" rIns="86868" bIns="43434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5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</a:rPr>
              <a:t>股权管理</a:t>
            </a:r>
          </a:p>
        </p:txBody>
      </p:sp>
      <p:sp>
        <p:nvSpPr>
          <p:cNvPr id="271" name="矩形: 圆角 555"/>
          <p:cNvSpPr/>
          <p:nvPr>
            <p:custDataLst>
              <p:tags r:id="rId16"/>
            </p:custDataLst>
          </p:nvPr>
        </p:nvSpPr>
        <p:spPr>
          <a:xfrm>
            <a:off x="9147809" y="3272950"/>
            <a:ext cx="2004615" cy="2292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09DD9">
                  <a:lumMod val="5000"/>
                  <a:lumOff val="9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12065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lIns="86868" tIns="43434" rIns="86868" bIns="43434" rtlCol="0" anchor="ctr"/>
          <a:lstStyle/>
          <a:p>
            <a:pPr algn="ctr"/>
            <a:r>
              <a:rPr lang="en-US" altLang="zh-CN" sz="700" dirty="0">
                <a:latin typeface="+mn-ea"/>
              </a:rPr>
              <a:t>……</a:t>
            </a:r>
            <a:endParaRPr lang="zh-CN" altLang="en-US" sz="700" dirty="0">
              <a:latin typeface="+mn-ea"/>
            </a:endParaRPr>
          </a:p>
        </p:txBody>
      </p:sp>
      <p:grpSp>
        <p:nvGrpSpPr>
          <p:cNvPr id="273" name="组合 272"/>
          <p:cNvGrpSpPr/>
          <p:nvPr/>
        </p:nvGrpSpPr>
        <p:grpSpPr>
          <a:xfrm>
            <a:off x="348299" y="3294418"/>
            <a:ext cx="1981969" cy="1374632"/>
            <a:chOff x="8765334" y="4551337"/>
            <a:chExt cx="1981969" cy="1374632"/>
          </a:xfrm>
        </p:grpSpPr>
        <p:grpSp>
          <p:nvGrpSpPr>
            <p:cNvPr id="274" name="组合 273"/>
            <p:cNvGrpSpPr/>
            <p:nvPr/>
          </p:nvGrpSpPr>
          <p:grpSpPr>
            <a:xfrm>
              <a:off x="8765334" y="4551337"/>
              <a:ext cx="919692" cy="256876"/>
              <a:chOff x="8386931" y="1969075"/>
              <a:chExt cx="919692" cy="256876"/>
            </a:xfrm>
          </p:grpSpPr>
          <p:sp>
            <p:nvSpPr>
              <p:cNvPr id="275" name="矩形: 圆角 580"/>
              <p:cNvSpPr/>
              <p:nvPr>
                <p:custDataLst>
                  <p:tags r:id="rId31"/>
                </p:custDataLst>
              </p:nvPr>
            </p:nvSpPr>
            <p:spPr>
              <a:xfrm>
                <a:off x="8386931" y="1996402"/>
                <a:ext cx="919692" cy="22954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  <a:gs pos="46000">
                    <a:srgbClr val="0F6FC6">
                      <a:lumMod val="5000"/>
                      <a:lumOff val="95000"/>
                    </a:srgbClr>
                  </a:gs>
                </a:gsLst>
                <a:path path="circle">
                  <a:fillToRect r="100000" b="100000"/>
                </a:path>
              </a:gradFill>
              <a:ln w="10859" cap="flat" cmpd="sng" algn="ctr">
                <a:solidFill>
                  <a:srgbClr val="FFFFFF">
                    <a:lumMod val="75000"/>
                  </a:srgbClr>
                </a:solidFill>
                <a:prstDash val="dash"/>
                <a:miter lim="800000"/>
              </a:ln>
              <a:effectLst/>
            </p:spPr>
            <p:txBody>
              <a:bodyPr lIns="86868" tIns="43434" rIns="86868" bIns="43434" rtlCol="0" anchor="ctr"/>
              <a:lstStyle/>
              <a:p>
                <a:pPr algn="ctr"/>
                <a:endParaRPr lang="zh-CN" altLang="en-US" sz="171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276" name="文本框 275"/>
              <p:cNvSpPr txBox="1"/>
              <p:nvPr/>
            </p:nvSpPr>
            <p:spPr>
              <a:xfrm>
                <a:off x="8452972" y="1969075"/>
                <a:ext cx="790199" cy="245324"/>
              </a:xfrm>
              <a:prstGeom prst="rect">
                <a:avLst/>
              </a:prstGeom>
              <a:noFill/>
              <a:effectLst/>
            </p:spPr>
            <p:txBody>
              <a:bodyPr wrap="square" lIns="86868" tIns="43434" rIns="86868" bIns="43434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zh-CN" altLang="en-US" sz="95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</a:rPr>
                  <a:t>调解系统</a:t>
                </a:r>
              </a:p>
            </p:txBody>
          </p:sp>
        </p:grpSp>
        <p:grpSp>
          <p:nvGrpSpPr>
            <p:cNvPr id="277" name="组合 276"/>
            <p:cNvGrpSpPr/>
            <p:nvPr/>
          </p:nvGrpSpPr>
          <p:grpSpPr>
            <a:xfrm>
              <a:off x="8765334" y="4923922"/>
              <a:ext cx="919692" cy="256876"/>
              <a:chOff x="8386931" y="1949465"/>
              <a:chExt cx="919692" cy="256876"/>
            </a:xfrm>
          </p:grpSpPr>
          <p:sp>
            <p:nvSpPr>
              <p:cNvPr id="278" name="矩形: 圆角 583"/>
              <p:cNvSpPr/>
              <p:nvPr>
                <p:custDataLst>
                  <p:tags r:id="rId30"/>
                </p:custDataLst>
              </p:nvPr>
            </p:nvSpPr>
            <p:spPr>
              <a:xfrm>
                <a:off x="8386931" y="1976792"/>
                <a:ext cx="919692" cy="22954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  <a:gs pos="46000">
                    <a:srgbClr val="0F6FC6">
                      <a:lumMod val="5000"/>
                      <a:lumOff val="95000"/>
                    </a:srgbClr>
                  </a:gs>
                </a:gsLst>
                <a:path path="circle">
                  <a:fillToRect r="100000" b="100000"/>
                </a:path>
              </a:gradFill>
              <a:ln w="10859" cap="flat" cmpd="sng" algn="ctr">
                <a:solidFill>
                  <a:srgbClr val="FFFFFF">
                    <a:lumMod val="75000"/>
                  </a:srgbClr>
                </a:solidFill>
                <a:prstDash val="dash"/>
                <a:miter lim="800000"/>
              </a:ln>
              <a:effectLst/>
            </p:spPr>
            <p:txBody>
              <a:bodyPr lIns="86868" tIns="43434" rIns="86868" bIns="43434" rtlCol="0" anchor="ctr"/>
              <a:lstStyle/>
              <a:p>
                <a:pPr algn="ctr"/>
                <a:endParaRPr lang="zh-CN" altLang="en-US" sz="171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279" name="文本框 278"/>
              <p:cNvSpPr txBox="1"/>
              <p:nvPr/>
            </p:nvSpPr>
            <p:spPr>
              <a:xfrm>
                <a:off x="8452972" y="1949465"/>
                <a:ext cx="790199" cy="245324"/>
              </a:xfrm>
              <a:prstGeom prst="rect">
                <a:avLst/>
              </a:prstGeom>
              <a:noFill/>
              <a:effectLst/>
            </p:spPr>
            <p:txBody>
              <a:bodyPr wrap="square" lIns="86868" tIns="43434" rIns="86868" bIns="43434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zh-CN" altLang="en-US" sz="95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</a:rPr>
                  <a:t>立案系统</a:t>
                </a:r>
              </a:p>
            </p:txBody>
          </p:sp>
        </p:grpSp>
        <p:grpSp>
          <p:nvGrpSpPr>
            <p:cNvPr id="280" name="组合 279"/>
            <p:cNvGrpSpPr/>
            <p:nvPr/>
          </p:nvGrpSpPr>
          <p:grpSpPr>
            <a:xfrm>
              <a:off x="8765334" y="5296508"/>
              <a:ext cx="919692" cy="256875"/>
              <a:chOff x="8386931" y="1929856"/>
              <a:chExt cx="919692" cy="256875"/>
            </a:xfrm>
          </p:grpSpPr>
          <p:sp>
            <p:nvSpPr>
              <p:cNvPr id="281" name="矩形: 圆角 586"/>
              <p:cNvSpPr/>
              <p:nvPr>
                <p:custDataLst>
                  <p:tags r:id="rId29"/>
                </p:custDataLst>
              </p:nvPr>
            </p:nvSpPr>
            <p:spPr>
              <a:xfrm>
                <a:off x="8386931" y="1957182"/>
                <a:ext cx="919692" cy="22954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  <a:gs pos="46000">
                    <a:srgbClr val="0F6FC6">
                      <a:lumMod val="5000"/>
                      <a:lumOff val="95000"/>
                    </a:srgbClr>
                  </a:gs>
                </a:gsLst>
                <a:path path="circle">
                  <a:fillToRect r="100000" b="100000"/>
                </a:path>
              </a:gradFill>
              <a:ln w="10859" cap="flat" cmpd="sng" algn="ctr">
                <a:solidFill>
                  <a:srgbClr val="FFFFFF">
                    <a:lumMod val="75000"/>
                  </a:srgbClr>
                </a:solidFill>
                <a:prstDash val="dash"/>
                <a:miter lim="800000"/>
              </a:ln>
              <a:effectLst/>
            </p:spPr>
            <p:txBody>
              <a:bodyPr lIns="86868" tIns="43434" rIns="86868" bIns="43434" rtlCol="0" anchor="ctr"/>
              <a:lstStyle/>
              <a:p>
                <a:pPr algn="ctr"/>
                <a:endParaRPr lang="zh-CN" altLang="en-US" sz="171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8452972" y="1929856"/>
                <a:ext cx="790199" cy="245324"/>
              </a:xfrm>
              <a:prstGeom prst="rect">
                <a:avLst/>
              </a:prstGeom>
              <a:noFill/>
              <a:effectLst/>
            </p:spPr>
            <p:txBody>
              <a:bodyPr wrap="square" lIns="86868" tIns="43434" rIns="86868" bIns="43434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zh-CN" altLang="en-US" sz="95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</a:rPr>
                  <a:t>审判系统</a:t>
                </a:r>
              </a:p>
            </p:txBody>
          </p:sp>
        </p:grpSp>
        <p:grpSp>
          <p:nvGrpSpPr>
            <p:cNvPr id="283" name="组合 282"/>
            <p:cNvGrpSpPr/>
            <p:nvPr/>
          </p:nvGrpSpPr>
          <p:grpSpPr>
            <a:xfrm>
              <a:off x="8765334" y="5669093"/>
              <a:ext cx="919692" cy="256876"/>
              <a:chOff x="8386931" y="1910246"/>
              <a:chExt cx="919692" cy="256876"/>
            </a:xfrm>
          </p:grpSpPr>
          <p:sp>
            <p:nvSpPr>
              <p:cNvPr id="284" name="矩形: 圆角 589"/>
              <p:cNvSpPr/>
              <p:nvPr>
                <p:custDataLst>
                  <p:tags r:id="rId28"/>
                </p:custDataLst>
              </p:nvPr>
            </p:nvSpPr>
            <p:spPr>
              <a:xfrm>
                <a:off x="8386931" y="1937573"/>
                <a:ext cx="919692" cy="22954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  <a:gs pos="46000">
                    <a:srgbClr val="0F6FC6">
                      <a:lumMod val="5000"/>
                      <a:lumOff val="95000"/>
                    </a:srgbClr>
                  </a:gs>
                </a:gsLst>
                <a:path path="circle">
                  <a:fillToRect r="100000" b="100000"/>
                </a:path>
              </a:gradFill>
              <a:ln w="10859" cap="flat" cmpd="sng" algn="ctr">
                <a:solidFill>
                  <a:srgbClr val="FFFFFF">
                    <a:lumMod val="75000"/>
                  </a:srgbClr>
                </a:solidFill>
                <a:prstDash val="dash"/>
                <a:miter lim="800000"/>
              </a:ln>
              <a:effectLst/>
            </p:spPr>
            <p:txBody>
              <a:bodyPr lIns="86868" tIns="43434" rIns="86868" bIns="43434" rtlCol="0" anchor="ctr"/>
              <a:lstStyle/>
              <a:p>
                <a:pPr algn="ctr"/>
                <a:endParaRPr lang="zh-CN" altLang="en-US" sz="1710" dirty="0">
                  <a:solidFill>
                    <a:srgbClr val="FFFFFF"/>
                  </a:solidFill>
                  <a:latin typeface="+mn-ea"/>
                </a:endParaRPr>
              </a:p>
            </p:txBody>
          </p:sp>
          <p:sp>
            <p:nvSpPr>
              <p:cNvPr id="285" name="文本框 284"/>
              <p:cNvSpPr txBox="1"/>
              <p:nvPr/>
            </p:nvSpPr>
            <p:spPr>
              <a:xfrm>
                <a:off x="8452972" y="1910246"/>
                <a:ext cx="790199" cy="245324"/>
              </a:xfrm>
              <a:prstGeom prst="rect">
                <a:avLst/>
              </a:prstGeom>
              <a:noFill/>
              <a:effectLst/>
            </p:spPr>
            <p:txBody>
              <a:bodyPr wrap="square" lIns="86868" tIns="43434" rIns="86868" bIns="43434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zh-CN" altLang="en-US" sz="95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ea"/>
                  </a:rPr>
                  <a:t>执行系统</a:t>
                </a:r>
              </a:p>
            </p:txBody>
          </p:sp>
        </p:grpSp>
        <p:sp>
          <p:nvSpPr>
            <p:cNvPr id="286" name="梯形 322"/>
            <p:cNvSpPr/>
            <p:nvPr/>
          </p:nvSpPr>
          <p:spPr>
            <a:xfrm rot="5400000">
              <a:off x="9346126" y="4971799"/>
              <a:ext cx="1281917" cy="534473"/>
            </a:xfrm>
            <a:custGeom>
              <a:avLst/>
              <a:gdLst>
                <a:gd name="connsiteX0" fmla="*/ 0 w 965390"/>
                <a:gd name="connsiteY0" fmla="*/ 697627 h 697627"/>
                <a:gd name="connsiteX1" fmla="*/ 174407 w 965390"/>
                <a:gd name="connsiteY1" fmla="*/ 0 h 697627"/>
                <a:gd name="connsiteX2" fmla="*/ 790983 w 965390"/>
                <a:gd name="connsiteY2" fmla="*/ 0 h 697627"/>
                <a:gd name="connsiteX3" fmla="*/ 965390 w 965390"/>
                <a:gd name="connsiteY3" fmla="*/ 697627 h 697627"/>
                <a:gd name="connsiteX4" fmla="*/ 0 w 965390"/>
                <a:gd name="connsiteY4" fmla="*/ 697627 h 697627"/>
                <a:gd name="connsiteX0-1" fmla="*/ 0 w 965390"/>
                <a:gd name="connsiteY0-2" fmla="*/ 697627 h 697627"/>
                <a:gd name="connsiteX1-3" fmla="*/ 174407 w 965390"/>
                <a:gd name="connsiteY1-4" fmla="*/ 0 h 697627"/>
                <a:gd name="connsiteX2-5" fmla="*/ 790983 w 965390"/>
                <a:gd name="connsiteY2-6" fmla="*/ 0 h 697627"/>
                <a:gd name="connsiteX3-7" fmla="*/ 965390 w 965390"/>
                <a:gd name="connsiteY3-8" fmla="*/ 697627 h 697627"/>
                <a:gd name="connsiteX4-9" fmla="*/ 0 w 965390"/>
                <a:gd name="connsiteY4-10" fmla="*/ 697627 h 697627"/>
                <a:gd name="connsiteX0-11" fmla="*/ 0 w 965390"/>
                <a:gd name="connsiteY0-12" fmla="*/ 697627 h 697627"/>
                <a:gd name="connsiteX1-13" fmla="*/ 174407 w 965390"/>
                <a:gd name="connsiteY1-14" fmla="*/ 0 h 697627"/>
                <a:gd name="connsiteX2-15" fmla="*/ 790983 w 965390"/>
                <a:gd name="connsiteY2-16" fmla="*/ 0 h 697627"/>
                <a:gd name="connsiteX3-17" fmla="*/ 965390 w 965390"/>
                <a:gd name="connsiteY3-18" fmla="*/ 697627 h 697627"/>
                <a:gd name="connsiteX4-19" fmla="*/ 0 w 965390"/>
                <a:gd name="connsiteY4-20" fmla="*/ 697627 h 697627"/>
                <a:gd name="connsiteX0-21" fmla="*/ 0 w 965390"/>
                <a:gd name="connsiteY0-22" fmla="*/ 697627 h 697627"/>
                <a:gd name="connsiteX1-23" fmla="*/ 174407 w 965390"/>
                <a:gd name="connsiteY1-24" fmla="*/ 0 h 697627"/>
                <a:gd name="connsiteX2-25" fmla="*/ 790983 w 965390"/>
                <a:gd name="connsiteY2-26" fmla="*/ 0 h 697627"/>
                <a:gd name="connsiteX3-27" fmla="*/ 965390 w 965390"/>
                <a:gd name="connsiteY3-28" fmla="*/ 697627 h 697627"/>
                <a:gd name="connsiteX4-29" fmla="*/ 0 w 965390"/>
                <a:gd name="connsiteY4-30" fmla="*/ 697627 h 697627"/>
                <a:gd name="connsiteX0-31" fmla="*/ 0 w 965390"/>
                <a:gd name="connsiteY0-32" fmla="*/ 697627 h 697627"/>
                <a:gd name="connsiteX1-33" fmla="*/ 174407 w 965390"/>
                <a:gd name="connsiteY1-34" fmla="*/ 0 h 697627"/>
                <a:gd name="connsiteX2-35" fmla="*/ 790983 w 965390"/>
                <a:gd name="connsiteY2-36" fmla="*/ 0 h 697627"/>
                <a:gd name="connsiteX3-37" fmla="*/ 965390 w 965390"/>
                <a:gd name="connsiteY3-38" fmla="*/ 697627 h 697627"/>
                <a:gd name="connsiteX4-39" fmla="*/ 0 w 965390"/>
                <a:gd name="connsiteY4-40" fmla="*/ 697627 h 697627"/>
                <a:gd name="connsiteX0-41" fmla="*/ 0 w 965390"/>
                <a:gd name="connsiteY0-42" fmla="*/ 697627 h 697627"/>
                <a:gd name="connsiteX1-43" fmla="*/ 174407 w 965390"/>
                <a:gd name="connsiteY1-44" fmla="*/ 0 h 697627"/>
                <a:gd name="connsiteX2-45" fmla="*/ 745261 w 965390"/>
                <a:gd name="connsiteY2-46" fmla="*/ 0 h 697627"/>
                <a:gd name="connsiteX3-47" fmla="*/ 965390 w 965390"/>
                <a:gd name="connsiteY3-48" fmla="*/ 697627 h 697627"/>
                <a:gd name="connsiteX4-49" fmla="*/ 0 w 965390"/>
                <a:gd name="connsiteY4-50" fmla="*/ 697627 h 697627"/>
                <a:gd name="connsiteX0-51" fmla="*/ 0 w 965390"/>
                <a:gd name="connsiteY0-52" fmla="*/ 697627 h 697627"/>
                <a:gd name="connsiteX1-53" fmla="*/ 197267 w 965390"/>
                <a:gd name="connsiteY1-54" fmla="*/ 0 h 697627"/>
                <a:gd name="connsiteX2-55" fmla="*/ 745261 w 965390"/>
                <a:gd name="connsiteY2-56" fmla="*/ 0 h 697627"/>
                <a:gd name="connsiteX3-57" fmla="*/ 965390 w 965390"/>
                <a:gd name="connsiteY3-58" fmla="*/ 697627 h 697627"/>
                <a:gd name="connsiteX4-59" fmla="*/ 0 w 965390"/>
                <a:gd name="connsiteY4-60" fmla="*/ 697627 h 697627"/>
                <a:gd name="connsiteX0-61" fmla="*/ 0 w 965390"/>
                <a:gd name="connsiteY0-62" fmla="*/ 697627 h 697627"/>
                <a:gd name="connsiteX1-63" fmla="*/ 255327 w 965390"/>
                <a:gd name="connsiteY1-64" fmla="*/ 0 h 697627"/>
                <a:gd name="connsiteX2-65" fmla="*/ 745261 w 965390"/>
                <a:gd name="connsiteY2-66" fmla="*/ 0 h 697627"/>
                <a:gd name="connsiteX3-67" fmla="*/ 965390 w 965390"/>
                <a:gd name="connsiteY3-68" fmla="*/ 697627 h 697627"/>
                <a:gd name="connsiteX4-69" fmla="*/ 0 w 965390"/>
                <a:gd name="connsiteY4-70" fmla="*/ 697627 h 697627"/>
                <a:gd name="connsiteX0-71" fmla="*/ 0 w 965390"/>
                <a:gd name="connsiteY0-72" fmla="*/ 701285 h 701285"/>
                <a:gd name="connsiteX1-73" fmla="*/ 255327 w 965390"/>
                <a:gd name="connsiteY1-74" fmla="*/ 3658 h 701285"/>
                <a:gd name="connsiteX2-75" fmla="*/ 694459 w 965390"/>
                <a:gd name="connsiteY2-76" fmla="*/ 0 h 701285"/>
                <a:gd name="connsiteX3-77" fmla="*/ 965390 w 965390"/>
                <a:gd name="connsiteY3-78" fmla="*/ 701285 h 701285"/>
                <a:gd name="connsiteX4-79" fmla="*/ 0 w 965390"/>
                <a:gd name="connsiteY4-80" fmla="*/ 701285 h 701285"/>
                <a:gd name="connsiteX0-81" fmla="*/ 0 w 965390"/>
                <a:gd name="connsiteY0-82" fmla="*/ 701285 h 708601"/>
                <a:gd name="connsiteX1-83" fmla="*/ 255327 w 965390"/>
                <a:gd name="connsiteY1-84" fmla="*/ 3658 h 708601"/>
                <a:gd name="connsiteX2-85" fmla="*/ 694459 w 965390"/>
                <a:gd name="connsiteY2-86" fmla="*/ 0 h 708601"/>
                <a:gd name="connsiteX3-87" fmla="*/ 965390 w 965390"/>
                <a:gd name="connsiteY3-88" fmla="*/ 708601 h 708601"/>
                <a:gd name="connsiteX4-89" fmla="*/ 0 w 965390"/>
                <a:gd name="connsiteY4-90" fmla="*/ 701285 h 708601"/>
                <a:gd name="connsiteX0-91" fmla="*/ 0 w 965390"/>
                <a:gd name="connsiteY0-92" fmla="*/ 701285 h 708601"/>
                <a:gd name="connsiteX1-93" fmla="*/ 255327 w 965390"/>
                <a:gd name="connsiteY1-94" fmla="*/ 3658 h 708601"/>
                <a:gd name="connsiteX2-95" fmla="*/ 694459 w 965390"/>
                <a:gd name="connsiteY2-96" fmla="*/ 0 h 708601"/>
                <a:gd name="connsiteX3-97" fmla="*/ 965390 w 965390"/>
                <a:gd name="connsiteY3-98" fmla="*/ 708601 h 708601"/>
                <a:gd name="connsiteX4-99" fmla="*/ 0 w 965390"/>
                <a:gd name="connsiteY4-100" fmla="*/ 701285 h 708601"/>
                <a:gd name="connsiteX0-101" fmla="*/ 0 w 965390"/>
                <a:gd name="connsiteY0-102" fmla="*/ 701285 h 708601"/>
                <a:gd name="connsiteX1-103" fmla="*/ 255327 w 965390"/>
                <a:gd name="connsiteY1-104" fmla="*/ 3658 h 708601"/>
                <a:gd name="connsiteX2-105" fmla="*/ 694459 w 965390"/>
                <a:gd name="connsiteY2-106" fmla="*/ 0 h 708601"/>
                <a:gd name="connsiteX3-107" fmla="*/ 965390 w 965390"/>
                <a:gd name="connsiteY3-108" fmla="*/ 708601 h 708601"/>
                <a:gd name="connsiteX4-109" fmla="*/ 0 w 965390"/>
                <a:gd name="connsiteY4-110" fmla="*/ 701285 h 70860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65390" h="708601">
                  <a:moveTo>
                    <a:pt x="0" y="701285"/>
                  </a:moveTo>
                  <a:cubicBezTo>
                    <a:pt x="142112" y="496738"/>
                    <a:pt x="281166" y="310848"/>
                    <a:pt x="255327" y="3658"/>
                  </a:cubicBezTo>
                  <a:lnTo>
                    <a:pt x="694459" y="0"/>
                  </a:lnTo>
                  <a:cubicBezTo>
                    <a:pt x="696612" y="269867"/>
                    <a:pt x="797877" y="425379"/>
                    <a:pt x="965390" y="708601"/>
                  </a:cubicBezTo>
                  <a:lnTo>
                    <a:pt x="0" y="7012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F6FC6">
                    <a:alpha val="0"/>
                  </a:srgbClr>
                </a:gs>
                <a:gs pos="100000">
                  <a:srgbClr val="0F6FC6">
                    <a:alpha val="40000"/>
                  </a:srgbClr>
                </a:gs>
              </a:gsLst>
              <a:lin ang="16200000" scaled="1"/>
              <a:tileRect/>
            </a:gradFill>
            <a:ln w="12065" cap="flat" cmpd="sng" algn="ctr">
              <a:gradFill flip="none" rotWithShape="1">
                <a:gsLst>
                  <a:gs pos="50500">
                    <a:srgbClr val="0F6FC6"/>
                  </a:gs>
                  <a:gs pos="0">
                    <a:srgbClr val="0F6FC6">
                      <a:lumMod val="20000"/>
                      <a:lumOff val="80000"/>
                    </a:srgbClr>
                  </a:gs>
                  <a:gs pos="100000">
                    <a:srgbClr val="0F6FC6">
                      <a:lumMod val="20000"/>
                      <a:lumOff val="80000"/>
                      <a:alpha val="0"/>
                    </a:srgbClr>
                  </a:gs>
                </a:gsLst>
                <a:lin ang="5400000" scaled="1"/>
                <a:tileRect/>
              </a:gradFill>
              <a:prstDash val="solid"/>
              <a:miter lim="800000"/>
            </a:ln>
            <a:effectLst/>
          </p:spPr>
          <p:txBody>
            <a:bodyPr lIns="86868" tIns="43434" rIns="86868" bIns="43434" rtlCol="0" anchor="ctr"/>
            <a:lstStyle/>
            <a:p>
              <a:pPr algn="ctr"/>
              <a:endParaRPr lang="zh-CN" altLang="en-US" sz="171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87" name="椭圆 286"/>
            <p:cNvSpPr/>
            <p:nvPr>
              <p:custDataLst>
                <p:tags r:id="rId27"/>
              </p:custDataLst>
            </p:nvPr>
          </p:nvSpPr>
          <p:spPr>
            <a:xfrm rot="16200000" flipH="1">
              <a:off x="10002653" y="4875979"/>
              <a:ext cx="744650" cy="744650"/>
            </a:xfrm>
            <a:prstGeom prst="ellipse">
              <a:avLst/>
            </a:prstGeom>
            <a:gradFill flip="none" rotWithShape="1">
              <a:gsLst>
                <a:gs pos="23000">
                  <a:srgbClr val="0F6FC6"/>
                </a:gs>
                <a:gs pos="100000">
                  <a:srgbClr val="0F6FC6">
                    <a:lumMod val="80000"/>
                    <a:lumOff val="20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8100" cap="flat" cmpd="sng" algn="ctr">
              <a:noFill/>
              <a:prstDash val="solid"/>
              <a:miter lim="800000"/>
            </a:ln>
            <a:effectLst>
              <a:outerShdw blurRad="390906" dist="117272" dir="5400000" sx="112000" sy="112000" algn="ctr" rotWithShape="0">
                <a:srgbClr val="0F6FC6">
                  <a:alpha val="40000"/>
                </a:srgbClr>
              </a:outerShdw>
            </a:effectLst>
          </p:spPr>
          <p:txBody>
            <a:bodyPr lIns="93817" tIns="46909" rIns="93817" bIns="46909" rtlCol="0" anchor="ctr"/>
            <a:lstStyle/>
            <a:p>
              <a:pPr algn="ctr"/>
              <a:endParaRPr lang="zh-CN" altLang="en-US" sz="1845">
                <a:solidFill>
                  <a:srgbClr val="FFFFFF"/>
                </a:solidFill>
                <a:effectLst>
                  <a:outerShdw blurRad="130302" dist="39091" dir="2699985" algn="tl">
                    <a:srgbClr val="000000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288" name="任意多边形: 形状 593"/>
            <p:cNvSpPr/>
            <p:nvPr/>
          </p:nvSpPr>
          <p:spPr>
            <a:xfrm rot="16200000">
              <a:off x="9803094" y="5388210"/>
              <a:ext cx="193549" cy="313786"/>
            </a:xfrm>
            <a:custGeom>
              <a:avLst/>
              <a:gdLst>
                <a:gd name="connsiteX0" fmla="*/ 478971 w 478971"/>
                <a:gd name="connsiteY0" fmla="*/ 1001485 h 1001485"/>
                <a:gd name="connsiteX1" fmla="*/ 0 w 478971"/>
                <a:gd name="connsiteY1" fmla="*/ 0 h 1001485"/>
                <a:gd name="connsiteX0-1" fmla="*/ 478971 w 478971"/>
                <a:gd name="connsiteY0-2" fmla="*/ 1001485 h 1001485"/>
                <a:gd name="connsiteX1-3" fmla="*/ 0 w 478971"/>
                <a:gd name="connsiteY1-4" fmla="*/ 0 h 1001485"/>
                <a:gd name="connsiteX0-5" fmla="*/ 478971 w 478971"/>
                <a:gd name="connsiteY0-6" fmla="*/ 1001485 h 1001485"/>
                <a:gd name="connsiteX1-7" fmla="*/ 0 w 478971"/>
                <a:gd name="connsiteY1-8" fmla="*/ 0 h 1001485"/>
                <a:gd name="connsiteX0-9" fmla="*/ 478971 w 478971"/>
                <a:gd name="connsiteY0-10" fmla="*/ 1001485 h 1001485"/>
                <a:gd name="connsiteX1-11" fmla="*/ 0 w 478971"/>
                <a:gd name="connsiteY1-12" fmla="*/ 0 h 10014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78971" h="1001485">
                  <a:moveTo>
                    <a:pt x="478971" y="1001485"/>
                  </a:moveTo>
                  <a:cubicBezTo>
                    <a:pt x="425994" y="606697"/>
                    <a:pt x="273957" y="288108"/>
                    <a:pt x="0" y="0"/>
                  </a:cubicBezTo>
                </a:path>
              </a:pathLst>
            </a:custGeom>
            <a:noFill/>
            <a:ln w="12065" cap="flat" cmpd="sng" algn="ctr">
              <a:solidFill>
                <a:srgbClr val="0F6FC6"/>
              </a:solidFill>
              <a:prstDash val="solid"/>
              <a:miter lim="800000"/>
              <a:headEnd type="arrow"/>
              <a:tailEnd type="none"/>
            </a:ln>
            <a:effectLst/>
          </p:spPr>
          <p:txBody>
            <a:bodyPr lIns="86868" tIns="43434" rIns="86868" bIns="43434" rtlCol="0" anchor="ctr"/>
            <a:lstStyle/>
            <a:p>
              <a:pPr algn="ctr"/>
              <a:endParaRPr lang="zh-CN" altLang="en-US" sz="171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89" name="任意多边形: 形状 594"/>
            <p:cNvSpPr/>
            <p:nvPr/>
          </p:nvSpPr>
          <p:spPr>
            <a:xfrm rot="16200000" flipH="1">
              <a:off x="9833802" y="4847693"/>
              <a:ext cx="100617" cy="210382"/>
            </a:xfrm>
            <a:custGeom>
              <a:avLst/>
              <a:gdLst>
                <a:gd name="connsiteX0" fmla="*/ 478971 w 478971"/>
                <a:gd name="connsiteY0" fmla="*/ 1001485 h 1001485"/>
                <a:gd name="connsiteX1" fmla="*/ 0 w 478971"/>
                <a:gd name="connsiteY1" fmla="*/ 0 h 1001485"/>
                <a:gd name="connsiteX0-1" fmla="*/ 478971 w 478971"/>
                <a:gd name="connsiteY0-2" fmla="*/ 1001485 h 1001485"/>
                <a:gd name="connsiteX1-3" fmla="*/ 0 w 478971"/>
                <a:gd name="connsiteY1-4" fmla="*/ 0 h 1001485"/>
                <a:gd name="connsiteX0-5" fmla="*/ 478971 w 478971"/>
                <a:gd name="connsiteY0-6" fmla="*/ 1001485 h 1001485"/>
                <a:gd name="connsiteX1-7" fmla="*/ 0 w 478971"/>
                <a:gd name="connsiteY1-8" fmla="*/ 0 h 1001485"/>
                <a:gd name="connsiteX0-9" fmla="*/ 478971 w 478971"/>
                <a:gd name="connsiteY0-10" fmla="*/ 1001485 h 1001485"/>
                <a:gd name="connsiteX1-11" fmla="*/ 0 w 478971"/>
                <a:gd name="connsiteY1-12" fmla="*/ 0 h 100148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78971" h="1001485">
                  <a:moveTo>
                    <a:pt x="478971" y="1001485"/>
                  </a:moveTo>
                  <a:cubicBezTo>
                    <a:pt x="425994" y="606697"/>
                    <a:pt x="273957" y="288108"/>
                    <a:pt x="0" y="0"/>
                  </a:cubicBezTo>
                </a:path>
              </a:pathLst>
            </a:custGeom>
            <a:noFill/>
            <a:ln w="6032" cap="flat" cmpd="sng" algn="ctr">
              <a:solidFill>
                <a:srgbClr val="0F6FC6"/>
              </a:solidFill>
              <a:prstDash val="solid"/>
              <a:miter lim="800000"/>
              <a:headEnd type="arrow"/>
              <a:tailEnd type="none"/>
            </a:ln>
            <a:effectLst/>
          </p:spPr>
          <p:txBody>
            <a:bodyPr lIns="86868" tIns="43434" rIns="86868" bIns="43434" rtlCol="0" anchor="ctr"/>
            <a:lstStyle/>
            <a:p>
              <a:pPr algn="ctr"/>
              <a:endParaRPr lang="zh-CN" altLang="en-US" sz="171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290" name="文本框 289"/>
            <p:cNvSpPr txBox="1"/>
            <p:nvPr/>
          </p:nvSpPr>
          <p:spPr>
            <a:xfrm>
              <a:off x="10105819" y="4957737"/>
              <a:ext cx="534035" cy="496161"/>
            </a:xfrm>
            <a:prstGeom prst="rect">
              <a:avLst/>
            </a:prstGeom>
            <a:noFill/>
            <a:effectLst/>
          </p:spPr>
          <p:txBody>
            <a:bodyPr wrap="square" lIns="86868" tIns="43434" rIns="86868" bIns="43434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1140" dirty="0">
                  <a:solidFill>
                    <a:srgbClr val="FFFFFF"/>
                  </a:solidFill>
                  <a:latin typeface="+mn-ea"/>
                </a:rPr>
                <a:t>司法数据</a:t>
              </a:r>
            </a:p>
          </p:txBody>
        </p:sp>
      </p:grpSp>
      <p:sp>
        <p:nvSpPr>
          <p:cNvPr id="291" name="矩形: 圆角 598"/>
          <p:cNvSpPr/>
          <p:nvPr>
            <p:custDataLst>
              <p:tags r:id="rId17"/>
            </p:custDataLst>
          </p:nvPr>
        </p:nvSpPr>
        <p:spPr>
          <a:xfrm>
            <a:off x="2615565" y="3322051"/>
            <a:ext cx="1127125" cy="2292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rgbClr val="0F6FC6"/>
              </a:gs>
              <a:gs pos="100000">
                <a:srgbClr val="0F6FC6">
                  <a:lumMod val="80000"/>
                  <a:lumOff val="2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390906" dist="117272" dir="5400000" sx="112000" sy="112000" algn="ctr" rotWithShape="0">
              <a:srgbClr val="0F6FC6">
                <a:alpha val="40000"/>
              </a:srgbClr>
            </a:outerShdw>
          </a:effectLst>
        </p:spPr>
        <p:txBody>
          <a:bodyPr lIns="93817" tIns="46909" rIns="93817" bIns="46909" rtlCol="0" anchor="ctr"/>
          <a:lstStyle/>
          <a:p>
            <a:pPr algn="ctr"/>
            <a:endParaRPr lang="zh-CN" altLang="en-US" sz="1845" dirty="0">
              <a:solidFill>
                <a:srgbClr val="FFFFFF"/>
              </a:solidFill>
              <a:effectLst>
                <a:outerShdw blurRad="130302" dist="39091" dir="2699985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292" name="文本框 291"/>
          <p:cNvSpPr txBox="1"/>
          <p:nvPr/>
        </p:nvSpPr>
        <p:spPr>
          <a:xfrm>
            <a:off x="2734945" y="3294111"/>
            <a:ext cx="920115" cy="245324"/>
          </a:xfrm>
          <a:prstGeom prst="rect">
            <a:avLst/>
          </a:prstGeom>
          <a:noFill/>
          <a:effectLst/>
        </p:spPr>
        <p:txBody>
          <a:bodyPr wrap="square" lIns="86868" tIns="43434" rIns="86868" bIns="43434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50" dirty="0">
                <a:solidFill>
                  <a:srgbClr val="FFFFFF"/>
                </a:solidFill>
                <a:latin typeface="+mn-ea"/>
              </a:rPr>
              <a:t>法律垂域模型</a:t>
            </a:r>
          </a:p>
        </p:txBody>
      </p:sp>
      <p:sp>
        <p:nvSpPr>
          <p:cNvPr id="293" name="矩形: 圆角 601"/>
          <p:cNvSpPr/>
          <p:nvPr>
            <p:custDataLst>
              <p:tags r:id="rId18"/>
            </p:custDataLst>
          </p:nvPr>
        </p:nvSpPr>
        <p:spPr>
          <a:xfrm>
            <a:off x="2615565" y="3692256"/>
            <a:ext cx="1126490" cy="2292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rgbClr val="0F6FC6"/>
              </a:gs>
              <a:gs pos="100000">
                <a:srgbClr val="0F6FC6">
                  <a:lumMod val="80000"/>
                  <a:lumOff val="2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390906" dist="117272" dir="5400000" sx="112000" sy="112000" algn="ctr" rotWithShape="0">
              <a:srgbClr val="0F6FC6">
                <a:alpha val="40000"/>
              </a:srgbClr>
            </a:outerShdw>
          </a:effectLst>
        </p:spPr>
        <p:txBody>
          <a:bodyPr lIns="93817" tIns="46909" rIns="93817" bIns="46909" rtlCol="0" anchor="ctr"/>
          <a:lstStyle/>
          <a:p>
            <a:pPr algn="ctr"/>
            <a:endParaRPr lang="zh-CN" altLang="en-US" sz="1845" dirty="0">
              <a:solidFill>
                <a:srgbClr val="FFFFFF"/>
              </a:solidFill>
              <a:effectLst>
                <a:outerShdw blurRad="130302" dist="39091" dir="2699985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2788320" y="3664798"/>
            <a:ext cx="790199" cy="245324"/>
          </a:xfrm>
          <a:prstGeom prst="rect">
            <a:avLst/>
          </a:prstGeom>
          <a:noFill/>
          <a:effectLst/>
        </p:spPr>
        <p:txBody>
          <a:bodyPr wrap="square" lIns="86868" tIns="43434" rIns="86868" bIns="43434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50" dirty="0">
                <a:solidFill>
                  <a:srgbClr val="FFFFFF"/>
                </a:solidFill>
                <a:latin typeface="+mn-ea"/>
              </a:rPr>
              <a:t>风险研判</a:t>
            </a:r>
          </a:p>
        </p:txBody>
      </p:sp>
      <p:sp>
        <p:nvSpPr>
          <p:cNvPr id="295" name="矩形: 圆角 604"/>
          <p:cNvSpPr/>
          <p:nvPr>
            <p:custDataLst>
              <p:tags r:id="rId19"/>
            </p:custDataLst>
          </p:nvPr>
        </p:nvSpPr>
        <p:spPr>
          <a:xfrm>
            <a:off x="2615565" y="4052936"/>
            <a:ext cx="1126490" cy="2292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rgbClr val="0F6FC6"/>
              </a:gs>
              <a:gs pos="100000">
                <a:srgbClr val="0F6FC6">
                  <a:lumMod val="80000"/>
                  <a:lumOff val="2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390906" dist="117272" dir="5400000" sx="112000" sy="112000" algn="ctr" rotWithShape="0">
              <a:srgbClr val="0F6FC6">
                <a:alpha val="40000"/>
              </a:srgbClr>
            </a:outerShdw>
          </a:effectLst>
        </p:spPr>
        <p:txBody>
          <a:bodyPr lIns="93817" tIns="46909" rIns="93817" bIns="46909" rtlCol="0" anchor="ctr"/>
          <a:lstStyle/>
          <a:p>
            <a:pPr algn="ctr"/>
            <a:endParaRPr lang="zh-CN" altLang="en-US" sz="1845" dirty="0">
              <a:solidFill>
                <a:srgbClr val="FFFFFF"/>
              </a:solidFill>
              <a:effectLst>
                <a:outerShdw blurRad="130302" dist="39091" dir="2699985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2788320" y="4038363"/>
            <a:ext cx="790199" cy="245324"/>
          </a:xfrm>
          <a:prstGeom prst="rect">
            <a:avLst/>
          </a:prstGeom>
          <a:noFill/>
          <a:effectLst/>
        </p:spPr>
        <p:txBody>
          <a:bodyPr wrap="square" lIns="86868" tIns="43434" rIns="86868" bIns="43434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50" dirty="0">
                <a:solidFill>
                  <a:srgbClr val="FFFFFF"/>
                </a:solidFill>
                <a:latin typeface="+mn-ea"/>
              </a:rPr>
              <a:t>案件图谱</a:t>
            </a:r>
          </a:p>
        </p:txBody>
      </p:sp>
      <p:sp>
        <p:nvSpPr>
          <p:cNvPr id="297" name="矩形: 圆角 607"/>
          <p:cNvSpPr/>
          <p:nvPr>
            <p:custDataLst>
              <p:tags r:id="rId20"/>
            </p:custDataLst>
          </p:nvPr>
        </p:nvSpPr>
        <p:spPr>
          <a:xfrm>
            <a:off x="2615565" y="4413616"/>
            <a:ext cx="1126490" cy="229235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rgbClr val="0F6FC6"/>
              </a:gs>
              <a:gs pos="100000">
                <a:srgbClr val="0F6FC6">
                  <a:lumMod val="80000"/>
                  <a:lumOff val="2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390906" dist="117272" dir="5400000" sx="112000" sy="112000" algn="ctr" rotWithShape="0">
              <a:srgbClr val="0F6FC6">
                <a:alpha val="40000"/>
              </a:srgbClr>
            </a:outerShdw>
          </a:effectLst>
        </p:spPr>
        <p:txBody>
          <a:bodyPr lIns="93817" tIns="46909" rIns="93817" bIns="46909" rtlCol="0" anchor="ctr"/>
          <a:lstStyle/>
          <a:p>
            <a:pPr algn="ctr"/>
            <a:endParaRPr lang="zh-CN" altLang="en-US" sz="1845" dirty="0">
              <a:solidFill>
                <a:srgbClr val="FFFFFF"/>
              </a:solidFill>
              <a:effectLst>
                <a:outerShdw blurRad="130302" dist="39091" dir="2699985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2788320" y="4386529"/>
            <a:ext cx="790199" cy="245324"/>
          </a:xfrm>
          <a:prstGeom prst="rect">
            <a:avLst/>
          </a:prstGeom>
          <a:noFill/>
          <a:effectLst/>
        </p:spPr>
        <p:txBody>
          <a:bodyPr wrap="square" lIns="86868" tIns="43434" rIns="86868" bIns="43434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950" dirty="0">
                <a:solidFill>
                  <a:srgbClr val="FFFFFF"/>
                </a:solidFill>
                <a:latin typeface="+mn-ea"/>
              </a:rPr>
              <a:t>文书生成</a:t>
            </a:r>
          </a:p>
        </p:txBody>
      </p:sp>
      <p:sp>
        <p:nvSpPr>
          <p:cNvPr id="299" name="右大括号 298"/>
          <p:cNvSpPr/>
          <p:nvPr/>
        </p:nvSpPr>
        <p:spPr>
          <a:xfrm flipH="1">
            <a:off x="2358587" y="3405901"/>
            <a:ext cx="207360" cy="1174836"/>
          </a:xfrm>
          <a:prstGeom prst="rightBrace">
            <a:avLst>
              <a:gd name="adj1" fmla="val 53950"/>
              <a:gd name="adj2" fmla="val 50000"/>
            </a:avLst>
          </a:prstGeom>
          <a:noFill/>
          <a:ln w="12065" cap="flat" cmpd="sng" algn="ctr">
            <a:solidFill>
              <a:srgbClr val="0F6FC6"/>
            </a:solidFill>
            <a:prstDash val="dash"/>
            <a:miter lim="800000"/>
          </a:ln>
          <a:effectLst/>
        </p:spPr>
        <p:txBody>
          <a:bodyPr lIns="93817" tIns="46909" rIns="93817" bIns="46909" rtlCol="0" anchor="ctr"/>
          <a:lstStyle/>
          <a:p>
            <a:pPr algn="ctr"/>
            <a:endParaRPr lang="zh-CN" altLang="en-US" sz="1845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27" name="矩形 326"/>
          <p:cNvSpPr/>
          <p:nvPr/>
        </p:nvSpPr>
        <p:spPr>
          <a:xfrm>
            <a:off x="8367395" y="5524866"/>
            <a:ext cx="2985770" cy="78676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BD0D9">
                  <a:lumMod val="5000"/>
                  <a:lumOff val="95000"/>
                </a:srgbClr>
              </a:gs>
            </a:gsLst>
            <a:path path="circle">
              <a:fillToRect r="100000" b="100000"/>
            </a:path>
          </a:gradFill>
          <a:ln w="10099" cap="flat" cmpd="sng" algn="ctr">
            <a:solidFill>
              <a:srgbClr val="FFFFFF">
                <a:lumMod val="75000"/>
              </a:srgbClr>
            </a:solidFill>
            <a:prstDash val="dash"/>
            <a:miter lim="800000"/>
          </a:ln>
          <a:effectLst/>
        </p:spPr>
        <p:txBody>
          <a:bodyPr lIns="80787" tIns="40394" rIns="80787" bIns="40394" rtlCol="0" anchor="ctr"/>
          <a:lstStyle/>
          <a:p>
            <a:pPr algn="ctr"/>
            <a:endParaRPr lang="zh-CN" altLang="en-US" sz="159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328" name="矩形: 圆角 44"/>
          <p:cNvSpPr/>
          <p:nvPr>
            <p:custDataLst>
              <p:tags r:id="rId21"/>
            </p:custDataLst>
          </p:nvPr>
        </p:nvSpPr>
        <p:spPr>
          <a:xfrm>
            <a:off x="8536940" y="5671551"/>
            <a:ext cx="786765" cy="1981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BD0D9"/>
              </a:gs>
              <a:gs pos="100000">
                <a:srgbClr val="0BD0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41300" dist="48260" dir="5400000" sx="108000" sy="108000" algn="ctr" rotWithShape="0">
              <a:srgbClr val="0BD0D9">
                <a:alpha val="40000"/>
              </a:srgbClr>
            </a:outerShdw>
          </a:effectLst>
        </p:spPr>
        <p:txBody>
          <a:bodyPr lIns="93817" tIns="46909" rIns="93817" bIns="46909" rtlCol="0" anchor="ctr"/>
          <a:lstStyle/>
          <a:p>
            <a:pPr algn="ctr"/>
            <a:endParaRPr lang="zh-CN" altLang="en-US" sz="1845">
              <a:effectLst>
                <a:outerShdw blurRad="130302" dist="39091" dir="2699985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329" name="文本框 328"/>
          <p:cNvSpPr txBox="1"/>
          <p:nvPr/>
        </p:nvSpPr>
        <p:spPr>
          <a:xfrm>
            <a:off x="8559800" y="5667741"/>
            <a:ext cx="748665" cy="259080"/>
          </a:xfrm>
          <a:prstGeom prst="rect">
            <a:avLst/>
          </a:prstGeom>
          <a:noFill/>
          <a:effectLst/>
        </p:spPr>
        <p:txBody>
          <a:bodyPr wrap="square" lIns="82525" tIns="41262" rIns="82525" bIns="41262" rtlCol="0">
            <a:noAutofit/>
          </a:bodyPr>
          <a:lstStyle/>
          <a:p>
            <a:pPr algn="ctr"/>
            <a:r>
              <a:rPr lang="zh-CN" altLang="en-US" sz="900" dirty="0">
                <a:effectLst/>
                <a:latin typeface="+mn-ea"/>
              </a:rPr>
              <a:t>法律法规库</a:t>
            </a:r>
          </a:p>
        </p:txBody>
      </p:sp>
      <p:sp>
        <p:nvSpPr>
          <p:cNvPr id="330" name="矩形: 圆角 50"/>
          <p:cNvSpPr/>
          <p:nvPr>
            <p:custDataLst>
              <p:tags r:id="rId22"/>
            </p:custDataLst>
          </p:nvPr>
        </p:nvSpPr>
        <p:spPr>
          <a:xfrm>
            <a:off x="9414510" y="5671551"/>
            <a:ext cx="786765" cy="1981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BD0D9"/>
              </a:gs>
              <a:gs pos="100000">
                <a:srgbClr val="0BD0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41300" dist="48260" dir="5400000" sx="108000" sy="108000" algn="ctr" rotWithShape="0">
              <a:srgbClr val="0BD0D9">
                <a:alpha val="40000"/>
              </a:srgbClr>
            </a:outerShdw>
          </a:effectLst>
        </p:spPr>
        <p:txBody>
          <a:bodyPr lIns="93817" tIns="46909" rIns="93817" bIns="46909" rtlCol="0" anchor="ctr"/>
          <a:lstStyle/>
          <a:p>
            <a:pPr algn="ctr"/>
            <a:endParaRPr lang="zh-CN" altLang="en-US" sz="1845">
              <a:effectLst>
                <a:outerShdw blurRad="130302" dist="39091" dir="2699985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331" name="文本框 330"/>
          <p:cNvSpPr txBox="1"/>
          <p:nvPr/>
        </p:nvSpPr>
        <p:spPr>
          <a:xfrm>
            <a:off x="9437370" y="5667741"/>
            <a:ext cx="748665" cy="259080"/>
          </a:xfrm>
          <a:prstGeom prst="rect">
            <a:avLst/>
          </a:prstGeom>
          <a:noFill/>
          <a:effectLst/>
        </p:spPr>
        <p:txBody>
          <a:bodyPr wrap="square" lIns="82525" tIns="41262" rIns="82525" bIns="41262" rtlCol="0">
            <a:noAutofit/>
          </a:bodyPr>
          <a:lstStyle/>
          <a:p>
            <a:pPr algn="ctr"/>
            <a:r>
              <a:rPr lang="zh-CN" altLang="en-US" sz="900" dirty="0">
                <a:effectLst/>
                <a:latin typeface="+mn-ea"/>
              </a:rPr>
              <a:t>案件管理</a:t>
            </a:r>
          </a:p>
        </p:txBody>
      </p:sp>
      <p:sp>
        <p:nvSpPr>
          <p:cNvPr id="332" name="矩形: 圆角 52"/>
          <p:cNvSpPr/>
          <p:nvPr>
            <p:custDataLst>
              <p:tags r:id="rId23"/>
            </p:custDataLst>
          </p:nvPr>
        </p:nvSpPr>
        <p:spPr>
          <a:xfrm>
            <a:off x="10317480" y="5671551"/>
            <a:ext cx="786765" cy="1981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BD0D9"/>
              </a:gs>
              <a:gs pos="100000">
                <a:srgbClr val="0BD0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41300" dist="48260" dir="5400000" sx="108000" sy="108000" algn="ctr" rotWithShape="0">
              <a:srgbClr val="0BD0D9">
                <a:alpha val="40000"/>
              </a:srgbClr>
            </a:outerShdw>
          </a:effectLst>
        </p:spPr>
        <p:txBody>
          <a:bodyPr lIns="93817" tIns="46909" rIns="93817" bIns="46909" rtlCol="0" anchor="ctr"/>
          <a:lstStyle/>
          <a:p>
            <a:pPr algn="ctr"/>
            <a:endParaRPr lang="zh-CN" altLang="en-US" sz="1845">
              <a:effectLst>
                <a:outerShdw blurRad="130302" dist="39091" dir="2699985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333" name="文本框 332"/>
          <p:cNvSpPr txBox="1"/>
          <p:nvPr/>
        </p:nvSpPr>
        <p:spPr>
          <a:xfrm>
            <a:off x="10339705" y="5667741"/>
            <a:ext cx="748665" cy="259080"/>
          </a:xfrm>
          <a:prstGeom prst="rect">
            <a:avLst/>
          </a:prstGeom>
          <a:noFill/>
          <a:effectLst/>
        </p:spPr>
        <p:txBody>
          <a:bodyPr wrap="square" lIns="82525" tIns="41262" rIns="82525" bIns="41262" rtlCol="0">
            <a:noAutofit/>
          </a:bodyPr>
          <a:lstStyle/>
          <a:p>
            <a:pPr algn="ctr"/>
            <a:r>
              <a:rPr lang="zh-CN" altLang="en-US" sz="900" dirty="0">
                <a:effectLst/>
                <a:latin typeface="+mn-ea"/>
              </a:rPr>
              <a:t>智能阅卷</a:t>
            </a:r>
          </a:p>
        </p:txBody>
      </p:sp>
      <p:sp>
        <p:nvSpPr>
          <p:cNvPr id="334" name="矩形: 圆角 454"/>
          <p:cNvSpPr/>
          <p:nvPr>
            <p:custDataLst>
              <p:tags r:id="rId24"/>
            </p:custDataLst>
          </p:nvPr>
        </p:nvSpPr>
        <p:spPr>
          <a:xfrm>
            <a:off x="8536940" y="5979526"/>
            <a:ext cx="786765" cy="1981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BD0D9"/>
              </a:gs>
              <a:gs pos="100000">
                <a:srgbClr val="0BD0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41300" dist="48260" dir="5400000" sx="108000" sy="108000" algn="ctr" rotWithShape="0">
              <a:srgbClr val="0BD0D9">
                <a:alpha val="40000"/>
              </a:srgbClr>
            </a:outerShdw>
          </a:effectLst>
        </p:spPr>
        <p:txBody>
          <a:bodyPr lIns="93817" tIns="46909" rIns="93817" bIns="46909" rtlCol="0" anchor="ctr"/>
          <a:lstStyle/>
          <a:p>
            <a:pPr algn="ctr"/>
            <a:endParaRPr lang="zh-CN" altLang="en-US" sz="1845">
              <a:effectLst>
                <a:outerShdw blurRad="130302" dist="39091" dir="2699985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335" name="文本框 334"/>
          <p:cNvSpPr txBox="1"/>
          <p:nvPr/>
        </p:nvSpPr>
        <p:spPr>
          <a:xfrm>
            <a:off x="8559800" y="5975081"/>
            <a:ext cx="748665" cy="259080"/>
          </a:xfrm>
          <a:prstGeom prst="rect">
            <a:avLst/>
          </a:prstGeom>
          <a:noFill/>
          <a:effectLst/>
        </p:spPr>
        <p:txBody>
          <a:bodyPr wrap="square" lIns="82525" tIns="41262" rIns="82525" bIns="41262" rtlCol="0">
            <a:noAutofit/>
          </a:bodyPr>
          <a:lstStyle/>
          <a:p>
            <a:pPr algn="ctr"/>
            <a:r>
              <a:rPr lang="zh-CN" altLang="en-US" sz="900" dirty="0">
                <a:effectLst/>
                <a:latin typeface="+mn-ea"/>
              </a:rPr>
              <a:t>法律咨询</a:t>
            </a:r>
          </a:p>
        </p:txBody>
      </p:sp>
      <p:sp>
        <p:nvSpPr>
          <p:cNvPr id="336" name="矩形: 圆角 468"/>
          <p:cNvSpPr/>
          <p:nvPr>
            <p:custDataLst>
              <p:tags r:id="rId25"/>
            </p:custDataLst>
          </p:nvPr>
        </p:nvSpPr>
        <p:spPr>
          <a:xfrm>
            <a:off x="9414510" y="5979526"/>
            <a:ext cx="786765" cy="1981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BD0D9"/>
              </a:gs>
              <a:gs pos="100000">
                <a:srgbClr val="0BD0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41300" dist="48260" dir="5400000" sx="108000" sy="108000" algn="ctr" rotWithShape="0">
              <a:srgbClr val="0BD0D9">
                <a:alpha val="40000"/>
              </a:srgbClr>
            </a:outerShdw>
          </a:effectLst>
        </p:spPr>
        <p:txBody>
          <a:bodyPr lIns="93817" tIns="46909" rIns="93817" bIns="46909" rtlCol="0" anchor="ctr"/>
          <a:lstStyle/>
          <a:p>
            <a:pPr algn="ctr"/>
            <a:endParaRPr lang="zh-CN" altLang="en-US" sz="1845">
              <a:effectLst>
                <a:outerShdw blurRad="130302" dist="39091" dir="2699985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337" name="文本框 336"/>
          <p:cNvSpPr txBox="1"/>
          <p:nvPr/>
        </p:nvSpPr>
        <p:spPr>
          <a:xfrm>
            <a:off x="9437370" y="5975081"/>
            <a:ext cx="748665" cy="259080"/>
          </a:xfrm>
          <a:prstGeom prst="rect">
            <a:avLst/>
          </a:prstGeom>
          <a:noFill/>
          <a:effectLst/>
        </p:spPr>
        <p:txBody>
          <a:bodyPr wrap="square" lIns="82525" tIns="41262" rIns="82525" bIns="41262" rtlCol="0">
            <a:noAutofit/>
          </a:bodyPr>
          <a:lstStyle/>
          <a:p>
            <a:pPr algn="ctr"/>
            <a:r>
              <a:rPr lang="zh-CN" altLang="en-US" sz="900" dirty="0">
                <a:effectLst/>
                <a:latin typeface="+mn-ea"/>
              </a:rPr>
              <a:t>项目管理</a:t>
            </a:r>
          </a:p>
        </p:txBody>
      </p:sp>
      <p:sp>
        <p:nvSpPr>
          <p:cNvPr id="338" name="矩形: 圆角 471"/>
          <p:cNvSpPr/>
          <p:nvPr>
            <p:custDataLst>
              <p:tags r:id="rId26"/>
            </p:custDataLst>
          </p:nvPr>
        </p:nvSpPr>
        <p:spPr>
          <a:xfrm>
            <a:off x="10317480" y="5979526"/>
            <a:ext cx="786765" cy="19812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BD0D9"/>
              </a:gs>
              <a:gs pos="100000">
                <a:srgbClr val="0BD0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41300" dist="48260" dir="5400000" sx="108000" sy="108000" algn="ctr" rotWithShape="0">
              <a:srgbClr val="0BD0D9">
                <a:alpha val="40000"/>
              </a:srgbClr>
            </a:outerShdw>
          </a:effectLst>
        </p:spPr>
        <p:txBody>
          <a:bodyPr lIns="93817" tIns="46909" rIns="93817" bIns="46909" rtlCol="0" anchor="ctr"/>
          <a:lstStyle/>
          <a:p>
            <a:pPr algn="ctr"/>
            <a:endParaRPr lang="zh-CN" altLang="en-US" sz="1845">
              <a:effectLst>
                <a:outerShdw blurRad="130302" dist="39091" dir="2699985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339" name="文本框 338"/>
          <p:cNvSpPr txBox="1"/>
          <p:nvPr/>
        </p:nvSpPr>
        <p:spPr>
          <a:xfrm>
            <a:off x="10339705" y="5975081"/>
            <a:ext cx="748665" cy="259080"/>
          </a:xfrm>
          <a:prstGeom prst="rect">
            <a:avLst/>
          </a:prstGeom>
          <a:noFill/>
          <a:effectLst/>
        </p:spPr>
        <p:txBody>
          <a:bodyPr wrap="square" lIns="82525" tIns="41262" rIns="82525" bIns="41262" rtlCol="0">
            <a:noAutofit/>
          </a:bodyPr>
          <a:lstStyle/>
          <a:p>
            <a:pPr algn="ctr"/>
            <a:r>
              <a:rPr lang="en-US" altLang="zh-CN" sz="900" dirty="0">
                <a:effectLst/>
                <a:latin typeface="+mn-ea"/>
              </a:rPr>
              <a:t>...</a:t>
            </a:r>
          </a:p>
        </p:txBody>
      </p:sp>
      <p:sp>
        <p:nvSpPr>
          <p:cNvPr id="341" name="椭圆 340"/>
          <p:cNvSpPr/>
          <p:nvPr/>
        </p:nvSpPr>
        <p:spPr>
          <a:xfrm flipH="1">
            <a:off x="7693443" y="5992770"/>
            <a:ext cx="210002" cy="210002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BD0D9">
                  <a:lumMod val="5000"/>
                  <a:lumOff val="95000"/>
                </a:srgbClr>
              </a:gs>
            </a:gsLst>
            <a:path path="circle">
              <a:fillToRect r="100000" b="100000"/>
            </a:path>
          </a:gradFill>
          <a:ln w="11430" cap="flat" cmpd="sng" algn="ctr">
            <a:solidFill>
              <a:srgbClr val="0BD0D9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2" name="椭圆 341"/>
          <p:cNvSpPr/>
          <p:nvPr/>
        </p:nvSpPr>
        <p:spPr>
          <a:xfrm flipH="1">
            <a:off x="7739209" y="6038537"/>
            <a:ext cx="118469" cy="118469"/>
          </a:xfrm>
          <a:prstGeom prst="ellipse">
            <a:avLst/>
          </a:prstGeom>
          <a:gradFill flip="none" rotWithShape="1">
            <a:gsLst>
              <a:gs pos="0">
                <a:srgbClr val="0BD0D9"/>
              </a:gs>
              <a:gs pos="100000">
                <a:srgbClr val="0BD0D9">
                  <a:lumMod val="90000"/>
                  <a:lumOff val="1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38100" cap="flat" cmpd="sng" algn="ctr">
            <a:noFill/>
            <a:prstDash val="solid"/>
            <a:miter lim="800000"/>
          </a:ln>
          <a:effectLst>
            <a:outerShdw blurRad="254000" dist="50800" dir="5400000" sx="108000" sy="108000" algn="ctr" rotWithShape="0">
              <a:srgbClr val="0BD0D9">
                <a:alpha val="40000"/>
              </a:srgbClr>
            </a:outerShdw>
          </a:effectLst>
        </p:spPr>
        <p:txBody>
          <a:bodyPr lIns="98755" tIns="49378" rIns="98755" bIns="49378" rtlCol="0" anchor="ctr"/>
          <a:lstStyle/>
          <a:p>
            <a:pPr algn="ctr"/>
            <a:endParaRPr lang="zh-CN" altLang="en-US" sz="1945" dirty="0">
              <a:solidFill>
                <a:srgbClr val="FFFFFF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  <p:sp>
        <p:nvSpPr>
          <p:cNvPr id="344" name="椭圆 343"/>
          <p:cNvSpPr/>
          <p:nvPr/>
        </p:nvSpPr>
        <p:spPr>
          <a:xfrm rot="10800000" flipH="1">
            <a:off x="3956660" y="5116051"/>
            <a:ext cx="210002" cy="210002"/>
          </a:xfrm>
          <a:prstGeom prst="ellipse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1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</a:gradFill>
          <a:ln w="1143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45" name="椭圆 344"/>
          <p:cNvSpPr/>
          <p:nvPr/>
        </p:nvSpPr>
        <p:spPr>
          <a:xfrm rot="10800000" flipH="1">
            <a:off x="4002427" y="5161818"/>
            <a:ext cx="118469" cy="118469"/>
          </a:xfrm>
          <a:prstGeom prst="ellipse">
            <a:avLst/>
          </a:prstGeom>
          <a:gradFill flip="none" rotWithShape="1">
            <a:gsLst>
              <a:gs pos="2300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123444" dir="5400000" sx="108000" sy="108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endParaRPr lang="zh-CN" altLang="en-US" sz="1945" dirty="0">
              <a:solidFill>
                <a:schemeClr val="bg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  <a:sym typeface="+mn-ea"/>
              </a:rPr>
              <a:t>2-2</a:t>
            </a:r>
            <a:r>
              <a:rPr lang="zh-CN" altLang="en-US" dirty="0">
                <a:latin typeface="+mn-ea"/>
                <a:ea typeface="+mn-ea"/>
                <a:sym typeface="+mn-ea"/>
              </a:rPr>
              <a:t>、技术发展促进合同审查的三次跃迁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4801077" y="1741839"/>
            <a:ext cx="2605060" cy="3784764"/>
          </a:xfrm>
          <a:prstGeom prst="roundRect">
            <a:avLst>
              <a:gd name="adj" fmla="val 4179"/>
            </a:avLst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20000"/>
                  <a:lumOff val="80000"/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latin typeface="+mn-ea"/>
              <a:sym typeface="+mn-ea"/>
            </a:endParaRPr>
          </a:p>
        </p:txBody>
      </p:sp>
      <p:sp>
        <p:nvSpPr>
          <p:cNvPr id="29" name="矩形: 圆角 28"/>
          <p:cNvSpPr/>
          <p:nvPr/>
        </p:nvSpPr>
        <p:spPr>
          <a:xfrm>
            <a:off x="8180871" y="1741839"/>
            <a:ext cx="2605060" cy="3784763"/>
          </a:xfrm>
          <a:prstGeom prst="roundRect">
            <a:avLst>
              <a:gd name="adj" fmla="val 5901"/>
            </a:avLst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20000"/>
                  <a:lumOff val="80000"/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520700" y="5715000"/>
            <a:ext cx="1103946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06646" y="1444514"/>
            <a:ext cx="0" cy="44588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191623" y="5784579"/>
            <a:ext cx="449507" cy="249313"/>
          </a:xfrm>
          <a:prstGeom prst="rect">
            <a:avLst/>
          </a:prstGeom>
          <a:noFill/>
          <a:effectLst/>
        </p:spPr>
        <p:txBody>
          <a:bodyPr wrap="none" lIns="98755" tIns="49378" rIns="98755" bIns="49378" rtlCol="0">
            <a:spAutoFit/>
          </a:bodyPr>
          <a:lstStyle/>
          <a:p>
            <a:r>
              <a:rPr lang="zh-CN" altLang="en-US" sz="9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时间</a:t>
            </a:r>
            <a:endParaRPr lang="en-US" altLang="zh-CN" sz="970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5422" y="1396108"/>
            <a:ext cx="449507" cy="249313"/>
          </a:xfrm>
          <a:prstGeom prst="rect">
            <a:avLst/>
          </a:prstGeom>
          <a:noFill/>
          <a:effectLst/>
        </p:spPr>
        <p:txBody>
          <a:bodyPr wrap="none" lIns="98755" tIns="49378" rIns="98755" bIns="49378" rtlCol="0">
            <a:spAutoFit/>
          </a:bodyPr>
          <a:lstStyle/>
          <a:p>
            <a:r>
              <a:rPr lang="zh-CN" altLang="en-US" sz="970" i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价值</a:t>
            </a:r>
            <a:endParaRPr lang="en-US" altLang="zh-CN" sz="970" i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1418780" y="1741839"/>
            <a:ext cx="2605060" cy="3784763"/>
          </a:xfrm>
          <a:prstGeom prst="roundRect">
            <a:avLst>
              <a:gd name="adj" fmla="val 4609"/>
            </a:avLst>
          </a:prstGeom>
          <a:gradFill flip="none" rotWithShape="1">
            <a:gsLst>
              <a:gs pos="100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20000"/>
                  <a:lumOff val="80000"/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31" name="任意多边形: 形状 30"/>
          <p:cNvSpPr/>
          <p:nvPr/>
        </p:nvSpPr>
        <p:spPr>
          <a:xfrm>
            <a:off x="827941" y="1444514"/>
            <a:ext cx="10363681" cy="3911257"/>
          </a:xfrm>
          <a:custGeom>
            <a:avLst/>
            <a:gdLst>
              <a:gd name="connsiteX0" fmla="*/ 0 w 9826171"/>
              <a:gd name="connsiteY0" fmla="*/ 3468914 h 3468914"/>
              <a:gd name="connsiteX1" fmla="*/ 9826171 w 9826171"/>
              <a:gd name="connsiteY1" fmla="*/ 0 h 3468914"/>
              <a:gd name="connsiteX0-1" fmla="*/ 0 w 9826171"/>
              <a:gd name="connsiteY0-2" fmla="*/ 3468914 h 3468914"/>
              <a:gd name="connsiteX1-3" fmla="*/ 9826171 w 9826171"/>
              <a:gd name="connsiteY1-4" fmla="*/ 0 h 3468914"/>
              <a:gd name="connsiteX0-5" fmla="*/ 0 w 9826171"/>
              <a:gd name="connsiteY0-6" fmla="*/ 3468914 h 3468914"/>
              <a:gd name="connsiteX1-7" fmla="*/ 9826171 w 9826171"/>
              <a:gd name="connsiteY1-8" fmla="*/ 0 h 3468914"/>
              <a:gd name="connsiteX0-9" fmla="*/ 0 w 9826171"/>
              <a:gd name="connsiteY0-10" fmla="*/ 3468914 h 3468914"/>
              <a:gd name="connsiteX1-11" fmla="*/ 9826171 w 9826171"/>
              <a:gd name="connsiteY1-12" fmla="*/ 0 h 3468914"/>
              <a:gd name="connsiteX0-13" fmla="*/ 0 w 9826171"/>
              <a:gd name="connsiteY0-14" fmla="*/ 3468914 h 3468914"/>
              <a:gd name="connsiteX1-15" fmla="*/ 9826171 w 9826171"/>
              <a:gd name="connsiteY1-16" fmla="*/ 0 h 3468914"/>
              <a:gd name="connsiteX0-17" fmla="*/ 0 w 9826171"/>
              <a:gd name="connsiteY0-18" fmla="*/ 3468914 h 3468914"/>
              <a:gd name="connsiteX1-19" fmla="*/ 9826171 w 9826171"/>
              <a:gd name="connsiteY1-20" fmla="*/ 0 h 3468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</a:cxnLst>
            <a:rect l="l" t="t" r="r" b="b"/>
            <a:pathLst>
              <a:path w="9826171" h="3468914">
                <a:moveTo>
                  <a:pt x="0" y="3468914"/>
                </a:moveTo>
                <a:cubicBezTo>
                  <a:pt x="5089676" y="3415695"/>
                  <a:pt x="9368367" y="635605"/>
                  <a:pt x="9826171" y="0"/>
                </a:cubicBezTo>
              </a:path>
            </a:pathLst>
          </a:custGeom>
          <a:noFill/>
          <a:ln w="41275">
            <a:gradFill flip="none" rotWithShape="1">
              <a:gsLst>
                <a:gs pos="46000">
                  <a:schemeClr val="accent1">
                    <a:lumMod val="97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10800000" scaled="1"/>
              <a:tileRect/>
            </a:gradFill>
            <a:tailEnd type="arrow" w="med" len="sm"/>
          </a:ln>
          <a:effectLst>
            <a:outerShdw blurRad="63500" dist="152400" dir="4800000" sx="102000" sy="102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660201" y="1804354"/>
            <a:ext cx="136254" cy="136250"/>
            <a:chOff x="4660138" y="4674775"/>
            <a:chExt cx="68039" cy="68038"/>
          </a:xfrm>
        </p:grpSpPr>
        <p:sp>
          <p:nvSpPr>
            <p:cNvPr id="36" name="椭圆 35"/>
            <p:cNvSpPr/>
            <p:nvPr>
              <p:custDataLst>
                <p:tags r:id="rId4"/>
              </p:custDataLst>
            </p:nvPr>
          </p:nvSpPr>
          <p:spPr>
            <a:xfrm>
              <a:off x="4660138" y="4674775"/>
              <a:ext cx="68039" cy="680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137160" algn="ctr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755" tIns="49378" rIns="98755" bIns="49378" rtlCol="0" anchor="ctr"/>
            <a:lstStyle/>
            <a:p>
              <a:pPr algn="ctr"/>
              <a:endParaRPr lang="zh-CN" altLang="en-US" sz="1945">
                <a:latin typeface="+mn-ea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677506" y="4692144"/>
              <a:ext cx="33298" cy="3329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755" tIns="49378" rIns="98755" bIns="49378" rtlCol="0" anchor="ctr"/>
            <a:lstStyle/>
            <a:p>
              <a:pPr algn="ctr"/>
              <a:endParaRPr lang="zh-CN" altLang="en-US" sz="1945">
                <a:latin typeface="+mn-ea"/>
              </a:endParaRPr>
            </a:p>
          </p:txBody>
        </p:sp>
      </p:grpSp>
      <p:grpSp>
        <p:nvGrpSpPr>
          <p:cNvPr id="168" name="组合 167"/>
          <p:cNvGrpSpPr/>
          <p:nvPr/>
        </p:nvGrpSpPr>
        <p:grpSpPr>
          <a:xfrm>
            <a:off x="10865995" y="1701081"/>
            <a:ext cx="837768" cy="328768"/>
            <a:chOff x="6233670" y="4187741"/>
            <a:chExt cx="837768" cy="328768"/>
          </a:xfrm>
        </p:grpSpPr>
        <p:sp>
          <p:nvSpPr>
            <p:cNvPr id="42" name="任意多边形: 形状 41"/>
            <p:cNvSpPr/>
            <p:nvPr/>
          </p:nvSpPr>
          <p:spPr>
            <a:xfrm>
              <a:off x="6233670" y="4187741"/>
              <a:ext cx="837768" cy="328768"/>
            </a:xfrm>
            <a:custGeom>
              <a:avLst/>
              <a:gdLst>
                <a:gd name="connsiteX0" fmla="*/ 159801 w 837768"/>
                <a:gd name="connsiteY0" fmla="*/ 0 h 328768"/>
                <a:gd name="connsiteX1" fmla="*/ 782972 w 837768"/>
                <a:gd name="connsiteY1" fmla="*/ 0 h 328768"/>
                <a:gd name="connsiteX2" fmla="*/ 837768 w 837768"/>
                <a:gd name="connsiteY2" fmla="*/ 54796 h 328768"/>
                <a:gd name="connsiteX3" fmla="*/ 837768 w 837768"/>
                <a:gd name="connsiteY3" fmla="*/ 273972 h 328768"/>
                <a:gd name="connsiteX4" fmla="*/ 782972 w 837768"/>
                <a:gd name="connsiteY4" fmla="*/ 328768 h 328768"/>
                <a:gd name="connsiteX5" fmla="*/ 159801 w 837768"/>
                <a:gd name="connsiteY5" fmla="*/ 328768 h 328768"/>
                <a:gd name="connsiteX6" fmla="*/ 105005 w 837768"/>
                <a:gd name="connsiteY6" fmla="*/ 273972 h 328768"/>
                <a:gd name="connsiteX7" fmla="*/ 105005 w 837768"/>
                <a:gd name="connsiteY7" fmla="*/ 209505 h 328768"/>
                <a:gd name="connsiteX8" fmla="*/ 0 w 837768"/>
                <a:gd name="connsiteY8" fmla="*/ 164385 h 328768"/>
                <a:gd name="connsiteX9" fmla="*/ 105005 w 837768"/>
                <a:gd name="connsiteY9" fmla="*/ 119265 h 328768"/>
                <a:gd name="connsiteX10" fmla="*/ 105005 w 837768"/>
                <a:gd name="connsiteY10" fmla="*/ 54796 h 328768"/>
                <a:gd name="connsiteX11" fmla="*/ 159801 w 837768"/>
                <a:gd name="connsiteY11" fmla="*/ 0 h 328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7768" h="328768">
                  <a:moveTo>
                    <a:pt x="159801" y="0"/>
                  </a:moveTo>
                  <a:lnTo>
                    <a:pt x="782972" y="0"/>
                  </a:lnTo>
                  <a:cubicBezTo>
                    <a:pt x="813235" y="0"/>
                    <a:pt x="837768" y="24533"/>
                    <a:pt x="837768" y="54796"/>
                  </a:cubicBezTo>
                  <a:lnTo>
                    <a:pt x="837768" y="273972"/>
                  </a:lnTo>
                  <a:cubicBezTo>
                    <a:pt x="837768" y="304235"/>
                    <a:pt x="813235" y="328768"/>
                    <a:pt x="782972" y="328768"/>
                  </a:cubicBezTo>
                  <a:lnTo>
                    <a:pt x="159801" y="328768"/>
                  </a:lnTo>
                  <a:cubicBezTo>
                    <a:pt x="129538" y="328768"/>
                    <a:pt x="105005" y="304235"/>
                    <a:pt x="105005" y="273972"/>
                  </a:cubicBezTo>
                  <a:lnTo>
                    <a:pt x="105005" y="209505"/>
                  </a:lnTo>
                  <a:lnTo>
                    <a:pt x="0" y="164385"/>
                  </a:lnTo>
                  <a:lnTo>
                    <a:pt x="105005" y="119265"/>
                  </a:lnTo>
                  <a:lnTo>
                    <a:pt x="105005" y="54796"/>
                  </a:lnTo>
                  <a:cubicBezTo>
                    <a:pt x="105005" y="24533"/>
                    <a:pt x="129538" y="0"/>
                    <a:pt x="15980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37160" algn="ctr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755" tIns="49378" rIns="98755" bIns="49378" rtlCol="0" anchor="ctr"/>
            <a:lstStyle/>
            <a:p>
              <a:pPr algn="ctr"/>
              <a:endParaRPr lang="zh-CN" altLang="en-US" sz="1945" dirty="0">
                <a:latin typeface="+mn-ea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339890" y="4228497"/>
              <a:ext cx="699576" cy="249313"/>
            </a:xfrm>
            <a:prstGeom prst="rect">
              <a:avLst/>
            </a:prstGeom>
            <a:noFill/>
            <a:effectLst/>
          </p:spPr>
          <p:txBody>
            <a:bodyPr wrap="none" lIns="98755" tIns="49378" rIns="98755" bIns="49378" rtlCol="0">
              <a:spAutoFit/>
            </a:bodyPr>
            <a:lstStyle/>
            <a:p>
              <a:r>
                <a:rPr kumimoji="0" lang="zh-CN" altLang="en-US" sz="97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ea"/>
                  <a:cs typeface="+mn-cs"/>
                </a:rPr>
                <a:t>当前阶段</a:t>
              </a:r>
              <a:endParaRPr lang="en-US" altLang="zh-CN" sz="97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127358" y="1240558"/>
            <a:ext cx="1090268" cy="326135"/>
            <a:chOff x="2127358" y="1326804"/>
            <a:chExt cx="1090268" cy="326135"/>
          </a:xfrm>
        </p:grpSpPr>
        <p:sp>
          <p:nvSpPr>
            <p:cNvPr id="50" name="矩形: 圆角 49"/>
            <p:cNvSpPr/>
            <p:nvPr>
              <p:custDataLst>
                <p:tags r:id="rId3"/>
              </p:custDataLst>
            </p:nvPr>
          </p:nvSpPr>
          <p:spPr>
            <a:xfrm>
              <a:off x="2127358" y="1326804"/>
              <a:ext cx="1090268" cy="3261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90000"/>
                    <a:lumOff val="1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8100">
              <a:noFill/>
            </a:ln>
            <a:effectLst>
              <a:outerShdw blurRad="411480" dist="123444" dir="5400000" sx="108000" sy="108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755" tIns="49378" rIns="98755" bIns="49378" rtlCol="0" anchor="ctr"/>
            <a:lstStyle/>
            <a:p>
              <a:pPr algn="ctr"/>
              <a:endParaRPr lang="zh-CN" altLang="en-US" sz="1945">
                <a:solidFill>
                  <a:schemeClr val="bg1"/>
                </a:solidFill>
                <a:effectLst>
                  <a:outerShdw blurRad="137160" dist="41148" dir="2699997" algn="tl">
                    <a:srgbClr val="000000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197517" y="1365104"/>
              <a:ext cx="949960" cy="238125"/>
            </a:xfrm>
            <a:prstGeom prst="rect">
              <a:avLst/>
            </a:prstGeom>
            <a:noFill/>
            <a:effectLst/>
          </p:spPr>
          <p:txBody>
            <a:bodyPr wrap="none" lIns="79004" tIns="39502" rIns="79004" bIns="39502" rtlCol="0">
              <a:spAutoFit/>
            </a:bodyPr>
            <a:lstStyle/>
            <a:p>
              <a:pPr algn="ctr"/>
              <a:r>
                <a:rPr lang="zh-CN" altLang="en-US" sz="1035" dirty="0">
                  <a:solidFill>
                    <a:schemeClr val="bg1"/>
                  </a:solidFill>
                  <a:latin typeface="+mn-ea"/>
                </a:rPr>
                <a:t>规则引擎阶段</a:t>
              </a: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2058760" y="5808928"/>
            <a:ext cx="1324747" cy="248992"/>
          </a:xfrm>
          <a:prstGeom prst="rect">
            <a:avLst/>
          </a:prstGeom>
          <a:noFill/>
          <a:effectLst/>
        </p:spPr>
        <p:txBody>
          <a:bodyPr wrap="none" lIns="98755" tIns="49378" rIns="98755" bIns="49378" rtlCol="0">
            <a:spAutoFit/>
          </a:bodyPr>
          <a:lstStyle>
            <a:defPPr>
              <a:defRPr lang="zh-CN"/>
            </a:defPPr>
            <a:lvl1pPr>
              <a:defRPr kumimoji="0" sz="97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/>
                <a:ea typeface="思源黑体 CN Normal"/>
              </a:defRPr>
            </a:lvl1pPr>
          </a:lstStyle>
          <a:p>
            <a:pPr algn="l"/>
            <a:r>
              <a:rPr lang="en-US" altLang="zh-CN" dirty="0">
                <a:latin typeface="+mn-ea"/>
                <a:ea typeface="+mn-ea"/>
              </a:rPr>
              <a:t>2000</a:t>
            </a:r>
            <a:r>
              <a:rPr lang="zh-CN" altLang="en-US" dirty="0">
                <a:latin typeface="+mn-ea"/>
                <a:ea typeface="+mn-ea"/>
              </a:rPr>
              <a:t>年代初</a:t>
            </a:r>
            <a:r>
              <a:rPr lang="en-US" altLang="zh-CN" dirty="0">
                <a:latin typeface="+mn-ea"/>
                <a:ea typeface="+mn-ea"/>
              </a:rPr>
              <a:t>–2010</a:t>
            </a:r>
            <a:r>
              <a:rPr lang="zh-CN" altLang="en-US" dirty="0">
                <a:latin typeface="+mn-ea"/>
                <a:ea typeface="+mn-ea"/>
              </a:rPr>
              <a:t>年</a:t>
            </a:r>
          </a:p>
        </p:txBody>
      </p:sp>
      <p:sp>
        <p:nvSpPr>
          <p:cNvPr id="53" name="TextBox 15"/>
          <p:cNvSpPr txBox="1"/>
          <p:nvPr/>
        </p:nvSpPr>
        <p:spPr>
          <a:xfrm>
            <a:off x="1435236" y="2320290"/>
            <a:ext cx="2587628" cy="2833674"/>
          </a:xfrm>
          <a:prstGeom prst="rect">
            <a:avLst/>
          </a:prstGeom>
          <a:noFill/>
          <a:effectLst/>
        </p:spPr>
        <p:txBody>
          <a:bodyPr wrap="square" lIns="98755" tIns="49378" rIns="98755" bIns="49378" rtlCol="0">
            <a:spAutoFit/>
          </a:bodyPr>
          <a:lstStyle>
            <a:defPPr>
              <a:defRPr lang="zh-CN"/>
            </a:defPPr>
            <a:lvl1pPr>
              <a:defRPr kumimoji="0" sz="97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/>
                <a:ea typeface="思源黑体 CN Normal"/>
              </a:defRPr>
            </a:lvl1pPr>
          </a:lstStyle>
          <a:p>
            <a:pPr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技术路径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：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预制规则库（如通过正则表达式）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endParaRPr lang="zh-CN" altLang="en-US" sz="1200" dirty="0">
              <a:solidFill>
                <a:schemeClr val="tx1"/>
              </a:solidFill>
              <a:latin typeface="+mn-ea"/>
              <a:ea typeface="+mn-ea"/>
              <a:sym typeface="Arial" panose="020B0604020202090204" pitchFamily="34" charset="0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能力边界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：</a:t>
            </a:r>
          </a:p>
          <a:p>
            <a:pPr indent="0" algn="l">
              <a:lnSpc>
                <a:spcPct val="150000"/>
              </a:lnSpc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✅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识别显性错误：日期格式错误、金额缺失、条款名称拼写错误</a:t>
            </a:r>
            <a:endParaRPr lang="en-US" altLang="zh-CN" sz="1200" dirty="0">
              <a:solidFill>
                <a:schemeClr val="tx1"/>
              </a:solidFill>
              <a:latin typeface="+mn-ea"/>
              <a:ea typeface="+mn-ea"/>
              <a:sym typeface="Arial" panose="020B0604020202090204" pitchFamily="34" charset="0"/>
            </a:endParaRPr>
          </a:p>
          <a:p>
            <a:pPr indent="0" algn="l">
              <a:lnSpc>
                <a:spcPct val="150000"/>
              </a:lnSpc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✅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基础合规检查：必备条款完整性验证</a:t>
            </a:r>
          </a:p>
          <a:p>
            <a:pPr indent="0" algn="l">
              <a:lnSpc>
                <a:spcPct val="150000"/>
              </a:lnSpc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❌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无法理解语义</a:t>
            </a:r>
            <a:endParaRPr lang="en-US" altLang="zh-CN" sz="1200" dirty="0">
              <a:solidFill>
                <a:schemeClr val="tx1"/>
              </a:solidFill>
              <a:latin typeface="+mn-ea"/>
              <a:ea typeface="+mn-ea"/>
              <a:sym typeface="Arial" panose="020B0604020202090204" pitchFamily="34" charset="0"/>
            </a:endParaRPr>
          </a:p>
          <a:p>
            <a:pPr indent="0" algn="l">
              <a:lnSpc>
                <a:spcPct val="150000"/>
              </a:lnSpc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❌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零泛化能力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8938267" y="1240558"/>
            <a:ext cx="1090268" cy="326135"/>
            <a:chOff x="2127358" y="1326804"/>
            <a:chExt cx="1090268" cy="326135"/>
          </a:xfrm>
        </p:grpSpPr>
        <p:sp>
          <p:nvSpPr>
            <p:cNvPr id="160" name="矩形: 圆角 159"/>
            <p:cNvSpPr/>
            <p:nvPr>
              <p:custDataLst>
                <p:tags r:id="rId2"/>
              </p:custDataLst>
            </p:nvPr>
          </p:nvSpPr>
          <p:spPr>
            <a:xfrm>
              <a:off x="2127358" y="1326804"/>
              <a:ext cx="1090268" cy="3261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90000"/>
                    <a:lumOff val="1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8100">
              <a:noFill/>
            </a:ln>
            <a:effectLst>
              <a:outerShdw blurRad="411480" dist="123444" dir="5400000" sx="108000" sy="108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755" tIns="49378" rIns="98755" bIns="49378" rtlCol="0" anchor="ctr"/>
            <a:lstStyle/>
            <a:p>
              <a:pPr algn="ctr"/>
              <a:endParaRPr lang="zh-CN" altLang="en-US" sz="1945">
                <a:solidFill>
                  <a:schemeClr val="bg1"/>
                </a:solidFill>
                <a:effectLst>
                  <a:outerShdw blurRad="137160" dist="41148" dir="2699997" algn="tl">
                    <a:srgbClr val="000000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2263563" y="1365104"/>
              <a:ext cx="817880" cy="238125"/>
            </a:xfrm>
            <a:prstGeom prst="rect">
              <a:avLst/>
            </a:prstGeom>
            <a:noFill/>
            <a:effectLst/>
          </p:spPr>
          <p:txBody>
            <a:bodyPr wrap="none" lIns="79004" tIns="39502" rIns="79004" bIns="39502" rtlCol="0">
              <a:spAutoFit/>
            </a:bodyPr>
            <a:lstStyle/>
            <a:p>
              <a:pPr algn="ctr"/>
              <a:r>
                <a:rPr lang="zh-CN" altLang="en-US" sz="1035" dirty="0">
                  <a:solidFill>
                    <a:schemeClr val="bg1"/>
                  </a:solidFill>
                  <a:latin typeface="+mn-ea"/>
                </a:rPr>
                <a:t>大模型阶段</a:t>
              </a:r>
            </a:p>
          </p:txBody>
        </p:sp>
      </p:grpSp>
      <p:sp>
        <p:nvSpPr>
          <p:cNvPr id="162" name="文本框 161"/>
          <p:cNvSpPr txBox="1"/>
          <p:nvPr/>
        </p:nvSpPr>
        <p:spPr>
          <a:xfrm>
            <a:off x="5600972" y="5798768"/>
            <a:ext cx="949644" cy="248992"/>
          </a:xfrm>
          <a:prstGeom prst="rect">
            <a:avLst/>
          </a:prstGeom>
          <a:noFill/>
          <a:effectLst/>
        </p:spPr>
        <p:txBody>
          <a:bodyPr wrap="none" lIns="98755" tIns="49378" rIns="98755" bIns="49378" rtlCol="0">
            <a:spAutoFit/>
          </a:bodyPr>
          <a:lstStyle>
            <a:defPPr>
              <a:defRPr lang="zh-CN"/>
            </a:defPPr>
            <a:lvl1pPr>
              <a:defRPr kumimoji="0" sz="97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/>
                <a:ea typeface="思源黑体 CN Normal"/>
              </a:defRPr>
            </a:lvl1pPr>
          </a:lstStyle>
          <a:p>
            <a:pPr algn="l"/>
            <a:r>
              <a:rPr lang="en-US" altLang="zh-CN" dirty="0">
                <a:latin typeface="+mn-ea"/>
                <a:ea typeface="+mn-ea"/>
              </a:rPr>
              <a:t>2010–2018</a:t>
            </a:r>
            <a:r>
              <a:rPr lang="zh-CN" altLang="en-US" dirty="0">
                <a:latin typeface="+mn-ea"/>
                <a:ea typeface="+mn-ea"/>
              </a:rPr>
              <a:t>年</a:t>
            </a:r>
          </a:p>
        </p:txBody>
      </p:sp>
      <p:sp>
        <p:nvSpPr>
          <p:cNvPr id="165" name="文本框 164"/>
          <p:cNvSpPr txBox="1"/>
          <p:nvPr/>
        </p:nvSpPr>
        <p:spPr>
          <a:xfrm>
            <a:off x="8992516" y="5798768"/>
            <a:ext cx="887128" cy="248992"/>
          </a:xfrm>
          <a:prstGeom prst="rect">
            <a:avLst/>
          </a:prstGeom>
          <a:noFill/>
          <a:effectLst/>
        </p:spPr>
        <p:txBody>
          <a:bodyPr wrap="none" lIns="98755" tIns="49378" rIns="98755" bIns="49378" rtlCol="0">
            <a:spAutoFit/>
          </a:bodyPr>
          <a:lstStyle>
            <a:defPPr>
              <a:defRPr lang="zh-CN"/>
            </a:defPPr>
            <a:lvl1pPr>
              <a:defRPr kumimoji="0" sz="97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/>
                <a:ea typeface="思源黑体 CN Normal"/>
              </a:defRPr>
            </a:lvl1pPr>
          </a:lstStyle>
          <a:p>
            <a:r>
              <a:rPr lang="en-US" altLang="zh-CN" dirty="0">
                <a:latin typeface="+mn-ea"/>
                <a:ea typeface="+mn-ea"/>
              </a:rPr>
              <a:t>2024 - </a:t>
            </a:r>
            <a:r>
              <a:rPr lang="zh-CN" altLang="en-US" dirty="0">
                <a:latin typeface="+mn-ea"/>
                <a:ea typeface="+mn-ea"/>
              </a:rPr>
              <a:t>至今</a:t>
            </a:r>
          </a:p>
        </p:txBody>
      </p:sp>
      <p:sp>
        <p:nvSpPr>
          <p:cNvPr id="182" name="矩形: 圆角 181"/>
          <p:cNvSpPr/>
          <p:nvPr/>
        </p:nvSpPr>
        <p:spPr>
          <a:xfrm>
            <a:off x="2205116" y="1864461"/>
            <a:ext cx="945992" cy="2786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3" name="TextBox 15"/>
          <p:cNvSpPr txBox="1"/>
          <p:nvPr/>
        </p:nvSpPr>
        <p:spPr>
          <a:xfrm>
            <a:off x="1593007" y="1881822"/>
            <a:ext cx="2181382" cy="259080"/>
          </a:xfrm>
          <a:prstGeom prst="rect">
            <a:avLst/>
          </a:prstGeom>
          <a:noFill/>
          <a:effectLst/>
        </p:spPr>
        <p:txBody>
          <a:bodyPr wrap="square" lIns="98755" tIns="49378" rIns="98755" bIns="49378" rtlCol="0">
            <a:spAutoFit/>
          </a:bodyPr>
          <a:lstStyle>
            <a:defPPr>
              <a:defRPr lang="zh-CN"/>
            </a:defPPr>
            <a:lvl1pPr>
              <a:defRPr kumimoji="0" sz="97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/>
                <a:ea typeface="思源黑体 CN Normal"/>
              </a:defRPr>
            </a:lvl1pPr>
          </a:lstStyle>
          <a:p>
            <a:pPr algn="ctr"/>
            <a:r>
              <a:rPr lang="en-US" altLang="zh-CN" sz="105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1.0</a:t>
            </a:r>
            <a:r>
              <a:rPr lang="zh-CN" altLang="en-US" sz="105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时代</a:t>
            </a:r>
          </a:p>
        </p:txBody>
      </p:sp>
      <p:sp>
        <p:nvSpPr>
          <p:cNvPr id="184" name="矩形: 圆角 183"/>
          <p:cNvSpPr/>
          <p:nvPr/>
        </p:nvSpPr>
        <p:spPr>
          <a:xfrm>
            <a:off x="5611054" y="1864461"/>
            <a:ext cx="945992" cy="278664"/>
          </a:xfrm>
          <a:prstGeom prst="roundRect">
            <a:avLst>
              <a:gd name="adj" fmla="val 50000"/>
            </a:avLst>
          </a:prstGeom>
          <a:solidFill>
            <a:srgbClr val="CAE3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AE3FF"/>
              </a:solidFill>
              <a:latin typeface="+mn-ea"/>
            </a:endParaRPr>
          </a:p>
        </p:txBody>
      </p:sp>
      <p:sp>
        <p:nvSpPr>
          <p:cNvPr id="185" name="TextBox 15"/>
          <p:cNvSpPr txBox="1"/>
          <p:nvPr/>
        </p:nvSpPr>
        <p:spPr>
          <a:xfrm>
            <a:off x="5686576" y="1881822"/>
            <a:ext cx="806120" cy="259080"/>
          </a:xfrm>
          <a:prstGeom prst="rect">
            <a:avLst/>
          </a:prstGeom>
          <a:noFill/>
          <a:effectLst/>
        </p:spPr>
        <p:txBody>
          <a:bodyPr wrap="square" lIns="98755" tIns="49378" rIns="98755" bIns="49378" rtlCol="0">
            <a:spAutoFit/>
          </a:bodyPr>
          <a:lstStyle>
            <a:defPPr>
              <a:defRPr lang="zh-CN"/>
            </a:defPPr>
            <a:lvl1pPr>
              <a:defRPr kumimoji="0" sz="97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/>
                <a:ea typeface="思源黑体 CN Normal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altLang="zh-CN" sz="105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2.0时代</a:t>
            </a:r>
          </a:p>
        </p:txBody>
      </p:sp>
      <p:sp>
        <p:nvSpPr>
          <p:cNvPr id="186" name="矩形: 圆角 185"/>
          <p:cNvSpPr/>
          <p:nvPr/>
        </p:nvSpPr>
        <p:spPr>
          <a:xfrm>
            <a:off x="9045897" y="1864461"/>
            <a:ext cx="945992" cy="278664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7" name="TextBox 15"/>
          <p:cNvSpPr txBox="1"/>
          <p:nvPr/>
        </p:nvSpPr>
        <p:spPr>
          <a:xfrm>
            <a:off x="8433788" y="1881822"/>
            <a:ext cx="2181382" cy="259080"/>
          </a:xfrm>
          <a:prstGeom prst="rect">
            <a:avLst/>
          </a:prstGeom>
          <a:noFill/>
          <a:effectLst/>
        </p:spPr>
        <p:txBody>
          <a:bodyPr wrap="square" lIns="98755" tIns="49378" rIns="98755" bIns="49378" rtlCol="0">
            <a:spAutoFit/>
          </a:bodyPr>
          <a:lstStyle>
            <a:defPPr>
              <a:defRPr lang="zh-CN"/>
            </a:defPPr>
            <a:lvl1pPr>
              <a:defRPr kumimoji="0" sz="97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/>
                <a:ea typeface="思源黑体 CN Normal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altLang="zh-CN" sz="105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3.0时代</a:t>
            </a:r>
            <a:endParaRPr lang="en-US" altLang="zh-CN" sz="1050" dirty="0">
              <a:latin typeface="+mn-ea"/>
              <a:ea typeface="+mn-ea"/>
              <a:sym typeface="Arial" panose="020B060402020209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532863" y="1246273"/>
            <a:ext cx="1090268" cy="326135"/>
            <a:chOff x="2127358" y="1326804"/>
            <a:chExt cx="1090268" cy="326135"/>
          </a:xfrm>
        </p:grpSpPr>
        <p:sp>
          <p:nvSpPr>
            <p:cNvPr id="8" name="矩形: 圆角 49"/>
            <p:cNvSpPr/>
            <p:nvPr>
              <p:custDataLst>
                <p:tags r:id="rId1"/>
              </p:custDataLst>
            </p:nvPr>
          </p:nvSpPr>
          <p:spPr>
            <a:xfrm>
              <a:off x="2127358" y="1326804"/>
              <a:ext cx="1090268" cy="326135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90000"/>
                    <a:lumOff val="1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8100">
              <a:noFill/>
            </a:ln>
            <a:effectLst>
              <a:outerShdw blurRad="411480" dist="123444" dir="5400000" sx="108000" sy="108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755" tIns="49378" rIns="98755" bIns="49378" rtlCol="0" anchor="ctr"/>
            <a:lstStyle/>
            <a:p>
              <a:pPr algn="ctr"/>
              <a:endParaRPr lang="zh-CN" altLang="en-US" sz="1945">
                <a:solidFill>
                  <a:schemeClr val="bg1"/>
                </a:solidFill>
                <a:effectLst>
                  <a:outerShdw blurRad="137160" dist="41148" dir="2699997" algn="tl">
                    <a:srgbClr val="000000">
                      <a:alpha val="40000"/>
                    </a:srgbClr>
                  </a:outerShdw>
                </a:effectLst>
                <a:latin typeface="+mn-ea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263559" y="1365104"/>
              <a:ext cx="817880" cy="238125"/>
            </a:xfrm>
            <a:prstGeom prst="rect">
              <a:avLst/>
            </a:prstGeom>
            <a:noFill/>
            <a:effectLst/>
          </p:spPr>
          <p:txBody>
            <a:bodyPr wrap="none" lIns="79004" tIns="39502" rIns="79004" bIns="39502" rtlCol="0">
              <a:spAutoFit/>
            </a:bodyPr>
            <a:lstStyle/>
            <a:p>
              <a:pPr algn="ctr"/>
              <a:r>
                <a:rPr lang="zh-CN" altLang="en-US" sz="1035" dirty="0">
                  <a:solidFill>
                    <a:schemeClr val="bg1"/>
                  </a:solidFill>
                  <a:latin typeface="+mn-ea"/>
                </a:rPr>
                <a:t>小模型阶段</a:t>
              </a:r>
            </a:p>
          </p:txBody>
        </p:sp>
      </p:grpSp>
      <p:sp>
        <p:nvSpPr>
          <p:cNvPr id="4" name="TextBox 15"/>
          <p:cNvSpPr txBox="1"/>
          <p:nvPr/>
        </p:nvSpPr>
        <p:spPr>
          <a:xfrm>
            <a:off x="4816577" y="2326640"/>
            <a:ext cx="2605060" cy="2802890"/>
          </a:xfrm>
          <a:prstGeom prst="rect">
            <a:avLst/>
          </a:prstGeom>
          <a:noFill/>
          <a:effectLst/>
        </p:spPr>
        <p:txBody>
          <a:bodyPr wrap="square" lIns="98755" tIns="49378" rIns="98755" bIns="49378" rtlCol="0">
            <a:noAutofit/>
          </a:bodyPr>
          <a:lstStyle>
            <a:defPPr>
              <a:defRPr lang="zh-CN"/>
            </a:defPPr>
            <a:lvl1pPr>
              <a:defRPr kumimoji="0" sz="97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/>
                <a:ea typeface="思源黑体 CN Normal"/>
              </a:defRPr>
            </a:lvl1pPr>
          </a:lstStyle>
          <a:p>
            <a:pPr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技术路径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：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序列标注模型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、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词袋模型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、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监督学习框架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、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轻量级知识图谱</a:t>
            </a:r>
          </a:p>
          <a:p>
            <a:pPr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zh-CN" altLang="en-US" sz="1200" dirty="0">
              <a:solidFill>
                <a:schemeClr val="tx1"/>
              </a:solidFill>
              <a:latin typeface="+mn-ea"/>
              <a:ea typeface="+mn-ea"/>
              <a:sym typeface="Arial" panose="020B0604020202090204" pitchFamily="34" charset="0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能力边界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：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✅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识别隐性模式：支持语义理解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、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检测矛盾条款等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✅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有限泛化：适应条款变体表述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❌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依赖高质量标注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❌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语境理解薄弱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，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误判率高</a:t>
            </a:r>
          </a:p>
        </p:txBody>
      </p:sp>
      <p:sp>
        <p:nvSpPr>
          <p:cNvPr id="5" name="TextBox 15"/>
          <p:cNvSpPr txBox="1"/>
          <p:nvPr/>
        </p:nvSpPr>
        <p:spPr>
          <a:xfrm>
            <a:off x="8184651" y="2326640"/>
            <a:ext cx="2611804" cy="2802890"/>
          </a:xfrm>
          <a:prstGeom prst="rect">
            <a:avLst/>
          </a:prstGeom>
          <a:noFill/>
          <a:effectLst/>
        </p:spPr>
        <p:txBody>
          <a:bodyPr wrap="square" lIns="98755" tIns="49378" rIns="98755" bIns="49378" rtlCol="0">
            <a:noAutofit/>
          </a:bodyPr>
          <a:lstStyle>
            <a:defPPr>
              <a:defRPr lang="zh-CN"/>
            </a:defPPr>
            <a:lvl1pPr>
              <a:defRPr kumimoji="0" sz="970" b="0" i="0" u="none" strike="noStrike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/>
                <a:ea typeface="思源黑体 CN Normal"/>
              </a:defRPr>
            </a:lvl1pPr>
          </a:lstStyle>
          <a:p>
            <a:pPr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技术路径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：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大模型底座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、Prompt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工程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、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模型与规则引擎混合架构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、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强化学习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endParaRPr lang="zh-CN" altLang="en-US" sz="1200" dirty="0">
              <a:solidFill>
                <a:schemeClr val="tx1"/>
              </a:solidFill>
              <a:latin typeface="+mn-ea"/>
              <a:ea typeface="+mn-ea"/>
              <a:sym typeface="Arial" panose="020B0604020202090204" pitchFamily="34" charset="0"/>
            </a:endParaRPr>
          </a:p>
          <a:p>
            <a:pPr algn="l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zh-CN" altLang="en-US" sz="1200" b="1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能力边界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：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✅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理解商业意图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✅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风险预测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✅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生成式修复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：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重写问题条款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❌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可解释性差</a:t>
            </a:r>
          </a:p>
          <a:p>
            <a:pPr indent="0" algn="l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❌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专业领域知识缺失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：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如法条</a:t>
            </a:r>
            <a:r>
              <a:rPr lang="en-US" altLang="zh-CN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、</a:t>
            </a:r>
            <a:r>
              <a:rPr lang="zh-CN" altLang="en-US" sz="1200" dirty="0">
                <a:solidFill>
                  <a:schemeClr val="tx1"/>
                </a:solidFill>
                <a:latin typeface="+mn-ea"/>
                <a:ea typeface="+mn-ea"/>
                <a:sym typeface="Arial" panose="020B0604020202090204" pitchFamily="34" charset="0"/>
              </a:rPr>
              <a:t>审判依据等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1"/>
          </p:nvPr>
        </p:nvSpPr>
        <p:spPr>
          <a:xfrm>
            <a:off x="4314599" y="1991642"/>
            <a:ext cx="4673283" cy="2874716"/>
          </a:xfrm>
        </p:spPr>
        <p:txBody>
          <a:bodyPr/>
          <a:lstStyle/>
          <a:p>
            <a:pPr algn="l"/>
            <a:r>
              <a:rPr lang="en-US" altLang="zh-CN" dirty="0"/>
              <a:t>01 合同审查的现状与依赖</a:t>
            </a:r>
          </a:p>
          <a:p>
            <a:pPr algn="l"/>
            <a:r>
              <a:rPr lang="en-US" altLang="zh-CN" dirty="0"/>
              <a:t>02 合同智审的行业解决方案</a:t>
            </a:r>
          </a:p>
          <a:p>
            <a:pPr algn="l"/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03 贝壳智审建设之路</a:t>
            </a:r>
          </a:p>
          <a:p>
            <a:r>
              <a:rPr lang="en-US" altLang="zh-CN" dirty="0"/>
              <a:t>04</a:t>
            </a:r>
            <a:r>
              <a:rPr lang="zh-CN" altLang="en-US" dirty="0"/>
              <a:t> 智审未来规划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571"/>
          <p:cNvSpPr/>
          <p:nvPr/>
        </p:nvSpPr>
        <p:spPr>
          <a:xfrm>
            <a:off x="2341880" y="1082675"/>
            <a:ext cx="9417685" cy="2263140"/>
          </a:xfrm>
          <a:prstGeom prst="roundRect">
            <a:avLst>
              <a:gd name="adj" fmla="val 9195"/>
            </a:avLst>
          </a:prstGeom>
          <a:gradFill flip="none" rotWithShape="1">
            <a:gsLst>
              <a:gs pos="100000">
                <a:schemeClr val="bg1"/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5400000" scaled="1"/>
            <a:tileRect/>
          </a:gradFill>
          <a:ln w="11430">
            <a:solidFill>
              <a:schemeClr val="accent1">
                <a:lumMod val="20000"/>
                <a:lumOff val="80000"/>
              </a:schemeClr>
            </a:solidFill>
            <a:prstDash val="solid"/>
          </a:ln>
          <a:effectLst>
            <a:outerShdw blurRad="317500" dist="165100" dir="5400000" sx="92000" sy="92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40" name="任意多边形: 形状 592"/>
          <p:cNvSpPr/>
          <p:nvPr/>
        </p:nvSpPr>
        <p:spPr>
          <a:xfrm>
            <a:off x="2331720" y="1083945"/>
            <a:ext cx="3726180" cy="482600"/>
          </a:xfrm>
          <a:custGeom>
            <a:avLst/>
            <a:gdLst>
              <a:gd name="connsiteX0" fmla="*/ 118700 w 1396472"/>
              <a:gd name="connsiteY0" fmla="*/ 0 h 674771"/>
              <a:gd name="connsiteX1" fmla="*/ 1396472 w 1396472"/>
              <a:gd name="connsiteY1" fmla="*/ 0 h 674771"/>
              <a:gd name="connsiteX2" fmla="*/ 1268412 w 1396472"/>
              <a:gd name="connsiteY2" fmla="*/ 130219 h 674771"/>
              <a:gd name="connsiteX3" fmla="*/ 1130696 w 1396472"/>
              <a:gd name="connsiteY3" fmla="*/ 502843 h 674771"/>
              <a:gd name="connsiteX4" fmla="*/ 165108 w 1396472"/>
              <a:gd name="connsiteY4" fmla="*/ 506879 h 674771"/>
              <a:gd name="connsiteX5" fmla="*/ 0 w 1396472"/>
              <a:gd name="connsiteY5" fmla="*/ 674771 h 674771"/>
              <a:gd name="connsiteX6" fmla="*/ 0 w 1396472"/>
              <a:gd name="connsiteY6" fmla="*/ 118700 h 674771"/>
              <a:gd name="connsiteX7" fmla="*/ 118700 w 1396472"/>
              <a:gd name="connsiteY7" fmla="*/ 0 h 674771"/>
              <a:gd name="connsiteX0-1" fmla="*/ 118700 w 1396472"/>
              <a:gd name="connsiteY0-2" fmla="*/ 0 h 674771"/>
              <a:gd name="connsiteX1-3" fmla="*/ 1396472 w 1396472"/>
              <a:gd name="connsiteY1-4" fmla="*/ 0 h 674771"/>
              <a:gd name="connsiteX2-5" fmla="*/ 1268412 w 1396472"/>
              <a:gd name="connsiteY2-6" fmla="*/ 130219 h 674771"/>
              <a:gd name="connsiteX3-7" fmla="*/ 1130696 w 1396472"/>
              <a:gd name="connsiteY3-8" fmla="*/ 502843 h 674771"/>
              <a:gd name="connsiteX4-9" fmla="*/ 165108 w 1396472"/>
              <a:gd name="connsiteY4-10" fmla="*/ 506879 h 674771"/>
              <a:gd name="connsiteX5-11" fmla="*/ 0 w 1396472"/>
              <a:gd name="connsiteY5-12" fmla="*/ 674771 h 674771"/>
              <a:gd name="connsiteX6-13" fmla="*/ 0 w 1396472"/>
              <a:gd name="connsiteY6-14" fmla="*/ 118700 h 674771"/>
              <a:gd name="connsiteX7-15" fmla="*/ 118700 w 1396472"/>
              <a:gd name="connsiteY7-16" fmla="*/ 0 h 674771"/>
              <a:gd name="connsiteX0-17" fmla="*/ 118700 w 1396472"/>
              <a:gd name="connsiteY0-18" fmla="*/ 0 h 674771"/>
              <a:gd name="connsiteX1-19" fmla="*/ 1396472 w 1396472"/>
              <a:gd name="connsiteY1-20" fmla="*/ 0 h 674771"/>
              <a:gd name="connsiteX2-21" fmla="*/ 1268412 w 1396472"/>
              <a:gd name="connsiteY2-22" fmla="*/ 130219 h 674771"/>
              <a:gd name="connsiteX3-23" fmla="*/ 1130696 w 1396472"/>
              <a:gd name="connsiteY3-24" fmla="*/ 502843 h 674771"/>
              <a:gd name="connsiteX4-25" fmla="*/ 165108 w 1396472"/>
              <a:gd name="connsiteY4-26" fmla="*/ 506879 h 674771"/>
              <a:gd name="connsiteX5-27" fmla="*/ 0 w 1396472"/>
              <a:gd name="connsiteY5-28" fmla="*/ 674771 h 674771"/>
              <a:gd name="connsiteX6-29" fmla="*/ 0 w 1396472"/>
              <a:gd name="connsiteY6-30" fmla="*/ 118700 h 674771"/>
              <a:gd name="connsiteX7-31" fmla="*/ 118700 w 1396472"/>
              <a:gd name="connsiteY7-32" fmla="*/ 0 h 67477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1396472" h="674771">
                <a:moveTo>
                  <a:pt x="118700" y="0"/>
                </a:moveTo>
                <a:lnTo>
                  <a:pt x="1396472" y="0"/>
                </a:lnTo>
                <a:cubicBezTo>
                  <a:pt x="1325746" y="0"/>
                  <a:pt x="1286610" y="61616"/>
                  <a:pt x="1268412" y="130219"/>
                </a:cubicBezTo>
                <a:cubicBezTo>
                  <a:pt x="1240236" y="220075"/>
                  <a:pt x="1229416" y="503301"/>
                  <a:pt x="1130696" y="502843"/>
                </a:cubicBezTo>
                <a:lnTo>
                  <a:pt x="165108" y="506879"/>
                </a:lnTo>
                <a:cubicBezTo>
                  <a:pt x="73921" y="506879"/>
                  <a:pt x="0" y="582046"/>
                  <a:pt x="0" y="674771"/>
                </a:cubicBezTo>
                <a:lnTo>
                  <a:pt x="0" y="118700"/>
                </a:lnTo>
                <a:cubicBezTo>
                  <a:pt x="0" y="53144"/>
                  <a:pt x="53144" y="0"/>
                  <a:pt x="118700" y="0"/>
                </a:cubicBezTo>
                <a:close/>
              </a:path>
            </a:pathLst>
          </a:custGeom>
          <a:gradFill flip="none" rotWithShape="1">
            <a:gsLst>
              <a:gs pos="2300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123444" dir="5400000" sx="108000" sy="108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endParaRPr lang="zh-CN" altLang="en-US" sz="10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93645" y="1122045"/>
            <a:ext cx="2624455" cy="31877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基础建设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3-1</a:t>
            </a:r>
            <a:r>
              <a:rPr lang="zh-CN" altLang="en-US" dirty="0">
                <a:latin typeface="+mn-ea"/>
                <a:ea typeface="+mn-ea"/>
              </a:rPr>
              <a:t>、贝壳智审建设之路</a:t>
            </a:r>
          </a:p>
        </p:txBody>
      </p:sp>
      <p:sp>
        <p:nvSpPr>
          <p:cNvPr id="32" name="矩形: 圆角 31"/>
          <p:cNvSpPr/>
          <p:nvPr/>
        </p:nvSpPr>
        <p:spPr>
          <a:xfrm>
            <a:off x="358775" y="1078865"/>
            <a:ext cx="1684655" cy="2266315"/>
          </a:xfrm>
          <a:prstGeom prst="roundRect">
            <a:avLst>
              <a:gd name="adj" fmla="val 7619"/>
            </a:avLst>
          </a:prstGeom>
          <a:gradFill flip="none" rotWithShape="1">
            <a:gsLst>
              <a:gs pos="2300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123444" dir="5400000" sx="108000" sy="108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8755" tIns="49378" rIns="98755" bIns="49378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000">
              <a:solidFill>
                <a:schemeClr val="bg1"/>
              </a:solidFill>
              <a:latin typeface="+mn-ea"/>
              <a:sym typeface="+mn-ea"/>
            </a:endParaRPr>
          </a:p>
        </p:txBody>
      </p:sp>
      <p:sp>
        <p:nvSpPr>
          <p:cNvPr id="531" name="文本框 530"/>
          <p:cNvSpPr txBox="1"/>
          <p:nvPr/>
        </p:nvSpPr>
        <p:spPr>
          <a:xfrm>
            <a:off x="372428" y="1198216"/>
            <a:ext cx="1097280" cy="3683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lvl="0" algn="l">
              <a:buClrTx/>
              <a:buSzTx/>
              <a:buFontTx/>
            </a:pPr>
            <a:r>
              <a:rPr lang="zh-CN" altLang="en-US" dirty="0">
                <a:solidFill>
                  <a:schemeClr val="bg1"/>
                </a:solidFill>
                <a:latin typeface="+mn-ea"/>
                <a:sym typeface="+mn-ea"/>
              </a:rPr>
              <a:t>业务体量</a:t>
            </a:r>
          </a:p>
        </p:txBody>
      </p:sp>
      <p:sp>
        <p:nvSpPr>
          <p:cNvPr id="784" name="矩形: 圆角 783"/>
          <p:cNvSpPr/>
          <p:nvPr/>
        </p:nvSpPr>
        <p:spPr>
          <a:xfrm>
            <a:off x="463438" y="2079731"/>
            <a:ext cx="1459006" cy="31852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F6FC6">
                  <a:lumMod val="5000"/>
                  <a:lumOff val="95000"/>
                </a:srgbClr>
              </a:gs>
            </a:gsLst>
            <a:path path="circle">
              <a:fillToRect r="100000" b="100000"/>
            </a:path>
          </a:gradFill>
          <a:ln w="1143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81" name="文本框 780"/>
          <p:cNvSpPr txBox="1"/>
          <p:nvPr/>
        </p:nvSpPr>
        <p:spPr>
          <a:xfrm>
            <a:off x="467360" y="2091674"/>
            <a:ext cx="1432242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F6FC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algn="ctr"/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ea typeface="+mn-ea"/>
              </a:rPr>
              <a:t>法务</a:t>
            </a:r>
            <a:r>
              <a:rPr lang="en-US" altLang="zh-CN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ea typeface="+mn-ea"/>
              </a:rPr>
              <a:t>：300</a:t>
            </a: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ea typeface="+mn-ea"/>
              </a:rPr>
              <a:t>余人</a:t>
            </a:r>
          </a:p>
        </p:txBody>
      </p:sp>
      <p:sp>
        <p:nvSpPr>
          <p:cNvPr id="785" name="矩形: 圆角 784"/>
          <p:cNvSpPr/>
          <p:nvPr/>
        </p:nvSpPr>
        <p:spPr>
          <a:xfrm>
            <a:off x="463438" y="2522644"/>
            <a:ext cx="1459006" cy="318528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/>
              </a:gs>
              <a:gs pos="100000">
                <a:srgbClr val="FFFFFF"/>
              </a:gs>
              <a:gs pos="46000">
                <a:srgbClr val="0F6FC6">
                  <a:lumMod val="5000"/>
                  <a:lumOff val="95000"/>
                </a:srgbClr>
              </a:gs>
            </a:gsLst>
            <a:path path="circle">
              <a:fillToRect r="100000" b="100000"/>
            </a:path>
          </a:gradFill>
          <a:ln w="1143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782" name="文本框 781"/>
          <p:cNvSpPr txBox="1"/>
          <p:nvPr/>
        </p:nvSpPr>
        <p:spPr>
          <a:xfrm>
            <a:off x="257018" y="2538079"/>
            <a:ext cx="185292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F6FC6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ea typeface="+mn-ea"/>
                <a:sym typeface="+mn-ea"/>
              </a:rPr>
              <a:t>职能合同：</a:t>
            </a:r>
            <a:r>
              <a:rPr lang="en-US" altLang="zh-CN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ea typeface="+mn-ea"/>
                <a:sym typeface="+mn-ea"/>
              </a:rPr>
              <a:t>1.5</a:t>
            </a: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ea typeface="+mn-ea"/>
                <a:sym typeface="+mn-ea"/>
              </a:rPr>
              <a:t>W</a:t>
            </a:r>
            <a:r>
              <a:rPr lang="en-US" altLang="zh-CN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ea typeface="+mn-ea"/>
                <a:sym typeface="+mn-ea"/>
              </a:rPr>
              <a:t>/</a:t>
            </a:r>
            <a:r>
              <a:rPr lang="zh-CN" altLang="en-US" sz="1200" dirty="0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ea typeface="+mn-ea"/>
                <a:sym typeface="+mn-ea"/>
              </a:rPr>
              <a:t>年</a:t>
            </a:r>
          </a:p>
        </p:txBody>
      </p:sp>
      <p:grpSp>
        <p:nvGrpSpPr>
          <p:cNvPr id="34" name="组合 33"/>
          <p:cNvGrpSpPr/>
          <p:nvPr/>
        </p:nvGrpSpPr>
        <p:grpSpPr>
          <a:xfrm>
            <a:off x="2574290" y="1657606"/>
            <a:ext cx="4862152" cy="1517650"/>
            <a:chOff x="3812" y="2368"/>
            <a:chExt cx="7657" cy="2390"/>
          </a:xfrm>
        </p:grpSpPr>
        <p:sp>
          <p:nvSpPr>
            <p:cNvPr id="20" name="矩形: 圆角 543"/>
            <p:cNvSpPr/>
            <p:nvPr/>
          </p:nvSpPr>
          <p:spPr>
            <a:xfrm>
              <a:off x="7389" y="2368"/>
              <a:ext cx="4080" cy="61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46000">
                  <a:schemeClr val="accent1">
                    <a:lumMod val="5000"/>
                    <a:lumOff val="95000"/>
                  </a:schemeClr>
                </a:gs>
              </a:gsLst>
              <a:path path="circle">
                <a:fillToRect r="100000" b="100000"/>
              </a:path>
            </a:gradFill>
            <a:ln w="1143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sp>
          <p:nvSpPr>
            <p:cNvPr id="549" name="矩形: 圆角 548"/>
            <p:cNvSpPr/>
            <p:nvPr/>
          </p:nvSpPr>
          <p:spPr>
            <a:xfrm>
              <a:off x="3836" y="2466"/>
              <a:ext cx="1834" cy="3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3000">
                  <a:schemeClr val="accent1"/>
                </a:gs>
                <a:gs pos="100000">
                  <a:schemeClr val="accent1">
                    <a:lumMod val="80000"/>
                    <a:lumOff val="2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noFill/>
            </a:ln>
            <a:effectLst>
              <a:outerShdw blurRad="411480" dist="123444" dir="5400000" sx="108000" sy="108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755" tIns="49378" rIns="98755" bIns="49378" rtlCol="0" anchor="ctr"/>
            <a:lstStyle/>
            <a:p>
              <a:pPr algn="ctr"/>
              <a:endParaRPr lang="zh-CN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702" y="2444"/>
              <a:ext cx="3596" cy="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职能合同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 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全生命周期管理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918" y="2454"/>
              <a:ext cx="1745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法螺合同系统</a:t>
              </a:r>
            </a:p>
          </p:txBody>
        </p:sp>
        <p:cxnSp>
          <p:nvCxnSpPr>
            <p:cNvPr id="23" name="直接连接符 22"/>
            <p:cNvCxnSpPr/>
            <p:nvPr/>
          </p:nvCxnSpPr>
          <p:spPr>
            <a:xfrm>
              <a:off x="5991" y="2811"/>
              <a:ext cx="10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圆角 590"/>
            <p:cNvSpPr/>
            <p:nvPr/>
          </p:nvSpPr>
          <p:spPr>
            <a:xfrm>
              <a:off x="7381" y="3228"/>
              <a:ext cx="4080" cy="61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46000">
                  <a:schemeClr val="accent1">
                    <a:lumMod val="5000"/>
                    <a:lumOff val="95000"/>
                  </a:schemeClr>
                </a:gs>
              </a:gsLst>
              <a:path path="circle">
                <a:fillToRect r="100000" b="100000"/>
              </a:path>
            </a:gradFill>
            <a:ln w="1143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sp>
          <p:nvSpPr>
            <p:cNvPr id="595" name="矩形: 圆角 594"/>
            <p:cNvSpPr/>
            <p:nvPr/>
          </p:nvSpPr>
          <p:spPr>
            <a:xfrm>
              <a:off x="3836" y="3321"/>
              <a:ext cx="1834" cy="3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90000"/>
                    <a:lumOff val="1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8100">
              <a:noFill/>
            </a:ln>
            <a:effectLst>
              <a:outerShdw blurRad="254000" dist="123444" dir="5400000" sx="99000" sy="99000" algn="ctr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8755" tIns="49378" rIns="98755" bIns="49378" rtlCol="0" anchor="ctr">
              <a:noAutofit/>
            </a:bodyPr>
            <a:lstStyle/>
            <a:p>
              <a:pPr algn="ctr"/>
              <a:endParaRPr lang="zh-CN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830" y="3307"/>
              <a:ext cx="1745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幂律智能审查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7649" y="3324"/>
              <a:ext cx="3596" cy="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基于</a:t>
              </a:r>
              <a:r>
                <a:rPr lang="zh-CN" altLang="en-US" sz="1200" b="1" dirty="0">
                  <a:solidFill>
                    <a:srgbClr val="2188FD"/>
                  </a:solidFill>
                  <a:latin typeface="+mn-ea"/>
                </a:rPr>
                <a:t>小模型</a:t>
              </a:r>
              <a:r>
                <a:rPr lang="en-US" altLang="zh-CN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 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合同智能审查</a:t>
              </a: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5991" y="3667"/>
              <a:ext cx="112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: 圆角 543"/>
            <p:cNvSpPr/>
            <p:nvPr/>
          </p:nvSpPr>
          <p:spPr>
            <a:xfrm>
              <a:off x="7365" y="4143"/>
              <a:ext cx="4080" cy="615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/>
                </a:gs>
                <a:gs pos="100000">
                  <a:schemeClr val="bg1"/>
                </a:gs>
                <a:gs pos="46000">
                  <a:schemeClr val="accent1">
                    <a:lumMod val="5000"/>
                    <a:lumOff val="95000"/>
                  </a:schemeClr>
                </a:gs>
              </a:gsLst>
              <a:path path="circle">
                <a:fillToRect r="100000" b="100000"/>
              </a:path>
            </a:gradFill>
            <a:ln w="11430">
              <a:solidFill>
                <a:schemeClr val="bg1">
                  <a:lumMod val="7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+mn-ea"/>
              </a:endParaRPr>
            </a:p>
          </p:txBody>
        </p:sp>
        <p:sp>
          <p:nvSpPr>
            <p:cNvPr id="29" name="矩形: 圆角 548"/>
            <p:cNvSpPr/>
            <p:nvPr/>
          </p:nvSpPr>
          <p:spPr>
            <a:xfrm>
              <a:off x="3812" y="4241"/>
              <a:ext cx="1834" cy="37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23000">
                  <a:schemeClr val="accent1"/>
                </a:gs>
                <a:gs pos="100000">
                  <a:schemeClr val="accent1">
                    <a:lumMod val="80000"/>
                    <a:lumOff val="2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8100">
              <a:noFill/>
            </a:ln>
            <a:effectLst>
              <a:outerShdw blurRad="411480" dist="123444" dir="5400000" sx="108000" sy="108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755" tIns="49378" rIns="98755" bIns="49378" rtlCol="0" anchor="ctr"/>
            <a:lstStyle/>
            <a:p>
              <a:pPr algn="ctr"/>
              <a:endParaRPr lang="zh-CN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678" y="4219"/>
              <a:ext cx="3596" cy="4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10000"/>
                </a:lnSpc>
              </a:pP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+mn-ea"/>
                </a:rPr>
                <a:t>基于</a:t>
              </a:r>
              <a:r>
                <a:rPr lang="zh-CN" altLang="en-US" sz="1200" b="1" dirty="0">
                  <a:solidFill>
                    <a:srgbClr val="2188FD"/>
                  </a:solidFill>
                  <a:latin typeface="+mn-ea"/>
                  <a:sym typeface="+mn-ea"/>
                </a:rPr>
                <a:t>大模型</a:t>
              </a: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+mn-ea"/>
                </a:rPr>
                <a:t>    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sym typeface="+mn-ea"/>
                </a:rPr>
                <a:t>合同智能审查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193" y="4178"/>
              <a:ext cx="1018" cy="4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chemeClr val="bg1"/>
                  </a:solidFill>
                  <a:latin typeface="+mn-ea"/>
                </a:rPr>
                <a:t>AI</a:t>
              </a:r>
              <a:r>
                <a:rPr lang="zh-CN" altLang="en-US" sz="1200" dirty="0">
                  <a:solidFill>
                    <a:schemeClr val="bg1"/>
                  </a:solidFill>
                  <a:latin typeface="+mn-ea"/>
                </a:rPr>
                <a:t>智审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5967" y="4586"/>
              <a:ext cx="1098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文本框 42"/>
          <p:cNvSpPr txBox="1"/>
          <p:nvPr/>
        </p:nvSpPr>
        <p:spPr>
          <a:xfrm>
            <a:off x="3966845" y="2224405"/>
            <a:ext cx="885190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ea"/>
                <a:cs typeface="+mn-cs"/>
              </a:rPr>
              <a:t>2023.5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967480" y="1697355"/>
            <a:ext cx="885190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ea"/>
                <a:cs typeface="+mn-cs"/>
              </a:rPr>
              <a:t>2021.9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985260" y="2820670"/>
            <a:ext cx="885190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+mn-ea"/>
                <a:cs typeface="+mn-cs"/>
              </a:rPr>
              <a:t>2024.7</a:t>
            </a:r>
          </a:p>
        </p:txBody>
      </p:sp>
      <p:sp>
        <p:nvSpPr>
          <p:cNvPr id="59" name="矩形: 圆角 58"/>
          <p:cNvSpPr/>
          <p:nvPr/>
        </p:nvSpPr>
        <p:spPr>
          <a:xfrm flipH="1">
            <a:off x="7830820" y="1693545"/>
            <a:ext cx="3661410" cy="306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317500" dir="5400000" sx="99000" sy="99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  <a:sym typeface="微软雅黑" charset="-122"/>
            </a:endParaRPr>
          </a:p>
        </p:txBody>
      </p:sp>
      <p:sp>
        <p:nvSpPr>
          <p:cNvPr id="60" name="Oval 6+"/>
          <p:cNvSpPr/>
          <p:nvPr/>
        </p:nvSpPr>
        <p:spPr>
          <a:xfrm flipH="1">
            <a:off x="7766685" y="1642110"/>
            <a:ext cx="3810000" cy="413385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  <a:prstDash val="dash"/>
          </a:ln>
          <a:effectLst>
            <a:outerShdw blurRad="411480" dist="123444" dir="5400000" sx="108000" sy="108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  <a:sym typeface="微软雅黑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H="1" flipV="1">
            <a:off x="7436524" y="1849751"/>
            <a:ext cx="320777" cy="3164"/>
          </a:xfrm>
          <a:prstGeom prst="line">
            <a:avLst/>
          </a:prstGeom>
          <a:ln>
            <a:solidFill>
              <a:schemeClr val="accent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文本框 504"/>
          <p:cNvSpPr txBox="1"/>
          <p:nvPr/>
        </p:nvSpPr>
        <p:spPr>
          <a:xfrm>
            <a:off x="7978252" y="1705390"/>
            <a:ext cx="15544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全人力审核</a:t>
            </a:r>
            <a:r>
              <a:rPr lang="en-US" altLang="zh-CN" sz="1200" dirty="0">
                <a:solidFill>
                  <a:schemeClr val="bg1"/>
                </a:solidFill>
                <a:latin typeface="+mn-ea"/>
              </a:rPr>
              <a:t>，</a:t>
            </a:r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效率低</a:t>
            </a:r>
          </a:p>
        </p:txBody>
      </p:sp>
      <p:sp>
        <p:nvSpPr>
          <p:cNvPr id="46" name="矩形: 圆角 58"/>
          <p:cNvSpPr/>
          <p:nvPr/>
        </p:nvSpPr>
        <p:spPr>
          <a:xfrm flipH="1">
            <a:off x="7834630" y="2235835"/>
            <a:ext cx="3661410" cy="306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  <a:lumOff val="1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8755" tIns="49378" rIns="98755" bIns="49378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1000" dirty="0">
              <a:solidFill>
                <a:schemeClr val="bg1"/>
              </a:solidFill>
              <a:latin typeface="+mn-ea"/>
              <a:sym typeface="微软雅黑" charset="-122"/>
            </a:endParaRPr>
          </a:p>
        </p:txBody>
      </p:sp>
      <p:sp>
        <p:nvSpPr>
          <p:cNvPr id="47" name="Oval 6+"/>
          <p:cNvSpPr/>
          <p:nvPr/>
        </p:nvSpPr>
        <p:spPr>
          <a:xfrm flipH="1">
            <a:off x="7769860" y="2180590"/>
            <a:ext cx="3810000" cy="413385"/>
          </a:xfrm>
          <a:prstGeom prst="roundRect">
            <a:avLst>
              <a:gd name="adj" fmla="val 50000"/>
            </a:avLst>
          </a:prstGeom>
          <a:noFill/>
          <a:ln w="6350">
            <a:solidFill>
              <a:srgbClr val="1AB3FF"/>
            </a:solidFill>
            <a:prstDash val="dash"/>
          </a:ln>
          <a:effectLst>
            <a:outerShdw blurRad="411480" dist="123444" dir="5400000" sx="108000" sy="108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8755" tIns="49378" rIns="98755" bIns="49378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sz="2000">
              <a:solidFill>
                <a:schemeClr val="tx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  <a:sym typeface="微软雅黑" charset="-122"/>
            </a:endParaRPr>
          </a:p>
        </p:txBody>
      </p:sp>
      <p:cxnSp>
        <p:nvCxnSpPr>
          <p:cNvPr id="48" name="直接连接符 47"/>
          <p:cNvCxnSpPr/>
          <p:nvPr/>
        </p:nvCxnSpPr>
        <p:spPr>
          <a:xfrm flipH="1" flipV="1">
            <a:off x="7440334" y="2392041"/>
            <a:ext cx="320777" cy="3164"/>
          </a:xfrm>
          <a:prstGeom prst="line">
            <a:avLst/>
          </a:prstGeom>
          <a:ln>
            <a:solidFill>
              <a:srgbClr val="1AB3FF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7978252" y="2253395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+mn-ea"/>
              </a:rPr>
              <a:t>通用条款审查错误率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sym typeface="+mn-ea"/>
              </a:rPr>
              <a:t>40%</a:t>
            </a:r>
            <a:r>
              <a:rPr lang="en-US" altLang="zh-CN" sz="1200" dirty="0">
                <a:solidFill>
                  <a:schemeClr val="bg1"/>
                </a:solidFill>
                <a:latin typeface="+mn-ea"/>
                <a:sym typeface="+mn-ea"/>
              </a:rPr>
              <a:t>，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sym typeface="+mn-ea"/>
              </a:rPr>
              <a:t>提效有上限</a:t>
            </a:r>
          </a:p>
        </p:txBody>
      </p:sp>
      <p:sp>
        <p:nvSpPr>
          <p:cNvPr id="50" name="矩形: 圆角 58"/>
          <p:cNvSpPr/>
          <p:nvPr/>
        </p:nvSpPr>
        <p:spPr>
          <a:xfrm flipH="1">
            <a:off x="7834630" y="2832735"/>
            <a:ext cx="3661410" cy="30607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23000">
                <a:schemeClr val="accent1"/>
              </a:gs>
              <a:gs pos="100000">
                <a:schemeClr val="accent1">
                  <a:lumMod val="80000"/>
                  <a:lumOff val="2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317500" dir="5400000" sx="99000" sy="99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  <a:sym typeface="微软雅黑" charset="-122"/>
            </a:endParaRPr>
          </a:p>
        </p:txBody>
      </p:sp>
      <p:sp>
        <p:nvSpPr>
          <p:cNvPr id="51" name="Oval 6+"/>
          <p:cNvSpPr/>
          <p:nvPr/>
        </p:nvSpPr>
        <p:spPr>
          <a:xfrm flipH="1">
            <a:off x="7770495" y="2781300"/>
            <a:ext cx="3810000" cy="413385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accent1"/>
            </a:solidFill>
            <a:prstDash val="dash"/>
          </a:ln>
          <a:effectLst>
            <a:outerShdw blurRad="411480" dist="123444" dir="5400000" sx="108000" sy="108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endParaRPr lang="zh-CN" altLang="en-US" sz="2000">
              <a:solidFill>
                <a:schemeClr val="tx1"/>
              </a:solidFill>
              <a:effectLst>
                <a:outerShdw blurRad="137160" dist="41148" dir="2699997" algn="tl">
                  <a:srgbClr val="000000">
                    <a:alpha val="40000"/>
                  </a:srgbClr>
                </a:outerShdw>
              </a:effectLst>
              <a:latin typeface="+mn-ea"/>
              <a:sym typeface="微软雅黑" charset="-122"/>
            </a:endParaRPr>
          </a:p>
        </p:txBody>
      </p:sp>
      <p:cxnSp>
        <p:nvCxnSpPr>
          <p:cNvPr id="53" name="直接连接符 52"/>
          <p:cNvCxnSpPr/>
          <p:nvPr/>
        </p:nvCxnSpPr>
        <p:spPr>
          <a:xfrm flipH="1" flipV="1">
            <a:off x="7440334" y="2988941"/>
            <a:ext cx="320777" cy="3164"/>
          </a:xfrm>
          <a:prstGeom prst="line">
            <a:avLst/>
          </a:prstGeom>
          <a:ln>
            <a:solidFill>
              <a:schemeClr val="accent1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21432" y="2850930"/>
            <a:ext cx="29546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200" dirty="0">
                <a:solidFill>
                  <a:schemeClr val="bg1"/>
                </a:solidFill>
                <a:latin typeface="+mn-ea"/>
                <a:sym typeface="+mn-ea"/>
              </a:rPr>
              <a:t>准确率提升明显，个性化审查需额外开发</a:t>
            </a:r>
          </a:p>
        </p:txBody>
      </p:sp>
      <p:grpSp>
        <p:nvGrpSpPr>
          <p:cNvPr id="149" name="组合 148"/>
          <p:cNvGrpSpPr/>
          <p:nvPr/>
        </p:nvGrpSpPr>
        <p:grpSpPr>
          <a:xfrm>
            <a:off x="454660" y="3732530"/>
            <a:ext cx="11296650" cy="2865917"/>
            <a:chOff x="3237" y="5756"/>
            <a:chExt cx="12637" cy="3596"/>
          </a:xfrm>
        </p:grpSpPr>
        <p:sp>
          <p:nvSpPr>
            <p:cNvPr id="121" name="矩形: 圆角 457"/>
            <p:cNvSpPr/>
            <p:nvPr/>
          </p:nvSpPr>
          <p:spPr>
            <a:xfrm>
              <a:off x="9874" y="6094"/>
              <a:ext cx="6000" cy="3230"/>
            </a:xfrm>
            <a:prstGeom prst="roundRect">
              <a:avLst>
                <a:gd name="adj" fmla="val 5562"/>
              </a:avLst>
            </a:prstGeom>
            <a:noFill/>
            <a:ln>
              <a:gradFill>
                <a:gsLst>
                  <a:gs pos="100000">
                    <a:schemeClr val="accent1">
                      <a:lumMod val="0"/>
                      <a:lumOff val="100000"/>
                    </a:schemeClr>
                  </a:gs>
                  <a:gs pos="0">
                    <a:schemeClr val="accent1"/>
                  </a:gs>
                </a:gsLst>
                <a:lin ang="5400000" scaled="1"/>
              </a:gradFill>
              <a:prstDash val="solid"/>
            </a:ln>
            <a:scene3d>
              <a:camera prst="perspectiveLef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+mn-ea"/>
                <a:sym typeface="微软雅黑" charset="-122"/>
              </a:endParaRP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12506" y="6304"/>
              <a:ext cx="1260" cy="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accent1"/>
                  </a:solidFill>
                  <a:latin typeface="+mn-ea"/>
                </a:rPr>
                <a:t>技术能力</a:t>
              </a:r>
            </a:p>
          </p:txBody>
        </p:sp>
        <p:cxnSp>
          <p:nvCxnSpPr>
            <p:cNvPr id="124" name="直接连接符 123"/>
            <p:cNvCxnSpPr/>
            <p:nvPr/>
          </p:nvCxnSpPr>
          <p:spPr>
            <a:xfrm>
              <a:off x="11083" y="6493"/>
              <a:ext cx="112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13533" y="6493"/>
              <a:ext cx="112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矩形: 圆角 56"/>
            <p:cNvSpPr/>
            <p:nvPr/>
          </p:nvSpPr>
          <p:spPr>
            <a:xfrm>
              <a:off x="3237" y="6122"/>
              <a:ext cx="6112" cy="3230"/>
            </a:xfrm>
            <a:prstGeom prst="roundRect">
              <a:avLst>
                <a:gd name="adj" fmla="val 5562"/>
              </a:avLst>
            </a:prstGeom>
            <a:noFill/>
            <a:ln>
              <a:gradFill>
                <a:gsLst>
                  <a:gs pos="100000">
                    <a:schemeClr val="accent1">
                      <a:lumMod val="0"/>
                      <a:lumOff val="100000"/>
                    </a:schemeClr>
                  </a:gs>
                  <a:gs pos="0">
                    <a:schemeClr val="accent1"/>
                  </a:gs>
                </a:gsLst>
                <a:lin ang="5400000" scaled="1"/>
              </a:gradFill>
              <a:prstDash val="solid"/>
            </a:ln>
            <a:scene3d>
              <a:camera prst="perspective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>
                <a:latin typeface="+mn-ea"/>
                <a:sym typeface="微软雅黑" charset="-122"/>
              </a:endParaRPr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5906" y="6304"/>
              <a:ext cx="1260" cy="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1200" dirty="0">
                  <a:solidFill>
                    <a:schemeClr val="accent1"/>
                  </a:solidFill>
                  <a:latin typeface="+mn-ea"/>
                </a:rPr>
                <a:t>业务积累</a:t>
              </a:r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3237" y="6775"/>
              <a:ext cx="5783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+mn-ea"/>
                </a:rPr>
                <a:t>1</a:t>
              </a:r>
              <a:r>
                <a:rPr lang="zh-CN" altLang="en-US" sz="1200" dirty="0">
                  <a:latin typeface="+mn-ea"/>
                </a:rPr>
                <a:t>、累计</a:t>
              </a:r>
              <a:r>
                <a:rPr lang="en-US" altLang="zh-CN" sz="1200" dirty="0">
                  <a:latin typeface="+mn-ea"/>
                </a:rPr>
                <a:t> </a:t>
              </a:r>
              <a:r>
                <a:rPr lang="en-US" altLang="zh-CN" sz="1200" b="1" dirty="0">
                  <a:solidFill>
                    <a:srgbClr val="2188FD"/>
                  </a:solidFill>
                  <a:latin typeface="+mn-ea"/>
                </a:rPr>
                <a:t>50000+</a:t>
              </a:r>
              <a:r>
                <a:rPr lang="en-US" altLang="zh-CN" sz="1200" dirty="0">
                  <a:latin typeface="+mn-ea"/>
                </a:rPr>
                <a:t> </a:t>
              </a:r>
              <a:r>
                <a:rPr lang="zh-CN" altLang="en-US" sz="1200" dirty="0">
                  <a:latin typeface="+mn-ea"/>
                </a:rPr>
                <a:t>份真实</a:t>
              </a:r>
              <a:r>
                <a:rPr lang="zh-CN" altLang="en-US" sz="1200" b="1" dirty="0">
                  <a:latin typeface="+mn-ea"/>
                </a:rPr>
                <a:t>合同文本</a:t>
              </a:r>
              <a:r>
                <a:rPr lang="en-US" altLang="zh-CN" sz="1200" dirty="0">
                  <a:latin typeface="+mn-ea"/>
                </a:rPr>
                <a:t>，</a:t>
              </a:r>
              <a:r>
                <a:rPr lang="zh-CN" altLang="en-US" sz="1200" dirty="0">
                  <a:latin typeface="+mn-ea"/>
                </a:rPr>
                <a:t>且包含不同立场（甲方</a:t>
              </a:r>
              <a:r>
                <a:rPr lang="en-US" altLang="zh-CN" sz="1200" dirty="0">
                  <a:latin typeface="+mn-ea"/>
                </a:rPr>
                <a:t>/</a:t>
              </a:r>
              <a:r>
                <a:rPr lang="zh-CN" altLang="en-US" sz="1200" dirty="0">
                  <a:latin typeface="+mn-ea"/>
                </a:rPr>
                <a:t>乙方）版本</a:t>
              </a:r>
              <a:endPara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2</a:t>
              </a:r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、</a:t>
              </a:r>
              <a:r>
                <a:rPr lang="zh-CN" altLang="en-US" sz="1200" b="1" dirty="0">
                  <a:solidFill>
                    <a:srgbClr val="2188FD"/>
                  </a:solidFill>
                  <a:latin typeface="+mn-ea"/>
                </a:rPr>
                <a:t>1</a:t>
              </a:r>
              <a:r>
                <a:rPr lang="en-US" altLang="zh-CN" sz="1200" b="1" dirty="0">
                  <a:solidFill>
                    <a:srgbClr val="2188FD"/>
                  </a:solidFill>
                  <a:latin typeface="+mn-ea"/>
                </a:rPr>
                <a:t>40</a:t>
              </a:r>
              <a:r>
                <a:rPr lang="zh-CN" altLang="en-US" sz="1200" b="1" dirty="0">
                  <a:solidFill>
                    <a:srgbClr val="2188FD"/>
                  </a:solidFill>
                  <a:latin typeface="+mn-ea"/>
                </a:rPr>
                <a:t>+</a:t>
              </a:r>
              <a:r>
                <a:rPr lang="zh-CN" altLang="en-US" sz="1200" dirty="0">
                  <a:latin typeface="+mn-ea"/>
                </a:rPr>
                <a:t>成熟的合同审查点</a:t>
              </a:r>
              <a:r>
                <a:rPr lang="en-US" altLang="zh-CN" sz="1200" dirty="0">
                  <a:latin typeface="+mn-ea"/>
                </a:rPr>
                <a:t>，</a:t>
              </a:r>
              <a:r>
                <a:rPr lang="zh-CN" altLang="en-US" sz="1200" dirty="0">
                  <a:latin typeface="+mn-ea"/>
                </a:rPr>
                <a:t>覆盖采购、租赁、技术开发、股权投资等主要类型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latin typeface="+mn-ea"/>
                </a:rPr>
                <a:t>3、</a:t>
              </a:r>
              <a:r>
                <a:rPr lang="zh-CN" altLang="en-US" sz="1200" dirty="0">
                  <a:latin typeface="+mn-ea"/>
                </a:rPr>
                <a:t>法务同学积极拥抱新技术</a:t>
              </a:r>
              <a:r>
                <a:rPr lang="en-US" altLang="zh-CN" sz="1200" dirty="0">
                  <a:latin typeface="+mn-ea"/>
                </a:rPr>
                <a:t>，</a:t>
              </a:r>
              <a:r>
                <a:rPr lang="zh-CN" altLang="en-US" sz="1200" b="1" dirty="0">
                  <a:solidFill>
                    <a:srgbClr val="2188FD"/>
                  </a:solidFill>
                  <a:latin typeface="+mn-ea"/>
                </a:rPr>
                <a:t>业产共建</a:t>
              </a:r>
              <a:r>
                <a:rPr lang="en-US" altLang="zh-CN" sz="1200" dirty="0">
                  <a:latin typeface="+mn-ea"/>
                </a:rPr>
                <a:t>，</a:t>
              </a:r>
              <a:r>
                <a:rPr lang="zh-CN" altLang="en-US" sz="1200" dirty="0">
                  <a:latin typeface="+mn-ea"/>
                </a:rPr>
                <a:t>制定规则</a:t>
              </a:r>
              <a:r>
                <a:rPr lang="en-US" altLang="zh-CN" sz="1200" dirty="0">
                  <a:latin typeface="+mn-ea"/>
                </a:rPr>
                <a:t>、</a:t>
              </a:r>
              <a:r>
                <a:rPr lang="zh-CN" altLang="en-US" sz="1200" dirty="0">
                  <a:latin typeface="+mn-ea"/>
                </a:rPr>
                <a:t>结果核验</a:t>
              </a:r>
              <a:endParaRPr lang="en-US" altLang="zh-CN" sz="1200" dirty="0">
                <a:latin typeface="+mn-ea"/>
              </a:endParaRPr>
            </a:p>
          </p:txBody>
        </p:sp>
        <p:cxnSp>
          <p:nvCxnSpPr>
            <p:cNvPr id="129" name="直接连接符 128"/>
            <p:cNvCxnSpPr/>
            <p:nvPr/>
          </p:nvCxnSpPr>
          <p:spPr>
            <a:xfrm>
              <a:off x="4507" y="6521"/>
              <a:ext cx="112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6957" y="6521"/>
              <a:ext cx="1124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矩形: 圆角 448"/>
            <p:cNvSpPr/>
            <p:nvPr/>
          </p:nvSpPr>
          <p:spPr>
            <a:xfrm>
              <a:off x="8645" y="5756"/>
              <a:ext cx="1910" cy="727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90000"/>
                    <a:lumOff val="1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 w="38100">
              <a:noFill/>
            </a:ln>
            <a:effectLst>
              <a:outerShdw blurRad="254000" dist="123444" dir="5400000" sx="99000" sy="99000" algn="ctr" rotWithShape="0">
                <a:schemeClr val="accent2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8755" tIns="49378" rIns="98755" bIns="49378" rtlCol="0" anchor="ctr">
              <a:noAutofit/>
            </a:bodyPr>
            <a:lstStyle/>
            <a:p>
              <a:pPr algn="ctr"/>
              <a:endParaRPr lang="zh-CN" altLang="en-US" sz="10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8829" y="5897"/>
              <a:ext cx="1503" cy="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800" dirty="0">
                  <a:solidFill>
                    <a:schemeClr val="bg1"/>
                  </a:solidFill>
                  <a:latin typeface="+mn-ea"/>
                </a:rPr>
                <a:t>自研决策</a:t>
              </a:r>
              <a:endParaRPr lang="zh-CN" altLang="en-US" sz="1200" dirty="0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606" name="任意多边形: 形状 605"/>
          <p:cNvSpPr/>
          <p:nvPr/>
        </p:nvSpPr>
        <p:spPr>
          <a:xfrm rot="10800000" flipH="1">
            <a:off x="5882321" y="3126869"/>
            <a:ext cx="489881" cy="655293"/>
          </a:xfrm>
          <a:custGeom>
            <a:avLst/>
            <a:gdLst>
              <a:gd name="connsiteX0" fmla="*/ 202633 w 416172"/>
              <a:gd name="connsiteY0" fmla="*/ 0 h 485927"/>
              <a:gd name="connsiteX1" fmla="*/ 374083 w 416172"/>
              <a:gd name="connsiteY1" fmla="*/ 157551 h 485927"/>
              <a:gd name="connsiteX2" fmla="*/ 294275 w 416172"/>
              <a:gd name="connsiteY2" fmla="*/ 157551 h 485927"/>
              <a:gd name="connsiteX3" fmla="*/ 306015 w 416172"/>
              <a:gd name="connsiteY3" fmla="*/ 222549 h 485927"/>
              <a:gd name="connsiteX4" fmla="*/ 416172 w 416172"/>
              <a:gd name="connsiteY4" fmla="*/ 485927 h 485927"/>
              <a:gd name="connsiteX5" fmla="*/ 0 w 416172"/>
              <a:gd name="connsiteY5" fmla="*/ 485927 h 485927"/>
              <a:gd name="connsiteX6" fmla="*/ 112166 w 416172"/>
              <a:gd name="connsiteY6" fmla="*/ 219870 h 485927"/>
              <a:gd name="connsiteX7" fmla="*/ 122329 w 416172"/>
              <a:gd name="connsiteY7" fmla="*/ 157551 h 485927"/>
              <a:gd name="connsiteX8" fmla="*/ 31183 w 416172"/>
              <a:gd name="connsiteY8" fmla="*/ 157551 h 485927"/>
              <a:gd name="connsiteX9" fmla="*/ 202633 w 416172"/>
              <a:gd name="connsiteY9" fmla="*/ 0 h 48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6172" h="485927">
                <a:moveTo>
                  <a:pt x="202633" y="0"/>
                </a:moveTo>
                <a:cubicBezTo>
                  <a:pt x="238352" y="59661"/>
                  <a:pt x="269308" y="105034"/>
                  <a:pt x="374083" y="157551"/>
                </a:cubicBezTo>
                <a:lnTo>
                  <a:pt x="294275" y="157551"/>
                </a:lnTo>
                <a:lnTo>
                  <a:pt x="306015" y="222549"/>
                </a:lnTo>
                <a:cubicBezTo>
                  <a:pt x="326661" y="313020"/>
                  <a:pt x="361370" y="404832"/>
                  <a:pt x="416172" y="485927"/>
                </a:cubicBezTo>
                <a:lnTo>
                  <a:pt x="0" y="485927"/>
                </a:lnTo>
                <a:cubicBezTo>
                  <a:pt x="54801" y="401260"/>
                  <a:pt x="92191" y="308555"/>
                  <a:pt x="112166" y="219870"/>
                </a:cubicBezTo>
                <a:lnTo>
                  <a:pt x="122329" y="157551"/>
                </a:lnTo>
                <a:lnTo>
                  <a:pt x="31183" y="157551"/>
                </a:lnTo>
                <a:cubicBezTo>
                  <a:pt x="131195" y="107415"/>
                  <a:pt x="181202" y="45373"/>
                  <a:pt x="202633" y="0"/>
                </a:cubicBezTo>
                <a:close/>
              </a:path>
            </a:pathLst>
          </a:custGeom>
          <a:gradFill flip="none" rotWithShape="1">
            <a:gsLst>
              <a:gs pos="6000">
                <a:schemeClr val="accent2">
                  <a:alpha val="0"/>
                </a:schemeClr>
              </a:gs>
              <a:gs pos="100000">
                <a:schemeClr val="accent2">
                  <a:alpha val="40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84125" tIns="42062" rIns="84125" bIns="42062" rtlCol="0" anchor="ctr">
            <a:noAutofit/>
          </a:bodyPr>
          <a:lstStyle/>
          <a:p>
            <a:pPr algn="ctr"/>
            <a:endParaRPr lang="zh-CN" altLang="en-US" sz="1655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DC27B38-F970-5498-EC37-81E2297DFD96}"/>
              </a:ext>
            </a:extLst>
          </p:cNvPr>
          <p:cNvSpPr txBox="1"/>
          <p:nvPr/>
        </p:nvSpPr>
        <p:spPr>
          <a:xfrm>
            <a:off x="6789192" y="4480715"/>
            <a:ext cx="4991730" cy="880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200" dirty="0"/>
              <a:t>1</a:t>
            </a:r>
            <a:r>
              <a:rPr lang="zh-CN" altLang="en-US" sz="1200" dirty="0"/>
              <a:t>、依托</a:t>
            </a:r>
            <a:r>
              <a:rPr lang="en-US" altLang="zh-CN" sz="1200" dirty="0" err="1"/>
              <a:t>bella</a:t>
            </a:r>
            <a:r>
              <a:rPr lang="zh-CN" altLang="en-US" sz="1200" dirty="0"/>
              <a:t>基座，基础能力强大，大模型选择空间大。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/>
              <a:t>2</a:t>
            </a:r>
            <a:r>
              <a:rPr lang="zh-CN" altLang="en-US" sz="1200" dirty="0"/>
              <a:t>、基于常用的</a:t>
            </a:r>
            <a:r>
              <a:rPr lang="en-US" altLang="zh-CN" sz="1200" dirty="0"/>
              <a:t>5</a:t>
            </a:r>
            <a:r>
              <a:rPr lang="zh-CN" altLang="en-US" sz="1200" dirty="0"/>
              <a:t>类合同文件进行调试，</a:t>
            </a:r>
            <a:r>
              <a:rPr lang="en-US" altLang="zh-CN" sz="1200" dirty="0"/>
              <a:t>40+</a:t>
            </a:r>
            <a:r>
              <a:rPr lang="zh-CN" altLang="en-US" sz="1200" dirty="0"/>
              <a:t>审查点、</a:t>
            </a:r>
            <a:r>
              <a:rPr lang="en-US" altLang="zh-CN" sz="1200" dirty="0"/>
              <a:t>3</a:t>
            </a:r>
            <a:r>
              <a:rPr lang="zh-CN" altLang="en-US" sz="1200" dirty="0"/>
              <a:t>种大模型进行测试，效果达成行业领先模型（法睿）审查准确度的</a:t>
            </a:r>
            <a:r>
              <a:rPr lang="en-US" altLang="zh-CN" sz="1200" dirty="0"/>
              <a:t>95%</a:t>
            </a:r>
            <a:r>
              <a:rPr lang="zh-CN" altLang="en-US" sz="1200" dirty="0"/>
              <a:t>以上，满足业务预期。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3-2</a:t>
            </a:r>
            <a:r>
              <a:rPr lang="zh-CN" altLang="en-US" dirty="0">
                <a:sym typeface="+mn-ea"/>
              </a:rPr>
              <a:t>、</a:t>
            </a:r>
            <a:r>
              <a:rPr lang="en-US" altLang="zh-CN" dirty="0">
                <a:sym typeface="+mn-ea"/>
              </a:rPr>
              <a:t>AI</a:t>
            </a:r>
            <a:r>
              <a:rPr lang="zh-CN" altLang="en-US" dirty="0">
                <a:sym typeface="+mn-ea"/>
              </a:rPr>
              <a:t>阶段合同审查阶段的技术设计</a:t>
            </a:r>
            <a:endParaRPr lang="zh-CN" altLang="en-US" dirty="0"/>
          </a:p>
        </p:txBody>
      </p:sp>
      <p:grpSp>
        <p:nvGrpSpPr>
          <p:cNvPr id="524" name="组合 523"/>
          <p:cNvGrpSpPr/>
          <p:nvPr/>
        </p:nvGrpSpPr>
        <p:grpSpPr>
          <a:xfrm>
            <a:off x="286231" y="3467951"/>
            <a:ext cx="10749942" cy="276898"/>
            <a:chOff x="1146486" y="4584771"/>
            <a:chExt cx="9845364" cy="633404"/>
          </a:xfrm>
        </p:grpSpPr>
        <p:sp>
          <p:nvSpPr>
            <p:cNvPr id="525" name="梯形 524"/>
            <p:cNvSpPr/>
            <p:nvPr/>
          </p:nvSpPr>
          <p:spPr>
            <a:xfrm>
              <a:off x="1146486" y="4584771"/>
              <a:ext cx="9845364" cy="524422"/>
            </a:xfrm>
            <a:prstGeom prst="trapezoid">
              <a:avLst>
                <a:gd name="adj" fmla="val 119447"/>
              </a:avLst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9000">
                    <a:schemeClr val="accent1"/>
                  </a:gs>
                </a:gsLst>
                <a:lin ang="5400000" scaled="1"/>
              </a:gradFill>
            </a:ln>
            <a:effectLst>
              <a:outerShdw blurRad="411480" dist="123444" dir="5400000" sx="108000" sy="108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755" tIns="49378" rIns="98755" bIns="49378" rtlCol="0" anchor="ctr"/>
            <a:lstStyle/>
            <a:p>
              <a:pPr algn="ctr"/>
              <a:endParaRPr lang="zh-CN" altLang="en-US" sz="1945">
                <a:solidFill>
                  <a:schemeClr val="bg1"/>
                </a:solidFill>
                <a:effectLst>
                  <a:outerShdw blurRad="137160" dist="41148" dir="2699997" algn="tl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526" name="矩形 525"/>
            <p:cNvSpPr/>
            <p:nvPr/>
          </p:nvSpPr>
          <p:spPr>
            <a:xfrm>
              <a:off x="1146486" y="5109193"/>
              <a:ext cx="9845364" cy="1089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673" name="组合 672"/>
          <p:cNvGrpSpPr/>
          <p:nvPr/>
        </p:nvGrpSpPr>
        <p:grpSpPr>
          <a:xfrm>
            <a:off x="274024" y="6095123"/>
            <a:ext cx="10845338" cy="297920"/>
            <a:chOff x="1146486" y="4584771"/>
            <a:chExt cx="9845364" cy="633404"/>
          </a:xfrm>
        </p:grpSpPr>
        <p:sp>
          <p:nvSpPr>
            <p:cNvPr id="674" name="梯形 673"/>
            <p:cNvSpPr/>
            <p:nvPr/>
          </p:nvSpPr>
          <p:spPr>
            <a:xfrm>
              <a:off x="1146486" y="4584771"/>
              <a:ext cx="9845364" cy="524422"/>
            </a:xfrm>
            <a:prstGeom prst="trapezoid">
              <a:avLst>
                <a:gd name="adj" fmla="val 119447"/>
              </a:avLst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9000">
                    <a:schemeClr val="accent3"/>
                  </a:gs>
                </a:gsLst>
                <a:lin ang="5400000" scaled="1"/>
              </a:gradFill>
            </a:ln>
            <a:effectLst>
              <a:outerShdw blurRad="411480" dist="123444" dir="5400000" sx="108000" sy="108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755" tIns="49378" rIns="98755" bIns="49378" rtlCol="0" anchor="ctr"/>
            <a:lstStyle/>
            <a:p>
              <a:pPr algn="ctr"/>
              <a:endParaRPr lang="zh-CN" altLang="en-US" sz="1945">
                <a:solidFill>
                  <a:schemeClr val="bg1"/>
                </a:solidFill>
                <a:effectLst>
                  <a:outerShdw blurRad="137160" dist="41148" dir="2699997" algn="tl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675" name="矩形 674"/>
            <p:cNvSpPr/>
            <p:nvPr/>
          </p:nvSpPr>
          <p:spPr>
            <a:xfrm>
              <a:off x="1146486" y="5109193"/>
              <a:ext cx="9845364" cy="10898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5" name="矩形 14"/>
          <p:cNvSpPr/>
          <p:nvPr/>
        </p:nvSpPr>
        <p:spPr>
          <a:xfrm>
            <a:off x="1454072" y="2585766"/>
            <a:ext cx="5933207" cy="101850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1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</a:gradFill>
          <a:ln w="1143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518160" y="2561584"/>
            <a:ext cx="779232" cy="10810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1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</a:gradFill>
          <a:ln w="1143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服务层</a:t>
            </a:r>
            <a:endParaRPr lang="en-US" altLang="zh-CN" sz="14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54071" y="3893935"/>
            <a:ext cx="5933207" cy="926746"/>
          </a:xfrm>
          <a:prstGeom prst="rect">
            <a:avLst/>
          </a:prstGeom>
          <a:noFill/>
          <a:ln w="1143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518160" y="3871913"/>
            <a:ext cx="779232" cy="93511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1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</a:gradFill>
          <a:ln w="1143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模型层</a:t>
            </a:r>
          </a:p>
        </p:txBody>
      </p:sp>
      <p:sp>
        <p:nvSpPr>
          <p:cNvPr id="46" name="矩形 45"/>
          <p:cNvSpPr/>
          <p:nvPr/>
        </p:nvSpPr>
        <p:spPr>
          <a:xfrm>
            <a:off x="518160" y="5067539"/>
            <a:ext cx="779232" cy="113163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3">
                  <a:lumMod val="4000"/>
                  <a:lumOff val="96000"/>
                </a:schemeClr>
              </a:gs>
            </a:gsLst>
            <a:path path="circle">
              <a:fillToRect r="100000" b="100000"/>
            </a:path>
          </a:gradFill>
          <a:ln w="1143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数据层</a:t>
            </a:r>
            <a:endParaRPr lang="en-US" altLang="zh-CN" sz="14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9" name="矩形: 圆角 458"/>
          <p:cNvSpPr/>
          <p:nvPr/>
        </p:nvSpPr>
        <p:spPr>
          <a:xfrm>
            <a:off x="1747493" y="2943691"/>
            <a:ext cx="1487887" cy="324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chemeClr val="accent1"/>
              </a:gs>
              <a:gs pos="100000">
                <a:schemeClr val="accent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50800" dir="5400000" sx="104000" sy="104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r>
              <a:rPr lang="zh-CN" altLang="en-US" sz="1000" dirty="0"/>
              <a:t>文档解析引擎</a:t>
            </a:r>
            <a:endParaRPr lang="zh-CN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00" name="圆柱体 499"/>
          <p:cNvSpPr/>
          <p:nvPr/>
        </p:nvSpPr>
        <p:spPr>
          <a:xfrm>
            <a:off x="1732520" y="5759954"/>
            <a:ext cx="1698743" cy="335169"/>
          </a:xfrm>
          <a:prstGeom prst="can">
            <a:avLst>
              <a:gd name="adj" fmla="val 26575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  <a:lumOff val="1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noFill/>
          </a:ln>
          <a:effectLst>
            <a:outerShdw blurRad="254000" dist="123444" dir="5400000" sx="99000" sy="99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8755" tIns="49378" rIns="98755" bIns="49378" rtlCol="0" anchor="ctr">
            <a:noAutofit/>
          </a:bodyPr>
          <a:lstStyle/>
          <a:p>
            <a:pPr algn="ctr"/>
            <a:r>
              <a:rPr lang="zh-CN" altLang="en-US" sz="1600" dirty="0"/>
              <a:t>法律法规库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514" name="文本框 513"/>
          <p:cNvSpPr txBox="1"/>
          <p:nvPr/>
        </p:nvSpPr>
        <p:spPr>
          <a:xfrm>
            <a:off x="3869010" y="449957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+mj-ea"/>
                <a:ea typeface="+mj-ea"/>
              </a:rPr>
              <a:t>网络设备</a:t>
            </a:r>
          </a:p>
        </p:txBody>
      </p:sp>
      <p:sp>
        <p:nvSpPr>
          <p:cNvPr id="515" name="文本框 514"/>
          <p:cNvSpPr txBox="1"/>
          <p:nvPr/>
        </p:nvSpPr>
        <p:spPr>
          <a:xfrm>
            <a:off x="5923255" y="4499574"/>
            <a:ext cx="7232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50" dirty="0">
                <a:solidFill>
                  <a:schemeClr val="bg1"/>
                </a:solidFill>
                <a:latin typeface="+mj-ea"/>
                <a:ea typeface="+mj-ea"/>
              </a:rPr>
              <a:t>大数据云</a:t>
            </a:r>
          </a:p>
        </p:txBody>
      </p:sp>
      <p:sp>
        <p:nvSpPr>
          <p:cNvPr id="163" name="矩形: 圆角 162"/>
          <p:cNvSpPr/>
          <p:nvPr/>
        </p:nvSpPr>
        <p:spPr>
          <a:xfrm>
            <a:off x="1759489" y="5220473"/>
            <a:ext cx="1008493" cy="2934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chemeClr val="accent1"/>
              </a:gs>
              <a:gs pos="100000">
                <a:schemeClr val="accent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50800" dir="5400000" sx="104000" sy="104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r>
              <a:rPr lang="zh-CN" altLang="en-US" sz="1100" dirty="0"/>
              <a:t>司法大数据</a:t>
            </a:r>
            <a:endParaRPr lang="zh-CN" altLang="en-US" sz="11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" name="箭头: 下 16"/>
          <p:cNvSpPr/>
          <p:nvPr/>
        </p:nvSpPr>
        <p:spPr>
          <a:xfrm>
            <a:off x="2489043" y="5513896"/>
            <a:ext cx="273395" cy="29792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 dirty="0"/>
          </a:p>
        </p:txBody>
      </p:sp>
      <p:sp>
        <p:nvSpPr>
          <p:cNvPr id="168" name="圆柱体 499"/>
          <p:cNvSpPr/>
          <p:nvPr/>
        </p:nvSpPr>
        <p:spPr>
          <a:xfrm>
            <a:off x="3916997" y="5755753"/>
            <a:ext cx="1698743" cy="308857"/>
          </a:xfrm>
          <a:prstGeom prst="can">
            <a:avLst>
              <a:gd name="adj" fmla="val 26575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  <a:lumOff val="1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noFill/>
          </a:ln>
          <a:effectLst>
            <a:outerShdw blurRad="254000" dist="123444" dir="5400000" sx="99000" sy="99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8755" tIns="49378" rIns="98755" bIns="49378" rtlCol="0" anchor="ctr">
            <a:noAutofit/>
          </a:bodyPr>
          <a:lstStyle/>
          <a:p>
            <a:pPr algn="ctr"/>
            <a:r>
              <a:rPr lang="zh-CN" altLang="en-US" sz="1600" dirty="0"/>
              <a:t>正反向知识库</a:t>
            </a:r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9" name="矩形: 圆角 168"/>
          <p:cNvSpPr/>
          <p:nvPr/>
        </p:nvSpPr>
        <p:spPr>
          <a:xfrm>
            <a:off x="4245869" y="5220473"/>
            <a:ext cx="1008493" cy="2934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chemeClr val="accent1"/>
              </a:gs>
              <a:gs pos="100000">
                <a:schemeClr val="accent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50800" dir="5400000" sx="104000" sy="104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r>
              <a:rPr lang="zh-CN" altLang="en-US" sz="1000" dirty="0"/>
              <a:t>人工反馈</a:t>
            </a:r>
            <a:endParaRPr lang="zh-CN" altLang="en-US" sz="1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70" name="箭头: 下 169"/>
          <p:cNvSpPr/>
          <p:nvPr/>
        </p:nvSpPr>
        <p:spPr>
          <a:xfrm>
            <a:off x="4634458" y="5513896"/>
            <a:ext cx="273395" cy="3213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 dirty="0"/>
          </a:p>
        </p:txBody>
      </p:sp>
      <p:sp>
        <p:nvSpPr>
          <p:cNvPr id="171" name="矩形 170"/>
          <p:cNvSpPr/>
          <p:nvPr/>
        </p:nvSpPr>
        <p:spPr>
          <a:xfrm>
            <a:off x="1454073" y="1394028"/>
            <a:ext cx="5933206" cy="100923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1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</a:gradFill>
          <a:ln w="1143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2" name="矩形 171"/>
          <p:cNvSpPr/>
          <p:nvPr/>
        </p:nvSpPr>
        <p:spPr>
          <a:xfrm>
            <a:off x="524945" y="1402842"/>
            <a:ext cx="779232" cy="10810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/>
              </a:gs>
              <a:gs pos="46000">
                <a:schemeClr val="accent1">
                  <a:lumMod val="5000"/>
                  <a:lumOff val="95000"/>
                </a:schemeClr>
              </a:gs>
            </a:gsLst>
            <a:path path="circle">
              <a:fillToRect r="100000" b="100000"/>
            </a:path>
          </a:gradFill>
          <a:ln w="11430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accent1"/>
                </a:solidFill>
                <a:latin typeface="+mj-ea"/>
                <a:ea typeface="+mj-ea"/>
              </a:rPr>
              <a:t>用户交互层</a:t>
            </a:r>
            <a:endParaRPr lang="en-US" altLang="zh-CN" sz="1400" dirty="0">
              <a:solidFill>
                <a:schemeClr val="accent1"/>
              </a:solidFill>
              <a:latin typeface="+mj-ea"/>
              <a:ea typeface="+mj-ea"/>
            </a:endParaRPr>
          </a:p>
          <a:p>
            <a:pPr algn="ctr"/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3" name="矩形: 圆角 172"/>
          <p:cNvSpPr/>
          <p:nvPr/>
        </p:nvSpPr>
        <p:spPr>
          <a:xfrm>
            <a:off x="1759489" y="1713372"/>
            <a:ext cx="1440000" cy="324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chemeClr val="accent1"/>
              </a:gs>
              <a:gs pos="100000">
                <a:schemeClr val="accent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50800" dir="5400000" sx="104000" sy="104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+mj-ea"/>
                <a:ea typeface="+mj-ea"/>
              </a:rPr>
              <a:t>Web/</a:t>
            </a: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移动端</a:t>
            </a:r>
          </a:p>
        </p:txBody>
      </p:sp>
      <p:sp>
        <p:nvSpPr>
          <p:cNvPr id="176" name="矩形: 圆角 175"/>
          <p:cNvSpPr/>
          <p:nvPr/>
        </p:nvSpPr>
        <p:spPr>
          <a:xfrm>
            <a:off x="3525869" y="1713372"/>
            <a:ext cx="1440000" cy="324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chemeClr val="accent1"/>
              </a:gs>
              <a:gs pos="100000">
                <a:schemeClr val="accent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50800" dir="5400000" sx="104000" sy="104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文件上传</a:t>
            </a:r>
          </a:p>
        </p:txBody>
      </p:sp>
      <p:sp>
        <p:nvSpPr>
          <p:cNvPr id="181" name="矩形: 圆角 180"/>
          <p:cNvSpPr/>
          <p:nvPr/>
        </p:nvSpPr>
        <p:spPr>
          <a:xfrm>
            <a:off x="5245632" y="1713372"/>
            <a:ext cx="1440000" cy="324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chemeClr val="accent1"/>
              </a:gs>
              <a:gs pos="100000">
                <a:schemeClr val="accent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50800" dir="5400000" sx="104000" sy="104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审查立场选择</a:t>
            </a:r>
          </a:p>
        </p:txBody>
      </p:sp>
      <p:cxnSp>
        <p:nvCxnSpPr>
          <p:cNvPr id="185" name="直接箭头连接符 184"/>
          <p:cNvCxnSpPr>
            <a:cxnSpLocks/>
            <a:stCxn id="176" idx="3"/>
            <a:endCxn id="181" idx="1"/>
          </p:cNvCxnSpPr>
          <p:nvPr/>
        </p:nvCxnSpPr>
        <p:spPr>
          <a:xfrm>
            <a:off x="4965869" y="1875372"/>
            <a:ext cx="279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6" name="组合 185"/>
          <p:cNvGrpSpPr/>
          <p:nvPr/>
        </p:nvGrpSpPr>
        <p:grpSpPr>
          <a:xfrm>
            <a:off x="426424" y="4830335"/>
            <a:ext cx="10609749" cy="308857"/>
            <a:chOff x="1146486" y="4584771"/>
            <a:chExt cx="9845364" cy="633404"/>
          </a:xfrm>
        </p:grpSpPr>
        <p:sp>
          <p:nvSpPr>
            <p:cNvPr id="187" name="梯形 186"/>
            <p:cNvSpPr/>
            <p:nvPr/>
          </p:nvSpPr>
          <p:spPr>
            <a:xfrm>
              <a:off x="1146486" y="4584771"/>
              <a:ext cx="9845364" cy="524422"/>
            </a:xfrm>
            <a:prstGeom prst="trapezoid">
              <a:avLst>
                <a:gd name="adj" fmla="val 119447"/>
              </a:avLst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9000">
                    <a:schemeClr val="accent1"/>
                  </a:gs>
                </a:gsLst>
                <a:lin ang="5400000" scaled="1"/>
              </a:gradFill>
            </a:ln>
            <a:effectLst>
              <a:outerShdw blurRad="411480" dist="123444" dir="5400000" sx="108000" sy="108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755" tIns="49378" rIns="98755" bIns="49378" rtlCol="0" anchor="ctr"/>
            <a:lstStyle/>
            <a:p>
              <a:pPr algn="ctr"/>
              <a:endParaRPr lang="zh-CN" altLang="en-US" sz="1945">
                <a:solidFill>
                  <a:schemeClr val="bg1"/>
                </a:solidFill>
                <a:effectLst>
                  <a:outerShdw blurRad="137160" dist="41148" dir="2699997" algn="tl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1146486" y="5109193"/>
              <a:ext cx="9845364" cy="108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9" name="组合 188"/>
          <p:cNvGrpSpPr/>
          <p:nvPr/>
        </p:nvGrpSpPr>
        <p:grpSpPr>
          <a:xfrm>
            <a:off x="286230" y="2288080"/>
            <a:ext cx="10749943" cy="240191"/>
            <a:chOff x="1146486" y="4584771"/>
            <a:chExt cx="9845364" cy="633404"/>
          </a:xfrm>
        </p:grpSpPr>
        <p:sp>
          <p:nvSpPr>
            <p:cNvPr id="190" name="梯形 189"/>
            <p:cNvSpPr/>
            <p:nvPr/>
          </p:nvSpPr>
          <p:spPr>
            <a:xfrm>
              <a:off x="1146486" y="4584771"/>
              <a:ext cx="9845364" cy="524422"/>
            </a:xfrm>
            <a:prstGeom prst="trapezoid">
              <a:avLst>
                <a:gd name="adj" fmla="val 119447"/>
              </a:avLst>
            </a:prstGeom>
            <a:noFill/>
            <a:ln w="1270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89000">
                    <a:schemeClr val="accent1"/>
                  </a:gs>
                </a:gsLst>
                <a:lin ang="5400000" scaled="1"/>
              </a:gradFill>
            </a:ln>
            <a:effectLst>
              <a:outerShdw blurRad="411480" dist="123444" dir="5400000" sx="108000" sy="108000" algn="ctr" rotWithShape="0">
                <a:schemeClr val="accent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8755" tIns="49378" rIns="98755" bIns="49378" rtlCol="0" anchor="ctr"/>
            <a:lstStyle/>
            <a:p>
              <a:pPr algn="ctr"/>
              <a:endParaRPr lang="zh-CN" altLang="en-US" sz="1945">
                <a:solidFill>
                  <a:schemeClr val="bg1"/>
                </a:solidFill>
                <a:effectLst>
                  <a:outerShdw blurRad="137160" dist="41148" dir="2699997" algn="tl">
                    <a:srgbClr val="000000">
                      <a:alpha val="40000"/>
                    </a:srgbClr>
                  </a:outerShdw>
                </a:effectLst>
                <a:latin typeface="+mj-ea"/>
                <a:ea typeface="+mj-ea"/>
              </a:endParaRPr>
            </a:p>
          </p:txBody>
        </p:sp>
        <p:sp>
          <p:nvSpPr>
            <p:cNvPr id="191" name="矩形 190"/>
            <p:cNvSpPr/>
            <p:nvPr/>
          </p:nvSpPr>
          <p:spPr>
            <a:xfrm>
              <a:off x="1146486" y="5109193"/>
              <a:ext cx="9845364" cy="108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2" name="矩形: 圆角 191"/>
          <p:cNvSpPr/>
          <p:nvPr/>
        </p:nvSpPr>
        <p:spPr>
          <a:xfrm>
            <a:off x="5184391" y="2952407"/>
            <a:ext cx="1489245" cy="324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chemeClr val="accent1"/>
              </a:gs>
              <a:gs pos="100000">
                <a:schemeClr val="accent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50800" dir="5400000" sx="104000" sy="104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通道选择器</a:t>
            </a:r>
          </a:p>
        </p:txBody>
      </p:sp>
      <p:sp>
        <p:nvSpPr>
          <p:cNvPr id="193" name="圆柱体 499"/>
          <p:cNvSpPr/>
          <p:nvPr/>
        </p:nvSpPr>
        <p:spPr>
          <a:xfrm>
            <a:off x="5965632" y="5723671"/>
            <a:ext cx="1614387" cy="304954"/>
          </a:xfrm>
          <a:prstGeom prst="can">
            <a:avLst>
              <a:gd name="adj" fmla="val 26575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90000"/>
                  <a:lumOff val="1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38100">
            <a:noFill/>
          </a:ln>
          <a:effectLst>
            <a:outerShdw blurRad="254000" dist="123444" dir="5400000" sx="99000" sy="99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8755" tIns="49378" rIns="98755" bIns="49378" rtlCol="0" anchor="ctr"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+mj-ea"/>
                <a:ea typeface="+mj-ea"/>
              </a:rPr>
              <a:t>审查规则库</a:t>
            </a:r>
          </a:p>
        </p:txBody>
      </p:sp>
      <p:sp>
        <p:nvSpPr>
          <p:cNvPr id="194" name="矩形: 圆角 193"/>
          <p:cNvSpPr/>
          <p:nvPr/>
        </p:nvSpPr>
        <p:spPr>
          <a:xfrm>
            <a:off x="6113212" y="5220472"/>
            <a:ext cx="1238877" cy="29342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chemeClr val="accent1"/>
              </a:gs>
              <a:gs pos="100000">
                <a:schemeClr val="accent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50800" dir="5400000" sx="104000" sy="104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审查规则配置</a:t>
            </a:r>
          </a:p>
        </p:txBody>
      </p:sp>
      <p:sp>
        <p:nvSpPr>
          <p:cNvPr id="195" name="箭头: 下 194"/>
          <p:cNvSpPr/>
          <p:nvPr/>
        </p:nvSpPr>
        <p:spPr>
          <a:xfrm>
            <a:off x="6595954" y="5467101"/>
            <a:ext cx="273395" cy="32137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 sz="1600" dirty="0"/>
          </a:p>
        </p:txBody>
      </p:sp>
      <p:sp>
        <p:nvSpPr>
          <p:cNvPr id="196" name="矩形: 圆角 195"/>
          <p:cNvSpPr/>
          <p:nvPr/>
        </p:nvSpPr>
        <p:spPr>
          <a:xfrm>
            <a:off x="1759489" y="4190789"/>
            <a:ext cx="1445327" cy="324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chemeClr val="accent1"/>
              </a:gs>
              <a:gs pos="100000">
                <a:schemeClr val="accent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50800" dir="5400000" sx="104000" sy="104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通用模型</a:t>
            </a:r>
            <a:r>
              <a:rPr lang="en-US" altLang="zh-CN" sz="1000" dirty="0">
                <a:solidFill>
                  <a:schemeClr val="bg1"/>
                </a:solidFill>
                <a:latin typeface="+mj-ea"/>
                <a:ea typeface="+mj-ea"/>
              </a:rPr>
              <a:t>（</a:t>
            </a:r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豆包</a:t>
            </a:r>
            <a:r>
              <a:rPr lang="en-US" altLang="zh-CN" sz="1000" dirty="0">
                <a:solidFill>
                  <a:schemeClr val="bg1"/>
                </a:solidFill>
                <a:latin typeface="+mj-ea"/>
                <a:ea typeface="+mj-ea"/>
              </a:rPr>
              <a:t>）</a:t>
            </a:r>
          </a:p>
        </p:txBody>
      </p:sp>
      <p:sp>
        <p:nvSpPr>
          <p:cNvPr id="197" name="矩形: 圆角 196"/>
          <p:cNvSpPr/>
          <p:nvPr/>
        </p:nvSpPr>
        <p:spPr>
          <a:xfrm>
            <a:off x="5367846" y="4190789"/>
            <a:ext cx="1317786" cy="324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1000">
                <a:schemeClr val="accent1"/>
              </a:gs>
              <a:gs pos="100000">
                <a:schemeClr val="accent1">
                  <a:lumMod val="75000"/>
                  <a:lumOff val="2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38100">
            <a:noFill/>
          </a:ln>
          <a:effectLst>
            <a:outerShdw blurRad="411480" dist="50800" dir="5400000" sx="104000" sy="104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755" tIns="49378" rIns="98755" bIns="49378" rtlCol="0" anchor="ctr"/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latin typeface="+mj-ea"/>
                <a:ea typeface="+mj-ea"/>
              </a:rPr>
              <a:t>推理模型</a:t>
            </a:r>
            <a:r>
              <a:rPr lang="en-US" altLang="zh-CN" sz="1000" dirty="0">
                <a:solidFill>
                  <a:schemeClr val="bg1"/>
                </a:solidFill>
                <a:latin typeface="+mj-ea"/>
                <a:ea typeface="+mj-ea"/>
              </a:rPr>
              <a:t>（DS）</a:t>
            </a:r>
          </a:p>
        </p:txBody>
      </p:sp>
      <p:cxnSp>
        <p:nvCxnSpPr>
          <p:cNvPr id="199" name="直接箭头连接符 198"/>
          <p:cNvCxnSpPr>
            <a:cxnSpLocks/>
            <a:stCxn id="173" idx="3"/>
            <a:endCxn id="176" idx="1"/>
          </p:cNvCxnSpPr>
          <p:nvPr/>
        </p:nvCxnSpPr>
        <p:spPr>
          <a:xfrm>
            <a:off x="3199489" y="1875372"/>
            <a:ext cx="326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2" name="矩形 461"/>
          <p:cNvSpPr/>
          <p:nvPr/>
        </p:nvSpPr>
        <p:spPr>
          <a:xfrm>
            <a:off x="7907645" y="1696731"/>
            <a:ext cx="321171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用户可选择 甲方</a:t>
            </a:r>
            <a:r>
              <a:rPr lang="en-US" altLang="zh-CN" sz="12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乙方</a:t>
            </a:r>
            <a:r>
              <a:rPr lang="en-US" altLang="zh-CN" sz="12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中立，立场不同，审查的偏向点不同</a:t>
            </a:r>
          </a:p>
        </p:txBody>
      </p:sp>
      <p:sp>
        <p:nvSpPr>
          <p:cNvPr id="202" name="矩形 201"/>
          <p:cNvSpPr/>
          <p:nvPr/>
        </p:nvSpPr>
        <p:spPr>
          <a:xfrm>
            <a:off x="7907645" y="2789544"/>
            <a:ext cx="3366833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文档解析引擎可以进行</a:t>
            </a:r>
            <a:r>
              <a:rPr lang="en-US" altLang="zh-CN" sz="1200" dirty="0">
                <a:solidFill>
                  <a:schemeClr val="tx1"/>
                </a:solidFill>
                <a:latin typeface="+mj-ea"/>
                <a:ea typeface="+mj-ea"/>
              </a:rPr>
              <a:t>OCR/</a:t>
            </a:r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文件版面分析</a:t>
            </a:r>
          </a:p>
        </p:txBody>
      </p:sp>
      <p:sp>
        <p:nvSpPr>
          <p:cNvPr id="203" name="矩形 202"/>
          <p:cNvSpPr/>
          <p:nvPr/>
        </p:nvSpPr>
        <p:spPr>
          <a:xfrm>
            <a:off x="7907645" y="3143363"/>
            <a:ext cx="3211717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通道选择器根据规则选择审查的通道</a:t>
            </a:r>
            <a:endParaRPr lang="en-US" altLang="zh-CN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4" name="矩形 203"/>
          <p:cNvSpPr/>
          <p:nvPr/>
        </p:nvSpPr>
        <p:spPr>
          <a:xfrm>
            <a:off x="7907645" y="4191247"/>
            <a:ext cx="3211717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根据合同类型查找对应的审查规则，审查规则对应不同的大模型 </a:t>
            </a:r>
            <a:endParaRPr lang="en-US" altLang="zh-CN" sz="1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05" name="矩形 204"/>
          <p:cNvSpPr/>
          <p:nvPr/>
        </p:nvSpPr>
        <p:spPr>
          <a:xfrm>
            <a:off x="8062761" y="5412973"/>
            <a:ext cx="321171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1400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7907645" y="5459140"/>
            <a:ext cx="321171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90204" pitchFamily="34" charset="0"/>
              <a:buChar char="•"/>
            </a:pPr>
            <a:r>
              <a:rPr lang="zh-CN" altLang="en-US" sz="1200" dirty="0">
                <a:solidFill>
                  <a:schemeClr val="tx1"/>
                </a:solidFill>
                <a:latin typeface="+mj-ea"/>
                <a:ea typeface="+mj-ea"/>
              </a:rPr>
              <a:t>用户的正向反馈补充到正向知识库中，负向反馈补充到反向知识库中，沉淀人工审核经验，系统越用越智能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70&quot;:[3321418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3.415943"/>
  <p:tag name="SHADOWSIZE" val="99"/>
  <p:tag name="TEXTSHADOWSIZE" val="10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3.415943"/>
  <p:tag name="SHADOWSIZE" val="99"/>
  <p:tag name="TEXTSHADOWSIZE" val="1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TEMPLATE_NEED_RESERVE" val="1"/>
  <p:tag name="KSO_WM_UNIT_ID" val="custom1_1*f*1"/>
  <p:tag name="KSO_WM_UNIT_LAYERLEVEL" val="1"/>
  <p:tag name="KSO_WM_TEMPLATE_INDEX" val="1"/>
  <p:tag name="KSO_WM_TEMPLATE_CATEGORY" val="custom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  <p:tag name="SHADOWSIZE" val="112"/>
  <p:tag name="TEXTSHADOWSIZE" val="10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  <p:tag name="SHADOWSIZE" val="112"/>
  <p:tag name="TEXTSHADOWSIZE" val="10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  <p:tag name="SHADOWSIZE" val="112"/>
  <p:tag name="TEXTSHADOWSIZE" val="10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  <p:tag name="SHADOWSIZE" val="112"/>
  <p:tag name="TEXTSHADOWSIZE" val="10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8"/>
  <p:tag name="TEXTSHADOWSIZE" val="100"/>
  <p:tag name="ADJUSTMENTS" val="6.96783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NEED_RESERVE" val="1"/>
  <p:tag name="KSO_WM_UNIT_ID" val="custom1_1*a*1"/>
  <p:tag name="KSO_WM_UNIT_LAYERLEVEL" val="1"/>
  <p:tag name="KSO_WM_TEMPLATE_INDEX" val="1"/>
  <p:tag name="KSO_WM_TEMPLATE_CATEGORY" val="custo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8"/>
  <p:tag name="TEXTSHADOWSIZE" val="100"/>
  <p:tag name="ADJUSTMENTS" val="6.96783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8"/>
  <p:tag name="TEXTSHADOWSIZE" val="100"/>
  <p:tag name="ADJUSTMENTS" val="6.96783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8"/>
  <p:tag name="TEXTSHADOWSIZE" val="100"/>
  <p:tag name="ADJUSTMENTS" val="6.96783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8"/>
  <p:tag name="TEXTSHADOWSIZE" val="100"/>
  <p:tag name="ADJUSTMENTS" val="6.96783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8"/>
  <p:tag name="TEXTSHADOWSIZE" val="100"/>
  <p:tag name="ADJUSTMENTS" val="6.96783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SHADOWSIZE" val="100"/>
  <p:tag name="SHADOWSIZE" val="11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51303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3317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SHADOWSIZE" val="10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3.16291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3.16291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3.16291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3317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3317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33173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8"/>
  <p:tag name="TEXTSHADOWSIZE" val="1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3.415943"/>
  <p:tag name="SHADOWSIZE" val="99"/>
  <p:tag name="TEXTSHADOWSIZE" val="100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333333"/>
      </a:dk1>
      <a:lt1>
        <a:srgbClr val="FFFFFF"/>
      </a:lt1>
      <a:dk2>
        <a:srgbClr val="A7A7A7"/>
      </a:dk2>
      <a:lt2>
        <a:srgbClr val="535353"/>
      </a:lt2>
      <a:accent1>
        <a:srgbClr val="0072F5"/>
      </a:accent1>
      <a:accent2>
        <a:srgbClr val="00AAFF"/>
      </a:accent2>
      <a:accent3>
        <a:srgbClr val="FAB030"/>
      </a:accent3>
      <a:accent4>
        <a:srgbClr val="112C68"/>
      </a:accent4>
      <a:accent5>
        <a:srgbClr val="F74924"/>
      </a:accent5>
      <a:accent6>
        <a:srgbClr val="C2A162"/>
      </a:accent6>
      <a:hlink>
        <a:srgbClr val="0000FF"/>
      </a:hlink>
      <a:folHlink>
        <a:srgbClr val="FF00FF"/>
      </a:folHlink>
    </a:clrScheme>
    <a:fontScheme name="仿宋">
      <a:majorFont>
        <a:latin typeface="仿宋"/>
        <a:ea typeface="仿宋"/>
        <a:cs typeface=""/>
      </a:majorFont>
      <a:minorFont>
        <a:latin typeface="仿宋"/>
        <a:ea typeface="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l">
          <a:defRPr sz="1600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1711</Words>
  <Application>Microsoft Office PowerPoint</Application>
  <PresentationFormat>宽屏</PresentationFormat>
  <Paragraphs>280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仿宋</vt:lpstr>
      <vt:lpstr>Arial</vt:lpstr>
      <vt:lpstr>Office 主题​​</vt:lpstr>
      <vt:lpstr>PowerPoint 演示文稿</vt:lpstr>
      <vt:lpstr>PowerPoint 演示文稿</vt:lpstr>
      <vt:lpstr>1、合同审查领域，影响要素复杂，经验壁垒难突破</vt:lpstr>
      <vt:lpstr>PowerPoint 演示文稿</vt:lpstr>
      <vt:lpstr>2-1、法律科技细化发展，合同系统发展最完备</vt:lpstr>
      <vt:lpstr>2-2、技术发展促进合同审查的三次跃迁</vt:lpstr>
      <vt:lpstr>PowerPoint 演示文稿</vt:lpstr>
      <vt:lpstr>3-1、贝壳智审建设之路</vt:lpstr>
      <vt:lpstr>3-2、AI阶段合同审查阶段的技术设计</vt:lpstr>
      <vt:lpstr>3-3、关键问题：如何选择合适的大模型？——能力测试</vt:lpstr>
      <vt:lpstr>3-4、关键问题：如何验证审查结果？——量化分析</vt:lpstr>
      <vt:lpstr>PowerPoint 演示文稿</vt:lpstr>
      <vt:lpstr>4、智审能力将有无限扩展空间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申立君</dc:creator>
  <cp:lastModifiedBy>申立君</cp:lastModifiedBy>
  <cp:revision>69</cp:revision>
  <dcterms:created xsi:type="dcterms:W3CDTF">2025-06-20T14:28:09Z</dcterms:created>
  <dcterms:modified xsi:type="dcterms:W3CDTF">2025-06-21T03:33:21Z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7DEB69EADE52528105385168637EDA01_42</vt:lpwstr>
  </property>
  <property fmtid="{D5CDD505-2E9C-101B-9397-08002B2CF9AE}" pid="3" name="KSOProductBuildVer">
    <vt:lpwstr>2052-7.3.1.8967</vt:lpwstr>
  </property>
</Properties>
</file>