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37"/>
  </p:notesMasterIdLst>
  <p:handoutMasterIdLst>
    <p:handoutMasterId r:id="rId38"/>
  </p:handoutMasterIdLst>
  <p:sldIdLst>
    <p:sldId id="256" r:id="rId3"/>
    <p:sldId id="265" r:id="rId4"/>
    <p:sldId id="257" r:id="rId5"/>
    <p:sldId id="272" r:id="rId6"/>
    <p:sldId id="275" r:id="rId7"/>
    <p:sldId id="293" r:id="rId8"/>
    <p:sldId id="276" r:id="rId9"/>
    <p:sldId id="294" r:id="rId10"/>
    <p:sldId id="277" r:id="rId11"/>
    <p:sldId id="287" r:id="rId12"/>
    <p:sldId id="278" r:id="rId13"/>
    <p:sldId id="295" r:id="rId14"/>
    <p:sldId id="296" r:id="rId15"/>
    <p:sldId id="298" r:id="rId16"/>
    <p:sldId id="305" r:id="rId17"/>
    <p:sldId id="301" r:id="rId18"/>
    <p:sldId id="302" r:id="rId19"/>
    <p:sldId id="303" r:id="rId20"/>
    <p:sldId id="314" r:id="rId21"/>
    <p:sldId id="306" r:id="rId22"/>
    <p:sldId id="323" r:id="rId23"/>
    <p:sldId id="307" r:id="rId24"/>
    <p:sldId id="326" r:id="rId25"/>
    <p:sldId id="325" r:id="rId26"/>
    <p:sldId id="324" r:id="rId27"/>
    <p:sldId id="319" r:id="rId28"/>
    <p:sldId id="317" r:id="rId29"/>
    <p:sldId id="309" r:id="rId30"/>
    <p:sldId id="320" r:id="rId31"/>
    <p:sldId id="315" r:id="rId32"/>
    <p:sldId id="310" r:id="rId33"/>
    <p:sldId id="311" r:id="rId34"/>
    <p:sldId id="279" r:id="rId35"/>
    <p:sldId id="27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A3B8"/>
    <a:srgbClr val="4A5A69"/>
    <a:srgbClr val="C1CB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82579" autoAdjust="0"/>
  </p:normalViewPr>
  <p:slideViewPr>
    <p:cSldViewPr snapToGrid="0">
      <p:cViewPr varScale="1">
        <p:scale>
          <a:sx n="104" d="100"/>
          <a:sy n="104" d="100"/>
        </p:scale>
        <p:origin x="9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冠霖 賴" userId="5bf5b838d4afeb31" providerId="LiveId" clId="{5DA4D843-B7C8-4055-841E-D7BC6210C01A}"/>
    <pc:docChg chg="undo custSel delSld modSld">
      <pc:chgData name="冠霖 賴" userId="5bf5b838d4afeb31" providerId="LiveId" clId="{5DA4D843-B7C8-4055-841E-D7BC6210C01A}" dt="2024-11-12T03:39:11.361" v="91" actId="20577"/>
      <pc:docMkLst>
        <pc:docMk/>
      </pc:docMkLst>
      <pc:sldChg chg="modSp mod">
        <pc:chgData name="冠霖 賴" userId="5bf5b838d4afeb31" providerId="LiveId" clId="{5DA4D843-B7C8-4055-841E-D7BC6210C01A}" dt="2024-11-12T03:39:11.361" v="91" actId="20577"/>
        <pc:sldMkLst>
          <pc:docMk/>
          <pc:sldMk cId="1714358029" sldId="256"/>
        </pc:sldMkLst>
        <pc:spChg chg="mod">
          <ac:chgData name="冠霖 賴" userId="5bf5b838d4afeb31" providerId="LiveId" clId="{5DA4D843-B7C8-4055-841E-D7BC6210C01A}" dt="2024-11-12T03:14:31.814" v="18" actId="404"/>
          <ac:spMkLst>
            <pc:docMk/>
            <pc:sldMk cId="1714358029" sldId="256"/>
            <ac:spMk id="2" creationId="{C102DA6E-11BA-46E8-90F2-6D4224563A84}"/>
          </ac:spMkLst>
        </pc:spChg>
        <pc:spChg chg="mod">
          <ac:chgData name="冠霖 賴" userId="5bf5b838d4afeb31" providerId="LiveId" clId="{5DA4D843-B7C8-4055-841E-D7BC6210C01A}" dt="2024-11-12T03:39:11.361" v="91" actId="20577"/>
          <ac:spMkLst>
            <pc:docMk/>
            <pc:sldMk cId="1714358029" sldId="256"/>
            <ac:spMk id="3" creationId="{8C005801-86F4-4334-970E-1301BE18E335}"/>
          </ac:spMkLst>
        </pc:spChg>
        <pc:spChg chg="mod">
          <ac:chgData name="冠霖 賴" userId="5bf5b838d4afeb31" providerId="LiveId" clId="{5DA4D843-B7C8-4055-841E-D7BC6210C01A}" dt="2024-11-12T03:14:04.253" v="0" actId="20577"/>
          <ac:spMkLst>
            <pc:docMk/>
            <pc:sldMk cId="1714358029" sldId="256"/>
            <ac:spMk id="4" creationId="{4D08CD19-BC77-489A-8FF2-FFC6B178C382}"/>
          </ac:spMkLst>
        </pc:spChg>
      </pc:sldChg>
      <pc:sldChg chg="modSp">
        <pc:chgData name="冠霖 賴" userId="5bf5b838d4afeb31" providerId="LiveId" clId="{5DA4D843-B7C8-4055-841E-D7BC6210C01A}" dt="2024-11-12T03:17:57.173" v="22" actId="20578"/>
        <pc:sldMkLst>
          <pc:docMk/>
          <pc:sldMk cId="281992757" sldId="272"/>
        </pc:sldMkLst>
        <pc:spChg chg="mod">
          <ac:chgData name="冠霖 賴" userId="5bf5b838d4afeb31" providerId="LiveId" clId="{5DA4D843-B7C8-4055-841E-D7BC6210C01A}" dt="2024-11-12T03:17:57.173" v="22" actId="20578"/>
          <ac:spMkLst>
            <pc:docMk/>
            <pc:sldMk cId="281992757" sldId="272"/>
            <ac:spMk id="4" creationId="{4B9F5C88-4DAE-67DE-7ED8-7459BBB69082}"/>
          </ac:spMkLst>
        </pc:spChg>
      </pc:sldChg>
      <pc:sldChg chg="modSp mod">
        <pc:chgData name="冠霖 賴" userId="5bf5b838d4afeb31" providerId="LiveId" clId="{5DA4D843-B7C8-4055-841E-D7BC6210C01A}" dt="2024-11-12T03:38:48.291" v="85" actId="1076"/>
        <pc:sldMkLst>
          <pc:docMk/>
          <pc:sldMk cId="2096352321" sldId="279"/>
        </pc:sldMkLst>
        <pc:spChg chg="mod">
          <ac:chgData name="冠霖 賴" userId="5bf5b838d4afeb31" providerId="LiveId" clId="{5DA4D843-B7C8-4055-841E-D7BC6210C01A}" dt="2024-11-12T03:38:48.291" v="85" actId="1076"/>
          <ac:spMkLst>
            <pc:docMk/>
            <pc:sldMk cId="2096352321" sldId="279"/>
            <ac:spMk id="2" creationId="{5F7AF0B5-66D1-EB9B-7DBF-203C27EC1302}"/>
          </ac:spMkLst>
        </pc:spChg>
        <pc:spChg chg="mod">
          <ac:chgData name="冠霖 賴" userId="5bf5b838d4afeb31" providerId="LiveId" clId="{5DA4D843-B7C8-4055-841E-D7BC6210C01A}" dt="2024-11-12T03:38:48.291" v="85" actId="1076"/>
          <ac:spMkLst>
            <pc:docMk/>
            <pc:sldMk cId="2096352321" sldId="279"/>
            <ac:spMk id="5" creationId="{B4C2365A-734A-CE7B-21F3-6E74FE60086F}"/>
          </ac:spMkLst>
        </pc:spChg>
        <pc:spChg chg="mod">
          <ac:chgData name="冠霖 賴" userId="5bf5b838d4afeb31" providerId="LiveId" clId="{5DA4D843-B7C8-4055-841E-D7BC6210C01A}" dt="2024-11-12T03:38:48.291" v="85" actId="1076"/>
          <ac:spMkLst>
            <pc:docMk/>
            <pc:sldMk cId="2096352321" sldId="279"/>
            <ac:spMk id="7" creationId="{272A33F1-9D3C-1DA9-E4A7-6DD892B49567}"/>
          </ac:spMkLst>
        </pc:spChg>
        <pc:spChg chg="mod">
          <ac:chgData name="冠霖 賴" userId="5bf5b838d4afeb31" providerId="LiveId" clId="{5DA4D843-B7C8-4055-841E-D7BC6210C01A}" dt="2024-11-12T03:38:48.291" v="85" actId="1076"/>
          <ac:spMkLst>
            <pc:docMk/>
            <pc:sldMk cId="2096352321" sldId="279"/>
            <ac:spMk id="9" creationId="{7966F048-EBA5-4B4F-FCAB-D2C8032A401D}"/>
          </ac:spMkLst>
        </pc:spChg>
        <pc:spChg chg="mod">
          <ac:chgData name="冠霖 賴" userId="5bf5b838d4afeb31" providerId="LiveId" clId="{5DA4D843-B7C8-4055-841E-D7BC6210C01A}" dt="2024-11-12T03:38:48.291" v="85" actId="1076"/>
          <ac:spMkLst>
            <pc:docMk/>
            <pc:sldMk cId="2096352321" sldId="279"/>
            <ac:spMk id="12" creationId="{CD6D1144-7EC0-940B-7D3E-04614BE05F8E}"/>
          </ac:spMkLst>
        </pc:spChg>
      </pc:sldChg>
      <pc:sldChg chg="addSp modSp mod">
        <pc:chgData name="冠霖 賴" userId="5bf5b838d4afeb31" providerId="LiveId" clId="{5DA4D843-B7C8-4055-841E-D7BC6210C01A}" dt="2024-11-12T03:32:35.741" v="74" actId="2165"/>
        <pc:sldMkLst>
          <pc:docMk/>
          <pc:sldMk cId="3298751288" sldId="296"/>
        </pc:sldMkLst>
        <pc:graphicFrameChg chg="mod">
          <ac:chgData name="冠霖 賴" userId="5bf5b838d4afeb31" providerId="LiveId" clId="{5DA4D843-B7C8-4055-841E-D7BC6210C01A}" dt="2024-11-12T03:30:46.496" v="41" actId="1076"/>
          <ac:graphicFrameMkLst>
            <pc:docMk/>
            <pc:sldMk cId="3298751288" sldId="296"/>
            <ac:graphicFrameMk id="2" creationId="{DC4470CA-213E-2856-9519-BE30A4B5FA49}"/>
          </ac:graphicFrameMkLst>
        </pc:graphicFrameChg>
        <pc:graphicFrameChg chg="add mod modGraphic">
          <ac:chgData name="冠霖 賴" userId="5bf5b838d4afeb31" providerId="LiveId" clId="{5DA4D843-B7C8-4055-841E-D7BC6210C01A}" dt="2024-11-12T03:32:35.741" v="74" actId="2165"/>
          <ac:graphicFrameMkLst>
            <pc:docMk/>
            <pc:sldMk cId="3298751288" sldId="296"/>
            <ac:graphicFrameMk id="4" creationId="{69A3D716-4ED5-C289-6952-D917E53B95B5}"/>
          </ac:graphicFrameMkLst>
        </pc:graphicFrameChg>
      </pc:sldChg>
      <pc:sldChg chg="addSp delSp modSp mod">
        <pc:chgData name="冠霖 賴" userId="5bf5b838d4afeb31" providerId="LiveId" clId="{5DA4D843-B7C8-4055-841E-D7BC6210C01A}" dt="2024-11-12T03:38:30.554" v="84" actId="1076"/>
        <pc:sldMkLst>
          <pc:docMk/>
          <pc:sldMk cId="1349950910" sldId="301"/>
        </pc:sldMkLst>
        <pc:spChg chg="mod">
          <ac:chgData name="冠霖 賴" userId="5bf5b838d4afeb31" providerId="LiveId" clId="{5DA4D843-B7C8-4055-841E-D7BC6210C01A}" dt="2024-11-12T03:25:11.831" v="33" actId="20577"/>
          <ac:spMkLst>
            <pc:docMk/>
            <pc:sldMk cId="1349950910" sldId="301"/>
            <ac:spMk id="9" creationId="{BDEABB0D-D70C-E8C6-AB7A-C2EF17829553}"/>
          </ac:spMkLst>
        </pc:spChg>
        <pc:picChg chg="del">
          <ac:chgData name="冠霖 賴" userId="5bf5b838d4afeb31" providerId="LiveId" clId="{5DA4D843-B7C8-4055-841E-D7BC6210C01A}" dt="2024-11-12T03:37:53.248" v="75" actId="478"/>
          <ac:picMkLst>
            <pc:docMk/>
            <pc:sldMk cId="1349950910" sldId="301"/>
            <ac:picMk id="3" creationId="{D1E5F1CF-4B63-4BB6-F6B2-B2F1551803D0}"/>
          </ac:picMkLst>
        </pc:picChg>
        <pc:picChg chg="add mod ord">
          <ac:chgData name="冠霖 賴" userId="5bf5b838d4afeb31" providerId="LiveId" clId="{5DA4D843-B7C8-4055-841E-D7BC6210C01A}" dt="2024-11-12T03:38:15.712" v="82" actId="1076"/>
          <ac:picMkLst>
            <pc:docMk/>
            <pc:sldMk cId="1349950910" sldId="301"/>
            <ac:picMk id="5" creationId="{3B0F43AE-F9DD-BD7F-A867-C8A33AC4D902}"/>
          </ac:picMkLst>
        </pc:picChg>
        <pc:picChg chg="add mod">
          <ac:chgData name="冠霖 賴" userId="5bf5b838d4afeb31" providerId="LiveId" clId="{5DA4D843-B7C8-4055-841E-D7BC6210C01A}" dt="2024-11-12T03:38:30.554" v="84" actId="1076"/>
          <ac:picMkLst>
            <pc:docMk/>
            <pc:sldMk cId="1349950910" sldId="301"/>
            <ac:picMk id="1026" creationId="{6472B304-408B-FAF4-1D64-C4039D553BD8}"/>
          </ac:picMkLst>
        </pc:picChg>
      </pc:sldChg>
      <pc:sldChg chg="del">
        <pc:chgData name="冠霖 賴" userId="5bf5b838d4afeb31" providerId="LiveId" clId="{5DA4D843-B7C8-4055-841E-D7BC6210C01A}" dt="2024-11-12T03:15:55.682" v="19" actId="2696"/>
        <pc:sldMkLst>
          <pc:docMk/>
          <pc:sldMk cId="109378834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772EA5-C443-43F2-8D19-1FE842F4B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ADD0-61EF-4F7C-AD87-78A019B91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2025/1/27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979CB-6C77-4D34-A846-CE5882E28C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F3BE5-D273-4D37-B42C-F97635A16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‹#›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494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C295-2B30-4911-B60B-CCCA83E1EC8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42B-09F2-4886-9A05-EF6541C2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1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報告第</a:t>
            </a:r>
            <a:r>
              <a:rPr lang="en-US" altLang="zh-TW" dirty="0"/>
              <a:t>1</a:t>
            </a:r>
            <a:r>
              <a:rPr lang="zh-TW" altLang="en-US" dirty="0"/>
              <a:t>次內容需包含 資料清理和整理（處理缺失值等）、探索分析（畫圖分析等）、並且提供分析後的結論與未來展望（期末報告）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92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86A9B-5433-404D-2722-F7C93B4CE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D9AAD9F-702F-F6E7-DFCF-0906D3D8A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3CD3BA8-8E8F-33FA-79AE-BA97DFFF8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zh-TW" altLang="en-US" dirty="0"/>
              <a:t>最後挑選的變數為</a:t>
            </a:r>
            <a:r>
              <a:rPr lang="en-US" altLang="zh-TW" dirty="0"/>
              <a:t>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 '</a:t>
            </a:r>
            <a:r>
              <a:rPr lang="zh-TW" alt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正負報酬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當月價格波動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盤價走勢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成交價量比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流通在外股數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千股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本益比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-TEJ'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股價淨值比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-TEJ’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其中正負報酬為目標變數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、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1)</a:t>
            </a:r>
          </a:p>
          <a:p>
            <a:r>
              <a:rPr lang="zh-TW" altLang="en-US" dirty="0"/>
              <a:t>接著針對這些變數進行視覺化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CE3DDC-DA0B-D107-0335-EE597764A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35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AB4FA-208F-7D61-F4E6-011A13C54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78CAB04-D06E-ED1B-9AE4-32B380296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D87F75E-7E1E-3BBD-8776-177B5033D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因為很明顯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BDADF4-2CD9-1492-E5F4-489E684E95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1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25001-9FBD-3BF6-1306-A4736CC9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14E9CD3-D6A4-4466-646B-D83462EAC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889C960-85CA-5127-439E-C31BE59B2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zh-TW" altLang="en-US" dirty="0"/>
              <a:t>最後挑選的變數為</a:t>
            </a:r>
            <a:r>
              <a:rPr lang="en-US" altLang="zh-TW" dirty="0"/>
              <a:t>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 '</a:t>
            </a:r>
            <a:r>
              <a:rPr lang="zh-TW" alt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正負報酬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當月價格波動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盤價走勢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成交價量比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流通在外股數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千股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本益比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-TEJ'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股價淨值比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-TEJ’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其中正負報酬為目標變數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、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1)</a:t>
            </a:r>
          </a:p>
          <a:p>
            <a:r>
              <a:rPr lang="zh-TW" altLang="en-US" dirty="0"/>
              <a:t>接著針對這些變數進行視覺化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670EE5-6AFC-80A6-D1B9-405217B47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1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這張圖可以一次顯示月份的最高價、最低價以及收盤價、開盤價，這四個影響波動幅度與趨勢的指標</a:t>
            </a:r>
          </a:p>
          <a:p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在 </a:t>
            </a:r>
            <a:r>
              <a:rPr lang="en-US" altLang="zh-TW" dirty="0" err="1">
                <a:solidFill>
                  <a:srgbClr val="0E0E0E"/>
                </a:solidFill>
                <a:effectLst/>
                <a:latin typeface=".AppleSystemUIFontMonospaced"/>
              </a:rPr>
              <a:t>mplfinance</a:t>
            </a: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預設的配色中：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綠色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K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線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 通常代表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股價上漲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（即收盤價高於開盤價）。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紅色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K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線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 則代表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股價下跌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（即收盤價低於開盤價）。</a:t>
            </a:r>
          </a:p>
          <a:p>
            <a:r>
              <a:rPr kumimoji="1" lang="zh-TW" altLang="en-US" dirty="0"/>
              <a:t>跟台股相反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01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台積電年化報酬率折線圖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88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C3279-7816-DE7B-D391-9067C811C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0094F75-7458-C71C-1624-53BA592F3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78C9081-7726-DCE0-EBA0-0C10E9EE5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因為很明顯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27ED55-EEBB-8C9F-8AD8-0FAA654A8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9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136BC-5B42-5C08-35BD-EA102CBF6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E4EA27F-E41C-ECD9-8205-3A680E9EB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6FCD50A-BD62-A94B-B259-859A04EF2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因為很明顯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EF1F97-11F6-529B-BD7C-EF538B514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33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7BB1E-9ABC-AFC3-5C9A-471D9B0B6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6644678-09AE-7B95-522F-C44CA37B5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60497FF-F0DB-E04D-D666-1B845E40F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因為很明顯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C3CD4E-6859-4ED8-D54E-3C68D7560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52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8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報告第</a:t>
            </a:r>
            <a:r>
              <a:rPr lang="en-US" altLang="zh-TW" dirty="0"/>
              <a:t>1</a:t>
            </a:r>
            <a:r>
              <a:rPr lang="zh-TW" altLang="en-US" dirty="0"/>
              <a:t>次內容需包含 資料清理和整理（處理缺失值等）、探索分析（畫圖分析等）、並且提供分析後的結論與未來展望（期末報告）</a:t>
            </a:r>
          </a:p>
          <a:p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摘要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研究動機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資料介紹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變數介紹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資料處理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32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82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6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2B53A-951F-A3BB-3EC4-8D90F64DA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D10C632-7058-F0DD-4001-E136D43C6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9EE566B-15B2-4E93-DCEF-1D7195BC9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43D5EB-D26C-F873-54CB-14088DB37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9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F7094-2413-95C0-570B-F6BD95842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BFD9AF4-1165-2C8B-F47A-7EF12B48E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F7B5CDC-D3D0-5EF8-13C9-C536EF2C7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C6CB76-CBD7-16E7-318F-5ADFA6DB6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6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上述是我們關注的只依賴當月的特徵，沒有缺失值，因爲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TEJPRO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的資料是經過嚴格的數據清洗、維護以及整合很少有缺失值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9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因為很明顯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3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E8CA3-A6BC-05D5-795F-E7C759562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5181A67-BD22-7136-C29C-5A6A4F36A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FD98C38-B777-82C7-7263-664E1F2F8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zh-TW" altLang="en-US" dirty="0"/>
              <a:t>最後挑選的變數為</a:t>
            </a:r>
            <a:r>
              <a:rPr lang="en-US" altLang="zh-TW" dirty="0"/>
              <a:t>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 '</a:t>
            </a:r>
            <a:r>
              <a:rPr lang="zh-TW" alt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正負報酬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當月價格波動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盤價走勢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成交價量比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流通在外股數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千股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本益比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-TEJ'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股價淨值比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-TEJ’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其中正負報酬為目標變數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、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1)</a:t>
            </a:r>
          </a:p>
          <a:p>
            <a:r>
              <a:rPr lang="zh-TW" altLang="en-US" dirty="0"/>
              <a:t>接著針對這些變數進行視覺化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8E5E9F-C77B-E301-C137-0C0A55EBA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E9B0DB71-075D-4822-A400-0EC98CC8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1771A36-1D24-45D6-A8D0-E8EE46441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47E4D3-AC34-4303-8E8F-0BCA73072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238666D-4D6F-4367-A82C-A790B0D17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4BE88C1-ADA3-4A05-9F5E-E140A857D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9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4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63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5FF671B4-69EF-46A8-AA4D-1DB8D520E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661E660C-CF9C-43C4-BA5F-63FE4059E4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20FB746-6790-4BE4-91F5-B633BA8FD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2E20B1E-C314-4E88-B9AE-CD5F10BE8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88FC45-837D-48BC-BDC9-3CD533C1EC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6282E280-B99C-4EDB-9B3D-E0D560AE7E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E1C8710A-6895-427A-9044-A17382BCE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/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6F5A750-6CF6-4662-93D5-746C3C547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/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3CDA7F3-A6F9-4F2B-AAB7-F659EFA1F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/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EA1398-ED99-401F-B813-6303D52E2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5C6DDD2-9D92-429A-8147-20B650405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/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3E83A048-910D-4508-BAC9-48FD1337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16BF96F3-AA64-4EC2-AF2E-F399E198B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B083549-C44D-4E9B-8FDA-822856827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B1678A8-AC47-4A01-9C12-0C5AE37CE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AD0AF5-84CD-4EBB-AB6E-13229D157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D991FB-BEF0-4E36-8819-B104477B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  <p:sp>
        <p:nvSpPr>
          <p:cNvPr id="2" name="灯片编号占位符 4">
            <a:extLst>
              <a:ext uri="{FF2B5EF4-FFF2-40B4-BE49-F238E27FC236}">
                <a16:creationId xmlns:a16="http://schemas.microsoft.com/office/drawing/2014/main" id="{4E5C03E8-D741-7CFD-0180-EDC5FB21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7835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ejpro.tej.com.tw/tejpro/NTU/?lang=zh-TW" TargetMode="External"/><Relationship Id="rId7" Type="http://schemas.openxmlformats.org/officeDocument/2006/relationships/hyperlink" Target="https://www.tejwin.com/insight/xgboost-&#28436;&#31639;&#27861;&#38928;&#28204;&#22577;&#37228;&#19979;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ejwin.com/insight/&#12304;&#36039;&#26009;&#31185;&#23416;&#12305;xgboost-&#28436;&#31639;&#27861;&#38928;&#28204;&#22577;&#37228;&#19978;/" TargetMode="External"/><Relationship Id="rId5" Type="http://schemas.openxmlformats.org/officeDocument/2006/relationships/hyperlink" Target="https://www.oanda.com/bvi-ft/lab-education/" TargetMode="External"/><Relationship Id="rId4" Type="http://schemas.openxmlformats.org/officeDocument/2006/relationships/hyperlink" Target="https://rich01.com/what-is-quantitative-trading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3926177" y="2168987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4A5A69"/>
                </a:solidFill>
                <a:cs typeface="+mn-ea"/>
                <a:sym typeface="+mn-lt"/>
              </a:rPr>
              <a:t>股票報酬分析</a:t>
            </a:r>
            <a:endParaRPr lang="zh-CN" altLang="en-US" sz="54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3926175" y="3242258"/>
            <a:ext cx="433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dirty="0">
                <a:solidFill>
                  <a:srgbClr val="92A3B8"/>
                </a:solidFill>
                <a:cs typeface="+mn-ea"/>
                <a:sym typeface="+mn-lt"/>
              </a:rPr>
              <a:t>2024/12/17</a:t>
            </a:r>
            <a:r>
              <a:rPr lang="zh-TW" altLang="en-US" dirty="0">
                <a:solidFill>
                  <a:srgbClr val="92A3B8"/>
                </a:solidFill>
                <a:cs typeface="+mn-ea"/>
                <a:sym typeface="+mn-lt"/>
              </a:rPr>
              <a:t> </a:t>
            </a:r>
            <a:r>
              <a:rPr lang="en-US" altLang="zh-TW" dirty="0">
                <a:solidFill>
                  <a:srgbClr val="92A3B8"/>
                </a:solidFill>
                <a:cs typeface="+mn-ea"/>
                <a:sym typeface="+mn-lt"/>
              </a:rPr>
              <a:t>Python</a:t>
            </a:r>
            <a:r>
              <a:rPr lang="zh-TW" altLang="en-US" dirty="0">
                <a:solidFill>
                  <a:srgbClr val="92A3B8"/>
                </a:solidFill>
                <a:cs typeface="+mn-ea"/>
                <a:sym typeface="+mn-lt"/>
              </a:rPr>
              <a:t>與機器學習</a:t>
            </a:r>
            <a:endParaRPr lang="zh-CN" altLang="en-US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8CD19-BC77-489A-8FF2-FFC6B178C382}"/>
              </a:ext>
            </a:extLst>
          </p:cNvPr>
          <p:cNvSpPr txBox="1"/>
          <p:nvPr/>
        </p:nvSpPr>
        <p:spPr>
          <a:xfrm>
            <a:off x="4318590" y="3761531"/>
            <a:ext cx="355482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M132040012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賴冠霖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b="0" i="0" dirty="0">
                <a:solidFill>
                  <a:srgbClr val="1F1F1F"/>
                </a:solidFill>
                <a:effectLst/>
              </a:rPr>
              <a:t>M134111058</a:t>
            </a:r>
            <a:r>
              <a:rPr lang="zh-TW" altLang="en-US" sz="2000" b="0" i="0" dirty="0">
                <a:solidFill>
                  <a:srgbClr val="1F1F1F"/>
                </a:solidFill>
                <a:effectLst/>
              </a:rPr>
              <a:t>  吳弘曆</a:t>
            </a:r>
            <a:endParaRPr lang="en-US" altLang="zh-TW" sz="2000" b="0" i="0" dirty="0">
              <a:solidFill>
                <a:srgbClr val="1F1F1F"/>
              </a:solidFill>
              <a:effectLst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566002" y="3451493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393304" y="3451493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5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5F0F8-BFC0-5525-64B6-D4E86EA4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4E20B56-3F22-6971-4002-F813C1E48593}"/>
              </a:ext>
            </a:extLst>
          </p:cNvPr>
          <p:cNvSpPr txBox="1"/>
          <p:nvPr/>
        </p:nvSpPr>
        <p:spPr>
          <a:xfrm>
            <a:off x="5285522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變數介紹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3718D-3F37-9FCC-4E65-BA1186E4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D308ABE-5F2B-C8AB-3490-B6CCBD601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45182"/>
              </p:ext>
            </p:extLst>
          </p:nvPr>
        </p:nvGraphicFramePr>
        <p:xfrm>
          <a:off x="2049383" y="1618734"/>
          <a:ext cx="8093234" cy="42177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85258">
                  <a:extLst>
                    <a:ext uri="{9D8B030D-6E8A-4147-A177-3AD203B41FA5}">
                      <a16:colId xmlns:a16="http://schemas.microsoft.com/office/drawing/2014/main" val="1261406882"/>
                    </a:ext>
                  </a:extLst>
                </a:gridCol>
                <a:gridCol w="4490649">
                  <a:extLst>
                    <a:ext uri="{9D8B030D-6E8A-4147-A177-3AD203B41FA5}">
                      <a16:colId xmlns:a16="http://schemas.microsoft.com/office/drawing/2014/main" val="714317895"/>
                    </a:ext>
                  </a:extLst>
                </a:gridCol>
                <a:gridCol w="1817327">
                  <a:extLst>
                    <a:ext uri="{9D8B030D-6E8A-4147-A177-3AD203B41FA5}">
                      <a16:colId xmlns:a16="http://schemas.microsoft.com/office/drawing/2014/main" val="2757139"/>
                    </a:ext>
                  </a:extLst>
                </a:gridCol>
              </a:tblGrid>
              <a:tr h="596504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類別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變數名稱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8932059"/>
                  </a:ext>
                </a:extLst>
              </a:tr>
              <a:tr h="7280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dirty="0">
                          <a:effectLst/>
                        </a:rPr>
                        <a:t>價格相關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開盤價、最高價、最低價、收盤價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元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月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3330001"/>
                  </a:ext>
                </a:extLst>
              </a:tr>
              <a:tr h="5691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dirty="0">
                          <a:effectLst/>
                        </a:rPr>
                        <a:t>交易活動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成交量、成交值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百萬股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44788880"/>
                  </a:ext>
                </a:extLst>
              </a:tr>
              <a:tr h="8661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dirty="0">
                          <a:effectLst/>
                        </a:rPr>
                        <a:t>市值與股本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流通在外股數、市值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千股、百萬元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5820140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估值指標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本益比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-TSE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、本益比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-TEJ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endParaRPr lang="en-US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股價淨值比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-TEJ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、股價營收比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-TEJ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081392"/>
                  </a:ext>
                </a:extLst>
              </a:tr>
              <a:tr h="56524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dirty="0">
                          <a:effectLst/>
                        </a:rPr>
                        <a:t>報酬指標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報酬率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%_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784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15EEB-8111-933D-7C90-9C1CC9EB8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C83273-DB58-8E5D-E3D8-0C97F901E480}"/>
              </a:ext>
            </a:extLst>
          </p:cNvPr>
          <p:cNvSpPr txBox="1"/>
          <p:nvPr/>
        </p:nvSpPr>
        <p:spPr>
          <a:xfrm>
            <a:off x="2299519" y="3173709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資料處理</a:t>
            </a:r>
            <a:endParaRPr lang="en-US" altLang="zh-TW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21D349-E105-2E35-7BC9-03D28C9EC5B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</a:t>
            </a:r>
            <a:r>
              <a:rPr lang="en-US" altLang="zh-TW" sz="4400" dirty="0">
                <a:solidFill>
                  <a:srgbClr val="92A3B8"/>
                </a:solidFill>
                <a:cs typeface="+mn-ea"/>
                <a:sym typeface="+mn-lt"/>
              </a:rPr>
              <a:t>5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1B9348-3BB6-BFCA-7231-C73829A0DED5}"/>
              </a:ext>
            </a:extLst>
          </p:cNvPr>
          <p:cNvSpPr/>
          <p:nvPr/>
        </p:nvSpPr>
        <p:spPr>
          <a:xfrm>
            <a:off x="1002890" y="3173709"/>
            <a:ext cx="953729" cy="270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65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1F183-013F-6708-0787-6FAC0266B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407AFD-015F-53C0-B4AC-018F15B085AD}"/>
              </a:ext>
            </a:extLst>
          </p:cNvPr>
          <p:cNvSpPr txBox="1"/>
          <p:nvPr/>
        </p:nvSpPr>
        <p:spPr>
          <a:xfrm>
            <a:off x="3823551" y="351995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相關係數矩陣 </a:t>
            </a:r>
            <a:r>
              <a:rPr lang="en-US" altLang="zh-TW" sz="2800" dirty="0">
                <a:solidFill>
                  <a:srgbClr val="4A5A69"/>
                </a:solidFill>
                <a:cs typeface="+mn-ea"/>
                <a:sym typeface="+mn-lt"/>
              </a:rPr>
              <a:t>&amp; VIF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336811-E68C-823C-E48F-450BC502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30B8A6-D7A9-2805-6EFA-F8703D384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061286"/>
            <a:ext cx="7295339" cy="56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1737F13-E728-19BE-CE11-BB1F1212E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274"/>
              </p:ext>
            </p:extLst>
          </p:nvPr>
        </p:nvGraphicFramePr>
        <p:xfrm>
          <a:off x="7323220" y="639510"/>
          <a:ext cx="4746171" cy="5760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5543">
                  <a:extLst>
                    <a:ext uri="{9D8B030D-6E8A-4147-A177-3AD203B41FA5}">
                      <a16:colId xmlns:a16="http://schemas.microsoft.com/office/drawing/2014/main" val="1261406882"/>
                    </a:ext>
                  </a:extLst>
                </a:gridCol>
                <a:gridCol w="2264228">
                  <a:extLst>
                    <a:ext uri="{9D8B030D-6E8A-4147-A177-3AD203B41FA5}">
                      <a16:colId xmlns:a16="http://schemas.microsoft.com/office/drawing/2014/main" val="71431789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57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effectLst/>
                        </a:rPr>
                        <a:t>Feature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effectLst/>
                        </a:rPr>
                        <a:t>VIF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8932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39.301235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333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報酬率％</a:t>
                      </a:r>
                      <a:r>
                        <a:rPr lang="en-US" altLang="zh-TW">
                          <a:effectLst/>
                        </a:rPr>
                        <a:t>_</a:t>
                      </a:r>
                      <a:r>
                        <a:rPr lang="zh-TW" altLang="en-US">
                          <a:effectLst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1.231874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44788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>
                          <a:effectLst/>
                        </a:rPr>
                        <a:t>開盤價</a:t>
                      </a:r>
                      <a:r>
                        <a:rPr lang="en-US" altLang="zh-TW" dirty="0">
                          <a:effectLst/>
                        </a:rPr>
                        <a:t>(</a:t>
                      </a:r>
                      <a:r>
                        <a:rPr lang="zh-TW" altLang="en-US" dirty="0">
                          <a:effectLst/>
                        </a:rPr>
                        <a:t>元</a:t>
                      </a:r>
                      <a:r>
                        <a:rPr lang="en-US" altLang="zh-TW" dirty="0">
                          <a:effectLst/>
                        </a:rPr>
                        <a:t>)_</a:t>
                      </a:r>
                      <a:r>
                        <a:rPr lang="zh-TW" altLang="en-US" dirty="0">
                          <a:effectLst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solidFill>
                            <a:srgbClr val="FF0000"/>
                          </a:solidFill>
                          <a:effectLst/>
                        </a:rPr>
                        <a:t>393.660600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最高價</a:t>
                      </a:r>
                      <a:r>
                        <a:rPr lang="en-US" altLang="zh-TW">
                          <a:effectLst/>
                        </a:rPr>
                        <a:t>(</a:t>
                      </a:r>
                      <a:r>
                        <a:rPr lang="zh-TW" altLang="en-US">
                          <a:effectLst/>
                        </a:rPr>
                        <a:t>元</a:t>
                      </a:r>
                      <a:r>
                        <a:rPr lang="en-US" altLang="zh-TW">
                          <a:effectLst/>
                        </a:rPr>
                        <a:t>)_</a:t>
                      </a:r>
                      <a:r>
                        <a:rPr lang="zh-TW" altLang="en-US">
                          <a:effectLst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solidFill>
                            <a:srgbClr val="FF0000"/>
                          </a:solidFill>
                          <a:effectLst/>
                        </a:rPr>
                        <a:t>1071.752271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957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>
                          <a:effectLst/>
                        </a:rPr>
                        <a:t>最低價</a:t>
                      </a:r>
                      <a:r>
                        <a:rPr lang="en-US" altLang="zh-TW" dirty="0">
                          <a:effectLst/>
                        </a:rPr>
                        <a:t>(</a:t>
                      </a:r>
                      <a:r>
                        <a:rPr lang="zh-TW" altLang="en-US" dirty="0">
                          <a:effectLst/>
                        </a:rPr>
                        <a:t>元</a:t>
                      </a:r>
                      <a:r>
                        <a:rPr lang="en-US" altLang="zh-TW" dirty="0">
                          <a:effectLst/>
                        </a:rPr>
                        <a:t>)_</a:t>
                      </a:r>
                      <a:r>
                        <a:rPr lang="zh-TW" altLang="en-US" dirty="0">
                          <a:effectLst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solidFill>
                            <a:srgbClr val="FF0000"/>
                          </a:solidFill>
                          <a:effectLst/>
                        </a:rPr>
                        <a:t>769.945683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7847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收盤價</a:t>
                      </a:r>
                      <a:r>
                        <a:rPr lang="en-US" altLang="zh-TW">
                          <a:effectLst/>
                        </a:rPr>
                        <a:t>(</a:t>
                      </a:r>
                      <a:r>
                        <a:rPr lang="zh-TW" altLang="en-US">
                          <a:effectLst/>
                        </a:rPr>
                        <a:t>元</a:t>
                      </a:r>
                      <a:r>
                        <a:rPr lang="en-US" altLang="zh-TW">
                          <a:effectLst/>
                        </a:rPr>
                        <a:t>)_</a:t>
                      </a:r>
                      <a:r>
                        <a:rPr lang="zh-TW" altLang="en-US">
                          <a:effectLst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solidFill>
                            <a:srgbClr val="FF0000"/>
                          </a:solidFill>
                          <a:effectLst/>
                        </a:rPr>
                        <a:t>2072.612323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8572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 dirty="0">
                          <a:effectLst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>
                          <a:effectLst/>
                        </a:rPr>
                        <a:t>成交量</a:t>
                      </a:r>
                      <a:r>
                        <a:rPr lang="en-US" altLang="zh-TW" dirty="0">
                          <a:effectLst/>
                        </a:rPr>
                        <a:t>(</a:t>
                      </a:r>
                      <a:r>
                        <a:rPr lang="zh-TW" altLang="en-US" dirty="0">
                          <a:effectLst/>
                        </a:rPr>
                        <a:t>百萬股</a:t>
                      </a:r>
                      <a:r>
                        <a:rPr lang="en-US" altLang="zh-TW" dirty="0">
                          <a:effectLst/>
                        </a:rPr>
                        <a:t>)_</a:t>
                      </a:r>
                      <a:r>
                        <a:rPr lang="zh-TW" altLang="en-US" dirty="0">
                          <a:effectLst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2.742273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424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成交值</a:t>
                      </a:r>
                      <a:r>
                        <a:rPr lang="en-US" altLang="zh-TW">
                          <a:effectLst/>
                        </a:rPr>
                        <a:t>(</a:t>
                      </a:r>
                      <a:r>
                        <a:rPr lang="zh-TW" altLang="en-US">
                          <a:effectLst/>
                        </a:rPr>
                        <a:t>百萬元</a:t>
                      </a:r>
                      <a:r>
                        <a:rPr lang="en-US" altLang="zh-TW">
                          <a:effectLst/>
                        </a:rPr>
                        <a:t>)_</a:t>
                      </a:r>
                      <a:r>
                        <a:rPr lang="zh-TW" altLang="en-US">
                          <a:effectLst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16.559406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582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流通在外股數</a:t>
                      </a:r>
                      <a:r>
                        <a:rPr lang="en-US" altLang="zh-TW">
                          <a:effectLst/>
                        </a:rPr>
                        <a:t>(</a:t>
                      </a:r>
                      <a:r>
                        <a:rPr lang="zh-TW" altLang="en-US">
                          <a:effectLst/>
                        </a:rPr>
                        <a:t>千股</a:t>
                      </a:r>
                      <a:r>
                        <a:rPr lang="en-US" altLang="zh-TW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9.605910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234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市值</a:t>
                      </a:r>
                      <a:r>
                        <a:rPr lang="en-US" altLang="zh-TW">
                          <a:effectLst/>
                        </a:rPr>
                        <a:t>(</a:t>
                      </a:r>
                      <a:r>
                        <a:rPr lang="zh-TW" altLang="en-US">
                          <a:effectLst/>
                        </a:rPr>
                        <a:t>百萬元</a:t>
                      </a:r>
                      <a:r>
                        <a:rPr lang="en-US" altLang="zh-TW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solidFill>
                            <a:srgbClr val="FF0000"/>
                          </a:solidFill>
                          <a:effectLst/>
                        </a:rPr>
                        <a:t>1528.606917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298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本益比</a:t>
                      </a:r>
                      <a:r>
                        <a:rPr lang="en-US" altLang="zh-TW">
                          <a:effectLst/>
                        </a:rPr>
                        <a:t>-</a:t>
                      </a:r>
                      <a:r>
                        <a:rPr lang="en-US">
                          <a:effectLst/>
                        </a:rPr>
                        <a:t>TSE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5.550093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081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本益比</a:t>
                      </a:r>
                      <a:r>
                        <a:rPr lang="en-US" altLang="zh-TW">
                          <a:effectLst/>
                        </a:rPr>
                        <a:t>-</a:t>
                      </a:r>
                      <a:r>
                        <a:rPr lang="en-US">
                          <a:effectLst/>
                        </a:rPr>
                        <a:t>TEJ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8.967182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7847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股價淨值比</a:t>
                      </a:r>
                      <a:r>
                        <a:rPr lang="en-US" altLang="zh-TW">
                          <a:effectLst/>
                        </a:rPr>
                        <a:t>-</a:t>
                      </a:r>
                      <a:r>
                        <a:rPr lang="en-US">
                          <a:effectLst/>
                        </a:rPr>
                        <a:t>TEJ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17.791227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202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 dirty="0">
                          <a:effectLst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股價營收比</a:t>
                      </a:r>
                      <a:r>
                        <a:rPr lang="en-US" altLang="zh-TW">
                          <a:effectLst/>
                        </a:rPr>
                        <a:t>-</a:t>
                      </a:r>
                      <a:r>
                        <a:rPr lang="en-US">
                          <a:effectLst/>
                        </a:rPr>
                        <a:t>TEJ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effectLst/>
                        </a:rPr>
                        <a:t>22.540411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43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75DA3-BC24-B871-7FA7-ED1EAD11F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9C3EE7-8FB1-36BD-7356-50297A89A366}"/>
              </a:ext>
            </a:extLst>
          </p:cNvPr>
          <p:cNvSpPr txBox="1"/>
          <p:nvPr/>
        </p:nvSpPr>
        <p:spPr>
          <a:xfrm>
            <a:off x="5285518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變數處理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7E3A3B-63DB-6553-9430-3EDA39B3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C4470CA-213E-2856-9519-BE30A4B5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02259"/>
              </p:ext>
            </p:extLst>
          </p:nvPr>
        </p:nvGraphicFramePr>
        <p:xfrm>
          <a:off x="1483326" y="1527409"/>
          <a:ext cx="8093234" cy="41307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85258">
                  <a:extLst>
                    <a:ext uri="{9D8B030D-6E8A-4147-A177-3AD203B41FA5}">
                      <a16:colId xmlns:a16="http://schemas.microsoft.com/office/drawing/2014/main" val="1261406882"/>
                    </a:ext>
                  </a:extLst>
                </a:gridCol>
                <a:gridCol w="4490649">
                  <a:extLst>
                    <a:ext uri="{9D8B030D-6E8A-4147-A177-3AD203B41FA5}">
                      <a16:colId xmlns:a16="http://schemas.microsoft.com/office/drawing/2014/main" val="714317895"/>
                    </a:ext>
                  </a:extLst>
                </a:gridCol>
                <a:gridCol w="1817327">
                  <a:extLst>
                    <a:ext uri="{9D8B030D-6E8A-4147-A177-3AD203B41FA5}">
                      <a16:colId xmlns:a16="http://schemas.microsoft.com/office/drawing/2014/main" val="2757139"/>
                    </a:ext>
                  </a:extLst>
                </a:gridCol>
              </a:tblGrid>
              <a:tr h="5095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/>
                        <a:t>變數名稱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合併方法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8932059"/>
                  </a:ext>
                </a:extLst>
              </a:tr>
              <a:tr h="7280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當月價格波動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最高價 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最低價</a:t>
                      </a:r>
                      <a:endParaRPr lang="en-US" altLang="zh-TW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元</a:t>
                      </a:r>
                      <a:r>
                        <a:rPr lang="en-US" altLang="zh-TW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/</a:t>
                      </a:r>
                      <a:r>
                        <a:rPr lang="zh-TW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月</a:t>
                      </a:r>
                      <a:endParaRPr lang="en-US" altLang="zh-TW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3330001"/>
                  </a:ext>
                </a:extLst>
              </a:tr>
              <a:tr h="5691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盤價走勢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收盤價 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開盤價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+mn-lt"/>
                        </a:rPr>
                        <a:t>百萬股</a:t>
                      </a:r>
                      <a:r>
                        <a:rPr lang="en-US" altLang="zh-TW" sz="1800" dirty="0">
                          <a:effectLst/>
                          <a:latin typeface="+mn-lt"/>
                        </a:rPr>
                        <a:t>/</a:t>
                      </a:r>
                      <a:r>
                        <a:rPr lang="zh-TW" altLang="en-US" sz="1800" dirty="0">
                          <a:effectLst/>
                          <a:latin typeface="+mn-lt"/>
                        </a:rPr>
                        <a:t>月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44788880"/>
                  </a:ext>
                </a:extLst>
              </a:tr>
              <a:tr h="8661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成交價量比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成交值 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成交量</a:t>
                      </a:r>
                      <a:endParaRPr lang="en-US" altLang="zh-TW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</a:rPr>
                        <a:t>千股、百萬元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5820140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流通在外股數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市值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流通在外股數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股價</a:t>
                      </a:r>
                      <a:endParaRPr lang="en-US" altLang="zh-TW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081392"/>
                  </a:ext>
                </a:extLst>
              </a:tr>
              <a:tr h="56524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dirty="0">
                          <a:effectLst/>
                        </a:rPr>
                        <a:t>正負報酬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+mn-lt"/>
                        </a:rPr>
                        <a:t>報酬率</a:t>
                      </a:r>
                      <a:r>
                        <a:rPr lang="en-US" altLang="zh-TW" sz="1800" dirty="0">
                          <a:effectLst/>
                          <a:latin typeface="+mn-lt"/>
                        </a:rPr>
                        <a:t>&gt;0</a:t>
                      </a:r>
                      <a:r>
                        <a:rPr lang="zh-TW" alt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TW" sz="1800" dirty="0">
                          <a:effectLst/>
                          <a:latin typeface="+mn-lt"/>
                        </a:rPr>
                        <a:t>:</a:t>
                      </a:r>
                      <a:r>
                        <a:rPr lang="zh-TW" alt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TW" sz="1800" dirty="0">
                          <a:effectLst/>
                          <a:latin typeface="+mn-lt"/>
                        </a:rPr>
                        <a:t>1</a:t>
                      </a:r>
                      <a:r>
                        <a:rPr lang="zh-TW" altLang="en-US" sz="1800" dirty="0">
                          <a:effectLst/>
                          <a:latin typeface="+mn-lt"/>
                        </a:rPr>
                        <a:t>、報酬率</a:t>
                      </a:r>
                      <a:r>
                        <a:rPr lang="en-US" altLang="zh-TW" sz="1800" dirty="0">
                          <a:effectLst/>
                          <a:latin typeface="+mn-lt"/>
                        </a:rPr>
                        <a:t>&lt;</a:t>
                      </a:r>
                      <a:r>
                        <a:rPr lang="zh-TW" altLang="en-US" sz="1800" dirty="0">
                          <a:effectLst/>
                          <a:latin typeface="+mn-lt"/>
                        </a:rPr>
                        <a:t>＝</a:t>
                      </a:r>
                      <a:r>
                        <a:rPr lang="en-US" altLang="zh-TW" sz="1800" dirty="0">
                          <a:effectLst/>
                          <a:latin typeface="+mn-lt"/>
                        </a:rPr>
                        <a:t>0</a:t>
                      </a:r>
                      <a:r>
                        <a:rPr lang="zh-TW" alt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TW" sz="1800" dirty="0">
                          <a:effectLst/>
                          <a:latin typeface="+mn-lt"/>
                        </a:rPr>
                        <a:t>:</a:t>
                      </a:r>
                      <a:r>
                        <a:rPr lang="zh-TW" alt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TW" sz="1800" dirty="0">
                          <a:effectLst/>
                          <a:latin typeface="+mn-lt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+mn-lt"/>
                        </a:rPr>
                        <a:t>目標變數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784778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A3D716-4ED5-C289-6952-D917E53B9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68427"/>
              </p:ext>
            </p:extLst>
          </p:nvPr>
        </p:nvGraphicFramePr>
        <p:xfrm>
          <a:off x="9747647" y="2093467"/>
          <a:ext cx="2264228" cy="30147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64228">
                  <a:extLst>
                    <a:ext uri="{9D8B030D-6E8A-4147-A177-3AD203B41FA5}">
                      <a16:colId xmlns:a16="http://schemas.microsoft.com/office/drawing/2014/main" val="714317895"/>
                    </a:ext>
                  </a:extLst>
                </a:gridCol>
              </a:tblGrid>
              <a:tr h="240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effectLst/>
                        </a:rPr>
                        <a:t>最終選擇變數</a:t>
                      </a:r>
                      <a:endParaRPr lang="en-US" altLang="zh-TW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8932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>
                          <a:effectLst/>
                        </a:rPr>
                        <a:t>當月價格波動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盤價走勢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957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成交價量比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7847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>
                          <a:effectLst/>
                        </a:rPr>
                        <a:t>流通在外股數</a:t>
                      </a:r>
                      <a:r>
                        <a:rPr lang="en-US" altLang="zh-TW" dirty="0">
                          <a:effectLst/>
                        </a:rPr>
                        <a:t>(</a:t>
                      </a:r>
                      <a:r>
                        <a:rPr lang="zh-TW" altLang="en-US" dirty="0">
                          <a:effectLst/>
                        </a:rPr>
                        <a:t>千股</a:t>
                      </a:r>
                      <a:r>
                        <a:rPr lang="en-US" altLang="zh-TW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8572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>
                          <a:effectLst/>
                        </a:rPr>
                        <a:t>本益比</a:t>
                      </a:r>
                      <a:r>
                        <a:rPr lang="en-US" altLang="zh-TW" dirty="0">
                          <a:effectLst/>
                        </a:rPr>
                        <a:t>-</a:t>
                      </a:r>
                      <a:r>
                        <a:rPr lang="en-US" dirty="0">
                          <a:effectLst/>
                        </a:rPr>
                        <a:t>TEJ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424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>
                          <a:effectLst/>
                        </a:rPr>
                        <a:t>股價淨值比</a:t>
                      </a:r>
                      <a:r>
                        <a:rPr lang="en-US" altLang="zh-TW" dirty="0">
                          <a:effectLst/>
                        </a:rPr>
                        <a:t>-</a:t>
                      </a:r>
                      <a:r>
                        <a:rPr lang="en-US" dirty="0">
                          <a:effectLst/>
                        </a:rPr>
                        <a:t>TEJ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582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effectLst/>
                        </a:rPr>
                        <a:t>正負報酬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821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75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3B1B7-4EC6-FADF-A9A1-F69866204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DA75CB-28EA-E13E-E18F-99928570E917}"/>
              </a:ext>
            </a:extLst>
          </p:cNvPr>
          <p:cNvSpPr txBox="1"/>
          <p:nvPr/>
        </p:nvSpPr>
        <p:spPr>
          <a:xfrm>
            <a:off x="2299519" y="3173709"/>
            <a:ext cx="3198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資料視覺化</a:t>
            </a:r>
            <a:endParaRPr lang="en-US" altLang="zh-TW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F480DC-E108-6CE6-DBEF-ACF7412C96F0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</a:t>
            </a:r>
            <a:r>
              <a:rPr lang="en-US" altLang="zh-TW" sz="4400" dirty="0">
                <a:solidFill>
                  <a:srgbClr val="92A3B8"/>
                </a:solidFill>
                <a:cs typeface="+mn-ea"/>
                <a:sym typeface="+mn-lt"/>
              </a:rPr>
              <a:t>6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9D82062-02AB-5D8D-8595-6FC5B958BA3F}"/>
              </a:ext>
            </a:extLst>
          </p:cNvPr>
          <p:cNvSpPr/>
          <p:nvPr/>
        </p:nvSpPr>
        <p:spPr>
          <a:xfrm>
            <a:off x="1002890" y="3173709"/>
            <a:ext cx="953729" cy="270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0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98E16-F279-3990-CA95-F1AE2CBF2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A21B4C-4884-2FB6-C116-E3255E7D5794}"/>
              </a:ext>
            </a:extLst>
          </p:cNvPr>
          <p:cNvSpPr txBox="1"/>
          <p:nvPr/>
        </p:nvSpPr>
        <p:spPr>
          <a:xfrm>
            <a:off x="3823551" y="351995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相關係數矩陣 </a:t>
            </a:r>
            <a:r>
              <a:rPr lang="en-US" altLang="zh-TW" sz="2800" dirty="0">
                <a:solidFill>
                  <a:srgbClr val="4A5A69"/>
                </a:solidFill>
                <a:cs typeface="+mn-ea"/>
                <a:sym typeface="+mn-lt"/>
              </a:rPr>
              <a:t>&amp; VIF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139DFAF-9B50-CBC0-C0C9-56428BFF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C81591-4FB0-344E-B9E8-8DFF3EF2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94284"/>
              </p:ext>
            </p:extLst>
          </p:nvPr>
        </p:nvGraphicFramePr>
        <p:xfrm>
          <a:off x="7323220" y="1738725"/>
          <a:ext cx="4746171" cy="33805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5543">
                  <a:extLst>
                    <a:ext uri="{9D8B030D-6E8A-4147-A177-3AD203B41FA5}">
                      <a16:colId xmlns:a16="http://schemas.microsoft.com/office/drawing/2014/main" val="1261406882"/>
                    </a:ext>
                  </a:extLst>
                </a:gridCol>
                <a:gridCol w="2264228">
                  <a:extLst>
                    <a:ext uri="{9D8B030D-6E8A-4147-A177-3AD203B41FA5}">
                      <a16:colId xmlns:a16="http://schemas.microsoft.com/office/drawing/2014/main" val="71431789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57139"/>
                    </a:ext>
                  </a:extLst>
                </a:gridCol>
              </a:tblGrid>
              <a:tr h="24021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effectLst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effectLst/>
                        </a:rPr>
                        <a:t>VIF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8932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26.780355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333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>
                          <a:effectLst/>
                        </a:rPr>
                        <a:t>正負報酬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effectLst/>
                        </a:rPr>
                        <a:t>1.227404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44788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當月價格波動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4.946139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盤價走勢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1.456559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957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成交價量比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5.561242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7847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流通在外股數</a:t>
                      </a:r>
                      <a:r>
                        <a:rPr lang="en-US" altLang="zh-TW">
                          <a:effectLst/>
                        </a:rPr>
                        <a:t>(</a:t>
                      </a:r>
                      <a:r>
                        <a:rPr lang="zh-TW" altLang="en-US">
                          <a:effectLst/>
                        </a:rPr>
                        <a:t>千股</a:t>
                      </a:r>
                      <a:r>
                        <a:rPr lang="en-US" altLang="zh-TW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2.022286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8572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 dirty="0">
                          <a:effectLst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本益比</a:t>
                      </a:r>
                      <a:r>
                        <a:rPr lang="en-US" altLang="zh-TW">
                          <a:effectLst/>
                        </a:rPr>
                        <a:t>-</a:t>
                      </a:r>
                      <a:r>
                        <a:rPr lang="en-US">
                          <a:effectLst/>
                        </a:rPr>
                        <a:t>TEJ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>
                          <a:effectLst/>
                        </a:rPr>
                        <a:t>1.972179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424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>
                          <a:effectLst/>
                        </a:rPr>
                        <a:t>股價淨值比</a:t>
                      </a:r>
                      <a:r>
                        <a:rPr lang="en-US" altLang="zh-TW">
                          <a:effectLst/>
                        </a:rPr>
                        <a:t>-</a:t>
                      </a:r>
                      <a:r>
                        <a:rPr lang="en-US">
                          <a:effectLst/>
                        </a:rPr>
                        <a:t>TEJ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effectLst/>
                        </a:rPr>
                        <a:t>3.606143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5820140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6A367CE7-7EFC-4BC4-E5BE-077E64F2F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9" y="1148780"/>
            <a:ext cx="7099300" cy="525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38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B0F43AE-F9DD-BD7F-A867-C8A33AC4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569" y="791935"/>
            <a:ext cx="8054859" cy="5987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70A77B-7A88-10A4-3765-5681C5A5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95E7E9-58B9-69D1-3E52-673F90F2E6CB}"/>
              </a:ext>
            </a:extLst>
          </p:cNvPr>
          <p:cNvSpPr txBox="1"/>
          <p:nvPr/>
        </p:nvSpPr>
        <p:spPr>
          <a:xfrm>
            <a:off x="3046970" y="50165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1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BDEABB0D-D70C-E8C6-AB7A-C2EF17829553}"/>
              </a:ext>
            </a:extLst>
          </p:cNvPr>
          <p:cNvSpPr txBox="1"/>
          <p:nvPr/>
        </p:nvSpPr>
        <p:spPr>
          <a:xfrm>
            <a:off x="3511841" y="268715"/>
            <a:ext cx="5168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latin typeface="+mj-ea"/>
                <a:ea typeface="+mj-ea"/>
                <a:cs typeface="+mn-ea"/>
                <a:sym typeface="+mn-lt"/>
              </a:rPr>
              <a:t>TSMC</a:t>
            </a:r>
            <a:r>
              <a:rPr lang="en-US" altLang="zh-TW" sz="2800" dirty="0">
                <a:solidFill>
                  <a:srgbClr val="4A5A69"/>
                </a:solidFill>
                <a:latin typeface="+mj-ea"/>
                <a:ea typeface="+mj-ea"/>
                <a:cs typeface="+mn-ea"/>
                <a:sym typeface="+mn-lt"/>
              </a:rPr>
              <a:t>-2330-</a:t>
            </a:r>
            <a:r>
              <a:rPr lang="zh-CN" altLang="en-US" sz="2800" dirty="0">
                <a:solidFill>
                  <a:srgbClr val="4A5A69"/>
                </a:solidFill>
                <a:latin typeface="+mj-ea"/>
                <a:ea typeface="+mj-ea"/>
                <a:cs typeface="+mn-ea"/>
                <a:sym typeface="+mn-lt"/>
              </a:rPr>
              <a:t>月Ｋ線圖</a:t>
            </a:r>
          </a:p>
        </p:txBody>
      </p:sp>
      <p:pic>
        <p:nvPicPr>
          <p:cNvPr id="1026" name="Picture 2" descr="什麼是K 線？它又能透露什麼市場秘密？ - OANDA Lab">
            <a:extLst>
              <a:ext uri="{FF2B5EF4-FFF2-40B4-BE49-F238E27FC236}">
                <a16:creationId xmlns:a16="http://schemas.microsoft.com/office/drawing/2014/main" id="{6472B304-408B-FAF4-1D64-C4039D55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32" y="1719263"/>
            <a:ext cx="4635726" cy="26023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50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EF9724-942F-F4D9-991A-28DB741A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66B944-5532-5214-182B-035FD7A2D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295" y="994421"/>
            <a:ext cx="8403605" cy="5361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EFAD2EE-F866-0EBF-A392-79A7DD63B150}"/>
              </a:ext>
            </a:extLst>
          </p:cNvPr>
          <p:cNvSpPr txBox="1"/>
          <p:nvPr/>
        </p:nvSpPr>
        <p:spPr>
          <a:xfrm>
            <a:off x="3253097" y="2400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latin typeface="+mj-ea"/>
                <a:ea typeface="+mj-ea"/>
                <a:cs typeface="+mn-ea"/>
                <a:sym typeface="+mn-lt"/>
              </a:rPr>
              <a:t>TSMC</a:t>
            </a:r>
            <a:r>
              <a:rPr lang="zh-CN" altLang="en-US" sz="2800" dirty="0">
                <a:solidFill>
                  <a:srgbClr val="4A5A69"/>
                </a:solidFill>
                <a:latin typeface="+mj-ea"/>
                <a:ea typeface="+mj-ea"/>
                <a:cs typeface="+mn-ea"/>
                <a:sym typeface="+mn-lt"/>
              </a:rPr>
              <a:t>年化報酬折線圖</a:t>
            </a:r>
          </a:p>
        </p:txBody>
      </p:sp>
    </p:spTree>
    <p:extLst>
      <p:ext uri="{BB962C8B-B14F-4D97-AF65-F5344CB8AC3E}">
        <p14:creationId xmlns:p14="http://schemas.microsoft.com/office/powerpoint/2010/main" val="3053194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E3682C-7E77-B13D-AE93-3E4AF11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CA81E3-A41A-62A8-193C-AAC3E09E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98" y="1428808"/>
            <a:ext cx="9766102" cy="46066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966D035-4F40-6DA2-AC6C-68A9CE25EB83}"/>
              </a:ext>
            </a:extLst>
          </p:cNvPr>
          <p:cNvSpPr txBox="1"/>
          <p:nvPr/>
        </p:nvSpPr>
        <p:spPr>
          <a:xfrm>
            <a:off x="3045619" y="584699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latin typeface="+mj-lt"/>
                <a:ea typeface="+mj-ea"/>
                <a:cs typeface="+mn-ea"/>
                <a:sym typeface="+mn-lt"/>
              </a:rPr>
              <a:t>TSMC</a:t>
            </a:r>
            <a:r>
              <a:rPr lang="zh-CN" altLang="en-US" sz="2800" dirty="0">
                <a:solidFill>
                  <a:srgbClr val="4A5A69"/>
                </a:solidFill>
                <a:latin typeface="+mj-lt"/>
                <a:ea typeface="+mj-ea"/>
                <a:cs typeface="+mn-ea"/>
                <a:sym typeface="+mn-lt"/>
              </a:rPr>
              <a:t>月報酬率折線圖</a:t>
            </a:r>
          </a:p>
        </p:txBody>
      </p:sp>
    </p:spTree>
    <p:extLst>
      <p:ext uri="{BB962C8B-B14F-4D97-AF65-F5344CB8AC3E}">
        <p14:creationId xmlns:p14="http://schemas.microsoft.com/office/powerpoint/2010/main" val="235827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142AB-557B-49C4-B8E9-E8EE264D4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EACAEC-6724-B39F-F6CD-01F35A896D63}"/>
              </a:ext>
            </a:extLst>
          </p:cNvPr>
          <p:cNvSpPr txBox="1"/>
          <p:nvPr/>
        </p:nvSpPr>
        <p:spPr>
          <a:xfrm>
            <a:off x="2299519" y="3173709"/>
            <a:ext cx="5006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各模型策略與回測</a:t>
            </a:r>
            <a:endParaRPr lang="en-US" altLang="zh-TW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0C1589-4E9D-3913-FA94-5CA4770A453F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07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A656E8-42CC-5A41-E31A-157DEC620BA7}"/>
              </a:ext>
            </a:extLst>
          </p:cNvPr>
          <p:cNvSpPr/>
          <p:nvPr/>
        </p:nvSpPr>
        <p:spPr>
          <a:xfrm>
            <a:off x="1002890" y="3173709"/>
            <a:ext cx="953729" cy="270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78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7">
            <a:extLst>
              <a:ext uri="{FF2B5EF4-FFF2-40B4-BE49-F238E27FC236}">
                <a16:creationId xmlns:a16="http://schemas.microsoft.com/office/drawing/2014/main" id="{F44761FF-4E0A-172D-62C3-DB96D93B430A}"/>
              </a:ext>
            </a:extLst>
          </p:cNvPr>
          <p:cNvSpPr txBox="1"/>
          <p:nvPr/>
        </p:nvSpPr>
        <p:spPr>
          <a:xfrm>
            <a:off x="5400938" y="742462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spc="3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目錄</a:t>
            </a:r>
            <a:endParaRPr lang="zh-CN" altLang="en-US" sz="4400" b="1" spc="3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7A0A64-DA69-CEBF-3F83-53485837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19B34E0-4CF9-72CA-65F4-1B2F37458996}"/>
              </a:ext>
            </a:extLst>
          </p:cNvPr>
          <p:cNvGrpSpPr/>
          <p:nvPr/>
        </p:nvGrpSpPr>
        <p:grpSpPr>
          <a:xfrm>
            <a:off x="2058190" y="1806479"/>
            <a:ext cx="8075619" cy="3698641"/>
            <a:chOff x="2450437" y="1584057"/>
            <a:chExt cx="8075619" cy="3698641"/>
          </a:xfrm>
        </p:grpSpPr>
        <p:sp>
          <p:nvSpPr>
            <p:cNvPr id="3" name="文本框 15">
              <a:extLst>
                <a:ext uri="{FF2B5EF4-FFF2-40B4-BE49-F238E27FC236}">
                  <a16:creationId xmlns:a16="http://schemas.microsoft.com/office/drawing/2014/main" id="{F439C339-5FA4-5790-2FED-84D90ED67D91}"/>
                </a:ext>
              </a:extLst>
            </p:cNvPr>
            <p:cNvSpPr txBox="1"/>
            <p:nvPr/>
          </p:nvSpPr>
          <p:spPr>
            <a:xfrm>
              <a:off x="2450437" y="1584057"/>
              <a:ext cx="4300471" cy="3698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marL="514350" indent="-51435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摘要</a:t>
              </a:r>
              <a:endPara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514350" indent="-51435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研究動機</a:t>
              </a:r>
              <a:endPara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514350" indent="-51435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資料介紹</a:t>
              </a:r>
              <a:endPara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514350" indent="-51435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變數介紹</a:t>
              </a:r>
              <a:endPara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514350" indent="-51435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資料處理</a:t>
              </a:r>
              <a:endPara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15">
              <a:extLst>
                <a:ext uri="{FF2B5EF4-FFF2-40B4-BE49-F238E27FC236}">
                  <a16:creationId xmlns:a16="http://schemas.microsoft.com/office/drawing/2014/main" id="{F3E51327-4EC3-8C7B-FFE8-543713B102A1}"/>
                </a:ext>
              </a:extLst>
            </p:cNvPr>
            <p:cNvSpPr txBox="1"/>
            <p:nvPr/>
          </p:nvSpPr>
          <p:spPr>
            <a:xfrm>
              <a:off x="6225585" y="1584057"/>
              <a:ext cx="4300471" cy="3698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TW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6.</a:t>
              </a:r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資料視覺化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TW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7.</a:t>
              </a:r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各模型策略與回測</a:t>
              </a:r>
              <a:endPara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TW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8.</a:t>
              </a:r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結論</a:t>
              </a:r>
              <a:endPara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TW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9.</a:t>
              </a:r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未來展望</a:t>
              </a:r>
              <a:endPara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endPara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02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119377-071F-EC52-2ED5-7BB05E81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54B3126-9F69-835D-1913-D6A2F1039185}"/>
              </a:ext>
            </a:extLst>
          </p:cNvPr>
          <p:cNvSpPr txBox="1"/>
          <p:nvPr/>
        </p:nvSpPr>
        <p:spPr>
          <a:xfrm>
            <a:off x="3834198" y="575275"/>
            <a:ext cx="4523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策略擬定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994A4F-DFB1-18C6-D48D-7BE7D383B272}"/>
              </a:ext>
            </a:extLst>
          </p:cNvPr>
          <p:cNvSpPr txBox="1"/>
          <p:nvPr/>
        </p:nvSpPr>
        <p:spPr>
          <a:xfrm>
            <a:off x="679620" y="1558168"/>
            <a:ext cx="10832757" cy="4059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endParaRPr lang="en-US" altLang="zh-TW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zh-TW" altLang="en-US" sz="2000" b="0" dirty="0">
                <a:effectLst/>
                <a:latin typeface="Menlo" panose="020B0609030804020204" pitchFamily="49" charset="0"/>
              </a:rPr>
              <a:t>測試定額定存與各個模型策略的買入台灣前三大市值（台積電、鴻海、聯發科）股票的績效</a:t>
            </a:r>
            <a:endParaRPr lang="en-US" altLang="zh-TW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20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zh-TW" altLang="en-US" sz="2000" b="0" dirty="0">
                <a:effectLst/>
                <a:latin typeface="Menlo" panose="020B0609030804020204" pitchFamily="49" charset="0"/>
              </a:rPr>
              <a:t> </a:t>
            </a:r>
          </a:p>
        </p:txBody>
      </p:sp>
      <p:pic>
        <p:nvPicPr>
          <p:cNvPr id="1026" name="Picture 2" descr="台灣積體電路製造- 維基百科，自由的百科全書">
            <a:extLst>
              <a:ext uri="{FF2B5EF4-FFF2-40B4-BE49-F238E27FC236}">
                <a16:creationId xmlns:a16="http://schemas.microsoft.com/office/drawing/2014/main" id="{91FD02C3-2F37-AC7E-F6E8-CF7B4273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98" y="2963553"/>
            <a:ext cx="25400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鴻海光學鏡頭「專案管理」面試心得：電話面試、實體面談、英文與性向測驗面試經驗暨工作甘苦談-1111人力銀行">
            <a:extLst>
              <a:ext uri="{FF2B5EF4-FFF2-40B4-BE49-F238E27FC236}">
                <a16:creationId xmlns:a16="http://schemas.microsoft.com/office/drawing/2014/main" id="{8BF38D3D-284D-9F5D-1E24-459E2F27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198" y="2869337"/>
            <a:ext cx="4038990" cy="22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台股研究報告】聯發科(2454)預期第二季小幅下滑，卻無法掩蓋全年亮眼成長！">
            <a:extLst>
              <a:ext uri="{FF2B5EF4-FFF2-40B4-BE49-F238E27FC236}">
                <a16:creationId xmlns:a16="http://schemas.microsoft.com/office/drawing/2014/main" id="{91B282E2-698F-33C4-80C1-A984FA950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960" y="3131473"/>
            <a:ext cx="4235645" cy="174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9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EB0166-A3FB-9569-18A3-8E4B1F0B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4" name="圖片 3" descr="一張含有 文字, 繪圖, 行, 圖表 的圖片&#10;&#10;自動產生的描述">
            <a:extLst>
              <a:ext uri="{FF2B5EF4-FFF2-40B4-BE49-F238E27FC236}">
                <a16:creationId xmlns:a16="http://schemas.microsoft.com/office/drawing/2014/main" id="{AF895EB9-D3B0-08CF-D733-85C6C9252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42" y="156884"/>
            <a:ext cx="5047916" cy="2968836"/>
          </a:xfrm>
          <a:prstGeom prst="rect">
            <a:avLst/>
          </a:prstGeom>
        </p:spPr>
      </p:pic>
      <p:pic>
        <p:nvPicPr>
          <p:cNvPr id="6" name="圖片 5" descr="一張含有 文字, 繪圖, 行, 螢幕擷取畫面 的圖片&#10;&#10;自動產生的描述">
            <a:extLst>
              <a:ext uri="{FF2B5EF4-FFF2-40B4-BE49-F238E27FC236}">
                <a16:creationId xmlns:a16="http://schemas.microsoft.com/office/drawing/2014/main" id="{E5AD1594-3215-D311-250C-D92B48DC4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33" y="3445683"/>
            <a:ext cx="5359410" cy="3185398"/>
          </a:xfrm>
          <a:prstGeom prst="rect">
            <a:avLst/>
          </a:prstGeom>
        </p:spPr>
      </p:pic>
      <p:pic>
        <p:nvPicPr>
          <p:cNvPr id="8" name="圖片 7" descr="一張含有 文字, 繪圖, 行, 圖表 的圖片&#10;&#10;自動產生的描述">
            <a:extLst>
              <a:ext uri="{FF2B5EF4-FFF2-40B4-BE49-F238E27FC236}">
                <a16:creationId xmlns:a16="http://schemas.microsoft.com/office/drawing/2014/main" id="{3C81472B-B296-A53E-4D8E-2BDBA6879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1" y="3486175"/>
            <a:ext cx="5258968" cy="31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7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5DDF49B-B755-20D2-6641-3F983BBE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1B3859-94D8-6BBB-FB7E-422E6321A7B5}"/>
              </a:ext>
            </a:extLst>
          </p:cNvPr>
          <p:cNvSpPr txBox="1"/>
          <p:nvPr/>
        </p:nvSpPr>
        <p:spPr>
          <a:xfrm>
            <a:off x="838199" y="2385070"/>
            <a:ext cx="10678297" cy="3971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effectLst/>
                <a:latin typeface="+mn-ea"/>
              </a:rPr>
              <a:t>制定投資策略：</a:t>
            </a:r>
            <a:endParaRPr lang="en-US" altLang="zh-TW" sz="1800" dirty="0">
              <a:latin typeface="+mn-ea"/>
            </a:endParaRPr>
          </a:p>
          <a:p>
            <a:endParaRPr lang="en-US" altLang="zh-TW" sz="1800" dirty="0">
              <a:effectLst/>
              <a:latin typeface="+mn-ea"/>
            </a:endParaRPr>
          </a:p>
          <a:p>
            <a:r>
              <a:rPr lang="en-US" altLang="zh-TW" sz="1800" dirty="0">
                <a:effectLst/>
                <a:latin typeface="+mn-ea"/>
              </a:rPr>
              <a:t>•</a:t>
            </a:r>
            <a:r>
              <a:rPr lang="zh-TW" altLang="en-US" sz="1800" dirty="0">
                <a:effectLst/>
                <a:latin typeface="+mn-ea"/>
              </a:rPr>
              <a:t>  每月固定投入 </a:t>
            </a:r>
            <a:r>
              <a:rPr lang="en-US" altLang="zh-TW" sz="1800" dirty="0">
                <a:effectLst/>
                <a:latin typeface="+mn-ea"/>
              </a:rPr>
              <a:t>1000 </a:t>
            </a:r>
            <a:r>
              <a:rPr lang="zh-TW" altLang="en-US" sz="1800" dirty="0">
                <a:effectLst/>
                <a:latin typeface="+mn-ea"/>
              </a:rPr>
              <a:t>元。</a:t>
            </a:r>
            <a:endParaRPr lang="en-US" altLang="zh-TW" sz="1800" dirty="0">
              <a:effectLst/>
              <a:latin typeface="+mn-ea"/>
            </a:endParaRPr>
          </a:p>
          <a:p>
            <a:endParaRPr lang="en-US" altLang="zh-TW" sz="1800" dirty="0">
              <a:effectLst/>
              <a:latin typeface="+mn-ea"/>
            </a:endParaRPr>
          </a:p>
          <a:p>
            <a:r>
              <a:rPr lang="en-US" altLang="zh-TW" sz="1800" dirty="0">
                <a:effectLst/>
                <a:latin typeface="+mn-ea"/>
              </a:rPr>
              <a:t>•</a:t>
            </a:r>
            <a:r>
              <a:rPr lang="zh-TW" altLang="en-US" sz="1800" dirty="0">
                <a:effectLst/>
                <a:latin typeface="+mn-ea"/>
              </a:rPr>
              <a:t>  根據 </a:t>
            </a:r>
            <a:r>
              <a:rPr lang="en-US" altLang="zh-TW" sz="1800" dirty="0">
                <a:effectLst/>
                <a:latin typeface="+mn-ea"/>
              </a:rPr>
              <a:t>test </a:t>
            </a:r>
            <a:r>
              <a:rPr lang="en-US" altLang="zh-TW" sz="1800" dirty="0" err="1">
                <a:effectLst/>
                <a:latin typeface="+mn-ea"/>
              </a:rPr>
              <a:t>label_pred</a:t>
            </a:r>
            <a:r>
              <a:rPr lang="en-US" altLang="zh-TW" sz="1800" dirty="0">
                <a:effectLst/>
                <a:latin typeface="+mn-ea"/>
              </a:rPr>
              <a:t> </a:t>
            </a:r>
            <a:r>
              <a:rPr lang="zh-TW" altLang="en-US" sz="1800" dirty="0">
                <a:effectLst/>
                <a:latin typeface="+mn-ea"/>
              </a:rPr>
              <a:t>的最後一個值（</a:t>
            </a:r>
            <a:r>
              <a:rPr lang="en-US" altLang="zh-TW" sz="1800" dirty="0">
                <a:effectLst/>
                <a:latin typeface="+mn-ea"/>
              </a:rPr>
              <a:t>0 </a:t>
            </a:r>
            <a:r>
              <a:rPr lang="zh-TW" altLang="en-US" sz="1800" dirty="0">
                <a:effectLst/>
                <a:latin typeface="+mn-ea"/>
              </a:rPr>
              <a:t>或 </a:t>
            </a:r>
            <a:r>
              <a:rPr lang="en-US" altLang="zh-TW" sz="1800" dirty="0">
                <a:effectLst/>
                <a:latin typeface="+mn-ea"/>
              </a:rPr>
              <a:t>1</a:t>
            </a:r>
            <a:r>
              <a:rPr lang="zh-TW" altLang="en-US" sz="1800" dirty="0">
                <a:effectLst/>
                <a:latin typeface="+mn-ea"/>
              </a:rPr>
              <a:t>）決定買入訊號。</a:t>
            </a:r>
          </a:p>
          <a:p>
            <a:pPr>
              <a:spcBef>
                <a:spcPts val="900"/>
              </a:spcBef>
            </a:pPr>
            <a:endParaRPr lang="en-US" altLang="zh-TW" sz="1800" dirty="0">
              <a:effectLst/>
              <a:latin typeface="+mn-ea"/>
            </a:endParaRPr>
          </a:p>
          <a:p>
            <a:pPr>
              <a:spcBef>
                <a:spcPts val="900"/>
              </a:spcBef>
            </a:pPr>
            <a:r>
              <a:rPr lang="en-US" altLang="zh-TW" sz="1800" dirty="0">
                <a:effectLst/>
                <a:latin typeface="+mn-ea"/>
              </a:rPr>
              <a:t>• </a:t>
            </a:r>
            <a:r>
              <a:rPr lang="zh-TW" altLang="en-US" sz="1800" dirty="0">
                <a:effectLst/>
                <a:latin typeface="+mn-ea"/>
              </a:rPr>
              <a:t>若當期的預測值為 </a:t>
            </a:r>
            <a:r>
              <a:rPr lang="en-US" altLang="zh-TW" sz="1800" dirty="0">
                <a:effectLst/>
                <a:latin typeface="+mn-ea"/>
              </a:rPr>
              <a:t>1</a:t>
            </a:r>
            <a:r>
              <a:rPr lang="zh-TW" altLang="en-US" sz="1800" dirty="0">
                <a:effectLst/>
                <a:latin typeface="+mn-ea"/>
              </a:rPr>
              <a:t>，則將累積的現金（包含當期定投的 </a:t>
            </a:r>
            <a:r>
              <a:rPr lang="en-US" altLang="zh-TW" sz="1800" dirty="0">
                <a:effectLst/>
                <a:latin typeface="+mn-ea"/>
              </a:rPr>
              <a:t>1000 </a:t>
            </a:r>
            <a:r>
              <a:rPr lang="zh-TW" altLang="en-US" sz="1800" dirty="0">
                <a:effectLst/>
                <a:latin typeface="+mn-ea"/>
              </a:rPr>
              <a:t>元）全部用於購買股票，買入價格為當期的「開盤價」。</a:t>
            </a:r>
          </a:p>
          <a:p>
            <a:pPr>
              <a:spcBef>
                <a:spcPts val="900"/>
              </a:spcBef>
            </a:pPr>
            <a:endParaRPr lang="en-US" altLang="zh-TW" sz="1800" dirty="0">
              <a:effectLst/>
              <a:latin typeface="+mn-ea"/>
            </a:endParaRPr>
          </a:p>
          <a:p>
            <a:pPr>
              <a:spcBef>
                <a:spcPts val="900"/>
              </a:spcBef>
            </a:pPr>
            <a:r>
              <a:rPr lang="en-US" altLang="zh-TW" sz="1800" dirty="0">
                <a:effectLst/>
                <a:latin typeface="+mn-ea"/>
              </a:rPr>
              <a:t>• </a:t>
            </a:r>
            <a:r>
              <a:rPr lang="zh-TW" altLang="en-US" sz="1800" dirty="0">
                <a:effectLst/>
                <a:latin typeface="+mn-ea"/>
              </a:rPr>
              <a:t>若當期預測值為 </a:t>
            </a:r>
            <a:r>
              <a:rPr lang="en-US" altLang="zh-TW" sz="1800" dirty="0">
                <a:effectLst/>
                <a:latin typeface="+mn-ea"/>
              </a:rPr>
              <a:t>0</a:t>
            </a:r>
            <a:r>
              <a:rPr lang="zh-TW" altLang="en-US" sz="1800" dirty="0">
                <a:effectLst/>
                <a:latin typeface="+mn-ea"/>
              </a:rPr>
              <a:t>，則不進行購買操作，當期的 </a:t>
            </a:r>
            <a:r>
              <a:rPr lang="en-US" altLang="zh-TW" sz="1800" dirty="0">
                <a:effectLst/>
                <a:latin typeface="+mn-ea"/>
              </a:rPr>
              <a:t>1000 </a:t>
            </a:r>
            <a:r>
              <a:rPr lang="zh-TW" altLang="en-US" sz="1800" dirty="0">
                <a:effectLst/>
                <a:latin typeface="+mn-ea"/>
              </a:rPr>
              <a:t>元 將累積至後續期數，直至某一期預測值為 </a:t>
            </a:r>
            <a:r>
              <a:rPr lang="en-US" altLang="zh-TW" sz="1800" dirty="0">
                <a:effectLst/>
                <a:latin typeface="+mn-ea"/>
              </a:rPr>
              <a:t>1</a:t>
            </a:r>
            <a:r>
              <a:rPr lang="zh-TW" altLang="en-US" sz="1800" dirty="0">
                <a:effectLst/>
                <a:latin typeface="+mn-ea"/>
              </a:rPr>
              <a:t> 再進行投資。</a:t>
            </a:r>
          </a:p>
          <a:p>
            <a:pPr>
              <a:lnSpc>
                <a:spcPts val="1350"/>
              </a:lnSpc>
            </a:pPr>
            <a:endParaRPr lang="en-US" altLang="zh-TW" sz="18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18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707575-48C9-EDA9-109D-CB420C8D5C81}"/>
              </a:ext>
            </a:extLst>
          </p:cNvPr>
          <p:cNvSpPr txBox="1"/>
          <p:nvPr/>
        </p:nvSpPr>
        <p:spPr>
          <a:xfrm>
            <a:off x="838200" y="1239727"/>
            <a:ext cx="3004751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+mn-ea"/>
              </a:rPr>
              <a:t>定期定存</a:t>
            </a:r>
            <a:r>
              <a:rPr lang="en-US" altLang="zh-TW" dirty="0">
                <a:latin typeface="+mn-ea"/>
              </a:rPr>
              <a:t>(RSP)</a:t>
            </a:r>
            <a:r>
              <a:rPr lang="zh-TW" altLang="en-US" sz="1800" dirty="0">
                <a:effectLst/>
                <a:latin typeface="+mn-ea"/>
              </a:rPr>
              <a:t>策略：</a:t>
            </a:r>
            <a:endParaRPr lang="en-US" altLang="zh-TW" sz="1800" dirty="0">
              <a:latin typeface="+mn-ea"/>
            </a:endParaRPr>
          </a:p>
          <a:p>
            <a:endParaRPr lang="en-US" altLang="zh-TW" sz="1800" dirty="0">
              <a:effectLst/>
              <a:latin typeface="+mn-ea"/>
            </a:endParaRPr>
          </a:p>
          <a:p>
            <a:r>
              <a:rPr lang="en-US" altLang="zh-TW" sz="1800" dirty="0">
                <a:effectLst/>
                <a:latin typeface="+mn-ea"/>
              </a:rPr>
              <a:t>•</a:t>
            </a:r>
            <a:r>
              <a:rPr lang="zh-TW" altLang="en-US" sz="1800" dirty="0">
                <a:effectLst/>
                <a:latin typeface="+mn-ea"/>
              </a:rPr>
              <a:t>  每月固定投入 </a:t>
            </a:r>
            <a:r>
              <a:rPr lang="en-US" altLang="zh-TW" sz="1800" dirty="0">
                <a:effectLst/>
                <a:latin typeface="+mn-ea"/>
              </a:rPr>
              <a:t>1000 </a:t>
            </a:r>
            <a:r>
              <a:rPr lang="zh-TW" altLang="en-US" sz="1800" dirty="0">
                <a:effectLst/>
                <a:latin typeface="+mn-ea"/>
              </a:rPr>
              <a:t>元。</a:t>
            </a:r>
            <a:endParaRPr lang="en-US" altLang="zh-TW" sz="1800" dirty="0">
              <a:effectLst/>
              <a:latin typeface="+mn-ea"/>
            </a:endParaRPr>
          </a:p>
          <a:p>
            <a:pPr>
              <a:lnSpc>
                <a:spcPts val="1350"/>
              </a:lnSpc>
            </a:pPr>
            <a:endParaRPr lang="en-US" altLang="zh-TW" sz="18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altLang="zh-TW" sz="18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DBDC62-BC3B-E0EB-B726-C3914F005233}"/>
              </a:ext>
            </a:extLst>
          </p:cNvPr>
          <p:cNvSpPr txBox="1"/>
          <p:nvPr/>
        </p:nvSpPr>
        <p:spPr>
          <a:xfrm>
            <a:off x="3046971" y="541655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策略擬定</a:t>
            </a:r>
          </a:p>
        </p:txBody>
      </p:sp>
      <p:pic>
        <p:nvPicPr>
          <p:cNvPr id="2050" name="Picture 2" descr="股票怎麼看盤？買賣進出怎麼看？單量、總量輕鬆搞懂！ - 斜槓時代">
            <a:extLst>
              <a:ext uri="{FF2B5EF4-FFF2-40B4-BE49-F238E27FC236}">
                <a16:creationId xmlns:a16="http://schemas.microsoft.com/office/drawing/2014/main" id="{F0EA33A0-E86F-EEE2-E62D-894B64B6B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051" y="1527413"/>
            <a:ext cx="2822917" cy="171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81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F2610D-BC5B-B0B7-782E-92D01748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4DA13B-91C7-10FD-4313-6AE7FF364C86}"/>
              </a:ext>
            </a:extLst>
          </p:cNvPr>
          <p:cNvSpPr txBox="1"/>
          <p:nvPr/>
        </p:nvSpPr>
        <p:spPr>
          <a:xfrm>
            <a:off x="3046971" y="723555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latin typeface="+mj-lt"/>
                <a:cs typeface="+mn-ea"/>
                <a:sym typeface="+mn-lt"/>
              </a:rPr>
              <a:t>2330</a:t>
            </a:r>
            <a:r>
              <a:rPr lang="zh-CN" altLang="en-US" sz="2800" dirty="0">
                <a:solidFill>
                  <a:srgbClr val="4A5A69"/>
                </a:solidFill>
                <a:latin typeface="+mj-lt"/>
                <a:cs typeface="+mn-ea"/>
                <a:sym typeface="+mn-lt"/>
              </a:rPr>
              <a:t>台積電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8CC725-93F7-7D97-1CC4-E0EC7A43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32" y="1488471"/>
            <a:ext cx="7772400" cy="46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4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74ECE11-41EB-89E0-567B-8DC612A6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5B041B-556A-B3B3-58C2-A15A3559D35E}"/>
              </a:ext>
            </a:extLst>
          </p:cNvPr>
          <p:cNvSpPr txBox="1"/>
          <p:nvPr/>
        </p:nvSpPr>
        <p:spPr>
          <a:xfrm>
            <a:off x="3046971" y="760625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latin typeface="+mj-lt"/>
                <a:cs typeface="+mn-ea"/>
                <a:sym typeface="+mn-lt"/>
              </a:rPr>
              <a:t>2317</a:t>
            </a:r>
            <a:r>
              <a:rPr lang="zh-CN" altLang="en-US" sz="2800" dirty="0">
                <a:solidFill>
                  <a:srgbClr val="4A5A69"/>
                </a:solidFill>
                <a:latin typeface="+mj-lt"/>
                <a:cs typeface="+mn-ea"/>
                <a:sym typeface="+mn-lt"/>
              </a:rPr>
              <a:t>鴻海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435209-7BAA-B820-01D0-585687706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1193"/>
            <a:ext cx="7772400" cy="46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1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897C20-2107-C0E9-297A-CE02D2E6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E4AC42-F888-3F74-6FBA-3C3AF96B6DA5}"/>
              </a:ext>
            </a:extLst>
          </p:cNvPr>
          <p:cNvSpPr txBox="1"/>
          <p:nvPr/>
        </p:nvSpPr>
        <p:spPr>
          <a:xfrm>
            <a:off x="3046971" y="748269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latin typeface="+mj-lt"/>
                <a:cs typeface="+mn-ea"/>
                <a:sym typeface="+mn-lt"/>
              </a:rPr>
              <a:t>2454</a:t>
            </a:r>
            <a:r>
              <a:rPr lang="zh-CN" altLang="en-US" sz="2800" dirty="0">
                <a:solidFill>
                  <a:srgbClr val="4A5A69"/>
                </a:solidFill>
                <a:latin typeface="+mj-lt"/>
                <a:cs typeface="+mn-ea"/>
                <a:sym typeface="+mn-lt"/>
              </a:rPr>
              <a:t>聯發科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00B794-621E-AF02-E4B9-8F6EC156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00828"/>
            <a:ext cx="7772400" cy="46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43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45E223-6AE3-5D59-2FE0-42C070B1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DDA6FC-C101-501F-6222-57FA8121BEC5}"/>
              </a:ext>
            </a:extLst>
          </p:cNvPr>
          <p:cNvSpPr txBox="1"/>
          <p:nvPr/>
        </p:nvSpPr>
        <p:spPr>
          <a:xfrm>
            <a:off x="3046971" y="632479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投報率表現</a:t>
            </a:r>
          </a:p>
        </p:txBody>
      </p:sp>
      <p:pic>
        <p:nvPicPr>
          <p:cNvPr id="5" name="圖片 4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1279CD9D-21E7-96B7-36BE-F2B51C647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69" y="1436907"/>
            <a:ext cx="8490062" cy="43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12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008FF-2573-C1E5-13EF-D506C774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295861-EB87-D6F4-3880-69AA8AA96CAE}"/>
              </a:ext>
            </a:extLst>
          </p:cNvPr>
          <p:cNvSpPr txBox="1"/>
          <p:nvPr/>
        </p:nvSpPr>
        <p:spPr>
          <a:xfrm>
            <a:off x="2299519" y="3173709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結論</a:t>
            </a:r>
            <a:endParaRPr lang="en-US" altLang="zh-TW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06965E-10A7-24A2-A002-BC6C1A417DBC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08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4C4E8B-D769-84C0-9B09-FF3EEA560FE0}"/>
              </a:ext>
            </a:extLst>
          </p:cNvPr>
          <p:cNvSpPr/>
          <p:nvPr/>
        </p:nvSpPr>
        <p:spPr>
          <a:xfrm>
            <a:off x="1002890" y="3173709"/>
            <a:ext cx="953729" cy="270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17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F14288-99C6-4934-D990-DC868093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2974F72-C145-8C5A-F02E-DB9397CC616B}"/>
              </a:ext>
            </a:extLst>
          </p:cNvPr>
          <p:cNvSpPr txBox="1"/>
          <p:nvPr/>
        </p:nvSpPr>
        <p:spPr>
          <a:xfrm>
            <a:off x="3046971" y="550561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交易結果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51259A5-ADF1-BE76-2713-EBAFE90E72BF}"/>
              </a:ext>
            </a:extLst>
          </p:cNvPr>
          <p:cNvSpPr txBox="1"/>
          <p:nvPr/>
        </p:nvSpPr>
        <p:spPr>
          <a:xfrm>
            <a:off x="428603" y="1486488"/>
            <a:ext cx="1092519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0" dirty="0">
                <a:effectLst/>
              </a:rPr>
              <a:t>從最後投報率的表現不難看出 </a:t>
            </a:r>
            <a:r>
              <a:rPr lang="en-US" altLang="zh-TW" sz="2000" b="0" i="0" u="none" strike="noStrike" dirty="0">
                <a:solidFill>
                  <a:srgbClr val="040C28"/>
                </a:solidFill>
                <a:effectLst/>
                <a:latin typeface="Helvetica Neue" panose="02000503000000020004" pitchFamily="2" charset="0"/>
              </a:rPr>
              <a:t>Regular Saving Plan </a:t>
            </a:r>
            <a:r>
              <a:rPr lang="en-US" altLang="zh-TW" sz="2000" b="0" dirty="0">
                <a:effectLst/>
              </a:rPr>
              <a:t>(</a:t>
            </a:r>
            <a:r>
              <a:rPr lang="zh-TW" altLang="en-US" sz="2000" b="0" dirty="0">
                <a:effectLst/>
              </a:rPr>
              <a:t>定</a:t>
            </a:r>
            <a:r>
              <a:rPr lang="zh-TW" altLang="en-US" sz="2000" dirty="0"/>
              <a:t>期</a:t>
            </a:r>
            <a:r>
              <a:rPr lang="zh-TW" altLang="en-US" sz="2000" b="0" dirty="0">
                <a:effectLst/>
              </a:rPr>
              <a:t>定存</a:t>
            </a:r>
            <a:r>
              <a:rPr lang="en-US" altLang="zh-TW" sz="2000" b="0" dirty="0">
                <a:effectLst/>
              </a:rPr>
              <a:t>) </a:t>
            </a:r>
            <a:r>
              <a:rPr lang="zh-TW" altLang="en-US" sz="2000" b="0" dirty="0">
                <a:effectLst/>
              </a:rPr>
              <a:t>才是在台灣前三大檔股票中總投報率最高的投資策略。</a:t>
            </a:r>
          </a:p>
          <a:p>
            <a:br>
              <a:rPr lang="zh-TW" altLang="en-US" sz="2000" b="0" dirty="0">
                <a:effectLst/>
              </a:rPr>
            </a:br>
            <a:r>
              <a:rPr lang="zh-TW" altLang="en-US" sz="2000" b="0" dirty="0">
                <a:effectLst/>
              </a:rPr>
              <a:t>隨機森林法在各個股票當中接略遜色於定額定存</a:t>
            </a:r>
          </a:p>
          <a:p>
            <a:br>
              <a:rPr lang="zh-TW" altLang="en-US" sz="2000" b="0" dirty="0">
                <a:effectLst/>
              </a:rPr>
            </a:br>
            <a:r>
              <a:rPr lang="zh-TW" altLang="en-US" sz="2000" b="0" dirty="0">
                <a:effectLst/>
              </a:rPr>
              <a:t>羅吉斯回歸雖然在</a:t>
            </a:r>
            <a:r>
              <a:rPr lang="en-US" altLang="zh-TW" sz="2000" b="0" dirty="0">
                <a:effectLst/>
              </a:rPr>
              <a:t>2330</a:t>
            </a:r>
            <a:r>
              <a:rPr lang="zh-TW" altLang="en-US" sz="2000" b="0" dirty="0">
                <a:effectLst/>
              </a:rPr>
              <a:t>跟</a:t>
            </a:r>
            <a:r>
              <a:rPr lang="en-US" altLang="zh-TW" sz="2000" b="0" dirty="0">
                <a:effectLst/>
              </a:rPr>
              <a:t>2454</a:t>
            </a:r>
            <a:r>
              <a:rPr lang="zh-TW" altLang="en-US" sz="2000" b="0" dirty="0">
                <a:effectLst/>
              </a:rPr>
              <a:t>中表現跟定額定存一樣，但在</a:t>
            </a:r>
            <a:r>
              <a:rPr lang="en-US" altLang="zh-TW" sz="2000" b="0" dirty="0">
                <a:effectLst/>
              </a:rPr>
              <a:t>2317</a:t>
            </a:r>
            <a:r>
              <a:rPr lang="zh-TW" altLang="en-US" sz="2000" b="0" dirty="0">
                <a:effectLst/>
              </a:rPr>
              <a:t>中的表現卻拖垮了整體表現</a:t>
            </a:r>
          </a:p>
          <a:p>
            <a:br>
              <a:rPr lang="zh-TW" altLang="en-US" sz="2000" b="0" dirty="0">
                <a:effectLst/>
              </a:rPr>
            </a:br>
            <a:r>
              <a:rPr lang="zh-TW" altLang="en-US" sz="2000" b="0" dirty="0">
                <a:effectLst/>
              </a:rPr>
              <a:t>向量支持機也跟羅吉斯回歸是一樣的問題，只是在</a:t>
            </a:r>
            <a:r>
              <a:rPr lang="en-US" altLang="zh-TW" sz="2000" b="0" dirty="0">
                <a:effectLst/>
              </a:rPr>
              <a:t>2317</a:t>
            </a:r>
            <a:r>
              <a:rPr lang="zh-TW" altLang="en-US" sz="2000" b="0" dirty="0">
                <a:effectLst/>
              </a:rPr>
              <a:t>中的表現更為誇張</a:t>
            </a:r>
          </a:p>
          <a:p>
            <a:br>
              <a:rPr lang="zh-TW" altLang="en-US" sz="2000" b="0" dirty="0">
                <a:effectLst/>
              </a:rPr>
            </a:br>
            <a:r>
              <a:rPr lang="zh-TW" altLang="en-US" sz="2000" b="0" dirty="0">
                <a:effectLst/>
              </a:rPr>
              <a:t>梯度提升機、</a:t>
            </a:r>
            <a:r>
              <a:rPr lang="en-US" altLang="zh-TW" sz="2000" b="0" dirty="0">
                <a:effectLst/>
              </a:rPr>
              <a:t>KNN</a:t>
            </a:r>
            <a:r>
              <a:rPr lang="zh-TW" altLang="en-US" sz="2000" b="0" dirty="0">
                <a:effectLst/>
              </a:rPr>
              <a:t>則表現得差強人意了</a:t>
            </a:r>
          </a:p>
        </p:txBody>
      </p:sp>
      <p:pic>
        <p:nvPicPr>
          <p:cNvPr id="3" name="圖片 2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5DDF5E89-0CDE-2533-AF17-643D5BCFB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01" y="4143534"/>
            <a:ext cx="4911279" cy="25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6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0B96530-3C31-9917-C2EC-5DE4106D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641963F-3122-AEBB-C666-2592230480E7}"/>
              </a:ext>
            </a:extLst>
          </p:cNvPr>
          <p:cNvSpPr txBox="1"/>
          <p:nvPr/>
        </p:nvSpPr>
        <p:spPr>
          <a:xfrm>
            <a:off x="788229" y="1822465"/>
            <a:ext cx="106155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0" dirty="0">
                <a:effectLst/>
                <a:latin typeface="Menlo" panose="020B0609030804020204" pitchFamily="49" charset="0"/>
              </a:rPr>
              <a:t>綜合數據與交易結果，定</a:t>
            </a:r>
            <a:r>
              <a:rPr lang="zh-TW" altLang="en-US" sz="2000" dirty="0">
                <a:latin typeface="Menlo" panose="020B0609030804020204" pitchFamily="49" charset="0"/>
              </a:rPr>
              <a:t>期</a:t>
            </a:r>
            <a:r>
              <a:rPr lang="zh-TW" altLang="en-US" sz="2000" b="0" dirty="0">
                <a:effectLst/>
                <a:latin typeface="Menlo" panose="020B0609030804020204" pitchFamily="49" charset="0"/>
              </a:rPr>
              <a:t>定存策略 </a:t>
            </a:r>
            <a:r>
              <a:rPr lang="en-US" altLang="zh-TW" sz="2000" b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TW" sz="2000" b="0">
                <a:effectLst/>
                <a:latin typeface="Menlo" panose="020B0609030804020204" pitchFamily="49" charset="0"/>
              </a:rPr>
              <a:t>Regular Saving </a:t>
            </a:r>
            <a:r>
              <a:rPr lang="en-US" altLang="zh-TW" sz="2000" dirty="0">
                <a:latin typeface="Menlo" panose="020B0609030804020204" pitchFamily="49" charset="0"/>
              </a:rPr>
              <a:t>P</a:t>
            </a:r>
            <a:r>
              <a:rPr lang="en-US" altLang="zh-TW" sz="2000" b="0">
                <a:effectLst/>
                <a:latin typeface="Menlo" panose="020B0609030804020204" pitchFamily="49" charset="0"/>
              </a:rPr>
              <a:t>lan</a:t>
            </a:r>
            <a:r>
              <a:rPr lang="en-US" altLang="zh-TW" sz="2000" b="0" dirty="0">
                <a:effectLst/>
                <a:latin typeface="Menlo" panose="020B0609030804020204" pitchFamily="49" charset="0"/>
              </a:rPr>
              <a:t>) </a:t>
            </a:r>
            <a:r>
              <a:rPr lang="zh-TW" altLang="en-US" sz="2000" b="0" dirty="0">
                <a:effectLst/>
                <a:latin typeface="Menlo" panose="020B0609030804020204" pitchFamily="49" charset="0"/>
              </a:rPr>
              <a:t>目前仍是總投報率表現最好的方法。但透過機器學習模型的進一步優化與改進，未來任有機會在投資回報率上超越傳統策略。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061632-56DF-809D-5667-915146AB292A}"/>
              </a:ext>
            </a:extLst>
          </p:cNvPr>
          <p:cNvSpPr txBox="1"/>
          <p:nvPr/>
        </p:nvSpPr>
        <p:spPr>
          <a:xfrm>
            <a:off x="3046827" y="501650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+mj-lt"/>
                <a:cs typeface="+mn-ea"/>
                <a:sym typeface="+mn-lt"/>
              </a:rPr>
              <a:t>綜合結果</a:t>
            </a:r>
          </a:p>
        </p:txBody>
      </p:sp>
      <p:pic>
        <p:nvPicPr>
          <p:cNvPr id="3076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75073531-B5DC-B511-5F55-D07CD0AE0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299" y="3376484"/>
            <a:ext cx="4517098" cy="297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1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243095" y="3173709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摘要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01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70AFD8-CD81-1CFE-9433-E6EA443CB7D9}"/>
              </a:ext>
            </a:extLst>
          </p:cNvPr>
          <p:cNvSpPr/>
          <p:nvPr/>
        </p:nvSpPr>
        <p:spPr>
          <a:xfrm>
            <a:off x="1002890" y="3173709"/>
            <a:ext cx="953729" cy="270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877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6F8C8-DBDB-59B2-79DC-46816B242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888BA3-255D-9D80-46A3-4E71C4A8A8CC}"/>
              </a:ext>
            </a:extLst>
          </p:cNvPr>
          <p:cNvSpPr txBox="1"/>
          <p:nvPr/>
        </p:nvSpPr>
        <p:spPr>
          <a:xfrm>
            <a:off x="2299519" y="3173709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未來展望</a:t>
            </a:r>
            <a:endParaRPr lang="en-US" altLang="zh-TW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181D20-FA2D-5540-D3DC-A8D45BDE82A0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09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AAEC12-4224-50D8-1D4C-503DA8FFA531}"/>
              </a:ext>
            </a:extLst>
          </p:cNvPr>
          <p:cNvSpPr/>
          <p:nvPr/>
        </p:nvSpPr>
        <p:spPr>
          <a:xfrm>
            <a:off x="1002890" y="3173709"/>
            <a:ext cx="953729" cy="270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17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434C9B-9C3A-7851-BCCA-47F3BA34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3B2D7B-0F14-37D3-6583-0AE497F2AA9E}"/>
              </a:ext>
            </a:extLst>
          </p:cNvPr>
          <p:cNvSpPr txBox="1"/>
          <p:nvPr/>
        </p:nvSpPr>
        <p:spPr>
          <a:xfrm>
            <a:off x="1676984" y="1418088"/>
            <a:ext cx="88380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Menlo" panose="020B0609030804020204" pitchFamily="49" charset="0"/>
              </a:rPr>
              <a:t>1.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模型優化</a:t>
            </a:r>
          </a:p>
          <a:p>
            <a:br>
              <a:rPr lang="zh-TW" altLang="en-US" b="0" dirty="0">
                <a:effectLst/>
                <a:latin typeface="Menlo" panose="020B0609030804020204" pitchFamily="49" charset="0"/>
              </a:rPr>
            </a:br>
            <a:r>
              <a:rPr lang="zh-TW" altLang="en-US" b="0" dirty="0">
                <a:effectLst/>
                <a:latin typeface="Menlo" panose="020B0609030804020204" pitchFamily="49" charset="0"/>
              </a:rPr>
              <a:t>強化隨機森林和梯度提升機的特徵工程與參數調整，進一步優化預測準確率。</a:t>
            </a:r>
          </a:p>
          <a:p>
            <a:br>
              <a:rPr lang="zh-TW" altLang="en-US" b="0" dirty="0">
                <a:effectLst/>
                <a:latin typeface="Menlo" panose="020B0609030804020204" pitchFamily="49" charset="0"/>
              </a:rPr>
            </a:br>
            <a:r>
              <a:rPr lang="zh-TW" altLang="en-US" b="0" dirty="0">
                <a:effectLst/>
                <a:latin typeface="Menlo" panose="020B0609030804020204" pitchFamily="49" charset="0"/>
              </a:rPr>
              <a:t>對不同股票特性進行個別建模，避免單一模型拖累整體表現。</a:t>
            </a:r>
          </a:p>
          <a:p>
            <a:br>
              <a:rPr lang="zh-TW" altLang="en-US" b="0" dirty="0">
                <a:effectLst/>
                <a:latin typeface="Menlo" panose="020B0609030804020204" pitchFamily="49" charset="0"/>
              </a:rPr>
            </a:br>
            <a:endParaRPr lang="zh-TW" altLang="en-US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213B57-AA28-B279-BF47-E9378375B71A}"/>
              </a:ext>
            </a:extLst>
          </p:cNvPr>
          <p:cNvSpPr txBox="1"/>
          <p:nvPr/>
        </p:nvSpPr>
        <p:spPr>
          <a:xfrm>
            <a:off x="3046824" y="645800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+mj-lt"/>
                <a:cs typeface="+mn-ea"/>
                <a:sym typeface="+mn-lt"/>
              </a:rPr>
              <a:t>數據優化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91393A-60EE-7EE9-1B76-F19E002DF804}"/>
              </a:ext>
            </a:extLst>
          </p:cNvPr>
          <p:cNvSpPr txBox="1"/>
          <p:nvPr/>
        </p:nvSpPr>
        <p:spPr>
          <a:xfrm>
            <a:off x="1676983" y="3181018"/>
            <a:ext cx="88380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Menlo" panose="020B0609030804020204" pitchFamily="49" charset="0"/>
              </a:rPr>
              <a:t>2.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引入時間序列模型</a:t>
            </a:r>
          </a:p>
          <a:p>
            <a:br>
              <a:rPr lang="zh-TW" altLang="en-US" b="0" dirty="0">
                <a:effectLst/>
                <a:latin typeface="Menlo" panose="020B0609030804020204" pitchFamily="49" charset="0"/>
              </a:rPr>
            </a:br>
            <a:r>
              <a:rPr lang="zh-TW" altLang="en-US" b="0" dirty="0">
                <a:effectLst/>
                <a:latin typeface="Menlo" panose="020B0609030804020204" pitchFamily="49" charset="0"/>
              </a:rPr>
              <a:t>嘗試引入 </a:t>
            </a:r>
            <a:r>
              <a:rPr lang="en-US" altLang="zh-TW" b="0" dirty="0">
                <a:effectLst/>
                <a:latin typeface="Menlo" panose="020B0609030804020204" pitchFamily="49" charset="0"/>
              </a:rPr>
              <a:t>ARIMA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、</a:t>
            </a:r>
            <a:r>
              <a:rPr lang="en-US" altLang="zh-TW" b="0" dirty="0">
                <a:effectLst/>
                <a:latin typeface="Menlo" panose="020B0609030804020204" pitchFamily="49" charset="0"/>
              </a:rPr>
              <a:t>LSTM 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等時間序列模型，以更有效捕捉股價隨時間變動的趨勢。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6A0D95-EBBF-283B-896C-609DF0E6E223}"/>
              </a:ext>
            </a:extLst>
          </p:cNvPr>
          <p:cNvSpPr txBox="1"/>
          <p:nvPr/>
        </p:nvSpPr>
        <p:spPr>
          <a:xfrm>
            <a:off x="1676983" y="4470769"/>
            <a:ext cx="84517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Menlo" panose="020B0609030804020204" pitchFamily="49" charset="0"/>
              </a:rPr>
              <a:t>3.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特徵選取</a:t>
            </a:r>
          </a:p>
          <a:p>
            <a:br>
              <a:rPr lang="zh-TW" altLang="en-US" b="0" dirty="0">
                <a:effectLst/>
                <a:latin typeface="Menlo" panose="020B0609030804020204" pitchFamily="49" charset="0"/>
              </a:rPr>
            </a:br>
            <a:r>
              <a:rPr lang="zh-TW" altLang="en-US" b="0" dirty="0">
                <a:effectLst/>
                <a:latin typeface="Menlo" panose="020B0609030804020204" pitchFamily="49" charset="0"/>
              </a:rPr>
              <a:t>可進一步引入其他因子（特徵），如市場情緒指數、宏觀經濟數據等，以提升模型的預測能力。</a:t>
            </a:r>
          </a:p>
        </p:txBody>
      </p:sp>
    </p:spTree>
    <p:extLst>
      <p:ext uri="{BB962C8B-B14F-4D97-AF65-F5344CB8AC3E}">
        <p14:creationId xmlns:p14="http://schemas.microsoft.com/office/powerpoint/2010/main" val="2994550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E858B8-0D57-5D25-8895-FE964001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B49595-0737-E968-7EF3-30E8A12EBBAC}"/>
              </a:ext>
            </a:extLst>
          </p:cNvPr>
          <p:cNvSpPr txBox="1"/>
          <p:nvPr/>
        </p:nvSpPr>
        <p:spPr>
          <a:xfrm>
            <a:off x="3046828" y="743801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+mj-lt"/>
                <a:cs typeface="+mn-ea"/>
                <a:sym typeface="+mn-lt"/>
              </a:rPr>
              <a:t>策略優化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1CC784-5782-15E8-1B24-2940CD001E4E}"/>
              </a:ext>
            </a:extLst>
          </p:cNvPr>
          <p:cNvSpPr txBox="1"/>
          <p:nvPr/>
        </p:nvSpPr>
        <p:spPr>
          <a:xfrm>
            <a:off x="1720948" y="1556323"/>
            <a:ext cx="8261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Menlo" panose="020B0609030804020204" pitchFamily="49" charset="0"/>
              </a:rPr>
              <a:t>4.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個股選取</a:t>
            </a:r>
          </a:p>
          <a:p>
            <a:br>
              <a:rPr lang="zh-TW" altLang="en-US" b="0" dirty="0">
                <a:effectLst/>
                <a:latin typeface="Menlo" panose="020B0609030804020204" pitchFamily="49" charset="0"/>
              </a:rPr>
            </a:br>
            <a:r>
              <a:rPr lang="zh-TW" altLang="en-US" b="0" dirty="0">
                <a:effectLst/>
                <a:latin typeface="Menlo" panose="020B0609030804020204" pitchFamily="49" charset="0"/>
              </a:rPr>
              <a:t>選取波動度大的非成長股，使模型回測的結論不單一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AE3F41-6161-39E1-4F38-B4D8C2344B1C}"/>
              </a:ext>
            </a:extLst>
          </p:cNvPr>
          <p:cNvSpPr txBox="1"/>
          <p:nvPr/>
        </p:nvSpPr>
        <p:spPr>
          <a:xfrm>
            <a:off x="1720948" y="2828835"/>
            <a:ext cx="8304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Menlo" panose="020B0609030804020204" pitchFamily="49" charset="0"/>
              </a:rPr>
              <a:t>5.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動態資金管理</a:t>
            </a:r>
          </a:p>
          <a:p>
            <a:br>
              <a:rPr lang="zh-TW" altLang="en-US" b="0" dirty="0">
                <a:effectLst/>
                <a:latin typeface="Menlo" panose="020B0609030804020204" pitchFamily="49" charset="0"/>
              </a:rPr>
            </a:br>
            <a:r>
              <a:rPr lang="zh-TW" altLang="en-US" b="0" dirty="0">
                <a:effectLst/>
                <a:latin typeface="Menlo" panose="020B0609030804020204" pitchFamily="49" charset="0"/>
              </a:rPr>
              <a:t>探討動態資金分配策略，根據各股票預測的報酬率，靈活調整投資比例，以提升整體報酬率。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4C0131-0C89-F901-FCFC-206A8D3E502D}"/>
              </a:ext>
            </a:extLst>
          </p:cNvPr>
          <p:cNvSpPr txBox="1"/>
          <p:nvPr/>
        </p:nvSpPr>
        <p:spPr>
          <a:xfrm>
            <a:off x="1720947" y="4378346"/>
            <a:ext cx="7634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Menlo" panose="020B0609030804020204" pitchFamily="49" charset="0"/>
              </a:rPr>
              <a:t>6.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風險管理機制</a:t>
            </a:r>
          </a:p>
          <a:p>
            <a:br>
              <a:rPr lang="zh-TW" altLang="en-US" b="0" dirty="0">
                <a:effectLst/>
                <a:latin typeface="Menlo" panose="020B0609030804020204" pitchFamily="49" charset="0"/>
              </a:rPr>
            </a:br>
            <a:r>
              <a:rPr lang="zh-TW" altLang="en-US" b="0" dirty="0">
                <a:effectLst/>
                <a:latin typeface="Menlo" panose="020B0609030804020204" pitchFamily="49" charset="0"/>
              </a:rPr>
              <a:t>加入止損與停利機制，避免市場極端波動對投資組合造成過大損失。</a:t>
            </a:r>
          </a:p>
        </p:txBody>
      </p:sp>
    </p:spTree>
    <p:extLst>
      <p:ext uri="{BB962C8B-B14F-4D97-AF65-F5344CB8AC3E}">
        <p14:creationId xmlns:p14="http://schemas.microsoft.com/office/powerpoint/2010/main" val="111620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04D8-D2D7-A4BA-7D55-51B6772A5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F7AF0B5-66D1-EB9B-7DBF-203C27EC1302}"/>
              </a:ext>
            </a:extLst>
          </p:cNvPr>
          <p:cNvSpPr txBox="1"/>
          <p:nvPr/>
        </p:nvSpPr>
        <p:spPr>
          <a:xfrm>
            <a:off x="2657788" y="1587651"/>
            <a:ext cx="63756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hlinkClick r:id="rId3"/>
              </a:rPr>
              <a:t>https://tejpro.tej.com.tw/tejpro/NTU/?lang=zh-TW</a:t>
            </a:r>
            <a:endParaRPr lang="zh-TW" altLang="en-US" dirty="0"/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0AC920CD-0FA2-D4E0-DF6A-F92C3D0508C7}"/>
              </a:ext>
            </a:extLst>
          </p:cNvPr>
          <p:cNvSpPr txBox="1"/>
          <p:nvPr/>
        </p:nvSpPr>
        <p:spPr>
          <a:xfrm>
            <a:off x="5285522" y="6506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參考資料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3D8E00E6-21B9-F956-C87F-9503CFFF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C2365A-734A-CE7B-21F3-6E74FE60086F}"/>
              </a:ext>
            </a:extLst>
          </p:cNvPr>
          <p:cNvSpPr txBox="1"/>
          <p:nvPr/>
        </p:nvSpPr>
        <p:spPr>
          <a:xfrm>
            <a:off x="2657788" y="223537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hlinkClick r:id="rId4"/>
              </a:rPr>
              <a:t>https://rich01.com/what-is-quantitative-trading/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2A33F1-9D3C-1DA9-E4A7-6DD892B49567}"/>
              </a:ext>
            </a:extLst>
          </p:cNvPr>
          <p:cNvSpPr txBox="1"/>
          <p:nvPr/>
        </p:nvSpPr>
        <p:spPr>
          <a:xfrm>
            <a:off x="2657788" y="282795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hlinkClick r:id="rId5"/>
              </a:rPr>
              <a:t>https://www.oanda.com/bvi-ft/lab-education/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66F048-EBA5-4B4F-FCAB-D2C8032A401D}"/>
              </a:ext>
            </a:extLst>
          </p:cNvPr>
          <p:cNvSpPr txBox="1"/>
          <p:nvPr/>
        </p:nvSpPr>
        <p:spPr>
          <a:xfrm>
            <a:off x="2657788" y="3538896"/>
            <a:ext cx="8190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hlinkClick r:id="rId6"/>
              </a:rPr>
              <a:t>https://www.tejwin.com/insight/【資料科學】xgboost-演算法預測報酬上/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6D1144-7EC0-940B-7D3E-04614BE05F8E}"/>
              </a:ext>
            </a:extLst>
          </p:cNvPr>
          <p:cNvSpPr txBox="1"/>
          <p:nvPr/>
        </p:nvSpPr>
        <p:spPr>
          <a:xfrm>
            <a:off x="2654269" y="4246452"/>
            <a:ext cx="761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hlinkClick r:id="rId7"/>
              </a:rPr>
              <a:t>https://www.tejwin.com/insight/xgboost-演算法預測報酬下/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352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4618672" y="303898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4A5A69"/>
                </a:solidFill>
                <a:cs typeface="+mn-ea"/>
                <a:sym typeface="+mn-lt"/>
              </a:rPr>
              <a:t>報告結束</a:t>
            </a:r>
            <a:endParaRPr lang="zh-CN" altLang="en-US" sz="54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500654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500654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6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B4C9F-85D0-F7CC-7D5A-492155647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C762CDB-B45A-4162-4D79-BFF1491DE337}"/>
              </a:ext>
            </a:extLst>
          </p:cNvPr>
          <p:cNvSpPr txBox="1"/>
          <p:nvPr/>
        </p:nvSpPr>
        <p:spPr>
          <a:xfrm>
            <a:off x="5644593" y="6026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摘要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9F5C88-4DAE-67DE-7ED8-7459BBB69082}"/>
              </a:ext>
            </a:extLst>
          </p:cNvPr>
          <p:cNvSpPr txBox="1"/>
          <p:nvPr/>
        </p:nvSpPr>
        <p:spPr>
          <a:xfrm>
            <a:off x="1676612" y="1400516"/>
            <a:ext cx="8838771" cy="307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我們想要研究分類模型，用月度指標來預測股票每月報酬率的正負方向。我們關注的是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只依賴當月的特徵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，以避免時間序列的問題。透過資料視覺化、相關性檢查與共線性分析、合併變數、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….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，篩選出能有效代表當月價格波動和交易活動的變數作為模型輸入，進行多模型比較，最終選擇準確率（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）作為評估指標。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7FA22F-2F13-1AA1-5457-F7ED8EF3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005A-C553-5DB8-CCED-2494D82A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B52EB8-BE42-C431-2B46-60284402EDD7}"/>
              </a:ext>
            </a:extLst>
          </p:cNvPr>
          <p:cNvSpPr txBox="1"/>
          <p:nvPr/>
        </p:nvSpPr>
        <p:spPr>
          <a:xfrm>
            <a:off x="2243097" y="3235264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研究動機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D0EFB0-1F67-248F-AA0A-9965465BF283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</a:t>
            </a:r>
            <a:r>
              <a:rPr lang="en-US" altLang="zh-TW" sz="4400" dirty="0">
                <a:solidFill>
                  <a:srgbClr val="92A3B8"/>
                </a:solidFill>
                <a:cs typeface="+mn-ea"/>
                <a:sym typeface="+mn-lt"/>
              </a:rPr>
              <a:t>2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E3BE9F-C124-DB1B-3A6C-E821B35E9E52}"/>
              </a:ext>
            </a:extLst>
          </p:cNvPr>
          <p:cNvSpPr/>
          <p:nvPr/>
        </p:nvSpPr>
        <p:spPr>
          <a:xfrm>
            <a:off x="1002890" y="3173709"/>
            <a:ext cx="953729" cy="270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70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A6588-FD94-6895-316D-14D75F28A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DBCE4CA-FF5D-DACE-44C3-E0634DA213A7}"/>
              </a:ext>
            </a:extLst>
          </p:cNvPr>
          <p:cNvSpPr txBox="1"/>
          <p:nvPr/>
        </p:nvSpPr>
        <p:spPr>
          <a:xfrm>
            <a:off x="5285521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研究動機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3D2443-F783-E92D-1244-AB76D477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23B1E76-FF1E-FA38-C38F-4B8EF3FB33CC}"/>
              </a:ext>
            </a:extLst>
          </p:cNvPr>
          <p:cNvSpPr txBox="1"/>
          <p:nvPr/>
        </p:nvSpPr>
        <p:spPr>
          <a:xfrm>
            <a:off x="1530178" y="1541501"/>
            <a:ext cx="9131644" cy="3577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TW" sz="2000" dirty="0">
                <a:solidFill>
                  <a:schemeClr val="bg2">
                    <a:lumMod val="10000"/>
                  </a:schemeClr>
                </a:solidFill>
                <a:effectLst/>
                <a:latin typeface="+mn-ea"/>
              </a:rPr>
              <a:t>	</a:t>
            </a: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本研究</a:t>
            </a: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+mn-ea"/>
              </a:rPr>
              <a:t>在於探索能有效預測台積電（</a:t>
            </a:r>
            <a:r>
              <a:rPr lang="en-US" altLang="zh-TW" sz="2000" dirty="0">
                <a:solidFill>
                  <a:schemeClr val="bg2">
                    <a:lumMod val="10000"/>
                  </a:schemeClr>
                </a:solidFill>
                <a:effectLst/>
                <a:latin typeface="+mn-ea"/>
              </a:rPr>
              <a:t>TSMC</a:t>
            </a: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+mn-ea"/>
              </a:rPr>
              <a:t>）股價變動的指標，從而為投資者提供短期決策的依據，並增強投資回報的穩定性。透過機器學習模型，結合股價波動率、交易量、市值等多種特徵，以預測下一期的股價走勢（即預測其價格是否會上漲或下跌）。本研究希望達到風險調整後的超額報酬增長，進一步提升投資者的決策效益。</a:t>
            </a:r>
            <a:endParaRPr lang="en-US" altLang="zh-TW" sz="2000" dirty="0">
              <a:solidFill>
                <a:schemeClr val="bg2">
                  <a:lumMod val="10000"/>
                </a:schemeClr>
              </a:solidFill>
              <a:effectLst/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0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	</a:t>
            </a:r>
            <a:endParaRPr lang="zh-TW" altLang="en-US" sz="2000" dirty="0">
              <a:solidFill>
                <a:schemeClr val="bg2">
                  <a:lumMod val="10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134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83AF3-2B43-641D-0AB1-FB2F5A9AF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2EB1A6-4D1F-06BA-05B5-750ABBA94E72}"/>
              </a:ext>
            </a:extLst>
          </p:cNvPr>
          <p:cNvSpPr txBox="1"/>
          <p:nvPr/>
        </p:nvSpPr>
        <p:spPr>
          <a:xfrm>
            <a:off x="2243099" y="3235264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資料介紹</a:t>
            </a:r>
            <a:endParaRPr lang="en-US" altLang="zh-TW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3257DD-41AD-D990-F2AF-5E1D70ADCE1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</a:t>
            </a:r>
            <a:r>
              <a:rPr lang="en-US" altLang="zh-TW" sz="4400" dirty="0">
                <a:solidFill>
                  <a:srgbClr val="92A3B8"/>
                </a:solidFill>
                <a:cs typeface="+mn-ea"/>
                <a:sym typeface="+mn-lt"/>
              </a:rPr>
              <a:t>3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A16601-08EF-CC0E-D68E-87E8FE2C26CA}"/>
              </a:ext>
            </a:extLst>
          </p:cNvPr>
          <p:cNvSpPr/>
          <p:nvPr/>
        </p:nvSpPr>
        <p:spPr>
          <a:xfrm>
            <a:off x="1002890" y="3173709"/>
            <a:ext cx="953729" cy="270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2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1099C-E0E7-F953-C9DA-85DAEE947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32F751-5180-0E0E-3B51-3860287133B9}"/>
              </a:ext>
            </a:extLst>
          </p:cNvPr>
          <p:cNvSpPr txBox="1"/>
          <p:nvPr/>
        </p:nvSpPr>
        <p:spPr>
          <a:xfrm>
            <a:off x="5285521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資料介紹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054BD7-9B89-3C76-8108-33894C61ABF0}"/>
              </a:ext>
            </a:extLst>
          </p:cNvPr>
          <p:cNvSpPr txBox="1"/>
          <p:nvPr/>
        </p:nvSpPr>
        <p:spPr>
          <a:xfrm>
            <a:off x="2389658" y="1997453"/>
            <a:ext cx="3706340" cy="71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台積電，股票代號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2330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80A9BE-ABB1-8EBC-282D-E2807292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" name="Picture 2" descr="台灣積體電路製造- 維基百科，自由的百科全書">
            <a:extLst>
              <a:ext uri="{FF2B5EF4-FFF2-40B4-BE49-F238E27FC236}">
                <a16:creationId xmlns:a16="http://schemas.microsoft.com/office/drawing/2014/main" id="{8A1BCCA2-80A3-FBBA-2852-AE4E63B0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674" y="1783511"/>
            <a:ext cx="1597852" cy="126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A511C35-DDDB-F5B8-1EF6-0ADE9A1F2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48495"/>
              </p:ext>
            </p:extLst>
          </p:nvPr>
        </p:nvGraphicFramePr>
        <p:xfrm>
          <a:off x="2031999" y="3588562"/>
          <a:ext cx="812799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389749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88062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63999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台積電 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</a:rPr>
                        <a:t>vs. </a:t>
                      </a: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台灣大盤 報酬率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台積電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台灣大盤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1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近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96.98%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42.04%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0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近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267.92%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144.27%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99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近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728%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170.86%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724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  </a:t>
                      </a:r>
                      <a:r>
                        <a:rPr lang="zh-TW" altLang="en-US" sz="1400" dirty="0"/>
                        <a:t>資料時間</a:t>
                      </a:r>
                      <a:r>
                        <a:rPr lang="en-US" altLang="zh-TW" sz="1400" dirty="0"/>
                        <a:t>:2024/10/17</a:t>
                      </a:r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26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68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A90FA-219D-2441-A47C-87CC2F03B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681501-E938-CE33-B408-D2AF69680EF8}"/>
              </a:ext>
            </a:extLst>
          </p:cNvPr>
          <p:cNvSpPr txBox="1"/>
          <p:nvPr/>
        </p:nvSpPr>
        <p:spPr>
          <a:xfrm>
            <a:off x="2243100" y="3235264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變數介紹</a:t>
            </a:r>
            <a:endParaRPr lang="en-US" altLang="zh-TW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D2DD2F-636E-C433-083C-4A2B508F8947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</a:t>
            </a:r>
            <a:r>
              <a:rPr lang="en-US" altLang="zh-TW" sz="4400" dirty="0">
                <a:solidFill>
                  <a:srgbClr val="92A3B8"/>
                </a:solidFill>
                <a:cs typeface="+mn-ea"/>
                <a:sym typeface="+mn-lt"/>
              </a:rPr>
              <a:t>4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60B65F-55C7-8ACC-4680-9A697BCE7FBC}"/>
              </a:ext>
            </a:extLst>
          </p:cNvPr>
          <p:cNvSpPr/>
          <p:nvPr/>
        </p:nvSpPr>
        <p:spPr>
          <a:xfrm>
            <a:off x="1002890" y="3173709"/>
            <a:ext cx="953729" cy="270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10402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5443</TotalTime>
  <Words>1698</Words>
  <Application>Microsoft Macintosh PowerPoint</Application>
  <PresentationFormat>寬螢幕</PresentationFormat>
  <Paragraphs>314</Paragraphs>
  <Slides>34</Slides>
  <Notes>18</Notes>
  <HiddenSlides>2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.AppleSystemUIFontMonospaced</vt:lpstr>
      <vt:lpstr>.SF NS</vt:lpstr>
      <vt:lpstr>包图简圆体</vt:lpstr>
      <vt:lpstr>Arial</vt:lpstr>
      <vt:lpstr>Calibri</vt:lpstr>
      <vt:lpstr>Courier New</vt:lpstr>
      <vt:lpstr>Helvetica Neue</vt:lpstr>
      <vt:lpstr>Menlo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弘曆 吳</cp:lastModifiedBy>
  <cp:revision>149</cp:revision>
  <dcterms:created xsi:type="dcterms:W3CDTF">2020-01-03T06:53:11Z</dcterms:created>
  <dcterms:modified xsi:type="dcterms:W3CDTF">2025-01-27T11:23:35Z</dcterms:modified>
</cp:coreProperties>
</file>