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2"/>
  </p:notesMasterIdLst>
  <p:sldIdLst>
    <p:sldId id="522" r:id="rId2"/>
    <p:sldId id="435" r:id="rId3"/>
    <p:sldId id="353" r:id="rId4"/>
    <p:sldId id="523" r:id="rId5"/>
    <p:sldId id="529" r:id="rId6"/>
    <p:sldId id="528" r:id="rId7"/>
    <p:sldId id="530" r:id="rId8"/>
    <p:sldId id="536" r:id="rId9"/>
    <p:sldId id="539" r:id="rId10"/>
    <p:sldId id="540" r:id="rId11"/>
    <p:sldId id="537" r:id="rId12"/>
    <p:sldId id="538" r:id="rId13"/>
    <p:sldId id="524" r:id="rId14"/>
    <p:sldId id="312" r:id="rId15"/>
    <p:sldId id="263" r:id="rId16"/>
    <p:sldId id="541" r:id="rId17"/>
    <p:sldId id="542" r:id="rId18"/>
    <p:sldId id="543" r:id="rId19"/>
    <p:sldId id="545" r:id="rId20"/>
    <p:sldId id="527" r:id="rId21"/>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0F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90" d="100"/>
          <a:sy n="90" d="100"/>
        </p:scale>
        <p:origin x="816" y="90"/>
      </p:cViewPr>
      <p:guideLst>
        <p:guide orient="horz" pos="1620"/>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A3340-C542-46E3-BB6B-1E3F28D53E89}" type="datetimeFigureOut">
              <a:rPr lang="zh-CN" altLang="en-US" smtClean="0"/>
              <a:t>2019/7/26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EAA4AF-B0AE-42C7-9AD8-C74E868F580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rot="10800000">
            <a:off x="2506058" y="0"/>
            <a:ext cx="6637941" cy="457458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l="15543" r="6971" b="11692"/>
          <a:stretch>
            <a:fillRect/>
          </a:stretch>
        </p:blipFill>
        <p:spPr>
          <a:xfrm rot="5400000">
            <a:off x="-551887" y="551886"/>
            <a:ext cx="5143500" cy="403972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1_节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2506059" y="568919"/>
            <a:ext cx="6637941" cy="4574581"/>
          </a:xfrm>
          <a:prstGeom prst="rect">
            <a:avLst/>
          </a:prstGeom>
        </p:spPr>
      </p:pic>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075429" y="1965805"/>
            <a:ext cx="993914" cy="993914"/>
          </a:xfrm>
          <a:custGeom>
            <a:avLst/>
            <a:gdLst>
              <a:gd name="connsiteX0" fmla="*/ 662609 w 1325218"/>
              <a:gd name="connsiteY0" fmla="*/ 0 h 1325218"/>
              <a:gd name="connsiteX1" fmla="*/ 1325218 w 1325218"/>
              <a:gd name="connsiteY1" fmla="*/ 662609 h 1325218"/>
              <a:gd name="connsiteX2" fmla="*/ 662609 w 1325218"/>
              <a:gd name="connsiteY2" fmla="*/ 1325218 h 1325218"/>
              <a:gd name="connsiteX3" fmla="*/ 0 w 1325218"/>
              <a:gd name="connsiteY3" fmla="*/ 662609 h 1325218"/>
              <a:gd name="connsiteX4" fmla="*/ 662609 w 1325218"/>
              <a:gd name="connsiteY4" fmla="*/ 0 h 1325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5218" h="1325218">
                <a:moveTo>
                  <a:pt x="662609" y="0"/>
                </a:moveTo>
                <a:cubicBezTo>
                  <a:pt x="1028558" y="0"/>
                  <a:pt x="1325218" y="296660"/>
                  <a:pt x="1325218" y="662609"/>
                </a:cubicBezTo>
                <a:cubicBezTo>
                  <a:pt x="1325218" y="1028558"/>
                  <a:pt x="1028558" y="1325218"/>
                  <a:pt x="662609" y="1325218"/>
                </a:cubicBezTo>
                <a:cubicBezTo>
                  <a:pt x="296660" y="1325218"/>
                  <a:pt x="0" y="1028558"/>
                  <a:pt x="0" y="662609"/>
                </a:cubicBezTo>
                <a:cubicBezTo>
                  <a:pt x="0" y="296660"/>
                  <a:pt x="296660" y="0"/>
                  <a:pt x="662609" y="0"/>
                </a:cubicBezTo>
                <a:close/>
              </a:path>
            </a:pathLst>
          </a:custGeom>
        </p:spPr>
        <p:txBody>
          <a:bodyPr wrap="square">
            <a:noAutofit/>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9144000" cy="5143500"/>
          </a:xfrm>
          <a:prstGeom prst="rect">
            <a:avLst/>
          </a:prstGeom>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7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5037070" y="1882997"/>
            <a:ext cx="3319670" cy="2678453"/>
          </a:xfrm>
          <a:prstGeom prst="rect">
            <a:avLst/>
          </a:prstGeom>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9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885824" y="2107406"/>
            <a:ext cx="3361135" cy="2525316"/>
          </a:xfrm>
          <a:prstGeom prst="rect">
            <a:avLst/>
          </a:prstGeo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l="15543" r="6971" b="11692"/>
          <a:stretch>
            <a:fillRect/>
          </a:stretch>
        </p:blipFill>
        <p:spPr>
          <a:xfrm rot="10800000">
            <a:off x="7425357" y="-1139"/>
            <a:ext cx="1718643" cy="1349830"/>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6" r:id="rId6"/>
    <p:sldLayoutId id="2147483659" r:id="rId7"/>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oleObject" Target="file:///C:\Users\&#33258;&#34892;&#36710;\Desktop\&#25945;&#23398;Erp&#31995;&#32479;&#24635;&#20307;&#26550;&#26500;&#22270;.vsd" TargetMode="Externa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600561" y="1973829"/>
            <a:ext cx="3613490" cy="652486"/>
          </a:xfrm>
          <a:prstGeom prst="rect">
            <a:avLst/>
          </a:prstGeom>
          <a:noFill/>
        </p:spPr>
        <p:txBody>
          <a:bodyPr wrap="none" rtlCol="0">
            <a:spAutoFit/>
          </a:bodyPr>
          <a:lstStyle/>
          <a:p>
            <a:pPr>
              <a:lnSpc>
                <a:spcPct val="130000"/>
              </a:lnSpc>
            </a:pPr>
            <a:r>
              <a:rPr lang="zh-CN" altLang="en-US" sz="2800" dirty="0" smtClean="0">
                <a:solidFill>
                  <a:schemeClr val="tx2"/>
                </a:solidFill>
                <a:cs typeface="+mn-ea"/>
                <a:sym typeface="+mn-lt"/>
              </a:rPr>
              <a:t>教学</a:t>
            </a:r>
            <a:r>
              <a:rPr lang="en-US" altLang="zh-CN" sz="2800" dirty="0" smtClean="0">
                <a:solidFill>
                  <a:schemeClr val="tx2"/>
                </a:solidFill>
                <a:cs typeface="+mn-ea"/>
                <a:sym typeface="+mn-lt"/>
              </a:rPr>
              <a:t>ERP</a:t>
            </a:r>
            <a:r>
              <a:rPr lang="zh-CN" altLang="en-US" sz="2800" dirty="0" smtClean="0">
                <a:solidFill>
                  <a:schemeClr val="tx2"/>
                </a:solidFill>
                <a:cs typeface="+mn-ea"/>
                <a:sym typeface="+mn-lt"/>
              </a:rPr>
              <a:t>系统项目报告</a:t>
            </a:r>
            <a:endParaRPr lang="zh-CN" altLang="en-US" sz="2800" dirty="0">
              <a:solidFill>
                <a:schemeClr val="tx2"/>
              </a:solidFill>
              <a:cs typeface="+mn-ea"/>
              <a:sym typeface="+mn-lt"/>
            </a:endParaRPr>
          </a:p>
        </p:txBody>
      </p:sp>
      <p:sp>
        <p:nvSpPr>
          <p:cNvPr id="8" name="文本框 7"/>
          <p:cNvSpPr txBox="1"/>
          <p:nvPr/>
        </p:nvSpPr>
        <p:spPr>
          <a:xfrm>
            <a:off x="580075" y="1252725"/>
            <a:ext cx="1249060" cy="901465"/>
          </a:xfrm>
          <a:prstGeom prst="rect">
            <a:avLst/>
          </a:prstGeom>
          <a:noFill/>
        </p:spPr>
        <p:txBody>
          <a:bodyPr wrap="none" rtlCol="0">
            <a:spAutoFit/>
          </a:bodyPr>
          <a:lstStyle/>
          <a:p>
            <a:pPr>
              <a:lnSpc>
                <a:spcPct val="130000"/>
              </a:lnSpc>
            </a:pPr>
            <a:r>
              <a:rPr lang="en-US" altLang="zh-CN" sz="4400" spc="-150" dirty="0" smtClean="0">
                <a:solidFill>
                  <a:schemeClr val="accent1"/>
                </a:solidFill>
                <a:cs typeface="+mn-ea"/>
                <a:sym typeface="+mn-lt"/>
              </a:rPr>
              <a:t>2019</a:t>
            </a:r>
            <a:endParaRPr lang="zh-CN" altLang="en-US" sz="4400" spc="-150" dirty="0">
              <a:solidFill>
                <a:schemeClr val="accent1"/>
              </a:solidFill>
              <a:cs typeface="+mn-ea"/>
              <a:sym typeface="+mn-lt"/>
            </a:endParaRPr>
          </a:p>
        </p:txBody>
      </p:sp>
      <p:sp>
        <p:nvSpPr>
          <p:cNvPr id="10" name="Line 21"/>
          <p:cNvSpPr>
            <a:spLocks noChangeShapeType="1"/>
          </p:cNvSpPr>
          <p:nvPr/>
        </p:nvSpPr>
        <p:spPr bwMode="auto">
          <a:xfrm>
            <a:off x="705813" y="2969777"/>
            <a:ext cx="385163" cy="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lnSpc>
                <a:spcPct val="130000"/>
              </a:lnSpc>
              <a:spcBef>
                <a:spcPct val="0"/>
              </a:spcBef>
              <a:spcAft>
                <a:spcPct val="0"/>
              </a:spcAft>
            </a:pPr>
            <a:endParaRPr lang="zh-CN" altLang="en-US" sz="1800">
              <a:ln>
                <a:solidFill>
                  <a:schemeClr val="tx1">
                    <a:lumMod val="75000"/>
                    <a:lumOff val="25000"/>
                  </a:schemeClr>
                </a:solidFill>
              </a:ln>
              <a:solidFill>
                <a:schemeClr val="tx2"/>
              </a:solidFill>
              <a:cs typeface="+mn-ea"/>
              <a:sym typeface="+mn-lt"/>
            </a:endParaRPr>
          </a:p>
        </p:txBody>
      </p:sp>
      <p:sp>
        <p:nvSpPr>
          <p:cNvPr id="11" name="Rectangle 20"/>
          <p:cNvSpPr>
            <a:spLocks noChangeArrowheads="1"/>
          </p:cNvSpPr>
          <p:nvPr/>
        </p:nvSpPr>
        <p:spPr bwMode="auto">
          <a:xfrm>
            <a:off x="673023" y="2634983"/>
            <a:ext cx="4523666" cy="210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lnSpc>
                <a:spcPct val="130000"/>
              </a:lnSpc>
              <a:spcBef>
                <a:spcPct val="0"/>
              </a:spcBef>
              <a:spcAft>
                <a:spcPct val="0"/>
              </a:spcAft>
              <a:buFont typeface="Arial" panose="020B0604020202020204" pitchFamily="34" charset="0"/>
              <a:buNone/>
            </a:pPr>
            <a:r>
              <a:rPr lang="zh-CN" altLang="en-US" sz="1050" dirty="0">
                <a:solidFill>
                  <a:schemeClr val="tx2"/>
                </a:solidFill>
                <a:cs typeface="+mn-ea"/>
                <a:sym typeface="+mn-lt"/>
              </a:rPr>
              <a:t>●  </a:t>
            </a:r>
            <a:r>
              <a:rPr lang="zh-CN" altLang="en-US" sz="1050" spc="300" dirty="0" smtClean="0">
                <a:solidFill>
                  <a:schemeClr val="tx2"/>
                </a:solidFill>
                <a:cs typeface="+mn-ea"/>
                <a:sym typeface="+mn-lt"/>
              </a:rPr>
              <a:t>培训学校 </a:t>
            </a:r>
            <a:r>
              <a:rPr lang="zh-CN" altLang="en-US" sz="1050" dirty="0">
                <a:solidFill>
                  <a:schemeClr val="tx2"/>
                </a:solidFill>
                <a:cs typeface="+mn-ea"/>
                <a:sym typeface="+mn-lt"/>
              </a:rPr>
              <a:t>●</a:t>
            </a:r>
            <a:r>
              <a:rPr lang="en-US" altLang="zh-CN" sz="1050" spc="300" dirty="0">
                <a:solidFill>
                  <a:schemeClr val="tx2"/>
                </a:solidFill>
                <a:cs typeface="+mn-ea"/>
                <a:sym typeface="+mn-lt"/>
              </a:rPr>
              <a:t> </a:t>
            </a:r>
            <a:r>
              <a:rPr lang="en-US" altLang="zh-CN" sz="1050" spc="300" dirty="0" smtClean="0">
                <a:solidFill>
                  <a:schemeClr val="tx2"/>
                </a:solidFill>
                <a:cs typeface="+mn-ea"/>
                <a:sym typeface="+mn-lt"/>
              </a:rPr>
              <a:t>ERP</a:t>
            </a:r>
            <a:r>
              <a:rPr lang="zh-CN" altLang="en-US" sz="1050" spc="300" dirty="0" smtClean="0">
                <a:solidFill>
                  <a:schemeClr val="tx2"/>
                </a:solidFill>
                <a:cs typeface="+mn-ea"/>
                <a:sym typeface="+mn-lt"/>
              </a:rPr>
              <a:t>系统 </a:t>
            </a:r>
            <a:r>
              <a:rPr lang="zh-CN" altLang="en-US" sz="1050" dirty="0" smtClean="0">
                <a:solidFill>
                  <a:schemeClr val="tx2"/>
                </a:solidFill>
                <a:cs typeface="+mn-ea"/>
                <a:sym typeface="+mn-lt"/>
              </a:rPr>
              <a:t>●</a:t>
            </a:r>
            <a:r>
              <a:rPr lang="zh-CN" altLang="en-US" sz="1050" spc="300" dirty="0" smtClean="0">
                <a:solidFill>
                  <a:schemeClr val="tx2"/>
                </a:solidFill>
                <a:cs typeface="+mn-ea"/>
                <a:sym typeface="+mn-lt"/>
              </a:rPr>
              <a:t> 功能模块 </a:t>
            </a:r>
            <a:r>
              <a:rPr lang="zh-CN" altLang="en-US" sz="1050" dirty="0" smtClean="0">
                <a:solidFill>
                  <a:schemeClr val="tx2"/>
                </a:solidFill>
                <a:cs typeface="+mn-ea"/>
                <a:sym typeface="+mn-lt"/>
              </a:rPr>
              <a:t>●</a:t>
            </a:r>
            <a:r>
              <a:rPr lang="en-US" altLang="zh-CN" sz="1050" spc="300" dirty="0" smtClean="0">
                <a:solidFill>
                  <a:schemeClr val="tx2"/>
                </a:solidFill>
                <a:cs typeface="+mn-ea"/>
                <a:sym typeface="+mn-lt"/>
              </a:rPr>
              <a:t> </a:t>
            </a:r>
            <a:r>
              <a:rPr lang="zh-CN" altLang="en-US" sz="1050" spc="300" dirty="0" smtClean="0">
                <a:solidFill>
                  <a:schemeClr val="tx2"/>
                </a:solidFill>
                <a:cs typeface="+mn-ea"/>
                <a:sym typeface="+mn-lt"/>
              </a:rPr>
              <a:t>网页演示</a:t>
            </a:r>
            <a:endParaRPr lang="zh-CN" altLang="en-US" sz="1050" spc="300" dirty="0">
              <a:solidFill>
                <a:schemeClr val="tx2"/>
              </a:solidFill>
              <a:cs typeface="+mn-ea"/>
              <a:sym typeface="+mn-lt"/>
            </a:endParaRPr>
          </a:p>
        </p:txBody>
      </p:sp>
      <p:sp>
        <p:nvSpPr>
          <p:cNvPr id="13" name="矩形 12"/>
          <p:cNvSpPr/>
          <p:nvPr/>
        </p:nvSpPr>
        <p:spPr>
          <a:xfrm>
            <a:off x="618613" y="2969777"/>
            <a:ext cx="4693615" cy="530145"/>
          </a:xfrm>
          <a:prstGeom prst="rect">
            <a:avLst/>
          </a:prstGeom>
        </p:spPr>
        <p:txBody>
          <a:bodyPr wrap="square">
            <a:spAutoFit/>
          </a:bodyPr>
          <a:lstStyle/>
          <a:p>
            <a:pPr>
              <a:lnSpc>
                <a:spcPct val="150000"/>
              </a:lnSpc>
            </a:pPr>
            <a:r>
              <a:rPr lang="zh-CN" altLang="en-US" sz="1000" dirty="0" smtClean="0">
                <a:cs typeface="+mn-ea"/>
                <a:sym typeface="+mn-lt"/>
              </a:rPr>
              <a:t>小组成员：吴勇清</a:t>
            </a:r>
            <a:r>
              <a:rPr lang="en-US" altLang="zh-CN" sz="1000" dirty="0">
                <a:cs typeface="+mn-ea"/>
                <a:sym typeface="+mn-lt"/>
              </a:rPr>
              <a:t> </a:t>
            </a:r>
            <a:r>
              <a:rPr lang="en-US" altLang="zh-CN" sz="1000" dirty="0" smtClean="0">
                <a:cs typeface="+mn-ea"/>
                <a:sym typeface="+mn-lt"/>
              </a:rPr>
              <a:t> </a:t>
            </a:r>
            <a:r>
              <a:rPr lang="zh-CN" altLang="en-US" sz="1000" dirty="0" smtClean="0">
                <a:cs typeface="+mn-ea"/>
                <a:sym typeface="+mn-lt"/>
              </a:rPr>
              <a:t>唐振霆  苏胜  周航  张</a:t>
            </a:r>
            <a:r>
              <a:rPr lang="zh-CN" altLang="en-US" sz="1000" dirty="0">
                <a:cs typeface="+mn-ea"/>
                <a:sym typeface="+mn-lt"/>
              </a:rPr>
              <a:t>学</a:t>
            </a:r>
            <a:r>
              <a:rPr lang="zh-CN" altLang="en-US" sz="1000" dirty="0" smtClean="0">
                <a:cs typeface="+mn-ea"/>
                <a:sym typeface="+mn-lt"/>
              </a:rPr>
              <a:t>正</a:t>
            </a:r>
            <a:endParaRPr lang="en-US" altLang="zh-CN" sz="1000" dirty="0" smtClean="0">
              <a:cs typeface="+mn-ea"/>
              <a:sym typeface="+mn-lt"/>
            </a:endParaRPr>
          </a:p>
          <a:p>
            <a:pPr>
              <a:lnSpc>
                <a:spcPct val="150000"/>
              </a:lnSpc>
            </a:pPr>
            <a:r>
              <a:rPr lang="zh-CN" altLang="en-US" sz="1000" dirty="0" smtClean="0">
                <a:cs typeface="+mn-ea"/>
                <a:sym typeface="+mn-lt"/>
              </a:rPr>
              <a:t>组长：吴勇清</a:t>
            </a:r>
            <a:endParaRPr lang="zh-CN" altLang="en-US" sz="1000" dirty="0">
              <a:cs typeface="+mn-ea"/>
              <a:sym typeface="+mn-lt"/>
            </a:endParaRPr>
          </a:p>
        </p:txBody>
      </p:sp>
      <p:sp>
        <p:nvSpPr>
          <p:cNvPr id="9" name="椭圆 8"/>
          <p:cNvSpPr/>
          <p:nvPr/>
        </p:nvSpPr>
        <p:spPr>
          <a:xfrm>
            <a:off x="684213" y="453863"/>
            <a:ext cx="854876" cy="79019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smtClean="0"/>
              <a:t>ERP System</a:t>
            </a:r>
            <a:endParaRPr lang="zh-CN" altLang="en-US" sz="900" b="1" dirty="0"/>
          </a:p>
        </p:txBody>
      </p:sp>
      <p:sp>
        <p:nvSpPr>
          <p:cNvPr id="12" name="矩形 11"/>
          <p:cNvSpPr/>
          <p:nvPr/>
        </p:nvSpPr>
        <p:spPr>
          <a:xfrm>
            <a:off x="618614" y="4467564"/>
            <a:ext cx="3079034" cy="299313"/>
          </a:xfrm>
          <a:prstGeom prst="rect">
            <a:avLst/>
          </a:prstGeom>
        </p:spPr>
        <p:txBody>
          <a:bodyPr wrap="square">
            <a:spAutoFit/>
          </a:bodyPr>
          <a:lstStyle/>
          <a:p>
            <a:pPr>
              <a:lnSpc>
                <a:spcPct val="150000"/>
              </a:lnSpc>
            </a:pPr>
            <a:r>
              <a:rPr lang="zh-CN" altLang="en-US" sz="1000" dirty="0" smtClean="0">
                <a:cs typeface="+mn-ea"/>
                <a:sym typeface="+mn-lt"/>
              </a:rPr>
              <a:t>报告日期：</a:t>
            </a:r>
            <a:r>
              <a:rPr lang="en-US" altLang="zh-CN" sz="1000" dirty="0" smtClean="0">
                <a:cs typeface="+mn-ea"/>
                <a:sym typeface="+mn-lt"/>
              </a:rPr>
              <a:t>2019</a:t>
            </a:r>
            <a:r>
              <a:rPr lang="zh-CN" altLang="en-US" sz="1000" dirty="0" smtClean="0">
                <a:cs typeface="+mn-ea"/>
                <a:sym typeface="+mn-lt"/>
              </a:rPr>
              <a:t>年</a:t>
            </a:r>
            <a:r>
              <a:rPr lang="en-US" altLang="zh-CN" sz="1000" dirty="0" smtClean="0">
                <a:cs typeface="+mn-ea"/>
                <a:sym typeface="+mn-lt"/>
              </a:rPr>
              <a:t>7</a:t>
            </a:r>
            <a:r>
              <a:rPr lang="zh-CN" altLang="en-US" sz="1000" dirty="0" smtClean="0">
                <a:cs typeface="+mn-ea"/>
                <a:sym typeface="+mn-lt"/>
              </a:rPr>
              <a:t>月</a:t>
            </a:r>
            <a:endParaRPr lang="zh-CN" altLang="en-US" sz="1000" dirty="0">
              <a:cs typeface="+mn-ea"/>
              <a:sym typeface="+mn-lt"/>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48032" y="2367440"/>
            <a:ext cx="1719470" cy="415242"/>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200" dirty="0">
                <a:solidFill>
                  <a:prstClr val="black"/>
                </a:solidFill>
                <a:latin typeface="Montserrat" panose="00000500000000000000" pitchFamily="50" charset="0"/>
              </a:rPr>
              <a:t>经费审批</a:t>
            </a:r>
          </a:p>
        </p:txBody>
      </p:sp>
      <p:sp>
        <p:nvSpPr>
          <p:cNvPr id="5" name="TextBox 4"/>
          <p:cNvSpPr txBox="1"/>
          <p:nvPr/>
        </p:nvSpPr>
        <p:spPr>
          <a:xfrm>
            <a:off x="1498251" y="2162755"/>
            <a:ext cx="800219" cy="276999"/>
          </a:xfrm>
          <a:prstGeom prst="rect">
            <a:avLst/>
          </a:prstGeom>
          <a:noFill/>
        </p:spPr>
        <p:txBody>
          <a:bodyPr wrap="none" rtlCol="0">
            <a:spAutoFit/>
          </a:bodyPr>
          <a:lstStyle/>
          <a:p>
            <a:r>
              <a:rPr lang="zh-CN" altLang="en-US" sz="1200" dirty="0" smtClean="0">
                <a:solidFill>
                  <a:prstClr val="black"/>
                </a:solidFill>
                <a:latin typeface="Montserrat Light" panose="00000400000000000000" pitchFamily="50" charset="0"/>
              </a:rPr>
              <a:t>总务模块</a:t>
            </a:r>
            <a:endParaRPr lang="en-US" sz="1200" dirty="0">
              <a:solidFill>
                <a:prstClr val="black"/>
              </a:solidFill>
              <a:latin typeface="Montserrat Light" panose="00000400000000000000" pitchFamily="50" charset="0"/>
            </a:endParaRPr>
          </a:p>
        </p:txBody>
      </p:sp>
      <p:sp>
        <p:nvSpPr>
          <p:cNvPr id="10" name="Oval 9"/>
          <p:cNvSpPr/>
          <p:nvPr/>
        </p:nvSpPr>
        <p:spPr>
          <a:xfrm>
            <a:off x="4016322" y="1310347"/>
            <a:ext cx="735497" cy="73549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Oval 10"/>
          <p:cNvSpPr/>
          <p:nvPr/>
        </p:nvSpPr>
        <p:spPr>
          <a:xfrm>
            <a:off x="1498251" y="1324023"/>
            <a:ext cx="735497" cy="73549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Oval 11"/>
          <p:cNvSpPr/>
          <p:nvPr/>
        </p:nvSpPr>
        <p:spPr>
          <a:xfrm>
            <a:off x="6648783" y="1324914"/>
            <a:ext cx="735497" cy="73549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Shape 2775"/>
          <p:cNvSpPr/>
          <p:nvPr/>
        </p:nvSpPr>
        <p:spPr>
          <a:xfrm>
            <a:off x="1684166" y="1559529"/>
            <a:ext cx="363666" cy="264485"/>
          </a:xfrm>
          <a:custGeom>
            <a:avLst/>
            <a:gdLst/>
            <a:ahLst/>
            <a:cxnLst>
              <a:cxn ang="0">
                <a:pos x="wd2" y="hd2"/>
              </a:cxn>
              <a:cxn ang="5400000">
                <a:pos x="wd2" y="hd2"/>
              </a:cxn>
              <a:cxn ang="10800000">
                <a:pos x="wd2" y="hd2"/>
              </a:cxn>
              <a:cxn ang="16200000">
                <a:pos x="wd2" y="hd2"/>
              </a:cxn>
            </a:cxnLst>
            <a:rect l="0" t="0" r="r" b="b"/>
            <a:pathLst>
              <a:path w="21600" h="21600" extrusionOk="0">
                <a:moveTo>
                  <a:pt x="10800" y="10755"/>
                </a:moveTo>
                <a:lnTo>
                  <a:pt x="1866" y="6075"/>
                </a:lnTo>
                <a:lnTo>
                  <a:pt x="10800" y="1395"/>
                </a:lnTo>
                <a:lnTo>
                  <a:pt x="19735" y="6075"/>
                </a:lnTo>
                <a:cubicBezTo>
                  <a:pt x="19735" y="6075"/>
                  <a:pt x="10800" y="10755"/>
                  <a:pt x="10800" y="10755"/>
                </a:cubicBezTo>
                <a:close/>
                <a:moveTo>
                  <a:pt x="18031" y="17315"/>
                </a:moveTo>
                <a:lnTo>
                  <a:pt x="14834" y="16216"/>
                </a:lnTo>
                <a:lnTo>
                  <a:pt x="14832" y="16229"/>
                </a:lnTo>
                <a:cubicBezTo>
                  <a:pt x="14797" y="16218"/>
                  <a:pt x="14765" y="16200"/>
                  <a:pt x="14727" y="16200"/>
                </a:cubicBezTo>
                <a:cubicBezTo>
                  <a:pt x="14627" y="16200"/>
                  <a:pt x="14538" y="16251"/>
                  <a:pt x="14460" y="16324"/>
                </a:cubicBezTo>
                <a:lnTo>
                  <a:pt x="14455" y="16313"/>
                </a:lnTo>
                <a:lnTo>
                  <a:pt x="10820" y="20061"/>
                </a:lnTo>
                <a:lnTo>
                  <a:pt x="7658" y="16334"/>
                </a:lnTo>
                <a:lnTo>
                  <a:pt x="7653" y="16344"/>
                </a:lnTo>
                <a:cubicBezTo>
                  <a:pt x="7571" y="16259"/>
                  <a:pt x="7474" y="16200"/>
                  <a:pt x="7364" y="16200"/>
                </a:cubicBezTo>
                <a:cubicBezTo>
                  <a:pt x="7327" y="16200"/>
                  <a:pt x="7294" y="16218"/>
                  <a:pt x="7259" y="16229"/>
                </a:cubicBezTo>
                <a:lnTo>
                  <a:pt x="7257" y="16216"/>
                </a:lnTo>
                <a:lnTo>
                  <a:pt x="4013" y="17331"/>
                </a:lnTo>
                <a:lnTo>
                  <a:pt x="4767" y="9035"/>
                </a:lnTo>
                <a:lnTo>
                  <a:pt x="10589" y="12084"/>
                </a:lnTo>
                <a:lnTo>
                  <a:pt x="10591" y="12080"/>
                </a:lnTo>
                <a:cubicBezTo>
                  <a:pt x="10655" y="12122"/>
                  <a:pt x="10724" y="12150"/>
                  <a:pt x="10800" y="12150"/>
                </a:cubicBezTo>
                <a:cubicBezTo>
                  <a:pt x="10876" y="12150"/>
                  <a:pt x="10946" y="12122"/>
                  <a:pt x="11009" y="12080"/>
                </a:cubicBezTo>
                <a:lnTo>
                  <a:pt x="11011" y="12084"/>
                </a:lnTo>
                <a:lnTo>
                  <a:pt x="16897" y="9001"/>
                </a:lnTo>
                <a:cubicBezTo>
                  <a:pt x="16897" y="9001"/>
                  <a:pt x="18031" y="17315"/>
                  <a:pt x="18031" y="17315"/>
                </a:cubicBezTo>
                <a:close/>
                <a:moveTo>
                  <a:pt x="21600" y="6075"/>
                </a:moveTo>
                <a:cubicBezTo>
                  <a:pt x="21600" y="5806"/>
                  <a:pt x="21484" y="5579"/>
                  <a:pt x="21319" y="5470"/>
                </a:cubicBezTo>
                <a:lnTo>
                  <a:pt x="21320" y="5466"/>
                </a:lnTo>
                <a:lnTo>
                  <a:pt x="21306" y="5458"/>
                </a:lnTo>
                <a:cubicBezTo>
                  <a:pt x="21301" y="5455"/>
                  <a:pt x="21296" y="5453"/>
                  <a:pt x="21292" y="5451"/>
                </a:cubicBezTo>
                <a:lnTo>
                  <a:pt x="11011" y="66"/>
                </a:lnTo>
                <a:lnTo>
                  <a:pt x="11009" y="70"/>
                </a:lnTo>
                <a:cubicBezTo>
                  <a:pt x="10946" y="28"/>
                  <a:pt x="10876" y="0"/>
                  <a:pt x="10800" y="0"/>
                </a:cubicBezTo>
                <a:cubicBezTo>
                  <a:pt x="10724" y="0"/>
                  <a:pt x="10655" y="28"/>
                  <a:pt x="10591" y="70"/>
                </a:cubicBezTo>
                <a:lnTo>
                  <a:pt x="10589" y="66"/>
                </a:lnTo>
                <a:lnTo>
                  <a:pt x="309" y="5451"/>
                </a:lnTo>
                <a:cubicBezTo>
                  <a:pt x="304" y="5453"/>
                  <a:pt x="299" y="5455"/>
                  <a:pt x="295" y="5458"/>
                </a:cubicBezTo>
                <a:lnTo>
                  <a:pt x="280" y="5466"/>
                </a:lnTo>
                <a:lnTo>
                  <a:pt x="281" y="5470"/>
                </a:lnTo>
                <a:cubicBezTo>
                  <a:pt x="116" y="5579"/>
                  <a:pt x="0" y="5806"/>
                  <a:pt x="0" y="6075"/>
                </a:cubicBezTo>
                <a:cubicBezTo>
                  <a:pt x="0" y="6344"/>
                  <a:pt x="116" y="6571"/>
                  <a:pt x="281" y="6680"/>
                </a:cubicBezTo>
                <a:lnTo>
                  <a:pt x="280" y="6684"/>
                </a:lnTo>
                <a:lnTo>
                  <a:pt x="295" y="6692"/>
                </a:lnTo>
                <a:cubicBezTo>
                  <a:pt x="299" y="6695"/>
                  <a:pt x="304" y="6697"/>
                  <a:pt x="309" y="6699"/>
                </a:cubicBezTo>
                <a:lnTo>
                  <a:pt x="1230" y="7182"/>
                </a:lnTo>
                <a:lnTo>
                  <a:pt x="608" y="13603"/>
                </a:lnTo>
                <a:cubicBezTo>
                  <a:pt x="251" y="13805"/>
                  <a:pt x="0" y="14287"/>
                  <a:pt x="0" y="14850"/>
                </a:cubicBezTo>
                <a:cubicBezTo>
                  <a:pt x="0" y="15596"/>
                  <a:pt x="439" y="16200"/>
                  <a:pt x="982" y="16200"/>
                </a:cubicBezTo>
                <a:cubicBezTo>
                  <a:pt x="1524" y="16200"/>
                  <a:pt x="1964" y="15596"/>
                  <a:pt x="1964" y="14850"/>
                </a:cubicBezTo>
                <a:cubicBezTo>
                  <a:pt x="1964" y="14416"/>
                  <a:pt x="1812" y="14034"/>
                  <a:pt x="1580" y="13787"/>
                </a:cubicBezTo>
                <a:lnTo>
                  <a:pt x="2173" y="7676"/>
                </a:lnTo>
                <a:lnTo>
                  <a:pt x="3822" y="8540"/>
                </a:lnTo>
                <a:lnTo>
                  <a:pt x="2950" y="18135"/>
                </a:lnTo>
                <a:lnTo>
                  <a:pt x="2958" y="18138"/>
                </a:lnTo>
                <a:cubicBezTo>
                  <a:pt x="2955" y="18167"/>
                  <a:pt x="2945" y="18193"/>
                  <a:pt x="2945" y="18225"/>
                </a:cubicBezTo>
                <a:cubicBezTo>
                  <a:pt x="2945" y="18598"/>
                  <a:pt x="3165" y="18900"/>
                  <a:pt x="3436" y="18900"/>
                </a:cubicBezTo>
                <a:cubicBezTo>
                  <a:pt x="3474" y="18900"/>
                  <a:pt x="3506" y="18884"/>
                  <a:pt x="3541" y="18873"/>
                </a:cubicBezTo>
                <a:lnTo>
                  <a:pt x="3543" y="18884"/>
                </a:lnTo>
                <a:lnTo>
                  <a:pt x="7238" y="17613"/>
                </a:lnTo>
                <a:lnTo>
                  <a:pt x="10506" y="21465"/>
                </a:lnTo>
                <a:lnTo>
                  <a:pt x="10510" y="21456"/>
                </a:lnTo>
                <a:cubicBezTo>
                  <a:pt x="10593" y="21541"/>
                  <a:pt x="10690" y="21600"/>
                  <a:pt x="10800" y="21600"/>
                </a:cubicBezTo>
                <a:cubicBezTo>
                  <a:pt x="10901" y="21600"/>
                  <a:pt x="10989" y="21548"/>
                  <a:pt x="11068" y="21476"/>
                </a:cubicBezTo>
                <a:lnTo>
                  <a:pt x="11072" y="21487"/>
                </a:lnTo>
                <a:lnTo>
                  <a:pt x="14834" y="17607"/>
                </a:lnTo>
                <a:lnTo>
                  <a:pt x="18548" y="18884"/>
                </a:lnTo>
                <a:lnTo>
                  <a:pt x="18550" y="18871"/>
                </a:lnTo>
                <a:cubicBezTo>
                  <a:pt x="18585" y="18882"/>
                  <a:pt x="18618" y="18900"/>
                  <a:pt x="18655" y="18900"/>
                </a:cubicBezTo>
                <a:cubicBezTo>
                  <a:pt x="18926" y="18900"/>
                  <a:pt x="19145" y="18598"/>
                  <a:pt x="19145" y="18225"/>
                </a:cubicBezTo>
                <a:cubicBezTo>
                  <a:pt x="19145" y="18181"/>
                  <a:pt x="19135" y="18143"/>
                  <a:pt x="19130" y="18102"/>
                </a:cubicBezTo>
                <a:lnTo>
                  <a:pt x="19137" y="18100"/>
                </a:lnTo>
                <a:lnTo>
                  <a:pt x="17830" y="8513"/>
                </a:lnTo>
                <a:lnTo>
                  <a:pt x="21292" y="6699"/>
                </a:lnTo>
                <a:cubicBezTo>
                  <a:pt x="21296" y="6697"/>
                  <a:pt x="21301" y="6695"/>
                  <a:pt x="21306" y="6692"/>
                </a:cubicBezTo>
                <a:lnTo>
                  <a:pt x="21320" y="6684"/>
                </a:lnTo>
                <a:lnTo>
                  <a:pt x="21319" y="6680"/>
                </a:lnTo>
                <a:cubicBezTo>
                  <a:pt x="21484" y="6571"/>
                  <a:pt x="21600" y="6344"/>
                  <a:pt x="21600" y="6075"/>
                </a:cubicBezTo>
              </a:path>
            </a:pathLst>
          </a:custGeom>
          <a:solidFill>
            <a:schemeClr val="tx1"/>
          </a:solidFill>
          <a:ln w="12700">
            <a:miter lim="400000"/>
          </a:ln>
        </p:spPr>
        <p:txBody>
          <a:bodyPr lIns="14284" tIns="14284" rIns="14284" bIns="14284" anchor="ctr"/>
          <a:lstStyle/>
          <a:p>
            <a:pPr defTabSz="17081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sym typeface="Gill Sans"/>
            </a:endParaRPr>
          </a:p>
        </p:txBody>
      </p:sp>
      <p:sp>
        <p:nvSpPr>
          <p:cNvPr id="20" name="Shape 2785"/>
          <p:cNvSpPr/>
          <p:nvPr/>
        </p:nvSpPr>
        <p:spPr>
          <a:xfrm>
            <a:off x="4202238" y="1526471"/>
            <a:ext cx="363666" cy="297543"/>
          </a:xfrm>
          <a:custGeom>
            <a:avLst/>
            <a:gdLst/>
            <a:ahLst/>
            <a:cxnLst>
              <a:cxn ang="0">
                <a:pos x="wd2" y="hd2"/>
              </a:cxn>
              <a:cxn ang="5400000">
                <a:pos x="wd2" y="hd2"/>
              </a:cxn>
              <a:cxn ang="10800000">
                <a:pos x="wd2" y="hd2"/>
              </a:cxn>
              <a:cxn ang="16200000">
                <a:pos x="wd2" y="hd2"/>
              </a:cxn>
            </a:cxnLst>
            <a:rect l="0" t="0" r="r" b="b"/>
            <a:pathLst>
              <a:path w="21600" h="21600" extrusionOk="0">
                <a:moveTo>
                  <a:pt x="16691" y="20400"/>
                </a:moveTo>
                <a:cubicBezTo>
                  <a:pt x="14522" y="20400"/>
                  <a:pt x="12764" y="18251"/>
                  <a:pt x="12764" y="15600"/>
                </a:cubicBezTo>
                <a:cubicBezTo>
                  <a:pt x="12764" y="12949"/>
                  <a:pt x="14522" y="10800"/>
                  <a:pt x="16691" y="10800"/>
                </a:cubicBezTo>
                <a:cubicBezTo>
                  <a:pt x="18860" y="10800"/>
                  <a:pt x="20618" y="12949"/>
                  <a:pt x="20618" y="15600"/>
                </a:cubicBezTo>
                <a:cubicBezTo>
                  <a:pt x="20618" y="18251"/>
                  <a:pt x="18860" y="20400"/>
                  <a:pt x="16691" y="20400"/>
                </a:cubicBezTo>
                <a:moveTo>
                  <a:pt x="12762" y="3393"/>
                </a:moveTo>
                <a:lnTo>
                  <a:pt x="12781" y="3388"/>
                </a:lnTo>
                <a:cubicBezTo>
                  <a:pt x="12870" y="2164"/>
                  <a:pt x="13702" y="1200"/>
                  <a:pt x="14727" y="1200"/>
                </a:cubicBezTo>
                <a:cubicBezTo>
                  <a:pt x="15521" y="1200"/>
                  <a:pt x="16202" y="1779"/>
                  <a:pt x="16511" y="2609"/>
                </a:cubicBezTo>
                <a:lnTo>
                  <a:pt x="16509" y="2609"/>
                </a:lnTo>
                <a:lnTo>
                  <a:pt x="19162" y="10421"/>
                </a:lnTo>
                <a:cubicBezTo>
                  <a:pt x="18436" y="9902"/>
                  <a:pt x="17593" y="9600"/>
                  <a:pt x="16691" y="9600"/>
                </a:cubicBezTo>
                <a:cubicBezTo>
                  <a:pt x="15082" y="9600"/>
                  <a:pt x="13658" y="10550"/>
                  <a:pt x="12763" y="12012"/>
                </a:cubicBezTo>
                <a:cubicBezTo>
                  <a:pt x="12763" y="12012"/>
                  <a:pt x="12762" y="3393"/>
                  <a:pt x="12762" y="3393"/>
                </a:cubicBezTo>
                <a:close/>
                <a:moveTo>
                  <a:pt x="11782" y="13200"/>
                </a:moveTo>
                <a:lnTo>
                  <a:pt x="9818" y="13200"/>
                </a:lnTo>
                <a:lnTo>
                  <a:pt x="9818" y="4800"/>
                </a:lnTo>
                <a:lnTo>
                  <a:pt x="11782" y="4800"/>
                </a:lnTo>
                <a:cubicBezTo>
                  <a:pt x="11782" y="4800"/>
                  <a:pt x="11782" y="13200"/>
                  <a:pt x="11782" y="13200"/>
                </a:cubicBezTo>
                <a:close/>
                <a:moveTo>
                  <a:pt x="11782" y="15600"/>
                </a:moveTo>
                <a:lnTo>
                  <a:pt x="9818" y="15600"/>
                </a:lnTo>
                <a:lnTo>
                  <a:pt x="9818" y="14400"/>
                </a:lnTo>
                <a:lnTo>
                  <a:pt x="11782" y="14400"/>
                </a:lnTo>
                <a:cubicBezTo>
                  <a:pt x="11782" y="14400"/>
                  <a:pt x="11782" y="15600"/>
                  <a:pt x="11782" y="15600"/>
                </a:cubicBezTo>
                <a:close/>
                <a:moveTo>
                  <a:pt x="8837" y="12012"/>
                </a:moveTo>
                <a:cubicBezTo>
                  <a:pt x="7942" y="10550"/>
                  <a:pt x="6518" y="9600"/>
                  <a:pt x="4909" y="9600"/>
                </a:cubicBezTo>
                <a:cubicBezTo>
                  <a:pt x="4007" y="9600"/>
                  <a:pt x="3164" y="9902"/>
                  <a:pt x="2438" y="10421"/>
                </a:cubicBezTo>
                <a:lnTo>
                  <a:pt x="5091" y="2609"/>
                </a:lnTo>
                <a:lnTo>
                  <a:pt x="5089" y="2609"/>
                </a:lnTo>
                <a:cubicBezTo>
                  <a:pt x="5398" y="1779"/>
                  <a:pt x="6079" y="1200"/>
                  <a:pt x="6873" y="1200"/>
                </a:cubicBezTo>
                <a:cubicBezTo>
                  <a:pt x="7898" y="1200"/>
                  <a:pt x="8730" y="2164"/>
                  <a:pt x="8819" y="3388"/>
                </a:cubicBezTo>
                <a:lnTo>
                  <a:pt x="8838" y="3393"/>
                </a:lnTo>
                <a:cubicBezTo>
                  <a:pt x="8838" y="3393"/>
                  <a:pt x="8837" y="12012"/>
                  <a:pt x="8837" y="12012"/>
                </a:cubicBezTo>
                <a:close/>
                <a:moveTo>
                  <a:pt x="4909" y="20400"/>
                </a:moveTo>
                <a:cubicBezTo>
                  <a:pt x="2740" y="20400"/>
                  <a:pt x="982" y="18251"/>
                  <a:pt x="982" y="15600"/>
                </a:cubicBezTo>
                <a:cubicBezTo>
                  <a:pt x="982" y="12949"/>
                  <a:pt x="2740" y="10800"/>
                  <a:pt x="4909" y="10800"/>
                </a:cubicBezTo>
                <a:cubicBezTo>
                  <a:pt x="7078" y="10800"/>
                  <a:pt x="8836" y="12949"/>
                  <a:pt x="8836" y="15600"/>
                </a:cubicBezTo>
                <a:cubicBezTo>
                  <a:pt x="8836" y="18251"/>
                  <a:pt x="7078" y="20400"/>
                  <a:pt x="4909" y="20400"/>
                </a:cubicBezTo>
                <a:moveTo>
                  <a:pt x="21102" y="12980"/>
                </a:moveTo>
                <a:lnTo>
                  <a:pt x="17504" y="2400"/>
                </a:lnTo>
                <a:lnTo>
                  <a:pt x="17493" y="2402"/>
                </a:lnTo>
                <a:cubicBezTo>
                  <a:pt x="17088" y="1006"/>
                  <a:pt x="16009" y="0"/>
                  <a:pt x="14727" y="0"/>
                </a:cubicBezTo>
                <a:cubicBezTo>
                  <a:pt x="13101" y="0"/>
                  <a:pt x="11782" y="1612"/>
                  <a:pt x="11782" y="3600"/>
                </a:cubicBezTo>
                <a:lnTo>
                  <a:pt x="9818" y="3600"/>
                </a:lnTo>
                <a:cubicBezTo>
                  <a:pt x="9818" y="1612"/>
                  <a:pt x="8499" y="0"/>
                  <a:pt x="6873" y="0"/>
                </a:cubicBezTo>
                <a:cubicBezTo>
                  <a:pt x="5592" y="0"/>
                  <a:pt x="4512" y="1006"/>
                  <a:pt x="4107" y="2402"/>
                </a:cubicBezTo>
                <a:lnTo>
                  <a:pt x="4096" y="2400"/>
                </a:lnTo>
                <a:lnTo>
                  <a:pt x="498" y="12980"/>
                </a:lnTo>
                <a:cubicBezTo>
                  <a:pt x="182" y="13772"/>
                  <a:pt x="0" y="14659"/>
                  <a:pt x="0" y="15600"/>
                </a:cubicBezTo>
                <a:cubicBezTo>
                  <a:pt x="0" y="18914"/>
                  <a:pt x="2198" y="21600"/>
                  <a:pt x="4909" y="21600"/>
                </a:cubicBezTo>
                <a:cubicBezTo>
                  <a:pt x="7284" y="21600"/>
                  <a:pt x="9265" y="19539"/>
                  <a:pt x="9719" y="16800"/>
                </a:cubicBezTo>
                <a:lnTo>
                  <a:pt x="11881" y="16800"/>
                </a:lnTo>
                <a:cubicBezTo>
                  <a:pt x="12335" y="19539"/>
                  <a:pt x="14316" y="21600"/>
                  <a:pt x="16691" y="21600"/>
                </a:cubicBezTo>
                <a:cubicBezTo>
                  <a:pt x="19402" y="21600"/>
                  <a:pt x="21600" y="18914"/>
                  <a:pt x="21600" y="15600"/>
                </a:cubicBezTo>
                <a:cubicBezTo>
                  <a:pt x="21600" y="14659"/>
                  <a:pt x="21418" y="13772"/>
                  <a:pt x="21102" y="12980"/>
                </a:cubicBezTo>
                <a:moveTo>
                  <a:pt x="16691" y="12000"/>
                </a:moveTo>
                <a:cubicBezTo>
                  <a:pt x="15064" y="12000"/>
                  <a:pt x="13745" y="13612"/>
                  <a:pt x="13745" y="15600"/>
                </a:cubicBezTo>
                <a:cubicBezTo>
                  <a:pt x="13745" y="15932"/>
                  <a:pt x="13965" y="16200"/>
                  <a:pt x="14236" y="16200"/>
                </a:cubicBezTo>
                <a:cubicBezTo>
                  <a:pt x="14508" y="16200"/>
                  <a:pt x="14727" y="15932"/>
                  <a:pt x="14727" y="15600"/>
                </a:cubicBezTo>
                <a:cubicBezTo>
                  <a:pt x="14727" y="14275"/>
                  <a:pt x="15606" y="13200"/>
                  <a:pt x="16691" y="13200"/>
                </a:cubicBezTo>
                <a:cubicBezTo>
                  <a:pt x="16962" y="13200"/>
                  <a:pt x="17182" y="12932"/>
                  <a:pt x="17182" y="12600"/>
                </a:cubicBezTo>
                <a:cubicBezTo>
                  <a:pt x="17182" y="12268"/>
                  <a:pt x="16962" y="12000"/>
                  <a:pt x="16691" y="12000"/>
                </a:cubicBezTo>
                <a:moveTo>
                  <a:pt x="4909" y="12000"/>
                </a:moveTo>
                <a:cubicBezTo>
                  <a:pt x="3282" y="12000"/>
                  <a:pt x="1964" y="13612"/>
                  <a:pt x="1964" y="15600"/>
                </a:cubicBezTo>
                <a:cubicBezTo>
                  <a:pt x="1964" y="15932"/>
                  <a:pt x="2183" y="16200"/>
                  <a:pt x="2455" y="16200"/>
                </a:cubicBezTo>
                <a:cubicBezTo>
                  <a:pt x="2726" y="16200"/>
                  <a:pt x="2945" y="15932"/>
                  <a:pt x="2945" y="15600"/>
                </a:cubicBezTo>
                <a:cubicBezTo>
                  <a:pt x="2945" y="14275"/>
                  <a:pt x="3825" y="13200"/>
                  <a:pt x="4909" y="13200"/>
                </a:cubicBezTo>
                <a:cubicBezTo>
                  <a:pt x="5180" y="13200"/>
                  <a:pt x="5400" y="12932"/>
                  <a:pt x="5400" y="12600"/>
                </a:cubicBezTo>
                <a:cubicBezTo>
                  <a:pt x="5400" y="12268"/>
                  <a:pt x="5180" y="12000"/>
                  <a:pt x="4909" y="12000"/>
                </a:cubicBezTo>
              </a:path>
            </a:pathLst>
          </a:custGeom>
          <a:solidFill>
            <a:schemeClr val="tx1"/>
          </a:solidFill>
          <a:ln w="12700">
            <a:miter lim="400000"/>
          </a:ln>
        </p:spPr>
        <p:txBody>
          <a:bodyPr lIns="14284" tIns="14284" rIns="14284" bIns="14284" anchor="ctr"/>
          <a:lstStyle/>
          <a:p>
            <a:pPr defTabSz="17081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sym typeface="Gill Sans"/>
            </a:endParaRPr>
          </a:p>
        </p:txBody>
      </p:sp>
      <p:sp>
        <p:nvSpPr>
          <p:cNvPr id="21" name="Shape 2787"/>
          <p:cNvSpPr/>
          <p:nvPr/>
        </p:nvSpPr>
        <p:spPr>
          <a:xfrm>
            <a:off x="6834811" y="1507077"/>
            <a:ext cx="363441" cy="363681"/>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chemeClr val="tx1"/>
          </a:solidFill>
          <a:ln w="12700">
            <a:miter lim="400000"/>
          </a:ln>
        </p:spPr>
        <p:txBody>
          <a:bodyPr lIns="14284" tIns="14284" rIns="14284" bIns="14284" anchor="ctr"/>
          <a:lstStyle/>
          <a:p>
            <a:pPr defTabSz="17081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sym typeface="Gill Sans"/>
            </a:endParaRPr>
          </a:p>
        </p:txBody>
      </p:sp>
      <p:cxnSp>
        <p:nvCxnSpPr>
          <p:cNvPr id="14" name="直接连接符 13"/>
          <p:cNvCxnSpPr/>
          <p:nvPr/>
        </p:nvCxnSpPr>
        <p:spPr>
          <a:xfrm>
            <a:off x="0" y="355094"/>
            <a:ext cx="5810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5" name="TextBox 12"/>
          <p:cNvSpPr txBox="1"/>
          <p:nvPr/>
        </p:nvSpPr>
        <p:spPr>
          <a:xfrm>
            <a:off x="217525" y="502127"/>
            <a:ext cx="1755609" cy="338554"/>
          </a:xfrm>
          <a:prstGeom prst="rect">
            <a:avLst/>
          </a:prstGeom>
          <a:noFill/>
        </p:spPr>
        <p:txBody>
          <a:bodyPr wrap="none" rtlCol="0">
            <a:spAutoFit/>
          </a:bodyPr>
          <a:lstStyle/>
          <a:p>
            <a:pPr defTabSz="685165">
              <a:lnSpc>
                <a:spcPct val="80000"/>
              </a:lnSpc>
              <a:defRPr/>
            </a:pPr>
            <a:r>
              <a:rPr lang="zh-CN" altLang="en-US" sz="2000" spc="450" dirty="0" smtClean="0">
                <a:solidFill>
                  <a:schemeClr val="tx2"/>
                </a:solidFill>
                <a:latin typeface="Arvo"/>
                <a:cs typeface="Arvo"/>
              </a:rPr>
              <a:t>组员：苏胜</a:t>
            </a:r>
            <a:endParaRPr lang="en-US" altLang="zh-CN" sz="2000" spc="450" dirty="0">
              <a:solidFill>
                <a:schemeClr val="tx2"/>
              </a:solidFill>
              <a:latin typeface="Arvo"/>
              <a:cs typeface="Arvo"/>
            </a:endParaRPr>
          </a:p>
        </p:txBody>
      </p:sp>
      <p:sp>
        <p:nvSpPr>
          <p:cNvPr id="36" name="Rectangle 3"/>
          <p:cNvSpPr/>
          <p:nvPr/>
        </p:nvSpPr>
        <p:spPr>
          <a:xfrm>
            <a:off x="3837914" y="2367440"/>
            <a:ext cx="1719470" cy="415242"/>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200" dirty="0">
                <a:solidFill>
                  <a:prstClr val="black"/>
                </a:solidFill>
                <a:latin typeface="Montserrat" panose="00000500000000000000" pitchFamily="50" charset="0"/>
              </a:rPr>
              <a:t>缴费管理</a:t>
            </a:r>
            <a:endParaRPr lang="en-US" sz="1200" dirty="0">
              <a:solidFill>
                <a:prstClr val="black"/>
              </a:solidFill>
              <a:latin typeface="Montserrat" panose="00000500000000000000" pitchFamily="50" charset="0"/>
            </a:endParaRPr>
          </a:p>
        </p:txBody>
      </p:sp>
      <p:sp>
        <p:nvSpPr>
          <p:cNvPr id="37" name="TextBox 4"/>
          <p:cNvSpPr txBox="1"/>
          <p:nvPr/>
        </p:nvSpPr>
        <p:spPr>
          <a:xfrm>
            <a:off x="3955908" y="2149079"/>
            <a:ext cx="800219" cy="276999"/>
          </a:xfrm>
          <a:prstGeom prst="rect">
            <a:avLst/>
          </a:prstGeom>
          <a:noFill/>
        </p:spPr>
        <p:txBody>
          <a:bodyPr wrap="none" rtlCol="0">
            <a:spAutoFit/>
          </a:bodyPr>
          <a:lstStyle/>
          <a:p>
            <a:r>
              <a:rPr lang="zh-CN" altLang="en-US" sz="1200" dirty="0">
                <a:solidFill>
                  <a:prstClr val="black"/>
                </a:solidFill>
                <a:latin typeface="Montserrat Light" panose="00000400000000000000" pitchFamily="50" charset="0"/>
              </a:rPr>
              <a:t>财务</a:t>
            </a:r>
            <a:r>
              <a:rPr lang="zh-CN" altLang="en-US" sz="1200" dirty="0" smtClean="0">
                <a:solidFill>
                  <a:prstClr val="black"/>
                </a:solidFill>
                <a:latin typeface="Montserrat Light" panose="00000400000000000000" pitchFamily="50" charset="0"/>
              </a:rPr>
              <a:t>模块</a:t>
            </a:r>
            <a:endParaRPr lang="en-US" sz="1200" dirty="0">
              <a:solidFill>
                <a:prstClr val="black"/>
              </a:solidFill>
              <a:latin typeface="Montserrat Light" panose="00000400000000000000" pitchFamily="50" charset="0"/>
            </a:endParaRPr>
          </a:p>
        </p:txBody>
      </p:sp>
      <p:sp>
        <p:nvSpPr>
          <p:cNvPr id="38" name="Rectangle 3"/>
          <p:cNvSpPr/>
          <p:nvPr/>
        </p:nvSpPr>
        <p:spPr>
          <a:xfrm>
            <a:off x="3837914" y="2661836"/>
            <a:ext cx="1719470" cy="415242"/>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200" dirty="0">
                <a:solidFill>
                  <a:prstClr val="black"/>
                </a:solidFill>
                <a:latin typeface="Montserrat" panose="00000500000000000000" pitchFamily="50" charset="0"/>
              </a:rPr>
              <a:t>经费管理</a:t>
            </a:r>
            <a:endParaRPr lang="en-US" sz="1200" dirty="0">
              <a:solidFill>
                <a:prstClr val="black"/>
              </a:solidFill>
              <a:latin typeface="Montserrat" panose="00000500000000000000" pitchFamily="50" charset="0"/>
            </a:endParaRPr>
          </a:p>
        </p:txBody>
      </p:sp>
      <p:sp>
        <p:nvSpPr>
          <p:cNvPr id="39" name="Rectangle 3"/>
          <p:cNvSpPr/>
          <p:nvPr/>
        </p:nvSpPr>
        <p:spPr>
          <a:xfrm>
            <a:off x="3847472" y="2982522"/>
            <a:ext cx="1719470" cy="415242"/>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200" dirty="0">
                <a:solidFill>
                  <a:prstClr val="black"/>
                </a:solidFill>
                <a:latin typeface="Montserrat" panose="00000500000000000000" pitchFamily="50" charset="0"/>
              </a:rPr>
              <a:t>经费结算</a:t>
            </a:r>
            <a:endParaRPr lang="en-US" sz="1200" dirty="0">
              <a:solidFill>
                <a:prstClr val="black"/>
              </a:solidFill>
              <a:latin typeface="Montserrat" panose="00000500000000000000" pitchFamily="50" charset="0"/>
            </a:endParaRPr>
          </a:p>
        </p:txBody>
      </p:sp>
      <p:sp>
        <p:nvSpPr>
          <p:cNvPr id="40" name="Rectangle 3"/>
          <p:cNvSpPr/>
          <p:nvPr/>
        </p:nvSpPr>
        <p:spPr>
          <a:xfrm>
            <a:off x="3837914" y="3284067"/>
            <a:ext cx="1719470" cy="415242"/>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200" dirty="0">
                <a:solidFill>
                  <a:prstClr val="black"/>
                </a:solidFill>
                <a:latin typeface="Montserrat" panose="00000500000000000000" pitchFamily="50" charset="0"/>
              </a:rPr>
              <a:t>资金审查</a:t>
            </a:r>
            <a:endParaRPr lang="en-US" sz="1200" dirty="0">
              <a:solidFill>
                <a:prstClr val="black"/>
              </a:solidFill>
              <a:latin typeface="Montserrat" panose="00000500000000000000" pitchFamily="50" charset="0"/>
            </a:endParaRPr>
          </a:p>
        </p:txBody>
      </p:sp>
      <p:sp>
        <p:nvSpPr>
          <p:cNvPr id="43" name="Rectangle 3"/>
          <p:cNvSpPr/>
          <p:nvPr/>
        </p:nvSpPr>
        <p:spPr>
          <a:xfrm>
            <a:off x="6368199" y="2367440"/>
            <a:ext cx="1719470" cy="415242"/>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200" dirty="0">
                <a:solidFill>
                  <a:prstClr val="black"/>
                </a:solidFill>
                <a:latin typeface="Montserrat" panose="00000500000000000000" pitchFamily="50" charset="0"/>
              </a:rPr>
              <a:t>教研方案管理</a:t>
            </a:r>
            <a:endParaRPr lang="en-US" sz="1200" dirty="0">
              <a:solidFill>
                <a:prstClr val="black"/>
              </a:solidFill>
              <a:latin typeface="Montserrat" panose="00000500000000000000" pitchFamily="50" charset="0"/>
            </a:endParaRPr>
          </a:p>
        </p:txBody>
      </p:sp>
      <p:sp>
        <p:nvSpPr>
          <p:cNvPr id="44" name="TextBox 4"/>
          <p:cNvSpPr txBox="1"/>
          <p:nvPr/>
        </p:nvSpPr>
        <p:spPr>
          <a:xfrm>
            <a:off x="6648783" y="2167653"/>
            <a:ext cx="800219" cy="276999"/>
          </a:xfrm>
          <a:prstGeom prst="rect">
            <a:avLst/>
          </a:prstGeom>
          <a:noFill/>
        </p:spPr>
        <p:txBody>
          <a:bodyPr wrap="none" rtlCol="0">
            <a:spAutoFit/>
          </a:bodyPr>
          <a:lstStyle/>
          <a:p>
            <a:r>
              <a:rPr lang="zh-CN" altLang="en-US" sz="1200" dirty="0">
                <a:solidFill>
                  <a:prstClr val="black"/>
                </a:solidFill>
                <a:latin typeface="Montserrat Light" panose="00000400000000000000" pitchFamily="50" charset="0"/>
              </a:rPr>
              <a:t>教师</a:t>
            </a:r>
            <a:r>
              <a:rPr lang="zh-CN" altLang="en-US" sz="1200" dirty="0" smtClean="0">
                <a:solidFill>
                  <a:prstClr val="black"/>
                </a:solidFill>
                <a:latin typeface="Montserrat Light" panose="00000400000000000000" pitchFamily="50" charset="0"/>
              </a:rPr>
              <a:t>模块</a:t>
            </a:r>
            <a:endParaRPr lang="en-US" sz="1200" dirty="0">
              <a:solidFill>
                <a:prstClr val="black"/>
              </a:solidFill>
              <a:latin typeface="Montserrat Light" panose="00000400000000000000" pitchFamily="50" charset="0"/>
            </a:endParaRPr>
          </a:p>
        </p:txBody>
      </p:sp>
      <p:sp>
        <p:nvSpPr>
          <p:cNvPr id="45" name="Rectangle 3"/>
          <p:cNvSpPr/>
          <p:nvPr/>
        </p:nvSpPr>
        <p:spPr>
          <a:xfrm>
            <a:off x="6368199" y="2661836"/>
            <a:ext cx="1719470" cy="415242"/>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200" dirty="0">
                <a:solidFill>
                  <a:prstClr val="black"/>
                </a:solidFill>
                <a:latin typeface="Montserrat" panose="00000500000000000000" pitchFamily="50" charset="0"/>
              </a:rPr>
              <a:t>教研底稿管理</a:t>
            </a:r>
            <a:endParaRPr lang="en-US" sz="1200" dirty="0">
              <a:solidFill>
                <a:prstClr val="black"/>
              </a:solidFill>
              <a:latin typeface="Montserrat" panose="00000500000000000000" pitchFamily="50" charset="0"/>
            </a:endParaRPr>
          </a:p>
        </p:txBody>
      </p:sp>
      <p:sp>
        <p:nvSpPr>
          <p:cNvPr id="46" name="Rectangle 3"/>
          <p:cNvSpPr/>
          <p:nvPr/>
        </p:nvSpPr>
        <p:spPr>
          <a:xfrm>
            <a:off x="6377757" y="2982522"/>
            <a:ext cx="1719470" cy="415242"/>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200" dirty="0">
                <a:solidFill>
                  <a:prstClr val="black"/>
                </a:solidFill>
                <a:latin typeface="Montserrat" panose="00000500000000000000" pitchFamily="50" charset="0"/>
              </a:rPr>
              <a:t>经费申请</a:t>
            </a:r>
            <a:endParaRPr lang="en-US" sz="1200" dirty="0">
              <a:solidFill>
                <a:prstClr val="black"/>
              </a:solidFill>
              <a:latin typeface="Montserrat" panose="00000500000000000000" pitchFamily="50" charset="0"/>
            </a:endParaRPr>
          </a:p>
        </p:txBody>
      </p:sp>
      <p:sp>
        <p:nvSpPr>
          <p:cNvPr id="47" name="Rectangle 3"/>
          <p:cNvSpPr/>
          <p:nvPr/>
        </p:nvSpPr>
        <p:spPr>
          <a:xfrm>
            <a:off x="6368199" y="3284067"/>
            <a:ext cx="1719470" cy="415242"/>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200" dirty="0">
                <a:solidFill>
                  <a:prstClr val="black"/>
                </a:solidFill>
                <a:latin typeface="Montserrat" panose="00000500000000000000" pitchFamily="50" charset="0"/>
              </a:rPr>
              <a:t>经费使用记录</a:t>
            </a:r>
            <a:endParaRPr lang="en-US" sz="1200" dirty="0">
              <a:solidFill>
                <a:prstClr val="black"/>
              </a:solidFill>
              <a:latin typeface="Montserrat" panose="00000500000000000000" pitchFamily="50" charset="0"/>
            </a:endParaRPr>
          </a:p>
        </p:txBody>
      </p:sp>
    </p:spTree>
    <p:extLst>
      <p:ext uri="{BB962C8B-B14F-4D97-AF65-F5344CB8AC3E}">
        <p14:creationId xmlns:p14="http://schemas.microsoft.com/office/powerpoint/2010/main" val="2974326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anim calcmode="lin" valueType="num">
                                      <p:cBhvr additive="base">
                                        <p:cTn id="39" dur="500" fill="hold"/>
                                        <p:tgtEl>
                                          <p:spTgt spid="36"/>
                                        </p:tgtEl>
                                        <p:attrNameLst>
                                          <p:attrName>ppt_x</p:attrName>
                                        </p:attrNameLst>
                                      </p:cBhvr>
                                      <p:tavLst>
                                        <p:tav tm="0">
                                          <p:val>
                                            <p:strVal val="#ppt_x"/>
                                          </p:val>
                                        </p:tav>
                                        <p:tav tm="100000">
                                          <p:val>
                                            <p:strVal val="#ppt_x"/>
                                          </p:val>
                                        </p:tav>
                                      </p:tavLst>
                                    </p:anim>
                                    <p:anim calcmode="lin" valueType="num">
                                      <p:cBhvr additive="base">
                                        <p:cTn id="40" dur="500" fill="hold"/>
                                        <p:tgtEl>
                                          <p:spTgt spid="3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ppt_x"/>
                                          </p:val>
                                        </p:tav>
                                        <p:tav tm="100000">
                                          <p:val>
                                            <p:strVal val="#ppt_x"/>
                                          </p:val>
                                        </p:tav>
                                      </p:tavLst>
                                    </p:anim>
                                    <p:anim calcmode="lin" valueType="num">
                                      <p:cBhvr additive="base">
                                        <p:cTn id="44" dur="500" fill="hold"/>
                                        <p:tgtEl>
                                          <p:spTgt spid="3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500" fill="hold"/>
                                        <p:tgtEl>
                                          <p:spTgt spid="38"/>
                                        </p:tgtEl>
                                        <p:attrNameLst>
                                          <p:attrName>ppt_x</p:attrName>
                                        </p:attrNameLst>
                                      </p:cBhvr>
                                      <p:tavLst>
                                        <p:tav tm="0">
                                          <p:val>
                                            <p:strVal val="#ppt_x"/>
                                          </p:val>
                                        </p:tav>
                                        <p:tav tm="100000">
                                          <p:val>
                                            <p:strVal val="#ppt_x"/>
                                          </p:val>
                                        </p:tav>
                                      </p:tavLst>
                                    </p:anim>
                                    <p:anim calcmode="lin" valueType="num">
                                      <p:cBhvr additive="base">
                                        <p:cTn id="48" dur="500" fill="hold"/>
                                        <p:tgtEl>
                                          <p:spTgt spid="3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anim calcmode="lin" valueType="num">
                                      <p:cBhvr additive="base">
                                        <p:cTn id="51" dur="500" fill="hold"/>
                                        <p:tgtEl>
                                          <p:spTgt spid="39"/>
                                        </p:tgtEl>
                                        <p:attrNameLst>
                                          <p:attrName>ppt_x</p:attrName>
                                        </p:attrNameLst>
                                      </p:cBhvr>
                                      <p:tavLst>
                                        <p:tav tm="0">
                                          <p:val>
                                            <p:strVal val="#ppt_x"/>
                                          </p:val>
                                        </p:tav>
                                        <p:tav tm="100000">
                                          <p:val>
                                            <p:strVal val="#ppt_x"/>
                                          </p:val>
                                        </p:tav>
                                      </p:tavLst>
                                    </p:anim>
                                    <p:anim calcmode="lin" valueType="num">
                                      <p:cBhvr additive="base">
                                        <p:cTn id="52" dur="500" fill="hold"/>
                                        <p:tgtEl>
                                          <p:spTgt spid="3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additive="base">
                                        <p:cTn id="55" dur="500" fill="hold"/>
                                        <p:tgtEl>
                                          <p:spTgt spid="40"/>
                                        </p:tgtEl>
                                        <p:attrNameLst>
                                          <p:attrName>ppt_x</p:attrName>
                                        </p:attrNameLst>
                                      </p:cBhvr>
                                      <p:tavLst>
                                        <p:tav tm="0">
                                          <p:val>
                                            <p:strVal val="#ppt_x"/>
                                          </p:val>
                                        </p:tav>
                                        <p:tav tm="100000">
                                          <p:val>
                                            <p:strVal val="#ppt_x"/>
                                          </p:val>
                                        </p:tav>
                                      </p:tavLst>
                                    </p:anim>
                                    <p:anim calcmode="lin" valueType="num">
                                      <p:cBhvr additive="base">
                                        <p:cTn id="56" dur="500" fill="hold"/>
                                        <p:tgtEl>
                                          <p:spTgt spid="40"/>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anim calcmode="lin" valueType="num">
                                      <p:cBhvr additive="base">
                                        <p:cTn id="59" dur="500" fill="hold"/>
                                        <p:tgtEl>
                                          <p:spTgt spid="43"/>
                                        </p:tgtEl>
                                        <p:attrNameLst>
                                          <p:attrName>ppt_x</p:attrName>
                                        </p:attrNameLst>
                                      </p:cBhvr>
                                      <p:tavLst>
                                        <p:tav tm="0">
                                          <p:val>
                                            <p:strVal val="#ppt_x"/>
                                          </p:val>
                                        </p:tav>
                                        <p:tav tm="100000">
                                          <p:val>
                                            <p:strVal val="#ppt_x"/>
                                          </p:val>
                                        </p:tav>
                                      </p:tavLst>
                                    </p:anim>
                                    <p:anim calcmode="lin" valueType="num">
                                      <p:cBhvr additive="base">
                                        <p:cTn id="60" dur="500" fill="hold"/>
                                        <p:tgtEl>
                                          <p:spTgt spid="4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anim calcmode="lin" valueType="num">
                                      <p:cBhvr additive="base">
                                        <p:cTn id="63" dur="500" fill="hold"/>
                                        <p:tgtEl>
                                          <p:spTgt spid="44"/>
                                        </p:tgtEl>
                                        <p:attrNameLst>
                                          <p:attrName>ppt_x</p:attrName>
                                        </p:attrNameLst>
                                      </p:cBhvr>
                                      <p:tavLst>
                                        <p:tav tm="0">
                                          <p:val>
                                            <p:strVal val="#ppt_x"/>
                                          </p:val>
                                        </p:tav>
                                        <p:tav tm="100000">
                                          <p:val>
                                            <p:strVal val="#ppt_x"/>
                                          </p:val>
                                        </p:tav>
                                      </p:tavLst>
                                    </p:anim>
                                    <p:anim calcmode="lin" valueType="num">
                                      <p:cBhvr additive="base">
                                        <p:cTn id="64" dur="500" fill="hold"/>
                                        <p:tgtEl>
                                          <p:spTgt spid="44"/>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5"/>
                                        </p:tgtEl>
                                        <p:attrNameLst>
                                          <p:attrName>style.visibility</p:attrName>
                                        </p:attrNameLst>
                                      </p:cBhvr>
                                      <p:to>
                                        <p:strVal val="visible"/>
                                      </p:to>
                                    </p:set>
                                    <p:anim calcmode="lin" valueType="num">
                                      <p:cBhvr additive="base">
                                        <p:cTn id="67" dur="500" fill="hold"/>
                                        <p:tgtEl>
                                          <p:spTgt spid="45"/>
                                        </p:tgtEl>
                                        <p:attrNameLst>
                                          <p:attrName>ppt_x</p:attrName>
                                        </p:attrNameLst>
                                      </p:cBhvr>
                                      <p:tavLst>
                                        <p:tav tm="0">
                                          <p:val>
                                            <p:strVal val="#ppt_x"/>
                                          </p:val>
                                        </p:tav>
                                        <p:tav tm="100000">
                                          <p:val>
                                            <p:strVal val="#ppt_x"/>
                                          </p:val>
                                        </p:tav>
                                      </p:tavLst>
                                    </p:anim>
                                    <p:anim calcmode="lin" valueType="num">
                                      <p:cBhvr additive="base">
                                        <p:cTn id="68" dur="500" fill="hold"/>
                                        <p:tgtEl>
                                          <p:spTgt spid="45"/>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46"/>
                                        </p:tgtEl>
                                        <p:attrNameLst>
                                          <p:attrName>style.visibility</p:attrName>
                                        </p:attrNameLst>
                                      </p:cBhvr>
                                      <p:to>
                                        <p:strVal val="visible"/>
                                      </p:to>
                                    </p:set>
                                    <p:anim calcmode="lin" valueType="num">
                                      <p:cBhvr additive="base">
                                        <p:cTn id="71" dur="500" fill="hold"/>
                                        <p:tgtEl>
                                          <p:spTgt spid="46"/>
                                        </p:tgtEl>
                                        <p:attrNameLst>
                                          <p:attrName>ppt_x</p:attrName>
                                        </p:attrNameLst>
                                      </p:cBhvr>
                                      <p:tavLst>
                                        <p:tav tm="0">
                                          <p:val>
                                            <p:strVal val="#ppt_x"/>
                                          </p:val>
                                        </p:tav>
                                        <p:tav tm="100000">
                                          <p:val>
                                            <p:strVal val="#ppt_x"/>
                                          </p:val>
                                        </p:tav>
                                      </p:tavLst>
                                    </p:anim>
                                    <p:anim calcmode="lin" valueType="num">
                                      <p:cBhvr additive="base">
                                        <p:cTn id="72" dur="500" fill="hold"/>
                                        <p:tgtEl>
                                          <p:spTgt spid="46"/>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47"/>
                                        </p:tgtEl>
                                        <p:attrNameLst>
                                          <p:attrName>style.visibility</p:attrName>
                                        </p:attrNameLst>
                                      </p:cBhvr>
                                      <p:to>
                                        <p:strVal val="visible"/>
                                      </p:to>
                                    </p:set>
                                    <p:anim calcmode="lin" valueType="num">
                                      <p:cBhvr additive="base">
                                        <p:cTn id="75" dur="500" fill="hold"/>
                                        <p:tgtEl>
                                          <p:spTgt spid="47"/>
                                        </p:tgtEl>
                                        <p:attrNameLst>
                                          <p:attrName>ppt_x</p:attrName>
                                        </p:attrNameLst>
                                      </p:cBhvr>
                                      <p:tavLst>
                                        <p:tav tm="0">
                                          <p:val>
                                            <p:strVal val="#ppt_x"/>
                                          </p:val>
                                        </p:tav>
                                        <p:tav tm="100000">
                                          <p:val>
                                            <p:strVal val="#ppt_x"/>
                                          </p:val>
                                        </p:tav>
                                      </p:tavLst>
                                    </p:anim>
                                    <p:anim calcmode="lin" valueType="num">
                                      <p:cBhvr additive="base">
                                        <p:cTn id="76"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animBg="1"/>
      <p:bldP spid="11" grpId="0" animBg="1"/>
      <p:bldP spid="12" grpId="0" animBg="1"/>
      <p:bldP spid="16" grpId="0" animBg="1"/>
      <p:bldP spid="20" grpId="0" animBg="1"/>
      <p:bldP spid="21" grpId="0" animBg="1"/>
      <p:bldP spid="36" grpId="0"/>
      <p:bldP spid="37" grpId="0"/>
      <p:bldP spid="38" grpId="0"/>
      <p:bldP spid="39" grpId="0"/>
      <p:bldP spid="40" grpId="0"/>
      <p:bldP spid="43" grpId="0"/>
      <p:bldP spid="44" grpId="0"/>
      <p:bldP spid="45" grpId="0"/>
      <p:bldP spid="46" grpId="0"/>
      <p:bldP spid="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51740" y="2346175"/>
            <a:ext cx="1719470" cy="415242"/>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200" dirty="0">
                <a:solidFill>
                  <a:prstClr val="black"/>
                </a:solidFill>
                <a:latin typeface="Montserrat" panose="00000500000000000000" pitchFamily="50" charset="0"/>
              </a:rPr>
              <a:t>教学日志编写</a:t>
            </a:r>
          </a:p>
        </p:txBody>
      </p:sp>
      <p:sp>
        <p:nvSpPr>
          <p:cNvPr id="5" name="TextBox 4"/>
          <p:cNvSpPr txBox="1"/>
          <p:nvPr/>
        </p:nvSpPr>
        <p:spPr>
          <a:xfrm>
            <a:off x="4053841" y="2152586"/>
            <a:ext cx="800219" cy="276999"/>
          </a:xfrm>
          <a:prstGeom prst="rect">
            <a:avLst/>
          </a:prstGeom>
          <a:noFill/>
        </p:spPr>
        <p:txBody>
          <a:bodyPr wrap="none" rtlCol="0">
            <a:spAutoFit/>
          </a:bodyPr>
          <a:lstStyle/>
          <a:p>
            <a:r>
              <a:rPr lang="zh-CN" altLang="en-US" sz="1200" dirty="0">
                <a:solidFill>
                  <a:prstClr val="black"/>
                </a:solidFill>
                <a:latin typeface="Montserrat Light" panose="00000400000000000000" pitchFamily="50" charset="0"/>
              </a:rPr>
              <a:t>教师</a:t>
            </a:r>
            <a:r>
              <a:rPr lang="zh-CN" altLang="en-US" sz="1200" dirty="0" smtClean="0">
                <a:solidFill>
                  <a:prstClr val="black"/>
                </a:solidFill>
                <a:latin typeface="Montserrat Light" panose="00000400000000000000" pitchFamily="50" charset="0"/>
              </a:rPr>
              <a:t>模块</a:t>
            </a:r>
            <a:endParaRPr lang="en-US" sz="1200" dirty="0">
              <a:solidFill>
                <a:prstClr val="black"/>
              </a:solidFill>
              <a:latin typeface="Montserrat Light" panose="00000400000000000000" pitchFamily="50" charset="0"/>
            </a:endParaRPr>
          </a:p>
        </p:txBody>
      </p:sp>
      <p:sp>
        <p:nvSpPr>
          <p:cNvPr id="11" name="Oval 10"/>
          <p:cNvSpPr/>
          <p:nvPr/>
        </p:nvSpPr>
        <p:spPr>
          <a:xfrm>
            <a:off x="4051954" y="1333843"/>
            <a:ext cx="735497" cy="73549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Shape 2775"/>
          <p:cNvSpPr/>
          <p:nvPr/>
        </p:nvSpPr>
        <p:spPr>
          <a:xfrm>
            <a:off x="4237869" y="1569349"/>
            <a:ext cx="363666" cy="264485"/>
          </a:xfrm>
          <a:custGeom>
            <a:avLst/>
            <a:gdLst/>
            <a:ahLst/>
            <a:cxnLst>
              <a:cxn ang="0">
                <a:pos x="wd2" y="hd2"/>
              </a:cxn>
              <a:cxn ang="5400000">
                <a:pos x="wd2" y="hd2"/>
              </a:cxn>
              <a:cxn ang="10800000">
                <a:pos x="wd2" y="hd2"/>
              </a:cxn>
              <a:cxn ang="16200000">
                <a:pos x="wd2" y="hd2"/>
              </a:cxn>
            </a:cxnLst>
            <a:rect l="0" t="0" r="r" b="b"/>
            <a:pathLst>
              <a:path w="21600" h="21600" extrusionOk="0">
                <a:moveTo>
                  <a:pt x="10800" y="10755"/>
                </a:moveTo>
                <a:lnTo>
                  <a:pt x="1866" y="6075"/>
                </a:lnTo>
                <a:lnTo>
                  <a:pt x="10800" y="1395"/>
                </a:lnTo>
                <a:lnTo>
                  <a:pt x="19735" y="6075"/>
                </a:lnTo>
                <a:cubicBezTo>
                  <a:pt x="19735" y="6075"/>
                  <a:pt x="10800" y="10755"/>
                  <a:pt x="10800" y="10755"/>
                </a:cubicBezTo>
                <a:close/>
                <a:moveTo>
                  <a:pt x="18031" y="17315"/>
                </a:moveTo>
                <a:lnTo>
                  <a:pt x="14834" y="16216"/>
                </a:lnTo>
                <a:lnTo>
                  <a:pt x="14832" y="16229"/>
                </a:lnTo>
                <a:cubicBezTo>
                  <a:pt x="14797" y="16218"/>
                  <a:pt x="14765" y="16200"/>
                  <a:pt x="14727" y="16200"/>
                </a:cubicBezTo>
                <a:cubicBezTo>
                  <a:pt x="14627" y="16200"/>
                  <a:pt x="14538" y="16251"/>
                  <a:pt x="14460" y="16324"/>
                </a:cubicBezTo>
                <a:lnTo>
                  <a:pt x="14455" y="16313"/>
                </a:lnTo>
                <a:lnTo>
                  <a:pt x="10820" y="20061"/>
                </a:lnTo>
                <a:lnTo>
                  <a:pt x="7658" y="16334"/>
                </a:lnTo>
                <a:lnTo>
                  <a:pt x="7653" y="16344"/>
                </a:lnTo>
                <a:cubicBezTo>
                  <a:pt x="7571" y="16259"/>
                  <a:pt x="7474" y="16200"/>
                  <a:pt x="7364" y="16200"/>
                </a:cubicBezTo>
                <a:cubicBezTo>
                  <a:pt x="7327" y="16200"/>
                  <a:pt x="7294" y="16218"/>
                  <a:pt x="7259" y="16229"/>
                </a:cubicBezTo>
                <a:lnTo>
                  <a:pt x="7257" y="16216"/>
                </a:lnTo>
                <a:lnTo>
                  <a:pt x="4013" y="17331"/>
                </a:lnTo>
                <a:lnTo>
                  <a:pt x="4767" y="9035"/>
                </a:lnTo>
                <a:lnTo>
                  <a:pt x="10589" y="12084"/>
                </a:lnTo>
                <a:lnTo>
                  <a:pt x="10591" y="12080"/>
                </a:lnTo>
                <a:cubicBezTo>
                  <a:pt x="10655" y="12122"/>
                  <a:pt x="10724" y="12150"/>
                  <a:pt x="10800" y="12150"/>
                </a:cubicBezTo>
                <a:cubicBezTo>
                  <a:pt x="10876" y="12150"/>
                  <a:pt x="10946" y="12122"/>
                  <a:pt x="11009" y="12080"/>
                </a:cubicBezTo>
                <a:lnTo>
                  <a:pt x="11011" y="12084"/>
                </a:lnTo>
                <a:lnTo>
                  <a:pt x="16897" y="9001"/>
                </a:lnTo>
                <a:cubicBezTo>
                  <a:pt x="16897" y="9001"/>
                  <a:pt x="18031" y="17315"/>
                  <a:pt x="18031" y="17315"/>
                </a:cubicBezTo>
                <a:close/>
                <a:moveTo>
                  <a:pt x="21600" y="6075"/>
                </a:moveTo>
                <a:cubicBezTo>
                  <a:pt x="21600" y="5806"/>
                  <a:pt x="21484" y="5579"/>
                  <a:pt x="21319" y="5470"/>
                </a:cubicBezTo>
                <a:lnTo>
                  <a:pt x="21320" y="5466"/>
                </a:lnTo>
                <a:lnTo>
                  <a:pt x="21306" y="5458"/>
                </a:lnTo>
                <a:cubicBezTo>
                  <a:pt x="21301" y="5455"/>
                  <a:pt x="21296" y="5453"/>
                  <a:pt x="21292" y="5451"/>
                </a:cubicBezTo>
                <a:lnTo>
                  <a:pt x="11011" y="66"/>
                </a:lnTo>
                <a:lnTo>
                  <a:pt x="11009" y="70"/>
                </a:lnTo>
                <a:cubicBezTo>
                  <a:pt x="10946" y="28"/>
                  <a:pt x="10876" y="0"/>
                  <a:pt x="10800" y="0"/>
                </a:cubicBezTo>
                <a:cubicBezTo>
                  <a:pt x="10724" y="0"/>
                  <a:pt x="10655" y="28"/>
                  <a:pt x="10591" y="70"/>
                </a:cubicBezTo>
                <a:lnTo>
                  <a:pt x="10589" y="66"/>
                </a:lnTo>
                <a:lnTo>
                  <a:pt x="309" y="5451"/>
                </a:lnTo>
                <a:cubicBezTo>
                  <a:pt x="304" y="5453"/>
                  <a:pt x="299" y="5455"/>
                  <a:pt x="295" y="5458"/>
                </a:cubicBezTo>
                <a:lnTo>
                  <a:pt x="280" y="5466"/>
                </a:lnTo>
                <a:lnTo>
                  <a:pt x="281" y="5470"/>
                </a:lnTo>
                <a:cubicBezTo>
                  <a:pt x="116" y="5579"/>
                  <a:pt x="0" y="5806"/>
                  <a:pt x="0" y="6075"/>
                </a:cubicBezTo>
                <a:cubicBezTo>
                  <a:pt x="0" y="6344"/>
                  <a:pt x="116" y="6571"/>
                  <a:pt x="281" y="6680"/>
                </a:cubicBezTo>
                <a:lnTo>
                  <a:pt x="280" y="6684"/>
                </a:lnTo>
                <a:lnTo>
                  <a:pt x="295" y="6692"/>
                </a:lnTo>
                <a:cubicBezTo>
                  <a:pt x="299" y="6695"/>
                  <a:pt x="304" y="6697"/>
                  <a:pt x="309" y="6699"/>
                </a:cubicBezTo>
                <a:lnTo>
                  <a:pt x="1230" y="7182"/>
                </a:lnTo>
                <a:lnTo>
                  <a:pt x="608" y="13603"/>
                </a:lnTo>
                <a:cubicBezTo>
                  <a:pt x="251" y="13805"/>
                  <a:pt x="0" y="14287"/>
                  <a:pt x="0" y="14850"/>
                </a:cubicBezTo>
                <a:cubicBezTo>
                  <a:pt x="0" y="15596"/>
                  <a:pt x="439" y="16200"/>
                  <a:pt x="982" y="16200"/>
                </a:cubicBezTo>
                <a:cubicBezTo>
                  <a:pt x="1524" y="16200"/>
                  <a:pt x="1964" y="15596"/>
                  <a:pt x="1964" y="14850"/>
                </a:cubicBezTo>
                <a:cubicBezTo>
                  <a:pt x="1964" y="14416"/>
                  <a:pt x="1812" y="14034"/>
                  <a:pt x="1580" y="13787"/>
                </a:cubicBezTo>
                <a:lnTo>
                  <a:pt x="2173" y="7676"/>
                </a:lnTo>
                <a:lnTo>
                  <a:pt x="3822" y="8540"/>
                </a:lnTo>
                <a:lnTo>
                  <a:pt x="2950" y="18135"/>
                </a:lnTo>
                <a:lnTo>
                  <a:pt x="2958" y="18138"/>
                </a:lnTo>
                <a:cubicBezTo>
                  <a:pt x="2955" y="18167"/>
                  <a:pt x="2945" y="18193"/>
                  <a:pt x="2945" y="18225"/>
                </a:cubicBezTo>
                <a:cubicBezTo>
                  <a:pt x="2945" y="18598"/>
                  <a:pt x="3165" y="18900"/>
                  <a:pt x="3436" y="18900"/>
                </a:cubicBezTo>
                <a:cubicBezTo>
                  <a:pt x="3474" y="18900"/>
                  <a:pt x="3506" y="18884"/>
                  <a:pt x="3541" y="18873"/>
                </a:cubicBezTo>
                <a:lnTo>
                  <a:pt x="3543" y="18884"/>
                </a:lnTo>
                <a:lnTo>
                  <a:pt x="7238" y="17613"/>
                </a:lnTo>
                <a:lnTo>
                  <a:pt x="10506" y="21465"/>
                </a:lnTo>
                <a:lnTo>
                  <a:pt x="10510" y="21456"/>
                </a:lnTo>
                <a:cubicBezTo>
                  <a:pt x="10593" y="21541"/>
                  <a:pt x="10690" y="21600"/>
                  <a:pt x="10800" y="21600"/>
                </a:cubicBezTo>
                <a:cubicBezTo>
                  <a:pt x="10901" y="21600"/>
                  <a:pt x="10989" y="21548"/>
                  <a:pt x="11068" y="21476"/>
                </a:cubicBezTo>
                <a:lnTo>
                  <a:pt x="11072" y="21487"/>
                </a:lnTo>
                <a:lnTo>
                  <a:pt x="14834" y="17607"/>
                </a:lnTo>
                <a:lnTo>
                  <a:pt x="18548" y="18884"/>
                </a:lnTo>
                <a:lnTo>
                  <a:pt x="18550" y="18871"/>
                </a:lnTo>
                <a:cubicBezTo>
                  <a:pt x="18585" y="18882"/>
                  <a:pt x="18618" y="18900"/>
                  <a:pt x="18655" y="18900"/>
                </a:cubicBezTo>
                <a:cubicBezTo>
                  <a:pt x="18926" y="18900"/>
                  <a:pt x="19145" y="18598"/>
                  <a:pt x="19145" y="18225"/>
                </a:cubicBezTo>
                <a:cubicBezTo>
                  <a:pt x="19145" y="18181"/>
                  <a:pt x="19135" y="18143"/>
                  <a:pt x="19130" y="18102"/>
                </a:cubicBezTo>
                <a:lnTo>
                  <a:pt x="19137" y="18100"/>
                </a:lnTo>
                <a:lnTo>
                  <a:pt x="17830" y="8513"/>
                </a:lnTo>
                <a:lnTo>
                  <a:pt x="21292" y="6699"/>
                </a:lnTo>
                <a:cubicBezTo>
                  <a:pt x="21296" y="6697"/>
                  <a:pt x="21301" y="6695"/>
                  <a:pt x="21306" y="6692"/>
                </a:cubicBezTo>
                <a:lnTo>
                  <a:pt x="21320" y="6684"/>
                </a:lnTo>
                <a:lnTo>
                  <a:pt x="21319" y="6680"/>
                </a:lnTo>
                <a:cubicBezTo>
                  <a:pt x="21484" y="6571"/>
                  <a:pt x="21600" y="6344"/>
                  <a:pt x="21600" y="6075"/>
                </a:cubicBezTo>
              </a:path>
            </a:pathLst>
          </a:custGeom>
          <a:solidFill>
            <a:schemeClr val="tx1"/>
          </a:solidFill>
          <a:ln w="12700">
            <a:miter lim="400000"/>
          </a:ln>
        </p:spPr>
        <p:txBody>
          <a:bodyPr lIns="14284" tIns="14284" rIns="14284" bIns="14284" anchor="ctr"/>
          <a:lstStyle/>
          <a:p>
            <a:pPr defTabSz="17081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sym typeface="Gill Sans"/>
            </a:endParaRPr>
          </a:p>
        </p:txBody>
      </p:sp>
      <p:cxnSp>
        <p:nvCxnSpPr>
          <p:cNvPr id="14" name="直接连接符 13"/>
          <p:cNvCxnSpPr/>
          <p:nvPr/>
        </p:nvCxnSpPr>
        <p:spPr>
          <a:xfrm>
            <a:off x="0" y="355094"/>
            <a:ext cx="5810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5" name="TextBox 12"/>
          <p:cNvSpPr txBox="1"/>
          <p:nvPr/>
        </p:nvSpPr>
        <p:spPr>
          <a:xfrm>
            <a:off x="217525" y="502127"/>
            <a:ext cx="1755609" cy="338554"/>
          </a:xfrm>
          <a:prstGeom prst="rect">
            <a:avLst/>
          </a:prstGeom>
          <a:noFill/>
        </p:spPr>
        <p:txBody>
          <a:bodyPr wrap="none" rtlCol="0">
            <a:spAutoFit/>
          </a:bodyPr>
          <a:lstStyle/>
          <a:p>
            <a:pPr defTabSz="685165">
              <a:lnSpc>
                <a:spcPct val="80000"/>
              </a:lnSpc>
              <a:defRPr/>
            </a:pPr>
            <a:r>
              <a:rPr lang="zh-CN" altLang="en-US" sz="2000" spc="450" dirty="0" smtClean="0">
                <a:solidFill>
                  <a:schemeClr val="tx2"/>
                </a:solidFill>
                <a:latin typeface="Arvo"/>
                <a:cs typeface="Arvo"/>
              </a:rPr>
              <a:t>组员：周航</a:t>
            </a:r>
            <a:endParaRPr lang="en-US" altLang="zh-CN" sz="2000" spc="450" dirty="0">
              <a:solidFill>
                <a:schemeClr val="tx2"/>
              </a:solidFill>
              <a:latin typeface="Arvo"/>
              <a:cs typeface="Arvo"/>
            </a:endParaRPr>
          </a:p>
        </p:txBody>
      </p:sp>
      <p:sp>
        <p:nvSpPr>
          <p:cNvPr id="24" name="Rectangle 3"/>
          <p:cNvSpPr/>
          <p:nvPr/>
        </p:nvSpPr>
        <p:spPr>
          <a:xfrm>
            <a:off x="3151740" y="2640571"/>
            <a:ext cx="1719470" cy="415242"/>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200" dirty="0">
                <a:solidFill>
                  <a:prstClr val="black"/>
                </a:solidFill>
                <a:latin typeface="Montserrat" panose="00000500000000000000" pitchFamily="50" charset="0"/>
              </a:rPr>
              <a:t>考试管理</a:t>
            </a:r>
            <a:endParaRPr lang="en-US" sz="1200" dirty="0">
              <a:solidFill>
                <a:prstClr val="black"/>
              </a:solidFill>
              <a:latin typeface="Montserrat" panose="00000500000000000000" pitchFamily="50" charset="0"/>
            </a:endParaRPr>
          </a:p>
        </p:txBody>
      </p:sp>
      <p:sp>
        <p:nvSpPr>
          <p:cNvPr id="25" name="Rectangle 3"/>
          <p:cNvSpPr/>
          <p:nvPr/>
        </p:nvSpPr>
        <p:spPr>
          <a:xfrm>
            <a:off x="3161298" y="2961257"/>
            <a:ext cx="1719470" cy="415242"/>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200" dirty="0">
                <a:solidFill>
                  <a:prstClr val="black"/>
                </a:solidFill>
                <a:latin typeface="Montserrat" panose="00000500000000000000" pitchFamily="50" charset="0"/>
              </a:rPr>
              <a:t>分数录入</a:t>
            </a:r>
            <a:endParaRPr lang="en-US" sz="1200" dirty="0">
              <a:solidFill>
                <a:prstClr val="black"/>
              </a:solidFill>
              <a:latin typeface="Montserrat" panose="00000500000000000000" pitchFamily="50" charset="0"/>
            </a:endParaRPr>
          </a:p>
        </p:txBody>
      </p:sp>
      <p:sp>
        <p:nvSpPr>
          <p:cNvPr id="26" name="Rectangle 3"/>
          <p:cNvSpPr/>
          <p:nvPr/>
        </p:nvSpPr>
        <p:spPr>
          <a:xfrm>
            <a:off x="3151740" y="3262802"/>
            <a:ext cx="1719470" cy="415242"/>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200" dirty="0">
                <a:solidFill>
                  <a:prstClr val="black"/>
                </a:solidFill>
                <a:latin typeface="Montserrat" panose="00000500000000000000" pitchFamily="50" charset="0"/>
              </a:rPr>
              <a:t>成绩管理</a:t>
            </a:r>
            <a:endParaRPr lang="en-US" sz="1200" dirty="0">
              <a:solidFill>
                <a:prstClr val="black"/>
              </a:solidFill>
              <a:latin typeface="Montserrat" panose="00000500000000000000" pitchFamily="50" charset="0"/>
            </a:endParaRPr>
          </a:p>
        </p:txBody>
      </p:sp>
      <p:sp>
        <p:nvSpPr>
          <p:cNvPr id="39" name="Rectangle 3"/>
          <p:cNvSpPr/>
          <p:nvPr/>
        </p:nvSpPr>
        <p:spPr>
          <a:xfrm>
            <a:off x="4715801" y="3273863"/>
            <a:ext cx="1719470" cy="415242"/>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200" dirty="0">
                <a:solidFill>
                  <a:prstClr val="black"/>
                </a:solidFill>
                <a:latin typeface="Montserrat" panose="00000500000000000000" pitchFamily="50" charset="0"/>
              </a:rPr>
              <a:t>课题组设定</a:t>
            </a:r>
            <a:endParaRPr lang="en-US" sz="1200" dirty="0">
              <a:solidFill>
                <a:prstClr val="black"/>
              </a:solidFill>
              <a:latin typeface="Montserrat" panose="00000500000000000000" pitchFamily="50" charset="0"/>
            </a:endParaRPr>
          </a:p>
        </p:txBody>
      </p:sp>
      <p:sp>
        <p:nvSpPr>
          <p:cNvPr id="40" name="Rectangle 3"/>
          <p:cNvSpPr/>
          <p:nvPr/>
        </p:nvSpPr>
        <p:spPr>
          <a:xfrm>
            <a:off x="4725359" y="2981331"/>
            <a:ext cx="1719470" cy="415242"/>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200" dirty="0">
                <a:solidFill>
                  <a:prstClr val="black"/>
                </a:solidFill>
                <a:latin typeface="Montserrat" panose="00000500000000000000" pitchFamily="50" charset="0"/>
              </a:rPr>
              <a:t>课题查询</a:t>
            </a:r>
            <a:endParaRPr lang="en-US" sz="1200" dirty="0">
              <a:solidFill>
                <a:prstClr val="black"/>
              </a:solidFill>
              <a:latin typeface="Montserrat" panose="00000500000000000000" pitchFamily="50" charset="0"/>
            </a:endParaRPr>
          </a:p>
        </p:txBody>
      </p:sp>
      <p:sp>
        <p:nvSpPr>
          <p:cNvPr id="41" name="Rectangle 3"/>
          <p:cNvSpPr/>
          <p:nvPr/>
        </p:nvSpPr>
        <p:spPr>
          <a:xfrm>
            <a:off x="4725359" y="2658781"/>
            <a:ext cx="1719470" cy="415242"/>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200" dirty="0">
                <a:solidFill>
                  <a:prstClr val="black"/>
                </a:solidFill>
                <a:latin typeface="Montserrat" panose="00000500000000000000" pitchFamily="50" charset="0"/>
              </a:rPr>
              <a:t>课题立项</a:t>
            </a:r>
            <a:endParaRPr lang="en-US" sz="1200" dirty="0">
              <a:solidFill>
                <a:prstClr val="black"/>
              </a:solidFill>
              <a:latin typeface="Montserrat" panose="00000500000000000000" pitchFamily="50" charset="0"/>
            </a:endParaRPr>
          </a:p>
        </p:txBody>
      </p:sp>
      <p:sp>
        <p:nvSpPr>
          <p:cNvPr id="42" name="Rectangle 3"/>
          <p:cNvSpPr/>
          <p:nvPr/>
        </p:nvSpPr>
        <p:spPr>
          <a:xfrm>
            <a:off x="4725359" y="2346175"/>
            <a:ext cx="1719470" cy="415242"/>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200" dirty="0">
                <a:solidFill>
                  <a:prstClr val="black"/>
                </a:solidFill>
                <a:latin typeface="Montserrat" panose="00000500000000000000" pitchFamily="50" charset="0"/>
              </a:rPr>
              <a:t>学生考勤</a:t>
            </a:r>
            <a:endParaRPr lang="en-US" sz="1200" dirty="0">
              <a:solidFill>
                <a:prstClr val="black"/>
              </a:solidFill>
              <a:latin typeface="Montserrat" panose="00000500000000000000" pitchFamily="50" charset="0"/>
            </a:endParaRPr>
          </a:p>
        </p:txBody>
      </p:sp>
    </p:spTree>
    <p:extLst>
      <p:ext uri="{BB962C8B-B14F-4D97-AF65-F5344CB8AC3E}">
        <p14:creationId xmlns:p14="http://schemas.microsoft.com/office/powerpoint/2010/main" val="1308349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ppt_x"/>
                                          </p:val>
                                        </p:tav>
                                        <p:tav tm="100000">
                                          <p:val>
                                            <p:strVal val="#ppt_x"/>
                                          </p:val>
                                        </p:tav>
                                      </p:tavLst>
                                    </p:anim>
                                    <p:anim calcmode="lin" valueType="num">
                                      <p:cBhvr additive="base">
                                        <p:cTn id="24" dur="500" fill="hold"/>
                                        <p:tgtEl>
                                          <p:spTgt spid="2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anim calcmode="lin" valueType="num">
                                      <p:cBhvr additive="base">
                                        <p:cTn id="35" dur="500" fill="hold"/>
                                        <p:tgtEl>
                                          <p:spTgt spid="39"/>
                                        </p:tgtEl>
                                        <p:attrNameLst>
                                          <p:attrName>ppt_x</p:attrName>
                                        </p:attrNameLst>
                                      </p:cBhvr>
                                      <p:tavLst>
                                        <p:tav tm="0">
                                          <p:val>
                                            <p:strVal val="#ppt_x"/>
                                          </p:val>
                                        </p:tav>
                                        <p:tav tm="100000">
                                          <p:val>
                                            <p:strVal val="#ppt_x"/>
                                          </p:val>
                                        </p:tav>
                                      </p:tavLst>
                                    </p:anim>
                                    <p:anim calcmode="lin" valueType="num">
                                      <p:cBhvr additive="base">
                                        <p:cTn id="36" dur="500" fill="hold"/>
                                        <p:tgtEl>
                                          <p:spTgt spid="3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ppt_x"/>
                                          </p:val>
                                        </p:tav>
                                        <p:tav tm="100000">
                                          <p:val>
                                            <p:strVal val="#ppt_x"/>
                                          </p:val>
                                        </p:tav>
                                      </p:tavLst>
                                    </p:anim>
                                    <p:anim calcmode="lin" valueType="num">
                                      <p:cBhvr additive="base">
                                        <p:cTn id="40" dur="500" fill="hold"/>
                                        <p:tgtEl>
                                          <p:spTgt spid="4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anim calcmode="lin" valueType="num">
                                      <p:cBhvr additive="base">
                                        <p:cTn id="43" dur="500" fill="hold"/>
                                        <p:tgtEl>
                                          <p:spTgt spid="41"/>
                                        </p:tgtEl>
                                        <p:attrNameLst>
                                          <p:attrName>ppt_x</p:attrName>
                                        </p:attrNameLst>
                                      </p:cBhvr>
                                      <p:tavLst>
                                        <p:tav tm="0">
                                          <p:val>
                                            <p:strVal val="#ppt_x"/>
                                          </p:val>
                                        </p:tav>
                                        <p:tav tm="100000">
                                          <p:val>
                                            <p:strVal val="#ppt_x"/>
                                          </p:val>
                                        </p:tav>
                                      </p:tavLst>
                                    </p:anim>
                                    <p:anim calcmode="lin" valueType="num">
                                      <p:cBhvr additive="base">
                                        <p:cTn id="44" dur="500" fill="hold"/>
                                        <p:tgtEl>
                                          <p:spTgt spid="4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anim calcmode="lin" valueType="num">
                                      <p:cBhvr additive="base">
                                        <p:cTn id="47" dur="500" fill="hold"/>
                                        <p:tgtEl>
                                          <p:spTgt spid="42"/>
                                        </p:tgtEl>
                                        <p:attrNameLst>
                                          <p:attrName>ppt_x</p:attrName>
                                        </p:attrNameLst>
                                      </p:cBhvr>
                                      <p:tavLst>
                                        <p:tav tm="0">
                                          <p:val>
                                            <p:strVal val="#ppt_x"/>
                                          </p:val>
                                        </p:tav>
                                        <p:tav tm="100000">
                                          <p:val>
                                            <p:strVal val="#ppt_x"/>
                                          </p:val>
                                        </p:tav>
                                      </p:tavLst>
                                    </p:anim>
                                    <p:anim calcmode="lin" valueType="num">
                                      <p:cBhvr additive="base">
                                        <p:cTn id="4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1" grpId="0" animBg="1"/>
      <p:bldP spid="16" grpId="0" animBg="1"/>
      <p:bldP spid="24" grpId="0"/>
      <p:bldP spid="25" grpId="0"/>
      <p:bldP spid="26" grpId="0"/>
      <p:bldP spid="39" grpId="0"/>
      <p:bldP spid="40" grpId="0"/>
      <p:bldP spid="41" grpId="0"/>
      <p:bldP spid="4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58807" y="3429821"/>
            <a:ext cx="1719470" cy="415242"/>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200" dirty="0" smtClean="0">
                <a:solidFill>
                  <a:prstClr val="black"/>
                </a:solidFill>
                <a:latin typeface="Montserrat" panose="00000500000000000000" pitchFamily="50" charset="0"/>
              </a:rPr>
              <a:t>资源管理</a:t>
            </a:r>
            <a:endParaRPr lang="zh-CN" altLang="en-US" sz="1200" dirty="0">
              <a:solidFill>
                <a:prstClr val="black"/>
              </a:solidFill>
              <a:latin typeface="Montserrat" panose="00000500000000000000" pitchFamily="50" charset="0"/>
            </a:endParaRPr>
          </a:p>
        </p:txBody>
      </p:sp>
      <p:sp>
        <p:nvSpPr>
          <p:cNvPr id="10" name="Oval 9"/>
          <p:cNvSpPr/>
          <p:nvPr/>
        </p:nvSpPr>
        <p:spPr>
          <a:xfrm>
            <a:off x="2204276" y="1505945"/>
            <a:ext cx="735497" cy="73549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Oval 11"/>
          <p:cNvSpPr/>
          <p:nvPr/>
        </p:nvSpPr>
        <p:spPr>
          <a:xfrm>
            <a:off x="5808812" y="1452377"/>
            <a:ext cx="735497" cy="73549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Shape 2785"/>
          <p:cNvSpPr/>
          <p:nvPr/>
        </p:nvSpPr>
        <p:spPr>
          <a:xfrm>
            <a:off x="2390192" y="1722069"/>
            <a:ext cx="363666" cy="297543"/>
          </a:xfrm>
          <a:custGeom>
            <a:avLst/>
            <a:gdLst/>
            <a:ahLst/>
            <a:cxnLst>
              <a:cxn ang="0">
                <a:pos x="wd2" y="hd2"/>
              </a:cxn>
              <a:cxn ang="5400000">
                <a:pos x="wd2" y="hd2"/>
              </a:cxn>
              <a:cxn ang="10800000">
                <a:pos x="wd2" y="hd2"/>
              </a:cxn>
              <a:cxn ang="16200000">
                <a:pos x="wd2" y="hd2"/>
              </a:cxn>
            </a:cxnLst>
            <a:rect l="0" t="0" r="r" b="b"/>
            <a:pathLst>
              <a:path w="21600" h="21600" extrusionOk="0">
                <a:moveTo>
                  <a:pt x="16691" y="20400"/>
                </a:moveTo>
                <a:cubicBezTo>
                  <a:pt x="14522" y="20400"/>
                  <a:pt x="12764" y="18251"/>
                  <a:pt x="12764" y="15600"/>
                </a:cubicBezTo>
                <a:cubicBezTo>
                  <a:pt x="12764" y="12949"/>
                  <a:pt x="14522" y="10800"/>
                  <a:pt x="16691" y="10800"/>
                </a:cubicBezTo>
                <a:cubicBezTo>
                  <a:pt x="18860" y="10800"/>
                  <a:pt x="20618" y="12949"/>
                  <a:pt x="20618" y="15600"/>
                </a:cubicBezTo>
                <a:cubicBezTo>
                  <a:pt x="20618" y="18251"/>
                  <a:pt x="18860" y="20400"/>
                  <a:pt x="16691" y="20400"/>
                </a:cubicBezTo>
                <a:moveTo>
                  <a:pt x="12762" y="3393"/>
                </a:moveTo>
                <a:lnTo>
                  <a:pt x="12781" y="3388"/>
                </a:lnTo>
                <a:cubicBezTo>
                  <a:pt x="12870" y="2164"/>
                  <a:pt x="13702" y="1200"/>
                  <a:pt x="14727" y="1200"/>
                </a:cubicBezTo>
                <a:cubicBezTo>
                  <a:pt x="15521" y="1200"/>
                  <a:pt x="16202" y="1779"/>
                  <a:pt x="16511" y="2609"/>
                </a:cubicBezTo>
                <a:lnTo>
                  <a:pt x="16509" y="2609"/>
                </a:lnTo>
                <a:lnTo>
                  <a:pt x="19162" y="10421"/>
                </a:lnTo>
                <a:cubicBezTo>
                  <a:pt x="18436" y="9902"/>
                  <a:pt x="17593" y="9600"/>
                  <a:pt x="16691" y="9600"/>
                </a:cubicBezTo>
                <a:cubicBezTo>
                  <a:pt x="15082" y="9600"/>
                  <a:pt x="13658" y="10550"/>
                  <a:pt x="12763" y="12012"/>
                </a:cubicBezTo>
                <a:cubicBezTo>
                  <a:pt x="12763" y="12012"/>
                  <a:pt x="12762" y="3393"/>
                  <a:pt x="12762" y="3393"/>
                </a:cubicBezTo>
                <a:close/>
                <a:moveTo>
                  <a:pt x="11782" y="13200"/>
                </a:moveTo>
                <a:lnTo>
                  <a:pt x="9818" y="13200"/>
                </a:lnTo>
                <a:lnTo>
                  <a:pt x="9818" y="4800"/>
                </a:lnTo>
                <a:lnTo>
                  <a:pt x="11782" y="4800"/>
                </a:lnTo>
                <a:cubicBezTo>
                  <a:pt x="11782" y="4800"/>
                  <a:pt x="11782" y="13200"/>
                  <a:pt x="11782" y="13200"/>
                </a:cubicBezTo>
                <a:close/>
                <a:moveTo>
                  <a:pt x="11782" y="15600"/>
                </a:moveTo>
                <a:lnTo>
                  <a:pt x="9818" y="15600"/>
                </a:lnTo>
                <a:lnTo>
                  <a:pt x="9818" y="14400"/>
                </a:lnTo>
                <a:lnTo>
                  <a:pt x="11782" y="14400"/>
                </a:lnTo>
                <a:cubicBezTo>
                  <a:pt x="11782" y="14400"/>
                  <a:pt x="11782" y="15600"/>
                  <a:pt x="11782" y="15600"/>
                </a:cubicBezTo>
                <a:close/>
                <a:moveTo>
                  <a:pt x="8837" y="12012"/>
                </a:moveTo>
                <a:cubicBezTo>
                  <a:pt x="7942" y="10550"/>
                  <a:pt x="6518" y="9600"/>
                  <a:pt x="4909" y="9600"/>
                </a:cubicBezTo>
                <a:cubicBezTo>
                  <a:pt x="4007" y="9600"/>
                  <a:pt x="3164" y="9902"/>
                  <a:pt x="2438" y="10421"/>
                </a:cubicBezTo>
                <a:lnTo>
                  <a:pt x="5091" y="2609"/>
                </a:lnTo>
                <a:lnTo>
                  <a:pt x="5089" y="2609"/>
                </a:lnTo>
                <a:cubicBezTo>
                  <a:pt x="5398" y="1779"/>
                  <a:pt x="6079" y="1200"/>
                  <a:pt x="6873" y="1200"/>
                </a:cubicBezTo>
                <a:cubicBezTo>
                  <a:pt x="7898" y="1200"/>
                  <a:pt x="8730" y="2164"/>
                  <a:pt x="8819" y="3388"/>
                </a:cubicBezTo>
                <a:lnTo>
                  <a:pt x="8838" y="3393"/>
                </a:lnTo>
                <a:cubicBezTo>
                  <a:pt x="8838" y="3393"/>
                  <a:pt x="8837" y="12012"/>
                  <a:pt x="8837" y="12012"/>
                </a:cubicBezTo>
                <a:close/>
                <a:moveTo>
                  <a:pt x="4909" y="20400"/>
                </a:moveTo>
                <a:cubicBezTo>
                  <a:pt x="2740" y="20400"/>
                  <a:pt x="982" y="18251"/>
                  <a:pt x="982" y="15600"/>
                </a:cubicBezTo>
                <a:cubicBezTo>
                  <a:pt x="982" y="12949"/>
                  <a:pt x="2740" y="10800"/>
                  <a:pt x="4909" y="10800"/>
                </a:cubicBezTo>
                <a:cubicBezTo>
                  <a:pt x="7078" y="10800"/>
                  <a:pt x="8836" y="12949"/>
                  <a:pt x="8836" y="15600"/>
                </a:cubicBezTo>
                <a:cubicBezTo>
                  <a:pt x="8836" y="18251"/>
                  <a:pt x="7078" y="20400"/>
                  <a:pt x="4909" y="20400"/>
                </a:cubicBezTo>
                <a:moveTo>
                  <a:pt x="21102" y="12980"/>
                </a:moveTo>
                <a:lnTo>
                  <a:pt x="17504" y="2400"/>
                </a:lnTo>
                <a:lnTo>
                  <a:pt x="17493" y="2402"/>
                </a:lnTo>
                <a:cubicBezTo>
                  <a:pt x="17088" y="1006"/>
                  <a:pt x="16009" y="0"/>
                  <a:pt x="14727" y="0"/>
                </a:cubicBezTo>
                <a:cubicBezTo>
                  <a:pt x="13101" y="0"/>
                  <a:pt x="11782" y="1612"/>
                  <a:pt x="11782" y="3600"/>
                </a:cubicBezTo>
                <a:lnTo>
                  <a:pt x="9818" y="3600"/>
                </a:lnTo>
                <a:cubicBezTo>
                  <a:pt x="9818" y="1612"/>
                  <a:pt x="8499" y="0"/>
                  <a:pt x="6873" y="0"/>
                </a:cubicBezTo>
                <a:cubicBezTo>
                  <a:pt x="5592" y="0"/>
                  <a:pt x="4512" y="1006"/>
                  <a:pt x="4107" y="2402"/>
                </a:cubicBezTo>
                <a:lnTo>
                  <a:pt x="4096" y="2400"/>
                </a:lnTo>
                <a:lnTo>
                  <a:pt x="498" y="12980"/>
                </a:lnTo>
                <a:cubicBezTo>
                  <a:pt x="182" y="13772"/>
                  <a:pt x="0" y="14659"/>
                  <a:pt x="0" y="15600"/>
                </a:cubicBezTo>
                <a:cubicBezTo>
                  <a:pt x="0" y="18914"/>
                  <a:pt x="2198" y="21600"/>
                  <a:pt x="4909" y="21600"/>
                </a:cubicBezTo>
                <a:cubicBezTo>
                  <a:pt x="7284" y="21600"/>
                  <a:pt x="9265" y="19539"/>
                  <a:pt x="9719" y="16800"/>
                </a:cubicBezTo>
                <a:lnTo>
                  <a:pt x="11881" y="16800"/>
                </a:lnTo>
                <a:cubicBezTo>
                  <a:pt x="12335" y="19539"/>
                  <a:pt x="14316" y="21600"/>
                  <a:pt x="16691" y="21600"/>
                </a:cubicBezTo>
                <a:cubicBezTo>
                  <a:pt x="19402" y="21600"/>
                  <a:pt x="21600" y="18914"/>
                  <a:pt x="21600" y="15600"/>
                </a:cubicBezTo>
                <a:cubicBezTo>
                  <a:pt x="21600" y="14659"/>
                  <a:pt x="21418" y="13772"/>
                  <a:pt x="21102" y="12980"/>
                </a:cubicBezTo>
                <a:moveTo>
                  <a:pt x="16691" y="12000"/>
                </a:moveTo>
                <a:cubicBezTo>
                  <a:pt x="15064" y="12000"/>
                  <a:pt x="13745" y="13612"/>
                  <a:pt x="13745" y="15600"/>
                </a:cubicBezTo>
                <a:cubicBezTo>
                  <a:pt x="13745" y="15932"/>
                  <a:pt x="13965" y="16200"/>
                  <a:pt x="14236" y="16200"/>
                </a:cubicBezTo>
                <a:cubicBezTo>
                  <a:pt x="14508" y="16200"/>
                  <a:pt x="14727" y="15932"/>
                  <a:pt x="14727" y="15600"/>
                </a:cubicBezTo>
                <a:cubicBezTo>
                  <a:pt x="14727" y="14275"/>
                  <a:pt x="15606" y="13200"/>
                  <a:pt x="16691" y="13200"/>
                </a:cubicBezTo>
                <a:cubicBezTo>
                  <a:pt x="16962" y="13200"/>
                  <a:pt x="17182" y="12932"/>
                  <a:pt x="17182" y="12600"/>
                </a:cubicBezTo>
                <a:cubicBezTo>
                  <a:pt x="17182" y="12268"/>
                  <a:pt x="16962" y="12000"/>
                  <a:pt x="16691" y="12000"/>
                </a:cubicBezTo>
                <a:moveTo>
                  <a:pt x="4909" y="12000"/>
                </a:moveTo>
                <a:cubicBezTo>
                  <a:pt x="3282" y="12000"/>
                  <a:pt x="1964" y="13612"/>
                  <a:pt x="1964" y="15600"/>
                </a:cubicBezTo>
                <a:cubicBezTo>
                  <a:pt x="1964" y="15932"/>
                  <a:pt x="2183" y="16200"/>
                  <a:pt x="2455" y="16200"/>
                </a:cubicBezTo>
                <a:cubicBezTo>
                  <a:pt x="2726" y="16200"/>
                  <a:pt x="2945" y="15932"/>
                  <a:pt x="2945" y="15600"/>
                </a:cubicBezTo>
                <a:cubicBezTo>
                  <a:pt x="2945" y="14275"/>
                  <a:pt x="3825" y="13200"/>
                  <a:pt x="4909" y="13200"/>
                </a:cubicBezTo>
                <a:cubicBezTo>
                  <a:pt x="5180" y="13200"/>
                  <a:pt x="5400" y="12932"/>
                  <a:pt x="5400" y="12600"/>
                </a:cubicBezTo>
                <a:cubicBezTo>
                  <a:pt x="5400" y="12268"/>
                  <a:pt x="5180" y="12000"/>
                  <a:pt x="4909" y="12000"/>
                </a:cubicBezTo>
              </a:path>
            </a:pathLst>
          </a:custGeom>
          <a:solidFill>
            <a:schemeClr val="tx1"/>
          </a:solidFill>
          <a:ln w="12700">
            <a:miter lim="400000"/>
          </a:ln>
        </p:spPr>
        <p:txBody>
          <a:bodyPr lIns="14284" tIns="14284" rIns="14284" bIns="14284" anchor="ctr"/>
          <a:lstStyle/>
          <a:p>
            <a:pPr defTabSz="17081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sym typeface="Gill Sans"/>
            </a:endParaRPr>
          </a:p>
        </p:txBody>
      </p:sp>
      <p:sp>
        <p:nvSpPr>
          <p:cNvPr id="21" name="Shape 2787"/>
          <p:cNvSpPr/>
          <p:nvPr/>
        </p:nvSpPr>
        <p:spPr>
          <a:xfrm>
            <a:off x="5994840" y="1634540"/>
            <a:ext cx="363441" cy="363681"/>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chemeClr val="tx1"/>
          </a:solidFill>
          <a:ln w="12700">
            <a:miter lim="400000"/>
          </a:ln>
        </p:spPr>
        <p:txBody>
          <a:bodyPr lIns="14284" tIns="14284" rIns="14284" bIns="14284" anchor="ctr"/>
          <a:lstStyle/>
          <a:p>
            <a:pPr defTabSz="17081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sym typeface="Gill Sans"/>
            </a:endParaRPr>
          </a:p>
        </p:txBody>
      </p:sp>
      <p:cxnSp>
        <p:nvCxnSpPr>
          <p:cNvPr id="14" name="直接连接符 13"/>
          <p:cNvCxnSpPr/>
          <p:nvPr/>
        </p:nvCxnSpPr>
        <p:spPr>
          <a:xfrm>
            <a:off x="0" y="355094"/>
            <a:ext cx="5810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5" name="TextBox 12"/>
          <p:cNvSpPr txBox="1"/>
          <p:nvPr/>
        </p:nvSpPr>
        <p:spPr>
          <a:xfrm>
            <a:off x="217525" y="502127"/>
            <a:ext cx="2069797" cy="338554"/>
          </a:xfrm>
          <a:prstGeom prst="rect">
            <a:avLst/>
          </a:prstGeom>
          <a:noFill/>
        </p:spPr>
        <p:txBody>
          <a:bodyPr wrap="none" rtlCol="0">
            <a:spAutoFit/>
          </a:bodyPr>
          <a:lstStyle/>
          <a:p>
            <a:pPr defTabSz="685165">
              <a:lnSpc>
                <a:spcPct val="80000"/>
              </a:lnSpc>
              <a:defRPr/>
            </a:pPr>
            <a:r>
              <a:rPr lang="zh-CN" altLang="en-US" sz="2000" spc="450" dirty="0" smtClean="0">
                <a:solidFill>
                  <a:schemeClr val="tx2"/>
                </a:solidFill>
                <a:latin typeface="Arvo"/>
                <a:cs typeface="Arvo"/>
              </a:rPr>
              <a:t>组员：张学正</a:t>
            </a:r>
            <a:endParaRPr lang="en-US" altLang="zh-CN" sz="2000" spc="450" dirty="0">
              <a:solidFill>
                <a:schemeClr val="tx2"/>
              </a:solidFill>
              <a:latin typeface="Arvo"/>
              <a:cs typeface="Arvo"/>
            </a:endParaRPr>
          </a:p>
        </p:txBody>
      </p:sp>
      <p:sp>
        <p:nvSpPr>
          <p:cNvPr id="36" name="Rectangle 3"/>
          <p:cNvSpPr/>
          <p:nvPr/>
        </p:nvSpPr>
        <p:spPr>
          <a:xfrm>
            <a:off x="2071796" y="2549362"/>
            <a:ext cx="1719470" cy="415242"/>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200" dirty="0">
                <a:solidFill>
                  <a:prstClr val="black"/>
                </a:solidFill>
                <a:latin typeface="Montserrat" panose="00000500000000000000" pitchFamily="50" charset="0"/>
              </a:rPr>
              <a:t>咨询记录</a:t>
            </a:r>
            <a:endParaRPr lang="en-US" sz="1200" dirty="0">
              <a:solidFill>
                <a:prstClr val="black"/>
              </a:solidFill>
              <a:latin typeface="Montserrat" panose="00000500000000000000" pitchFamily="50" charset="0"/>
            </a:endParaRPr>
          </a:p>
        </p:txBody>
      </p:sp>
      <p:sp>
        <p:nvSpPr>
          <p:cNvPr id="37" name="TextBox 4"/>
          <p:cNvSpPr txBox="1"/>
          <p:nvPr/>
        </p:nvSpPr>
        <p:spPr>
          <a:xfrm>
            <a:off x="2143862" y="2344677"/>
            <a:ext cx="800219" cy="276999"/>
          </a:xfrm>
          <a:prstGeom prst="rect">
            <a:avLst/>
          </a:prstGeom>
          <a:noFill/>
        </p:spPr>
        <p:txBody>
          <a:bodyPr wrap="none" rtlCol="0">
            <a:spAutoFit/>
          </a:bodyPr>
          <a:lstStyle/>
          <a:p>
            <a:r>
              <a:rPr lang="zh-CN" altLang="en-US" sz="1200" dirty="0">
                <a:solidFill>
                  <a:prstClr val="black"/>
                </a:solidFill>
                <a:latin typeface="Montserrat Light" panose="00000400000000000000" pitchFamily="50" charset="0"/>
              </a:rPr>
              <a:t>咨询</a:t>
            </a:r>
            <a:r>
              <a:rPr lang="zh-CN" altLang="en-US" sz="1200" dirty="0" smtClean="0">
                <a:solidFill>
                  <a:prstClr val="black"/>
                </a:solidFill>
                <a:latin typeface="Montserrat Light" panose="00000400000000000000" pitchFamily="50" charset="0"/>
              </a:rPr>
              <a:t>模块</a:t>
            </a:r>
            <a:endParaRPr lang="en-US" sz="1200" dirty="0">
              <a:solidFill>
                <a:prstClr val="black"/>
              </a:solidFill>
              <a:latin typeface="Montserrat Light" panose="00000400000000000000" pitchFamily="50" charset="0"/>
            </a:endParaRPr>
          </a:p>
        </p:txBody>
      </p:sp>
      <p:sp>
        <p:nvSpPr>
          <p:cNvPr id="38" name="Rectangle 3"/>
          <p:cNvSpPr/>
          <p:nvPr/>
        </p:nvSpPr>
        <p:spPr>
          <a:xfrm>
            <a:off x="2071796" y="2843758"/>
            <a:ext cx="1719470" cy="415242"/>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200" dirty="0">
                <a:solidFill>
                  <a:prstClr val="black"/>
                </a:solidFill>
                <a:latin typeface="Montserrat" panose="00000500000000000000" pitchFamily="50" charset="0"/>
              </a:rPr>
              <a:t>学生报名</a:t>
            </a:r>
            <a:endParaRPr lang="en-US" sz="1200" dirty="0">
              <a:solidFill>
                <a:prstClr val="black"/>
              </a:solidFill>
              <a:latin typeface="Montserrat" panose="00000500000000000000" pitchFamily="50" charset="0"/>
            </a:endParaRPr>
          </a:p>
        </p:txBody>
      </p:sp>
      <p:sp>
        <p:nvSpPr>
          <p:cNvPr id="43" name="Rectangle 3"/>
          <p:cNvSpPr/>
          <p:nvPr/>
        </p:nvSpPr>
        <p:spPr>
          <a:xfrm>
            <a:off x="5046621" y="2513194"/>
            <a:ext cx="1719470" cy="415242"/>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200" dirty="0">
                <a:solidFill>
                  <a:prstClr val="black"/>
                </a:solidFill>
                <a:latin typeface="Montserrat" panose="00000500000000000000" pitchFamily="50" charset="0"/>
              </a:rPr>
              <a:t>部门管理</a:t>
            </a:r>
            <a:endParaRPr lang="en-US" sz="1200" dirty="0">
              <a:solidFill>
                <a:prstClr val="black"/>
              </a:solidFill>
              <a:latin typeface="Montserrat" panose="00000500000000000000" pitchFamily="50" charset="0"/>
            </a:endParaRPr>
          </a:p>
        </p:txBody>
      </p:sp>
      <p:sp>
        <p:nvSpPr>
          <p:cNvPr id="44" name="TextBox 4"/>
          <p:cNvSpPr txBox="1"/>
          <p:nvPr/>
        </p:nvSpPr>
        <p:spPr>
          <a:xfrm>
            <a:off x="5808812" y="2295116"/>
            <a:ext cx="800219" cy="276999"/>
          </a:xfrm>
          <a:prstGeom prst="rect">
            <a:avLst/>
          </a:prstGeom>
          <a:noFill/>
        </p:spPr>
        <p:txBody>
          <a:bodyPr wrap="none" rtlCol="0">
            <a:spAutoFit/>
          </a:bodyPr>
          <a:lstStyle/>
          <a:p>
            <a:r>
              <a:rPr lang="zh-CN" altLang="en-US" sz="1200" dirty="0">
                <a:solidFill>
                  <a:prstClr val="black"/>
                </a:solidFill>
                <a:latin typeface="Montserrat Light" panose="00000400000000000000" pitchFamily="50" charset="0"/>
              </a:rPr>
              <a:t>内务</a:t>
            </a:r>
            <a:r>
              <a:rPr lang="zh-CN" altLang="en-US" sz="1200" dirty="0" smtClean="0">
                <a:solidFill>
                  <a:prstClr val="black"/>
                </a:solidFill>
                <a:latin typeface="Montserrat Light" panose="00000400000000000000" pitchFamily="50" charset="0"/>
              </a:rPr>
              <a:t>模块</a:t>
            </a:r>
            <a:endParaRPr lang="en-US" sz="1200" dirty="0">
              <a:solidFill>
                <a:prstClr val="black"/>
              </a:solidFill>
              <a:latin typeface="Montserrat Light" panose="00000400000000000000" pitchFamily="50" charset="0"/>
            </a:endParaRPr>
          </a:p>
        </p:txBody>
      </p:sp>
      <p:sp>
        <p:nvSpPr>
          <p:cNvPr id="45" name="Rectangle 3"/>
          <p:cNvSpPr/>
          <p:nvPr/>
        </p:nvSpPr>
        <p:spPr>
          <a:xfrm>
            <a:off x="5046621" y="2807590"/>
            <a:ext cx="1719470" cy="415242"/>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200" dirty="0">
                <a:solidFill>
                  <a:prstClr val="black"/>
                </a:solidFill>
                <a:latin typeface="Montserrat" panose="00000500000000000000" pitchFamily="50" charset="0"/>
              </a:rPr>
              <a:t>员工管理</a:t>
            </a:r>
            <a:endParaRPr lang="en-US" sz="1200" dirty="0">
              <a:solidFill>
                <a:prstClr val="black"/>
              </a:solidFill>
              <a:latin typeface="Montserrat" panose="00000500000000000000" pitchFamily="50" charset="0"/>
            </a:endParaRPr>
          </a:p>
        </p:txBody>
      </p:sp>
      <p:sp>
        <p:nvSpPr>
          <p:cNvPr id="46" name="Rectangle 3"/>
          <p:cNvSpPr/>
          <p:nvPr/>
        </p:nvSpPr>
        <p:spPr>
          <a:xfrm>
            <a:off x="5056179" y="3128276"/>
            <a:ext cx="1719470" cy="415242"/>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200" dirty="0">
                <a:solidFill>
                  <a:prstClr val="black"/>
                </a:solidFill>
                <a:latin typeface="Montserrat" panose="00000500000000000000" pitchFamily="50" charset="0"/>
              </a:rPr>
              <a:t>职务变更</a:t>
            </a:r>
            <a:endParaRPr lang="en-US" sz="1200" dirty="0">
              <a:solidFill>
                <a:prstClr val="black"/>
              </a:solidFill>
              <a:latin typeface="Montserrat" panose="00000500000000000000" pitchFamily="50" charset="0"/>
            </a:endParaRPr>
          </a:p>
        </p:txBody>
      </p:sp>
      <p:sp>
        <p:nvSpPr>
          <p:cNvPr id="47" name="Rectangle 3"/>
          <p:cNvSpPr/>
          <p:nvPr/>
        </p:nvSpPr>
        <p:spPr>
          <a:xfrm>
            <a:off x="5046621" y="3429821"/>
            <a:ext cx="1719470" cy="415242"/>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200" dirty="0">
                <a:solidFill>
                  <a:prstClr val="black"/>
                </a:solidFill>
                <a:latin typeface="Montserrat" panose="00000500000000000000" pitchFamily="50" charset="0"/>
              </a:rPr>
              <a:t>休假管理</a:t>
            </a:r>
            <a:endParaRPr lang="en-US" sz="1200" dirty="0">
              <a:solidFill>
                <a:prstClr val="black"/>
              </a:solidFill>
              <a:latin typeface="Montserrat" panose="00000500000000000000" pitchFamily="50" charset="0"/>
            </a:endParaRPr>
          </a:p>
        </p:txBody>
      </p:sp>
      <p:sp>
        <p:nvSpPr>
          <p:cNvPr id="48" name="Rectangle 3"/>
          <p:cNvSpPr/>
          <p:nvPr/>
        </p:nvSpPr>
        <p:spPr>
          <a:xfrm>
            <a:off x="6339691" y="2528740"/>
            <a:ext cx="1719470" cy="415242"/>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200" dirty="0">
                <a:solidFill>
                  <a:prstClr val="black"/>
                </a:solidFill>
                <a:latin typeface="Montserrat" panose="00000500000000000000" pitchFamily="50" charset="0"/>
              </a:rPr>
              <a:t>入职管理</a:t>
            </a:r>
            <a:endParaRPr lang="en-US" sz="1200" dirty="0">
              <a:solidFill>
                <a:prstClr val="black"/>
              </a:solidFill>
              <a:latin typeface="Montserrat" panose="00000500000000000000" pitchFamily="50" charset="0"/>
            </a:endParaRPr>
          </a:p>
        </p:txBody>
      </p:sp>
      <p:sp>
        <p:nvSpPr>
          <p:cNvPr id="49" name="Rectangle 3"/>
          <p:cNvSpPr/>
          <p:nvPr/>
        </p:nvSpPr>
        <p:spPr>
          <a:xfrm>
            <a:off x="6349249" y="2819161"/>
            <a:ext cx="1719470" cy="415242"/>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200" dirty="0">
                <a:solidFill>
                  <a:prstClr val="black"/>
                </a:solidFill>
                <a:latin typeface="Montserrat" panose="00000500000000000000" pitchFamily="50" charset="0"/>
              </a:rPr>
              <a:t>离职管理</a:t>
            </a:r>
            <a:endParaRPr lang="en-US" sz="1200" dirty="0">
              <a:solidFill>
                <a:prstClr val="black"/>
              </a:solidFill>
              <a:latin typeface="Montserrat" panose="00000500000000000000" pitchFamily="50" charset="0"/>
            </a:endParaRPr>
          </a:p>
        </p:txBody>
      </p:sp>
      <p:sp>
        <p:nvSpPr>
          <p:cNvPr id="29" name="Rectangle 3"/>
          <p:cNvSpPr/>
          <p:nvPr/>
        </p:nvSpPr>
        <p:spPr>
          <a:xfrm>
            <a:off x="6349249" y="3143822"/>
            <a:ext cx="1719470" cy="415242"/>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200" dirty="0">
                <a:solidFill>
                  <a:prstClr val="black"/>
                </a:solidFill>
                <a:latin typeface="Montserrat" panose="00000500000000000000" pitchFamily="50" charset="0"/>
              </a:rPr>
              <a:t>资源</a:t>
            </a:r>
            <a:r>
              <a:rPr lang="zh-CN" altLang="en-US" sz="1200" dirty="0" smtClean="0">
                <a:solidFill>
                  <a:prstClr val="black"/>
                </a:solidFill>
                <a:latin typeface="Montserrat" panose="00000500000000000000" pitchFamily="50" charset="0"/>
              </a:rPr>
              <a:t>申请</a:t>
            </a:r>
            <a:r>
              <a:rPr lang="zh-CN" altLang="en-US" sz="1200" dirty="0">
                <a:solidFill>
                  <a:prstClr val="black"/>
                </a:solidFill>
                <a:latin typeface="Montserrat" panose="00000500000000000000" pitchFamily="50" charset="0"/>
              </a:rPr>
              <a:t>管理</a:t>
            </a:r>
            <a:endParaRPr lang="en-US" sz="1200" dirty="0">
              <a:solidFill>
                <a:prstClr val="black"/>
              </a:solidFill>
              <a:latin typeface="Montserrat" panose="00000500000000000000" pitchFamily="50" charset="0"/>
            </a:endParaRPr>
          </a:p>
        </p:txBody>
      </p:sp>
    </p:spTree>
    <p:extLst>
      <p:ext uri="{BB962C8B-B14F-4D97-AF65-F5344CB8AC3E}">
        <p14:creationId xmlns:p14="http://schemas.microsoft.com/office/powerpoint/2010/main" val="2550340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additive="base">
                                        <p:cTn id="27" dur="500" fill="hold"/>
                                        <p:tgtEl>
                                          <p:spTgt spid="36"/>
                                        </p:tgtEl>
                                        <p:attrNameLst>
                                          <p:attrName>ppt_x</p:attrName>
                                        </p:attrNameLst>
                                      </p:cBhvr>
                                      <p:tavLst>
                                        <p:tav tm="0">
                                          <p:val>
                                            <p:strVal val="#ppt_x"/>
                                          </p:val>
                                        </p:tav>
                                        <p:tav tm="100000">
                                          <p:val>
                                            <p:strVal val="#ppt_x"/>
                                          </p:val>
                                        </p:tav>
                                      </p:tavLst>
                                    </p:anim>
                                    <p:anim calcmode="lin" valueType="num">
                                      <p:cBhvr additive="base">
                                        <p:cTn id="28" dur="500" fill="hold"/>
                                        <p:tgtEl>
                                          <p:spTgt spid="3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500" fill="hold"/>
                                        <p:tgtEl>
                                          <p:spTgt spid="37"/>
                                        </p:tgtEl>
                                        <p:attrNameLst>
                                          <p:attrName>ppt_x</p:attrName>
                                        </p:attrNameLst>
                                      </p:cBhvr>
                                      <p:tavLst>
                                        <p:tav tm="0">
                                          <p:val>
                                            <p:strVal val="#ppt_x"/>
                                          </p:val>
                                        </p:tav>
                                        <p:tav tm="100000">
                                          <p:val>
                                            <p:strVal val="#ppt_x"/>
                                          </p:val>
                                        </p:tav>
                                      </p:tavLst>
                                    </p:anim>
                                    <p:anim calcmode="lin" valueType="num">
                                      <p:cBhvr additive="base">
                                        <p:cTn id="32" dur="500" fill="hold"/>
                                        <p:tgtEl>
                                          <p:spTgt spid="3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500" fill="hold"/>
                                        <p:tgtEl>
                                          <p:spTgt spid="38"/>
                                        </p:tgtEl>
                                        <p:attrNameLst>
                                          <p:attrName>ppt_x</p:attrName>
                                        </p:attrNameLst>
                                      </p:cBhvr>
                                      <p:tavLst>
                                        <p:tav tm="0">
                                          <p:val>
                                            <p:strVal val="#ppt_x"/>
                                          </p:val>
                                        </p:tav>
                                        <p:tav tm="100000">
                                          <p:val>
                                            <p:strVal val="#ppt_x"/>
                                          </p:val>
                                        </p:tav>
                                      </p:tavLst>
                                    </p:anim>
                                    <p:anim calcmode="lin" valueType="num">
                                      <p:cBhvr additive="base">
                                        <p:cTn id="36" dur="500" fill="hold"/>
                                        <p:tgtEl>
                                          <p:spTgt spid="3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500" fill="hold"/>
                                        <p:tgtEl>
                                          <p:spTgt spid="43"/>
                                        </p:tgtEl>
                                        <p:attrNameLst>
                                          <p:attrName>ppt_x</p:attrName>
                                        </p:attrNameLst>
                                      </p:cBhvr>
                                      <p:tavLst>
                                        <p:tav tm="0">
                                          <p:val>
                                            <p:strVal val="#ppt_x"/>
                                          </p:val>
                                        </p:tav>
                                        <p:tav tm="100000">
                                          <p:val>
                                            <p:strVal val="#ppt_x"/>
                                          </p:val>
                                        </p:tav>
                                      </p:tavLst>
                                    </p:anim>
                                    <p:anim calcmode="lin" valueType="num">
                                      <p:cBhvr additive="base">
                                        <p:cTn id="40" dur="500" fill="hold"/>
                                        <p:tgtEl>
                                          <p:spTgt spid="4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anim calcmode="lin" valueType="num">
                                      <p:cBhvr additive="base">
                                        <p:cTn id="43" dur="500" fill="hold"/>
                                        <p:tgtEl>
                                          <p:spTgt spid="44"/>
                                        </p:tgtEl>
                                        <p:attrNameLst>
                                          <p:attrName>ppt_x</p:attrName>
                                        </p:attrNameLst>
                                      </p:cBhvr>
                                      <p:tavLst>
                                        <p:tav tm="0">
                                          <p:val>
                                            <p:strVal val="#ppt_x"/>
                                          </p:val>
                                        </p:tav>
                                        <p:tav tm="100000">
                                          <p:val>
                                            <p:strVal val="#ppt_x"/>
                                          </p:val>
                                        </p:tav>
                                      </p:tavLst>
                                    </p:anim>
                                    <p:anim calcmode="lin" valueType="num">
                                      <p:cBhvr additive="base">
                                        <p:cTn id="44" dur="500" fill="hold"/>
                                        <p:tgtEl>
                                          <p:spTgt spid="4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additive="base">
                                        <p:cTn id="47" dur="500" fill="hold"/>
                                        <p:tgtEl>
                                          <p:spTgt spid="45"/>
                                        </p:tgtEl>
                                        <p:attrNameLst>
                                          <p:attrName>ppt_x</p:attrName>
                                        </p:attrNameLst>
                                      </p:cBhvr>
                                      <p:tavLst>
                                        <p:tav tm="0">
                                          <p:val>
                                            <p:strVal val="#ppt_x"/>
                                          </p:val>
                                        </p:tav>
                                        <p:tav tm="100000">
                                          <p:val>
                                            <p:strVal val="#ppt_x"/>
                                          </p:val>
                                        </p:tav>
                                      </p:tavLst>
                                    </p:anim>
                                    <p:anim calcmode="lin" valueType="num">
                                      <p:cBhvr additive="base">
                                        <p:cTn id="48" dur="500" fill="hold"/>
                                        <p:tgtEl>
                                          <p:spTgt spid="4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anim calcmode="lin" valueType="num">
                                      <p:cBhvr additive="base">
                                        <p:cTn id="51" dur="500" fill="hold"/>
                                        <p:tgtEl>
                                          <p:spTgt spid="46"/>
                                        </p:tgtEl>
                                        <p:attrNameLst>
                                          <p:attrName>ppt_x</p:attrName>
                                        </p:attrNameLst>
                                      </p:cBhvr>
                                      <p:tavLst>
                                        <p:tav tm="0">
                                          <p:val>
                                            <p:strVal val="#ppt_x"/>
                                          </p:val>
                                        </p:tav>
                                        <p:tav tm="100000">
                                          <p:val>
                                            <p:strVal val="#ppt_x"/>
                                          </p:val>
                                        </p:tav>
                                      </p:tavLst>
                                    </p:anim>
                                    <p:anim calcmode="lin" valueType="num">
                                      <p:cBhvr additive="base">
                                        <p:cTn id="52" dur="500" fill="hold"/>
                                        <p:tgtEl>
                                          <p:spTgt spid="4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7"/>
                                        </p:tgtEl>
                                        <p:attrNameLst>
                                          <p:attrName>style.visibility</p:attrName>
                                        </p:attrNameLst>
                                      </p:cBhvr>
                                      <p:to>
                                        <p:strVal val="visible"/>
                                      </p:to>
                                    </p:set>
                                    <p:anim calcmode="lin" valueType="num">
                                      <p:cBhvr additive="base">
                                        <p:cTn id="55" dur="500" fill="hold"/>
                                        <p:tgtEl>
                                          <p:spTgt spid="47"/>
                                        </p:tgtEl>
                                        <p:attrNameLst>
                                          <p:attrName>ppt_x</p:attrName>
                                        </p:attrNameLst>
                                      </p:cBhvr>
                                      <p:tavLst>
                                        <p:tav tm="0">
                                          <p:val>
                                            <p:strVal val="#ppt_x"/>
                                          </p:val>
                                        </p:tav>
                                        <p:tav tm="100000">
                                          <p:val>
                                            <p:strVal val="#ppt_x"/>
                                          </p:val>
                                        </p:tav>
                                      </p:tavLst>
                                    </p:anim>
                                    <p:anim calcmode="lin" valueType="num">
                                      <p:cBhvr additive="base">
                                        <p:cTn id="56" dur="500" fill="hold"/>
                                        <p:tgtEl>
                                          <p:spTgt spid="4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8"/>
                                        </p:tgtEl>
                                        <p:attrNameLst>
                                          <p:attrName>style.visibility</p:attrName>
                                        </p:attrNameLst>
                                      </p:cBhvr>
                                      <p:to>
                                        <p:strVal val="visible"/>
                                      </p:to>
                                    </p:set>
                                    <p:anim calcmode="lin" valueType="num">
                                      <p:cBhvr additive="base">
                                        <p:cTn id="59" dur="500" fill="hold"/>
                                        <p:tgtEl>
                                          <p:spTgt spid="48"/>
                                        </p:tgtEl>
                                        <p:attrNameLst>
                                          <p:attrName>ppt_x</p:attrName>
                                        </p:attrNameLst>
                                      </p:cBhvr>
                                      <p:tavLst>
                                        <p:tav tm="0">
                                          <p:val>
                                            <p:strVal val="#ppt_x"/>
                                          </p:val>
                                        </p:tav>
                                        <p:tav tm="100000">
                                          <p:val>
                                            <p:strVal val="#ppt_x"/>
                                          </p:val>
                                        </p:tav>
                                      </p:tavLst>
                                    </p:anim>
                                    <p:anim calcmode="lin" valueType="num">
                                      <p:cBhvr additive="base">
                                        <p:cTn id="60" dur="500" fill="hold"/>
                                        <p:tgtEl>
                                          <p:spTgt spid="4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anim calcmode="lin" valueType="num">
                                      <p:cBhvr additive="base">
                                        <p:cTn id="63" dur="500" fill="hold"/>
                                        <p:tgtEl>
                                          <p:spTgt spid="49"/>
                                        </p:tgtEl>
                                        <p:attrNameLst>
                                          <p:attrName>ppt_x</p:attrName>
                                        </p:attrNameLst>
                                      </p:cBhvr>
                                      <p:tavLst>
                                        <p:tav tm="0">
                                          <p:val>
                                            <p:strVal val="#ppt_x"/>
                                          </p:val>
                                        </p:tav>
                                        <p:tav tm="100000">
                                          <p:val>
                                            <p:strVal val="#ppt_x"/>
                                          </p:val>
                                        </p:tav>
                                      </p:tavLst>
                                    </p:anim>
                                    <p:anim calcmode="lin" valueType="num">
                                      <p:cBhvr additive="base">
                                        <p:cTn id="64" dur="500" fill="hold"/>
                                        <p:tgtEl>
                                          <p:spTgt spid="4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anim calcmode="lin" valueType="num">
                                      <p:cBhvr additive="base">
                                        <p:cTn id="67" dur="500" fill="hold"/>
                                        <p:tgtEl>
                                          <p:spTgt spid="29"/>
                                        </p:tgtEl>
                                        <p:attrNameLst>
                                          <p:attrName>ppt_x</p:attrName>
                                        </p:attrNameLst>
                                      </p:cBhvr>
                                      <p:tavLst>
                                        <p:tav tm="0">
                                          <p:val>
                                            <p:strVal val="#ppt_x"/>
                                          </p:val>
                                        </p:tav>
                                        <p:tav tm="100000">
                                          <p:val>
                                            <p:strVal val="#ppt_x"/>
                                          </p:val>
                                        </p:tav>
                                      </p:tavLst>
                                    </p:anim>
                                    <p:anim calcmode="lin" valueType="num">
                                      <p:cBhvr additive="base">
                                        <p:cTn id="6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animBg="1"/>
      <p:bldP spid="12" grpId="0" animBg="1"/>
      <p:bldP spid="20" grpId="0" animBg="1"/>
      <p:bldP spid="21" grpId="0" animBg="1"/>
      <p:bldP spid="36" grpId="0"/>
      <p:bldP spid="37" grpId="0"/>
      <p:bldP spid="38" grpId="0"/>
      <p:bldP spid="43" grpId="0"/>
      <p:bldP spid="44" grpId="0"/>
      <p:bldP spid="45" grpId="0"/>
      <p:bldP spid="46" grpId="0"/>
      <p:bldP spid="47" grpId="0"/>
      <p:bldP spid="48" grpId="0"/>
      <p:bldP spid="49" grpId="0"/>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1090141" y="2166442"/>
            <a:ext cx="3326053" cy="400110"/>
          </a:xfrm>
          <a:prstGeom prst="rect">
            <a:avLst/>
          </a:prstGeom>
        </p:spPr>
        <p:txBody>
          <a:bodyPr wrap="square">
            <a:spAutoFit/>
          </a:bodyPr>
          <a:lstStyle/>
          <a:p>
            <a:r>
              <a:rPr lang="zh-CN" altLang="en-US" sz="2000" spc="300" dirty="0">
                <a:solidFill>
                  <a:schemeClr val="tx2"/>
                </a:solidFill>
                <a:cs typeface="+mn-ea"/>
                <a:sym typeface="+mn-lt"/>
              </a:rPr>
              <a:t>项目总结</a:t>
            </a:r>
            <a:endParaRPr lang="zh-CN" altLang="en-US" sz="2000" dirty="0">
              <a:solidFill>
                <a:schemeClr val="tx1">
                  <a:lumMod val="85000"/>
                  <a:lumOff val="15000"/>
                </a:schemeClr>
              </a:solidFill>
              <a:cs typeface="+mn-ea"/>
              <a:sym typeface="+mn-lt"/>
            </a:endParaRPr>
          </a:p>
        </p:txBody>
      </p:sp>
      <p:sp>
        <p:nvSpPr>
          <p:cNvPr id="22" name="矩形 21"/>
          <p:cNvSpPr/>
          <p:nvPr/>
        </p:nvSpPr>
        <p:spPr>
          <a:xfrm>
            <a:off x="1111696" y="2626107"/>
            <a:ext cx="3953285" cy="298608"/>
          </a:xfrm>
          <a:prstGeom prst="rect">
            <a:avLst/>
          </a:prstGeom>
        </p:spPr>
        <p:txBody>
          <a:bodyPr wrap="square">
            <a:spAutoFit/>
          </a:bodyPr>
          <a:lstStyle/>
          <a:p>
            <a:pPr>
              <a:lnSpc>
                <a:spcPct val="150000"/>
              </a:lnSpc>
            </a:pPr>
            <a:r>
              <a:rPr lang="zh-CN" altLang="en-US" sz="1000" dirty="0">
                <a:solidFill>
                  <a:schemeClr val="tx1">
                    <a:lumMod val="85000"/>
                    <a:lumOff val="15000"/>
                  </a:schemeClr>
                </a:solidFill>
                <a:cs typeface="+mn-ea"/>
                <a:sym typeface="+mn-lt"/>
              </a:rPr>
              <a:t>实训项目总结</a:t>
            </a:r>
            <a:r>
              <a:rPr lang="zh-CN" altLang="en-US" sz="1000" dirty="0" smtClean="0">
                <a:solidFill>
                  <a:schemeClr val="tx1">
                    <a:lumMod val="85000"/>
                    <a:lumOff val="15000"/>
                  </a:schemeClr>
                </a:solidFill>
                <a:cs typeface="+mn-ea"/>
                <a:sym typeface="+mn-lt"/>
              </a:rPr>
              <a:t>，组员开发</a:t>
            </a:r>
            <a:r>
              <a:rPr lang="zh-CN" altLang="en-US" sz="1000" dirty="0">
                <a:solidFill>
                  <a:schemeClr val="tx1">
                    <a:lumMod val="85000"/>
                    <a:lumOff val="15000"/>
                  </a:schemeClr>
                </a:solidFill>
                <a:cs typeface="+mn-ea"/>
                <a:sym typeface="+mn-lt"/>
              </a:rPr>
              <a:t>心得</a:t>
            </a:r>
            <a:endParaRPr lang="en-US" altLang="zh-CN" sz="1000" dirty="0">
              <a:solidFill>
                <a:schemeClr val="tx1">
                  <a:lumMod val="85000"/>
                  <a:lumOff val="15000"/>
                </a:schemeClr>
              </a:solidFill>
              <a:cs typeface="+mn-ea"/>
              <a:sym typeface="+mn-lt"/>
            </a:endParaRPr>
          </a:p>
        </p:txBody>
      </p:sp>
      <p:sp>
        <p:nvSpPr>
          <p:cNvPr id="23" name="矩形 22"/>
          <p:cNvSpPr/>
          <p:nvPr/>
        </p:nvSpPr>
        <p:spPr>
          <a:xfrm>
            <a:off x="1118717" y="1787764"/>
            <a:ext cx="2543804" cy="400110"/>
          </a:xfrm>
          <a:prstGeom prst="rect">
            <a:avLst/>
          </a:prstGeom>
        </p:spPr>
        <p:txBody>
          <a:bodyPr wrap="square">
            <a:spAutoFit/>
          </a:bodyPr>
          <a:lstStyle/>
          <a:p>
            <a:r>
              <a:rPr lang="en-US" altLang="zh-CN" sz="2000" i="1" dirty="0">
                <a:solidFill>
                  <a:schemeClr val="accent1"/>
                </a:solidFill>
                <a:cs typeface="+mn-ea"/>
                <a:sym typeface="+mn-lt"/>
              </a:rPr>
              <a:t>PART </a:t>
            </a:r>
            <a:r>
              <a:rPr lang="en-US" altLang="zh-CN" sz="2000" i="1" dirty="0" smtClean="0">
                <a:solidFill>
                  <a:schemeClr val="accent1"/>
                </a:solidFill>
                <a:cs typeface="+mn-ea"/>
                <a:sym typeface="+mn-lt"/>
              </a:rPr>
              <a:t>04</a:t>
            </a:r>
            <a:endParaRPr lang="zh-CN" altLang="en-US" sz="2000" i="1" dirty="0">
              <a:solidFill>
                <a:schemeClr val="accent1"/>
              </a:solidFill>
              <a:cs typeface="+mn-ea"/>
              <a:sym typeface="+mn-lt"/>
            </a:endParaRPr>
          </a:p>
        </p:txBody>
      </p:sp>
      <p:cxnSp>
        <p:nvCxnSpPr>
          <p:cNvPr id="24" name="直接连接符 23"/>
          <p:cNvCxnSpPr/>
          <p:nvPr/>
        </p:nvCxnSpPr>
        <p:spPr>
          <a:xfrm>
            <a:off x="1209270" y="2598506"/>
            <a:ext cx="232097" cy="0"/>
          </a:xfrm>
          <a:prstGeom prst="line">
            <a:avLst/>
          </a:prstGeom>
          <a:ln w="25400" cap="rnd">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80903" y="1168694"/>
            <a:ext cx="3173535" cy="4406229"/>
          </a:xfrm>
          <a:prstGeom prst="rect">
            <a:avLst/>
          </a:prstGeom>
          <a:effectLst/>
        </p:spPr>
      </p:pic>
      <p:sp>
        <p:nvSpPr>
          <p:cNvPr id="12" name="Rectangle 11"/>
          <p:cNvSpPr/>
          <p:nvPr/>
        </p:nvSpPr>
        <p:spPr>
          <a:xfrm flipH="1">
            <a:off x="5439699" y="2223244"/>
            <a:ext cx="2783429" cy="400110"/>
          </a:xfrm>
          <a:prstGeom prst="rect">
            <a:avLst/>
          </a:prstGeom>
        </p:spPr>
        <p:txBody>
          <a:bodyPr wrap="square">
            <a:spAutoFit/>
          </a:bodyPr>
          <a:lstStyle/>
          <a:p>
            <a:pPr>
              <a:lnSpc>
                <a:spcPct val="200000"/>
              </a:lnSpc>
            </a:pPr>
            <a:r>
              <a:rPr lang="zh-CN" altLang="en-US" sz="1000" dirty="0" smtClean="0">
                <a:solidFill>
                  <a:prstClr val="black"/>
                </a:solidFill>
                <a:latin typeface="Montserrat Light" panose="00000400000000000000" pitchFamily="50" charset="0"/>
              </a:rPr>
              <a:t>项目规模大，业务逻辑</a:t>
            </a:r>
            <a:r>
              <a:rPr lang="zh-CN" altLang="en-US" sz="1000" dirty="0" smtClean="0">
                <a:solidFill>
                  <a:prstClr val="black"/>
                </a:solidFill>
                <a:latin typeface="Montserrat Light" panose="00000400000000000000" pitchFamily="50" charset="0"/>
              </a:rPr>
              <a:t>清晰完整</a:t>
            </a:r>
            <a:endParaRPr lang="en-US" sz="1000" dirty="0">
              <a:solidFill>
                <a:prstClr val="black"/>
              </a:solidFill>
              <a:latin typeface="Montserrat Light" panose="00000400000000000000" pitchFamily="50" charset="0"/>
            </a:endParaRPr>
          </a:p>
        </p:txBody>
      </p:sp>
      <p:sp>
        <p:nvSpPr>
          <p:cNvPr id="13" name="Rectangle 12"/>
          <p:cNvSpPr/>
          <p:nvPr/>
        </p:nvSpPr>
        <p:spPr>
          <a:xfrm flipH="1">
            <a:off x="5439699" y="3685736"/>
            <a:ext cx="2783429" cy="361446"/>
          </a:xfrm>
          <a:prstGeom prst="rect">
            <a:avLst/>
          </a:prstGeom>
        </p:spPr>
        <p:txBody>
          <a:bodyPr wrap="square">
            <a:spAutoFit/>
          </a:bodyPr>
          <a:lstStyle/>
          <a:p>
            <a:pPr>
              <a:lnSpc>
                <a:spcPct val="200000"/>
              </a:lnSpc>
            </a:pPr>
            <a:r>
              <a:rPr lang="zh-CN" altLang="en-US" sz="1000" dirty="0">
                <a:solidFill>
                  <a:prstClr val="black"/>
                </a:solidFill>
                <a:latin typeface="Montserrat Light" panose="00000400000000000000" pitchFamily="50" charset="0"/>
              </a:rPr>
              <a:t>扩展</a:t>
            </a:r>
            <a:r>
              <a:rPr lang="zh-CN" altLang="en-US" sz="1000" dirty="0" smtClean="0">
                <a:solidFill>
                  <a:prstClr val="black"/>
                </a:solidFill>
                <a:latin typeface="Montserrat Light" panose="00000400000000000000" pitchFamily="50" charset="0"/>
              </a:rPr>
              <a:t>功能少</a:t>
            </a:r>
            <a:endParaRPr lang="en-US" sz="1000" dirty="0">
              <a:solidFill>
                <a:prstClr val="black"/>
              </a:solidFill>
              <a:latin typeface="Montserrat Light" panose="00000400000000000000" pitchFamily="50" charset="0"/>
            </a:endParaRPr>
          </a:p>
        </p:txBody>
      </p:sp>
      <p:sp>
        <p:nvSpPr>
          <p:cNvPr id="14" name="TextBox 13"/>
          <p:cNvSpPr txBox="1"/>
          <p:nvPr/>
        </p:nvSpPr>
        <p:spPr>
          <a:xfrm>
            <a:off x="5439700" y="1967020"/>
            <a:ext cx="902811" cy="307777"/>
          </a:xfrm>
          <a:prstGeom prst="rect">
            <a:avLst/>
          </a:prstGeom>
          <a:noFill/>
        </p:spPr>
        <p:txBody>
          <a:bodyPr wrap="none" rtlCol="0">
            <a:spAutoFit/>
          </a:bodyPr>
          <a:lstStyle/>
          <a:p>
            <a:r>
              <a:rPr lang="zh-CN" altLang="en-US" sz="1400" dirty="0" smtClean="0">
                <a:solidFill>
                  <a:prstClr val="black"/>
                </a:solidFill>
                <a:latin typeface="Montserrat Light" panose="00000400000000000000" pitchFamily="50" charset="0"/>
              </a:rPr>
              <a:t>项目亮点</a:t>
            </a:r>
            <a:endParaRPr lang="en-US" sz="1400" dirty="0">
              <a:solidFill>
                <a:prstClr val="black"/>
              </a:solidFill>
              <a:latin typeface="Montserrat Light" panose="00000400000000000000" pitchFamily="50" charset="0"/>
            </a:endParaRPr>
          </a:p>
        </p:txBody>
      </p:sp>
      <p:sp>
        <p:nvSpPr>
          <p:cNvPr id="15" name="TextBox 14"/>
          <p:cNvSpPr txBox="1"/>
          <p:nvPr/>
        </p:nvSpPr>
        <p:spPr>
          <a:xfrm>
            <a:off x="5439700" y="3430696"/>
            <a:ext cx="800219" cy="276999"/>
          </a:xfrm>
          <a:prstGeom prst="rect">
            <a:avLst/>
          </a:prstGeom>
          <a:noFill/>
        </p:spPr>
        <p:txBody>
          <a:bodyPr wrap="none" rtlCol="0">
            <a:spAutoFit/>
          </a:bodyPr>
          <a:lstStyle/>
          <a:p>
            <a:r>
              <a:rPr lang="zh-CN" altLang="en-US" sz="1200" dirty="0" smtClean="0">
                <a:solidFill>
                  <a:prstClr val="black"/>
                </a:solidFill>
                <a:latin typeface="Montserrat Light" panose="00000400000000000000" pitchFamily="50" charset="0"/>
              </a:rPr>
              <a:t>不足之处</a:t>
            </a:r>
            <a:endParaRPr lang="en-US" sz="1200" dirty="0">
              <a:solidFill>
                <a:prstClr val="black"/>
              </a:solidFill>
              <a:latin typeface="Montserrat Light" panose="00000400000000000000" pitchFamily="50" charset="0"/>
            </a:endParaRPr>
          </a:p>
        </p:txBody>
      </p:sp>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5835" r="15835"/>
          <a:stretch>
            <a:fillRect/>
          </a:stretch>
        </p:blipFill>
        <p:spPr/>
      </p:pic>
      <p:cxnSp>
        <p:nvCxnSpPr>
          <p:cNvPr id="10" name="直接连接符 9"/>
          <p:cNvCxnSpPr/>
          <p:nvPr/>
        </p:nvCxnSpPr>
        <p:spPr>
          <a:xfrm>
            <a:off x="0" y="355094"/>
            <a:ext cx="5810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Box 12"/>
          <p:cNvSpPr txBox="1"/>
          <p:nvPr/>
        </p:nvSpPr>
        <p:spPr>
          <a:xfrm>
            <a:off x="217525" y="502127"/>
            <a:ext cx="1210588" cy="338554"/>
          </a:xfrm>
          <a:prstGeom prst="rect">
            <a:avLst/>
          </a:prstGeom>
          <a:noFill/>
        </p:spPr>
        <p:txBody>
          <a:bodyPr wrap="none" rtlCol="0">
            <a:spAutoFit/>
          </a:bodyPr>
          <a:lstStyle/>
          <a:p>
            <a:pPr defTabSz="685165">
              <a:lnSpc>
                <a:spcPct val="80000"/>
              </a:lnSpc>
              <a:defRPr/>
            </a:pPr>
            <a:r>
              <a:rPr lang="zh-CN" altLang="en-US" sz="2000" dirty="0">
                <a:solidFill>
                  <a:schemeClr val="tx1">
                    <a:lumMod val="85000"/>
                    <a:lumOff val="15000"/>
                  </a:schemeClr>
                </a:solidFill>
                <a:cs typeface="+mn-ea"/>
                <a:sym typeface="+mn-lt"/>
              </a:rPr>
              <a:t>项目总结</a:t>
            </a:r>
            <a:endParaRPr lang="en-US" sz="2000" spc="450" dirty="0">
              <a:solidFill>
                <a:schemeClr val="tx2"/>
              </a:solidFill>
              <a:latin typeface="Arvo"/>
              <a:cs typeface="Arvo"/>
            </a:endParaRPr>
          </a:p>
        </p:txBody>
      </p:sp>
      <p:sp>
        <p:nvSpPr>
          <p:cNvPr id="18" name="TextBox 14"/>
          <p:cNvSpPr txBox="1"/>
          <p:nvPr/>
        </p:nvSpPr>
        <p:spPr>
          <a:xfrm>
            <a:off x="217525" y="821132"/>
            <a:ext cx="3870251" cy="221599"/>
          </a:xfrm>
          <a:prstGeom prst="rect">
            <a:avLst/>
          </a:prstGeom>
          <a:noFill/>
        </p:spPr>
        <p:txBody>
          <a:bodyPr wrap="square" rtlCol="0">
            <a:spAutoFit/>
          </a:bodyPr>
          <a:lstStyle/>
          <a:p>
            <a:pPr defTabSz="685165">
              <a:lnSpc>
                <a:spcPct val="80000"/>
              </a:lnSpc>
              <a:defRPr/>
            </a:pPr>
            <a:r>
              <a:rPr lang="en-US" altLang="zh-CN" sz="1050" dirty="0">
                <a:solidFill>
                  <a:schemeClr val="tx1">
                    <a:lumMod val="60000"/>
                    <a:lumOff val="40000"/>
                  </a:schemeClr>
                </a:solidFill>
                <a:latin typeface="Lato Light"/>
                <a:cs typeface="Lato Light"/>
              </a:rPr>
              <a:t>Success Always Belongs For Those Who Are Prepared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0512" y="1329397"/>
            <a:ext cx="4746558" cy="3600986"/>
          </a:xfrm>
          <a:prstGeom prst="rect">
            <a:avLst/>
          </a:prstGeom>
          <a:noFill/>
        </p:spPr>
        <p:txBody>
          <a:bodyPr wrap="square" rtlCol="0">
            <a:spAutoFit/>
          </a:bodyPr>
          <a:lstStyle/>
          <a:p>
            <a:r>
              <a:rPr lang="zh-CN" altLang="en-US" sz="1200" dirty="0" smtClean="0">
                <a:solidFill>
                  <a:prstClr val="black"/>
                </a:solidFill>
                <a:latin typeface="Montserrat Light" panose="00000400000000000000" pitchFamily="50" charset="0"/>
              </a:rPr>
              <a:t>  在</a:t>
            </a:r>
            <a:r>
              <a:rPr lang="zh-CN" altLang="en-US" sz="1200" dirty="0">
                <a:solidFill>
                  <a:prstClr val="black"/>
                </a:solidFill>
                <a:latin typeface="Montserrat Light" panose="00000400000000000000" pitchFamily="50" charset="0"/>
              </a:rPr>
              <a:t>这次来天津东软睿道的实训中，我们在王老师的指导下，进行了</a:t>
            </a:r>
            <a:r>
              <a:rPr lang="en-US" altLang="zh-CN" sz="1200" dirty="0">
                <a:solidFill>
                  <a:prstClr val="black"/>
                </a:solidFill>
                <a:latin typeface="Montserrat Light" panose="00000400000000000000" pitchFamily="50" charset="0"/>
              </a:rPr>
              <a:t>java</a:t>
            </a:r>
            <a:r>
              <a:rPr lang="zh-CN" altLang="en-US" sz="1200" dirty="0">
                <a:solidFill>
                  <a:prstClr val="black"/>
                </a:solidFill>
                <a:latin typeface="Montserrat Light" panose="00000400000000000000" pitchFamily="50" charset="0"/>
              </a:rPr>
              <a:t>编程框架以及</a:t>
            </a:r>
            <a:r>
              <a:rPr lang="en-US" altLang="zh-CN" sz="1200" dirty="0">
                <a:solidFill>
                  <a:prstClr val="black"/>
                </a:solidFill>
                <a:latin typeface="Montserrat Light" panose="00000400000000000000" pitchFamily="50" charset="0"/>
              </a:rPr>
              <a:t>java </a:t>
            </a:r>
            <a:r>
              <a:rPr lang="en-US" altLang="zh-CN" sz="1200" dirty="0" err="1">
                <a:solidFill>
                  <a:prstClr val="black"/>
                </a:solidFill>
                <a:latin typeface="Montserrat Light" panose="00000400000000000000" pitchFamily="50" charset="0"/>
              </a:rPr>
              <a:t>jdbc</a:t>
            </a:r>
            <a:r>
              <a:rPr lang="zh-CN" altLang="en-US" sz="1200" dirty="0">
                <a:solidFill>
                  <a:prstClr val="black"/>
                </a:solidFill>
                <a:latin typeface="Montserrat Light" panose="00000400000000000000" pitchFamily="50" charset="0"/>
              </a:rPr>
              <a:t>等方面知识的学习，在这之后我们开始了我们的项目，项目文档工作花了比较长的时间，导致留给我们正式的编程时间比较紧缺，不过在组员的努力下，项目还是完成了一个大概。</a:t>
            </a:r>
          </a:p>
          <a:p>
            <a:r>
              <a:rPr lang="zh-CN" altLang="en-US" sz="1200" dirty="0">
                <a:solidFill>
                  <a:prstClr val="black"/>
                </a:solidFill>
                <a:latin typeface="Montserrat Light" panose="00000400000000000000" pitchFamily="50" charset="0"/>
              </a:rPr>
              <a:t>  我在这次实训的过程中收获了非常多的东西，首先一方面在技术层面得到了比较大的提升和巩固，这个项目总体难度不高但是规模比较大，在其中我得到了比较多的编程经验，而且作为组长在项目管理方面也深知自己的不足之处，在组员的管理和任务的分配有很多做的不够好的地方，不过总的来说，这次实训还是使我受益匪浅的。</a:t>
            </a:r>
          </a:p>
          <a:p>
            <a:r>
              <a:rPr lang="zh-CN" altLang="en-US" sz="1200" dirty="0">
                <a:solidFill>
                  <a:prstClr val="black"/>
                </a:solidFill>
                <a:latin typeface="Montserrat Light" panose="00000400000000000000" pitchFamily="50" charset="0"/>
              </a:rPr>
              <a:t>  在受到这次实训的启发之后，在之后的学习中我要继续</a:t>
            </a:r>
            <a:r>
              <a:rPr lang="en-US" altLang="zh-CN" sz="1200" dirty="0">
                <a:solidFill>
                  <a:prstClr val="black"/>
                </a:solidFill>
                <a:latin typeface="Montserrat Light" panose="00000400000000000000" pitchFamily="50" charset="0"/>
              </a:rPr>
              <a:t>java</a:t>
            </a:r>
            <a:r>
              <a:rPr lang="zh-CN" altLang="en-US" sz="1200" dirty="0">
                <a:solidFill>
                  <a:prstClr val="black"/>
                </a:solidFill>
                <a:latin typeface="Montserrat Light" panose="00000400000000000000" pitchFamily="50" charset="0"/>
              </a:rPr>
              <a:t>编程框架的学习，更多的提高自己对</a:t>
            </a:r>
            <a:r>
              <a:rPr lang="en-US" altLang="zh-CN" sz="1200" dirty="0">
                <a:solidFill>
                  <a:prstClr val="black"/>
                </a:solidFill>
                <a:latin typeface="Montserrat Light" panose="00000400000000000000" pitchFamily="50" charset="0"/>
              </a:rPr>
              <a:t>java</a:t>
            </a:r>
            <a:r>
              <a:rPr lang="zh-CN" altLang="en-US" sz="1200" dirty="0">
                <a:solidFill>
                  <a:prstClr val="black"/>
                </a:solidFill>
                <a:latin typeface="Montserrat Light" panose="00000400000000000000" pitchFamily="50" charset="0"/>
              </a:rPr>
              <a:t>的理解以及项目的开发能力，这方面的学习也对我以后就业有很大的推动作用。</a:t>
            </a:r>
          </a:p>
          <a:p>
            <a:r>
              <a:rPr lang="zh-CN" altLang="en-US" sz="1200" dirty="0">
                <a:solidFill>
                  <a:prstClr val="black"/>
                </a:solidFill>
                <a:latin typeface="Montserrat Light" panose="00000400000000000000" pitchFamily="50" charset="0"/>
              </a:rPr>
              <a:t>  学校这次让我们来天津，各方面都考虑的很好，学习方面按安排了很好的老师和学习环境，住宿方面也是尽可能的满足我们的需求，这些都为我们的学习打好了基础，学校和公司的老师也很关心我们，经常询问我们的日常的生活状况，并且督促我们学习，都是尽心尽力的好老师。</a:t>
            </a:r>
            <a:endParaRPr lang="en-US" sz="1200" dirty="0">
              <a:solidFill>
                <a:prstClr val="black"/>
              </a:solidFill>
              <a:latin typeface="Montserrat Light" panose="00000400000000000000" pitchFamily="50" charset="0"/>
            </a:endParaRPr>
          </a:p>
        </p:txBody>
      </p:sp>
      <p:pic>
        <p:nvPicPr>
          <p:cNvPr id="3" name="图片占位符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15139" r="15139"/>
          <a:stretch>
            <a:fillRect/>
          </a:stretch>
        </p:blipFill>
        <p:spPr/>
      </p:pic>
      <p:cxnSp>
        <p:nvCxnSpPr>
          <p:cNvPr id="22" name="直接连接符 21"/>
          <p:cNvCxnSpPr/>
          <p:nvPr/>
        </p:nvCxnSpPr>
        <p:spPr>
          <a:xfrm>
            <a:off x="0" y="355094"/>
            <a:ext cx="5810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3" name="TextBox 12"/>
          <p:cNvSpPr txBox="1"/>
          <p:nvPr/>
        </p:nvSpPr>
        <p:spPr>
          <a:xfrm>
            <a:off x="217525" y="502127"/>
            <a:ext cx="2383986" cy="338554"/>
          </a:xfrm>
          <a:prstGeom prst="rect">
            <a:avLst/>
          </a:prstGeom>
          <a:noFill/>
        </p:spPr>
        <p:txBody>
          <a:bodyPr wrap="none" rtlCol="0">
            <a:spAutoFit/>
          </a:bodyPr>
          <a:lstStyle/>
          <a:p>
            <a:pPr defTabSz="685165">
              <a:lnSpc>
                <a:spcPct val="80000"/>
              </a:lnSpc>
              <a:defRPr/>
            </a:pPr>
            <a:r>
              <a:rPr lang="zh-CN" altLang="en-US" sz="2000" spc="450" dirty="0" smtClean="0">
                <a:solidFill>
                  <a:schemeClr val="tx2"/>
                </a:solidFill>
                <a:latin typeface="Arvo"/>
                <a:cs typeface="Arvo"/>
              </a:rPr>
              <a:t>吴勇清开发心得</a:t>
            </a:r>
            <a:endParaRPr lang="en-US" sz="2000" spc="450" dirty="0">
              <a:solidFill>
                <a:schemeClr val="tx2"/>
              </a:solidFill>
              <a:latin typeface="Arvo"/>
              <a:cs typeface="Arvo"/>
            </a:endParaRPr>
          </a:p>
        </p:txBody>
      </p:sp>
      <p:sp>
        <p:nvSpPr>
          <p:cNvPr id="24" name="TextBox 14"/>
          <p:cNvSpPr txBox="1"/>
          <p:nvPr/>
        </p:nvSpPr>
        <p:spPr>
          <a:xfrm>
            <a:off x="217525" y="821132"/>
            <a:ext cx="3870251" cy="221599"/>
          </a:xfrm>
          <a:prstGeom prst="rect">
            <a:avLst/>
          </a:prstGeom>
          <a:noFill/>
        </p:spPr>
        <p:txBody>
          <a:bodyPr wrap="square" rtlCol="0">
            <a:spAutoFit/>
          </a:bodyPr>
          <a:lstStyle/>
          <a:p>
            <a:pPr defTabSz="685165">
              <a:lnSpc>
                <a:spcPct val="80000"/>
              </a:lnSpc>
              <a:defRPr/>
            </a:pPr>
            <a:r>
              <a:rPr lang="en-US" altLang="zh-CN" sz="1050" dirty="0">
                <a:solidFill>
                  <a:schemeClr val="tx1">
                    <a:lumMod val="60000"/>
                    <a:lumOff val="40000"/>
                  </a:schemeClr>
                </a:solidFill>
                <a:latin typeface="Lato Light"/>
                <a:cs typeface="Lato Light"/>
              </a:rPr>
              <a:t>Success Always Belongs For Those Who Are Prepared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0512" y="1357848"/>
            <a:ext cx="4930074" cy="3416320"/>
          </a:xfrm>
          <a:prstGeom prst="rect">
            <a:avLst/>
          </a:prstGeom>
          <a:noFill/>
        </p:spPr>
        <p:txBody>
          <a:bodyPr wrap="square" rtlCol="0">
            <a:spAutoFit/>
          </a:bodyPr>
          <a:lstStyle/>
          <a:p>
            <a:r>
              <a:rPr lang="zh-CN" altLang="en-US" sz="1200" dirty="0" smtClean="0"/>
              <a:t>  这</a:t>
            </a:r>
            <a:r>
              <a:rPr lang="zh-CN" altLang="en-US" sz="1200" dirty="0"/>
              <a:t>次实训的主要工作是学习与编写</a:t>
            </a:r>
            <a:r>
              <a:rPr lang="en-US" altLang="zh-CN" sz="1200" dirty="0"/>
              <a:t>Java Web</a:t>
            </a:r>
            <a:r>
              <a:rPr lang="zh-CN" altLang="en-US" sz="1200" dirty="0"/>
              <a:t>项目，对在学校学习的理论知识进行巩固与实践。增强自己的动手能力，将学到的知识活用，从而真正称为自己的能力。</a:t>
            </a:r>
            <a:br>
              <a:rPr lang="zh-CN" altLang="en-US" sz="1200" dirty="0"/>
            </a:br>
            <a:r>
              <a:rPr lang="zh-CN" altLang="en-US" sz="1200" dirty="0" smtClean="0"/>
              <a:t>  在</a:t>
            </a:r>
            <a:r>
              <a:rPr lang="zh-CN" altLang="en-US" sz="1200" dirty="0"/>
              <a:t>本次实训中，我学到了很多东西，首先就是对繁琐，相似的操作进行封装。这次实训中，老师对</a:t>
            </a:r>
            <a:r>
              <a:rPr lang="en-US" altLang="zh-CN" sz="1200" dirty="0"/>
              <a:t>JDBC</a:t>
            </a:r>
            <a:r>
              <a:rPr lang="zh-CN" altLang="en-US" sz="1200" dirty="0"/>
              <a:t>与</a:t>
            </a:r>
            <a:r>
              <a:rPr lang="en-US" altLang="zh-CN" sz="1200" dirty="0"/>
              <a:t>Servlet</a:t>
            </a:r>
            <a:r>
              <a:rPr lang="zh-CN" altLang="en-US" sz="1200" dirty="0"/>
              <a:t>相关操作都进行了封装，将大量的相似操作在原来的基础上进行剥离，从而真正让</a:t>
            </a:r>
            <a:r>
              <a:rPr lang="en-US" altLang="zh-CN" sz="1200" dirty="0"/>
              <a:t>Servlet</a:t>
            </a:r>
            <a:r>
              <a:rPr lang="zh-CN" altLang="en-US" sz="1200" dirty="0"/>
              <a:t>实现了对流程的控制而不是</a:t>
            </a:r>
            <a:r>
              <a:rPr lang="en-US" altLang="zh-CN" sz="1200" dirty="0"/>
              <a:t>JDBC</a:t>
            </a:r>
            <a:r>
              <a:rPr lang="zh-CN" altLang="en-US" sz="1200" dirty="0"/>
              <a:t>的堆积。其次，是真正去体验企业的项目流程。从项目创建到文档编写再到代码编写最后提交成果，每个过程中都需要严格按照规范执行，规范不仅仅是约束，同时对项目的进行也提供了很大的帮助。</a:t>
            </a:r>
            <a:br>
              <a:rPr lang="zh-CN" altLang="en-US" sz="1200" dirty="0"/>
            </a:br>
            <a:r>
              <a:rPr lang="zh-CN" altLang="en-US" sz="1200" dirty="0" smtClean="0"/>
              <a:t>  这</a:t>
            </a:r>
            <a:r>
              <a:rPr lang="zh-CN" altLang="en-US" sz="1200" dirty="0"/>
              <a:t>次实训也存在一些不足，项目构建的过程中，遇到了很多问题，有的解决了，有的因为时间问题没找到解决办法便换了方法避开问题，以确保项目的正常运行。这样也就遗留下了一些问题仍然去解决。在这次实训结束之后，仍然需要有一段时间去消化这些知识与问题。</a:t>
            </a:r>
            <a:br>
              <a:rPr lang="zh-CN" altLang="en-US" sz="1200" dirty="0"/>
            </a:br>
            <a:r>
              <a:rPr lang="zh-CN" altLang="en-US" sz="1200" dirty="0"/>
              <a:t>学校实践教学方面，可能时间分配上还会有点问题。本次实训中有一部分时间花费在对学习知识进行巩固与架构学习阶段，最后留给项目构建的时间相对来说断了一些。</a:t>
            </a:r>
            <a:br>
              <a:rPr lang="zh-CN" altLang="en-US" sz="1200" dirty="0"/>
            </a:br>
            <a:endParaRPr lang="zh-CN" altLang="en-US" sz="1200" dirty="0"/>
          </a:p>
        </p:txBody>
      </p:sp>
      <p:cxnSp>
        <p:nvCxnSpPr>
          <p:cNvPr id="22" name="直接连接符 21"/>
          <p:cNvCxnSpPr/>
          <p:nvPr/>
        </p:nvCxnSpPr>
        <p:spPr>
          <a:xfrm>
            <a:off x="0" y="355094"/>
            <a:ext cx="5810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3" name="TextBox 12"/>
          <p:cNvSpPr txBox="1"/>
          <p:nvPr/>
        </p:nvSpPr>
        <p:spPr>
          <a:xfrm>
            <a:off x="217525" y="502127"/>
            <a:ext cx="2383986" cy="338554"/>
          </a:xfrm>
          <a:prstGeom prst="rect">
            <a:avLst/>
          </a:prstGeom>
          <a:noFill/>
        </p:spPr>
        <p:txBody>
          <a:bodyPr wrap="none" rtlCol="0">
            <a:spAutoFit/>
          </a:bodyPr>
          <a:lstStyle/>
          <a:p>
            <a:pPr defTabSz="685165">
              <a:lnSpc>
                <a:spcPct val="80000"/>
              </a:lnSpc>
              <a:defRPr/>
            </a:pPr>
            <a:r>
              <a:rPr lang="zh-CN" altLang="en-US" sz="2000" spc="450" dirty="0">
                <a:solidFill>
                  <a:schemeClr val="tx2"/>
                </a:solidFill>
                <a:latin typeface="Arvo"/>
                <a:cs typeface="Arvo"/>
              </a:rPr>
              <a:t>唐振霆</a:t>
            </a:r>
            <a:r>
              <a:rPr lang="zh-CN" altLang="en-US" sz="2000" spc="450" dirty="0" smtClean="0">
                <a:solidFill>
                  <a:schemeClr val="tx2"/>
                </a:solidFill>
                <a:latin typeface="Arvo"/>
                <a:cs typeface="Arvo"/>
              </a:rPr>
              <a:t>开发心得</a:t>
            </a:r>
            <a:endParaRPr lang="en-US" sz="2000" spc="450" dirty="0">
              <a:solidFill>
                <a:schemeClr val="tx2"/>
              </a:solidFill>
              <a:latin typeface="Arvo"/>
              <a:cs typeface="Arvo"/>
            </a:endParaRPr>
          </a:p>
        </p:txBody>
      </p:sp>
      <p:sp>
        <p:nvSpPr>
          <p:cNvPr id="24" name="TextBox 14"/>
          <p:cNvSpPr txBox="1"/>
          <p:nvPr/>
        </p:nvSpPr>
        <p:spPr>
          <a:xfrm>
            <a:off x="217525" y="821132"/>
            <a:ext cx="3870251" cy="221599"/>
          </a:xfrm>
          <a:prstGeom prst="rect">
            <a:avLst/>
          </a:prstGeom>
          <a:noFill/>
        </p:spPr>
        <p:txBody>
          <a:bodyPr wrap="square" rtlCol="0">
            <a:spAutoFit/>
          </a:bodyPr>
          <a:lstStyle/>
          <a:p>
            <a:pPr defTabSz="685165">
              <a:lnSpc>
                <a:spcPct val="80000"/>
              </a:lnSpc>
              <a:defRPr/>
            </a:pPr>
            <a:r>
              <a:rPr lang="en-US" altLang="zh-CN" sz="1050" dirty="0">
                <a:solidFill>
                  <a:schemeClr val="tx1">
                    <a:lumMod val="60000"/>
                    <a:lumOff val="40000"/>
                  </a:schemeClr>
                </a:solidFill>
                <a:latin typeface="Lato Light"/>
                <a:cs typeface="Lato Light"/>
              </a:rPr>
              <a:t>Success Always Belongs For Those Who Are Prepared</a:t>
            </a:r>
          </a:p>
        </p:txBody>
      </p:sp>
      <p:pic>
        <p:nvPicPr>
          <p:cNvPr id="25" name="图片占位符 2"/>
          <p:cNvPicPr>
            <a:picLocks noChangeAspect="1"/>
          </p:cNvPicPr>
          <p:nvPr/>
        </p:nvPicPr>
        <p:blipFill>
          <a:blip r:embed="rId2" cstate="print">
            <a:extLst>
              <a:ext uri="{28A0092B-C50C-407E-A947-70E740481C1C}">
                <a14:useLocalDpi xmlns:a14="http://schemas.microsoft.com/office/drawing/2010/main" val="0"/>
              </a:ext>
            </a:extLst>
          </a:blip>
          <a:srcRect l="13180" r="13180"/>
          <a:stretch>
            <a:fillRect/>
          </a:stretch>
        </p:blipFill>
        <p:spPr>
          <a:xfrm>
            <a:off x="5366599" y="1447694"/>
            <a:ext cx="3087508" cy="2784810"/>
          </a:xfrm>
          <a:prstGeom prst="rect">
            <a:avLst/>
          </a:prstGeom>
        </p:spPr>
      </p:pic>
    </p:spTree>
    <p:extLst>
      <p:ext uri="{BB962C8B-B14F-4D97-AF65-F5344CB8AC3E}">
        <p14:creationId xmlns:p14="http://schemas.microsoft.com/office/powerpoint/2010/main" val="412627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7525" y="1520456"/>
            <a:ext cx="4832940" cy="3231654"/>
          </a:xfrm>
          <a:prstGeom prst="rect">
            <a:avLst/>
          </a:prstGeom>
          <a:noFill/>
        </p:spPr>
        <p:txBody>
          <a:bodyPr wrap="square" rtlCol="0">
            <a:spAutoFit/>
          </a:bodyPr>
          <a:lstStyle/>
          <a:p>
            <a:r>
              <a:rPr lang="zh-CN" altLang="en-US" sz="1200" dirty="0" smtClean="0"/>
              <a:t>  这</a:t>
            </a:r>
            <a:r>
              <a:rPr lang="zh-CN" altLang="en-US" sz="1200" dirty="0"/>
              <a:t>次实训一共六周时间，前两周主要跟着老师学习一些预备知识。虽然开发语言是</a:t>
            </a:r>
            <a:r>
              <a:rPr lang="en-US" altLang="zh-CN" sz="1200" dirty="0"/>
              <a:t>Java, </a:t>
            </a:r>
            <a:r>
              <a:rPr lang="zh-CN" altLang="en-US" sz="1200" dirty="0"/>
              <a:t>以前也做过</a:t>
            </a:r>
            <a:r>
              <a:rPr lang="en-US" altLang="zh-CN" sz="1200" dirty="0"/>
              <a:t>Java Web</a:t>
            </a:r>
            <a:r>
              <a:rPr lang="zh-CN" altLang="en-US" sz="1200" dirty="0"/>
              <a:t>项目，但这次的学习有了更多的收获，校园学习不到的知识，宝贵的经验和思维。讲解的知识主要是</a:t>
            </a:r>
            <a:r>
              <a:rPr lang="en-US" altLang="zh-CN" sz="1200" dirty="0"/>
              <a:t>JDBC</a:t>
            </a:r>
            <a:r>
              <a:rPr lang="zh-CN" altLang="en-US" sz="1200" dirty="0"/>
              <a:t>和</a:t>
            </a:r>
            <a:r>
              <a:rPr lang="en-US" altLang="zh-CN" sz="1200" dirty="0" err="1"/>
              <a:t>JavaServlet</a:t>
            </a:r>
            <a:r>
              <a:rPr lang="zh-CN" altLang="en-US" sz="1200" dirty="0"/>
              <a:t>，和课堂上学到的不同，老师注重实用性，可重用性和架构思维，将一些重要的方法进行封装，使整个开发过程趋向模块化，结构化，极大地加快了项目的开发进程。第三周是项目立项和准备阶段，这个阶段在老师的指导下，我们以小组为单位完成了项目需求规格说明书，数据库模型和总体架构图，熟悉了现实项目开发必需的几个文件编写要求，在这个过程中，要弄清楚整个项目的业务流程，对项目的模块化开发有很大的帮助。接下来的三周左右的时间就是正式的开发阶段，也是采用现实开发的方法，对整个开发周期进行划分，并且实现一天一记录，一周一总结的方式保证项目开发进度，效果也很明显，在预期内提前完成了个人的工作，为后面代码合成和缺陷错误修改留下了充足的时间。在开发阶段我也遇到了一些困难，我深刻的认识到磨刀不误砍柴功，只有在准备阶段做好充足的准备，才能在后面的开发阶段游刃有余。总之，这次实训获益匪浅。</a:t>
            </a:r>
            <a:br>
              <a:rPr lang="zh-CN" altLang="en-US" sz="1200" dirty="0"/>
            </a:br>
            <a:endParaRPr lang="zh-CN" altLang="en-US" sz="1200" dirty="0"/>
          </a:p>
        </p:txBody>
      </p:sp>
      <p:cxnSp>
        <p:nvCxnSpPr>
          <p:cNvPr id="22" name="直接连接符 21"/>
          <p:cNvCxnSpPr/>
          <p:nvPr/>
        </p:nvCxnSpPr>
        <p:spPr>
          <a:xfrm>
            <a:off x="0" y="355094"/>
            <a:ext cx="5810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3" name="TextBox 12"/>
          <p:cNvSpPr txBox="1"/>
          <p:nvPr/>
        </p:nvSpPr>
        <p:spPr>
          <a:xfrm>
            <a:off x="217525" y="502127"/>
            <a:ext cx="2069797" cy="338554"/>
          </a:xfrm>
          <a:prstGeom prst="rect">
            <a:avLst/>
          </a:prstGeom>
          <a:noFill/>
        </p:spPr>
        <p:txBody>
          <a:bodyPr wrap="none" rtlCol="0">
            <a:spAutoFit/>
          </a:bodyPr>
          <a:lstStyle/>
          <a:p>
            <a:pPr defTabSz="685165">
              <a:lnSpc>
                <a:spcPct val="80000"/>
              </a:lnSpc>
              <a:defRPr/>
            </a:pPr>
            <a:r>
              <a:rPr lang="zh-CN" altLang="en-US" sz="2000" spc="450" dirty="0" smtClean="0">
                <a:solidFill>
                  <a:schemeClr val="tx2"/>
                </a:solidFill>
                <a:latin typeface="Arvo"/>
                <a:cs typeface="Arvo"/>
              </a:rPr>
              <a:t>苏胜开发心得</a:t>
            </a:r>
            <a:endParaRPr lang="en-US" sz="2000" spc="450" dirty="0">
              <a:solidFill>
                <a:schemeClr val="tx2"/>
              </a:solidFill>
              <a:latin typeface="Arvo"/>
              <a:cs typeface="Arvo"/>
            </a:endParaRPr>
          </a:p>
        </p:txBody>
      </p:sp>
      <p:sp>
        <p:nvSpPr>
          <p:cNvPr id="24" name="TextBox 14"/>
          <p:cNvSpPr txBox="1"/>
          <p:nvPr/>
        </p:nvSpPr>
        <p:spPr>
          <a:xfrm>
            <a:off x="217525" y="821132"/>
            <a:ext cx="3870251" cy="221599"/>
          </a:xfrm>
          <a:prstGeom prst="rect">
            <a:avLst/>
          </a:prstGeom>
          <a:noFill/>
        </p:spPr>
        <p:txBody>
          <a:bodyPr wrap="square" rtlCol="0">
            <a:spAutoFit/>
          </a:bodyPr>
          <a:lstStyle/>
          <a:p>
            <a:pPr defTabSz="685165">
              <a:lnSpc>
                <a:spcPct val="80000"/>
              </a:lnSpc>
              <a:defRPr/>
            </a:pPr>
            <a:r>
              <a:rPr lang="en-US" altLang="zh-CN" sz="1050" dirty="0">
                <a:solidFill>
                  <a:schemeClr val="tx1">
                    <a:lumMod val="60000"/>
                    <a:lumOff val="40000"/>
                  </a:schemeClr>
                </a:solidFill>
                <a:latin typeface="Lato Light"/>
                <a:cs typeface="Lato Light"/>
              </a:rPr>
              <a:t>Success Always Belongs For Those Who Are Prepared</a:t>
            </a:r>
          </a:p>
        </p:txBody>
      </p:sp>
      <p:pic>
        <p:nvPicPr>
          <p:cNvPr id="25" name="图片占位符 7"/>
          <p:cNvPicPr>
            <a:picLocks noGrp="1" noChangeAspect="1"/>
          </p:cNvPicPr>
          <p:nvPr>
            <p:ph type="pic" sz="quarter" idx="4294967295"/>
          </p:nvPr>
        </p:nvPicPr>
        <p:blipFill>
          <a:blip r:embed="rId2" cstate="print">
            <a:extLst>
              <a:ext uri="{28A0092B-C50C-407E-A947-70E740481C1C}">
                <a14:useLocalDpi xmlns:a14="http://schemas.microsoft.com/office/drawing/2010/main" val="0"/>
              </a:ext>
            </a:extLst>
          </a:blip>
          <a:srcRect l="13180" r="13180"/>
          <a:stretch>
            <a:fillRect/>
          </a:stretch>
        </p:blipFill>
        <p:spPr>
          <a:xfrm>
            <a:off x="5263136" y="1605516"/>
            <a:ext cx="3134750" cy="2827421"/>
          </a:xfrm>
          <a:prstGeom prst="rect">
            <a:avLst/>
          </a:prstGeom>
        </p:spPr>
      </p:pic>
    </p:spTree>
    <p:extLst>
      <p:ext uri="{BB962C8B-B14F-4D97-AF65-F5344CB8AC3E}">
        <p14:creationId xmlns:p14="http://schemas.microsoft.com/office/powerpoint/2010/main" val="689978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0512" y="1395725"/>
            <a:ext cx="4822308" cy="2308324"/>
          </a:xfrm>
          <a:prstGeom prst="rect">
            <a:avLst/>
          </a:prstGeom>
          <a:noFill/>
        </p:spPr>
        <p:txBody>
          <a:bodyPr wrap="square" rtlCol="0">
            <a:spAutoFit/>
          </a:bodyPr>
          <a:lstStyle/>
          <a:p>
            <a:r>
              <a:rPr lang="zh-CN" altLang="en-US" sz="1200" dirty="0" smtClean="0"/>
              <a:t>  本</a:t>
            </a:r>
            <a:r>
              <a:rPr lang="zh-CN" altLang="en-US" sz="1200" dirty="0"/>
              <a:t>次实习我们组做的是一个教学</a:t>
            </a:r>
            <a:r>
              <a:rPr lang="en-US" altLang="zh-CN" sz="1200" dirty="0" err="1"/>
              <a:t>erp</a:t>
            </a:r>
            <a:r>
              <a:rPr lang="zh-CN" altLang="en-US" sz="1200" dirty="0"/>
              <a:t>系统，我负责了教学日志、考试管理、成绩管理、考勤管理、课题管理、课题组管理方面的后台代码编写，以及前端页面的优化。不得不承认，我们做出来的项目是十分简单、完全没有达到产品需求的，只能算的上半成品。基础功能算是实现了，可是用户体验相当糟糕。普通的页面姑且不计，用户操作上不是太人性化，还有许多可以优化、细化的地方。关于实习后的打算，我是会回到学校继续学业，并且准备考研，这次实习在我未来的工作中应该会有很大帮助。对于天津东软，我希望贵公司可以多聘用一些王兴刚老师一样的人才，上课风趣又很实用，话题展得开，有话也说明白，而不是简单的把教学当做工作完成，老王对我们项目能够顺利完成功不可没。</a:t>
            </a:r>
            <a:br>
              <a:rPr lang="zh-CN" altLang="en-US" sz="1200" dirty="0"/>
            </a:br>
            <a:endParaRPr lang="zh-CN" altLang="en-US" sz="1200" dirty="0"/>
          </a:p>
        </p:txBody>
      </p:sp>
      <p:cxnSp>
        <p:nvCxnSpPr>
          <p:cNvPr id="22" name="直接连接符 21"/>
          <p:cNvCxnSpPr/>
          <p:nvPr/>
        </p:nvCxnSpPr>
        <p:spPr>
          <a:xfrm>
            <a:off x="0" y="355094"/>
            <a:ext cx="5810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3" name="TextBox 12"/>
          <p:cNvSpPr txBox="1"/>
          <p:nvPr/>
        </p:nvSpPr>
        <p:spPr>
          <a:xfrm>
            <a:off x="217525" y="502127"/>
            <a:ext cx="2069797" cy="338554"/>
          </a:xfrm>
          <a:prstGeom prst="rect">
            <a:avLst/>
          </a:prstGeom>
          <a:noFill/>
        </p:spPr>
        <p:txBody>
          <a:bodyPr wrap="none" rtlCol="0">
            <a:spAutoFit/>
          </a:bodyPr>
          <a:lstStyle/>
          <a:p>
            <a:pPr defTabSz="685165">
              <a:lnSpc>
                <a:spcPct val="80000"/>
              </a:lnSpc>
              <a:defRPr/>
            </a:pPr>
            <a:r>
              <a:rPr lang="zh-CN" altLang="en-US" sz="2000" spc="450" dirty="0">
                <a:solidFill>
                  <a:schemeClr val="tx2"/>
                </a:solidFill>
                <a:latin typeface="Arvo"/>
                <a:cs typeface="Arvo"/>
              </a:rPr>
              <a:t>周航</a:t>
            </a:r>
            <a:r>
              <a:rPr lang="zh-CN" altLang="en-US" sz="2000" spc="450" dirty="0" smtClean="0">
                <a:solidFill>
                  <a:schemeClr val="tx2"/>
                </a:solidFill>
                <a:latin typeface="Arvo"/>
                <a:cs typeface="Arvo"/>
              </a:rPr>
              <a:t>开发心得</a:t>
            </a:r>
            <a:endParaRPr lang="en-US" sz="2000" spc="450" dirty="0">
              <a:solidFill>
                <a:schemeClr val="tx2"/>
              </a:solidFill>
              <a:latin typeface="Arvo"/>
              <a:cs typeface="Arvo"/>
            </a:endParaRPr>
          </a:p>
        </p:txBody>
      </p:sp>
      <p:sp>
        <p:nvSpPr>
          <p:cNvPr id="24" name="TextBox 14"/>
          <p:cNvSpPr txBox="1"/>
          <p:nvPr/>
        </p:nvSpPr>
        <p:spPr>
          <a:xfrm>
            <a:off x="217525" y="821132"/>
            <a:ext cx="3870251" cy="221599"/>
          </a:xfrm>
          <a:prstGeom prst="rect">
            <a:avLst/>
          </a:prstGeom>
          <a:noFill/>
        </p:spPr>
        <p:txBody>
          <a:bodyPr wrap="square" rtlCol="0">
            <a:spAutoFit/>
          </a:bodyPr>
          <a:lstStyle/>
          <a:p>
            <a:pPr defTabSz="685165">
              <a:lnSpc>
                <a:spcPct val="80000"/>
              </a:lnSpc>
              <a:defRPr/>
            </a:pPr>
            <a:r>
              <a:rPr lang="en-US" altLang="zh-CN" sz="1050" dirty="0">
                <a:solidFill>
                  <a:schemeClr val="tx1">
                    <a:lumMod val="60000"/>
                    <a:lumOff val="40000"/>
                  </a:schemeClr>
                </a:solidFill>
                <a:latin typeface="Lato Light"/>
                <a:cs typeface="Lato Light"/>
              </a:rPr>
              <a:t>Success Always Belongs For Those Who Are Prepared</a:t>
            </a:r>
          </a:p>
        </p:txBody>
      </p:sp>
      <p:pic>
        <p:nvPicPr>
          <p:cNvPr id="26" name="图片占位符 15"/>
          <p:cNvPicPr>
            <a:picLocks noGrp="1" noChangeAspect="1"/>
          </p:cNvPicPr>
          <p:nvPr>
            <p:ph type="pic" sz="quarter" idx="4294967295"/>
          </p:nvPr>
        </p:nvPicPr>
        <p:blipFill>
          <a:blip r:embed="rId2" cstate="print">
            <a:extLst>
              <a:ext uri="{28A0092B-C50C-407E-A947-70E740481C1C}">
                <a14:useLocalDpi xmlns:a14="http://schemas.microsoft.com/office/drawing/2010/main" val="0"/>
              </a:ext>
            </a:extLst>
          </a:blip>
          <a:srcRect l="13043" r="13043"/>
          <a:stretch>
            <a:fillRect/>
          </a:stretch>
        </p:blipFill>
        <p:spPr>
          <a:xfrm>
            <a:off x="5177909" y="1395725"/>
            <a:ext cx="3233315" cy="2916323"/>
          </a:xfrm>
          <a:prstGeom prst="rect">
            <a:avLst/>
          </a:prstGeom>
        </p:spPr>
      </p:pic>
    </p:spTree>
    <p:extLst>
      <p:ext uri="{BB962C8B-B14F-4D97-AF65-F5344CB8AC3E}">
        <p14:creationId xmlns:p14="http://schemas.microsoft.com/office/powerpoint/2010/main" val="204745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7525" y="1730547"/>
            <a:ext cx="4609656" cy="2492990"/>
          </a:xfrm>
          <a:prstGeom prst="rect">
            <a:avLst/>
          </a:prstGeom>
          <a:noFill/>
        </p:spPr>
        <p:txBody>
          <a:bodyPr wrap="square" rtlCol="0">
            <a:spAutoFit/>
          </a:bodyPr>
          <a:lstStyle/>
          <a:p>
            <a:r>
              <a:rPr lang="zh-CN" altLang="en-US" sz="1200" dirty="0" smtClean="0"/>
              <a:t>  本</a:t>
            </a:r>
            <a:r>
              <a:rPr lang="zh-CN" altLang="en-US" sz="1200" dirty="0"/>
              <a:t>次实训总共有六周的时间，在这六周的时间里，我们从学到做，完成了一个实践项目。在项目前期，我深刻感受到项目前期需求确定的难度之高，足以让小组拿出几天时间用于这项工作。另一方面，我也体会到了团队合作的重要性。我相信，只有小组成员互帮互助，增强交流与沟通，才能做出令人满意的好项目。在我实现功能点的过程中，有关页面的编写让我知道了不仅后台代码很重要，前端页面的各种控件，结合各种会话情况，用判断等提供符合人机交互的互动与业务逻辑也绝非易事。在项目测试阶段，我遇到了不少</a:t>
            </a:r>
            <a:r>
              <a:rPr lang="en-US" altLang="zh-CN" sz="1200" dirty="0"/>
              <a:t>bug</a:t>
            </a:r>
            <a:r>
              <a:rPr lang="zh-CN" altLang="en-US" sz="1200" dirty="0"/>
              <a:t>。将它们一个个解决，找到问题所在，成为了我的宝贵经验。总体来说，通过这次实训，我首先体会到了团队合作与沟通的难度与重要性。除此之外，我学习了不少的前后端知识，并将它们应用到了项目中。</a:t>
            </a:r>
            <a:br>
              <a:rPr lang="zh-CN" altLang="en-US" sz="1200" dirty="0"/>
            </a:br>
            <a:endParaRPr lang="zh-CN" altLang="en-US" sz="1200" dirty="0"/>
          </a:p>
        </p:txBody>
      </p:sp>
      <p:cxnSp>
        <p:nvCxnSpPr>
          <p:cNvPr id="22" name="直接连接符 21"/>
          <p:cNvCxnSpPr/>
          <p:nvPr/>
        </p:nvCxnSpPr>
        <p:spPr>
          <a:xfrm>
            <a:off x="0" y="355094"/>
            <a:ext cx="5810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3" name="TextBox 12"/>
          <p:cNvSpPr txBox="1"/>
          <p:nvPr/>
        </p:nvSpPr>
        <p:spPr>
          <a:xfrm>
            <a:off x="217525" y="502127"/>
            <a:ext cx="2383986" cy="338554"/>
          </a:xfrm>
          <a:prstGeom prst="rect">
            <a:avLst/>
          </a:prstGeom>
          <a:noFill/>
        </p:spPr>
        <p:txBody>
          <a:bodyPr wrap="none" rtlCol="0">
            <a:spAutoFit/>
          </a:bodyPr>
          <a:lstStyle/>
          <a:p>
            <a:pPr defTabSz="685165">
              <a:lnSpc>
                <a:spcPct val="80000"/>
              </a:lnSpc>
              <a:defRPr/>
            </a:pPr>
            <a:r>
              <a:rPr lang="zh-CN" altLang="en-US" sz="2000" spc="450" dirty="0">
                <a:solidFill>
                  <a:schemeClr val="tx2"/>
                </a:solidFill>
                <a:latin typeface="Arvo"/>
                <a:cs typeface="Arvo"/>
              </a:rPr>
              <a:t>张学正</a:t>
            </a:r>
            <a:r>
              <a:rPr lang="zh-CN" altLang="en-US" sz="2000" spc="450" dirty="0" smtClean="0">
                <a:solidFill>
                  <a:schemeClr val="tx2"/>
                </a:solidFill>
                <a:latin typeface="Arvo"/>
                <a:cs typeface="Arvo"/>
              </a:rPr>
              <a:t>开发心得</a:t>
            </a:r>
            <a:endParaRPr lang="en-US" sz="2000" spc="450" dirty="0">
              <a:solidFill>
                <a:schemeClr val="tx2"/>
              </a:solidFill>
              <a:latin typeface="Arvo"/>
              <a:cs typeface="Arvo"/>
            </a:endParaRPr>
          </a:p>
        </p:txBody>
      </p:sp>
      <p:sp>
        <p:nvSpPr>
          <p:cNvPr id="24" name="TextBox 14"/>
          <p:cNvSpPr txBox="1"/>
          <p:nvPr/>
        </p:nvSpPr>
        <p:spPr>
          <a:xfrm>
            <a:off x="217525" y="821132"/>
            <a:ext cx="3870251" cy="221599"/>
          </a:xfrm>
          <a:prstGeom prst="rect">
            <a:avLst/>
          </a:prstGeom>
          <a:noFill/>
        </p:spPr>
        <p:txBody>
          <a:bodyPr wrap="square" rtlCol="0">
            <a:spAutoFit/>
          </a:bodyPr>
          <a:lstStyle/>
          <a:p>
            <a:pPr defTabSz="685165">
              <a:lnSpc>
                <a:spcPct val="80000"/>
              </a:lnSpc>
              <a:defRPr/>
            </a:pPr>
            <a:r>
              <a:rPr lang="en-US" altLang="zh-CN" sz="1050" dirty="0">
                <a:solidFill>
                  <a:schemeClr val="tx1">
                    <a:lumMod val="60000"/>
                    <a:lumOff val="40000"/>
                  </a:schemeClr>
                </a:solidFill>
                <a:latin typeface="Lato Light"/>
                <a:cs typeface="Lato Light"/>
              </a:rPr>
              <a:t>Success Always Belongs For Those Who Are Prepared</a:t>
            </a:r>
          </a:p>
        </p:txBody>
      </p:sp>
      <p:pic>
        <p:nvPicPr>
          <p:cNvPr id="25" name="图片占位符 2"/>
          <p:cNvPicPr>
            <a:picLocks noChangeAspect="1"/>
          </p:cNvPicPr>
          <p:nvPr/>
        </p:nvPicPr>
        <p:blipFill>
          <a:blip r:embed="rId2" cstate="print">
            <a:extLst>
              <a:ext uri="{28A0092B-C50C-407E-A947-70E740481C1C}">
                <a14:useLocalDpi xmlns:a14="http://schemas.microsoft.com/office/drawing/2010/main" val="0"/>
              </a:ext>
            </a:extLst>
          </a:blip>
          <a:srcRect l="2511" r="2511"/>
          <a:stretch>
            <a:fillRect/>
          </a:stretch>
        </p:blipFill>
        <p:spPr>
          <a:xfrm>
            <a:off x="4971347" y="1873248"/>
            <a:ext cx="3822713" cy="2380269"/>
          </a:xfrm>
          <a:prstGeom prst="rect">
            <a:avLst/>
          </a:prstGeom>
        </p:spPr>
      </p:pic>
    </p:spTree>
    <p:extLst>
      <p:ext uri="{BB962C8B-B14F-4D97-AF65-F5344CB8AC3E}">
        <p14:creationId xmlns:p14="http://schemas.microsoft.com/office/powerpoint/2010/main" val="45893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
          <p:cNvSpPr txBox="1">
            <a:spLocks noChangeArrowheads="1"/>
          </p:cNvSpPr>
          <p:nvPr/>
        </p:nvSpPr>
        <p:spPr bwMode="auto">
          <a:xfrm>
            <a:off x="2356464" y="2028012"/>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dirty="0" smtClean="0">
                <a:solidFill>
                  <a:schemeClr val="accent1"/>
                </a:solidFill>
                <a:latin typeface="+mn-lt"/>
                <a:ea typeface="+mn-ea"/>
                <a:cs typeface="+mn-ea"/>
                <a:sym typeface="+mn-lt"/>
              </a:rPr>
              <a:t>目录</a:t>
            </a:r>
            <a:endParaRPr lang="zh-CN" altLang="en-US" sz="2400" dirty="0">
              <a:solidFill>
                <a:schemeClr val="accent1"/>
              </a:solidFill>
              <a:latin typeface="+mn-lt"/>
              <a:ea typeface="+mn-ea"/>
              <a:cs typeface="+mn-ea"/>
              <a:sym typeface="+mn-lt"/>
            </a:endParaRPr>
          </a:p>
        </p:txBody>
      </p:sp>
      <p:sp>
        <p:nvSpPr>
          <p:cNvPr id="29" name="矩形 28"/>
          <p:cNvSpPr/>
          <p:nvPr/>
        </p:nvSpPr>
        <p:spPr>
          <a:xfrm>
            <a:off x="1725730" y="2599818"/>
            <a:ext cx="2061688" cy="553998"/>
          </a:xfrm>
          <a:prstGeom prst="rect">
            <a:avLst/>
          </a:prstGeom>
        </p:spPr>
        <p:txBody>
          <a:bodyPr wrap="square">
            <a:spAutoFit/>
          </a:bodyPr>
          <a:lstStyle/>
          <a:p>
            <a:pPr algn="ctr">
              <a:lnSpc>
                <a:spcPct val="150000"/>
              </a:lnSpc>
            </a:pPr>
            <a:r>
              <a:rPr lang="en-US" altLang="zh-CN" sz="1000" dirty="0">
                <a:solidFill>
                  <a:schemeClr val="tx2"/>
                </a:solidFill>
                <a:cs typeface="+mn-ea"/>
                <a:sym typeface="+mn-lt"/>
              </a:rPr>
              <a:t>Success Always Belongs For Those Who Are Prepared</a:t>
            </a:r>
          </a:p>
        </p:txBody>
      </p:sp>
      <p:cxnSp>
        <p:nvCxnSpPr>
          <p:cNvPr id="30" name="直接连接符 29"/>
          <p:cNvCxnSpPr/>
          <p:nvPr/>
        </p:nvCxnSpPr>
        <p:spPr>
          <a:xfrm>
            <a:off x="2566144" y="2571750"/>
            <a:ext cx="38086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5279783" y="1289715"/>
            <a:ext cx="2987190" cy="299313"/>
          </a:xfrm>
          <a:prstGeom prst="rect">
            <a:avLst/>
          </a:prstGeom>
        </p:spPr>
        <p:txBody>
          <a:bodyPr wrap="square">
            <a:spAutoFit/>
          </a:bodyPr>
          <a:lstStyle/>
          <a:p>
            <a:pPr>
              <a:lnSpc>
                <a:spcPct val="150000"/>
              </a:lnSpc>
            </a:pPr>
            <a:r>
              <a:rPr lang="zh-CN" altLang="en-US" sz="1000" dirty="0" smtClean="0">
                <a:solidFill>
                  <a:schemeClr val="tx1">
                    <a:lumMod val="85000"/>
                    <a:lumOff val="15000"/>
                  </a:schemeClr>
                </a:solidFill>
                <a:cs typeface="+mn-ea"/>
                <a:sym typeface="+mn-lt"/>
              </a:rPr>
              <a:t>项目总体，目的以及内容介绍</a:t>
            </a:r>
            <a:endParaRPr lang="en-US" altLang="zh-CN" sz="1000" dirty="0">
              <a:solidFill>
                <a:schemeClr val="tx1">
                  <a:lumMod val="85000"/>
                  <a:lumOff val="15000"/>
                </a:schemeClr>
              </a:solidFill>
              <a:cs typeface="+mn-ea"/>
              <a:sym typeface="+mn-lt"/>
            </a:endParaRPr>
          </a:p>
        </p:txBody>
      </p:sp>
      <p:sp>
        <p:nvSpPr>
          <p:cNvPr id="71" name="矩形 70"/>
          <p:cNvSpPr/>
          <p:nvPr/>
        </p:nvSpPr>
        <p:spPr>
          <a:xfrm>
            <a:off x="5267687" y="890413"/>
            <a:ext cx="1159292" cy="338554"/>
          </a:xfrm>
          <a:prstGeom prst="rect">
            <a:avLst/>
          </a:prstGeom>
        </p:spPr>
        <p:txBody>
          <a:bodyPr wrap="none">
            <a:spAutoFit/>
          </a:bodyPr>
          <a:lstStyle/>
          <a:p>
            <a:r>
              <a:rPr lang="zh-CN" altLang="en-US" sz="1600" spc="300" dirty="0">
                <a:solidFill>
                  <a:schemeClr val="tx2"/>
                </a:solidFill>
                <a:cs typeface="+mn-ea"/>
                <a:sym typeface="+mn-lt"/>
              </a:rPr>
              <a:t>项目综述</a:t>
            </a:r>
            <a:endParaRPr lang="zh-CN" altLang="en-US" sz="1600" dirty="0">
              <a:solidFill>
                <a:schemeClr val="tx1">
                  <a:lumMod val="85000"/>
                  <a:lumOff val="15000"/>
                </a:schemeClr>
              </a:solidFill>
              <a:cs typeface="+mn-ea"/>
              <a:sym typeface="+mn-lt"/>
            </a:endParaRPr>
          </a:p>
        </p:txBody>
      </p:sp>
      <p:cxnSp>
        <p:nvCxnSpPr>
          <p:cNvPr id="72" name="直接连接符 71"/>
          <p:cNvCxnSpPr/>
          <p:nvPr/>
        </p:nvCxnSpPr>
        <p:spPr>
          <a:xfrm>
            <a:off x="5376295" y="1276147"/>
            <a:ext cx="214313"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a:off x="4614999" y="950058"/>
            <a:ext cx="561600" cy="562630"/>
          </a:xfrm>
          <a:prstGeom prst="ellipse">
            <a:avLst/>
          </a:prstGeom>
          <a:solidFill>
            <a:schemeClr val="accent1"/>
          </a:solidFill>
        </p:spPr>
        <p:txBody>
          <a:bodyPr wrap="none">
            <a:noAutofit/>
          </a:bodyPr>
          <a:lstStyle/>
          <a:p>
            <a:pPr algn="ctr"/>
            <a:r>
              <a:rPr lang="en-US" altLang="zh-CN" sz="2000" dirty="0">
                <a:solidFill>
                  <a:schemeClr val="bg1"/>
                </a:solidFill>
                <a:cs typeface="+mn-ea"/>
                <a:sym typeface="+mn-lt"/>
              </a:rPr>
              <a:t>01</a:t>
            </a:r>
            <a:endParaRPr lang="zh-CN" altLang="en-US" sz="1600" dirty="0">
              <a:solidFill>
                <a:schemeClr val="bg1"/>
              </a:solidFill>
              <a:cs typeface="+mn-ea"/>
              <a:sym typeface="+mn-lt"/>
            </a:endParaRPr>
          </a:p>
        </p:txBody>
      </p:sp>
      <p:sp>
        <p:nvSpPr>
          <p:cNvPr id="87" name="矩形 86"/>
          <p:cNvSpPr/>
          <p:nvPr/>
        </p:nvSpPr>
        <p:spPr>
          <a:xfrm>
            <a:off x="5368401" y="2192574"/>
            <a:ext cx="2987190" cy="299313"/>
          </a:xfrm>
          <a:prstGeom prst="rect">
            <a:avLst/>
          </a:prstGeom>
        </p:spPr>
        <p:txBody>
          <a:bodyPr wrap="square">
            <a:spAutoFit/>
          </a:bodyPr>
          <a:lstStyle/>
          <a:p>
            <a:pPr>
              <a:lnSpc>
                <a:spcPct val="150000"/>
              </a:lnSpc>
            </a:pPr>
            <a:r>
              <a:rPr lang="zh-CN" altLang="en-US" sz="1000" dirty="0" smtClean="0">
                <a:solidFill>
                  <a:schemeClr val="tx1">
                    <a:lumMod val="85000"/>
                    <a:lumOff val="15000"/>
                  </a:schemeClr>
                </a:solidFill>
                <a:cs typeface="+mn-ea"/>
                <a:sym typeface="+mn-lt"/>
              </a:rPr>
              <a:t>项目功能的总体架构图</a:t>
            </a:r>
            <a:endParaRPr lang="en-US" altLang="zh-CN" sz="1000" dirty="0">
              <a:solidFill>
                <a:schemeClr val="tx1">
                  <a:lumMod val="85000"/>
                  <a:lumOff val="15000"/>
                </a:schemeClr>
              </a:solidFill>
              <a:cs typeface="+mn-ea"/>
              <a:sym typeface="+mn-lt"/>
            </a:endParaRPr>
          </a:p>
        </p:txBody>
      </p:sp>
      <p:sp>
        <p:nvSpPr>
          <p:cNvPr id="88" name="矩形 87"/>
          <p:cNvSpPr/>
          <p:nvPr/>
        </p:nvSpPr>
        <p:spPr>
          <a:xfrm>
            <a:off x="5267687" y="1784245"/>
            <a:ext cx="1402948" cy="338554"/>
          </a:xfrm>
          <a:prstGeom prst="rect">
            <a:avLst/>
          </a:prstGeom>
        </p:spPr>
        <p:txBody>
          <a:bodyPr wrap="none">
            <a:spAutoFit/>
          </a:bodyPr>
          <a:lstStyle/>
          <a:p>
            <a:r>
              <a:rPr lang="zh-CN" altLang="en-US" sz="1600" spc="300" dirty="0">
                <a:solidFill>
                  <a:schemeClr val="tx2"/>
                </a:solidFill>
                <a:cs typeface="+mn-ea"/>
                <a:sym typeface="+mn-lt"/>
              </a:rPr>
              <a:t>总体架构图</a:t>
            </a:r>
            <a:endParaRPr lang="zh-CN" altLang="en-US" sz="1600" dirty="0">
              <a:solidFill>
                <a:schemeClr val="tx1">
                  <a:lumMod val="85000"/>
                  <a:lumOff val="15000"/>
                </a:schemeClr>
              </a:solidFill>
              <a:cs typeface="+mn-ea"/>
              <a:sym typeface="+mn-lt"/>
            </a:endParaRPr>
          </a:p>
        </p:txBody>
      </p:sp>
      <p:cxnSp>
        <p:nvCxnSpPr>
          <p:cNvPr id="89" name="直接连接符 88"/>
          <p:cNvCxnSpPr/>
          <p:nvPr/>
        </p:nvCxnSpPr>
        <p:spPr>
          <a:xfrm>
            <a:off x="5376295" y="2169979"/>
            <a:ext cx="214313"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0" name="椭圆 89"/>
          <p:cNvSpPr/>
          <p:nvPr/>
        </p:nvSpPr>
        <p:spPr>
          <a:xfrm>
            <a:off x="4614999" y="1843890"/>
            <a:ext cx="561600" cy="562630"/>
          </a:xfrm>
          <a:prstGeom prst="ellipse">
            <a:avLst/>
          </a:prstGeom>
          <a:solidFill>
            <a:schemeClr val="accent1"/>
          </a:solidFill>
        </p:spPr>
        <p:txBody>
          <a:bodyPr wrap="none">
            <a:noAutofit/>
          </a:bodyPr>
          <a:lstStyle/>
          <a:p>
            <a:pPr algn="ctr"/>
            <a:r>
              <a:rPr lang="en-US" altLang="zh-CN" sz="2000" dirty="0">
                <a:solidFill>
                  <a:schemeClr val="bg1"/>
                </a:solidFill>
                <a:cs typeface="+mn-ea"/>
                <a:sym typeface="+mn-lt"/>
              </a:rPr>
              <a:t>02</a:t>
            </a:r>
            <a:endParaRPr lang="zh-CN" altLang="en-US" sz="1600" dirty="0">
              <a:solidFill>
                <a:schemeClr val="bg1"/>
              </a:solidFill>
              <a:cs typeface="+mn-ea"/>
              <a:sym typeface="+mn-lt"/>
            </a:endParaRPr>
          </a:p>
        </p:txBody>
      </p:sp>
      <p:sp>
        <p:nvSpPr>
          <p:cNvPr id="92" name="矩形 91"/>
          <p:cNvSpPr/>
          <p:nvPr/>
        </p:nvSpPr>
        <p:spPr>
          <a:xfrm>
            <a:off x="5279783" y="3077379"/>
            <a:ext cx="2987190" cy="299313"/>
          </a:xfrm>
          <a:prstGeom prst="rect">
            <a:avLst/>
          </a:prstGeom>
        </p:spPr>
        <p:txBody>
          <a:bodyPr wrap="square">
            <a:spAutoFit/>
          </a:bodyPr>
          <a:lstStyle/>
          <a:p>
            <a:pPr>
              <a:lnSpc>
                <a:spcPct val="150000"/>
              </a:lnSpc>
            </a:pPr>
            <a:r>
              <a:rPr lang="zh-CN" altLang="en-US" sz="1000" dirty="0" smtClean="0">
                <a:solidFill>
                  <a:schemeClr val="tx1">
                    <a:lumMod val="85000"/>
                    <a:lumOff val="15000"/>
                  </a:schemeClr>
                </a:solidFill>
                <a:cs typeface="+mn-ea"/>
                <a:sym typeface="+mn-lt"/>
              </a:rPr>
              <a:t>组员以及组员负责的功能点明细</a:t>
            </a:r>
            <a:endParaRPr lang="en-US" altLang="zh-CN" sz="1000" dirty="0">
              <a:solidFill>
                <a:schemeClr val="tx1">
                  <a:lumMod val="85000"/>
                  <a:lumOff val="15000"/>
                </a:schemeClr>
              </a:solidFill>
              <a:cs typeface="+mn-ea"/>
              <a:sym typeface="+mn-lt"/>
            </a:endParaRPr>
          </a:p>
        </p:txBody>
      </p:sp>
      <p:sp>
        <p:nvSpPr>
          <p:cNvPr id="93" name="矩形 92"/>
          <p:cNvSpPr/>
          <p:nvPr/>
        </p:nvSpPr>
        <p:spPr>
          <a:xfrm>
            <a:off x="5267687" y="2678077"/>
            <a:ext cx="1646605" cy="338554"/>
          </a:xfrm>
          <a:prstGeom prst="rect">
            <a:avLst/>
          </a:prstGeom>
        </p:spPr>
        <p:txBody>
          <a:bodyPr wrap="none">
            <a:spAutoFit/>
          </a:bodyPr>
          <a:lstStyle/>
          <a:p>
            <a:r>
              <a:rPr lang="zh-CN" altLang="en-US" sz="1600" spc="300" dirty="0">
                <a:solidFill>
                  <a:schemeClr val="tx2"/>
                </a:solidFill>
                <a:cs typeface="+mn-ea"/>
                <a:sym typeface="+mn-lt"/>
              </a:rPr>
              <a:t>组员分工明细</a:t>
            </a:r>
            <a:endParaRPr lang="zh-CN" altLang="en-US" sz="1600" dirty="0">
              <a:solidFill>
                <a:schemeClr val="tx1">
                  <a:lumMod val="85000"/>
                  <a:lumOff val="15000"/>
                </a:schemeClr>
              </a:solidFill>
              <a:cs typeface="+mn-ea"/>
              <a:sym typeface="+mn-lt"/>
            </a:endParaRPr>
          </a:p>
        </p:txBody>
      </p:sp>
      <p:cxnSp>
        <p:nvCxnSpPr>
          <p:cNvPr id="94" name="直接连接符 93"/>
          <p:cNvCxnSpPr/>
          <p:nvPr/>
        </p:nvCxnSpPr>
        <p:spPr>
          <a:xfrm>
            <a:off x="5376295" y="3063811"/>
            <a:ext cx="214313"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5" name="椭圆 94"/>
          <p:cNvSpPr/>
          <p:nvPr/>
        </p:nvSpPr>
        <p:spPr>
          <a:xfrm>
            <a:off x="4614999" y="2737722"/>
            <a:ext cx="561600" cy="562630"/>
          </a:xfrm>
          <a:prstGeom prst="ellipse">
            <a:avLst/>
          </a:prstGeom>
          <a:solidFill>
            <a:schemeClr val="accent1"/>
          </a:solidFill>
        </p:spPr>
        <p:txBody>
          <a:bodyPr wrap="none">
            <a:noAutofit/>
          </a:bodyPr>
          <a:lstStyle/>
          <a:p>
            <a:pPr algn="ctr"/>
            <a:r>
              <a:rPr lang="en-US" altLang="zh-CN" sz="2000" dirty="0">
                <a:solidFill>
                  <a:schemeClr val="bg1"/>
                </a:solidFill>
                <a:cs typeface="+mn-ea"/>
                <a:sym typeface="+mn-lt"/>
              </a:rPr>
              <a:t>03</a:t>
            </a:r>
            <a:endParaRPr lang="zh-CN" altLang="en-US" sz="1600" dirty="0">
              <a:solidFill>
                <a:schemeClr val="bg1"/>
              </a:solidFill>
              <a:cs typeface="+mn-ea"/>
              <a:sym typeface="+mn-lt"/>
            </a:endParaRPr>
          </a:p>
        </p:txBody>
      </p:sp>
      <p:sp>
        <p:nvSpPr>
          <p:cNvPr id="97" name="矩形 96"/>
          <p:cNvSpPr/>
          <p:nvPr/>
        </p:nvSpPr>
        <p:spPr>
          <a:xfrm>
            <a:off x="5279783" y="3971212"/>
            <a:ext cx="2987190" cy="299313"/>
          </a:xfrm>
          <a:prstGeom prst="rect">
            <a:avLst/>
          </a:prstGeom>
        </p:spPr>
        <p:txBody>
          <a:bodyPr wrap="square">
            <a:spAutoFit/>
          </a:bodyPr>
          <a:lstStyle/>
          <a:p>
            <a:pPr>
              <a:lnSpc>
                <a:spcPct val="150000"/>
              </a:lnSpc>
            </a:pPr>
            <a:r>
              <a:rPr lang="zh-CN" altLang="en-US" sz="1000" dirty="0" smtClean="0">
                <a:solidFill>
                  <a:schemeClr val="tx1">
                    <a:lumMod val="85000"/>
                    <a:lumOff val="15000"/>
                  </a:schemeClr>
                </a:solidFill>
                <a:cs typeface="+mn-ea"/>
                <a:sym typeface="+mn-lt"/>
              </a:rPr>
              <a:t>实训项目总结，开发心得</a:t>
            </a:r>
            <a:endParaRPr lang="en-US" altLang="zh-CN" sz="1000" dirty="0">
              <a:solidFill>
                <a:schemeClr val="tx1">
                  <a:lumMod val="85000"/>
                  <a:lumOff val="15000"/>
                </a:schemeClr>
              </a:solidFill>
              <a:cs typeface="+mn-ea"/>
              <a:sym typeface="+mn-lt"/>
            </a:endParaRPr>
          </a:p>
        </p:txBody>
      </p:sp>
      <p:sp>
        <p:nvSpPr>
          <p:cNvPr id="98" name="矩形 97"/>
          <p:cNvSpPr/>
          <p:nvPr/>
        </p:nvSpPr>
        <p:spPr>
          <a:xfrm>
            <a:off x="5267687" y="3571910"/>
            <a:ext cx="1159292" cy="338554"/>
          </a:xfrm>
          <a:prstGeom prst="rect">
            <a:avLst/>
          </a:prstGeom>
        </p:spPr>
        <p:txBody>
          <a:bodyPr wrap="none">
            <a:spAutoFit/>
          </a:bodyPr>
          <a:lstStyle/>
          <a:p>
            <a:r>
              <a:rPr lang="zh-CN" altLang="en-US" sz="1600" spc="300" dirty="0">
                <a:solidFill>
                  <a:schemeClr val="tx2"/>
                </a:solidFill>
                <a:cs typeface="+mn-ea"/>
                <a:sym typeface="+mn-lt"/>
              </a:rPr>
              <a:t>项目总结</a:t>
            </a:r>
            <a:endParaRPr lang="zh-CN" altLang="en-US" sz="1600" dirty="0">
              <a:solidFill>
                <a:schemeClr val="tx1">
                  <a:lumMod val="85000"/>
                  <a:lumOff val="15000"/>
                </a:schemeClr>
              </a:solidFill>
              <a:cs typeface="+mn-ea"/>
              <a:sym typeface="+mn-lt"/>
            </a:endParaRPr>
          </a:p>
        </p:txBody>
      </p:sp>
      <p:cxnSp>
        <p:nvCxnSpPr>
          <p:cNvPr id="99" name="直接连接符 98"/>
          <p:cNvCxnSpPr/>
          <p:nvPr/>
        </p:nvCxnSpPr>
        <p:spPr>
          <a:xfrm>
            <a:off x="5376295" y="3957644"/>
            <a:ext cx="214313"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0" name="椭圆 99"/>
          <p:cNvSpPr/>
          <p:nvPr/>
        </p:nvSpPr>
        <p:spPr>
          <a:xfrm>
            <a:off x="4614999" y="3631555"/>
            <a:ext cx="561600" cy="562630"/>
          </a:xfrm>
          <a:prstGeom prst="ellipse">
            <a:avLst/>
          </a:prstGeom>
          <a:solidFill>
            <a:schemeClr val="accent1"/>
          </a:solidFill>
        </p:spPr>
        <p:txBody>
          <a:bodyPr wrap="none">
            <a:noAutofit/>
          </a:bodyPr>
          <a:lstStyle/>
          <a:p>
            <a:pPr algn="ctr"/>
            <a:r>
              <a:rPr lang="en-US" altLang="zh-CN" sz="2000" dirty="0">
                <a:solidFill>
                  <a:schemeClr val="bg1"/>
                </a:solidFill>
                <a:cs typeface="+mn-ea"/>
                <a:sym typeface="+mn-lt"/>
              </a:rPr>
              <a:t>04</a:t>
            </a:r>
            <a:endParaRPr lang="zh-CN" altLang="en-US" sz="1600" dirty="0">
              <a:solidFill>
                <a:schemeClr val="bg1"/>
              </a:solidFill>
              <a:cs typeface="+mn-ea"/>
              <a:sym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600561" y="1973829"/>
            <a:ext cx="2698175" cy="652486"/>
          </a:xfrm>
          <a:prstGeom prst="rect">
            <a:avLst/>
          </a:prstGeom>
          <a:noFill/>
        </p:spPr>
        <p:txBody>
          <a:bodyPr wrap="none" rtlCol="0">
            <a:spAutoFit/>
          </a:bodyPr>
          <a:lstStyle/>
          <a:p>
            <a:pPr>
              <a:lnSpc>
                <a:spcPct val="130000"/>
              </a:lnSpc>
            </a:pPr>
            <a:r>
              <a:rPr lang="zh-CN" altLang="en-US" sz="2800" dirty="0">
                <a:solidFill>
                  <a:schemeClr val="tx2"/>
                </a:solidFill>
                <a:cs typeface="+mn-ea"/>
                <a:sym typeface="+mn-lt"/>
              </a:rPr>
              <a:t>感谢大家</a:t>
            </a:r>
            <a:r>
              <a:rPr lang="zh-CN" altLang="en-US" sz="2800" dirty="0" smtClean="0">
                <a:solidFill>
                  <a:schemeClr val="tx2"/>
                </a:solidFill>
                <a:cs typeface="+mn-ea"/>
                <a:sym typeface="+mn-lt"/>
              </a:rPr>
              <a:t>的支持</a:t>
            </a:r>
            <a:endParaRPr lang="zh-CN" altLang="en-US" sz="2800" dirty="0">
              <a:solidFill>
                <a:schemeClr val="tx2"/>
              </a:solidFill>
              <a:cs typeface="+mn-ea"/>
              <a:sym typeface="+mn-lt"/>
            </a:endParaRPr>
          </a:p>
        </p:txBody>
      </p:sp>
      <p:sp>
        <p:nvSpPr>
          <p:cNvPr id="8" name="文本框 7"/>
          <p:cNvSpPr txBox="1"/>
          <p:nvPr/>
        </p:nvSpPr>
        <p:spPr>
          <a:xfrm>
            <a:off x="580075" y="1252725"/>
            <a:ext cx="1249060" cy="901465"/>
          </a:xfrm>
          <a:prstGeom prst="rect">
            <a:avLst/>
          </a:prstGeom>
          <a:noFill/>
        </p:spPr>
        <p:txBody>
          <a:bodyPr wrap="none" rtlCol="0">
            <a:spAutoFit/>
          </a:bodyPr>
          <a:lstStyle/>
          <a:p>
            <a:pPr>
              <a:lnSpc>
                <a:spcPct val="130000"/>
              </a:lnSpc>
            </a:pPr>
            <a:r>
              <a:rPr lang="en-US" altLang="zh-CN" sz="4400" spc="-150" dirty="0" smtClean="0">
                <a:solidFill>
                  <a:schemeClr val="accent1"/>
                </a:solidFill>
                <a:cs typeface="+mn-ea"/>
                <a:sym typeface="+mn-lt"/>
              </a:rPr>
              <a:t>2019</a:t>
            </a:r>
            <a:endParaRPr lang="zh-CN" altLang="en-US" sz="4400" spc="-150" dirty="0">
              <a:solidFill>
                <a:schemeClr val="accent1"/>
              </a:solidFill>
              <a:cs typeface="+mn-ea"/>
              <a:sym typeface="+mn-lt"/>
            </a:endParaRPr>
          </a:p>
        </p:txBody>
      </p:sp>
      <p:sp>
        <p:nvSpPr>
          <p:cNvPr id="10" name="Line 21"/>
          <p:cNvSpPr>
            <a:spLocks noChangeShapeType="1"/>
          </p:cNvSpPr>
          <p:nvPr/>
        </p:nvSpPr>
        <p:spPr bwMode="auto">
          <a:xfrm>
            <a:off x="705813" y="2969777"/>
            <a:ext cx="385163" cy="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lnSpc>
                <a:spcPct val="130000"/>
              </a:lnSpc>
              <a:spcBef>
                <a:spcPct val="0"/>
              </a:spcBef>
              <a:spcAft>
                <a:spcPct val="0"/>
              </a:spcAft>
            </a:pPr>
            <a:endParaRPr lang="zh-CN" altLang="en-US" sz="1800">
              <a:ln>
                <a:solidFill>
                  <a:schemeClr val="tx1">
                    <a:lumMod val="75000"/>
                    <a:lumOff val="25000"/>
                  </a:schemeClr>
                </a:solidFill>
              </a:ln>
              <a:solidFill>
                <a:schemeClr val="tx2"/>
              </a:solidFill>
              <a:cs typeface="+mn-ea"/>
              <a:sym typeface="+mn-lt"/>
            </a:endParaRPr>
          </a:p>
        </p:txBody>
      </p:sp>
      <p:sp>
        <p:nvSpPr>
          <p:cNvPr id="11" name="Rectangle 20"/>
          <p:cNvSpPr>
            <a:spLocks noChangeArrowheads="1"/>
          </p:cNvSpPr>
          <p:nvPr/>
        </p:nvSpPr>
        <p:spPr bwMode="auto">
          <a:xfrm>
            <a:off x="673023" y="2634983"/>
            <a:ext cx="3898977" cy="192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lnSpc>
                <a:spcPct val="130000"/>
              </a:lnSpc>
              <a:spcBef>
                <a:spcPct val="0"/>
              </a:spcBef>
              <a:spcAft>
                <a:spcPct val="0"/>
              </a:spcAft>
              <a:buFont typeface="Arial" panose="020B0604020202020204" pitchFamily="34" charset="0"/>
              <a:buNone/>
            </a:pPr>
            <a:r>
              <a:rPr lang="zh-CN" altLang="en-US" sz="1050" dirty="0">
                <a:solidFill>
                  <a:schemeClr val="tx2"/>
                </a:solidFill>
                <a:cs typeface="+mn-ea"/>
                <a:sym typeface="+mn-lt"/>
              </a:rPr>
              <a:t>●  </a:t>
            </a:r>
            <a:r>
              <a:rPr lang="zh-CN" altLang="en-US" sz="1050" spc="300" dirty="0">
                <a:solidFill>
                  <a:schemeClr val="tx2"/>
                </a:solidFill>
                <a:cs typeface="+mn-ea"/>
                <a:sym typeface="+mn-lt"/>
              </a:rPr>
              <a:t>培训学校 </a:t>
            </a:r>
            <a:r>
              <a:rPr lang="zh-CN" altLang="en-US" sz="1050" dirty="0">
                <a:solidFill>
                  <a:schemeClr val="tx2"/>
                </a:solidFill>
                <a:cs typeface="+mn-ea"/>
                <a:sym typeface="+mn-lt"/>
              </a:rPr>
              <a:t>●</a:t>
            </a:r>
            <a:r>
              <a:rPr lang="en-US" altLang="zh-CN" sz="1050" spc="300" dirty="0">
                <a:solidFill>
                  <a:schemeClr val="tx2"/>
                </a:solidFill>
                <a:cs typeface="+mn-ea"/>
                <a:sym typeface="+mn-lt"/>
              </a:rPr>
              <a:t> ERP</a:t>
            </a:r>
            <a:r>
              <a:rPr lang="zh-CN" altLang="en-US" sz="1050" spc="300" dirty="0">
                <a:solidFill>
                  <a:schemeClr val="tx2"/>
                </a:solidFill>
                <a:cs typeface="+mn-ea"/>
                <a:sym typeface="+mn-lt"/>
              </a:rPr>
              <a:t>系统 </a:t>
            </a:r>
            <a:r>
              <a:rPr lang="zh-CN" altLang="en-US" sz="1050" dirty="0">
                <a:solidFill>
                  <a:schemeClr val="tx2"/>
                </a:solidFill>
                <a:cs typeface="+mn-ea"/>
                <a:sym typeface="+mn-lt"/>
              </a:rPr>
              <a:t>●</a:t>
            </a:r>
            <a:r>
              <a:rPr lang="zh-CN" altLang="en-US" sz="1050" spc="300" dirty="0">
                <a:solidFill>
                  <a:schemeClr val="tx2"/>
                </a:solidFill>
                <a:cs typeface="+mn-ea"/>
                <a:sym typeface="+mn-lt"/>
              </a:rPr>
              <a:t> 功能模块 </a:t>
            </a:r>
            <a:r>
              <a:rPr lang="zh-CN" altLang="en-US" sz="1050" dirty="0">
                <a:solidFill>
                  <a:schemeClr val="tx2"/>
                </a:solidFill>
                <a:cs typeface="+mn-ea"/>
                <a:sym typeface="+mn-lt"/>
              </a:rPr>
              <a:t>●</a:t>
            </a:r>
            <a:r>
              <a:rPr lang="en-US" altLang="zh-CN" sz="1050" spc="300" dirty="0">
                <a:solidFill>
                  <a:schemeClr val="tx2"/>
                </a:solidFill>
                <a:cs typeface="+mn-ea"/>
                <a:sym typeface="+mn-lt"/>
              </a:rPr>
              <a:t> </a:t>
            </a:r>
            <a:r>
              <a:rPr lang="zh-CN" altLang="en-US" sz="1050" spc="300" dirty="0">
                <a:solidFill>
                  <a:schemeClr val="tx2"/>
                </a:solidFill>
                <a:cs typeface="+mn-ea"/>
                <a:sym typeface="+mn-lt"/>
              </a:rPr>
              <a:t>网页演示</a:t>
            </a:r>
          </a:p>
        </p:txBody>
      </p:sp>
      <p:sp>
        <p:nvSpPr>
          <p:cNvPr id="13" name="矩形 12"/>
          <p:cNvSpPr/>
          <p:nvPr/>
        </p:nvSpPr>
        <p:spPr>
          <a:xfrm>
            <a:off x="618613" y="2969777"/>
            <a:ext cx="4693615" cy="530145"/>
          </a:xfrm>
          <a:prstGeom prst="rect">
            <a:avLst/>
          </a:prstGeom>
        </p:spPr>
        <p:txBody>
          <a:bodyPr wrap="square">
            <a:spAutoFit/>
          </a:bodyPr>
          <a:lstStyle/>
          <a:p>
            <a:pPr>
              <a:lnSpc>
                <a:spcPct val="150000"/>
              </a:lnSpc>
            </a:pPr>
            <a:r>
              <a:rPr lang="zh-CN" altLang="en-US" sz="1000" dirty="0">
                <a:cs typeface="+mn-ea"/>
                <a:sym typeface="+mn-lt"/>
              </a:rPr>
              <a:t>小组成员：吴勇清</a:t>
            </a:r>
            <a:r>
              <a:rPr lang="en-US" altLang="zh-CN" sz="1000" dirty="0">
                <a:cs typeface="+mn-ea"/>
                <a:sym typeface="+mn-lt"/>
              </a:rPr>
              <a:t>  </a:t>
            </a:r>
            <a:r>
              <a:rPr lang="zh-CN" altLang="en-US" sz="1000" dirty="0">
                <a:cs typeface="+mn-ea"/>
                <a:sym typeface="+mn-lt"/>
              </a:rPr>
              <a:t>唐振霆  苏胜  周航  张学正</a:t>
            </a:r>
            <a:endParaRPr lang="en-US" altLang="zh-CN" sz="1000" dirty="0">
              <a:cs typeface="+mn-ea"/>
              <a:sym typeface="+mn-lt"/>
            </a:endParaRPr>
          </a:p>
          <a:p>
            <a:pPr>
              <a:lnSpc>
                <a:spcPct val="150000"/>
              </a:lnSpc>
            </a:pPr>
            <a:r>
              <a:rPr lang="zh-CN" altLang="en-US" sz="1000" dirty="0">
                <a:cs typeface="+mn-ea"/>
                <a:sym typeface="+mn-lt"/>
              </a:rPr>
              <a:t>组长：吴勇清</a:t>
            </a:r>
          </a:p>
        </p:txBody>
      </p:sp>
      <p:sp>
        <p:nvSpPr>
          <p:cNvPr id="9" name="椭圆 8"/>
          <p:cNvSpPr/>
          <p:nvPr/>
        </p:nvSpPr>
        <p:spPr>
          <a:xfrm>
            <a:off x="684212" y="453862"/>
            <a:ext cx="836243" cy="79886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dirty="0"/>
              <a:t>ERP System</a:t>
            </a:r>
            <a:endParaRPr lang="zh-CN" altLang="en-US" sz="900" b="1" dirty="0"/>
          </a:p>
        </p:txBody>
      </p:sp>
      <p:sp>
        <p:nvSpPr>
          <p:cNvPr id="12" name="矩形 11"/>
          <p:cNvSpPr/>
          <p:nvPr/>
        </p:nvSpPr>
        <p:spPr>
          <a:xfrm>
            <a:off x="618614" y="4467564"/>
            <a:ext cx="3079034" cy="298608"/>
          </a:xfrm>
          <a:prstGeom prst="rect">
            <a:avLst/>
          </a:prstGeom>
        </p:spPr>
        <p:txBody>
          <a:bodyPr wrap="square">
            <a:spAutoFit/>
          </a:bodyPr>
          <a:lstStyle/>
          <a:p>
            <a:pPr>
              <a:lnSpc>
                <a:spcPct val="150000"/>
              </a:lnSpc>
            </a:pPr>
            <a:r>
              <a:rPr lang="zh-CN" altLang="en-US" sz="1000" dirty="0">
                <a:cs typeface="+mn-ea"/>
                <a:sym typeface="+mn-lt"/>
              </a:rPr>
              <a:t>报告日期：</a:t>
            </a:r>
            <a:r>
              <a:rPr lang="en-US" altLang="zh-CN" sz="1000" dirty="0">
                <a:cs typeface="+mn-ea"/>
                <a:sym typeface="+mn-lt"/>
              </a:rPr>
              <a:t>2019</a:t>
            </a:r>
            <a:r>
              <a:rPr lang="zh-CN" altLang="en-US" sz="1000" dirty="0">
                <a:cs typeface="+mn-ea"/>
                <a:sym typeface="+mn-lt"/>
              </a:rPr>
              <a:t>年</a:t>
            </a:r>
            <a:r>
              <a:rPr lang="en-US" altLang="zh-CN" sz="1000" dirty="0">
                <a:cs typeface="+mn-ea"/>
                <a:sym typeface="+mn-lt"/>
              </a:rPr>
              <a:t>7</a:t>
            </a:r>
            <a:r>
              <a:rPr lang="zh-CN" altLang="en-US" sz="1000" dirty="0">
                <a:cs typeface="+mn-ea"/>
                <a:sym typeface="+mn-lt"/>
              </a:rPr>
              <a:t>月</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1090141" y="2166442"/>
            <a:ext cx="3326053" cy="400110"/>
          </a:xfrm>
          <a:prstGeom prst="rect">
            <a:avLst/>
          </a:prstGeom>
        </p:spPr>
        <p:txBody>
          <a:bodyPr wrap="square">
            <a:spAutoFit/>
          </a:bodyPr>
          <a:lstStyle/>
          <a:p>
            <a:r>
              <a:rPr lang="zh-CN" altLang="en-US" sz="2000" spc="300" dirty="0">
                <a:solidFill>
                  <a:schemeClr val="tx2"/>
                </a:solidFill>
                <a:cs typeface="+mn-ea"/>
                <a:sym typeface="+mn-lt"/>
              </a:rPr>
              <a:t>项目综述</a:t>
            </a:r>
            <a:endParaRPr lang="zh-CN" altLang="en-US" sz="2000" dirty="0">
              <a:solidFill>
                <a:schemeClr val="tx1">
                  <a:lumMod val="85000"/>
                  <a:lumOff val="15000"/>
                </a:schemeClr>
              </a:solidFill>
              <a:cs typeface="+mn-ea"/>
              <a:sym typeface="+mn-lt"/>
            </a:endParaRPr>
          </a:p>
        </p:txBody>
      </p:sp>
      <p:sp>
        <p:nvSpPr>
          <p:cNvPr id="22" name="矩形 21"/>
          <p:cNvSpPr/>
          <p:nvPr/>
        </p:nvSpPr>
        <p:spPr>
          <a:xfrm>
            <a:off x="1111696" y="2626107"/>
            <a:ext cx="3953285" cy="298608"/>
          </a:xfrm>
          <a:prstGeom prst="rect">
            <a:avLst/>
          </a:prstGeom>
        </p:spPr>
        <p:txBody>
          <a:bodyPr wrap="square">
            <a:spAutoFit/>
          </a:bodyPr>
          <a:lstStyle/>
          <a:p>
            <a:pPr>
              <a:lnSpc>
                <a:spcPct val="150000"/>
              </a:lnSpc>
            </a:pPr>
            <a:r>
              <a:rPr lang="zh-CN" altLang="en-US" sz="1000" dirty="0">
                <a:solidFill>
                  <a:schemeClr val="tx1">
                    <a:lumMod val="85000"/>
                    <a:lumOff val="15000"/>
                  </a:schemeClr>
                </a:solidFill>
                <a:cs typeface="+mn-ea"/>
                <a:sym typeface="+mn-lt"/>
              </a:rPr>
              <a:t>项目总体，目的以及内容介绍</a:t>
            </a:r>
            <a:endParaRPr lang="en-US" altLang="zh-CN" sz="1000" dirty="0">
              <a:solidFill>
                <a:schemeClr val="tx1">
                  <a:lumMod val="85000"/>
                  <a:lumOff val="15000"/>
                </a:schemeClr>
              </a:solidFill>
              <a:cs typeface="+mn-ea"/>
              <a:sym typeface="+mn-lt"/>
            </a:endParaRPr>
          </a:p>
        </p:txBody>
      </p:sp>
      <p:sp>
        <p:nvSpPr>
          <p:cNvPr id="23" name="矩形 22"/>
          <p:cNvSpPr/>
          <p:nvPr/>
        </p:nvSpPr>
        <p:spPr>
          <a:xfrm>
            <a:off x="1118717" y="1787764"/>
            <a:ext cx="2543804" cy="400110"/>
          </a:xfrm>
          <a:prstGeom prst="rect">
            <a:avLst/>
          </a:prstGeom>
        </p:spPr>
        <p:txBody>
          <a:bodyPr wrap="square">
            <a:spAutoFit/>
          </a:bodyPr>
          <a:lstStyle/>
          <a:p>
            <a:r>
              <a:rPr lang="en-US" altLang="zh-CN" sz="2000" i="1" dirty="0">
                <a:solidFill>
                  <a:schemeClr val="accent1"/>
                </a:solidFill>
                <a:cs typeface="+mn-ea"/>
                <a:sym typeface="+mn-lt"/>
              </a:rPr>
              <a:t>PART 01</a:t>
            </a:r>
            <a:endParaRPr lang="zh-CN" altLang="en-US" sz="2000" i="1" dirty="0">
              <a:solidFill>
                <a:schemeClr val="accent1"/>
              </a:solidFill>
              <a:cs typeface="+mn-ea"/>
              <a:sym typeface="+mn-lt"/>
            </a:endParaRPr>
          </a:p>
        </p:txBody>
      </p:sp>
      <p:cxnSp>
        <p:nvCxnSpPr>
          <p:cNvPr id="24" name="直接连接符 23"/>
          <p:cNvCxnSpPr/>
          <p:nvPr/>
        </p:nvCxnSpPr>
        <p:spPr>
          <a:xfrm>
            <a:off x="1209270" y="2598506"/>
            <a:ext cx="232097" cy="0"/>
          </a:xfrm>
          <a:prstGeom prst="line">
            <a:avLst/>
          </a:prstGeom>
          <a:ln w="25400" cap="rnd">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082000" y="3073342"/>
            <a:ext cx="5545263" cy="1323439"/>
          </a:xfrm>
          <a:prstGeom prst="rect">
            <a:avLst/>
          </a:prstGeom>
        </p:spPr>
        <p:txBody>
          <a:bodyPr wrap="square">
            <a:spAutoFit/>
          </a:bodyPr>
          <a:lstStyle/>
          <a:p>
            <a:pPr>
              <a:lnSpc>
                <a:spcPct val="200000"/>
              </a:lnSpc>
            </a:pPr>
            <a:r>
              <a:rPr lang="zh-CN" altLang="en-US" sz="1000" dirty="0" smtClean="0">
                <a:solidFill>
                  <a:prstClr val="black"/>
                </a:solidFill>
                <a:latin typeface="Montserrat Light" panose="00000400000000000000" pitchFamily="50" charset="0"/>
              </a:rPr>
              <a:t>  本项目为</a:t>
            </a:r>
            <a:r>
              <a:rPr lang="en-US" altLang="zh-CN" sz="1000" dirty="0" smtClean="0">
                <a:solidFill>
                  <a:prstClr val="black"/>
                </a:solidFill>
                <a:latin typeface="Montserrat Light" panose="00000400000000000000" pitchFamily="50" charset="0"/>
              </a:rPr>
              <a:t>java web</a:t>
            </a:r>
            <a:r>
              <a:rPr lang="zh-CN" altLang="en-US" sz="1000" dirty="0" smtClean="0">
                <a:solidFill>
                  <a:prstClr val="black"/>
                </a:solidFill>
                <a:latin typeface="Montserrat Light" panose="00000400000000000000" pitchFamily="50" charset="0"/>
              </a:rPr>
              <a:t>工程，在功能方面将</a:t>
            </a:r>
            <a:r>
              <a:rPr lang="zh-CN" altLang="en-US" sz="1000" dirty="0">
                <a:solidFill>
                  <a:prstClr val="black"/>
                </a:solidFill>
                <a:latin typeface="Montserrat Light" panose="00000400000000000000" pitchFamily="50" charset="0"/>
              </a:rPr>
              <a:t>培训学校内的事务划分到多个模块，包括总务，教师，班主任，内务，财务等功能模块，员工使用所分配到的账号登录到与自己职能相匹配的功能模块界面，并可以在界面上处理自己职能范围内的事务，比如财务模块有缴费管理以及经费管理等，总务模块有账号管理以及</a:t>
            </a:r>
            <a:r>
              <a:rPr lang="zh-CN" altLang="en-US" sz="1000" dirty="0" smtClean="0">
                <a:solidFill>
                  <a:prstClr val="black"/>
                </a:solidFill>
                <a:latin typeface="Montserrat Light" panose="00000400000000000000" pitchFamily="50" charset="0"/>
              </a:rPr>
              <a:t>各类申请</a:t>
            </a:r>
            <a:r>
              <a:rPr lang="zh-CN" altLang="en-US" sz="1000" dirty="0">
                <a:solidFill>
                  <a:prstClr val="black"/>
                </a:solidFill>
                <a:latin typeface="Montserrat Light" panose="00000400000000000000" pitchFamily="50" charset="0"/>
              </a:rPr>
              <a:t>的审批等。</a:t>
            </a:r>
          </a:p>
        </p:txBody>
      </p:sp>
      <p:sp>
        <p:nvSpPr>
          <p:cNvPr id="10" name="Rectangle 9"/>
          <p:cNvSpPr/>
          <p:nvPr/>
        </p:nvSpPr>
        <p:spPr>
          <a:xfrm>
            <a:off x="430499" y="2143523"/>
            <a:ext cx="626165" cy="1998047"/>
          </a:xfrm>
          <a:prstGeom prst="rect">
            <a:avLst/>
          </a:prstGeom>
        </p:spPr>
        <p:txBody>
          <a:bodyPr wrap="square">
            <a:spAutoFit/>
          </a:bodyPr>
          <a:lstStyle/>
          <a:p>
            <a:pPr>
              <a:lnSpc>
                <a:spcPct val="200000"/>
              </a:lnSpc>
            </a:pPr>
            <a:r>
              <a:rPr lang="en-US" sz="7200" dirty="0">
                <a:solidFill>
                  <a:prstClr val="black"/>
                </a:solidFill>
                <a:latin typeface="Montserrat Light" panose="00000400000000000000" pitchFamily="50" charset="0"/>
              </a:rPr>
              <a:t>“</a:t>
            </a:r>
          </a:p>
        </p:txBody>
      </p:sp>
      <p:sp>
        <p:nvSpPr>
          <p:cNvPr id="13" name="Rectangle 12"/>
          <p:cNvSpPr/>
          <p:nvPr/>
        </p:nvSpPr>
        <p:spPr>
          <a:xfrm>
            <a:off x="6534783" y="2143524"/>
            <a:ext cx="626165" cy="1998047"/>
          </a:xfrm>
          <a:prstGeom prst="rect">
            <a:avLst/>
          </a:prstGeom>
        </p:spPr>
        <p:txBody>
          <a:bodyPr wrap="square">
            <a:spAutoFit/>
          </a:bodyPr>
          <a:lstStyle/>
          <a:p>
            <a:pPr>
              <a:lnSpc>
                <a:spcPct val="200000"/>
              </a:lnSpc>
            </a:pPr>
            <a:r>
              <a:rPr lang="en-US" sz="7200" dirty="0">
                <a:solidFill>
                  <a:prstClr val="black"/>
                </a:solidFill>
                <a:latin typeface="Montserrat Light" panose="00000400000000000000" pitchFamily="50" charset="0"/>
              </a:rPr>
              <a:t>”</a:t>
            </a:r>
          </a:p>
        </p:txBody>
      </p:sp>
      <p:cxnSp>
        <p:nvCxnSpPr>
          <p:cNvPr id="8" name="直接连接符 7"/>
          <p:cNvCxnSpPr/>
          <p:nvPr/>
        </p:nvCxnSpPr>
        <p:spPr>
          <a:xfrm>
            <a:off x="0" y="355094"/>
            <a:ext cx="5810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Box 12"/>
          <p:cNvSpPr txBox="1"/>
          <p:nvPr/>
        </p:nvSpPr>
        <p:spPr>
          <a:xfrm>
            <a:off x="217525" y="502127"/>
            <a:ext cx="1364476" cy="400110"/>
          </a:xfrm>
          <a:prstGeom prst="rect">
            <a:avLst/>
          </a:prstGeom>
          <a:noFill/>
        </p:spPr>
        <p:txBody>
          <a:bodyPr wrap="none" rtlCol="0">
            <a:spAutoFit/>
          </a:bodyPr>
          <a:lstStyle/>
          <a:p>
            <a:r>
              <a:rPr lang="zh-CN" altLang="en-US" sz="2000" spc="300" dirty="0">
                <a:solidFill>
                  <a:schemeClr val="tx2"/>
                </a:solidFill>
                <a:cs typeface="+mn-ea"/>
                <a:sym typeface="+mn-lt"/>
              </a:rPr>
              <a:t>项目综述</a:t>
            </a:r>
            <a:endParaRPr lang="zh-CN" altLang="en-US" sz="2000" dirty="0">
              <a:solidFill>
                <a:schemeClr val="tx1">
                  <a:lumMod val="85000"/>
                  <a:lumOff val="15000"/>
                </a:schemeClr>
              </a:solidFill>
              <a:cs typeface="+mn-ea"/>
              <a:sym typeface="+mn-lt"/>
            </a:endParaRPr>
          </a:p>
        </p:txBody>
      </p:sp>
      <p:sp>
        <p:nvSpPr>
          <p:cNvPr id="18" name="Rectangle 3"/>
          <p:cNvSpPr/>
          <p:nvPr/>
        </p:nvSpPr>
        <p:spPr>
          <a:xfrm>
            <a:off x="958849" y="1237407"/>
            <a:ext cx="1719470" cy="388311"/>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100" dirty="0" smtClean="0">
                <a:solidFill>
                  <a:prstClr val="black"/>
                </a:solidFill>
                <a:latin typeface="Montserrat" panose="00000500000000000000" pitchFamily="50" charset="0"/>
              </a:rPr>
              <a:t>  教学</a:t>
            </a:r>
            <a:r>
              <a:rPr lang="en-US" altLang="zh-CN" sz="1100" dirty="0" smtClean="0">
                <a:solidFill>
                  <a:prstClr val="black"/>
                </a:solidFill>
                <a:latin typeface="Montserrat" panose="00000500000000000000" pitchFamily="50" charset="0"/>
              </a:rPr>
              <a:t>ERP</a:t>
            </a:r>
            <a:r>
              <a:rPr lang="zh-CN" altLang="en-US" sz="1100" dirty="0" smtClean="0">
                <a:solidFill>
                  <a:prstClr val="black"/>
                </a:solidFill>
                <a:latin typeface="Montserrat" panose="00000500000000000000" pitchFamily="50" charset="0"/>
              </a:rPr>
              <a:t>系统</a:t>
            </a:r>
            <a:endParaRPr lang="en-US" sz="1100" dirty="0">
              <a:solidFill>
                <a:prstClr val="black"/>
              </a:solidFill>
              <a:latin typeface="Montserrat" panose="00000500000000000000" pitchFamily="50" charset="0"/>
            </a:endParaRPr>
          </a:p>
        </p:txBody>
      </p:sp>
      <p:sp>
        <p:nvSpPr>
          <p:cNvPr id="19" name="TextBox 4"/>
          <p:cNvSpPr txBox="1"/>
          <p:nvPr/>
        </p:nvSpPr>
        <p:spPr>
          <a:xfrm>
            <a:off x="974388" y="1049269"/>
            <a:ext cx="800219" cy="276999"/>
          </a:xfrm>
          <a:prstGeom prst="rect">
            <a:avLst/>
          </a:prstGeom>
          <a:noFill/>
        </p:spPr>
        <p:txBody>
          <a:bodyPr wrap="none" rtlCol="0">
            <a:spAutoFit/>
          </a:bodyPr>
          <a:lstStyle/>
          <a:p>
            <a:r>
              <a:rPr lang="zh-CN" altLang="en-US" sz="1200" b="1" dirty="0" smtClean="0">
                <a:solidFill>
                  <a:prstClr val="black"/>
                </a:solidFill>
                <a:latin typeface="Montserrat Light" panose="00000400000000000000" pitchFamily="50" charset="0"/>
              </a:rPr>
              <a:t>项目名称</a:t>
            </a:r>
            <a:endParaRPr lang="en-US" sz="1200" b="1" dirty="0">
              <a:solidFill>
                <a:prstClr val="black"/>
              </a:solidFill>
              <a:latin typeface="Montserrat Light" panose="00000400000000000000" pitchFamily="50" charset="0"/>
            </a:endParaRPr>
          </a:p>
        </p:txBody>
      </p:sp>
      <p:sp>
        <p:nvSpPr>
          <p:cNvPr id="20" name="Rectangle 5"/>
          <p:cNvSpPr/>
          <p:nvPr/>
        </p:nvSpPr>
        <p:spPr>
          <a:xfrm>
            <a:off x="958848" y="1974419"/>
            <a:ext cx="5668415" cy="769441"/>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100" dirty="0" smtClean="0">
                <a:solidFill>
                  <a:prstClr val="black"/>
                </a:solidFill>
                <a:latin typeface="Montserrat" panose="00000500000000000000" pitchFamily="50" charset="0"/>
              </a:rPr>
              <a:t>  本</a:t>
            </a:r>
            <a:r>
              <a:rPr lang="zh-CN" altLang="en-US" sz="1100" dirty="0">
                <a:solidFill>
                  <a:prstClr val="black"/>
                </a:solidFill>
                <a:latin typeface="Montserrat" panose="00000500000000000000" pitchFamily="50" charset="0"/>
              </a:rPr>
              <a:t>项目所完成的</a:t>
            </a:r>
            <a:r>
              <a:rPr lang="en-US" altLang="zh-CN" sz="1100" dirty="0">
                <a:solidFill>
                  <a:prstClr val="black"/>
                </a:solidFill>
                <a:latin typeface="Montserrat" panose="00000500000000000000" pitchFamily="50" charset="0"/>
              </a:rPr>
              <a:t>ERP</a:t>
            </a:r>
            <a:r>
              <a:rPr lang="zh-CN" altLang="en-US" sz="1100" dirty="0">
                <a:solidFill>
                  <a:prstClr val="black"/>
                </a:solidFill>
                <a:latin typeface="Montserrat" panose="00000500000000000000" pitchFamily="50" charset="0"/>
              </a:rPr>
              <a:t>系统旨在为培训学校在管理员工及学生的事务需求方面提供</a:t>
            </a:r>
            <a:r>
              <a:rPr lang="zh-CN" altLang="en-US" sz="1100" dirty="0" smtClean="0">
                <a:solidFill>
                  <a:prstClr val="black"/>
                </a:solidFill>
                <a:latin typeface="Montserrat" panose="00000500000000000000" pitchFamily="50" charset="0"/>
              </a:rPr>
              <a:t>便利，打造一个能够满足各类需求，功能完善的教学</a:t>
            </a:r>
            <a:r>
              <a:rPr lang="en-US" altLang="zh-CN" sz="1100" dirty="0" smtClean="0">
                <a:solidFill>
                  <a:prstClr val="black"/>
                </a:solidFill>
                <a:latin typeface="Montserrat" panose="00000500000000000000" pitchFamily="50" charset="0"/>
              </a:rPr>
              <a:t>ERP</a:t>
            </a:r>
            <a:r>
              <a:rPr lang="zh-CN" altLang="en-US" sz="1100" dirty="0" smtClean="0">
                <a:solidFill>
                  <a:prstClr val="black"/>
                </a:solidFill>
                <a:latin typeface="Montserrat" panose="00000500000000000000" pitchFamily="50" charset="0"/>
              </a:rPr>
              <a:t>系统网站。</a:t>
            </a:r>
            <a:endParaRPr lang="en-US" sz="1100" dirty="0">
              <a:solidFill>
                <a:prstClr val="black"/>
              </a:solidFill>
              <a:latin typeface="Montserrat" panose="00000500000000000000" pitchFamily="50" charset="0"/>
            </a:endParaRPr>
          </a:p>
        </p:txBody>
      </p:sp>
      <p:sp>
        <p:nvSpPr>
          <p:cNvPr id="21" name="TextBox 6"/>
          <p:cNvSpPr txBox="1"/>
          <p:nvPr/>
        </p:nvSpPr>
        <p:spPr>
          <a:xfrm>
            <a:off x="958849" y="1746121"/>
            <a:ext cx="815758" cy="276999"/>
          </a:xfrm>
          <a:prstGeom prst="rect">
            <a:avLst/>
          </a:prstGeom>
          <a:noFill/>
        </p:spPr>
        <p:txBody>
          <a:bodyPr wrap="square" rtlCol="0">
            <a:spAutoFit/>
          </a:bodyPr>
          <a:lstStyle/>
          <a:p>
            <a:r>
              <a:rPr lang="zh-CN" altLang="en-US" sz="1200" b="1" dirty="0">
                <a:solidFill>
                  <a:prstClr val="black"/>
                </a:solidFill>
                <a:latin typeface="Montserrat Light" panose="00000400000000000000" pitchFamily="50" charset="0"/>
              </a:rPr>
              <a:t>项目目的</a:t>
            </a:r>
            <a:endParaRPr lang="en-US" sz="1200" b="1" dirty="0">
              <a:solidFill>
                <a:prstClr val="black"/>
              </a:solidFill>
              <a:latin typeface="Montserrat Light" panose="00000400000000000000" pitchFamily="50" charset="0"/>
            </a:endParaRPr>
          </a:p>
        </p:txBody>
      </p:sp>
      <p:sp>
        <p:nvSpPr>
          <p:cNvPr id="22" name="TextBox 8"/>
          <p:cNvSpPr txBox="1"/>
          <p:nvPr/>
        </p:nvSpPr>
        <p:spPr>
          <a:xfrm>
            <a:off x="969286" y="2775337"/>
            <a:ext cx="800219" cy="276999"/>
          </a:xfrm>
          <a:prstGeom prst="rect">
            <a:avLst/>
          </a:prstGeom>
          <a:noFill/>
        </p:spPr>
        <p:txBody>
          <a:bodyPr wrap="none" rtlCol="0">
            <a:spAutoFit/>
          </a:bodyPr>
          <a:lstStyle/>
          <a:p>
            <a:r>
              <a:rPr lang="zh-CN" altLang="en-US" sz="1200" b="1" dirty="0">
                <a:solidFill>
                  <a:prstClr val="black"/>
                </a:solidFill>
                <a:latin typeface="Montserrat Light" panose="00000400000000000000" pitchFamily="50" charset="0"/>
              </a:rPr>
              <a:t>项目内容</a:t>
            </a:r>
            <a:endParaRPr lang="en-US" sz="1200" b="1" dirty="0">
              <a:solidFill>
                <a:prstClr val="black"/>
              </a:solidFill>
              <a:latin typeface="Montserrat Light" panose="00000400000000000000" pitchFamily="50"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ppt_x"/>
                                          </p:val>
                                        </p:tav>
                                        <p:tav tm="100000">
                                          <p:val>
                                            <p:strVal val="#ppt_x"/>
                                          </p:val>
                                        </p:tav>
                                      </p:tavLst>
                                    </p:anim>
                                    <p:anim calcmode="lin" valueType="num">
                                      <p:cBhvr additive="base">
                                        <p:cTn id="22"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3" grpId="0"/>
      <p:bldP spid="18" grpId="0"/>
      <p:bldP spid="19" grpId="0"/>
      <p:bldP spid="20" grpId="0"/>
      <p:bldP spid="21"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1090141" y="2166442"/>
            <a:ext cx="3326053" cy="400110"/>
          </a:xfrm>
          <a:prstGeom prst="rect">
            <a:avLst/>
          </a:prstGeom>
        </p:spPr>
        <p:txBody>
          <a:bodyPr wrap="square">
            <a:spAutoFit/>
          </a:bodyPr>
          <a:lstStyle/>
          <a:p>
            <a:r>
              <a:rPr lang="zh-CN" altLang="en-US" sz="2000" spc="300" dirty="0">
                <a:solidFill>
                  <a:schemeClr val="tx2"/>
                </a:solidFill>
                <a:cs typeface="+mn-ea"/>
                <a:sym typeface="+mn-lt"/>
              </a:rPr>
              <a:t>总体架构图</a:t>
            </a:r>
            <a:endParaRPr lang="zh-CN" altLang="en-US" sz="2000" dirty="0">
              <a:solidFill>
                <a:schemeClr val="tx1">
                  <a:lumMod val="85000"/>
                  <a:lumOff val="15000"/>
                </a:schemeClr>
              </a:solidFill>
              <a:cs typeface="+mn-ea"/>
              <a:sym typeface="+mn-lt"/>
            </a:endParaRPr>
          </a:p>
        </p:txBody>
      </p:sp>
      <p:sp>
        <p:nvSpPr>
          <p:cNvPr id="22" name="矩形 21"/>
          <p:cNvSpPr/>
          <p:nvPr/>
        </p:nvSpPr>
        <p:spPr>
          <a:xfrm>
            <a:off x="1111696" y="2626107"/>
            <a:ext cx="3953285" cy="298608"/>
          </a:xfrm>
          <a:prstGeom prst="rect">
            <a:avLst/>
          </a:prstGeom>
        </p:spPr>
        <p:txBody>
          <a:bodyPr wrap="square">
            <a:spAutoFit/>
          </a:bodyPr>
          <a:lstStyle/>
          <a:p>
            <a:pPr>
              <a:lnSpc>
                <a:spcPct val="150000"/>
              </a:lnSpc>
            </a:pPr>
            <a:r>
              <a:rPr lang="zh-CN" altLang="en-US" sz="1000" dirty="0">
                <a:solidFill>
                  <a:schemeClr val="tx1">
                    <a:lumMod val="85000"/>
                    <a:lumOff val="15000"/>
                  </a:schemeClr>
                </a:solidFill>
                <a:cs typeface="+mn-ea"/>
                <a:sym typeface="+mn-lt"/>
              </a:rPr>
              <a:t>项目功能的总体架构图</a:t>
            </a:r>
            <a:endParaRPr lang="en-US" altLang="zh-CN" sz="1000" dirty="0">
              <a:solidFill>
                <a:schemeClr val="tx1">
                  <a:lumMod val="85000"/>
                  <a:lumOff val="15000"/>
                </a:schemeClr>
              </a:solidFill>
              <a:cs typeface="+mn-ea"/>
              <a:sym typeface="+mn-lt"/>
            </a:endParaRPr>
          </a:p>
        </p:txBody>
      </p:sp>
      <p:sp>
        <p:nvSpPr>
          <p:cNvPr id="23" name="矩形 22"/>
          <p:cNvSpPr/>
          <p:nvPr/>
        </p:nvSpPr>
        <p:spPr>
          <a:xfrm>
            <a:off x="1118717" y="1787764"/>
            <a:ext cx="2543804" cy="400110"/>
          </a:xfrm>
          <a:prstGeom prst="rect">
            <a:avLst/>
          </a:prstGeom>
        </p:spPr>
        <p:txBody>
          <a:bodyPr wrap="square">
            <a:spAutoFit/>
          </a:bodyPr>
          <a:lstStyle/>
          <a:p>
            <a:r>
              <a:rPr lang="en-US" altLang="zh-CN" sz="2000" i="1" dirty="0">
                <a:solidFill>
                  <a:schemeClr val="accent1"/>
                </a:solidFill>
                <a:cs typeface="+mn-ea"/>
                <a:sym typeface="+mn-lt"/>
              </a:rPr>
              <a:t>PART </a:t>
            </a:r>
            <a:r>
              <a:rPr lang="en-US" altLang="zh-CN" sz="2000" i="1" dirty="0" smtClean="0">
                <a:solidFill>
                  <a:schemeClr val="accent1"/>
                </a:solidFill>
                <a:cs typeface="+mn-ea"/>
                <a:sym typeface="+mn-lt"/>
              </a:rPr>
              <a:t>02</a:t>
            </a:r>
            <a:endParaRPr lang="zh-CN" altLang="en-US" sz="2000" i="1" dirty="0">
              <a:solidFill>
                <a:schemeClr val="accent1"/>
              </a:solidFill>
              <a:cs typeface="+mn-ea"/>
              <a:sym typeface="+mn-lt"/>
            </a:endParaRPr>
          </a:p>
        </p:txBody>
      </p:sp>
      <p:cxnSp>
        <p:nvCxnSpPr>
          <p:cNvPr id="24" name="直接连接符 23"/>
          <p:cNvCxnSpPr/>
          <p:nvPr/>
        </p:nvCxnSpPr>
        <p:spPr>
          <a:xfrm>
            <a:off x="1209270" y="2598506"/>
            <a:ext cx="232097" cy="0"/>
          </a:xfrm>
          <a:prstGeom prst="line">
            <a:avLst/>
          </a:prstGeom>
          <a:ln w="25400" cap="rnd">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4499824"/>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355094"/>
            <a:ext cx="5810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 name="TextBox 12"/>
          <p:cNvSpPr txBox="1"/>
          <p:nvPr/>
        </p:nvSpPr>
        <p:spPr>
          <a:xfrm>
            <a:off x="93397" y="493074"/>
            <a:ext cx="1659429" cy="400110"/>
          </a:xfrm>
          <a:prstGeom prst="rect">
            <a:avLst/>
          </a:prstGeom>
          <a:noFill/>
        </p:spPr>
        <p:txBody>
          <a:bodyPr wrap="none" rtlCol="0">
            <a:spAutoFit/>
          </a:bodyPr>
          <a:lstStyle/>
          <a:p>
            <a:r>
              <a:rPr lang="zh-CN" altLang="en-US" sz="2000" spc="300" dirty="0">
                <a:solidFill>
                  <a:schemeClr val="tx2"/>
                </a:solidFill>
                <a:cs typeface="+mn-ea"/>
                <a:sym typeface="+mn-lt"/>
              </a:rPr>
              <a:t>总体架构图</a:t>
            </a:r>
            <a:endParaRPr lang="zh-CN" altLang="en-US" sz="2000" dirty="0">
              <a:solidFill>
                <a:schemeClr val="tx1">
                  <a:lumMod val="85000"/>
                  <a:lumOff val="15000"/>
                </a:schemeClr>
              </a:solidFill>
              <a:cs typeface="+mn-ea"/>
              <a:sym typeface="+mn-lt"/>
            </a:endParaRPr>
          </a:p>
        </p:txBody>
      </p:sp>
      <p:graphicFrame>
        <p:nvGraphicFramePr>
          <p:cNvPr id="22" name="对象 21"/>
          <p:cNvGraphicFramePr>
            <a:graphicFrameLocks noChangeAspect="1"/>
          </p:cNvGraphicFramePr>
          <p:nvPr>
            <p:extLst>
              <p:ext uri="{D42A27DB-BD31-4B8C-83A1-F6EECF244321}">
                <p14:modId xmlns:p14="http://schemas.microsoft.com/office/powerpoint/2010/main" val="2651065045"/>
              </p:ext>
            </p:extLst>
          </p:nvPr>
        </p:nvGraphicFramePr>
        <p:xfrm>
          <a:off x="7919436" y="4314825"/>
          <a:ext cx="914400" cy="828675"/>
        </p:xfrm>
        <a:graphic>
          <a:graphicData uri="http://schemas.openxmlformats.org/presentationml/2006/ole">
            <mc:AlternateContent xmlns:mc="http://schemas.openxmlformats.org/markup-compatibility/2006">
              <mc:Choice xmlns:v="urn:schemas-microsoft-com:vml" Requires="v">
                <p:oleObj spid="_x0000_s1074" name="Visio" showAsIcon="1" r:id="rId3" imgW="914400" imgH="828720" progId="Visio.Drawing.11">
                  <p:link updateAutomatic="1"/>
                </p:oleObj>
              </mc:Choice>
              <mc:Fallback>
                <p:oleObj name="Visio" showAsIcon="1" r:id="rId3" imgW="914400" imgH="828720" progId="Visio.Drawing.11">
                  <p:link updateAutomatic="1"/>
                  <p:pic>
                    <p:nvPicPr>
                      <p:cNvPr id="0" name=""/>
                      <p:cNvPicPr/>
                      <p:nvPr/>
                    </p:nvPicPr>
                    <p:blipFill>
                      <a:blip r:embed="rId4"/>
                      <a:stretch>
                        <a:fillRect/>
                      </a:stretch>
                    </p:blipFill>
                    <p:spPr>
                      <a:xfrm>
                        <a:off x="7919436" y="4314825"/>
                        <a:ext cx="914400" cy="828675"/>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1022398196"/>
              </p:ext>
            </p:extLst>
          </p:nvPr>
        </p:nvGraphicFramePr>
        <p:xfrm>
          <a:off x="1859152" y="0"/>
          <a:ext cx="5749734" cy="5137634"/>
        </p:xfrm>
        <a:graphic>
          <a:graphicData uri="http://schemas.openxmlformats.org/presentationml/2006/ole">
            <mc:AlternateContent xmlns:mc="http://schemas.openxmlformats.org/markup-compatibility/2006">
              <mc:Choice xmlns:v="urn:schemas-microsoft-com:vml" Requires="v">
                <p:oleObj spid="_x0000_s1075" name="Visio" r:id="rId3" imgW="13239602" imgH="11829885" progId="Visio.Drawing.11">
                  <p:link updateAutomatic="1"/>
                </p:oleObj>
              </mc:Choice>
              <mc:Fallback>
                <p:oleObj name="Visio" r:id="rId3" imgW="13239602" imgH="11829885" progId="Visio.Drawing.11">
                  <p:link updateAutomatic="1"/>
                  <p:pic>
                    <p:nvPicPr>
                      <p:cNvPr id="0" name=""/>
                      <p:cNvPicPr/>
                      <p:nvPr/>
                    </p:nvPicPr>
                    <p:blipFill>
                      <a:blip r:embed="rId5"/>
                      <a:stretch>
                        <a:fillRect/>
                      </a:stretch>
                    </p:blipFill>
                    <p:spPr>
                      <a:xfrm>
                        <a:off x="1859152" y="0"/>
                        <a:ext cx="5749734" cy="5137634"/>
                      </a:xfrm>
                      <a:prstGeom prst="rect">
                        <a:avLst/>
                      </a:prstGeom>
                    </p:spPr>
                  </p:pic>
                </p:oleObj>
              </mc:Fallback>
            </mc:AlternateContent>
          </a:graphicData>
        </a:graphic>
      </p:graphicFrame>
    </p:spTree>
    <p:extLst>
      <p:ext uri="{BB962C8B-B14F-4D97-AF65-F5344CB8AC3E}">
        <p14:creationId xmlns:p14="http://schemas.microsoft.com/office/powerpoint/2010/main" val="38349678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1090141" y="2166442"/>
            <a:ext cx="3326053" cy="400110"/>
          </a:xfrm>
          <a:prstGeom prst="rect">
            <a:avLst/>
          </a:prstGeom>
        </p:spPr>
        <p:txBody>
          <a:bodyPr wrap="square">
            <a:spAutoFit/>
          </a:bodyPr>
          <a:lstStyle/>
          <a:p>
            <a:r>
              <a:rPr lang="zh-CN" altLang="en-US" sz="2000" spc="300" dirty="0">
                <a:solidFill>
                  <a:schemeClr val="tx2"/>
                </a:solidFill>
                <a:cs typeface="+mn-ea"/>
                <a:sym typeface="+mn-lt"/>
              </a:rPr>
              <a:t>组员分工明细</a:t>
            </a:r>
            <a:endParaRPr lang="zh-CN" altLang="en-US" sz="2000" dirty="0">
              <a:solidFill>
                <a:schemeClr val="tx1">
                  <a:lumMod val="85000"/>
                  <a:lumOff val="15000"/>
                </a:schemeClr>
              </a:solidFill>
              <a:cs typeface="+mn-ea"/>
              <a:sym typeface="+mn-lt"/>
            </a:endParaRPr>
          </a:p>
        </p:txBody>
      </p:sp>
      <p:sp>
        <p:nvSpPr>
          <p:cNvPr id="22" name="矩形 21"/>
          <p:cNvSpPr/>
          <p:nvPr/>
        </p:nvSpPr>
        <p:spPr>
          <a:xfrm>
            <a:off x="1111696" y="2626107"/>
            <a:ext cx="3953285" cy="298608"/>
          </a:xfrm>
          <a:prstGeom prst="rect">
            <a:avLst/>
          </a:prstGeom>
        </p:spPr>
        <p:txBody>
          <a:bodyPr wrap="square">
            <a:spAutoFit/>
          </a:bodyPr>
          <a:lstStyle/>
          <a:p>
            <a:pPr>
              <a:lnSpc>
                <a:spcPct val="150000"/>
              </a:lnSpc>
            </a:pPr>
            <a:r>
              <a:rPr lang="zh-CN" altLang="en-US" sz="1000" dirty="0">
                <a:solidFill>
                  <a:schemeClr val="tx1">
                    <a:lumMod val="85000"/>
                    <a:lumOff val="15000"/>
                  </a:schemeClr>
                </a:solidFill>
                <a:cs typeface="+mn-ea"/>
                <a:sym typeface="+mn-lt"/>
              </a:rPr>
              <a:t>组员以及组员负责的功能点明细</a:t>
            </a:r>
            <a:endParaRPr lang="en-US" altLang="zh-CN" sz="1000" dirty="0">
              <a:solidFill>
                <a:schemeClr val="tx1">
                  <a:lumMod val="85000"/>
                  <a:lumOff val="15000"/>
                </a:schemeClr>
              </a:solidFill>
              <a:cs typeface="+mn-ea"/>
              <a:sym typeface="+mn-lt"/>
            </a:endParaRPr>
          </a:p>
        </p:txBody>
      </p:sp>
      <p:sp>
        <p:nvSpPr>
          <p:cNvPr id="23" name="矩形 22"/>
          <p:cNvSpPr/>
          <p:nvPr/>
        </p:nvSpPr>
        <p:spPr>
          <a:xfrm>
            <a:off x="1118717" y="1787764"/>
            <a:ext cx="2543804" cy="400110"/>
          </a:xfrm>
          <a:prstGeom prst="rect">
            <a:avLst/>
          </a:prstGeom>
        </p:spPr>
        <p:txBody>
          <a:bodyPr wrap="square">
            <a:spAutoFit/>
          </a:bodyPr>
          <a:lstStyle/>
          <a:p>
            <a:r>
              <a:rPr lang="en-US" altLang="zh-CN" sz="2000" i="1" dirty="0">
                <a:solidFill>
                  <a:schemeClr val="accent1"/>
                </a:solidFill>
                <a:cs typeface="+mn-ea"/>
                <a:sym typeface="+mn-lt"/>
              </a:rPr>
              <a:t>PART </a:t>
            </a:r>
            <a:r>
              <a:rPr lang="en-US" altLang="zh-CN" sz="2000" i="1" dirty="0" smtClean="0">
                <a:solidFill>
                  <a:schemeClr val="accent1"/>
                </a:solidFill>
                <a:cs typeface="+mn-ea"/>
                <a:sym typeface="+mn-lt"/>
              </a:rPr>
              <a:t>03</a:t>
            </a:r>
            <a:endParaRPr lang="zh-CN" altLang="en-US" sz="2000" i="1" dirty="0">
              <a:solidFill>
                <a:schemeClr val="accent1"/>
              </a:solidFill>
              <a:cs typeface="+mn-ea"/>
              <a:sym typeface="+mn-lt"/>
            </a:endParaRPr>
          </a:p>
        </p:txBody>
      </p:sp>
      <p:cxnSp>
        <p:nvCxnSpPr>
          <p:cNvPr id="24" name="直接连接符 23"/>
          <p:cNvCxnSpPr/>
          <p:nvPr/>
        </p:nvCxnSpPr>
        <p:spPr>
          <a:xfrm>
            <a:off x="1209270" y="2598506"/>
            <a:ext cx="232097" cy="0"/>
          </a:xfrm>
          <a:prstGeom prst="line">
            <a:avLst/>
          </a:prstGeom>
          <a:ln w="25400" cap="rnd">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7468313"/>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56856" y="2346174"/>
            <a:ext cx="1719470" cy="415242"/>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200" dirty="0">
                <a:solidFill>
                  <a:prstClr val="black"/>
                </a:solidFill>
                <a:latin typeface="Montserrat" panose="00000500000000000000" pitchFamily="50" charset="0"/>
              </a:rPr>
              <a:t>学生申请审批</a:t>
            </a:r>
          </a:p>
        </p:txBody>
      </p:sp>
      <p:sp>
        <p:nvSpPr>
          <p:cNvPr id="5" name="TextBox 4"/>
          <p:cNvSpPr txBox="1"/>
          <p:nvPr/>
        </p:nvSpPr>
        <p:spPr>
          <a:xfrm>
            <a:off x="1806595" y="2141489"/>
            <a:ext cx="800219" cy="276999"/>
          </a:xfrm>
          <a:prstGeom prst="rect">
            <a:avLst/>
          </a:prstGeom>
          <a:noFill/>
        </p:spPr>
        <p:txBody>
          <a:bodyPr wrap="none" rtlCol="0">
            <a:spAutoFit/>
          </a:bodyPr>
          <a:lstStyle/>
          <a:p>
            <a:r>
              <a:rPr lang="zh-CN" altLang="en-US" sz="1200" dirty="0" smtClean="0">
                <a:solidFill>
                  <a:prstClr val="black"/>
                </a:solidFill>
                <a:latin typeface="Montserrat Light" panose="00000400000000000000" pitchFamily="50" charset="0"/>
              </a:rPr>
              <a:t>总务模块</a:t>
            </a:r>
            <a:endParaRPr lang="en-US" sz="1200" dirty="0">
              <a:solidFill>
                <a:prstClr val="black"/>
              </a:solidFill>
              <a:latin typeface="Montserrat Light" panose="00000400000000000000" pitchFamily="50" charset="0"/>
            </a:endParaRPr>
          </a:p>
        </p:txBody>
      </p:sp>
      <p:sp>
        <p:nvSpPr>
          <p:cNvPr id="10" name="Oval 9"/>
          <p:cNvSpPr/>
          <p:nvPr/>
        </p:nvSpPr>
        <p:spPr>
          <a:xfrm>
            <a:off x="4345949" y="1289081"/>
            <a:ext cx="735497" cy="73549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Oval 10"/>
          <p:cNvSpPr/>
          <p:nvPr/>
        </p:nvSpPr>
        <p:spPr>
          <a:xfrm>
            <a:off x="1806595" y="1302757"/>
            <a:ext cx="735497" cy="73549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Oval 11"/>
          <p:cNvSpPr/>
          <p:nvPr/>
        </p:nvSpPr>
        <p:spPr>
          <a:xfrm>
            <a:off x="6957127" y="1303648"/>
            <a:ext cx="735497" cy="73549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Shape 2775"/>
          <p:cNvSpPr/>
          <p:nvPr/>
        </p:nvSpPr>
        <p:spPr>
          <a:xfrm>
            <a:off x="1992510" y="1538263"/>
            <a:ext cx="363666" cy="264485"/>
          </a:xfrm>
          <a:custGeom>
            <a:avLst/>
            <a:gdLst/>
            <a:ahLst/>
            <a:cxnLst>
              <a:cxn ang="0">
                <a:pos x="wd2" y="hd2"/>
              </a:cxn>
              <a:cxn ang="5400000">
                <a:pos x="wd2" y="hd2"/>
              </a:cxn>
              <a:cxn ang="10800000">
                <a:pos x="wd2" y="hd2"/>
              </a:cxn>
              <a:cxn ang="16200000">
                <a:pos x="wd2" y="hd2"/>
              </a:cxn>
            </a:cxnLst>
            <a:rect l="0" t="0" r="r" b="b"/>
            <a:pathLst>
              <a:path w="21600" h="21600" extrusionOk="0">
                <a:moveTo>
                  <a:pt x="10800" y="10755"/>
                </a:moveTo>
                <a:lnTo>
                  <a:pt x="1866" y="6075"/>
                </a:lnTo>
                <a:lnTo>
                  <a:pt x="10800" y="1395"/>
                </a:lnTo>
                <a:lnTo>
                  <a:pt x="19735" y="6075"/>
                </a:lnTo>
                <a:cubicBezTo>
                  <a:pt x="19735" y="6075"/>
                  <a:pt x="10800" y="10755"/>
                  <a:pt x="10800" y="10755"/>
                </a:cubicBezTo>
                <a:close/>
                <a:moveTo>
                  <a:pt x="18031" y="17315"/>
                </a:moveTo>
                <a:lnTo>
                  <a:pt x="14834" y="16216"/>
                </a:lnTo>
                <a:lnTo>
                  <a:pt x="14832" y="16229"/>
                </a:lnTo>
                <a:cubicBezTo>
                  <a:pt x="14797" y="16218"/>
                  <a:pt x="14765" y="16200"/>
                  <a:pt x="14727" y="16200"/>
                </a:cubicBezTo>
                <a:cubicBezTo>
                  <a:pt x="14627" y="16200"/>
                  <a:pt x="14538" y="16251"/>
                  <a:pt x="14460" y="16324"/>
                </a:cubicBezTo>
                <a:lnTo>
                  <a:pt x="14455" y="16313"/>
                </a:lnTo>
                <a:lnTo>
                  <a:pt x="10820" y="20061"/>
                </a:lnTo>
                <a:lnTo>
                  <a:pt x="7658" y="16334"/>
                </a:lnTo>
                <a:lnTo>
                  <a:pt x="7653" y="16344"/>
                </a:lnTo>
                <a:cubicBezTo>
                  <a:pt x="7571" y="16259"/>
                  <a:pt x="7474" y="16200"/>
                  <a:pt x="7364" y="16200"/>
                </a:cubicBezTo>
                <a:cubicBezTo>
                  <a:pt x="7327" y="16200"/>
                  <a:pt x="7294" y="16218"/>
                  <a:pt x="7259" y="16229"/>
                </a:cubicBezTo>
                <a:lnTo>
                  <a:pt x="7257" y="16216"/>
                </a:lnTo>
                <a:lnTo>
                  <a:pt x="4013" y="17331"/>
                </a:lnTo>
                <a:lnTo>
                  <a:pt x="4767" y="9035"/>
                </a:lnTo>
                <a:lnTo>
                  <a:pt x="10589" y="12084"/>
                </a:lnTo>
                <a:lnTo>
                  <a:pt x="10591" y="12080"/>
                </a:lnTo>
                <a:cubicBezTo>
                  <a:pt x="10655" y="12122"/>
                  <a:pt x="10724" y="12150"/>
                  <a:pt x="10800" y="12150"/>
                </a:cubicBezTo>
                <a:cubicBezTo>
                  <a:pt x="10876" y="12150"/>
                  <a:pt x="10946" y="12122"/>
                  <a:pt x="11009" y="12080"/>
                </a:cubicBezTo>
                <a:lnTo>
                  <a:pt x="11011" y="12084"/>
                </a:lnTo>
                <a:lnTo>
                  <a:pt x="16897" y="9001"/>
                </a:lnTo>
                <a:cubicBezTo>
                  <a:pt x="16897" y="9001"/>
                  <a:pt x="18031" y="17315"/>
                  <a:pt x="18031" y="17315"/>
                </a:cubicBezTo>
                <a:close/>
                <a:moveTo>
                  <a:pt x="21600" y="6075"/>
                </a:moveTo>
                <a:cubicBezTo>
                  <a:pt x="21600" y="5806"/>
                  <a:pt x="21484" y="5579"/>
                  <a:pt x="21319" y="5470"/>
                </a:cubicBezTo>
                <a:lnTo>
                  <a:pt x="21320" y="5466"/>
                </a:lnTo>
                <a:lnTo>
                  <a:pt x="21306" y="5458"/>
                </a:lnTo>
                <a:cubicBezTo>
                  <a:pt x="21301" y="5455"/>
                  <a:pt x="21296" y="5453"/>
                  <a:pt x="21292" y="5451"/>
                </a:cubicBezTo>
                <a:lnTo>
                  <a:pt x="11011" y="66"/>
                </a:lnTo>
                <a:lnTo>
                  <a:pt x="11009" y="70"/>
                </a:lnTo>
                <a:cubicBezTo>
                  <a:pt x="10946" y="28"/>
                  <a:pt x="10876" y="0"/>
                  <a:pt x="10800" y="0"/>
                </a:cubicBezTo>
                <a:cubicBezTo>
                  <a:pt x="10724" y="0"/>
                  <a:pt x="10655" y="28"/>
                  <a:pt x="10591" y="70"/>
                </a:cubicBezTo>
                <a:lnTo>
                  <a:pt x="10589" y="66"/>
                </a:lnTo>
                <a:lnTo>
                  <a:pt x="309" y="5451"/>
                </a:lnTo>
                <a:cubicBezTo>
                  <a:pt x="304" y="5453"/>
                  <a:pt x="299" y="5455"/>
                  <a:pt x="295" y="5458"/>
                </a:cubicBezTo>
                <a:lnTo>
                  <a:pt x="280" y="5466"/>
                </a:lnTo>
                <a:lnTo>
                  <a:pt x="281" y="5470"/>
                </a:lnTo>
                <a:cubicBezTo>
                  <a:pt x="116" y="5579"/>
                  <a:pt x="0" y="5806"/>
                  <a:pt x="0" y="6075"/>
                </a:cubicBezTo>
                <a:cubicBezTo>
                  <a:pt x="0" y="6344"/>
                  <a:pt x="116" y="6571"/>
                  <a:pt x="281" y="6680"/>
                </a:cubicBezTo>
                <a:lnTo>
                  <a:pt x="280" y="6684"/>
                </a:lnTo>
                <a:lnTo>
                  <a:pt x="295" y="6692"/>
                </a:lnTo>
                <a:cubicBezTo>
                  <a:pt x="299" y="6695"/>
                  <a:pt x="304" y="6697"/>
                  <a:pt x="309" y="6699"/>
                </a:cubicBezTo>
                <a:lnTo>
                  <a:pt x="1230" y="7182"/>
                </a:lnTo>
                <a:lnTo>
                  <a:pt x="608" y="13603"/>
                </a:lnTo>
                <a:cubicBezTo>
                  <a:pt x="251" y="13805"/>
                  <a:pt x="0" y="14287"/>
                  <a:pt x="0" y="14850"/>
                </a:cubicBezTo>
                <a:cubicBezTo>
                  <a:pt x="0" y="15596"/>
                  <a:pt x="439" y="16200"/>
                  <a:pt x="982" y="16200"/>
                </a:cubicBezTo>
                <a:cubicBezTo>
                  <a:pt x="1524" y="16200"/>
                  <a:pt x="1964" y="15596"/>
                  <a:pt x="1964" y="14850"/>
                </a:cubicBezTo>
                <a:cubicBezTo>
                  <a:pt x="1964" y="14416"/>
                  <a:pt x="1812" y="14034"/>
                  <a:pt x="1580" y="13787"/>
                </a:cubicBezTo>
                <a:lnTo>
                  <a:pt x="2173" y="7676"/>
                </a:lnTo>
                <a:lnTo>
                  <a:pt x="3822" y="8540"/>
                </a:lnTo>
                <a:lnTo>
                  <a:pt x="2950" y="18135"/>
                </a:lnTo>
                <a:lnTo>
                  <a:pt x="2958" y="18138"/>
                </a:lnTo>
                <a:cubicBezTo>
                  <a:pt x="2955" y="18167"/>
                  <a:pt x="2945" y="18193"/>
                  <a:pt x="2945" y="18225"/>
                </a:cubicBezTo>
                <a:cubicBezTo>
                  <a:pt x="2945" y="18598"/>
                  <a:pt x="3165" y="18900"/>
                  <a:pt x="3436" y="18900"/>
                </a:cubicBezTo>
                <a:cubicBezTo>
                  <a:pt x="3474" y="18900"/>
                  <a:pt x="3506" y="18884"/>
                  <a:pt x="3541" y="18873"/>
                </a:cubicBezTo>
                <a:lnTo>
                  <a:pt x="3543" y="18884"/>
                </a:lnTo>
                <a:lnTo>
                  <a:pt x="7238" y="17613"/>
                </a:lnTo>
                <a:lnTo>
                  <a:pt x="10506" y="21465"/>
                </a:lnTo>
                <a:lnTo>
                  <a:pt x="10510" y="21456"/>
                </a:lnTo>
                <a:cubicBezTo>
                  <a:pt x="10593" y="21541"/>
                  <a:pt x="10690" y="21600"/>
                  <a:pt x="10800" y="21600"/>
                </a:cubicBezTo>
                <a:cubicBezTo>
                  <a:pt x="10901" y="21600"/>
                  <a:pt x="10989" y="21548"/>
                  <a:pt x="11068" y="21476"/>
                </a:cubicBezTo>
                <a:lnTo>
                  <a:pt x="11072" y="21487"/>
                </a:lnTo>
                <a:lnTo>
                  <a:pt x="14834" y="17607"/>
                </a:lnTo>
                <a:lnTo>
                  <a:pt x="18548" y="18884"/>
                </a:lnTo>
                <a:lnTo>
                  <a:pt x="18550" y="18871"/>
                </a:lnTo>
                <a:cubicBezTo>
                  <a:pt x="18585" y="18882"/>
                  <a:pt x="18618" y="18900"/>
                  <a:pt x="18655" y="18900"/>
                </a:cubicBezTo>
                <a:cubicBezTo>
                  <a:pt x="18926" y="18900"/>
                  <a:pt x="19145" y="18598"/>
                  <a:pt x="19145" y="18225"/>
                </a:cubicBezTo>
                <a:cubicBezTo>
                  <a:pt x="19145" y="18181"/>
                  <a:pt x="19135" y="18143"/>
                  <a:pt x="19130" y="18102"/>
                </a:cubicBezTo>
                <a:lnTo>
                  <a:pt x="19137" y="18100"/>
                </a:lnTo>
                <a:lnTo>
                  <a:pt x="17830" y="8513"/>
                </a:lnTo>
                <a:lnTo>
                  <a:pt x="21292" y="6699"/>
                </a:lnTo>
                <a:cubicBezTo>
                  <a:pt x="21296" y="6697"/>
                  <a:pt x="21301" y="6695"/>
                  <a:pt x="21306" y="6692"/>
                </a:cubicBezTo>
                <a:lnTo>
                  <a:pt x="21320" y="6684"/>
                </a:lnTo>
                <a:lnTo>
                  <a:pt x="21319" y="6680"/>
                </a:lnTo>
                <a:cubicBezTo>
                  <a:pt x="21484" y="6571"/>
                  <a:pt x="21600" y="6344"/>
                  <a:pt x="21600" y="6075"/>
                </a:cubicBezTo>
              </a:path>
            </a:pathLst>
          </a:custGeom>
          <a:solidFill>
            <a:schemeClr val="tx1"/>
          </a:solidFill>
          <a:ln w="12700">
            <a:miter lim="400000"/>
          </a:ln>
        </p:spPr>
        <p:txBody>
          <a:bodyPr lIns="14284" tIns="14284" rIns="14284" bIns="14284" anchor="ctr"/>
          <a:lstStyle/>
          <a:p>
            <a:pPr defTabSz="17081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sym typeface="Gill Sans"/>
            </a:endParaRPr>
          </a:p>
        </p:txBody>
      </p:sp>
      <p:sp>
        <p:nvSpPr>
          <p:cNvPr id="20" name="Shape 2785"/>
          <p:cNvSpPr/>
          <p:nvPr/>
        </p:nvSpPr>
        <p:spPr>
          <a:xfrm>
            <a:off x="4531865" y="1505205"/>
            <a:ext cx="363666" cy="297543"/>
          </a:xfrm>
          <a:custGeom>
            <a:avLst/>
            <a:gdLst/>
            <a:ahLst/>
            <a:cxnLst>
              <a:cxn ang="0">
                <a:pos x="wd2" y="hd2"/>
              </a:cxn>
              <a:cxn ang="5400000">
                <a:pos x="wd2" y="hd2"/>
              </a:cxn>
              <a:cxn ang="10800000">
                <a:pos x="wd2" y="hd2"/>
              </a:cxn>
              <a:cxn ang="16200000">
                <a:pos x="wd2" y="hd2"/>
              </a:cxn>
            </a:cxnLst>
            <a:rect l="0" t="0" r="r" b="b"/>
            <a:pathLst>
              <a:path w="21600" h="21600" extrusionOk="0">
                <a:moveTo>
                  <a:pt x="16691" y="20400"/>
                </a:moveTo>
                <a:cubicBezTo>
                  <a:pt x="14522" y="20400"/>
                  <a:pt x="12764" y="18251"/>
                  <a:pt x="12764" y="15600"/>
                </a:cubicBezTo>
                <a:cubicBezTo>
                  <a:pt x="12764" y="12949"/>
                  <a:pt x="14522" y="10800"/>
                  <a:pt x="16691" y="10800"/>
                </a:cubicBezTo>
                <a:cubicBezTo>
                  <a:pt x="18860" y="10800"/>
                  <a:pt x="20618" y="12949"/>
                  <a:pt x="20618" y="15600"/>
                </a:cubicBezTo>
                <a:cubicBezTo>
                  <a:pt x="20618" y="18251"/>
                  <a:pt x="18860" y="20400"/>
                  <a:pt x="16691" y="20400"/>
                </a:cubicBezTo>
                <a:moveTo>
                  <a:pt x="12762" y="3393"/>
                </a:moveTo>
                <a:lnTo>
                  <a:pt x="12781" y="3388"/>
                </a:lnTo>
                <a:cubicBezTo>
                  <a:pt x="12870" y="2164"/>
                  <a:pt x="13702" y="1200"/>
                  <a:pt x="14727" y="1200"/>
                </a:cubicBezTo>
                <a:cubicBezTo>
                  <a:pt x="15521" y="1200"/>
                  <a:pt x="16202" y="1779"/>
                  <a:pt x="16511" y="2609"/>
                </a:cubicBezTo>
                <a:lnTo>
                  <a:pt x="16509" y="2609"/>
                </a:lnTo>
                <a:lnTo>
                  <a:pt x="19162" y="10421"/>
                </a:lnTo>
                <a:cubicBezTo>
                  <a:pt x="18436" y="9902"/>
                  <a:pt x="17593" y="9600"/>
                  <a:pt x="16691" y="9600"/>
                </a:cubicBezTo>
                <a:cubicBezTo>
                  <a:pt x="15082" y="9600"/>
                  <a:pt x="13658" y="10550"/>
                  <a:pt x="12763" y="12012"/>
                </a:cubicBezTo>
                <a:cubicBezTo>
                  <a:pt x="12763" y="12012"/>
                  <a:pt x="12762" y="3393"/>
                  <a:pt x="12762" y="3393"/>
                </a:cubicBezTo>
                <a:close/>
                <a:moveTo>
                  <a:pt x="11782" y="13200"/>
                </a:moveTo>
                <a:lnTo>
                  <a:pt x="9818" y="13200"/>
                </a:lnTo>
                <a:lnTo>
                  <a:pt x="9818" y="4800"/>
                </a:lnTo>
                <a:lnTo>
                  <a:pt x="11782" y="4800"/>
                </a:lnTo>
                <a:cubicBezTo>
                  <a:pt x="11782" y="4800"/>
                  <a:pt x="11782" y="13200"/>
                  <a:pt x="11782" y="13200"/>
                </a:cubicBezTo>
                <a:close/>
                <a:moveTo>
                  <a:pt x="11782" y="15600"/>
                </a:moveTo>
                <a:lnTo>
                  <a:pt x="9818" y="15600"/>
                </a:lnTo>
                <a:lnTo>
                  <a:pt x="9818" y="14400"/>
                </a:lnTo>
                <a:lnTo>
                  <a:pt x="11782" y="14400"/>
                </a:lnTo>
                <a:cubicBezTo>
                  <a:pt x="11782" y="14400"/>
                  <a:pt x="11782" y="15600"/>
                  <a:pt x="11782" y="15600"/>
                </a:cubicBezTo>
                <a:close/>
                <a:moveTo>
                  <a:pt x="8837" y="12012"/>
                </a:moveTo>
                <a:cubicBezTo>
                  <a:pt x="7942" y="10550"/>
                  <a:pt x="6518" y="9600"/>
                  <a:pt x="4909" y="9600"/>
                </a:cubicBezTo>
                <a:cubicBezTo>
                  <a:pt x="4007" y="9600"/>
                  <a:pt x="3164" y="9902"/>
                  <a:pt x="2438" y="10421"/>
                </a:cubicBezTo>
                <a:lnTo>
                  <a:pt x="5091" y="2609"/>
                </a:lnTo>
                <a:lnTo>
                  <a:pt x="5089" y="2609"/>
                </a:lnTo>
                <a:cubicBezTo>
                  <a:pt x="5398" y="1779"/>
                  <a:pt x="6079" y="1200"/>
                  <a:pt x="6873" y="1200"/>
                </a:cubicBezTo>
                <a:cubicBezTo>
                  <a:pt x="7898" y="1200"/>
                  <a:pt x="8730" y="2164"/>
                  <a:pt x="8819" y="3388"/>
                </a:cubicBezTo>
                <a:lnTo>
                  <a:pt x="8838" y="3393"/>
                </a:lnTo>
                <a:cubicBezTo>
                  <a:pt x="8838" y="3393"/>
                  <a:pt x="8837" y="12012"/>
                  <a:pt x="8837" y="12012"/>
                </a:cubicBezTo>
                <a:close/>
                <a:moveTo>
                  <a:pt x="4909" y="20400"/>
                </a:moveTo>
                <a:cubicBezTo>
                  <a:pt x="2740" y="20400"/>
                  <a:pt x="982" y="18251"/>
                  <a:pt x="982" y="15600"/>
                </a:cubicBezTo>
                <a:cubicBezTo>
                  <a:pt x="982" y="12949"/>
                  <a:pt x="2740" y="10800"/>
                  <a:pt x="4909" y="10800"/>
                </a:cubicBezTo>
                <a:cubicBezTo>
                  <a:pt x="7078" y="10800"/>
                  <a:pt x="8836" y="12949"/>
                  <a:pt x="8836" y="15600"/>
                </a:cubicBezTo>
                <a:cubicBezTo>
                  <a:pt x="8836" y="18251"/>
                  <a:pt x="7078" y="20400"/>
                  <a:pt x="4909" y="20400"/>
                </a:cubicBezTo>
                <a:moveTo>
                  <a:pt x="21102" y="12980"/>
                </a:moveTo>
                <a:lnTo>
                  <a:pt x="17504" y="2400"/>
                </a:lnTo>
                <a:lnTo>
                  <a:pt x="17493" y="2402"/>
                </a:lnTo>
                <a:cubicBezTo>
                  <a:pt x="17088" y="1006"/>
                  <a:pt x="16009" y="0"/>
                  <a:pt x="14727" y="0"/>
                </a:cubicBezTo>
                <a:cubicBezTo>
                  <a:pt x="13101" y="0"/>
                  <a:pt x="11782" y="1612"/>
                  <a:pt x="11782" y="3600"/>
                </a:cubicBezTo>
                <a:lnTo>
                  <a:pt x="9818" y="3600"/>
                </a:lnTo>
                <a:cubicBezTo>
                  <a:pt x="9818" y="1612"/>
                  <a:pt x="8499" y="0"/>
                  <a:pt x="6873" y="0"/>
                </a:cubicBezTo>
                <a:cubicBezTo>
                  <a:pt x="5592" y="0"/>
                  <a:pt x="4512" y="1006"/>
                  <a:pt x="4107" y="2402"/>
                </a:cubicBezTo>
                <a:lnTo>
                  <a:pt x="4096" y="2400"/>
                </a:lnTo>
                <a:lnTo>
                  <a:pt x="498" y="12980"/>
                </a:lnTo>
                <a:cubicBezTo>
                  <a:pt x="182" y="13772"/>
                  <a:pt x="0" y="14659"/>
                  <a:pt x="0" y="15600"/>
                </a:cubicBezTo>
                <a:cubicBezTo>
                  <a:pt x="0" y="18914"/>
                  <a:pt x="2198" y="21600"/>
                  <a:pt x="4909" y="21600"/>
                </a:cubicBezTo>
                <a:cubicBezTo>
                  <a:pt x="7284" y="21600"/>
                  <a:pt x="9265" y="19539"/>
                  <a:pt x="9719" y="16800"/>
                </a:cubicBezTo>
                <a:lnTo>
                  <a:pt x="11881" y="16800"/>
                </a:lnTo>
                <a:cubicBezTo>
                  <a:pt x="12335" y="19539"/>
                  <a:pt x="14316" y="21600"/>
                  <a:pt x="16691" y="21600"/>
                </a:cubicBezTo>
                <a:cubicBezTo>
                  <a:pt x="19402" y="21600"/>
                  <a:pt x="21600" y="18914"/>
                  <a:pt x="21600" y="15600"/>
                </a:cubicBezTo>
                <a:cubicBezTo>
                  <a:pt x="21600" y="14659"/>
                  <a:pt x="21418" y="13772"/>
                  <a:pt x="21102" y="12980"/>
                </a:cubicBezTo>
                <a:moveTo>
                  <a:pt x="16691" y="12000"/>
                </a:moveTo>
                <a:cubicBezTo>
                  <a:pt x="15064" y="12000"/>
                  <a:pt x="13745" y="13612"/>
                  <a:pt x="13745" y="15600"/>
                </a:cubicBezTo>
                <a:cubicBezTo>
                  <a:pt x="13745" y="15932"/>
                  <a:pt x="13965" y="16200"/>
                  <a:pt x="14236" y="16200"/>
                </a:cubicBezTo>
                <a:cubicBezTo>
                  <a:pt x="14508" y="16200"/>
                  <a:pt x="14727" y="15932"/>
                  <a:pt x="14727" y="15600"/>
                </a:cubicBezTo>
                <a:cubicBezTo>
                  <a:pt x="14727" y="14275"/>
                  <a:pt x="15606" y="13200"/>
                  <a:pt x="16691" y="13200"/>
                </a:cubicBezTo>
                <a:cubicBezTo>
                  <a:pt x="16962" y="13200"/>
                  <a:pt x="17182" y="12932"/>
                  <a:pt x="17182" y="12600"/>
                </a:cubicBezTo>
                <a:cubicBezTo>
                  <a:pt x="17182" y="12268"/>
                  <a:pt x="16962" y="12000"/>
                  <a:pt x="16691" y="12000"/>
                </a:cubicBezTo>
                <a:moveTo>
                  <a:pt x="4909" y="12000"/>
                </a:moveTo>
                <a:cubicBezTo>
                  <a:pt x="3282" y="12000"/>
                  <a:pt x="1964" y="13612"/>
                  <a:pt x="1964" y="15600"/>
                </a:cubicBezTo>
                <a:cubicBezTo>
                  <a:pt x="1964" y="15932"/>
                  <a:pt x="2183" y="16200"/>
                  <a:pt x="2455" y="16200"/>
                </a:cubicBezTo>
                <a:cubicBezTo>
                  <a:pt x="2726" y="16200"/>
                  <a:pt x="2945" y="15932"/>
                  <a:pt x="2945" y="15600"/>
                </a:cubicBezTo>
                <a:cubicBezTo>
                  <a:pt x="2945" y="14275"/>
                  <a:pt x="3825" y="13200"/>
                  <a:pt x="4909" y="13200"/>
                </a:cubicBezTo>
                <a:cubicBezTo>
                  <a:pt x="5180" y="13200"/>
                  <a:pt x="5400" y="12932"/>
                  <a:pt x="5400" y="12600"/>
                </a:cubicBezTo>
                <a:cubicBezTo>
                  <a:pt x="5400" y="12268"/>
                  <a:pt x="5180" y="12000"/>
                  <a:pt x="4909" y="12000"/>
                </a:cubicBezTo>
              </a:path>
            </a:pathLst>
          </a:custGeom>
          <a:solidFill>
            <a:schemeClr val="tx1"/>
          </a:solidFill>
          <a:ln w="12700">
            <a:miter lim="400000"/>
          </a:ln>
        </p:spPr>
        <p:txBody>
          <a:bodyPr lIns="14284" tIns="14284" rIns="14284" bIns="14284" anchor="ctr"/>
          <a:lstStyle/>
          <a:p>
            <a:pPr defTabSz="17081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sym typeface="Gill Sans"/>
            </a:endParaRPr>
          </a:p>
        </p:txBody>
      </p:sp>
      <p:sp>
        <p:nvSpPr>
          <p:cNvPr id="21" name="Shape 2787"/>
          <p:cNvSpPr/>
          <p:nvPr/>
        </p:nvSpPr>
        <p:spPr>
          <a:xfrm>
            <a:off x="7143155" y="1485811"/>
            <a:ext cx="363441" cy="363681"/>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chemeClr val="tx1"/>
          </a:solidFill>
          <a:ln w="12700">
            <a:miter lim="400000"/>
          </a:ln>
        </p:spPr>
        <p:txBody>
          <a:bodyPr lIns="14284" tIns="14284" rIns="14284" bIns="14284" anchor="ctr"/>
          <a:lstStyle/>
          <a:p>
            <a:pPr defTabSz="17081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sym typeface="Gill Sans"/>
            </a:endParaRPr>
          </a:p>
        </p:txBody>
      </p:sp>
      <p:cxnSp>
        <p:nvCxnSpPr>
          <p:cNvPr id="14" name="直接连接符 13"/>
          <p:cNvCxnSpPr/>
          <p:nvPr/>
        </p:nvCxnSpPr>
        <p:spPr>
          <a:xfrm>
            <a:off x="0" y="355094"/>
            <a:ext cx="5810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5" name="TextBox 12"/>
          <p:cNvSpPr txBox="1"/>
          <p:nvPr/>
        </p:nvSpPr>
        <p:spPr>
          <a:xfrm>
            <a:off x="217525" y="502127"/>
            <a:ext cx="2069797" cy="338554"/>
          </a:xfrm>
          <a:prstGeom prst="rect">
            <a:avLst/>
          </a:prstGeom>
          <a:noFill/>
        </p:spPr>
        <p:txBody>
          <a:bodyPr wrap="none" rtlCol="0">
            <a:spAutoFit/>
          </a:bodyPr>
          <a:lstStyle/>
          <a:p>
            <a:pPr defTabSz="685165">
              <a:lnSpc>
                <a:spcPct val="80000"/>
              </a:lnSpc>
              <a:defRPr/>
            </a:pPr>
            <a:r>
              <a:rPr lang="zh-CN" altLang="en-US" sz="2000" spc="450" dirty="0">
                <a:solidFill>
                  <a:schemeClr val="tx2"/>
                </a:solidFill>
                <a:latin typeface="Arvo"/>
                <a:cs typeface="Arvo"/>
              </a:rPr>
              <a:t>组长：吴勇清</a:t>
            </a:r>
            <a:endParaRPr lang="en-US" altLang="zh-CN" sz="2000" spc="450" dirty="0">
              <a:solidFill>
                <a:schemeClr val="tx2"/>
              </a:solidFill>
              <a:latin typeface="Arvo"/>
              <a:cs typeface="Arvo"/>
            </a:endParaRPr>
          </a:p>
        </p:txBody>
      </p:sp>
      <p:sp>
        <p:nvSpPr>
          <p:cNvPr id="24" name="Rectangle 3"/>
          <p:cNvSpPr/>
          <p:nvPr/>
        </p:nvSpPr>
        <p:spPr>
          <a:xfrm>
            <a:off x="1556856" y="2640570"/>
            <a:ext cx="1719470" cy="415242"/>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200" dirty="0">
                <a:solidFill>
                  <a:prstClr val="black"/>
                </a:solidFill>
                <a:latin typeface="Montserrat" panose="00000500000000000000" pitchFamily="50" charset="0"/>
              </a:rPr>
              <a:t>教学日志批阅</a:t>
            </a:r>
            <a:endParaRPr lang="en-US" sz="1200" dirty="0">
              <a:solidFill>
                <a:prstClr val="black"/>
              </a:solidFill>
              <a:latin typeface="Montserrat" panose="00000500000000000000" pitchFamily="50" charset="0"/>
            </a:endParaRPr>
          </a:p>
        </p:txBody>
      </p:sp>
      <p:sp>
        <p:nvSpPr>
          <p:cNvPr id="25" name="Rectangle 3"/>
          <p:cNvSpPr/>
          <p:nvPr/>
        </p:nvSpPr>
        <p:spPr>
          <a:xfrm>
            <a:off x="1566414" y="2961256"/>
            <a:ext cx="1719470" cy="461665"/>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200" dirty="0" smtClean="0">
                <a:solidFill>
                  <a:prstClr val="black"/>
                </a:solidFill>
                <a:latin typeface="Montserrat" panose="00000500000000000000" pitchFamily="50" charset="0"/>
              </a:rPr>
              <a:t>教研成果查阅</a:t>
            </a:r>
            <a:r>
              <a:rPr lang="zh-CN" altLang="en-US" sz="1200" dirty="0">
                <a:solidFill>
                  <a:prstClr val="black"/>
                </a:solidFill>
                <a:latin typeface="Montserrat" panose="00000500000000000000" pitchFamily="50" charset="0"/>
              </a:rPr>
              <a:t>授权</a:t>
            </a:r>
            <a:endParaRPr lang="en-US" sz="1200" dirty="0">
              <a:solidFill>
                <a:prstClr val="black"/>
              </a:solidFill>
              <a:latin typeface="Montserrat" panose="00000500000000000000" pitchFamily="50" charset="0"/>
            </a:endParaRPr>
          </a:p>
        </p:txBody>
      </p:sp>
      <p:sp>
        <p:nvSpPr>
          <p:cNvPr id="26" name="Rectangle 3"/>
          <p:cNvSpPr/>
          <p:nvPr/>
        </p:nvSpPr>
        <p:spPr>
          <a:xfrm>
            <a:off x="1556856" y="3262801"/>
            <a:ext cx="1719470" cy="415242"/>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200" dirty="0">
                <a:solidFill>
                  <a:prstClr val="black"/>
                </a:solidFill>
                <a:latin typeface="Montserrat" panose="00000500000000000000" pitchFamily="50" charset="0"/>
              </a:rPr>
              <a:t>教研方案审批</a:t>
            </a:r>
            <a:endParaRPr lang="en-US" sz="1200" dirty="0">
              <a:solidFill>
                <a:prstClr val="black"/>
              </a:solidFill>
              <a:latin typeface="Montserrat" panose="00000500000000000000" pitchFamily="50" charset="0"/>
            </a:endParaRPr>
          </a:p>
        </p:txBody>
      </p:sp>
      <p:sp>
        <p:nvSpPr>
          <p:cNvPr id="36" name="Rectangle 3"/>
          <p:cNvSpPr/>
          <p:nvPr/>
        </p:nvSpPr>
        <p:spPr>
          <a:xfrm>
            <a:off x="4154007" y="2332498"/>
            <a:ext cx="1719470" cy="415242"/>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200" dirty="0">
                <a:solidFill>
                  <a:prstClr val="black"/>
                </a:solidFill>
                <a:latin typeface="Montserrat" panose="00000500000000000000" pitchFamily="50" charset="0"/>
              </a:rPr>
              <a:t>学籍维护</a:t>
            </a:r>
            <a:endParaRPr lang="en-US" sz="1200" dirty="0">
              <a:solidFill>
                <a:prstClr val="black"/>
              </a:solidFill>
              <a:latin typeface="Montserrat" panose="00000500000000000000" pitchFamily="50" charset="0"/>
            </a:endParaRPr>
          </a:p>
        </p:txBody>
      </p:sp>
      <p:sp>
        <p:nvSpPr>
          <p:cNvPr id="37" name="TextBox 4"/>
          <p:cNvSpPr txBox="1"/>
          <p:nvPr/>
        </p:nvSpPr>
        <p:spPr>
          <a:xfrm>
            <a:off x="4285535" y="2127813"/>
            <a:ext cx="954107" cy="276999"/>
          </a:xfrm>
          <a:prstGeom prst="rect">
            <a:avLst/>
          </a:prstGeom>
          <a:noFill/>
        </p:spPr>
        <p:txBody>
          <a:bodyPr wrap="none" rtlCol="0">
            <a:spAutoFit/>
          </a:bodyPr>
          <a:lstStyle/>
          <a:p>
            <a:r>
              <a:rPr lang="zh-CN" altLang="en-US" sz="1200" dirty="0">
                <a:solidFill>
                  <a:prstClr val="black"/>
                </a:solidFill>
                <a:latin typeface="Montserrat Light" panose="00000400000000000000" pitchFamily="50" charset="0"/>
              </a:rPr>
              <a:t>班主任</a:t>
            </a:r>
            <a:r>
              <a:rPr lang="zh-CN" altLang="en-US" sz="1200" dirty="0" smtClean="0">
                <a:solidFill>
                  <a:prstClr val="black"/>
                </a:solidFill>
                <a:latin typeface="Montserrat Light" panose="00000400000000000000" pitchFamily="50" charset="0"/>
              </a:rPr>
              <a:t>模块</a:t>
            </a:r>
            <a:endParaRPr lang="en-US" sz="1200" dirty="0">
              <a:solidFill>
                <a:prstClr val="black"/>
              </a:solidFill>
              <a:latin typeface="Montserrat Light" panose="00000400000000000000" pitchFamily="50" charset="0"/>
            </a:endParaRPr>
          </a:p>
        </p:txBody>
      </p:sp>
      <p:sp>
        <p:nvSpPr>
          <p:cNvPr id="38" name="Rectangle 3"/>
          <p:cNvSpPr/>
          <p:nvPr/>
        </p:nvSpPr>
        <p:spPr>
          <a:xfrm>
            <a:off x="4154007" y="2626894"/>
            <a:ext cx="1719470" cy="461665"/>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200" dirty="0" smtClean="0">
                <a:solidFill>
                  <a:prstClr val="black"/>
                </a:solidFill>
                <a:latin typeface="Montserrat" panose="00000500000000000000" pitchFamily="50" charset="0"/>
              </a:rPr>
              <a:t>复、休、退学</a:t>
            </a:r>
            <a:r>
              <a:rPr lang="zh-CN" altLang="en-US" sz="1200" dirty="0">
                <a:solidFill>
                  <a:prstClr val="black"/>
                </a:solidFill>
                <a:latin typeface="Montserrat" panose="00000500000000000000" pitchFamily="50" charset="0"/>
              </a:rPr>
              <a:t>管理</a:t>
            </a:r>
            <a:endParaRPr lang="en-US" sz="1200" dirty="0">
              <a:solidFill>
                <a:prstClr val="black"/>
              </a:solidFill>
              <a:latin typeface="Montserrat" panose="00000500000000000000" pitchFamily="50" charset="0"/>
            </a:endParaRPr>
          </a:p>
        </p:txBody>
      </p:sp>
      <p:sp>
        <p:nvSpPr>
          <p:cNvPr id="39" name="Rectangle 3"/>
          <p:cNvSpPr/>
          <p:nvPr/>
        </p:nvSpPr>
        <p:spPr>
          <a:xfrm>
            <a:off x="4163565" y="2947580"/>
            <a:ext cx="1719470" cy="415242"/>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200" dirty="0">
                <a:solidFill>
                  <a:prstClr val="black"/>
                </a:solidFill>
                <a:latin typeface="Montserrat" panose="00000500000000000000" pitchFamily="50" charset="0"/>
              </a:rPr>
              <a:t>转班申请</a:t>
            </a:r>
            <a:endParaRPr lang="en-US" sz="1200" dirty="0">
              <a:solidFill>
                <a:prstClr val="black"/>
              </a:solidFill>
              <a:latin typeface="Montserrat" panose="00000500000000000000" pitchFamily="50" charset="0"/>
            </a:endParaRPr>
          </a:p>
        </p:txBody>
      </p:sp>
      <p:sp>
        <p:nvSpPr>
          <p:cNvPr id="40" name="Rectangle 3"/>
          <p:cNvSpPr/>
          <p:nvPr/>
        </p:nvSpPr>
        <p:spPr>
          <a:xfrm>
            <a:off x="4154007" y="3249125"/>
            <a:ext cx="1719470" cy="415242"/>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200" dirty="0">
                <a:solidFill>
                  <a:prstClr val="black"/>
                </a:solidFill>
                <a:latin typeface="Montserrat" panose="00000500000000000000" pitchFamily="50" charset="0"/>
              </a:rPr>
              <a:t>宿舍调转</a:t>
            </a:r>
            <a:endParaRPr lang="en-US" sz="1200" dirty="0">
              <a:solidFill>
                <a:prstClr val="black"/>
              </a:solidFill>
              <a:latin typeface="Montserrat" panose="00000500000000000000" pitchFamily="50" charset="0"/>
            </a:endParaRPr>
          </a:p>
        </p:txBody>
      </p:sp>
      <p:sp>
        <p:nvSpPr>
          <p:cNvPr id="41" name="Rectangle 3"/>
          <p:cNvSpPr/>
          <p:nvPr/>
        </p:nvSpPr>
        <p:spPr>
          <a:xfrm>
            <a:off x="4154007" y="3574563"/>
            <a:ext cx="1719470" cy="415242"/>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200" dirty="0">
                <a:solidFill>
                  <a:prstClr val="black"/>
                </a:solidFill>
                <a:latin typeface="Montserrat" panose="00000500000000000000" pitchFamily="50" charset="0"/>
              </a:rPr>
              <a:t>证书发放</a:t>
            </a:r>
            <a:endParaRPr lang="en-US" sz="1200" dirty="0">
              <a:solidFill>
                <a:prstClr val="black"/>
              </a:solidFill>
              <a:latin typeface="Montserrat" panose="00000500000000000000" pitchFamily="50" charset="0"/>
            </a:endParaRPr>
          </a:p>
        </p:txBody>
      </p:sp>
      <p:sp>
        <p:nvSpPr>
          <p:cNvPr id="42" name="Rectangle 3"/>
          <p:cNvSpPr/>
          <p:nvPr/>
        </p:nvSpPr>
        <p:spPr>
          <a:xfrm>
            <a:off x="4154007" y="3886095"/>
            <a:ext cx="1719470" cy="415242"/>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200" dirty="0">
                <a:solidFill>
                  <a:prstClr val="black"/>
                </a:solidFill>
                <a:latin typeface="Montserrat" panose="00000500000000000000" pitchFamily="50" charset="0"/>
              </a:rPr>
              <a:t>奖惩处理</a:t>
            </a:r>
            <a:endParaRPr lang="en-US" sz="1200" dirty="0">
              <a:solidFill>
                <a:prstClr val="black"/>
              </a:solidFill>
              <a:latin typeface="Montserrat" panose="00000500000000000000" pitchFamily="50" charset="0"/>
            </a:endParaRPr>
          </a:p>
        </p:txBody>
      </p:sp>
      <p:sp>
        <p:nvSpPr>
          <p:cNvPr id="43" name="Rectangle 3"/>
          <p:cNvSpPr/>
          <p:nvPr/>
        </p:nvSpPr>
        <p:spPr>
          <a:xfrm>
            <a:off x="6676543" y="2346174"/>
            <a:ext cx="1719470" cy="415242"/>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200" dirty="0">
                <a:solidFill>
                  <a:prstClr val="black"/>
                </a:solidFill>
                <a:latin typeface="Montserrat" panose="00000500000000000000" pitchFamily="50" charset="0"/>
              </a:rPr>
              <a:t>教研成果提交</a:t>
            </a:r>
            <a:endParaRPr lang="en-US" sz="1200" dirty="0">
              <a:solidFill>
                <a:prstClr val="black"/>
              </a:solidFill>
              <a:latin typeface="Montserrat" panose="00000500000000000000" pitchFamily="50" charset="0"/>
            </a:endParaRPr>
          </a:p>
        </p:txBody>
      </p:sp>
      <p:sp>
        <p:nvSpPr>
          <p:cNvPr id="44" name="TextBox 4"/>
          <p:cNvSpPr txBox="1"/>
          <p:nvPr/>
        </p:nvSpPr>
        <p:spPr>
          <a:xfrm>
            <a:off x="6957127" y="2146387"/>
            <a:ext cx="800219" cy="276999"/>
          </a:xfrm>
          <a:prstGeom prst="rect">
            <a:avLst/>
          </a:prstGeom>
          <a:noFill/>
        </p:spPr>
        <p:txBody>
          <a:bodyPr wrap="none" rtlCol="0">
            <a:spAutoFit/>
          </a:bodyPr>
          <a:lstStyle/>
          <a:p>
            <a:r>
              <a:rPr lang="zh-CN" altLang="en-US" sz="1200" dirty="0">
                <a:solidFill>
                  <a:prstClr val="black"/>
                </a:solidFill>
                <a:latin typeface="Montserrat Light" panose="00000400000000000000" pitchFamily="50" charset="0"/>
              </a:rPr>
              <a:t>教师</a:t>
            </a:r>
            <a:r>
              <a:rPr lang="zh-CN" altLang="en-US" sz="1200" dirty="0" smtClean="0">
                <a:solidFill>
                  <a:prstClr val="black"/>
                </a:solidFill>
                <a:latin typeface="Montserrat Light" panose="00000400000000000000" pitchFamily="50" charset="0"/>
              </a:rPr>
              <a:t>模块</a:t>
            </a:r>
            <a:endParaRPr lang="en-US" sz="1200" dirty="0">
              <a:solidFill>
                <a:prstClr val="black"/>
              </a:solidFill>
              <a:latin typeface="Montserrat Light" panose="00000400000000000000" pitchFamily="50" charset="0"/>
            </a:endParaRPr>
          </a:p>
        </p:txBody>
      </p:sp>
      <p:sp>
        <p:nvSpPr>
          <p:cNvPr id="45" name="Rectangle 3"/>
          <p:cNvSpPr/>
          <p:nvPr/>
        </p:nvSpPr>
        <p:spPr>
          <a:xfrm>
            <a:off x="6676543" y="2640570"/>
            <a:ext cx="1719470" cy="415242"/>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200" dirty="0">
                <a:solidFill>
                  <a:prstClr val="black"/>
                </a:solidFill>
                <a:latin typeface="Montserrat" panose="00000500000000000000" pitchFamily="50" charset="0"/>
              </a:rPr>
              <a:t>教研成果查阅</a:t>
            </a:r>
            <a:endParaRPr lang="en-US" sz="1200" dirty="0">
              <a:solidFill>
                <a:prstClr val="black"/>
              </a:solidFill>
              <a:latin typeface="Montserrat" panose="00000500000000000000" pitchFamily="50" charset="0"/>
            </a:endParaRPr>
          </a:p>
        </p:txBody>
      </p:sp>
    </p:spTree>
    <p:extLst>
      <p:ext uri="{BB962C8B-B14F-4D97-AF65-F5344CB8AC3E}">
        <p14:creationId xmlns:p14="http://schemas.microsoft.com/office/powerpoint/2010/main" val="3255557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ppt_x"/>
                                          </p:val>
                                        </p:tav>
                                        <p:tav tm="100000">
                                          <p:val>
                                            <p:strVal val="#ppt_x"/>
                                          </p:val>
                                        </p:tav>
                                      </p:tavLst>
                                    </p:anim>
                                    <p:anim calcmode="lin" valueType="num">
                                      <p:cBhvr additive="base">
                                        <p:cTn id="40" dur="500" fill="hold"/>
                                        <p:tgtEl>
                                          <p:spTgt spid="2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 calcmode="lin" valueType="num">
                                      <p:cBhvr additive="base">
                                        <p:cTn id="47" dur="500" fill="hold"/>
                                        <p:tgtEl>
                                          <p:spTgt spid="26"/>
                                        </p:tgtEl>
                                        <p:attrNameLst>
                                          <p:attrName>ppt_x</p:attrName>
                                        </p:attrNameLst>
                                      </p:cBhvr>
                                      <p:tavLst>
                                        <p:tav tm="0">
                                          <p:val>
                                            <p:strVal val="#ppt_x"/>
                                          </p:val>
                                        </p:tav>
                                        <p:tav tm="100000">
                                          <p:val>
                                            <p:strVal val="#ppt_x"/>
                                          </p:val>
                                        </p:tav>
                                      </p:tavLst>
                                    </p:anim>
                                    <p:anim calcmode="lin" valueType="num">
                                      <p:cBhvr additive="base">
                                        <p:cTn id="48" dur="500" fill="hold"/>
                                        <p:tgtEl>
                                          <p:spTgt spid="2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anim calcmode="lin" valueType="num">
                                      <p:cBhvr additive="base">
                                        <p:cTn id="51" dur="500" fill="hold"/>
                                        <p:tgtEl>
                                          <p:spTgt spid="36"/>
                                        </p:tgtEl>
                                        <p:attrNameLst>
                                          <p:attrName>ppt_x</p:attrName>
                                        </p:attrNameLst>
                                      </p:cBhvr>
                                      <p:tavLst>
                                        <p:tav tm="0">
                                          <p:val>
                                            <p:strVal val="#ppt_x"/>
                                          </p:val>
                                        </p:tav>
                                        <p:tav tm="100000">
                                          <p:val>
                                            <p:strVal val="#ppt_x"/>
                                          </p:val>
                                        </p:tav>
                                      </p:tavLst>
                                    </p:anim>
                                    <p:anim calcmode="lin" valueType="num">
                                      <p:cBhvr additive="base">
                                        <p:cTn id="52" dur="500" fill="hold"/>
                                        <p:tgtEl>
                                          <p:spTgt spid="3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anim calcmode="lin" valueType="num">
                                      <p:cBhvr additive="base">
                                        <p:cTn id="55" dur="500" fill="hold"/>
                                        <p:tgtEl>
                                          <p:spTgt spid="37"/>
                                        </p:tgtEl>
                                        <p:attrNameLst>
                                          <p:attrName>ppt_x</p:attrName>
                                        </p:attrNameLst>
                                      </p:cBhvr>
                                      <p:tavLst>
                                        <p:tav tm="0">
                                          <p:val>
                                            <p:strVal val="#ppt_x"/>
                                          </p:val>
                                        </p:tav>
                                        <p:tav tm="100000">
                                          <p:val>
                                            <p:strVal val="#ppt_x"/>
                                          </p:val>
                                        </p:tav>
                                      </p:tavLst>
                                    </p:anim>
                                    <p:anim calcmode="lin" valueType="num">
                                      <p:cBhvr additive="base">
                                        <p:cTn id="56" dur="500" fill="hold"/>
                                        <p:tgtEl>
                                          <p:spTgt spid="3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anim calcmode="lin" valueType="num">
                                      <p:cBhvr additive="base">
                                        <p:cTn id="59" dur="500" fill="hold"/>
                                        <p:tgtEl>
                                          <p:spTgt spid="38"/>
                                        </p:tgtEl>
                                        <p:attrNameLst>
                                          <p:attrName>ppt_x</p:attrName>
                                        </p:attrNameLst>
                                      </p:cBhvr>
                                      <p:tavLst>
                                        <p:tav tm="0">
                                          <p:val>
                                            <p:strVal val="#ppt_x"/>
                                          </p:val>
                                        </p:tav>
                                        <p:tav tm="100000">
                                          <p:val>
                                            <p:strVal val="#ppt_x"/>
                                          </p:val>
                                        </p:tav>
                                      </p:tavLst>
                                    </p:anim>
                                    <p:anim calcmode="lin" valueType="num">
                                      <p:cBhvr additive="base">
                                        <p:cTn id="60" dur="500" fill="hold"/>
                                        <p:tgtEl>
                                          <p:spTgt spid="3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anim calcmode="lin" valueType="num">
                                      <p:cBhvr additive="base">
                                        <p:cTn id="63" dur="500" fill="hold"/>
                                        <p:tgtEl>
                                          <p:spTgt spid="39"/>
                                        </p:tgtEl>
                                        <p:attrNameLst>
                                          <p:attrName>ppt_x</p:attrName>
                                        </p:attrNameLst>
                                      </p:cBhvr>
                                      <p:tavLst>
                                        <p:tav tm="0">
                                          <p:val>
                                            <p:strVal val="#ppt_x"/>
                                          </p:val>
                                        </p:tav>
                                        <p:tav tm="100000">
                                          <p:val>
                                            <p:strVal val="#ppt_x"/>
                                          </p:val>
                                        </p:tav>
                                      </p:tavLst>
                                    </p:anim>
                                    <p:anim calcmode="lin" valueType="num">
                                      <p:cBhvr additive="base">
                                        <p:cTn id="64" dur="500" fill="hold"/>
                                        <p:tgtEl>
                                          <p:spTgt spid="3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anim calcmode="lin" valueType="num">
                                      <p:cBhvr additive="base">
                                        <p:cTn id="67" dur="500" fill="hold"/>
                                        <p:tgtEl>
                                          <p:spTgt spid="40"/>
                                        </p:tgtEl>
                                        <p:attrNameLst>
                                          <p:attrName>ppt_x</p:attrName>
                                        </p:attrNameLst>
                                      </p:cBhvr>
                                      <p:tavLst>
                                        <p:tav tm="0">
                                          <p:val>
                                            <p:strVal val="#ppt_x"/>
                                          </p:val>
                                        </p:tav>
                                        <p:tav tm="100000">
                                          <p:val>
                                            <p:strVal val="#ppt_x"/>
                                          </p:val>
                                        </p:tav>
                                      </p:tavLst>
                                    </p:anim>
                                    <p:anim calcmode="lin" valueType="num">
                                      <p:cBhvr additive="base">
                                        <p:cTn id="68" dur="500" fill="hold"/>
                                        <p:tgtEl>
                                          <p:spTgt spid="4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41"/>
                                        </p:tgtEl>
                                        <p:attrNameLst>
                                          <p:attrName>style.visibility</p:attrName>
                                        </p:attrNameLst>
                                      </p:cBhvr>
                                      <p:to>
                                        <p:strVal val="visible"/>
                                      </p:to>
                                    </p:set>
                                    <p:anim calcmode="lin" valueType="num">
                                      <p:cBhvr additive="base">
                                        <p:cTn id="71" dur="500" fill="hold"/>
                                        <p:tgtEl>
                                          <p:spTgt spid="41"/>
                                        </p:tgtEl>
                                        <p:attrNameLst>
                                          <p:attrName>ppt_x</p:attrName>
                                        </p:attrNameLst>
                                      </p:cBhvr>
                                      <p:tavLst>
                                        <p:tav tm="0">
                                          <p:val>
                                            <p:strVal val="#ppt_x"/>
                                          </p:val>
                                        </p:tav>
                                        <p:tav tm="100000">
                                          <p:val>
                                            <p:strVal val="#ppt_x"/>
                                          </p:val>
                                        </p:tav>
                                      </p:tavLst>
                                    </p:anim>
                                    <p:anim calcmode="lin" valueType="num">
                                      <p:cBhvr additive="base">
                                        <p:cTn id="72" dur="500" fill="hold"/>
                                        <p:tgtEl>
                                          <p:spTgt spid="41"/>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additive="base">
                                        <p:cTn id="75" dur="500" fill="hold"/>
                                        <p:tgtEl>
                                          <p:spTgt spid="42"/>
                                        </p:tgtEl>
                                        <p:attrNameLst>
                                          <p:attrName>ppt_x</p:attrName>
                                        </p:attrNameLst>
                                      </p:cBhvr>
                                      <p:tavLst>
                                        <p:tav tm="0">
                                          <p:val>
                                            <p:strVal val="#ppt_x"/>
                                          </p:val>
                                        </p:tav>
                                        <p:tav tm="100000">
                                          <p:val>
                                            <p:strVal val="#ppt_x"/>
                                          </p:val>
                                        </p:tav>
                                      </p:tavLst>
                                    </p:anim>
                                    <p:anim calcmode="lin" valueType="num">
                                      <p:cBhvr additive="base">
                                        <p:cTn id="76" dur="500" fill="hold"/>
                                        <p:tgtEl>
                                          <p:spTgt spid="42"/>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anim calcmode="lin" valueType="num">
                                      <p:cBhvr additive="base">
                                        <p:cTn id="79" dur="500" fill="hold"/>
                                        <p:tgtEl>
                                          <p:spTgt spid="43"/>
                                        </p:tgtEl>
                                        <p:attrNameLst>
                                          <p:attrName>ppt_x</p:attrName>
                                        </p:attrNameLst>
                                      </p:cBhvr>
                                      <p:tavLst>
                                        <p:tav tm="0">
                                          <p:val>
                                            <p:strVal val="#ppt_x"/>
                                          </p:val>
                                        </p:tav>
                                        <p:tav tm="100000">
                                          <p:val>
                                            <p:strVal val="#ppt_x"/>
                                          </p:val>
                                        </p:tav>
                                      </p:tavLst>
                                    </p:anim>
                                    <p:anim calcmode="lin" valueType="num">
                                      <p:cBhvr additive="base">
                                        <p:cTn id="80" dur="500" fill="hold"/>
                                        <p:tgtEl>
                                          <p:spTgt spid="43"/>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44"/>
                                        </p:tgtEl>
                                        <p:attrNameLst>
                                          <p:attrName>style.visibility</p:attrName>
                                        </p:attrNameLst>
                                      </p:cBhvr>
                                      <p:to>
                                        <p:strVal val="visible"/>
                                      </p:to>
                                    </p:set>
                                    <p:anim calcmode="lin" valueType="num">
                                      <p:cBhvr additive="base">
                                        <p:cTn id="83" dur="500" fill="hold"/>
                                        <p:tgtEl>
                                          <p:spTgt spid="44"/>
                                        </p:tgtEl>
                                        <p:attrNameLst>
                                          <p:attrName>ppt_x</p:attrName>
                                        </p:attrNameLst>
                                      </p:cBhvr>
                                      <p:tavLst>
                                        <p:tav tm="0">
                                          <p:val>
                                            <p:strVal val="#ppt_x"/>
                                          </p:val>
                                        </p:tav>
                                        <p:tav tm="100000">
                                          <p:val>
                                            <p:strVal val="#ppt_x"/>
                                          </p:val>
                                        </p:tav>
                                      </p:tavLst>
                                    </p:anim>
                                    <p:anim calcmode="lin" valueType="num">
                                      <p:cBhvr additive="base">
                                        <p:cTn id="84" dur="500" fill="hold"/>
                                        <p:tgtEl>
                                          <p:spTgt spid="44"/>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45"/>
                                        </p:tgtEl>
                                        <p:attrNameLst>
                                          <p:attrName>style.visibility</p:attrName>
                                        </p:attrNameLst>
                                      </p:cBhvr>
                                      <p:to>
                                        <p:strVal val="visible"/>
                                      </p:to>
                                    </p:set>
                                    <p:anim calcmode="lin" valueType="num">
                                      <p:cBhvr additive="base">
                                        <p:cTn id="87" dur="500" fill="hold"/>
                                        <p:tgtEl>
                                          <p:spTgt spid="45"/>
                                        </p:tgtEl>
                                        <p:attrNameLst>
                                          <p:attrName>ppt_x</p:attrName>
                                        </p:attrNameLst>
                                      </p:cBhvr>
                                      <p:tavLst>
                                        <p:tav tm="0">
                                          <p:val>
                                            <p:strVal val="#ppt_x"/>
                                          </p:val>
                                        </p:tav>
                                        <p:tav tm="100000">
                                          <p:val>
                                            <p:strVal val="#ppt_x"/>
                                          </p:val>
                                        </p:tav>
                                      </p:tavLst>
                                    </p:anim>
                                    <p:anim calcmode="lin" valueType="num">
                                      <p:cBhvr additive="base">
                                        <p:cTn id="8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animBg="1"/>
      <p:bldP spid="11" grpId="0" animBg="1"/>
      <p:bldP spid="12" grpId="0" animBg="1"/>
      <p:bldP spid="16" grpId="0" animBg="1"/>
      <p:bldP spid="20" grpId="0" animBg="1"/>
      <p:bldP spid="21" grpId="0" animBg="1"/>
      <p:bldP spid="24" grpId="0"/>
      <p:bldP spid="25" grpId="0"/>
      <p:bldP spid="26" grpId="0"/>
      <p:bldP spid="36" grpId="0"/>
      <p:bldP spid="37" grpId="0"/>
      <p:bldP spid="38" grpId="0"/>
      <p:bldP spid="39" grpId="0"/>
      <p:bldP spid="40" grpId="0"/>
      <p:bldP spid="41" grpId="0"/>
      <p:bldP spid="42" grpId="0"/>
      <p:bldP spid="43" grpId="0"/>
      <p:bldP spid="44" grpId="0"/>
      <p:bldP spid="4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93071" y="2232953"/>
            <a:ext cx="1719470" cy="415242"/>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200" dirty="0">
                <a:solidFill>
                  <a:prstClr val="black"/>
                </a:solidFill>
                <a:latin typeface="Montserrat" panose="00000500000000000000" pitchFamily="50" charset="0"/>
              </a:rPr>
              <a:t>账号管理</a:t>
            </a:r>
          </a:p>
        </p:txBody>
      </p:sp>
      <p:sp>
        <p:nvSpPr>
          <p:cNvPr id="5" name="TextBox 4"/>
          <p:cNvSpPr txBox="1"/>
          <p:nvPr/>
        </p:nvSpPr>
        <p:spPr>
          <a:xfrm>
            <a:off x="2608156" y="2036046"/>
            <a:ext cx="800219" cy="276999"/>
          </a:xfrm>
          <a:prstGeom prst="rect">
            <a:avLst/>
          </a:prstGeom>
          <a:noFill/>
        </p:spPr>
        <p:txBody>
          <a:bodyPr wrap="none" rtlCol="0">
            <a:spAutoFit/>
          </a:bodyPr>
          <a:lstStyle/>
          <a:p>
            <a:r>
              <a:rPr lang="zh-CN" altLang="en-US" sz="1200" dirty="0" smtClean="0">
                <a:solidFill>
                  <a:prstClr val="black"/>
                </a:solidFill>
                <a:latin typeface="Montserrat Light" panose="00000400000000000000" pitchFamily="50" charset="0"/>
              </a:rPr>
              <a:t>总务模块</a:t>
            </a:r>
            <a:endParaRPr lang="en-US" sz="1200" dirty="0">
              <a:solidFill>
                <a:prstClr val="black"/>
              </a:solidFill>
              <a:latin typeface="Montserrat Light" panose="00000400000000000000" pitchFamily="50" charset="0"/>
            </a:endParaRPr>
          </a:p>
        </p:txBody>
      </p:sp>
      <p:sp>
        <p:nvSpPr>
          <p:cNvPr id="11" name="Oval 10"/>
          <p:cNvSpPr/>
          <p:nvPr/>
        </p:nvSpPr>
        <p:spPr>
          <a:xfrm>
            <a:off x="2608156" y="1197314"/>
            <a:ext cx="735497" cy="73549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Shape 2775"/>
          <p:cNvSpPr/>
          <p:nvPr/>
        </p:nvSpPr>
        <p:spPr>
          <a:xfrm>
            <a:off x="2794071" y="1432820"/>
            <a:ext cx="363666" cy="264485"/>
          </a:xfrm>
          <a:custGeom>
            <a:avLst/>
            <a:gdLst/>
            <a:ahLst/>
            <a:cxnLst>
              <a:cxn ang="0">
                <a:pos x="wd2" y="hd2"/>
              </a:cxn>
              <a:cxn ang="5400000">
                <a:pos x="wd2" y="hd2"/>
              </a:cxn>
              <a:cxn ang="10800000">
                <a:pos x="wd2" y="hd2"/>
              </a:cxn>
              <a:cxn ang="16200000">
                <a:pos x="wd2" y="hd2"/>
              </a:cxn>
            </a:cxnLst>
            <a:rect l="0" t="0" r="r" b="b"/>
            <a:pathLst>
              <a:path w="21600" h="21600" extrusionOk="0">
                <a:moveTo>
                  <a:pt x="10800" y="10755"/>
                </a:moveTo>
                <a:lnTo>
                  <a:pt x="1866" y="6075"/>
                </a:lnTo>
                <a:lnTo>
                  <a:pt x="10800" y="1395"/>
                </a:lnTo>
                <a:lnTo>
                  <a:pt x="19735" y="6075"/>
                </a:lnTo>
                <a:cubicBezTo>
                  <a:pt x="19735" y="6075"/>
                  <a:pt x="10800" y="10755"/>
                  <a:pt x="10800" y="10755"/>
                </a:cubicBezTo>
                <a:close/>
                <a:moveTo>
                  <a:pt x="18031" y="17315"/>
                </a:moveTo>
                <a:lnTo>
                  <a:pt x="14834" y="16216"/>
                </a:lnTo>
                <a:lnTo>
                  <a:pt x="14832" y="16229"/>
                </a:lnTo>
                <a:cubicBezTo>
                  <a:pt x="14797" y="16218"/>
                  <a:pt x="14765" y="16200"/>
                  <a:pt x="14727" y="16200"/>
                </a:cubicBezTo>
                <a:cubicBezTo>
                  <a:pt x="14627" y="16200"/>
                  <a:pt x="14538" y="16251"/>
                  <a:pt x="14460" y="16324"/>
                </a:cubicBezTo>
                <a:lnTo>
                  <a:pt x="14455" y="16313"/>
                </a:lnTo>
                <a:lnTo>
                  <a:pt x="10820" y="20061"/>
                </a:lnTo>
                <a:lnTo>
                  <a:pt x="7658" y="16334"/>
                </a:lnTo>
                <a:lnTo>
                  <a:pt x="7653" y="16344"/>
                </a:lnTo>
                <a:cubicBezTo>
                  <a:pt x="7571" y="16259"/>
                  <a:pt x="7474" y="16200"/>
                  <a:pt x="7364" y="16200"/>
                </a:cubicBezTo>
                <a:cubicBezTo>
                  <a:pt x="7327" y="16200"/>
                  <a:pt x="7294" y="16218"/>
                  <a:pt x="7259" y="16229"/>
                </a:cubicBezTo>
                <a:lnTo>
                  <a:pt x="7257" y="16216"/>
                </a:lnTo>
                <a:lnTo>
                  <a:pt x="4013" y="17331"/>
                </a:lnTo>
                <a:lnTo>
                  <a:pt x="4767" y="9035"/>
                </a:lnTo>
                <a:lnTo>
                  <a:pt x="10589" y="12084"/>
                </a:lnTo>
                <a:lnTo>
                  <a:pt x="10591" y="12080"/>
                </a:lnTo>
                <a:cubicBezTo>
                  <a:pt x="10655" y="12122"/>
                  <a:pt x="10724" y="12150"/>
                  <a:pt x="10800" y="12150"/>
                </a:cubicBezTo>
                <a:cubicBezTo>
                  <a:pt x="10876" y="12150"/>
                  <a:pt x="10946" y="12122"/>
                  <a:pt x="11009" y="12080"/>
                </a:cubicBezTo>
                <a:lnTo>
                  <a:pt x="11011" y="12084"/>
                </a:lnTo>
                <a:lnTo>
                  <a:pt x="16897" y="9001"/>
                </a:lnTo>
                <a:cubicBezTo>
                  <a:pt x="16897" y="9001"/>
                  <a:pt x="18031" y="17315"/>
                  <a:pt x="18031" y="17315"/>
                </a:cubicBezTo>
                <a:close/>
                <a:moveTo>
                  <a:pt x="21600" y="6075"/>
                </a:moveTo>
                <a:cubicBezTo>
                  <a:pt x="21600" y="5806"/>
                  <a:pt x="21484" y="5579"/>
                  <a:pt x="21319" y="5470"/>
                </a:cubicBezTo>
                <a:lnTo>
                  <a:pt x="21320" y="5466"/>
                </a:lnTo>
                <a:lnTo>
                  <a:pt x="21306" y="5458"/>
                </a:lnTo>
                <a:cubicBezTo>
                  <a:pt x="21301" y="5455"/>
                  <a:pt x="21296" y="5453"/>
                  <a:pt x="21292" y="5451"/>
                </a:cubicBezTo>
                <a:lnTo>
                  <a:pt x="11011" y="66"/>
                </a:lnTo>
                <a:lnTo>
                  <a:pt x="11009" y="70"/>
                </a:lnTo>
                <a:cubicBezTo>
                  <a:pt x="10946" y="28"/>
                  <a:pt x="10876" y="0"/>
                  <a:pt x="10800" y="0"/>
                </a:cubicBezTo>
                <a:cubicBezTo>
                  <a:pt x="10724" y="0"/>
                  <a:pt x="10655" y="28"/>
                  <a:pt x="10591" y="70"/>
                </a:cubicBezTo>
                <a:lnTo>
                  <a:pt x="10589" y="66"/>
                </a:lnTo>
                <a:lnTo>
                  <a:pt x="309" y="5451"/>
                </a:lnTo>
                <a:cubicBezTo>
                  <a:pt x="304" y="5453"/>
                  <a:pt x="299" y="5455"/>
                  <a:pt x="295" y="5458"/>
                </a:cubicBezTo>
                <a:lnTo>
                  <a:pt x="280" y="5466"/>
                </a:lnTo>
                <a:lnTo>
                  <a:pt x="281" y="5470"/>
                </a:lnTo>
                <a:cubicBezTo>
                  <a:pt x="116" y="5579"/>
                  <a:pt x="0" y="5806"/>
                  <a:pt x="0" y="6075"/>
                </a:cubicBezTo>
                <a:cubicBezTo>
                  <a:pt x="0" y="6344"/>
                  <a:pt x="116" y="6571"/>
                  <a:pt x="281" y="6680"/>
                </a:cubicBezTo>
                <a:lnTo>
                  <a:pt x="280" y="6684"/>
                </a:lnTo>
                <a:lnTo>
                  <a:pt x="295" y="6692"/>
                </a:lnTo>
                <a:cubicBezTo>
                  <a:pt x="299" y="6695"/>
                  <a:pt x="304" y="6697"/>
                  <a:pt x="309" y="6699"/>
                </a:cubicBezTo>
                <a:lnTo>
                  <a:pt x="1230" y="7182"/>
                </a:lnTo>
                <a:lnTo>
                  <a:pt x="608" y="13603"/>
                </a:lnTo>
                <a:cubicBezTo>
                  <a:pt x="251" y="13805"/>
                  <a:pt x="0" y="14287"/>
                  <a:pt x="0" y="14850"/>
                </a:cubicBezTo>
                <a:cubicBezTo>
                  <a:pt x="0" y="15596"/>
                  <a:pt x="439" y="16200"/>
                  <a:pt x="982" y="16200"/>
                </a:cubicBezTo>
                <a:cubicBezTo>
                  <a:pt x="1524" y="16200"/>
                  <a:pt x="1964" y="15596"/>
                  <a:pt x="1964" y="14850"/>
                </a:cubicBezTo>
                <a:cubicBezTo>
                  <a:pt x="1964" y="14416"/>
                  <a:pt x="1812" y="14034"/>
                  <a:pt x="1580" y="13787"/>
                </a:cubicBezTo>
                <a:lnTo>
                  <a:pt x="2173" y="7676"/>
                </a:lnTo>
                <a:lnTo>
                  <a:pt x="3822" y="8540"/>
                </a:lnTo>
                <a:lnTo>
                  <a:pt x="2950" y="18135"/>
                </a:lnTo>
                <a:lnTo>
                  <a:pt x="2958" y="18138"/>
                </a:lnTo>
                <a:cubicBezTo>
                  <a:pt x="2955" y="18167"/>
                  <a:pt x="2945" y="18193"/>
                  <a:pt x="2945" y="18225"/>
                </a:cubicBezTo>
                <a:cubicBezTo>
                  <a:pt x="2945" y="18598"/>
                  <a:pt x="3165" y="18900"/>
                  <a:pt x="3436" y="18900"/>
                </a:cubicBezTo>
                <a:cubicBezTo>
                  <a:pt x="3474" y="18900"/>
                  <a:pt x="3506" y="18884"/>
                  <a:pt x="3541" y="18873"/>
                </a:cubicBezTo>
                <a:lnTo>
                  <a:pt x="3543" y="18884"/>
                </a:lnTo>
                <a:lnTo>
                  <a:pt x="7238" y="17613"/>
                </a:lnTo>
                <a:lnTo>
                  <a:pt x="10506" y="21465"/>
                </a:lnTo>
                <a:lnTo>
                  <a:pt x="10510" y="21456"/>
                </a:lnTo>
                <a:cubicBezTo>
                  <a:pt x="10593" y="21541"/>
                  <a:pt x="10690" y="21600"/>
                  <a:pt x="10800" y="21600"/>
                </a:cubicBezTo>
                <a:cubicBezTo>
                  <a:pt x="10901" y="21600"/>
                  <a:pt x="10989" y="21548"/>
                  <a:pt x="11068" y="21476"/>
                </a:cubicBezTo>
                <a:lnTo>
                  <a:pt x="11072" y="21487"/>
                </a:lnTo>
                <a:lnTo>
                  <a:pt x="14834" y="17607"/>
                </a:lnTo>
                <a:lnTo>
                  <a:pt x="18548" y="18884"/>
                </a:lnTo>
                <a:lnTo>
                  <a:pt x="18550" y="18871"/>
                </a:lnTo>
                <a:cubicBezTo>
                  <a:pt x="18585" y="18882"/>
                  <a:pt x="18618" y="18900"/>
                  <a:pt x="18655" y="18900"/>
                </a:cubicBezTo>
                <a:cubicBezTo>
                  <a:pt x="18926" y="18900"/>
                  <a:pt x="19145" y="18598"/>
                  <a:pt x="19145" y="18225"/>
                </a:cubicBezTo>
                <a:cubicBezTo>
                  <a:pt x="19145" y="18181"/>
                  <a:pt x="19135" y="18143"/>
                  <a:pt x="19130" y="18102"/>
                </a:cubicBezTo>
                <a:lnTo>
                  <a:pt x="19137" y="18100"/>
                </a:lnTo>
                <a:lnTo>
                  <a:pt x="17830" y="8513"/>
                </a:lnTo>
                <a:lnTo>
                  <a:pt x="21292" y="6699"/>
                </a:lnTo>
                <a:cubicBezTo>
                  <a:pt x="21296" y="6697"/>
                  <a:pt x="21301" y="6695"/>
                  <a:pt x="21306" y="6692"/>
                </a:cubicBezTo>
                <a:lnTo>
                  <a:pt x="21320" y="6684"/>
                </a:lnTo>
                <a:lnTo>
                  <a:pt x="21319" y="6680"/>
                </a:lnTo>
                <a:cubicBezTo>
                  <a:pt x="21484" y="6571"/>
                  <a:pt x="21600" y="6344"/>
                  <a:pt x="21600" y="6075"/>
                </a:cubicBezTo>
              </a:path>
            </a:pathLst>
          </a:custGeom>
          <a:solidFill>
            <a:schemeClr val="tx1"/>
          </a:solidFill>
          <a:ln w="12700">
            <a:miter lim="400000"/>
          </a:ln>
        </p:spPr>
        <p:txBody>
          <a:bodyPr lIns="14284" tIns="14284" rIns="14284" bIns="14284" anchor="ctr"/>
          <a:lstStyle/>
          <a:p>
            <a:pPr defTabSz="17081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sym typeface="Gill Sans"/>
            </a:endParaRPr>
          </a:p>
        </p:txBody>
      </p:sp>
      <p:cxnSp>
        <p:nvCxnSpPr>
          <p:cNvPr id="14" name="直接连接符 13"/>
          <p:cNvCxnSpPr/>
          <p:nvPr/>
        </p:nvCxnSpPr>
        <p:spPr>
          <a:xfrm>
            <a:off x="0" y="355094"/>
            <a:ext cx="58102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5" name="TextBox 12"/>
          <p:cNvSpPr txBox="1"/>
          <p:nvPr/>
        </p:nvSpPr>
        <p:spPr>
          <a:xfrm>
            <a:off x="217525" y="502127"/>
            <a:ext cx="2069797" cy="338554"/>
          </a:xfrm>
          <a:prstGeom prst="rect">
            <a:avLst/>
          </a:prstGeom>
          <a:noFill/>
        </p:spPr>
        <p:txBody>
          <a:bodyPr wrap="none" rtlCol="0">
            <a:spAutoFit/>
          </a:bodyPr>
          <a:lstStyle/>
          <a:p>
            <a:pPr defTabSz="685165">
              <a:lnSpc>
                <a:spcPct val="80000"/>
              </a:lnSpc>
              <a:defRPr/>
            </a:pPr>
            <a:r>
              <a:rPr lang="zh-CN" altLang="en-US" sz="2000" spc="450" dirty="0">
                <a:solidFill>
                  <a:schemeClr val="tx2"/>
                </a:solidFill>
                <a:latin typeface="Arvo"/>
                <a:cs typeface="Arvo"/>
              </a:rPr>
              <a:t>组员</a:t>
            </a:r>
            <a:r>
              <a:rPr lang="zh-CN" altLang="en-US" sz="2000" spc="450" dirty="0" smtClean="0">
                <a:solidFill>
                  <a:schemeClr val="tx2"/>
                </a:solidFill>
                <a:latin typeface="Arvo"/>
                <a:cs typeface="Arvo"/>
              </a:rPr>
              <a:t>：唐振霆</a:t>
            </a:r>
            <a:endParaRPr lang="en-US" altLang="zh-CN" sz="2000" spc="450" dirty="0">
              <a:solidFill>
                <a:schemeClr val="tx2"/>
              </a:solidFill>
              <a:latin typeface="Arvo"/>
              <a:cs typeface="Arvo"/>
            </a:endParaRPr>
          </a:p>
        </p:txBody>
      </p:sp>
      <p:sp>
        <p:nvSpPr>
          <p:cNvPr id="24" name="Rectangle 3"/>
          <p:cNvSpPr/>
          <p:nvPr/>
        </p:nvSpPr>
        <p:spPr>
          <a:xfrm>
            <a:off x="5865326" y="2255908"/>
            <a:ext cx="1719470" cy="461665"/>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200" dirty="0" smtClean="0">
                <a:solidFill>
                  <a:prstClr val="black"/>
                </a:solidFill>
                <a:latin typeface="Montserrat" panose="00000500000000000000" pitchFamily="50" charset="0"/>
              </a:rPr>
              <a:t>登录登出和菜单生成</a:t>
            </a:r>
            <a:endParaRPr lang="en-US" sz="1200" dirty="0">
              <a:solidFill>
                <a:prstClr val="black"/>
              </a:solidFill>
              <a:latin typeface="Montserrat" panose="00000500000000000000" pitchFamily="50" charset="0"/>
            </a:endParaRPr>
          </a:p>
        </p:txBody>
      </p:sp>
      <p:sp>
        <p:nvSpPr>
          <p:cNvPr id="25" name="Rectangle 3"/>
          <p:cNvSpPr/>
          <p:nvPr/>
        </p:nvSpPr>
        <p:spPr>
          <a:xfrm>
            <a:off x="1593071" y="2509952"/>
            <a:ext cx="1719470" cy="415242"/>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200" dirty="0" smtClean="0">
                <a:solidFill>
                  <a:prstClr val="black"/>
                </a:solidFill>
                <a:latin typeface="Montserrat" panose="00000500000000000000" pitchFamily="50" charset="0"/>
              </a:rPr>
              <a:t>班级管理</a:t>
            </a:r>
            <a:endParaRPr lang="en-US" sz="1200" dirty="0">
              <a:solidFill>
                <a:prstClr val="black"/>
              </a:solidFill>
              <a:latin typeface="Montserrat" panose="00000500000000000000" pitchFamily="50" charset="0"/>
            </a:endParaRPr>
          </a:p>
        </p:txBody>
      </p:sp>
      <p:sp>
        <p:nvSpPr>
          <p:cNvPr id="26" name="Rectangle 3"/>
          <p:cNvSpPr/>
          <p:nvPr/>
        </p:nvSpPr>
        <p:spPr>
          <a:xfrm>
            <a:off x="1583513" y="2811497"/>
            <a:ext cx="1719470" cy="415242"/>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200" dirty="0">
                <a:solidFill>
                  <a:prstClr val="black"/>
                </a:solidFill>
                <a:latin typeface="Montserrat" panose="00000500000000000000" pitchFamily="50" charset="0"/>
              </a:rPr>
              <a:t>班级合并</a:t>
            </a:r>
            <a:endParaRPr lang="en-US" sz="1200" dirty="0">
              <a:solidFill>
                <a:prstClr val="black"/>
              </a:solidFill>
              <a:latin typeface="Montserrat" panose="00000500000000000000" pitchFamily="50" charset="0"/>
            </a:endParaRPr>
          </a:p>
        </p:txBody>
      </p:sp>
      <p:sp>
        <p:nvSpPr>
          <p:cNvPr id="29" name="Rectangle 3"/>
          <p:cNvSpPr/>
          <p:nvPr/>
        </p:nvSpPr>
        <p:spPr>
          <a:xfrm>
            <a:off x="3408375" y="2232953"/>
            <a:ext cx="1719470" cy="415242"/>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200" dirty="0">
                <a:solidFill>
                  <a:prstClr val="black"/>
                </a:solidFill>
                <a:latin typeface="Montserrat" panose="00000500000000000000" pitchFamily="50" charset="0"/>
              </a:rPr>
              <a:t>课程管理</a:t>
            </a:r>
            <a:endParaRPr lang="en-US" sz="1200" dirty="0">
              <a:solidFill>
                <a:prstClr val="black"/>
              </a:solidFill>
              <a:latin typeface="Montserrat" panose="00000500000000000000" pitchFamily="50" charset="0"/>
            </a:endParaRPr>
          </a:p>
        </p:txBody>
      </p:sp>
      <p:sp>
        <p:nvSpPr>
          <p:cNvPr id="30" name="Rectangle 3"/>
          <p:cNvSpPr/>
          <p:nvPr/>
        </p:nvSpPr>
        <p:spPr>
          <a:xfrm>
            <a:off x="3408375" y="2523839"/>
            <a:ext cx="1719470" cy="461665"/>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200" dirty="0" smtClean="0">
                <a:solidFill>
                  <a:prstClr val="black"/>
                </a:solidFill>
                <a:latin typeface="Montserrat" panose="00000500000000000000" pitchFamily="50" charset="0"/>
              </a:rPr>
              <a:t>员工违纪</a:t>
            </a:r>
            <a:r>
              <a:rPr lang="zh-CN" altLang="en-US" sz="1200" dirty="0">
                <a:solidFill>
                  <a:prstClr val="black"/>
                </a:solidFill>
                <a:latin typeface="Montserrat" panose="00000500000000000000" pitchFamily="50" charset="0"/>
              </a:rPr>
              <a:t>记录</a:t>
            </a:r>
            <a:endParaRPr lang="en-US" sz="1200" dirty="0">
              <a:solidFill>
                <a:prstClr val="black"/>
              </a:solidFill>
              <a:latin typeface="Montserrat" panose="00000500000000000000" pitchFamily="50" charset="0"/>
            </a:endParaRPr>
          </a:p>
        </p:txBody>
      </p:sp>
      <p:sp>
        <p:nvSpPr>
          <p:cNvPr id="31" name="Rectangle 3"/>
          <p:cNvSpPr/>
          <p:nvPr/>
        </p:nvSpPr>
        <p:spPr>
          <a:xfrm>
            <a:off x="3408375" y="3149580"/>
            <a:ext cx="1719470" cy="415242"/>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200" dirty="0">
                <a:solidFill>
                  <a:prstClr val="black"/>
                </a:solidFill>
                <a:latin typeface="Montserrat" panose="00000500000000000000" pitchFamily="50" charset="0"/>
              </a:rPr>
              <a:t>工作记录管理</a:t>
            </a:r>
            <a:endParaRPr lang="en-US" sz="1200" dirty="0">
              <a:solidFill>
                <a:prstClr val="black"/>
              </a:solidFill>
              <a:latin typeface="Montserrat" panose="00000500000000000000" pitchFamily="50" charset="0"/>
            </a:endParaRPr>
          </a:p>
        </p:txBody>
      </p:sp>
      <p:sp>
        <p:nvSpPr>
          <p:cNvPr id="32" name="Rectangle 3"/>
          <p:cNvSpPr/>
          <p:nvPr/>
        </p:nvSpPr>
        <p:spPr>
          <a:xfrm>
            <a:off x="1573955" y="3446243"/>
            <a:ext cx="1719470" cy="415242"/>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200" dirty="0">
                <a:solidFill>
                  <a:prstClr val="black"/>
                </a:solidFill>
                <a:latin typeface="Montserrat" panose="00000500000000000000" pitchFamily="50" charset="0"/>
              </a:rPr>
              <a:t>访客登记</a:t>
            </a:r>
            <a:endParaRPr lang="en-US" sz="1200" dirty="0">
              <a:solidFill>
                <a:prstClr val="black"/>
              </a:solidFill>
              <a:latin typeface="Montserrat" panose="00000500000000000000" pitchFamily="50" charset="0"/>
            </a:endParaRPr>
          </a:p>
        </p:txBody>
      </p:sp>
      <p:sp>
        <p:nvSpPr>
          <p:cNvPr id="34" name="Rectangle 3"/>
          <p:cNvSpPr/>
          <p:nvPr/>
        </p:nvSpPr>
        <p:spPr>
          <a:xfrm>
            <a:off x="1573955" y="3120606"/>
            <a:ext cx="1719470" cy="415242"/>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200" dirty="0">
                <a:solidFill>
                  <a:prstClr val="black"/>
                </a:solidFill>
                <a:latin typeface="Montserrat" panose="00000500000000000000" pitchFamily="50" charset="0"/>
              </a:rPr>
              <a:t>宿舍信息管理</a:t>
            </a:r>
            <a:endParaRPr lang="en-US" sz="1200" dirty="0">
              <a:solidFill>
                <a:prstClr val="black"/>
              </a:solidFill>
              <a:latin typeface="Montserrat" panose="00000500000000000000" pitchFamily="50" charset="0"/>
            </a:endParaRPr>
          </a:p>
        </p:txBody>
      </p:sp>
      <p:sp>
        <p:nvSpPr>
          <p:cNvPr id="35" name="Rectangle 3"/>
          <p:cNvSpPr/>
          <p:nvPr/>
        </p:nvSpPr>
        <p:spPr>
          <a:xfrm>
            <a:off x="3417933" y="2848035"/>
            <a:ext cx="1719470" cy="461665"/>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200" dirty="0" smtClean="0">
                <a:solidFill>
                  <a:prstClr val="black"/>
                </a:solidFill>
                <a:latin typeface="Montserrat" panose="00000500000000000000" pitchFamily="50" charset="0"/>
              </a:rPr>
              <a:t>学生违纪</a:t>
            </a:r>
            <a:r>
              <a:rPr lang="zh-CN" altLang="en-US" sz="1200" dirty="0">
                <a:solidFill>
                  <a:prstClr val="black"/>
                </a:solidFill>
                <a:latin typeface="Montserrat" panose="00000500000000000000" pitchFamily="50" charset="0"/>
              </a:rPr>
              <a:t>记录</a:t>
            </a:r>
            <a:endParaRPr lang="en-US" sz="1200" dirty="0">
              <a:solidFill>
                <a:prstClr val="black"/>
              </a:solidFill>
              <a:latin typeface="Montserrat" panose="00000500000000000000" pitchFamily="50" charset="0"/>
            </a:endParaRPr>
          </a:p>
        </p:txBody>
      </p:sp>
      <p:sp>
        <p:nvSpPr>
          <p:cNvPr id="50" name="Oval 11"/>
          <p:cNvSpPr/>
          <p:nvPr/>
        </p:nvSpPr>
        <p:spPr>
          <a:xfrm>
            <a:off x="6276644" y="1197314"/>
            <a:ext cx="735497" cy="73549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1" name="Shape 2787"/>
          <p:cNvSpPr/>
          <p:nvPr/>
        </p:nvSpPr>
        <p:spPr>
          <a:xfrm>
            <a:off x="6462672" y="1379477"/>
            <a:ext cx="363441" cy="363681"/>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chemeClr val="tx1"/>
          </a:solidFill>
          <a:ln w="12700">
            <a:miter lim="400000"/>
          </a:ln>
        </p:spPr>
        <p:txBody>
          <a:bodyPr lIns="14284" tIns="14284" rIns="14284" bIns="14284" anchor="ctr"/>
          <a:lstStyle/>
          <a:p>
            <a:pPr defTabSz="17081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sym typeface="Gill Sans"/>
            </a:endParaRPr>
          </a:p>
        </p:txBody>
      </p:sp>
      <p:sp>
        <p:nvSpPr>
          <p:cNvPr id="52" name="TextBox 4"/>
          <p:cNvSpPr txBox="1"/>
          <p:nvPr/>
        </p:nvSpPr>
        <p:spPr>
          <a:xfrm>
            <a:off x="6211922" y="2036046"/>
            <a:ext cx="800219" cy="276999"/>
          </a:xfrm>
          <a:prstGeom prst="rect">
            <a:avLst/>
          </a:prstGeom>
          <a:noFill/>
        </p:spPr>
        <p:txBody>
          <a:bodyPr wrap="none" rtlCol="0">
            <a:spAutoFit/>
          </a:bodyPr>
          <a:lstStyle/>
          <a:p>
            <a:r>
              <a:rPr lang="zh-CN" altLang="en-US" sz="1200" dirty="0" smtClean="0">
                <a:solidFill>
                  <a:prstClr val="black"/>
                </a:solidFill>
                <a:latin typeface="Montserrat Light" panose="00000400000000000000" pitchFamily="50" charset="0"/>
              </a:rPr>
              <a:t>主页加载</a:t>
            </a:r>
            <a:endParaRPr lang="en-US" sz="1200" dirty="0">
              <a:solidFill>
                <a:prstClr val="black"/>
              </a:solidFill>
              <a:latin typeface="Montserrat Light" panose="00000400000000000000" pitchFamily="50" charset="0"/>
            </a:endParaRPr>
          </a:p>
        </p:txBody>
      </p:sp>
      <p:sp>
        <p:nvSpPr>
          <p:cNvPr id="54" name="Rectangle 3"/>
          <p:cNvSpPr/>
          <p:nvPr/>
        </p:nvSpPr>
        <p:spPr>
          <a:xfrm>
            <a:off x="3398817" y="3446243"/>
            <a:ext cx="1719470" cy="415242"/>
          </a:xfrm>
          <a:prstGeom prst="rect">
            <a:avLst/>
          </a:prstGeom>
        </p:spPr>
        <p:txBody>
          <a:bodyPr wrap="square">
            <a:spAutoFit/>
          </a:bodyPr>
          <a:lstStyle/>
          <a:p>
            <a:pPr marL="128905" indent="-128905">
              <a:lnSpc>
                <a:spcPct val="200000"/>
              </a:lnSpc>
              <a:buFont typeface="Wingdings" panose="05000000000000000000" pitchFamily="2" charset="2"/>
              <a:buChar char="ü"/>
            </a:pPr>
            <a:r>
              <a:rPr lang="zh-CN" altLang="en-US" sz="1200" dirty="0" smtClean="0">
                <a:solidFill>
                  <a:prstClr val="black"/>
                </a:solidFill>
                <a:latin typeface="Montserrat" panose="00000500000000000000" pitchFamily="50" charset="0"/>
              </a:rPr>
              <a:t>题库管理</a:t>
            </a:r>
            <a:endParaRPr lang="en-US" sz="1200" dirty="0">
              <a:solidFill>
                <a:prstClr val="black"/>
              </a:solidFill>
              <a:latin typeface="Montserrat" panose="00000500000000000000" pitchFamily="50" charset="0"/>
            </a:endParaRPr>
          </a:p>
        </p:txBody>
      </p:sp>
    </p:spTree>
    <p:extLst>
      <p:ext uri="{BB962C8B-B14F-4D97-AF65-F5344CB8AC3E}">
        <p14:creationId xmlns:p14="http://schemas.microsoft.com/office/powerpoint/2010/main" val="517929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ppt_x"/>
                                          </p:val>
                                        </p:tav>
                                        <p:tav tm="100000">
                                          <p:val>
                                            <p:strVal val="#ppt_x"/>
                                          </p:val>
                                        </p:tav>
                                      </p:tavLst>
                                    </p:anim>
                                    <p:anim calcmode="lin" valueType="num">
                                      <p:cBhvr additive="base">
                                        <p:cTn id="24" dur="500" fill="hold"/>
                                        <p:tgtEl>
                                          <p:spTgt spid="2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ppt_x"/>
                                          </p:val>
                                        </p:tav>
                                        <p:tav tm="100000">
                                          <p:val>
                                            <p:strVal val="#ppt_x"/>
                                          </p:val>
                                        </p:tav>
                                      </p:tavLst>
                                    </p:anim>
                                    <p:anim calcmode="lin" valueType="num">
                                      <p:cBhvr additive="base">
                                        <p:cTn id="36" dur="5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additive="base">
                                        <p:cTn id="39" dur="500" fill="hold"/>
                                        <p:tgtEl>
                                          <p:spTgt spid="30"/>
                                        </p:tgtEl>
                                        <p:attrNameLst>
                                          <p:attrName>ppt_x</p:attrName>
                                        </p:attrNameLst>
                                      </p:cBhvr>
                                      <p:tavLst>
                                        <p:tav tm="0">
                                          <p:val>
                                            <p:strVal val="#ppt_x"/>
                                          </p:val>
                                        </p:tav>
                                        <p:tav tm="100000">
                                          <p:val>
                                            <p:strVal val="#ppt_x"/>
                                          </p:val>
                                        </p:tav>
                                      </p:tavLst>
                                    </p:anim>
                                    <p:anim calcmode="lin" valueType="num">
                                      <p:cBhvr additive="base">
                                        <p:cTn id="40" dur="500" fill="hold"/>
                                        <p:tgtEl>
                                          <p:spTgt spid="3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anim calcmode="lin" valueType="num">
                                      <p:cBhvr additive="base">
                                        <p:cTn id="43" dur="500" fill="hold"/>
                                        <p:tgtEl>
                                          <p:spTgt spid="31"/>
                                        </p:tgtEl>
                                        <p:attrNameLst>
                                          <p:attrName>ppt_x</p:attrName>
                                        </p:attrNameLst>
                                      </p:cBhvr>
                                      <p:tavLst>
                                        <p:tav tm="0">
                                          <p:val>
                                            <p:strVal val="#ppt_x"/>
                                          </p:val>
                                        </p:tav>
                                        <p:tav tm="100000">
                                          <p:val>
                                            <p:strVal val="#ppt_x"/>
                                          </p:val>
                                        </p:tav>
                                      </p:tavLst>
                                    </p:anim>
                                    <p:anim calcmode="lin" valueType="num">
                                      <p:cBhvr additive="base">
                                        <p:cTn id="44" dur="500" fill="hold"/>
                                        <p:tgtEl>
                                          <p:spTgt spid="3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 calcmode="lin" valueType="num">
                                      <p:cBhvr additive="base">
                                        <p:cTn id="47" dur="500" fill="hold"/>
                                        <p:tgtEl>
                                          <p:spTgt spid="32"/>
                                        </p:tgtEl>
                                        <p:attrNameLst>
                                          <p:attrName>ppt_x</p:attrName>
                                        </p:attrNameLst>
                                      </p:cBhvr>
                                      <p:tavLst>
                                        <p:tav tm="0">
                                          <p:val>
                                            <p:strVal val="#ppt_x"/>
                                          </p:val>
                                        </p:tav>
                                        <p:tav tm="100000">
                                          <p:val>
                                            <p:strVal val="#ppt_x"/>
                                          </p:val>
                                        </p:tav>
                                      </p:tavLst>
                                    </p:anim>
                                    <p:anim calcmode="lin" valueType="num">
                                      <p:cBhvr additive="base">
                                        <p:cTn id="48" dur="500" fill="hold"/>
                                        <p:tgtEl>
                                          <p:spTgt spid="3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anim calcmode="lin" valueType="num">
                                      <p:cBhvr additive="base">
                                        <p:cTn id="51" dur="500" fill="hold"/>
                                        <p:tgtEl>
                                          <p:spTgt spid="34"/>
                                        </p:tgtEl>
                                        <p:attrNameLst>
                                          <p:attrName>ppt_x</p:attrName>
                                        </p:attrNameLst>
                                      </p:cBhvr>
                                      <p:tavLst>
                                        <p:tav tm="0">
                                          <p:val>
                                            <p:strVal val="#ppt_x"/>
                                          </p:val>
                                        </p:tav>
                                        <p:tav tm="100000">
                                          <p:val>
                                            <p:strVal val="#ppt_x"/>
                                          </p:val>
                                        </p:tav>
                                      </p:tavLst>
                                    </p:anim>
                                    <p:anim calcmode="lin" valueType="num">
                                      <p:cBhvr additive="base">
                                        <p:cTn id="52" dur="500" fill="hold"/>
                                        <p:tgtEl>
                                          <p:spTgt spid="3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additive="base">
                                        <p:cTn id="55" dur="500" fill="hold"/>
                                        <p:tgtEl>
                                          <p:spTgt spid="35"/>
                                        </p:tgtEl>
                                        <p:attrNameLst>
                                          <p:attrName>ppt_x</p:attrName>
                                        </p:attrNameLst>
                                      </p:cBhvr>
                                      <p:tavLst>
                                        <p:tav tm="0">
                                          <p:val>
                                            <p:strVal val="#ppt_x"/>
                                          </p:val>
                                        </p:tav>
                                        <p:tav tm="100000">
                                          <p:val>
                                            <p:strVal val="#ppt_x"/>
                                          </p:val>
                                        </p:tav>
                                      </p:tavLst>
                                    </p:anim>
                                    <p:anim calcmode="lin" valueType="num">
                                      <p:cBhvr additive="base">
                                        <p:cTn id="56" dur="500" fill="hold"/>
                                        <p:tgtEl>
                                          <p:spTgt spid="3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0"/>
                                        </p:tgtEl>
                                        <p:attrNameLst>
                                          <p:attrName>style.visibility</p:attrName>
                                        </p:attrNameLst>
                                      </p:cBhvr>
                                      <p:to>
                                        <p:strVal val="visible"/>
                                      </p:to>
                                    </p:set>
                                    <p:anim calcmode="lin" valueType="num">
                                      <p:cBhvr additive="base">
                                        <p:cTn id="59" dur="500" fill="hold"/>
                                        <p:tgtEl>
                                          <p:spTgt spid="50"/>
                                        </p:tgtEl>
                                        <p:attrNameLst>
                                          <p:attrName>ppt_x</p:attrName>
                                        </p:attrNameLst>
                                      </p:cBhvr>
                                      <p:tavLst>
                                        <p:tav tm="0">
                                          <p:val>
                                            <p:strVal val="#ppt_x"/>
                                          </p:val>
                                        </p:tav>
                                        <p:tav tm="100000">
                                          <p:val>
                                            <p:strVal val="#ppt_x"/>
                                          </p:val>
                                        </p:tav>
                                      </p:tavLst>
                                    </p:anim>
                                    <p:anim calcmode="lin" valueType="num">
                                      <p:cBhvr additive="base">
                                        <p:cTn id="60" dur="500" fill="hold"/>
                                        <p:tgtEl>
                                          <p:spTgt spid="50"/>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52"/>
                                        </p:tgtEl>
                                        <p:attrNameLst>
                                          <p:attrName>style.visibility</p:attrName>
                                        </p:attrNameLst>
                                      </p:cBhvr>
                                      <p:to>
                                        <p:strVal val="visible"/>
                                      </p:to>
                                    </p:set>
                                    <p:anim calcmode="lin" valueType="num">
                                      <p:cBhvr additive="base">
                                        <p:cTn id="67" dur="500" fill="hold"/>
                                        <p:tgtEl>
                                          <p:spTgt spid="52"/>
                                        </p:tgtEl>
                                        <p:attrNameLst>
                                          <p:attrName>ppt_x</p:attrName>
                                        </p:attrNameLst>
                                      </p:cBhvr>
                                      <p:tavLst>
                                        <p:tav tm="0">
                                          <p:val>
                                            <p:strVal val="#ppt_x"/>
                                          </p:val>
                                        </p:tav>
                                        <p:tav tm="100000">
                                          <p:val>
                                            <p:strVal val="#ppt_x"/>
                                          </p:val>
                                        </p:tav>
                                      </p:tavLst>
                                    </p:anim>
                                    <p:anim calcmode="lin" valueType="num">
                                      <p:cBhvr additive="base">
                                        <p:cTn id="68" dur="500" fill="hold"/>
                                        <p:tgtEl>
                                          <p:spTgt spid="52"/>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54"/>
                                        </p:tgtEl>
                                        <p:attrNameLst>
                                          <p:attrName>style.visibility</p:attrName>
                                        </p:attrNameLst>
                                      </p:cBhvr>
                                      <p:to>
                                        <p:strVal val="visible"/>
                                      </p:to>
                                    </p:set>
                                    <p:anim calcmode="lin" valueType="num">
                                      <p:cBhvr additive="base">
                                        <p:cTn id="71" dur="500" fill="hold"/>
                                        <p:tgtEl>
                                          <p:spTgt spid="54"/>
                                        </p:tgtEl>
                                        <p:attrNameLst>
                                          <p:attrName>ppt_x</p:attrName>
                                        </p:attrNameLst>
                                      </p:cBhvr>
                                      <p:tavLst>
                                        <p:tav tm="0">
                                          <p:val>
                                            <p:strVal val="#ppt_x"/>
                                          </p:val>
                                        </p:tav>
                                        <p:tav tm="100000">
                                          <p:val>
                                            <p:strVal val="#ppt_x"/>
                                          </p:val>
                                        </p:tav>
                                      </p:tavLst>
                                    </p:anim>
                                    <p:anim calcmode="lin" valueType="num">
                                      <p:cBhvr additive="base">
                                        <p:cTn id="72"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1" grpId="0" animBg="1"/>
      <p:bldP spid="16" grpId="0" animBg="1"/>
      <p:bldP spid="24" grpId="0"/>
      <p:bldP spid="25" grpId="0"/>
      <p:bldP spid="26" grpId="0"/>
      <p:bldP spid="29" grpId="0"/>
      <p:bldP spid="30" grpId="0"/>
      <p:bldP spid="31" grpId="0"/>
      <p:bldP spid="32" grpId="0"/>
      <p:bldP spid="34" grpId="0"/>
      <p:bldP spid="35" grpId="0"/>
      <p:bldP spid="50" grpId="0" animBg="1"/>
      <p:bldP spid="51" grpId="0" animBg="1"/>
      <p:bldP spid="52" grpId="0"/>
      <p:bldP spid="54"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3_Office 主题​​">
  <a:themeElements>
    <a:clrScheme name="自定义 731">
      <a:dk1>
        <a:srgbClr val="000000"/>
      </a:dk1>
      <a:lt1>
        <a:srgbClr val="FFFFFF"/>
      </a:lt1>
      <a:dk2>
        <a:srgbClr val="000000"/>
      </a:dk2>
      <a:lt2>
        <a:srgbClr val="FFFFFF"/>
      </a:lt2>
      <a:accent1>
        <a:srgbClr val="000000"/>
      </a:accent1>
      <a:accent2>
        <a:srgbClr val="B3B3B3"/>
      </a:accent2>
      <a:accent3>
        <a:srgbClr val="000000"/>
      </a:accent3>
      <a:accent4>
        <a:srgbClr val="B3B3B3"/>
      </a:accent4>
      <a:accent5>
        <a:srgbClr val="000000"/>
      </a:accent5>
      <a:accent6>
        <a:srgbClr val="B3B3B3"/>
      </a:accent6>
      <a:hlink>
        <a:srgbClr val="E7E7E7"/>
      </a:hlink>
      <a:folHlink>
        <a:srgbClr val="D87867"/>
      </a:folHlink>
    </a:clrScheme>
    <a:fontScheme name="标准1">
      <a:majorFont>
        <a:latin typeface="Calibri Light"/>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1349</Words>
  <Application>Microsoft Office PowerPoint</Application>
  <PresentationFormat>全屏显示(16:9)</PresentationFormat>
  <Paragraphs>140</Paragraphs>
  <Slides>20</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链接</vt:lpstr>
      </vt:variant>
      <vt:variant>
        <vt:i4>2</vt:i4>
      </vt:variant>
      <vt:variant>
        <vt:lpstr>幻灯片标题</vt:lpstr>
      </vt:variant>
      <vt:variant>
        <vt:i4>20</vt:i4>
      </vt:variant>
    </vt:vector>
  </HeadingPairs>
  <TitlesOfParts>
    <vt:vector size="33" baseType="lpstr">
      <vt:lpstr>Arvo</vt:lpstr>
      <vt:lpstr>Gill Sans</vt:lpstr>
      <vt:lpstr>Lato Light</vt:lpstr>
      <vt:lpstr>Montserrat</vt:lpstr>
      <vt:lpstr>Montserrat Light</vt:lpstr>
      <vt:lpstr>等线</vt:lpstr>
      <vt:lpstr>微软雅黑</vt:lpstr>
      <vt:lpstr>Arial</vt:lpstr>
      <vt:lpstr>Calibri</vt:lpstr>
      <vt:lpstr>Wingdings</vt:lpstr>
      <vt:lpstr>3_Office 主题​​</vt:lpstr>
      <vt:lpstr>file:///C:\Users\自行车\Desktop\教学Erp系统总体架构图.vsd</vt:lpstr>
      <vt:lpstr>file:///C:\Users\自行车\Desktop\教学Erp系统总体架构图.vsd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Eric羊</dc:creator>
  <cp:lastModifiedBy>庸人</cp:lastModifiedBy>
  <cp:revision>121</cp:revision>
  <dcterms:created xsi:type="dcterms:W3CDTF">2017-05-02T06:39:00Z</dcterms:created>
  <dcterms:modified xsi:type="dcterms:W3CDTF">2019-07-26T11:09:12Z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2052-11.1.0.8799</vt:lpwstr>
  </property>
  <property fmtid="{D5CDD505-2E9C-101B-9397-08002B2CF9AE}" pid="3" name="KSORubyTemplateID">
    <vt:lpwstr>2</vt:lpwstr>
  </property>
</Properties>
</file>