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8" r:id="rId3"/>
    <p:sldId id="367" r:id="rId4"/>
    <p:sldId id="370" r:id="rId5"/>
    <p:sldId id="368" r:id="rId6"/>
    <p:sldId id="310" r:id="rId7"/>
    <p:sldId id="261" r:id="rId8"/>
    <p:sldId id="262" r:id="rId9"/>
    <p:sldId id="263" r:id="rId10"/>
    <p:sldId id="264" r:id="rId11"/>
    <p:sldId id="265" r:id="rId12"/>
    <p:sldId id="314" r:id="rId13"/>
    <p:sldId id="365" r:id="rId14"/>
    <p:sldId id="267" r:id="rId15"/>
    <p:sldId id="269" r:id="rId16"/>
    <p:sldId id="270" r:id="rId17"/>
    <p:sldId id="271" r:id="rId18"/>
    <p:sldId id="272" r:id="rId19"/>
    <p:sldId id="274" r:id="rId20"/>
    <p:sldId id="275" r:id="rId21"/>
    <p:sldId id="278" r:id="rId22"/>
    <p:sldId id="311" r:id="rId23"/>
    <p:sldId id="315" r:id="rId24"/>
    <p:sldId id="285" r:id="rId25"/>
    <p:sldId id="286" r:id="rId26"/>
    <p:sldId id="371" r:id="rId27"/>
    <p:sldId id="362" r:id="rId28"/>
    <p:sldId id="317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5" r:id="rId38"/>
    <p:sldId id="336" r:id="rId39"/>
    <p:sldId id="337" r:id="rId40"/>
    <p:sldId id="338" r:id="rId41"/>
    <p:sldId id="377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3" r:id="rId59"/>
    <p:sldId id="360" r:id="rId60"/>
    <p:sldId id="373" r:id="rId61"/>
    <p:sldId id="376" r:id="rId62"/>
    <p:sldId id="374" r:id="rId63"/>
    <p:sldId id="375" r:id="rId64"/>
    <p:sldId id="372" r:id="rId65"/>
    <p:sldId id="289" r:id="rId66"/>
    <p:sldId id="291" r:id="rId67"/>
    <p:sldId id="292" r:id="rId68"/>
    <p:sldId id="293" r:id="rId69"/>
    <p:sldId id="294" r:id="rId70"/>
    <p:sldId id="296" r:id="rId71"/>
    <p:sldId id="300" r:id="rId72"/>
    <p:sldId id="303" r:id="rId73"/>
    <p:sldId id="312" r:id="rId74"/>
    <p:sldId id="301" r:id="rId75"/>
    <p:sldId id="313" r:id="rId76"/>
    <p:sldId id="302" r:id="rId77"/>
    <p:sldId id="309" r:id="rId78"/>
    <p:sldId id="290" r:id="rId79"/>
    <p:sldId id="369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FDDC6-38A8-4A73-83AE-442CD0129ADB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EF09-6E43-481A-B15A-ACD67E77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22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70EA4-5E8E-4B9D-8128-ED64AAE8ECEF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D61DF-D33C-4B13-BAB0-33BD998B069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6529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http://blog.didierstevens.com/2010/03/29/escape-from-pdf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http://www.cve.mitre.org/cgi-bin/cvename.cgi?name=CVE-2010-0483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Unsafe files: http://support.microsoft.com/kb/291369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C164A9-277A-42A5-A3B3-B305E0D3F956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http://secunia.com/advisories/windows_insecure_library_loading/</a:t>
            </a:r>
          </a:p>
          <a:p>
            <a:r>
              <a:rPr lang="en-US" smtClean="0"/>
              <a:t>http://www.microsoft.com/technet/security/advisory/2269637.mspx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86FF29-313F-4440-BC0A-2029CAC70F5A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EB24C-31F4-499D-826A-B8A344AF0C8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Workload</a:t>
            </a:r>
          </a:p>
          <a:p>
            <a:pPr marL="228600" indent="-228600">
              <a:buAutoNum type="arabicPeriod"/>
            </a:pPr>
            <a:r>
              <a:rPr lang="en-US" dirty="0" smtClean="0"/>
              <a:t>Different phrase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EB24C-31F4-499D-826A-B8A344AF0C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BD897BE-155A-43BF-8393-F5D31C66A5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1705-B1B3-4DC7-925D-2CFA714E1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doimedo.com/computers/file_typ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rchelp.org/irchelp/security/trojanext.html" TargetMode="External"/><Relationship Id="rId5" Type="http://schemas.openxmlformats.org/officeDocument/2006/relationships/hyperlink" Target="http://dewasoft.com/privacy/file-ext-security.htm" TargetMode="External"/><Relationship Id="rId4" Type="http://schemas.openxmlformats.org/officeDocument/2006/relationships/hyperlink" Target="http://malektips.com/windows-vista-show-file-extensions.html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Auditing &amp;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Wu </a:t>
            </a:r>
            <a:r>
              <a:rPr lang="en-US" dirty="0" err="1" smtClean="0"/>
              <a:t>Yongzheng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 (1. event spec)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lbox_addevent_file(list_ptr, path, inclusion_flag, access_flag, returned_info);</a:t>
            </a:r>
          </a:p>
          <a:p>
            <a:pPr lvl="1">
              <a:lnSpc>
                <a:spcPct val="90000"/>
              </a:lnSpc>
            </a:pPr>
            <a:r>
              <a:rPr lang="en-US" i="1"/>
              <a:t>list_ptr</a:t>
            </a:r>
            <a:r>
              <a:rPr lang="en-US"/>
              <a:t>: event list, used to create monitor</a:t>
            </a:r>
          </a:p>
          <a:p>
            <a:pPr lvl="1">
              <a:lnSpc>
                <a:spcPct val="90000"/>
              </a:lnSpc>
            </a:pPr>
            <a:r>
              <a:rPr lang="en-US" i="1"/>
              <a:t>path</a:t>
            </a:r>
            <a:r>
              <a:rPr lang="en-US"/>
              <a:t>: path name, e.g. “/etc”</a:t>
            </a:r>
          </a:p>
          <a:p>
            <a:pPr lvl="1">
              <a:lnSpc>
                <a:spcPct val="90000"/>
              </a:lnSpc>
            </a:pPr>
            <a:r>
              <a:rPr lang="en-US" i="1"/>
              <a:t>inclusion_flag</a:t>
            </a:r>
            <a:r>
              <a:rPr lang="en-US"/>
              <a:t>: SELF, SUBDIRECTORIES</a:t>
            </a:r>
          </a:p>
          <a:p>
            <a:pPr lvl="1">
              <a:lnSpc>
                <a:spcPct val="90000"/>
              </a:lnSpc>
            </a:pPr>
            <a:r>
              <a:rPr lang="en-US" i="1"/>
              <a:t>access_flag</a:t>
            </a:r>
            <a:r>
              <a:rPr lang="en-US"/>
              <a:t>: read, write and execute</a:t>
            </a:r>
          </a:p>
          <a:p>
            <a:pPr lvl="1">
              <a:lnSpc>
                <a:spcPct val="90000"/>
              </a:lnSpc>
            </a:pPr>
            <a:r>
              <a:rPr lang="en-US" i="1"/>
              <a:t>returned_info</a:t>
            </a:r>
            <a:r>
              <a:rPr lang="en-US"/>
              <a:t>: can be time, pid, inode, path, access,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 (2. process spec)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C macros which can be used to construct a binary expression</a:t>
            </a:r>
          </a:p>
          <a:p>
            <a:pPr>
              <a:lnSpc>
                <a:spcPct val="80000"/>
              </a:lnSpc>
            </a:pPr>
            <a:r>
              <a:rPr lang="en-US" sz="1800"/>
              <a:t>&lt;spec&gt; := </a:t>
            </a:r>
            <a:r>
              <a:rPr lang="en-US" sz="1800" i="1"/>
              <a:t>lbox_OR</a:t>
            </a:r>
            <a:r>
              <a:rPr lang="en-US" sz="1800"/>
              <a:t>(&lt;spec&gt;, &lt;spec&gt;)</a:t>
            </a:r>
          </a:p>
          <a:p>
            <a:pPr>
              <a:lnSpc>
                <a:spcPct val="80000"/>
              </a:lnSpc>
            </a:pPr>
            <a:r>
              <a:rPr lang="en-US" sz="1800"/>
              <a:t>&lt;spec&gt; := </a:t>
            </a:r>
            <a:r>
              <a:rPr lang="en-US" sz="1800" i="1"/>
              <a:t>lbox_AND</a:t>
            </a:r>
            <a:r>
              <a:rPr lang="en-US" sz="1800"/>
              <a:t>(&lt;spec&gt;, &lt;spec&gt;)</a:t>
            </a:r>
          </a:p>
          <a:p>
            <a:pPr>
              <a:lnSpc>
                <a:spcPct val="80000"/>
              </a:lnSpc>
            </a:pPr>
            <a:r>
              <a:rPr lang="en-US" sz="1800"/>
              <a:t>&lt;spec&gt; := </a:t>
            </a:r>
            <a:r>
              <a:rPr lang="en-US" sz="1800" i="1"/>
              <a:t>lbox_NOT</a:t>
            </a:r>
            <a:r>
              <a:rPr lang="en-US" sz="1800"/>
              <a:t>(&lt;spec&gt;)</a:t>
            </a:r>
          </a:p>
          <a:p>
            <a:pPr>
              <a:lnSpc>
                <a:spcPct val="80000"/>
              </a:lnSpc>
            </a:pPr>
            <a:r>
              <a:rPr lang="en-US" sz="1800"/>
              <a:t>&lt;spec&gt; := </a:t>
            </a:r>
            <a:r>
              <a:rPr lang="en-US" sz="1800" i="1"/>
              <a:t>lbox_PROC</a:t>
            </a:r>
            <a:r>
              <a:rPr lang="en-US" sz="1800"/>
              <a:t>(&lt;pid&gt;)</a:t>
            </a:r>
          </a:p>
          <a:p>
            <a:pPr>
              <a:lnSpc>
                <a:spcPct val="80000"/>
              </a:lnSpc>
            </a:pPr>
            <a:r>
              <a:rPr lang="en-US" sz="1800"/>
              <a:t>&lt;spec&gt; := </a:t>
            </a:r>
            <a:r>
              <a:rPr lang="en-US" sz="1800" i="1"/>
              <a:t>lbox_CHILDOF</a:t>
            </a:r>
            <a:r>
              <a:rPr lang="en-US" sz="1800"/>
              <a:t>(&lt;pid&gt;)</a:t>
            </a:r>
          </a:p>
          <a:p>
            <a:pPr>
              <a:lnSpc>
                <a:spcPct val="80000"/>
              </a:lnSpc>
            </a:pPr>
            <a:r>
              <a:rPr lang="en-US" sz="1800"/>
              <a:t>&lt;spec&gt; := </a:t>
            </a:r>
            <a:r>
              <a:rPr lang="en-US" sz="1800" i="1"/>
              <a:t>lbox_EXEC</a:t>
            </a:r>
            <a:r>
              <a:rPr lang="en-US" sz="1800"/>
              <a:t>(&lt;binary path&gt;)</a:t>
            </a:r>
          </a:p>
          <a:p>
            <a:pPr>
              <a:lnSpc>
                <a:spcPct val="80000"/>
              </a:lnSpc>
            </a:pPr>
            <a:r>
              <a:rPr lang="en-US" sz="1800"/>
              <a:t>&lt;spec&gt; := </a:t>
            </a:r>
            <a:r>
              <a:rPr lang="en-US" sz="1800" i="1"/>
              <a:t>lbox_UIDNAME</a:t>
            </a:r>
            <a:r>
              <a:rPr lang="en-US" sz="1800"/>
              <a:t>(&lt;user&gt;)</a:t>
            </a:r>
          </a:p>
        </p:txBody>
      </p:sp>
      <p:grpSp>
        <p:nvGrpSpPr>
          <p:cNvPr id="2" name="Organization Chart 2"/>
          <p:cNvGrpSpPr>
            <a:grpSpLocks/>
          </p:cNvGrpSpPr>
          <p:nvPr/>
        </p:nvGrpSpPr>
        <p:grpSpPr bwMode="auto">
          <a:xfrm>
            <a:off x="4648200" y="1617663"/>
            <a:ext cx="4038600" cy="4495800"/>
            <a:chOff x="2928" y="1019"/>
            <a:chExt cx="2592" cy="2015"/>
          </a:xfrm>
        </p:grpSpPr>
        <p:cxnSp>
          <p:nvCxnSpPr>
            <p:cNvPr id="1028" name="_s1028"/>
            <p:cNvCxnSpPr>
              <a:cxnSpLocks noChangeShapeType="1"/>
              <a:stCxn id="10" idx="1"/>
              <a:endCxn id="7" idx="2"/>
            </p:cNvCxnSpPr>
            <p:nvPr/>
          </p:nvCxnSpPr>
          <p:spPr bwMode="auto">
            <a:xfrm rot="10800000">
              <a:off x="4512" y="2171"/>
              <a:ext cx="144" cy="28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9" idx="1"/>
              <a:endCxn id="6" idx="2"/>
            </p:cNvCxnSpPr>
            <p:nvPr/>
          </p:nvCxnSpPr>
          <p:spPr bwMode="auto">
            <a:xfrm rot="10800000">
              <a:off x="3360" y="2171"/>
              <a:ext cx="144" cy="72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8" idx="1"/>
              <a:endCxn id="6" idx="2"/>
            </p:cNvCxnSpPr>
            <p:nvPr/>
          </p:nvCxnSpPr>
          <p:spPr bwMode="auto">
            <a:xfrm rot="10800000">
              <a:off x="3360" y="2171"/>
              <a:ext cx="144" cy="2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" name="_s1031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5400000" flipH="1">
              <a:off x="4152" y="1523"/>
              <a:ext cx="144" cy="576"/>
            </a:xfrm>
            <a:prstGeom prst="bentConnector3">
              <a:avLst>
                <a:gd name="adj1" fmla="val 356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3576" y="1523"/>
              <a:ext cx="144" cy="576"/>
            </a:xfrm>
            <a:prstGeom prst="bentConnector3">
              <a:avLst>
                <a:gd name="adj1" fmla="val 356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3" name="_s1033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5400000" flipH="1">
              <a:off x="4620" y="1127"/>
              <a:ext cx="144" cy="504"/>
            </a:xfrm>
            <a:prstGeom prst="bentConnector3">
              <a:avLst>
                <a:gd name="adj1" fmla="val 356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" name="_s1034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4116" y="1127"/>
              <a:ext cx="144" cy="504"/>
            </a:xfrm>
            <a:prstGeom prst="bentConnector3">
              <a:avLst>
                <a:gd name="adj1" fmla="val 356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" name="_s1035"/>
            <p:cNvSpPr>
              <a:spLocks noChangeArrowheads="1"/>
            </p:cNvSpPr>
            <p:nvPr/>
          </p:nvSpPr>
          <p:spPr bwMode="auto">
            <a:xfrm>
              <a:off x="4008" y="101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OR</a:t>
              </a:r>
            </a:p>
          </p:txBody>
        </p:sp>
        <p:sp>
          <p:nvSpPr>
            <p:cNvPr id="4" name="_s1036"/>
            <p:cNvSpPr>
              <a:spLocks noChangeArrowheads="1"/>
            </p:cNvSpPr>
            <p:nvPr/>
          </p:nvSpPr>
          <p:spPr bwMode="auto">
            <a:xfrm>
              <a:off x="3504" y="145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AND</a:t>
              </a:r>
            </a:p>
          </p:txBody>
        </p:sp>
        <p:sp>
          <p:nvSpPr>
            <p:cNvPr id="5" name="_s1037"/>
            <p:cNvSpPr>
              <a:spLocks noChangeArrowheads="1"/>
            </p:cNvSpPr>
            <p:nvPr/>
          </p:nvSpPr>
          <p:spPr bwMode="auto">
            <a:xfrm>
              <a:off x="4512" y="145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EUID</a:t>
              </a:r>
            </a:p>
          </p:txBody>
        </p:sp>
        <p:sp>
          <p:nvSpPr>
            <p:cNvPr id="6" name="_s1038"/>
            <p:cNvSpPr>
              <a:spLocks noChangeArrowheads="1"/>
            </p:cNvSpPr>
            <p:nvPr/>
          </p:nvSpPr>
          <p:spPr bwMode="auto">
            <a:xfrm>
              <a:off x="2928" y="188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OR</a:t>
              </a:r>
            </a:p>
          </p:txBody>
        </p:sp>
        <p:sp>
          <p:nvSpPr>
            <p:cNvPr id="7" name="_s1039"/>
            <p:cNvSpPr>
              <a:spLocks noChangeArrowheads="1"/>
            </p:cNvSpPr>
            <p:nvPr/>
          </p:nvSpPr>
          <p:spPr bwMode="auto">
            <a:xfrm>
              <a:off x="4080" y="188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NOT</a:t>
              </a:r>
            </a:p>
          </p:txBody>
        </p:sp>
        <p:sp>
          <p:nvSpPr>
            <p:cNvPr id="8" name="_s1040"/>
            <p:cNvSpPr>
              <a:spLocks noChangeArrowheads="1"/>
            </p:cNvSpPr>
            <p:nvPr/>
          </p:nvSpPr>
          <p:spPr bwMode="auto">
            <a:xfrm>
              <a:off x="3504" y="231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PROC</a:t>
              </a:r>
            </a:p>
          </p:txBody>
        </p:sp>
        <p:sp>
          <p:nvSpPr>
            <p:cNvPr id="9" name="_s1041"/>
            <p:cNvSpPr>
              <a:spLocks noChangeArrowheads="1"/>
            </p:cNvSpPr>
            <p:nvPr/>
          </p:nvSpPr>
          <p:spPr bwMode="auto">
            <a:xfrm>
              <a:off x="3504" y="2747"/>
              <a:ext cx="864" cy="28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CHILDOF</a:t>
              </a:r>
            </a:p>
          </p:txBody>
        </p:sp>
        <p:sp>
          <p:nvSpPr>
            <p:cNvPr id="10" name="_s1042"/>
            <p:cNvSpPr>
              <a:spLocks noChangeArrowheads="1"/>
            </p:cNvSpPr>
            <p:nvPr/>
          </p:nvSpPr>
          <p:spPr bwMode="auto">
            <a:xfrm>
              <a:off x="4656" y="2315"/>
              <a:ext cx="864" cy="28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PROC</a:t>
              </a: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7BE-155A-43BF-8393-F5D31C66A55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Consideration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Preserving confidentiality</a:t>
            </a:r>
          </a:p>
          <a:p>
            <a:pPr lvl="1"/>
            <a:r>
              <a:rPr lang="en-US" dirty="0" smtClean="0"/>
              <a:t>A non-root user cannot monitor processes owned by other users.</a:t>
            </a:r>
          </a:p>
          <a:p>
            <a:r>
              <a:rPr lang="en-US" dirty="0" smtClean="0"/>
              <a:t>Cascading Monitors</a:t>
            </a:r>
          </a:p>
          <a:p>
            <a:pPr lvl="1"/>
            <a:r>
              <a:rPr lang="en-US" dirty="0" smtClean="0"/>
              <a:t>We allow monitoring arbitrary processes, including another monitor.</a:t>
            </a:r>
          </a:p>
          <a:p>
            <a:pPr lvl="1"/>
            <a:r>
              <a:rPr lang="en-US" dirty="0" smtClean="0"/>
              <a:t>Need to prevent cyclic monitoring</a:t>
            </a:r>
          </a:p>
          <a:p>
            <a:pPr lvl="2"/>
            <a:r>
              <a:rPr lang="en-US" dirty="0" smtClean="0"/>
              <a:t>E.g. A monitors B, B monitors C, C monitors A.</a:t>
            </a:r>
          </a:p>
          <a:p>
            <a:pPr lvl="2"/>
            <a:r>
              <a:rPr lang="en-US" dirty="0" smtClean="0"/>
              <a:t>Can cause deadlock/infinite  events.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to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: Solaris’ dynamic tracing framework. One of the key features of Solaris 10.</a:t>
            </a:r>
          </a:p>
          <a:p>
            <a:r>
              <a:rPr lang="en-US" dirty="0" smtClean="0"/>
              <a:t>Tracing code execution</a:t>
            </a:r>
          </a:p>
          <a:p>
            <a:pPr lvl="1"/>
            <a:r>
              <a:rPr lang="en-US" dirty="0" err="1" smtClean="0"/>
              <a:t>LBox</a:t>
            </a:r>
            <a:r>
              <a:rPr lang="en-US" dirty="0" smtClean="0"/>
              <a:t>: native code in user mode</a:t>
            </a:r>
          </a:p>
          <a:p>
            <a:pPr lvl="2"/>
            <a:r>
              <a:rPr lang="en-US" dirty="0" smtClean="0"/>
              <a:t>Slow in context switch, memory copy.</a:t>
            </a:r>
          </a:p>
          <a:p>
            <a:pPr lvl="1"/>
            <a:r>
              <a:rPr lang="en-US" dirty="0" err="1" smtClean="0"/>
              <a:t>DTrace</a:t>
            </a:r>
            <a:r>
              <a:rPr lang="en-US" dirty="0" smtClean="0"/>
              <a:t>: managed code in kernel mode</a:t>
            </a:r>
          </a:p>
          <a:p>
            <a:pPr lvl="2"/>
            <a:r>
              <a:rPr lang="en-US" dirty="0" smtClean="0"/>
              <a:t>Slow in execution</a:t>
            </a:r>
          </a:p>
          <a:p>
            <a:pPr lvl="2"/>
            <a:r>
              <a:rPr lang="en-US" dirty="0" smtClean="0"/>
              <a:t>Limited capability, e.g. no loops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Experimental Evaluation (micro benchmark)</a:t>
            </a:r>
          </a:p>
        </p:txBody>
      </p:sp>
      <p:graphicFrame>
        <p:nvGraphicFramePr>
          <p:cNvPr id="19581" name="Object 125"/>
          <p:cNvGraphicFramePr>
            <a:graphicFrameLocks noChangeAspect="1"/>
          </p:cNvGraphicFramePr>
          <p:nvPr/>
        </p:nvGraphicFramePr>
        <p:xfrm>
          <a:off x="685800" y="1447800"/>
          <a:ext cx="7793038" cy="4976813"/>
        </p:xfrm>
        <a:graphic>
          <a:graphicData uri="http://schemas.openxmlformats.org/presentationml/2006/ole">
            <p:oleObj spid="_x0000_s2052" name="Chart" r:id="rId3" imgW="3886200" imgH="2638349" progId="Excel.Sheet.8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62400" y="3733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00" y="3745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119%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489812" y="3385168"/>
            <a:ext cx="1116701" cy="774138"/>
          </a:xfrm>
          <a:custGeom>
            <a:avLst/>
            <a:gdLst>
              <a:gd name="connsiteX0" fmla="*/ 1116701 w 1116701"/>
              <a:gd name="connsiteY0" fmla="*/ 369536 h 774138"/>
              <a:gd name="connsiteX1" fmla="*/ 671639 w 1116701"/>
              <a:gd name="connsiteY1" fmla="*/ 21579 h 774138"/>
              <a:gd name="connsiteX2" fmla="*/ 218485 w 1116701"/>
              <a:gd name="connsiteY2" fmla="*/ 240064 h 774138"/>
              <a:gd name="connsiteX3" fmla="*/ 0 w 1116701"/>
              <a:gd name="connsiteY3" fmla="*/ 774138 h 77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701" h="774138">
                <a:moveTo>
                  <a:pt x="1116701" y="369536"/>
                </a:moveTo>
                <a:cubicBezTo>
                  <a:pt x="969021" y="206347"/>
                  <a:pt x="821342" y="43158"/>
                  <a:pt x="671639" y="21579"/>
                </a:cubicBezTo>
                <a:cubicBezTo>
                  <a:pt x="521936" y="0"/>
                  <a:pt x="330425" y="114637"/>
                  <a:pt x="218485" y="240064"/>
                </a:cubicBezTo>
                <a:cubicBezTo>
                  <a:pt x="106545" y="365491"/>
                  <a:pt x="36414" y="687823"/>
                  <a:pt x="0" y="774138"/>
                </a:cubicBez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314322" y="3279971"/>
            <a:ext cx="1788340" cy="935979"/>
          </a:xfrm>
          <a:custGeom>
            <a:avLst/>
            <a:gdLst>
              <a:gd name="connsiteX0" fmla="*/ 1788340 w 1788340"/>
              <a:gd name="connsiteY0" fmla="*/ 418089 h 935979"/>
              <a:gd name="connsiteX1" fmla="*/ 1327094 w 1788340"/>
              <a:gd name="connsiteY1" fmla="*/ 29671 h 935979"/>
              <a:gd name="connsiteX2" fmla="*/ 445062 w 1788340"/>
              <a:gd name="connsiteY2" fmla="*/ 240064 h 935979"/>
              <a:gd name="connsiteX3" fmla="*/ 0 w 1788340"/>
              <a:gd name="connsiteY3" fmla="*/ 935979 h 93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8340" h="935979">
                <a:moveTo>
                  <a:pt x="1788340" y="418089"/>
                </a:moveTo>
                <a:cubicBezTo>
                  <a:pt x="1669657" y="238715"/>
                  <a:pt x="1550974" y="59342"/>
                  <a:pt x="1327094" y="29671"/>
                </a:cubicBezTo>
                <a:cubicBezTo>
                  <a:pt x="1103214" y="0"/>
                  <a:pt x="666244" y="89013"/>
                  <a:pt x="445062" y="240064"/>
                </a:cubicBezTo>
                <a:cubicBezTo>
                  <a:pt x="223880" y="391115"/>
                  <a:pt x="111940" y="663547"/>
                  <a:pt x="0" y="935979"/>
                </a:cubicBez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92B0B-CA3A-4DA2-9D31-A72E0CD660B1}" type="slidenum">
              <a:rPr lang="en-US"/>
              <a:pPr/>
              <a:t>15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WinResMon</a:t>
            </a:r>
            <a:endParaRPr 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smtClean="0"/>
              <a:t>A discovery and system debugging/ monitoring tool for determining a program's resource usage; as well as resource usage interactions between multiple programs:</a:t>
            </a:r>
          </a:p>
          <a:p>
            <a:pPr lvl="1" eaLnBrk="1" hangingPunct="1"/>
            <a:r>
              <a:rPr lang="en-US" b="1" smtClean="0"/>
              <a:t>Consistently</a:t>
            </a:r>
            <a:r>
              <a:rPr lang="en-US" smtClean="0"/>
              <a:t> monitor resource usage;</a:t>
            </a:r>
          </a:p>
          <a:p>
            <a:pPr lvl="1" eaLnBrk="1" hangingPunct="1"/>
            <a:r>
              <a:rPr lang="en-US" smtClean="0"/>
              <a:t>Maintain a log database;</a:t>
            </a:r>
          </a:p>
          <a:p>
            <a:pPr lvl="1" eaLnBrk="1" hangingPunct="1"/>
            <a:r>
              <a:rPr lang="en-US" smtClean="0"/>
              <a:t>Query the log database for diagnosis;</a:t>
            </a:r>
          </a:p>
          <a:p>
            <a:pPr lvl="1" eaLnBrk="1" hangingPunct="1"/>
            <a:r>
              <a:rPr lang="en-US" smtClean="0"/>
              <a:t>Low impact on system performance.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1B71E9-42DE-4E0C-9D50-A579C40FF96E}" type="slidenum">
              <a:rPr lang="en-US"/>
              <a:pPr/>
              <a:t>16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Software maintenance problems in Microsoft Windows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Dependency breaks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Cannot find a certain DLL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DLL version mismatch due to OS/app software updates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Dependency conflicts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Software A overwrites Software B’s shared components (e.g. DLLs, COM objects)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Two pieces of software are trying to use the same port, create the same named pipe, mutex, 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C236BF-DA2A-4A5A-86B0-F32EF329BCF4}" type="slidenum">
              <a:rPr lang="en-US"/>
              <a:pPr/>
              <a:t>17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can WinResMon help?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WinResMon can assist system administrator to answer: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we safely remove a particular DLL file?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Who else is using (may use)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Why does a program need administrator privilege to run?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Make policy for lease privilege system.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Tweak the system so that admin privilege is not needed.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Monitoring sensitive registry locations to detect malware.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(Auto-start, Web browser plugin, Logon script, DLL injection, File association, Service)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44450-FFF2-424E-B00C-E09BB01FAE63}" type="slidenum">
              <a:rPr lang="en-US"/>
              <a:pPr/>
              <a:t>18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solve them?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By understanding the life cycle of the system and programs therein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By monitoring the </a:t>
            </a:r>
            <a:r>
              <a:rPr lang="en-US" sz="2800" b="1" dirty="0" smtClean="0"/>
              <a:t>resource</a:t>
            </a:r>
            <a:r>
              <a:rPr lang="en-US" sz="2800" dirty="0" smtClean="0"/>
              <a:t> used by programs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What are logged?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File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Registry 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Process/Thread-related operations (e.g. process/thread creation)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Network 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Synchronization objects and IPCs operations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D42876-A517-41CF-8642-C7E8AD1EFF18}" type="slidenum">
              <a:rPr lang="en-US"/>
              <a:pPr/>
              <a:t>19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WinResMon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1066800" y="3048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352800" y="2824163"/>
            <a:ext cx="16002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Event buffer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User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33400" y="3352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Kernel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685800" y="4606925"/>
            <a:ext cx="1295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File module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2286000" y="4606925"/>
            <a:ext cx="1295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Registry module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3886200" y="4572000"/>
            <a:ext cx="2057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Process/threads module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505200" y="3429000"/>
            <a:ext cx="1295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Event module</a:t>
            </a:r>
          </a:p>
        </p:txBody>
      </p:sp>
      <p:cxnSp>
        <p:nvCxnSpPr>
          <p:cNvPr id="10252" name="AutoShape 11"/>
          <p:cNvCxnSpPr>
            <a:cxnSpLocks noChangeShapeType="1"/>
            <a:stCxn id="10248" idx="0"/>
            <a:endCxn id="10251" idx="1"/>
          </p:cNvCxnSpPr>
          <p:nvPr/>
        </p:nvCxnSpPr>
        <p:spPr bwMode="auto">
          <a:xfrm rot="-5400000">
            <a:off x="1993106" y="3094832"/>
            <a:ext cx="852487" cy="2171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2"/>
          <p:cNvCxnSpPr>
            <a:cxnSpLocks noChangeShapeType="1"/>
            <a:stCxn id="10249" idx="0"/>
            <a:endCxn id="10251" idx="2"/>
          </p:cNvCxnSpPr>
          <p:nvPr/>
        </p:nvCxnSpPr>
        <p:spPr bwMode="auto">
          <a:xfrm rot="-5400000">
            <a:off x="3279775" y="3733800"/>
            <a:ext cx="52705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4" name="AutoShape 13"/>
          <p:cNvCxnSpPr>
            <a:cxnSpLocks noChangeShapeType="1"/>
            <a:stCxn id="10250" idx="0"/>
            <a:endCxn id="10251" idx="2"/>
          </p:cNvCxnSpPr>
          <p:nvPr/>
        </p:nvCxnSpPr>
        <p:spPr bwMode="auto">
          <a:xfrm rot="5400000" flipH="1">
            <a:off x="4287837" y="3944938"/>
            <a:ext cx="492125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5" name="AutoShape 14"/>
          <p:cNvCxnSpPr>
            <a:cxnSpLocks noChangeShapeType="1"/>
            <a:stCxn id="10251" idx="0"/>
            <a:endCxn id="10245" idx="2"/>
          </p:cNvCxnSpPr>
          <p:nvPr/>
        </p:nvCxnSpPr>
        <p:spPr bwMode="auto">
          <a:xfrm rot="-5400000">
            <a:off x="4038600" y="33147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2971800" y="1833563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Logger</a:t>
            </a:r>
          </a:p>
        </p:txBody>
      </p:sp>
      <p:cxnSp>
        <p:nvCxnSpPr>
          <p:cNvPr id="10257" name="AutoShape 16"/>
          <p:cNvCxnSpPr>
            <a:cxnSpLocks noChangeShapeType="1"/>
            <a:stCxn id="10245" idx="0"/>
            <a:endCxn id="10256" idx="2"/>
          </p:cNvCxnSpPr>
          <p:nvPr/>
        </p:nvCxnSpPr>
        <p:spPr bwMode="auto">
          <a:xfrm rot="5400000" flipH="1">
            <a:off x="3502818" y="2174082"/>
            <a:ext cx="614363" cy="685800"/>
          </a:xfrm>
          <a:prstGeom prst="curvedConnector3">
            <a:avLst>
              <a:gd name="adj1" fmla="val 501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685800" y="5486400"/>
            <a:ext cx="12954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File System Filter API</a:t>
            </a:r>
          </a:p>
        </p:txBody>
      </p:sp>
      <p:sp>
        <p:nvSpPr>
          <p:cNvPr id="10259" name="Text Box 18"/>
          <p:cNvSpPr txBox="1">
            <a:spLocks noChangeArrowheads="1"/>
          </p:cNvSpPr>
          <p:nvPr/>
        </p:nvSpPr>
        <p:spPr bwMode="auto">
          <a:xfrm>
            <a:off x="2286000" y="5521325"/>
            <a:ext cx="1295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System call hooks</a:t>
            </a:r>
          </a:p>
        </p:txBody>
      </p:sp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3886200" y="5486400"/>
            <a:ext cx="2057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ProcessNotify callbacks</a:t>
            </a:r>
          </a:p>
        </p:txBody>
      </p:sp>
      <p:cxnSp>
        <p:nvCxnSpPr>
          <p:cNvPr id="10261" name="AutoShape 20"/>
          <p:cNvCxnSpPr>
            <a:cxnSpLocks noChangeShapeType="1"/>
            <a:stCxn id="10258" idx="0"/>
            <a:endCxn id="10248" idx="2"/>
          </p:cNvCxnSpPr>
          <p:nvPr/>
        </p:nvCxnSpPr>
        <p:spPr bwMode="auto">
          <a:xfrm rot="-5400000">
            <a:off x="1219200" y="53721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59" idx="0"/>
            <a:endCxn id="10249" idx="2"/>
          </p:cNvCxnSpPr>
          <p:nvPr/>
        </p:nvCxnSpPr>
        <p:spPr bwMode="auto">
          <a:xfrm rot="-5400000">
            <a:off x="2801937" y="5389563"/>
            <a:ext cx="263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60" idx="0"/>
            <a:endCxn id="10250" idx="2"/>
          </p:cNvCxnSpPr>
          <p:nvPr/>
        </p:nvCxnSpPr>
        <p:spPr bwMode="auto">
          <a:xfrm rot="-5400000">
            <a:off x="4783137" y="5354638"/>
            <a:ext cx="263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172200" y="4572000"/>
            <a:ext cx="1143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Network module</a:t>
            </a:r>
          </a:p>
        </p:txBody>
      </p:sp>
      <p:cxnSp>
        <p:nvCxnSpPr>
          <p:cNvPr id="10265" name="AutoShape 25"/>
          <p:cNvCxnSpPr>
            <a:cxnSpLocks noChangeShapeType="1"/>
            <a:stCxn id="10264" idx="0"/>
            <a:endCxn id="10251" idx="3"/>
          </p:cNvCxnSpPr>
          <p:nvPr/>
        </p:nvCxnSpPr>
        <p:spPr bwMode="auto">
          <a:xfrm rot="5400000" flipH="1">
            <a:off x="5363369" y="3191669"/>
            <a:ext cx="817562" cy="1943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6" name="Text Box 28"/>
          <p:cNvSpPr txBox="1">
            <a:spLocks noChangeArrowheads="1"/>
          </p:cNvSpPr>
          <p:nvPr/>
        </p:nvSpPr>
        <p:spPr bwMode="auto">
          <a:xfrm>
            <a:off x="7543800" y="4572000"/>
            <a:ext cx="609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.....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6172200" y="5486400"/>
            <a:ext cx="1143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TDI hooks</a:t>
            </a:r>
          </a:p>
        </p:txBody>
      </p:sp>
      <p:cxnSp>
        <p:nvCxnSpPr>
          <p:cNvPr id="10268" name="AutoShape 30"/>
          <p:cNvCxnSpPr>
            <a:cxnSpLocks noChangeShapeType="1"/>
            <a:stCxn id="10267" idx="0"/>
            <a:endCxn id="10264" idx="2"/>
          </p:cNvCxnSpPr>
          <p:nvPr/>
        </p:nvCxnSpPr>
        <p:spPr bwMode="auto">
          <a:xfrm rot="-5400000">
            <a:off x="6611937" y="5354638"/>
            <a:ext cx="263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9" name="AutoShape 32"/>
          <p:cNvCxnSpPr>
            <a:cxnSpLocks noChangeShapeType="1"/>
            <a:stCxn id="10266" idx="0"/>
            <a:endCxn id="10251" idx="3"/>
          </p:cNvCxnSpPr>
          <p:nvPr/>
        </p:nvCxnSpPr>
        <p:spPr bwMode="auto">
          <a:xfrm rot="5400000" flipH="1">
            <a:off x="5915819" y="2639219"/>
            <a:ext cx="817562" cy="3048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70" name="Text Box 33"/>
          <p:cNvSpPr txBox="1">
            <a:spLocks noChangeArrowheads="1"/>
          </p:cNvSpPr>
          <p:nvPr/>
        </p:nvSpPr>
        <p:spPr bwMode="auto">
          <a:xfrm>
            <a:off x="1676400" y="18288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IDS</a:t>
            </a:r>
          </a:p>
        </p:txBody>
      </p:sp>
      <p:sp>
        <p:nvSpPr>
          <p:cNvPr id="10271" name="Text Box 34"/>
          <p:cNvSpPr txBox="1">
            <a:spLocks noChangeArrowheads="1"/>
          </p:cNvSpPr>
          <p:nvPr/>
        </p:nvSpPr>
        <p:spPr bwMode="auto">
          <a:xfrm>
            <a:off x="4267200" y="1600200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Performance monitor</a:t>
            </a:r>
          </a:p>
        </p:txBody>
      </p:sp>
      <p:sp>
        <p:nvSpPr>
          <p:cNvPr id="10272" name="Text Box 35"/>
          <p:cNvSpPr txBox="1">
            <a:spLocks noChangeArrowheads="1"/>
          </p:cNvSpPr>
          <p:nvPr/>
        </p:nvSpPr>
        <p:spPr bwMode="auto">
          <a:xfrm>
            <a:off x="6172200" y="1828800"/>
            <a:ext cx="609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.....</a:t>
            </a:r>
          </a:p>
        </p:txBody>
      </p:sp>
      <p:cxnSp>
        <p:nvCxnSpPr>
          <p:cNvPr id="10273" name="AutoShape 36"/>
          <p:cNvCxnSpPr>
            <a:cxnSpLocks noChangeShapeType="1"/>
            <a:stCxn id="10245" idx="0"/>
            <a:endCxn id="10270" idx="2"/>
          </p:cNvCxnSpPr>
          <p:nvPr/>
        </p:nvCxnSpPr>
        <p:spPr bwMode="auto">
          <a:xfrm rot="5400000" flipH="1">
            <a:off x="2852737" y="1524001"/>
            <a:ext cx="619125" cy="1981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4" name="AutoShape 37"/>
          <p:cNvCxnSpPr>
            <a:cxnSpLocks noChangeShapeType="1"/>
            <a:stCxn id="10245" idx="0"/>
            <a:endCxn id="10271" idx="2"/>
          </p:cNvCxnSpPr>
          <p:nvPr/>
        </p:nvCxnSpPr>
        <p:spPr bwMode="auto">
          <a:xfrm rot="-5400000">
            <a:off x="4304506" y="2099469"/>
            <a:ext cx="573088" cy="876300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5" name="AutoShape 38"/>
          <p:cNvCxnSpPr>
            <a:cxnSpLocks noChangeShapeType="1"/>
            <a:stCxn id="10245" idx="0"/>
            <a:endCxn id="10272" idx="2"/>
          </p:cNvCxnSpPr>
          <p:nvPr/>
        </p:nvCxnSpPr>
        <p:spPr bwMode="auto">
          <a:xfrm rot="-5400000">
            <a:off x="5005387" y="1352551"/>
            <a:ext cx="619125" cy="2324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OS monitoring?</a:t>
            </a:r>
          </a:p>
          <a:p>
            <a:pPr lvl="1"/>
            <a:r>
              <a:rPr lang="en-US" dirty="0" smtClean="0"/>
              <a:t>OS: resource management &amp; abstraction</a:t>
            </a:r>
          </a:p>
          <a:p>
            <a:pPr lvl="1"/>
            <a:r>
              <a:rPr lang="en-US" dirty="0" smtClean="0"/>
              <a:t>OS monitoring: collect useful information on application-OS interaction.</a:t>
            </a:r>
          </a:p>
          <a:p>
            <a:r>
              <a:rPr lang="en-US" dirty="0" smtClean="0"/>
              <a:t>What can we do with OS monitoring?</a:t>
            </a:r>
          </a:p>
          <a:p>
            <a:pPr lvl="1"/>
            <a:r>
              <a:rPr lang="en-US" dirty="0" smtClean="0"/>
              <a:t>Study </a:t>
            </a:r>
            <a:r>
              <a:rPr lang="en-US" dirty="0" smtClean="0"/>
              <a:t>Software</a:t>
            </a:r>
            <a:endParaRPr lang="en-US" dirty="0" smtClean="0"/>
          </a:p>
          <a:p>
            <a:pPr lvl="2"/>
            <a:r>
              <a:rPr lang="en-US" dirty="0" smtClean="0"/>
              <a:t>Program Comprehension</a:t>
            </a:r>
          </a:p>
          <a:p>
            <a:pPr lvl="2"/>
            <a:r>
              <a:rPr lang="en-US" dirty="0" smtClean="0"/>
              <a:t>Debugging, Diagnostics</a:t>
            </a:r>
          </a:p>
          <a:p>
            <a:pPr lvl="1"/>
            <a:r>
              <a:rPr lang="en-US" dirty="0" smtClean="0"/>
              <a:t>Better </a:t>
            </a:r>
            <a:r>
              <a:rPr lang="en-US" dirty="0" smtClean="0"/>
              <a:t>Resource Management</a:t>
            </a:r>
            <a:endParaRPr lang="en-US" dirty="0" smtClean="0"/>
          </a:p>
          <a:p>
            <a:pPr lvl="1"/>
            <a:r>
              <a:rPr lang="en-US" dirty="0" smtClean="0"/>
              <a:t>Detect &amp; </a:t>
            </a:r>
            <a:r>
              <a:rPr lang="en-US" dirty="0" smtClean="0"/>
              <a:t>Prevent Attacks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EDA6F-0389-46EB-B876-06AC05E8D611}" type="slidenum">
              <a:rPr lang="en-US"/>
              <a:pPr/>
              <a:t>20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WinResMon</a:t>
            </a:r>
            <a:r>
              <a:rPr lang="en-US" sz="4000" dirty="0" smtClean="0"/>
              <a:t> </a:t>
            </a:r>
            <a:r>
              <a:rPr lang="en-US" sz="4000" dirty="0" smtClean="0"/>
              <a:t>Logging Architecture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Main components: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Kernel event generator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Fill the event buffer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When the buffer is full, then drop event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Strategies to avoid dropping ....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User space event logger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Process events: write to file, console display, trigger alerts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Kernel-User interface: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Shared memory for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Double buffer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event_buffer_readyevent</a:t>
            </a:r>
            <a:r>
              <a:rPr lang="en-US" sz="2400" smtClean="0"/>
              <a:t> event for synchronization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Kernel sets the event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User clears the event after processing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C403B-DF07-431B-A791-D26F5087B79E}" type="slidenum">
              <a:rPr lang="en-US"/>
              <a:pPr/>
              <a:t>21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Sample </a:t>
            </a:r>
            <a:r>
              <a:rPr lang="en-US" sz="4000" dirty="0" smtClean="0"/>
              <a:t>Events in Log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i="1" dirty="0" smtClean="0"/>
              <a:t>Log Record Format</a:t>
            </a:r>
            <a:r>
              <a:rPr lang="en-US" sz="1800" b="1" dirty="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	</a:t>
            </a:r>
            <a:r>
              <a:rPr lang="en-US" sz="1800" dirty="0" smtClean="0"/>
              <a:t>Sequence No </a:t>
            </a:r>
            <a:r>
              <a:rPr lang="en-US" sz="1800" dirty="0" smtClean="0">
                <a:cs typeface="Arial" charset="0"/>
              </a:rPr>
              <a:t>║</a:t>
            </a:r>
            <a:r>
              <a:rPr lang="en-US" sz="1800" dirty="0" smtClean="0"/>
              <a:t> Timestamp </a:t>
            </a:r>
            <a:r>
              <a:rPr lang="en-US" sz="1800" dirty="0" smtClean="0">
                <a:cs typeface="Arial" charset="0"/>
              </a:rPr>
              <a:t>║</a:t>
            </a:r>
            <a:r>
              <a:rPr lang="en-US" sz="1800" dirty="0" smtClean="0"/>
              <a:t> PID </a:t>
            </a:r>
            <a:r>
              <a:rPr lang="en-US" sz="1800" dirty="0" smtClean="0">
                <a:cs typeface="Arial" charset="0"/>
              </a:rPr>
              <a:t>║</a:t>
            </a:r>
            <a:r>
              <a:rPr lang="en-US" sz="1800" dirty="0" smtClean="0"/>
              <a:t> Thread ID </a:t>
            </a:r>
            <a:r>
              <a:rPr lang="en-US" sz="1800" dirty="0" smtClean="0">
                <a:cs typeface="Arial" charset="0"/>
              </a:rPr>
              <a:t>║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Program path </a:t>
            </a:r>
            <a:r>
              <a:rPr lang="en-US" sz="1800" dirty="0" smtClean="0">
                <a:cs typeface="Arial" charset="0"/>
              </a:rPr>
              <a:t>║ </a:t>
            </a:r>
            <a:r>
              <a:rPr lang="en-US" sz="1800" dirty="0" smtClean="0"/>
              <a:t>User name </a:t>
            </a:r>
            <a:r>
              <a:rPr lang="en-US" sz="1800" dirty="0" smtClean="0">
                <a:cs typeface="Arial" charset="0"/>
              </a:rPr>
              <a:t>║</a:t>
            </a:r>
            <a:r>
              <a:rPr lang="en-US" sz="1800" dirty="0" smtClean="0"/>
              <a:t> Return status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Operation </a:t>
            </a:r>
            <a:r>
              <a:rPr lang="en-US" sz="1800" dirty="0" smtClean="0">
                <a:cs typeface="Arial" charset="0"/>
              </a:rPr>
              <a:t>║</a:t>
            </a:r>
            <a:r>
              <a:rPr lang="en-US" sz="1800" dirty="0" smtClean="0"/>
              <a:t> Object Path </a:t>
            </a:r>
            <a:r>
              <a:rPr lang="en-US" sz="1800" dirty="0" smtClean="0">
                <a:cs typeface="Arial" charset="0"/>
              </a:rPr>
              <a:t>║</a:t>
            </a:r>
            <a:r>
              <a:rPr lang="en-US" sz="1800" dirty="0" smtClean="0"/>
              <a:t> Additional info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ourier New" pitchFamily="49" charset="0"/>
              </a:rPr>
              <a:t>27  128347550987031250 	1436	1456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C:\WINDOWS\System32\svchost.exe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NT AUTHORITY\SYSTEM     STATUS_SUCCESS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file_read</a:t>
            </a:r>
            <a:r>
              <a:rPr lang="en-US" sz="1800" dirty="0" smtClean="0">
                <a:latin typeface="Courier New" pitchFamily="49" charset="0"/>
              </a:rPr>
              <a:t>       \Device\HarddiskVolumme1\WINDOWS\system32\</a:t>
            </a:r>
            <a:r>
              <a:rPr lang="en-US" sz="1800" dirty="0" err="1" smtClean="0">
                <a:latin typeface="Courier New" pitchFamily="49" charset="0"/>
              </a:rPr>
              <a:t>wbem</a:t>
            </a:r>
            <a:r>
              <a:rPr lang="en-US" sz="1800" dirty="0" smtClean="0">
                <a:latin typeface="Courier New" pitchFamily="49" charset="0"/>
              </a:rPr>
              <a:t>\Repository\FS\OBJECTS.DATA        </a:t>
            </a:r>
            <a:r>
              <a:rPr lang="en-US" sz="1800" dirty="0" err="1" smtClean="0">
                <a:latin typeface="Courier New" pitchFamily="49" charset="0"/>
              </a:rPr>
              <a:t>addr</a:t>
            </a:r>
            <a:r>
              <a:rPr lang="en-US" sz="1800" dirty="0" smtClean="0">
                <a:latin typeface="Courier New" pitchFamily="49" charset="0"/>
              </a:rPr>
              <a:t>=32768, </a:t>
            </a:r>
            <a:r>
              <a:rPr lang="en-US" sz="1800" dirty="0" err="1" smtClean="0">
                <a:latin typeface="Courier New" pitchFamily="49" charset="0"/>
              </a:rPr>
              <a:t>reqs</a:t>
            </a:r>
            <a:r>
              <a:rPr lang="en-US" sz="1800" dirty="0" smtClean="0">
                <a:latin typeface="Courier New" pitchFamily="49" charset="0"/>
              </a:rPr>
              <a:t>=8192, </a:t>
            </a:r>
            <a:r>
              <a:rPr lang="en-US" sz="1800" dirty="0" err="1" smtClean="0">
                <a:latin typeface="Courier New" pitchFamily="49" charset="0"/>
              </a:rPr>
              <a:t>rets</a:t>
            </a:r>
            <a:r>
              <a:rPr lang="en-US" sz="1800" dirty="0" smtClean="0">
                <a:latin typeface="Courier New" pitchFamily="49" charset="0"/>
              </a:rPr>
              <a:t>=8192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ourier New" pitchFamily="49" charset="0"/>
              </a:rPr>
              <a:t>674  128347551012187500   1244   1572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C:\WINDOWS\Explorer.EXE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SOCCF-CSS-019\</a:t>
            </a:r>
            <a:r>
              <a:rPr lang="en-US" sz="1800" dirty="0" err="1" smtClean="0">
                <a:latin typeface="Courier New" pitchFamily="49" charset="0"/>
              </a:rPr>
              <a:t>atp</a:t>
            </a:r>
            <a:r>
              <a:rPr lang="en-US" sz="1800" dirty="0" smtClean="0">
                <a:latin typeface="Courier New" pitchFamily="49" charset="0"/>
              </a:rPr>
              <a:t>  STATUS_OBJECT_NAME_NOT_FOUND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reg_open</a:t>
            </a:r>
            <a:r>
              <a:rPr lang="en-US" sz="1800" dirty="0" smtClean="0">
                <a:latin typeface="Courier New" pitchFamily="49" charset="0"/>
              </a:rPr>
              <a:t>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\REGISTRY\USEER\S-1-5-21-790525478-854245398-725345543-1003_CLASSES\Applications\cmd.exe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handle=0x0, access=0x2000000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/>
              <a:t>all the programs which read </a:t>
            </a:r>
            <a:r>
              <a:rPr lang="en-US" dirty="0" smtClean="0"/>
              <a:t>C:\foo.txt </a:t>
            </a:r>
            <a:r>
              <a:rPr lang="en-US" dirty="0"/>
              <a:t>after </a:t>
            </a:r>
            <a:r>
              <a:rPr lang="en-US" dirty="0" smtClean="0"/>
              <a:t>2012/1/1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trace_select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file.path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== 'C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:\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foo.txt'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prog_path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",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"2012-1-1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00:00:00 TO NOW",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FORWARD);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C8E9B-7E3B-48FE-86F1-7FA04B46B4AD}" type="slidenum">
              <a:rPr lang="en-US"/>
              <a:pPr/>
              <a:t>23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Micro-benchmark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F1: Open an existing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F2: Create a new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F3: Read 1 byte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F4: Read 4K bytes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F5: Write 1 byte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F6: Write 4K bytes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F7: Create a new directory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R1: Open an existing registry key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R2: Create a new key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R3: Create a new volatile key (REG_OPTION_VOLATILE)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R4: Query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R5: Set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P1: Create a dummy console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P2: Create a dummy GUI process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146FE-9D0C-4E5F-984F-9809119EBA73}" type="slidenum">
              <a:rPr lang="en-US"/>
              <a:pPr/>
              <a:t>24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Overhead: Micro-benchmark</a:t>
            </a:r>
          </a:p>
        </p:txBody>
      </p:sp>
      <p:graphicFrame>
        <p:nvGraphicFramePr>
          <p:cNvPr id="102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00200"/>
          <a:ext cx="7369175" cy="4525963"/>
        </p:xfrm>
        <a:graphic>
          <a:graphicData uri="http://schemas.openxmlformats.org/presentationml/2006/ole">
            <p:oleObj spid="_x0000_s3076" name="Worksheet" r:id="rId3" imgW="9305849" imgH="5715000" progId="Excel.Shee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3C2F5F-456E-4C12-B8A4-E5DC967C8BA9}" type="slidenum">
              <a:rPr lang="en-US"/>
              <a:pPr/>
              <a:t>25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Overhead: Macro-benchmark</a:t>
            </a:r>
          </a:p>
        </p:txBody>
      </p:sp>
      <p:graphicFrame>
        <p:nvGraphicFramePr>
          <p:cNvPr id="205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439863" y="1941513"/>
          <a:ext cx="6238875" cy="3832225"/>
        </p:xfrm>
        <a:graphic>
          <a:graphicData uri="http://schemas.openxmlformats.org/presentationml/2006/ole">
            <p:oleObj spid="_x0000_s4100" name="Worksheet" r:id="rId3" imgW="9305849" imgH="5715000" progId="Excel.Shee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544669"/>
            <a:ext cx="20574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 Infrastructure:</a:t>
            </a:r>
          </a:p>
          <a:p>
            <a:pPr algn="ctr"/>
            <a:r>
              <a:rPr lang="en-US" dirty="0" err="1" smtClean="0"/>
              <a:t>LBox</a:t>
            </a:r>
            <a:r>
              <a:rPr lang="en-US" dirty="0" smtClean="0"/>
              <a:t>, </a:t>
            </a:r>
            <a:r>
              <a:rPr lang="en-US" dirty="0" err="1" smtClean="0"/>
              <a:t>WinResMon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5334000" y="3733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6" name="Picture 2" descr="C:\Users\atp\Desktop\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276600"/>
            <a:ext cx="1002268" cy="10022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2200" y="435506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5715000"/>
            <a:ext cx="21336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Secure Monitoring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114800" y="57150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438900" y="50673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6477000" y="266699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276212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239000" y="2362200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10000" y="16764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8" name="Picture 4" descr="C:\Users\atp\Desktop\bina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447800"/>
            <a:ext cx="860425" cy="8604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161279" y="2362200"/>
            <a:ext cx="16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Trace</a:t>
            </a:r>
            <a:endParaRPr lang="en-US" dirty="0"/>
          </a:p>
        </p:txBody>
      </p:sp>
      <p:pic>
        <p:nvPicPr>
          <p:cNvPr id="47109" name="Picture 5" descr="C:\Users\atp\Desktop\Infrared-Sensor-Double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5117068"/>
            <a:ext cx="1238250" cy="12382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69999" y="6183868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Sensor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2286000" y="373379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" y="3745468"/>
            <a:ext cx="18288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smtClean="0"/>
              <a:t>Integrity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  <p:bldP spid="20" grpId="0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Visualizing Software Behavior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26078"/>
            <a:ext cx="3489728" cy="319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wget-func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23" y="2842333"/>
            <a:ext cx="4243552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16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is complex</a:t>
            </a:r>
          </a:p>
          <a:p>
            <a:pPr lvl="1"/>
            <a:r>
              <a:rPr lang="en-US" dirty="0" smtClean="0"/>
              <a:t>Large codebase</a:t>
            </a:r>
          </a:p>
          <a:p>
            <a:pPr lvl="1"/>
            <a:r>
              <a:rPr lang="en-US" dirty="0" smtClean="0"/>
              <a:t>Interaction between components</a:t>
            </a:r>
          </a:p>
          <a:p>
            <a:pPr lvl="1"/>
            <a:r>
              <a:rPr lang="en-US" dirty="0" smtClean="0"/>
              <a:t>Components from different vendor</a:t>
            </a:r>
          </a:p>
          <a:p>
            <a:pPr lvl="1"/>
            <a:r>
              <a:rPr lang="en-US" dirty="0" smtClean="0"/>
              <a:t>Closed source, closed API</a:t>
            </a:r>
          </a:p>
          <a:p>
            <a:r>
              <a:rPr lang="en-US" dirty="0" smtClean="0"/>
              <a:t>Why understand software?</a:t>
            </a:r>
          </a:p>
          <a:p>
            <a:pPr lvl="1"/>
            <a:r>
              <a:rPr lang="en-US" dirty="0" smtClean="0"/>
              <a:t>As developer =&gt; less bugs</a:t>
            </a:r>
          </a:p>
          <a:p>
            <a:pPr lvl="1"/>
            <a:r>
              <a:rPr lang="en-US" dirty="0" smtClean="0"/>
              <a:t>As administrator =&gt; diagnosis</a:t>
            </a:r>
          </a:p>
          <a:p>
            <a:pPr lvl="1"/>
            <a:r>
              <a:rPr lang="en-US" dirty="0" smtClean="0"/>
              <a:t>Curiosity?</a:t>
            </a:r>
          </a:p>
          <a:p>
            <a:r>
              <a:rPr lang="en-US" dirty="0" smtClean="0"/>
              <a:t>Execution trace contains software behavior information, but it’s huge.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7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DotPlot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362200" y="1752600"/>
          <a:ext cx="4953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5600" y="1447800"/>
            <a:ext cx="22098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838994" y="3352006"/>
            <a:ext cx="21336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1219200"/>
            <a:ext cx="107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Trace 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0"/>
            <a:ext cx="107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Trace 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39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544669"/>
            <a:ext cx="20574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 Infrastructure:</a:t>
            </a:r>
          </a:p>
          <a:p>
            <a:pPr algn="ctr"/>
            <a:r>
              <a:rPr lang="en-US" dirty="0" err="1" smtClean="0"/>
              <a:t>LBox</a:t>
            </a:r>
            <a:r>
              <a:rPr lang="en-US" dirty="0" smtClean="0"/>
              <a:t>, </a:t>
            </a:r>
            <a:r>
              <a:rPr lang="en-US" dirty="0" err="1" smtClean="0"/>
              <a:t>WinResMon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5334000" y="3733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6" name="Picture 2" descr="C:\Users\atp\Desktop\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276600"/>
            <a:ext cx="1002268" cy="10022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2200" y="435506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5715000"/>
            <a:ext cx="21336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Secure Monitoring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114800" y="57150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438900" y="50673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6477000" y="266699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276212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239000" y="2362200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10000" y="16764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8" name="Picture 4" descr="C:\Users\atp\Desktop\bina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447800"/>
            <a:ext cx="860425" cy="8604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161279" y="2362200"/>
            <a:ext cx="16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Trace</a:t>
            </a:r>
            <a:endParaRPr lang="en-US" dirty="0"/>
          </a:p>
        </p:txBody>
      </p:sp>
      <p:pic>
        <p:nvPicPr>
          <p:cNvPr id="47109" name="Picture 5" descr="C:\Users\atp\Desktop\Infrared-Sensor-Double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5117068"/>
            <a:ext cx="1238250" cy="12382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69999" y="6183868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Sensor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2286000" y="373379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" y="3745468"/>
            <a:ext cx="18288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smtClean="0"/>
              <a:t>Integrity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/>
      <p:bldP spid="15" grpId="1"/>
      <p:bldP spid="16" grpId="0" animBg="1"/>
      <p:bldP spid="16" grpId="1" animBg="1"/>
      <p:bldP spid="18" grpId="0"/>
      <p:bldP spid="18" grpId="1"/>
      <p:bldP spid="20" grpId="0"/>
      <p:bldP spid="20" grpId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DotPlot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362200" y="1752600"/>
          <a:ext cx="4953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5600" y="1447800"/>
            <a:ext cx="22098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838994" y="3352006"/>
            <a:ext cx="21336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1219200"/>
            <a:ext cx="107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Trace 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0"/>
            <a:ext cx="107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Trace 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11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 descr="X:\app\lviz\osdi\office-dp-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1371600"/>
            <a:ext cx="4914900" cy="49149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6001" y="26670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Visualization comparing: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MS PowerPoint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MS Word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OO Word</a:t>
            </a:r>
            <a:r>
              <a:rPr lang="en-US" sz="2400" dirty="0" smtClean="0"/>
              <a:t>, and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OO PowerPoint</a:t>
            </a:r>
            <a:r>
              <a:rPr lang="en-US" sz="24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00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VDP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2362200"/>
            <a:ext cx="342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1: Extended </a:t>
            </a:r>
            <a:r>
              <a:rPr lang="en-US" sz="2800" dirty="0" err="1" smtClean="0"/>
              <a:t>DotPlot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2,3: Axis Histogram</a:t>
            </a:r>
          </a:p>
          <a:p>
            <a:endParaRPr lang="en-US" sz="2800" dirty="0" smtClean="0"/>
          </a:p>
          <a:p>
            <a:r>
              <a:rPr lang="en-US" sz="2800" dirty="0" smtClean="0"/>
              <a:t>4,5: Barcode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449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066800" y="2057400"/>
            <a:ext cx="3276600" cy="3276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000" y="1905000"/>
            <a:ext cx="457200" cy="3657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0" y="1905000"/>
            <a:ext cx="533400" cy="3581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4400" y="1447800"/>
            <a:ext cx="36576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5562600"/>
            <a:ext cx="36576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8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DotPlot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81000" y="1981200"/>
            <a:ext cx="1828800" cy="18288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  <a:noFill/>
        </p:spPr>
        <p:txBody>
          <a:bodyPr>
            <a:normAutofit fontScale="92500"/>
          </a:bodyPr>
          <a:lstStyle/>
          <a:p>
            <a:r>
              <a:rPr lang="en-US" sz="2800" dirty="0" smtClean="0"/>
              <a:t>Matching Rule</a:t>
            </a:r>
          </a:p>
          <a:p>
            <a:pPr lvl="1"/>
            <a:r>
              <a:rPr lang="en-US" sz="2400" dirty="0" smtClean="0"/>
              <a:t>Define whether two events match</a:t>
            </a:r>
          </a:p>
          <a:p>
            <a:pPr lvl="1"/>
            <a:r>
              <a:rPr lang="en-US" sz="2400" dirty="0" smtClean="0"/>
              <a:t>By fields: e.g. “if </a:t>
            </a:r>
            <a:r>
              <a:rPr lang="en-US" sz="2400" b="1" dirty="0" smtClean="0"/>
              <a:t>PIDs</a:t>
            </a:r>
            <a:r>
              <a:rPr lang="en-US" sz="2400" dirty="0" smtClean="0"/>
              <a:t> and </a:t>
            </a:r>
            <a:r>
              <a:rPr lang="en-US" sz="2400" b="1" dirty="0" smtClean="0"/>
              <a:t>resource paths </a:t>
            </a:r>
            <a:r>
              <a:rPr lang="en-US" sz="2400" dirty="0" smtClean="0"/>
              <a:t>are the same”, “if </a:t>
            </a:r>
            <a:r>
              <a:rPr lang="en-US" sz="2400" b="1" dirty="0" smtClean="0"/>
              <a:t>program names </a:t>
            </a:r>
            <a:r>
              <a:rPr lang="en-US" sz="2400" dirty="0" smtClean="0"/>
              <a:t>are the same”</a:t>
            </a:r>
          </a:p>
          <a:p>
            <a:r>
              <a:rPr lang="en-US" sz="2800" dirty="0" smtClean="0"/>
              <a:t>DP Coloring Rule</a:t>
            </a:r>
          </a:p>
          <a:p>
            <a:pPr lvl="1"/>
            <a:r>
              <a:rPr lang="en-US" sz="2400" dirty="0" smtClean="0"/>
              <a:t>Define color for matched events</a:t>
            </a:r>
          </a:p>
          <a:p>
            <a:pPr lvl="1"/>
            <a:r>
              <a:rPr lang="en-US" sz="2400" dirty="0" smtClean="0"/>
              <a:t>Traditional DP uses black only</a:t>
            </a:r>
          </a:p>
          <a:p>
            <a:pPr lvl="1"/>
            <a:r>
              <a:rPr lang="en-US" sz="2400" dirty="0" smtClean="0"/>
              <a:t>Use RGB model on black background, CMY on white background</a:t>
            </a:r>
          </a:p>
          <a:p>
            <a:pPr lvl="1"/>
            <a:r>
              <a:rPr lang="en-US" sz="2400" dirty="0" smtClean="0"/>
              <a:t>Use regular expression to specify events</a:t>
            </a:r>
          </a:p>
          <a:p>
            <a:pPr lvl="1"/>
            <a:r>
              <a:rPr lang="en-US" sz="2400" dirty="0" smtClean="0"/>
              <a:t>E.g. “.*</a:t>
            </a:r>
            <a:r>
              <a:rPr lang="en-US" sz="2400" dirty="0" err="1" smtClean="0"/>
              <a:t>file_open</a:t>
            </a:r>
            <a:r>
              <a:rPr lang="en-US" sz="2400" dirty="0" smtClean="0"/>
              <a:t>.*”→blue. “.*</a:t>
            </a:r>
            <a:r>
              <a:rPr lang="en-US" sz="2400" dirty="0" err="1" smtClean="0"/>
              <a:t>reg</a:t>
            </a:r>
            <a:r>
              <a:rPr lang="en-US" sz="2400" dirty="0" smtClean="0"/>
              <a:t>_.*”→cyan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89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Event-ordered and Time-ordered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event takes different time</a:t>
            </a:r>
          </a:p>
          <a:p>
            <a:r>
              <a:rPr lang="en-US" sz="2800" dirty="0" smtClean="0"/>
              <a:t>The meaning/unit of each axis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819400"/>
            <a:ext cx="3581400" cy="356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819400"/>
            <a:ext cx="3581399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90600" y="5486400"/>
            <a:ext cx="16002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Event-ordered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5486400"/>
            <a:ext cx="16002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Time-ordered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1600" y="3581400"/>
            <a:ext cx="7620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650" y="3448050"/>
            <a:ext cx="228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50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Histogram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31848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81000" y="1773936"/>
            <a:ext cx="1828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0688" y="1926336"/>
            <a:ext cx="228600" cy="19629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743200" y="17526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Ticks mark unit time (e.g. 1 second)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Histogram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 density (time-ordered)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spent (event-ordered)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486400"/>
            <a:ext cx="8458200" cy="79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75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35280" y="3761232"/>
            <a:ext cx="1914144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82368" y="1905000"/>
            <a:ext cx="304800" cy="19629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743200" y="1752601"/>
            <a:ext cx="60960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dimensional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Highlight user chosen events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E.g. </a:t>
            </a:r>
            <a:r>
              <a:rPr lang="en-US" sz="3200" dirty="0" err="1" smtClean="0"/>
              <a:t>file_open</a:t>
            </a:r>
            <a:r>
              <a:rPr lang="en-US" sz="3200" dirty="0" smtClean="0"/>
              <a:t> → red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One or more (e.g. three below)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Barcode coloring rules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068" y="5562600"/>
            <a:ext cx="8635332" cy="52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76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Software Build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1" y="1219201"/>
            <a:ext cx="5486400" cy="502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1371600"/>
            <a:ext cx="327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X: succeed; Y: failed due to missing .c file</a:t>
            </a:r>
          </a:p>
          <a:p>
            <a:endParaRPr lang="en-US" dirty="0" smtClean="0"/>
          </a:p>
          <a:p>
            <a:r>
              <a:rPr lang="en-US" dirty="0" smtClean="0"/>
              <a:t>DP match : program + operation + value (pathname)</a:t>
            </a:r>
          </a:p>
          <a:p>
            <a:endParaRPr lang="en-US" dirty="0" smtClean="0"/>
          </a:p>
          <a:p>
            <a:r>
              <a:rPr lang="en-US" dirty="0" smtClean="0"/>
              <a:t>DP color : black → any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Bar1 color : black → nmake.exe</a:t>
            </a:r>
          </a:p>
          <a:p>
            <a:endParaRPr lang="en-US" dirty="0" smtClean="0"/>
          </a:p>
          <a:p>
            <a:r>
              <a:rPr lang="en-US" dirty="0" smtClean="0"/>
              <a:t>Bar2 color : </a:t>
            </a:r>
            <a:r>
              <a:rPr lang="en-US" dirty="0" smtClean="0">
                <a:solidFill>
                  <a:srgbClr val="00B0F0"/>
                </a:solidFill>
              </a:rPr>
              <a:t>cyan</a:t>
            </a:r>
            <a:r>
              <a:rPr lang="en-US" dirty="0" smtClean="0"/>
              <a:t> → cl.exe; </a:t>
            </a:r>
            <a:r>
              <a:rPr lang="en-US" dirty="0" smtClean="0">
                <a:solidFill>
                  <a:srgbClr val="7030A0"/>
                </a:solidFill>
              </a:rPr>
              <a:t>magenta</a:t>
            </a:r>
            <a:r>
              <a:rPr lang="en-US" dirty="0" smtClean="0"/>
              <a:t> → link.exe</a:t>
            </a:r>
          </a:p>
          <a:p>
            <a:endParaRPr lang="en-US" dirty="0" smtClean="0"/>
          </a:p>
          <a:p>
            <a:r>
              <a:rPr lang="en-US" dirty="0" smtClean="0"/>
              <a:t>Bar3 color : </a:t>
            </a:r>
            <a:r>
              <a:rPr lang="en-US" dirty="0" smtClean="0">
                <a:solidFill>
                  <a:srgbClr val="00B0F0"/>
                </a:solidFill>
              </a:rPr>
              <a:t>cyan</a:t>
            </a:r>
            <a:r>
              <a:rPr lang="en-US" dirty="0" smtClean="0"/>
              <a:t> → reading .c files; </a:t>
            </a:r>
            <a:r>
              <a:rPr lang="en-US" dirty="0" smtClean="0">
                <a:solidFill>
                  <a:srgbClr val="7030A0"/>
                </a:solidFill>
              </a:rPr>
              <a:t>magenta</a:t>
            </a:r>
            <a:r>
              <a:rPr lang="en-US" dirty="0" smtClean="0"/>
              <a:t> → reading .h files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3154680" y="4562856"/>
            <a:ext cx="484632" cy="1304544"/>
          </a:xfrm>
          <a:custGeom>
            <a:avLst/>
            <a:gdLst>
              <a:gd name="connsiteX0" fmla="*/ 0 w 484632"/>
              <a:gd name="connsiteY0" fmla="*/ 9144 h 1307592"/>
              <a:gd name="connsiteX1" fmla="*/ 164592 w 484632"/>
              <a:gd name="connsiteY1" fmla="*/ 45720 h 1307592"/>
              <a:gd name="connsiteX2" fmla="*/ 292608 w 484632"/>
              <a:gd name="connsiteY2" fmla="*/ 283464 h 1307592"/>
              <a:gd name="connsiteX3" fmla="*/ 228600 w 484632"/>
              <a:gd name="connsiteY3" fmla="*/ 1133856 h 1307592"/>
              <a:gd name="connsiteX4" fmla="*/ 484632 w 484632"/>
              <a:gd name="connsiteY4" fmla="*/ 1307592 h 130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632" h="1307592">
                <a:moveTo>
                  <a:pt x="0" y="9144"/>
                </a:moveTo>
                <a:cubicBezTo>
                  <a:pt x="57912" y="4572"/>
                  <a:pt x="115824" y="0"/>
                  <a:pt x="164592" y="45720"/>
                </a:cubicBezTo>
                <a:cubicBezTo>
                  <a:pt x="213360" y="91440"/>
                  <a:pt x="281940" y="102108"/>
                  <a:pt x="292608" y="283464"/>
                </a:cubicBezTo>
                <a:cubicBezTo>
                  <a:pt x="303276" y="464820"/>
                  <a:pt x="196596" y="963168"/>
                  <a:pt x="228600" y="1133856"/>
                </a:cubicBezTo>
                <a:cubicBezTo>
                  <a:pt x="260604" y="1304544"/>
                  <a:pt x="397764" y="1290828"/>
                  <a:pt x="484632" y="1307592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249424" y="5330952"/>
            <a:ext cx="1463040" cy="723900"/>
          </a:xfrm>
          <a:custGeom>
            <a:avLst/>
            <a:gdLst>
              <a:gd name="connsiteX0" fmla="*/ 0 w 1463040"/>
              <a:gd name="connsiteY0" fmla="*/ 0 h 723900"/>
              <a:gd name="connsiteX1" fmla="*/ 539496 w 1463040"/>
              <a:gd name="connsiteY1" fmla="*/ 192024 h 723900"/>
              <a:gd name="connsiteX2" fmla="*/ 932688 w 1463040"/>
              <a:gd name="connsiteY2" fmla="*/ 640080 h 723900"/>
              <a:gd name="connsiteX3" fmla="*/ 1463040 w 1463040"/>
              <a:gd name="connsiteY3" fmla="*/ 694944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" h="723900">
                <a:moveTo>
                  <a:pt x="0" y="0"/>
                </a:moveTo>
                <a:cubicBezTo>
                  <a:pt x="192024" y="42672"/>
                  <a:pt x="384048" y="85344"/>
                  <a:pt x="539496" y="192024"/>
                </a:cubicBezTo>
                <a:cubicBezTo>
                  <a:pt x="694944" y="298704"/>
                  <a:pt x="778764" y="556260"/>
                  <a:pt x="932688" y="640080"/>
                </a:cubicBezTo>
                <a:cubicBezTo>
                  <a:pt x="1086612" y="723900"/>
                  <a:pt x="1274826" y="709422"/>
                  <a:pt x="1463040" y="694944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00400" y="6172200"/>
            <a:ext cx="685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2590800"/>
            <a:ext cx="461665" cy="28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Y: Failed due to missing .c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1447800"/>
            <a:ext cx="118013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X: succeed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61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Executions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1" y="1219201"/>
            <a:ext cx="5486400" cy="502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7010400" y="5943600"/>
            <a:ext cx="3048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34400" y="1905000"/>
            <a:ext cx="3048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371600"/>
            <a:ext cx="3276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X: 4 compiles (cl.exe), 1 link (link.exe)</a:t>
            </a:r>
          </a:p>
          <a:p>
            <a:r>
              <a:rPr lang="en-US" sz="2000" dirty="0" smtClean="0"/>
              <a:t>Y: 3 compiles, 0 link</a:t>
            </a:r>
          </a:p>
          <a:p>
            <a:endParaRPr lang="en-US" sz="2000" dirty="0" smtClean="0"/>
          </a:p>
          <a:p>
            <a:r>
              <a:rPr lang="en-US" sz="2000" dirty="0" smtClean="0"/>
              <a:t>Y: Third compile doesn’t read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Bar2 color : </a:t>
            </a:r>
            <a:r>
              <a:rPr lang="en-US" sz="2000" dirty="0" smtClean="0">
                <a:solidFill>
                  <a:srgbClr val="00B0F0"/>
                </a:solidFill>
              </a:rPr>
              <a:t>cyan</a:t>
            </a:r>
            <a:r>
              <a:rPr lang="en-US" sz="2000" dirty="0" smtClean="0"/>
              <a:t> → cl.exe; </a:t>
            </a:r>
            <a:r>
              <a:rPr lang="en-US" sz="2000" dirty="0" smtClean="0">
                <a:solidFill>
                  <a:srgbClr val="7030A0"/>
                </a:solidFill>
              </a:rPr>
              <a:t>magenta</a:t>
            </a:r>
            <a:r>
              <a:rPr lang="en-US" sz="2000" dirty="0" smtClean="0"/>
              <a:t> → link.exe</a:t>
            </a:r>
          </a:p>
          <a:p>
            <a:endParaRPr lang="en-US" sz="2000" dirty="0" smtClean="0"/>
          </a:p>
          <a:p>
            <a:r>
              <a:rPr lang="en-US" sz="2000" dirty="0" smtClean="0"/>
              <a:t>Bar3 color : </a:t>
            </a:r>
            <a:r>
              <a:rPr lang="en-US" sz="2000" dirty="0" smtClean="0">
                <a:solidFill>
                  <a:srgbClr val="00B0F0"/>
                </a:solidFill>
              </a:rPr>
              <a:t>cyan</a:t>
            </a:r>
            <a:r>
              <a:rPr lang="en-US" sz="2000" dirty="0" smtClean="0"/>
              <a:t> → reading .c files; </a:t>
            </a:r>
            <a:r>
              <a:rPr lang="en-US" sz="2000" dirty="0" smtClean="0">
                <a:solidFill>
                  <a:srgbClr val="7030A0"/>
                </a:solidFill>
              </a:rPr>
              <a:t>magenta</a:t>
            </a:r>
            <a:r>
              <a:rPr lang="en-US" sz="2000" dirty="0" smtClean="0"/>
              <a:t> → reading .h files</a:t>
            </a:r>
            <a:endParaRPr lang="en-US" sz="2000" dirty="0"/>
          </a:p>
        </p:txBody>
      </p:sp>
      <p:sp>
        <p:nvSpPr>
          <p:cNvPr id="10" name="Freeform 9"/>
          <p:cNvSpPr/>
          <p:nvPr/>
        </p:nvSpPr>
        <p:spPr>
          <a:xfrm>
            <a:off x="2249424" y="5330952"/>
            <a:ext cx="1463040" cy="723900"/>
          </a:xfrm>
          <a:custGeom>
            <a:avLst/>
            <a:gdLst>
              <a:gd name="connsiteX0" fmla="*/ 0 w 1463040"/>
              <a:gd name="connsiteY0" fmla="*/ 0 h 723900"/>
              <a:gd name="connsiteX1" fmla="*/ 539496 w 1463040"/>
              <a:gd name="connsiteY1" fmla="*/ 192024 h 723900"/>
              <a:gd name="connsiteX2" fmla="*/ 932688 w 1463040"/>
              <a:gd name="connsiteY2" fmla="*/ 640080 h 723900"/>
              <a:gd name="connsiteX3" fmla="*/ 1463040 w 1463040"/>
              <a:gd name="connsiteY3" fmla="*/ 694944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" h="723900">
                <a:moveTo>
                  <a:pt x="0" y="0"/>
                </a:moveTo>
                <a:cubicBezTo>
                  <a:pt x="192024" y="42672"/>
                  <a:pt x="384048" y="85344"/>
                  <a:pt x="539496" y="192024"/>
                </a:cubicBezTo>
                <a:cubicBezTo>
                  <a:pt x="694944" y="298704"/>
                  <a:pt x="778764" y="556260"/>
                  <a:pt x="932688" y="640080"/>
                </a:cubicBezTo>
                <a:cubicBezTo>
                  <a:pt x="1086612" y="723900"/>
                  <a:pt x="1274826" y="709422"/>
                  <a:pt x="1463040" y="694944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0400" y="6172200"/>
            <a:ext cx="685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5562600"/>
            <a:ext cx="219611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X: 4 compiler, 1 linker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8935" y="2438400"/>
            <a:ext cx="461665" cy="20783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Y: 3 compiler, 0 linker</a:t>
            </a:r>
          </a:p>
        </p:txBody>
      </p:sp>
      <p:sp>
        <p:nvSpPr>
          <p:cNvPr id="15" name="Oval 14"/>
          <p:cNvSpPr/>
          <p:nvPr/>
        </p:nvSpPr>
        <p:spPr>
          <a:xfrm>
            <a:off x="8686800" y="56388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68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&amp; Difference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1" y="1219201"/>
            <a:ext cx="5486400" cy="502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1371600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traces are similar.</a:t>
            </a:r>
          </a:p>
          <a:p>
            <a:endParaRPr lang="en-US" sz="2400" dirty="0" smtClean="0"/>
          </a:p>
          <a:p>
            <a:r>
              <a:rPr lang="en-US" sz="2400" dirty="0" smtClean="0"/>
              <a:t>Y (failed) trace terminates earlier.</a:t>
            </a:r>
          </a:p>
          <a:p>
            <a:endParaRPr lang="en-US" sz="2400" dirty="0" smtClean="0"/>
          </a:p>
          <a:p>
            <a:r>
              <a:rPr lang="en-US" sz="2400" dirty="0" smtClean="0"/>
              <a:t>Right before reading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.c</a:t>
            </a:r>
            <a:r>
              <a:rPr lang="en-US" sz="2400" dirty="0" smtClean="0"/>
              <a:t> file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352800" y="2057400"/>
            <a:ext cx="16764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3429000"/>
            <a:ext cx="1143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15000" y="4953000"/>
            <a:ext cx="16764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97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existing secure and efficient system monitoring infrastructures</a:t>
            </a:r>
          </a:p>
          <a:p>
            <a:r>
              <a:rPr lang="en-US" dirty="0" smtClean="0"/>
              <a:t>Two </a:t>
            </a:r>
            <a:r>
              <a:rPr lang="en-US" dirty="0" smtClean="0"/>
              <a:t>infrastructures developed:</a:t>
            </a:r>
            <a:endParaRPr lang="en-US" dirty="0" smtClean="0"/>
          </a:p>
          <a:p>
            <a:pPr lvl="1"/>
            <a:r>
              <a:rPr lang="en-US" dirty="0" err="1" smtClean="0"/>
              <a:t>LBox</a:t>
            </a:r>
            <a:r>
              <a:rPr lang="en-US" dirty="0" smtClean="0"/>
              <a:t>: user-level logging in Linux</a:t>
            </a:r>
          </a:p>
          <a:p>
            <a:pPr lvl="1"/>
            <a:r>
              <a:rPr lang="en-US" dirty="0" err="1" smtClean="0"/>
              <a:t>WinResMon</a:t>
            </a:r>
            <a:r>
              <a:rPr lang="en-US" dirty="0" smtClean="0"/>
              <a:t>: resource monitoring in Windows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Matching Rule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77EB-640C-44A1-88FA-5073A674E4E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3010" name="Picture 2" descr="X:\app\lviz\softvis10\figs\make-match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8458200" cy="384143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19200" y="57150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Operation Type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5715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Program Name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49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Module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There’s vulnerability in X. Which software uses X?</a:t>
            </a:r>
          </a:p>
          <a:p>
            <a:pPr lvl="1"/>
            <a:r>
              <a:rPr lang="en-US" dirty="0" smtClean="0"/>
              <a:t>Why my software uses X? I never call it.</a:t>
            </a:r>
          </a:p>
          <a:p>
            <a:pPr lvl="1"/>
            <a:r>
              <a:rPr lang="en-US" dirty="0" smtClean="0"/>
              <a:t>Is it safe to uninstall X?</a:t>
            </a:r>
          </a:p>
          <a:p>
            <a:r>
              <a:rPr lang="en-US" dirty="0" smtClean="0"/>
              <a:t>Software module</a:t>
            </a:r>
          </a:p>
          <a:p>
            <a:pPr lvl="1"/>
            <a:r>
              <a:rPr lang="en-US" b="1" dirty="0" smtClean="0"/>
              <a:t>Windows DLLs</a:t>
            </a:r>
          </a:p>
          <a:p>
            <a:pPr lvl="1"/>
            <a:r>
              <a:rPr lang="en-US" dirty="0" smtClean="0"/>
              <a:t>UNIX .so</a:t>
            </a:r>
          </a:p>
          <a:p>
            <a:pPr lvl="1"/>
            <a:r>
              <a:rPr lang="en-US" dirty="0" smtClean="0"/>
              <a:t>Java class, packages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1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dependencies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dirty="0" smtClean="0"/>
              <a:t>Binaries used by </a:t>
            </a:r>
            <a:r>
              <a:rPr lang="en-US" sz="2800" b="1" dirty="0" smtClean="0">
                <a:solidFill>
                  <a:schemeClr val="hlink"/>
                </a:solidFill>
              </a:rPr>
              <a:t>notepad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c:\windows\apppatch\acgenral.dll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c:\windows\system32\avgrsstx.dll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c:\windows\system32\imm32.dll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c:\windows\system32\lpk.dll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c:\windows\system32\msacm32.dll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c:\windows\system32\msctf.dll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c:\windows\system32\msctfime.ime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c:\windows\system32\shimeng.dll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c:\windows\system32\usp10.dll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c:\windows\system32\uxtheme.dll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c:\windows\system32\winmm.dll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c:\windows\system32\winspool.drv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 dirty="0" smtClean="0"/>
              <a:t>c:\windows\winsxs\x86_microsoft.windows.common-controls_6595b64144ccf1df_6.0.2600.5512_x-ww_35d4ce83\comctl32.dll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31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dependencies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Simple boot (only Windows installed)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DLLs: 154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EXEs: 10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Drivers: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Ime</a:t>
            </a:r>
            <a:r>
              <a:rPr lang="en-US" sz="2400" dirty="0" smtClean="0"/>
              <a:t>: 1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Typical boot (Windows + applications)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DLLs: 274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EXEs: 15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Telephony/Modem: 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Drivers: 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ActiveX: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Ime</a:t>
            </a:r>
            <a:r>
              <a:rPr lang="en-US" sz="2400" dirty="0" smtClean="0"/>
              <a:t>: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46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Visualization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dependency graph</a:t>
            </a:r>
          </a:p>
          <a:p>
            <a:pPr eaLnBrk="1" hangingPunct="1"/>
            <a:r>
              <a:rPr lang="en-US" smtClean="0"/>
              <a:t>Graph is too dense</a:t>
            </a:r>
          </a:p>
        </p:txBody>
      </p:sp>
      <p:pic>
        <p:nvPicPr>
          <p:cNvPr id="9220" name="Picture 5" descr="browsers-spl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9600"/>
            <a:ext cx="12668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 descr="example-spl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2819400"/>
            <a:ext cx="2273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4953000" y="4114800"/>
            <a:ext cx="152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19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Binary Dependency Visualization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Two types of nodes: EXE, DLL + etc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Three types of directed edges</a:t>
            </a:r>
          </a:p>
          <a:p>
            <a:pPr marL="971550" lvl="1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EXE </a:t>
            </a:r>
            <a:r>
              <a:rPr lang="en-US" sz="2000" i="1" smtClean="0"/>
              <a:t>X</a:t>
            </a:r>
            <a:r>
              <a:rPr lang="en-US" sz="2000" smtClean="0"/>
              <a:t> launches another EXE </a:t>
            </a:r>
            <a:r>
              <a:rPr lang="en-US" sz="2000" i="1" smtClean="0"/>
              <a:t>Y</a:t>
            </a:r>
          </a:p>
          <a:p>
            <a:pPr marL="971550" lvl="1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EXE </a:t>
            </a:r>
            <a:r>
              <a:rPr lang="en-US" sz="2000" i="1" smtClean="0"/>
              <a:t>X</a:t>
            </a:r>
            <a:r>
              <a:rPr lang="en-US" sz="2000" smtClean="0"/>
              <a:t> load a DLL </a:t>
            </a:r>
            <a:r>
              <a:rPr lang="en-US" sz="2000" i="1" smtClean="0"/>
              <a:t>Y</a:t>
            </a:r>
          </a:p>
          <a:p>
            <a:pPr marL="971550" lvl="1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A function in binary </a:t>
            </a:r>
            <a:r>
              <a:rPr lang="en-US" sz="2000" i="1" smtClean="0"/>
              <a:t>X</a:t>
            </a:r>
            <a:r>
              <a:rPr lang="en-US" sz="2000" smtClean="0"/>
              <a:t> calls a function in binary </a:t>
            </a:r>
            <a:r>
              <a:rPr lang="en-US" sz="2000" i="1" smtClean="0"/>
              <a:t>Y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How are binaries shared among programs?</a:t>
            </a:r>
          </a:p>
          <a:p>
            <a:pPr marL="971550" lvl="1" indent="-514350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08000"/>
                </a:solidFill>
              </a:rPr>
              <a:t>EXE Dependency Graph</a:t>
            </a:r>
          </a:p>
          <a:p>
            <a:pPr marL="971550" lvl="1" indent="-514350" eaLnBrk="1" hangingPunct="1">
              <a:lnSpc>
                <a:spcPct val="80000"/>
              </a:lnSpc>
            </a:pPr>
            <a:r>
              <a:rPr lang="en-US" sz="2000" smtClean="0"/>
              <a:t>Only Type 1 and 2 edge</a:t>
            </a:r>
          </a:p>
          <a:p>
            <a:pPr marL="971550" lvl="1" indent="-514350" eaLnBrk="1" hangingPunct="1">
              <a:lnSpc>
                <a:spcPct val="80000"/>
              </a:lnSpc>
            </a:pPr>
            <a:r>
              <a:rPr lang="en-US" sz="2000" smtClean="0"/>
              <a:t>Group DLLs by loader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How binaries interact?</a:t>
            </a:r>
          </a:p>
          <a:p>
            <a:pPr marL="971550" lvl="1" indent="-514350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000CC"/>
                </a:solidFill>
              </a:rPr>
              <a:t>DLL Dependency Graph</a:t>
            </a:r>
          </a:p>
          <a:p>
            <a:pPr marL="971550" lvl="1" indent="-514350" eaLnBrk="1" hangingPunct="1">
              <a:lnSpc>
                <a:spcPct val="80000"/>
              </a:lnSpc>
            </a:pPr>
            <a:r>
              <a:rPr lang="en-US" sz="2000" smtClean="0"/>
              <a:t>Only Type 2 and 3 edge</a:t>
            </a:r>
          </a:p>
          <a:p>
            <a:pPr marL="971550" lvl="1" indent="-514350" eaLnBrk="1" hangingPunct="1">
              <a:lnSpc>
                <a:spcPct val="80000"/>
              </a:lnSpc>
            </a:pPr>
            <a:r>
              <a:rPr lang="en-US" sz="2000" smtClean="0"/>
              <a:t>Group DLLs manually by functionality or software vendor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44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Visualization (1)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dependency graph</a:t>
            </a:r>
          </a:p>
          <a:p>
            <a:pPr eaLnBrk="1" hangingPunct="1"/>
            <a:r>
              <a:rPr lang="en-US" smtClean="0"/>
              <a:t>Graph is too dense</a:t>
            </a:r>
          </a:p>
        </p:txBody>
      </p:sp>
      <p:pic>
        <p:nvPicPr>
          <p:cNvPr id="63492" name="Picture 5" descr="browsers-spl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9600"/>
            <a:ext cx="12668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6" descr="example-spl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2819400"/>
            <a:ext cx="2273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Line 8"/>
          <p:cNvSpPr>
            <a:spLocks noChangeShapeType="1"/>
          </p:cNvSpPr>
          <p:nvPr/>
        </p:nvSpPr>
        <p:spPr bwMode="auto">
          <a:xfrm>
            <a:off x="4953000" y="4114800"/>
            <a:ext cx="152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88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A more usable Visualization: EXE Dependency Graph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Grouped dependency graph</a:t>
            </a:r>
          </a:p>
        </p:txBody>
      </p:sp>
      <p:pic>
        <p:nvPicPr>
          <p:cNvPr id="10244" name="Picture 4" descr="browsers-group-ori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41941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example-grou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30924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581400" y="4038600"/>
            <a:ext cx="10668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867400" y="2286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19800" y="3581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953000" y="5638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5438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8153400" y="4343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6858000" y="4572000"/>
            <a:ext cx="1371600" cy="76200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78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Comparing Microsoft Word and Open Office Writer</a:t>
            </a:r>
          </a:p>
        </p:txBody>
      </p:sp>
      <p:pic>
        <p:nvPicPr>
          <p:cNvPr id="15364" name="Picture 4" descr="word-group-ori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9863"/>
            <a:ext cx="76962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2743200" y="5105400"/>
            <a:ext cx="7620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685800" y="4572000"/>
            <a:ext cx="7620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88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Infrastructure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544669"/>
            <a:ext cx="20574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 Infrastructure:</a:t>
            </a:r>
          </a:p>
          <a:p>
            <a:pPr algn="ctr"/>
            <a:r>
              <a:rPr lang="en-US" dirty="0" err="1" smtClean="0"/>
              <a:t>LBox</a:t>
            </a:r>
            <a:r>
              <a:rPr lang="en-US" dirty="0" smtClean="0"/>
              <a:t>, </a:t>
            </a:r>
            <a:r>
              <a:rPr lang="en-US" dirty="0" err="1" smtClean="0"/>
              <a:t>WinResMon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5334000" y="3733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6" name="Picture 2" descr="C:\Users\atp\Desktop\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276600"/>
            <a:ext cx="1002268" cy="10022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2200" y="435506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5715000"/>
            <a:ext cx="21336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Secure Monitoring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114800" y="57150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438900" y="50673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6477000" y="266699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276212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239000" y="2362200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10000" y="16764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8" name="Picture 4" descr="C:\Users\atp\Desktop\bina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447800"/>
            <a:ext cx="860425" cy="8604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161279" y="2362200"/>
            <a:ext cx="16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Trace</a:t>
            </a:r>
            <a:endParaRPr lang="en-US" dirty="0"/>
          </a:p>
        </p:txBody>
      </p:sp>
      <p:pic>
        <p:nvPicPr>
          <p:cNvPr id="47109" name="Picture 5" descr="C:\Users\atp\Desktop\Infrared-Sensor-Double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5117068"/>
            <a:ext cx="1238250" cy="12382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69999" y="6183868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Sensor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2286000" y="373379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" y="3745468"/>
            <a:ext cx="18288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smtClean="0"/>
              <a:t>Integrity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5" grpId="0"/>
      <p:bldP spid="16" grpId="0" animBg="1"/>
      <p:bldP spid="18" grpId="0"/>
      <p:bldP spid="20" grpId="0"/>
      <p:bldP spid="21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>
                <a:solidFill>
                  <a:srgbClr val="0000FF"/>
                </a:solidFill>
              </a:rPr>
              <a:t>DLL Dependency Graph</a:t>
            </a:r>
            <a:r>
              <a:rPr lang="en-US" sz="4000" smtClean="0"/>
              <a:t>: actual binary usage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Some definitions:</a:t>
            </a:r>
          </a:p>
          <a:p>
            <a:pPr lvl="1" eaLnBrk="1" hangingPunct="1"/>
            <a:r>
              <a:rPr lang="en-US" sz="2400" smtClean="0"/>
              <a:t>An EXE-DLL dependency in a DLL Dependency Graph is when there is has a control transfer from code in executable x to code in DLL y. We say that x has an EXE-DLL dependency on y.</a:t>
            </a:r>
          </a:p>
          <a:p>
            <a:pPr lvl="1" eaLnBrk="1" hangingPunct="1"/>
            <a:r>
              <a:rPr lang="en-US" sz="2400" smtClean="0"/>
              <a:t>A DLL-DLL dependency in a DLL Dependency Graph is when there is has a control transfer from code in DLL x to code in DLL y. We say that x has a DLL-DLL dependency on 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3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0000FF"/>
                </a:solidFill>
              </a:rPr>
              <a:t>wget</a:t>
            </a:r>
            <a:r>
              <a:rPr lang="en-US" sz="3200" dirty="0" smtClean="0"/>
              <a:t>: DLL dependency without grouping</a:t>
            </a:r>
          </a:p>
        </p:txBody>
      </p:sp>
      <p:pic>
        <p:nvPicPr>
          <p:cNvPr id="19460" name="Picture 4" descr="wget-nogro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30338"/>
            <a:ext cx="54864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69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 smtClean="0">
                <a:solidFill>
                  <a:srgbClr val="0000FF"/>
                </a:solidFill>
              </a:rPr>
              <a:t>wget</a:t>
            </a:r>
            <a:r>
              <a:rPr lang="en-US" sz="4000" dirty="0" smtClean="0"/>
              <a:t>: </a:t>
            </a:r>
            <a:r>
              <a:rPr lang="en-US" sz="3600" dirty="0" smtClean="0"/>
              <a:t>DLL dependency group by functionality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0484" name="Picture 4" descr="wget-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344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85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Examples of grouping</a:t>
            </a:r>
            <a:br>
              <a:rPr lang="en-US" sz="4000" smtClean="0"/>
            </a:br>
            <a:r>
              <a:rPr lang="en-US" sz="3600" smtClean="0"/>
              <a:t>By functionality (GIMP)</a:t>
            </a:r>
          </a:p>
        </p:txBody>
      </p:sp>
      <p:pic>
        <p:nvPicPr>
          <p:cNvPr id="21508" name="Picture 4" descr="gimp-function-remov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9800"/>
            <a:ext cx="8839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48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Examples of grouping</a:t>
            </a:r>
            <a:br>
              <a:rPr lang="en-US" sz="4000" smtClean="0"/>
            </a:br>
            <a:r>
              <a:rPr lang="en-US" sz="3600" smtClean="0"/>
              <a:t>By software vendor (GIMP)</a:t>
            </a:r>
          </a:p>
        </p:txBody>
      </p:sp>
      <p:pic>
        <p:nvPicPr>
          <p:cNvPr id="22532" name="Picture 4" descr="gimp-vend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915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24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</a:t>
            </a:r>
          </a:p>
          <a:p>
            <a:pPr lvl="1"/>
            <a:r>
              <a:rPr lang="en-US" dirty="0" smtClean="0"/>
              <a:t>Compare two graphs.</a:t>
            </a:r>
          </a:p>
          <a:p>
            <a:pPr lvl="2"/>
            <a:r>
              <a:rPr lang="en-US" dirty="0" smtClean="0"/>
              <a:t>E.g. from same program but different environment/input</a:t>
            </a:r>
          </a:p>
          <a:p>
            <a:pPr lvl="2"/>
            <a:r>
              <a:rPr lang="en-US" dirty="0" smtClean="0"/>
              <a:t>E.g. from two related programs</a:t>
            </a:r>
          </a:p>
          <a:p>
            <a:pPr lvl="1"/>
            <a:r>
              <a:rPr lang="en-US" dirty="0" smtClean="0"/>
              <a:t>Diff graph G1 and G2 to get G3.</a:t>
            </a:r>
          </a:p>
          <a:p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Focus on a particular module X</a:t>
            </a:r>
          </a:p>
          <a:p>
            <a:pPr lvl="1"/>
            <a:r>
              <a:rPr lang="en-US" dirty="0" smtClean="0"/>
              <a:t>Only show modules that calls X or called by X (recursive definition)</a:t>
            </a:r>
          </a:p>
          <a:p>
            <a:pPr lvl="1"/>
            <a:r>
              <a:rPr lang="en-US" dirty="0" smtClean="0"/>
              <a:t>Project graph G1 on module M to get G2</a:t>
            </a:r>
          </a:p>
          <a:p>
            <a:pPr lvl="1"/>
            <a:r>
              <a:rPr lang="en-US" dirty="0" smtClean="0"/>
              <a:t>Not a simple </a:t>
            </a:r>
            <a:r>
              <a:rPr lang="en-US" dirty="0" err="1" smtClean="0"/>
              <a:t>subgraph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12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Diff of DLL dependency graph of Internet Explorer with Flash and without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84004" cy="46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978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Projection of the DLL dependency graph of Internet Explorer on Flash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58075" cy="514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994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main (void)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A();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B(1);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A (void)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B(0);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B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D();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else C();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C (void) {}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D (void) 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2514600"/>
            <a:ext cx="69121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main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2133600"/>
            <a:ext cx="3113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2895600"/>
            <a:ext cx="3113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2286000"/>
            <a:ext cx="3113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3048000"/>
            <a:ext cx="3113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 flipV="1">
            <a:off x="5568015" y="2318266"/>
            <a:ext cx="45178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568015" y="2699266"/>
            <a:ext cx="45178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rot="5400000">
            <a:off x="5979118" y="2699266"/>
            <a:ext cx="3926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6331104" y="2470666"/>
            <a:ext cx="679296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1" idx="1"/>
          </p:cNvCxnSpPr>
          <p:nvPr/>
        </p:nvCxnSpPr>
        <p:spPr>
          <a:xfrm>
            <a:off x="6331104" y="3080266"/>
            <a:ext cx="679296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0600" y="5105400"/>
            <a:ext cx="69121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main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3600" y="4724400"/>
            <a:ext cx="3113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5486400"/>
            <a:ext cx="3113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4876800"/>
            <a:ext cx="3113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Arrow Connector 27"/>
          <p:cNvCxnSpPr>
            <a:stCxn id="23" idx="3"/>
            <a:endCxn id="24" idx="1"/>
          </p:cNvCxnSpPr>
          <p:nvPr/>
        </p:nvCxnSpPr>
        <p:spPr>
          <a:xfrm flipV="1">
            <a:off x="5491815" y="4909066"/>
            <a:ext cx="45178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25" idx="1"/>
          </p:cNvCxnSpPr>
          <p:nvPr/>
        </p:nvCxnSpPr>
        <p:spPr>
          <a:xfrm>
            <a:off x="5491815" y="5290066"/>
            <a:ext cx="45178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5" idx="0"/>
          </p:cNvCxnSpPr>
          <p:nvPr/>
        </p:nvCxnSpPr>
        <p:spPr>
          <a:xfrm rot="5400000">
            <a:off x="5902918" y="5290066"/>
            <a:ext cx="3926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26" idx="1"/>
          </p:cNvCxnSpPr>
          <p:nvPr/>
        </p:nvCxnSpPr>
        <p:spPr>
          <a:xfrm flipV="1">
            <a:off x="6254904" y="5061466"/>
            <a:ext cx="679296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1200" y="1600200"/>
            <a:ext cx="11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Graph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38800" y="4191000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on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using </a:t>
            </a:r>
            <a:r>
              <a:rPr lang="en-US" dirty="0" err="1" smtClean="0"/>
              <a:t>tortoisesvn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E51-DD69-4EC0-9BBB-E670AB58C445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29396"/>
            <a:ext cx="8005818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622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LBox</a:t>
            </a:r>
            <a:r>
              <a:rPr lang="en-US" dirty="0" smtClean="0"/>
              <a:t>: User-level Logging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User-level</a:t>
            </a:r>
            <a:r>
              <a:rPr lang="en-US" dirty="0" smtClean="0"/>
              <a:t>: Safe to give it to normal users</a:t>
            </a:r>
          </a:p>
          <a:p>
            <a:pPr lvl="1"/>
            <a:r>
              <a:rPr lang="en-US" dirty="0" smtClean="0"/>
              <a:t>Most tools are for root/admin: </a:t>
            </a:r>
            <a:r>
              <a:rPr lang="en-US" dirty="0" err="1" smtClean="0"/>
              <a:t>syslog</a:t>
            </a:r>
            <a:r>
              <a:rPr lang="en-US" dirty="0" smtClean="0"/>
              <a:t>, </a:t>
            </a:r>
            <a:r>
              <a:rPr lang="en-US" dirty="0" err="1" smtClean="0"/>
              <a:t>DTrace</a:t>
            </a:r>
            <a:r>
              <a:rPr lang="en-US" dirty="0" smtClean="0"/>
              <a:t>, </a:t>
            </a:r>
            <a:r>
              <a:rPr lang="en-US" dirty="0" err="1" smtClean="0"/>
              <a:t>auditd</a:t>
            </a:r>
            <a:r>
              <a:rPr lang="en-US" dirty="0" smtClean="0"/>
              <a:t>, LTT, </a:t>
            </a:r>
            <a:r>
              <a:rPr lang="en-US" dirty="0" err="1" smtClean="0"/>
              <a:t>KProbes</a:t>
            </a:r>
            <a:r>
              <a:rPr lang="en-US" dirty="0" smtClean="0"/>
              <a:t>/</a:t>
            </a:r>
            <a:r>
              <a:rPr lang="en-US" dirty="0" err="1" smtClean="0"/>
              <a:t>SystemTap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Guarantee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Interested events are not escaped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Interested process are not escaped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Simple but Flexible interface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Specify a group of processes to monitor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Specify a list of events to watch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Efficient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Acceptable impact </a:t>
            </a:r>
            <a:r>
              <a:rPr lang="en-US" dirty="0" smtClean="0"/>
              <a:t>on monitored </a:t>
            </a:r>
            <a:r>
              <a:rPr lang="en-US" dirty="0" smtClean="0"/>
              <a:t>process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Minimum impact on </a:t>
            </a:r>
            <a:r>
              <a:rPr lang="en-US" dirty="0" smtClean="0"/>
              <a:t>un-monitored process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544669"/>
            <a:ext cx="20574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 Infrastructure:</a:t>
            </a:r>
          </a:p>
          <a:p>
            <a:pPr algn="ctr"/>
            <a:r>
              <a:rPr lang="en-US" dirty="0" err="1" smtClean="0"/>
              <a:t>LBox</a:t>
            </a:r>
            <a:r>
              <a:rPr lang="en-US" dirty="0" smtClean="0"/>
              <a:t>, </a:t>
            </a:r>
            <a:r>
              <a:rPr lang="en-US" dirty="0" err="1" smtClean="0"/>
              <a:t>WinResMon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5334000" y="3733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6" name="Picture 2" descr="C:\Users\atp\Desktop\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276600"/>
            <a:ext cx="1002268" cy="10022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2200" y="435506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5715000"/>
            <a:ext cx="21336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Secure Monitoring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114800" y="57150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438900" y="50673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6477000" y="266699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276212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239000" y="2362200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10000" y="16764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8" name="Picture 4" descr="C:\Users\atp\Desktop\bina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447800"/>
            <a:ext cx="860425" cy="8604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161279" y="2362200"/>
            <a:ext cx="16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Trace</a:t>
            </a:r>
            <a:endParaRPr lang="en-US" dirty="0"/>
          </a:p>
        </p:txBody>
      </p:sp>
      <p:pic>
        <p:nvPicPr>
          <p:cNvPr id="47109" name="Picture 5" descr="C:\Users\atp\Desktop\Infrared-Sensor-Double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5117068"/>
            <a:ext cx="1238250" cy="12382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69999" y="6183868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Sensor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2286000" y="373379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" y="3745468"/>
            <a:ext cx="18288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smtClean="0"/>
              <a:t>Integrity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5" grpId="0"/>
      <p:bldP spid="16" grpId="0" animBg="1"/>
      <p:bldP spid="18" grpId="0"/>
      <p:bldP spid="21" grpId="0" animBg="1"/>
      <p:bldP spid="2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When host is </a:t>
            </a:r>
            <a:r>
              <a:rPr lang="en-US" dirty="0" err="1" smtClean="0"/>
              <a:t>compromized</a:t>
            </a:r>
            <a:r>
              <a:rPr lang="en-US" dirty="0" smtClean="0"/>
              <a:t>, host-based monitoring can’t be trusted</a:t>
            </a:r>
          </a:p>
          <a:p>
            <a:pPr lvl="1"/>
            <a:r>
              <a:rPr lang="en-US" dirty="0" smtClean="0"/>
              <a:t>How to tell if a host is </a:t>
            </a:r>
            <a:r>
              <a:rPr lang="en-US" dirty="0" err="1" smtClean="0"/>
              <a:t>compromized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Our Solution</a:t>
            </a:r>
          </a:p>
          <a:p>
            <a:pPr lvl="1"/>
            <a:r>
              <a:rPr lang="en-US" dirty="0" smtClean="0"/>
              <a:t>External Monitoring</a:t>
            </a:r>
          </a:p>
          <a:p>
            <a:pPr lvl="2"/>
            <a:r>
              <a:rPr lang="en-US" dirty="0" smtClean="0"/>
              <a:t>collect external information</a:t>
            </a:r>
          </a:p>
          <a:p>
            <a:pPr lvl="2"/>
            <a:r>
              <a:rPr lang="en-US" dirty="0" smtClean="0"/>
              <a:t>E.g. CPU temperature, keyboard sound, human infrared emission</a:t>
            </a:r>
          </a:p>
          <a:p>
            <a:pPr lvl="1"/>
            <a:r>
              <a:rPr lang="en-US" dirty="0" smtClean="0"/>
              <a:t>Fuse external information with host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Extrusion Detecting</a:t>
            </a:r>
          </a:p>
          <a:p>
            <a:pPr lvl="1"/>
            <a:r>
              <a:rPr lang="en-US" dirty="0" err="1" smtClean="0"/>
              <a:t>Compromized</a:t>
            </a:r>
            <a:r>
              <a:rPr lang="en-US" dirty="0" smtClean="0"/>
              <a:t> zombie host</a:t>
            </a:r>
          </a:p>
          <a:p>
            <a:pPr lvl="2"/>
            <a:r>
              <a:rPr lang="en-US" dirty="0" smtClean="0"/>
              <a:t>Sending spam email</a:t>
            </a:r>
          </a:p>
          <a:p>
            <a:pPr lvl="2"/>
            <a:r>
              <a:rPr lang="en-US" dirty="0" smtClean="0"/>
              <a:t>Password cracking</a:t>
            </a:r>
          </a:p>
          <a:p>
            <a:pPr lvl="2"/>
            <a:r>
              <a:rPr lang="en-US" dirty="0" err="1" smtClean="0"/>
              <a:t>DDoS</a:t>
            </a:r>
            <a:endParaRPr lang="en-US" dirty="0" smtClean="0"/>
          </a:p>
          <a:p>
            <a:pPr lvl="2"/>
            <a:r>
              <a:rPr lang="en-US" dirty="0" smtClean="0"/>
              <a:t>Web search spam</a:t>
            </a:r>
          </a:p>
          <a:p>
            <a:pPr lvl="1"/>
            <a:r>
              <a:rPr lang="en-US" dirty="0" smtClean="0"/>
              <a:t>Combine host activity with user presence information</a:t>
            </a:r>
          </a:p>
          <a:p>
            <a:r>
              <a:rPr lang="en-US" dirty="0" smtClean="0"/>
              <a:t>Access Control &amp; Rate Control</a:t>
            </a:r>
          </a:p>
          <a:p>
            <a:pPr lvl="1"/>
            <a:r>
              <a:rPr lang="en-US" dirty="0" smtClean="0"/>
              <a:t>Use user presence/activity information to restrict/limit resource usage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Keyboard/mouse activity -&gt; sending email</a:t>
            </a:r>
          </a:p>
          <a:p>
            <a:pPr lvl="2"/>
            <a:r>
              <a:rPr lang="en-US" dirty="0" smtClean="0"/>
              <a:t>User present physically -&gt; use network printer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Spammer detection</a:t>
            </a:r>
          </a:p>
          <a:p>
            <a:pPr lvl="1"/>
            <a:r>
              <a:rPr lang="en-US" sz="2400" dirty="0" smtClean="0"/>
              <a:t>Computer sending email when user is absent</a:t>
            </a:r>
          </a:p>
          <a:p>
            <a:r>
              <a:rPr lang="en-US" sz="2800" dirty="0" smtClean="0"/>
              <a:t>Zombie </a:t>
            </a:r>
            <a:r>
              <a:rPr lang="en-US" sz="2800" dirty="0" err="1" smtClean="0"/>
              <a:t>bot</a:t>
            </a:r>
            <a:r>
              <a:rPr lang="en-US" sz="2800" dirty="0" smtClean="0"/>
              <a:t>-net: computing farm</a:t>
            </a:r>
          </a:p>
          <a:p>
            <a:pPr lvl="1"/>
            <a:r>
              <a:rPr lang="en-US" sz="2400" dirty="0" smtClean="0"/>
              <a:t>High CPU temperature when user is absent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733800"/>
            <a:ext cx="3340825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037" y="3657600"/>
            <a:ext cx="3693963" cy="266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544669"/>
            <a:ext cx="20574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 Infrastructure:</a:t>
            </a:r>
          </a:p>
          <a:p>
            <a:pPr algn="ctr"/>
            <a:r>
              <a:rPr lang="en-US" dirty="0" err="1" smtClean="0"/>
              <a:t>LBox</a:t>
            </a:r>
            <a:r>
              <a:rPr lang="en-US" dirty="0" smtClean="0"/>
              <a:t>, </a:t>
            </a:r>
            <a:r>
              <a:rPr lang="en-US" dirty="0" err="1" smtClean="0"/>
              <a:t>WinResMon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5334000" y="3733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6" name="Picture 2" descr="C:\Users\atp\Desktop\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276600"/>
            <a:ext cx="1002268" cy="10022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2200" y="435506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5715000"/>
            <a:ext cx="21336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Secure Monitoring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114800" y="57150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438900" y="50673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6477000" y="266699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276212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239000" y="2362200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10000" y="16764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8" name="Picture 4" descr="C:\Users\atp\Desktop\bina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447800"/>
            <a:ext cx="860425" cy="8604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161279" y="2362200"/>
            <a:ext cx="16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Trace</a:t>
            </a:r>
            <a:endParaRPr lang="en-US" dirty="0"/>
          </a:p>
        </p:txBody>
      </p:sp>
      <p:pic>
        <p:nvPicPr>
          <p:cNvPr id="47109" name="Picture 5" descr="C:\Users\atp\Desktop\Infrared-Sensor-Double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5117068"/>
            <a:ext cx="1238250" cy="12382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69999" y="6183868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Sensor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2286000" y="373379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" y="3745468"/>
            <a:ext cx="18288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smtClean="0"/>
              <a:t>Integrity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 animBg="1"/>
      <p:bldP spid="11" grpId="0" animBg="1"/>
      <p:bldP spid="13" grpId="0" animBg="1"/>
      <p:bldP spid="15" grpId="0"/>
      <p:bldP spid="16" grpId="0" animBg="1"/>
      <p:bldP spid="18" grpId="0"/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Binary Integrity?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Binaries are files that contain native executable code.</a:t>
            </a:r>
          </a:p>
          <a:p>
            <a:pPr eaLnBrk="1" hangingPunct="1">
              <a:defRPr/>
            </a:pPr>
            <a:r>
              <a:rPr lang="en-US" dirty="0" smtClean="0"/>
              <a:t>Examples in Windows:</a:t>
            </a:r>
          </a:p>
          <a:p>
            <a:pPr lvl="1" eaLnBrk="1" hangingPunct="1">
              <a:defRPr/>
            </a:pPr>
            <a:r>
              <a:rPr lang="en-US" dirty="0" smtClean="0"/>
              <a:t>EXE, DLL, SYS (driver), OCX, IME, AX …</a:t>
            </a:r>
          </a:p>
          <a:p>
            <a:pPr eaLnBrk="1" hangingPunct="1">
              <a:defRPr/>
            </a:pPr>
            <a:r>
              <a:rPr lang="en-US" dirty="0" smtClean="0"/>
              <a:t>Binaries contain most of the code.</a:t>
            </a:r>
          </a:p>
          <a:p>
            <a:pPr lvl="1" eaLnBrk="1" hangingPunct="1">
              <a:defRPr/>
            </a:pPr>
            <a:r>
              <a:rPr lang="en-US" dirty="0" smtClean="0"/>
              <a:t>Yes, there are interpreted (byte-)code, but they depend on the native interpreter.</a:t>
            </a:r>
          </a:p>
          <a:p>
            <a:pPr eaLnBrk="1" hangingPunct="1">
              <a:defRPr/>
            </a:pPr>
            <a:r>
              <a:rPr lang="en-US" dirty="0" smtClean="0"/>
              <a:t>Most attacks add or modify binaries.</a:t>
            </a:r>
          </a:p>
          <a:p>
            <a:pPr lvl="1" eaLnBrk="1" hangingPunct="1">
              <a:defRPr/>
            </a:pPr>
            <a:r>
              <a:rPr lang="en-US" dirty="0" smtClean="0"/>
              <a:t>Yes, buffer overrun attacks purely exist in memory, but they are usually used as a vector to download real malicious binary, otherwise the attack doesn’t survive reboot.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Binaries loaded by calc.exe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962400" cy="5334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C:\windows\apppatch\acgenral.dll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C:\windows\system32\advapi32.dll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avgrsstx.dll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calc.exe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C:\windows\system32\gdi32.dll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C:\windows\system32\imm32.dll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C:\windows\system32\kernel32.dll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C:\windows\system32\lpk.dll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C:\windows\system32\msacm32.dll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C:\windows\system32\msctf.dll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msctfime.ime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C:\windows\system32\msvcrt.dll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C:\windows\system32\ntdll.dll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C:\windows\system32\ole32.dll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C:\windows\system32\oleaut32.dll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C:\windows\system32\rpcrt4.dll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C:\windows\system32\secur32.dll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C:\windows\system32\shell32.dll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C:\windows\system32\shimeng.dll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C:\windows\system32\shlwapi.dll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C:\windows\system32\user32.dll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C:\windows\system32\userenv.dll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C:\windows\system32\usp10.dll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C:\windows\system32\uxtheme.dll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C:\windows\system32\version.dll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C:\windows\system32\winmm.dll</a:t>
            </a:r>
          </a:p>
          <a:p>
            <a:pPr>
              <a:defRPr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C:\windows\winsxs\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x86_microsoft.windows.common-controls_6595b64144ccf1df_6.0.2600.5512_x-ww_35d4ce83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\comctl32.dll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4800600" y="14478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Antivirus’ hook.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800600" y="2286000"/>
            <a:ext cx="266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main program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4800600" y="3048000"/>
            <a:ext cx="266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Input method hook</a:t>
            </a:r>
          </a:p>
        </p:txBody>
      </p:sp>
      <p:sp>
        <p:nvSpPr>
          <p:cNvPr id="5127" name="TextBox 6"/>
          <p:cNvSpPr txBox="1">
            <a:spLocks noChangeArrowheads="1"/>
          </p:cNvSpPr>
          <p:nvPr/>
        </p:nvSpPr>
        <p:spPr bwMode="auto">
          <a:xfrm>
            <a:off x="4800600" y="5334000"/>
            <a:ext cx="266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Multiple versions of the same library</a:t>
            </a:r>
          </a:p>
        </p:txBody>
      </p:sp>
      <p:cxnSp>
        <p:nvCxnSpPr>
          <p:cNvPr id="11" name="Straight Arrow Connector 10"/>
          <p:cNvCxnSpPr>
            <a:stCxn id="5124" idx="1"/>
          </p:cNvCxnSpPr>
          <p:nvPr/>
        </p:nvCxnSpPr>
        <p:spPr>
          <a:xfrm rot="10800000" flipV="1">
            <a:off x="3352800" y="1647825"/>
            <a:ext cx="1447800" cy="1047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125" idx="1"/>
          </p:cNvCxnSpPr>
          <p:nvPr/>
        </p:nvCxnSpPr>
        <p:spPr>
          <a:xfrm rot="10800000">
            <a:off x="3048000" y="1981200"/>
            <a:ext cx="1752600" cy="5048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126" idx="1"/>
          </p:cNvCxnSpPr>
          <p:nvPr/>
        </p:nvCxnSpPr>
        <p:spPr>
          <a:xfrm rot="10800000">
            <a:off x="3352800" y="3200400"/>
            <a:ext cx="1447800" cy="476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127" idx="1"/>
          </p:cNvCxnSpPr>
          <p:nvPr/>
        </p:nvCxnSpPr>
        <p:spPr>
          <a:xfrm rot="10800000" flipV="1">
            <a:off x="4191000" y="5688013"/>
            <a:ext cx="609600" cy="1793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Loading “Features”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 smtClean="0"/>
              <a:t>Shell Extension</a:t>
            </a:r>
            <a:r>
              <a:rPr lang="en-US" dirty="0" smtClean="0"/>
              <a:t>: e.g. right-click context menu, file type association, video preview</a:t>
            </a:r>
          </a:p>
          <a:p>
            <a:pPr>
              <a:defRPr/>
            </a:pPr>
            <a:r>
              <a:rPr lang="en-US" b="1" dirty="0" err="1" smtClean="0"/>
              <a:t>Autostart</a:t>
            </a:r>
            <a:r>
              <a:rPr lang="en-US" b="1" dirty="0" smtClean="0"/>
              <a:t> Points</a:t>
            </a:r>
            <a:r>
              <a:rPr lang="en-US" dirty="0" smtClean="0"/>
              <a:t>: auto run programs after user login</a:t>
            </a:r>
          </a:p>
          <a:p>
            <a:pPr>
              <a:defRPr/>
            </a:pPr>
            <a:r>
              <a:rPr lang="en-US" b="1" dirty="0" err="1" smtClean="0"/>
              <a:t>Autorun</a:t>
            </a:r>
            <a:r>
              <a:rPr lang="en-US" b="1" dirty="0" smtClean="0"/>
              <a:t>/</a:t>
            </a:r>
            <a:r>
              <a:rPr lang="en-US" b="1" dirty="0" err="1" smtClean="0"/>
              <a:t>Autoplay</a:t>
            </a:r>
            <a:r>
              <a:rPr lang="en-US" dirty="0" smtClean="0"/>
              <a:t>: load binary in portable media</a:t>
            </a:r>
          </a:p>
          <a:p>
            <a:pPr>
              <a:defRPr/>
            </a:pPr>
            <a:r>
              <a:rPr lang="en-US" b="1" dirty="0" smtClean="0"/>
              <a:t>Services</a:t>
            </a:r>
            <a:r>
              <a:rPr lang="en-US" dirty="0" smtClean="0"/>
              <a:t>: auto run after boot. Many services may run in a single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svchost</a:t>
            </a:r>
            <a:r>
              <a:rPr lang="en-US" dirty="0" smtClean="0"/>
              <a:t> process. Nice feature for hiding.</a:t>
            </a:r>
          </a:p>
          <a:p>
            <a:pPr>
              <a:defRPr/>
            </a:pPr>
            <a:r>
              <a:rPr lang="en-US" b="1" dirty="0" smtClean="0"/>
              <a:t>DLL Injection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AppInit_DLLs</a:t>
            </a:r>
            <a:r>
              <a:rPr lang="en-US" dirty="0" smtClean="0"/>
              <a:t> registry key: loaded by every process</a:t>
            </a:r>
          </a:p>
          <a:p>
            <a:pPr lvl="1"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WriteProcessMemory+CreateRemoteThread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/>
              <a:t>common technique for injecting a DLL into another process</a:t>
            </a:r>
          </a:p>
          <a:p>
            <a:pPr lvl="1">
              <a:defRPr/>
            </a:pPr>
            <a:r>
              <a:rPr lang="en-US" dirty="0" smtClean="0"/>
              <a:t>Windows hooking API</a:t>
            </a:r>
          </a:p>
          <a:p>
            <a:pPr>
              <a:defRPr/>
            </a:pPr>
            <a:r>
              <a:rPr lang="en-US" b="1" dirty="0" smtClean="0"/>
              <a:t>Exploiting the DLL search order</a:t>
            </a:r>
            <a:r>
              <a:rPr lang="en-US" dirty="0" smtClean="0"/>
              <a:t>: long existed attack, but many fixes keep coming recently</a:t>
            </a:r>
          </a:p>
          <a:p>
            <a:pPr>
              <a:defRPr/>
            </a:pPr>
            <a:r>
              <a:rPr lang="en-US" b="1" dirty="0" smtClean="0"/>
              <a:t>Browser Helper Objects</a:t>
            </a:r>
            <a:r>
              <a:rPr lang="en-US" dirty="0" smtClean="0"/>
              <a:t>: IE’s ActiveX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Related Attacks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File extension trick</a:t>
            </a:r>
          </a:p>
          <a:p>
            <a:pPr lvl="1">
              <a:defRPr/>
            </a:pPr>
            <a:r>
              <a:rPr lang="en-US" dirty="0" err="1" smtClean="0"/>
              <a:t>postcard.jpg.exe</a:t>
            </a:r>
            <a:r>
              <a:rPr lang="en-US" dirty="0" smtClean="0"/>
              <a:t> with same Windows Explorer’s JPEG icon</a:t>
            </a:r>
          </a:p>
          <a:p>
            <a:pPr lvl="1">
              <a:defRPr/>
            </a:pPr>
            <a:r>
              <a:rPr lang="en-US" dirty="0" smtClean="0"/>
              <a:t>Does actually launches the image viewer</a:t>
            </a:r>
          </a:p>
          <a:p>
            <a:pPr lvl="1">
              <a:defRPr/>
            </a:pPr>
            <a:r>
              <a:rPr lang="en-US" dirty="0" smtClean="0"/>
              <a:t>Hard to tell the difference</a:t>
            </a:r>
          </a:p>
          <a:p>
            <a:pPr lvl="1">
              <a:defRPr/>
            </a:pPr>
            <a:r>
              <a:rPr lang="en-US" dirty="0" smtClean="0"/>
              <a:t>References:</a:t>
            </a:r>
          </a:p>
          <a:p>
            <a:pPr lvl="2">
              <a:defRPr/>
            </a:pPr>
            <a:r>
              <a:rPr lang="en-US" dirty="0" smtClean="0"/>
              <a:t>“Windows security - Determine file type” </a:t>
            </a:r>
            <a:r>
              <a:rPr lang="en-US" dirty="0" smtClean="0">
                <a:hlinkClick r:id="rId3"/>
              </a:rPr>
              <a:t>http://www.dedoimedo.com/computers/file_type.html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“Prevent Windows Vista from hiding file extensions in Explorer, a possible security risk” </a:t>
            </a:r>
            <a:r>
              <a:rPr lang="en-US" dirty="0" smtClean="0">
                <a:hlinkClick r:id="rId4"/>
              </a:rPr>
              <a:t>http://malektips.com/windows-vista-show-file-extensions.html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“The Hidden Danger of Hidden File Extensions” </a:t>
            </a:r>
            <a:r>
              <a:rPr lang="en-US" dirty="0" smtClean="0">
                <a:hlinkClick r:id="rId5"/>
              </a:rPr>
              <a:t>http://dewasoft.com/privacy/file-ext-security.htm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“How to NOT hide extensions in Windows” </a:t>
            </a:r>
            <a:r>
              <a:rPr lang="en-US" dirty="0" smtClean="0">
                <a:hlinkClick r:id="rId6"/>
              </a:rPr>
              <a:t>http://www.irchelp.org/irchelp/security/trojanext.html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Related Attacks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 Executable embedded in PDF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 smtClean="0"/>
              <a:t>Embedded executable is auto extracted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 smtClean="0"/>
              <a:t>Executable is auto launched</a:t>
            </a:r>
          </a:p>
          <a:p>
            <a:pPr lvl="2">
              <a:defRPr/>
            </a:pPr>
            <a:r>
              <a:rPr lang="en-US" dirty="0" smtClean="0"/>
              <a:t>Acrobat Reader shows a warning dialog, but text in the dialog can be changed! (CVE-2010-1240)</a:t>
            </a:r>
          </a:p>
          <a:p>
            <a:pPr lvl="2">
              <a:defRPr/>
            </a:pPr>
            <a:r>
              <a:rPr lang="en-US" dirty="0" err="1" smtClean="0"/>
              <a:t>Foxit</a:t>
            </a:r>
            <a:r>
              <a:rPr lang="en-US" dirty="0" smtClean="0"/>
              <a:t> Reader doesn’t show warning at all (CVE-2009-0836)</a:t>
            </a:r>
          </a:p>
          <a:p>
            <a:pPr>
              <a:defRPr/>
            </a:pPr>
            <a:r>
              <a:rPr lang="en-US" dirty="0" err="1" smtClean="0"/>
              <a:t>Winhelp</a:t>
            </a:r>
            <a:r>
              <a:rPr lang="en-US" dirty="0" smtClean="0"/>
              <a:t> exploit (CVE-2010-0483)</a:t>
            </a:r>
          </a:p>
          <a:p>
            <a:pPr lvl="1">
              <a:defRPr/>
            </a:pPr>
            <a:r>
              <a:rPr lang="en-US" dirty="0" smtClean="0"/>
              <a:t>When surfing, the user is tricked to press F1.</a:t>
            </a:r>
          </a:p>
          <a:p>
            <a:pPr lvl="1">
              <a:defRPr/>
            </a:pPr>
            <a:r>
              <a:rPr lang="en-US" dirty="0" smtClean="0"/>
              <a:t>A malicious .</a:t>
            </a:r>
            <a:r>
              <a:rPr lang="en-US" dirty="0" err="1" smtClean="0"/>
              <a:t>hlp</a:t>
            </a:r>
            <a:r>
              <a:rPr lang="en-US" dirty="0" smtClean="0"/>
              <a:t> file on network share will be opened.</a:t>
            </a:r>
          </a:p>
          <a:p>
            <a:pPr lvl="1">
              <a:defRPr/>
            </a:pPr>
            <a:r>
              <a:rPr lang="en-US" dirty="0" smtClean="0"/>
              <a:t>.</a:t>
            </a:r>
            <a:r>
              <a:rPr lang="en-US" dirty="0" err="1" smtClean="0"/>
              <a:t>hlp</a:t>
            </a:r>
            <a:r>
              <a:rPr lang="en-US" dirty="0" smtClean="0"/>
              <a:t> files are “unsafe files” and can run arbitrary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Monitor Definition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monitor is a user-space process which audits the behavior of other processes.</a:t>
            </a:r>
          </a:p>
          <a:p>
            <a:r>
              <a:rPr lang="en-US" dirty="0"/>
              <a:t>Described by two specifications</a:t>
            </a:r>
          </a:p>
          <a:p>
            <a:pPr lvl="1"/>
            <a:r>
              <a:rPr lang="en-US" dirty="0"/>
              <a:t>Process </a:t>
            </a:r>
            <a:r>
              <a:rPr lang="en-US" dirty="0" smtClean="0"/>
              <a:t>specification</a:t>
            </a:r>
          </a:p>
          <a:p>
            <a:pPr lvl="2"/>
            <a:r>
              <a:rPr lang="en-US" dirty="0" smtClean="0"/>
              <a:t>Which process are monitored?</a:t>
            </a:r>
            <a:endParaRPr lang="en-US" dirty="0"/>
          </a:p>
          <a:p>
            <a:pPr lvl="1"/>
            <a:r>
              <a:rPr lang="en-US" dirty="0"/>
              <a:t>Event </a:t>
            </a:r>
            <a:r>
              <a:rPr lang="en-US" dirty="0" smtClean="0"/>
              <a:t>specification</a:t>
            </a:r>
          </a:p>
          <a:p>
            <a:pPr lvl="2"/>
            <a:r>
              <a:rPr lang="en-US" dirty="0" smtClean="0"/>
              <a:t>Which events are monitored?</a:t>
            </a:r>
          </a:p>
          <a:p>
            <a:pPr lvl="2"/>
            <a:r>
              <a:rPr lang="en-US" dirty="0" smtClean="0"/>
              <a:t>Types: file, network, process/thread, user defined.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Related Attacks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smtClean="0"/>
              <a:t>Binary Planting Attack</a:t>
            </a:r>
          </a:p>
          <a:p>
            <a:pPr lvl="1"/>
            <a:r>
              <a:rPr lang="en-US" sz="2600" smtClean="0"/>
              <a:t>When loading a DLL by only file name, a list of directories are searched in order. CWD is in the list.</a:t>
            </a:r>
          </a:p>
          <a:p>
            <a:pPr lvl="1"/>
            <a:r>
              <a:rPr lang="en-US" sz="2600" smtClean="0"/>
              <a:t>CWD can be controlled by the attacker. E.g. Desktop with many downloaded files; network share.</a:t>
            </a:r>
          </a:p>
          <a:p>
            <a:pPr lvl="1"/>
            <a:r>
              <a:rPr lang="en-US" sz="2600" smtClean="0"/>
              <a:t>Many software are vulnerable</a:t>
            </a:r>
          </a:p>
          <a:p>
            <a:pPr lvl="2"/>
            <a:r>
              <a:rPr lang="en-US" sz="2200" smtClean="0"/>
              <a:t>256 products, 103 vendors (by Secunia Research)</a:t>
            </a:r>
          </a:p>
          <a:p>
            <a:pPr lvl="2"/>
            <a:r>
              <a:rPr lang="en-US" sz="2200" smtClean="0"/>
              <a:t>Microsoft Patches: MS10-087, MS10-093, MS10-094, MS10-095, MS10-096, MS10-097, MS11-001, MS11-003, </a:t>
            </a:r>
            <a:r>
              <a:rPr lang="en-US" sz="2200" smtClean="0">
                <a:solidFill>
                  <a:srgbClr val="FF3300"/>
                </a:solidFill>
              </a:rPr>
              <a:t>MS11-015, MS11-016, MS11-017</a:t>
            </a:r>
            <a:r>
              <a:rPr lang="en-US" sz="2200" smtClean="0">
                <a:solidFill>
                  <a:srgbClr val="FF0000"/>
                </a:solidFill>
              </a:rPr>
              <a:t> </a:t>
            </a:r>
            <a:r>
              <a:rPr lang="en-US" sz="2200" smtClean="0"/>
              <a:t>(</a:t>
            </a:r>
            <a:r>
              <a:rPr lang="en-US" sz="2200" b="1" smtClean="0">
                <a:solidFill>
                  <a:srgbClr val="FF3300"/>
                </a:solidFill>
              </a:rPr>
              <a:t>Three patches in Mar 2011</a:t>
            </a:r>
            <a:r>
              <a:rPr lang="en-US" sz="220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Existing Security Models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500" smtClean="0"/>
              <a:t>Biba Models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Suitable for static pre-configured system (no binary creation, process creation?)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Manual labeling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How about DLLs?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Isolation Models (virtual machine, sandbox)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no file + resource sharing (Windows software default is share all, which is not too compatible)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Sandbox system does not protect software </a:t>
            </a:r>
            <a:r>
              <a:rPr lang="en-US" sz="2200" b="1" smtClean="0"/>
              <a:t>in</a:t>
            </a:r>
            <a:r>
              <a:rPr lang="en-US" sz="2200" smtClean="0"/>
              <a:t> sandbox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Dealing with IPC is hard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Signed Binaries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Security relies on the trust of the signing keys, i.e. Stuxnet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Revocation checking is expensive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Cannot assume all software vendors sign their binaries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smtClean="0"/>
              <a:t>Security</a:t>
            </a:r>
            <a:endParaRPr lang="en-SG" dirty="0" smtClean="0"/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Protects </a:t>
            </a:r>
            <a:r>
              <a:rPr lang="en-US" dirty="0" smtClean="0"/>
              <a:t>against many of the binary attack + modification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Easy to use and maintain software</a:t>
            </a:r>
          </a:p>
          <a:p>
            <a:pPr lvl="1"/>
            <a:r>
              <a:rPr lang="en-US" dirty="0" smtClean="0"/>
              <a:t>Work with existing software updating mechanisms</a:t>
            </a:r>
            <a:endParaRPr lang="en-US" dirty="0" smtClean="0"/>
          </a:p>
          <a:p>
            <a:pPr lvl="1"/>
            <a:r>
              <a:rPr lang="en-US" dirty="0" smtClean="0"/>
              <a:t>Windows UAC: too many security prompt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BinInt</a:t>
            </a:r>
            <a:r>
              <a:rPr lang="en-US" dirty="0" smtClean="0"/>
              <a:t> Integrity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Software normally changes its own binary</a:t>
            </a:r>
          </a:p>
          <a:p>
            <a:pPr lvl="1"/>
            <a:r>
              <a:rPr lang="en-US" dirty="0" smtClean="0"/>
              <a:t>Huge number of binaries, much less software</a:t>
            </a:r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Sign binary installers</a:t>
            </a:r>
          </a:p>
          <a:p>
            <a:pPr lvl="1"/>
            <a:r>
              <a:rPr lang="en-US" dirty="0" smtClean="0"/>
              <a:t>Restrict binary modification using labels and rules</a:t>
            </a:r>
          </a:p>
          <a:p>
            <a:pPr lvl="1"/>
            <a:r>
              <a:rPr lang="en-US" dirty="0" smtClean="0"/>
              <a:t>Propagate labels through processes and binaries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BinInt</a:t>
            </a:r>
            <a:r>
              <a:rPr lang="en-US" dirty="0" smtClean="0"/>
              <a:t> Integrity Model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Processes run in </a:t>
            </a:r>
            <a:r>
              <a:rPr lang="en-US" sz="2800" b="1" i="1" smtClean="0">
                <a:solidFill>
                  <a:schemeClr val="hlink"/>
                </a:solidFill>
              </a:rPr>
              <a:t>execution modes</a:t>
            </a:r>
            <a:r>
              <a:rPr lang="en-US" sz="2800" smtClean="0"/>
              <a:t>: (</a:t>
            </a:r>
            <a:r>
              <a:rPr lang="en-US" sz="2400" smtClean="0"/>
              <a:t>security policy rules based on mode + software group</a:t>
            </a:r>
            <a:r>
              <a:rPr lang="en-US" sz="2800" smtClean="0"/>
              <a:t>)</a:t>
            </a:r>
          </a:p>
          <a:p>
            <a:pPr lvl="1" eaLnBrk="1" hangingPunct="1"/>
            <a:r>
              <a:rPr lang="en-US" sz="2600" smtClean="0"/>
              <a:t>d-mode: default mode</a:t>
            </a:r>
            <a:r>
              <a:rPr lang="en-US" smtClean="0"/>
              <a:t> </a:t>
            </a:r>
            <a:r>
              <a:rPr lang="en-US" sz="2000" smtClean="0"/>
              <a:t>(binary loading required valid software group, can only create invalid binaries)</a:t>
            </a:r>
          </a:p>
          <a:p>
            <a:pPr lvl="1" eaLnBrk="1" hangingPunct="1"/>
            <a:r>
              <a:rPr lang="en-US" sz="2600" smtClean="0"/>
              <a:t>i-mode: install mode</a:t>
            </a:r>
          </a:p>
          <a:p>
            <a:pPr lvl="1" eaLnBrk="1" hangingPunct="1"/>
            <a:r>
              <a:rPr lang="en-US" sz="2600" smtClean="0"/>
              <a:t>t-mode: temporary trusted mode</a:t>
            </a:r>
            <a:r>
              <a:rPr lang="en-US" smtClean="0"/>
              <a:t> </a:t>
            </a:r>
            <a:r>
              <a:rPr lang="en-US" sz="2000" smtClean="0"/>
              <a:t>(can load binaries, can only create invalid binaries)</a:t>
            </a:r>
            <a:endParaRPr lang="en-US" smtClean="0"/>
          </a:p>
          <a:p>
            <a:pPr lvl="1" eaLnBrk="1" hangingPunct="1"/>
            <a:r>
              <a:rPr lang="en-US" sz="2600" smtClean="0"/>
              <a:t>Need privilege to change mode to i/t-modes</a:t>
            </a:r>
          </a:p>
          <a:p>
            <a:pPr eaLnBrk="1" hangingPunct="1"/>
            <a:r>
              <a:rPr lang="en-US" sz="2800" smtClean="0"/>
              <a:t>Assign </a:t>
            </a:r>
            <a:r>
              <a:rPr lang="en-US" sz="2800" b="1" i="1" smtClean="0">
                <a:solidFill>
                  <a:schemeClr val="hlink"/>
                </a:solidFill>
              </a:rPr>
              <a:t>software group</a:t>
            </a:r>
            <a:r>
              <a:rPr lang="en-US" sz="2800" i="1" smtClean="0"/>
              <a:t> </a:t>
            </a:r>
            <a:r>
              <a:rPr lang="en-US" sz="2800" smtClean="0"/>
              <a:t>to files and processes</a:t>
            </a:r>
          </a:p>
          <a:p>
            <a:pPr lvl="1" eaLnBrk="1" hangingPunct="1"/>
            <a:r>
              <a:rPr lang="en-US" smtClean="0"/>
              <a:t>Binary can only changed/created by i-mode process with same software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and Rules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4518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Performance</a:t>
            </a:r>
          </a:p>
        </p:txBody>
      </p:sp>
      <p:pic>
        <p:nvPicPr>
          <p:cNvPr id="16387" name="Picture 2" descr="C:\Documents and Settings\atp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143000"/>
            <a:ext cx="68580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14400" y="5410200"/>
            <a:ext cx="75596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Overheads almost neglible in d-mode</a:t>
            </a:r>
          </a:p>
          <a:p>
            <a:pPr>
              <a:buFontTx/>
              <a:buChar char="•"/>
            </a:pPr>
            <a:r>
              <a:rPr lang="en-US"/>
              <a:t> i-mode has small overheads except when many files are created but higher install overhead is reasonable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Thanks. Questions?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Windows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Popular OS</a:t>
            </a:r>
          </a:p>
          <a:p>
            <a:pPr lvl="1">
              <a:defRPr/>
            </a:pPr>
            <a:r>
              <a:rPr lang="en-US" dirty="0" smtClean="0"/>
              <a:t>large installation base =&gt; more malware</a:t>
            </a:r>
          </a:p>
          <a:p>
            <a:pPr lvl="1">
              <a:defRPr/>
            </a:pPr>
            <a:r>
              <a:rPr lang="en-US" dirty="0" smtClean="0"/>
              <a:t>large user population =&gt; more malware</a:t>
            </a:r>
          </a:p>
          <a:p>
            <a:pPr lvl="1">
              <a:defRPr/>
            </a:pPr>
            <a:r>
              <a:rPr lang="en-US" dirty="0" smtClean="0"/>
              <a:t>large application/software base =&gt; compatibility problems</a:t>
            </a:r>
          </a:p>
          <a:p>
            <a:pPr>
              <a:defRPr/>
            </a:pPr>
            <a:r>
              <a:rPr lang="en-US" dirty="0" smtClean="0"/>
              <a:t>Many specific issues on Windows:</a:t>
            </a:r>
          </a:p>
          <a:p>
            <a:pPr lvl="1">
              <a:defRPr/>
            </a:pPr>
            <a:r>
              <a:rPr lang="en-US" dirty="0" smtClean="0"/>
              <a:t>micro kernel: kernel splits to a few components</a:t>
            </a:r>
          </a:p>
          <a:p>
            <a:pPr lvl="1">
              <a:defRPr/>
            </a:pPr>
            <a:r>
              <a:rPr lang="en-US" dirty="0" smtClean="0"/>
              <a:t>closed source</a:t>
            </a:r>
          </a:p>
          <a:p>
            <a:pPr lvl="1">
              <a:defRPr/>
            </a:pPr>
            <a:r>
              <a:rPr lang="en-US" dirty="0" smtClean="0"/>
              <a:t>Many features on binary loading: large attack surface (more on this later)</a:t>
            </a:r>
          </a:p>
          <a:p>
            <a:pPr>
              <a:defRPr/>
            </a:pPr>
            <a:r>
              <a:rPr lang="en-US" dirty="0" smtClean="0"/>
              <a:t>No central software management system</a:t>
            </a:r>
          </a:p>
          <a:p>
            <a:pPr lvl="1">
              <a:defRPr/>
            </a:pPr>
            <a:r>
              <a:rPr lang="en-US" dirty="0" smtClean="0"/>
              <a:t>Most Linux </a:t>
            </a:r>
            <a:r>
              <a:rPr lang="en-US" dirty="0" err="1" smtClean="0"/>
              <a:t>distro</a:t>
            </a:r>
            <a:r>
              <a:rPr lang="en-US" dirty="0" smtClean="0"/>
              <a:t> has package manager</a:t>
            </a:r>
          </a:p>
          <a:p>
            <a:pPr lvl="1">
              <a:defRPr/>
            </a:pPr>
            <a:r>
              <a:rPr lang="en-US" dirty="0" smtClean="0"/>
              <a:t>Software can modify each other (no separation). E.g. </a:t>
            </a:r>
            <a:r>
              <a:rPr lang="en-US" dirty="0" err="1" smtClean="0"/>
              <a:t>plugins</a:t>
            </a:r>
            <a:r>
              <a:rPr lang="en-US" dirty="0" smtClean="0"/>
              <a:t>, hooks</a:t>
            </a:r>
          </a:p>
          <a:p>
            <a:pPr lvl="1">
              <a:defRPr/>
            </a:pPr>
            <a:r>
              <a:rPr lang="en-US" dirty="0" smtClean="0"/>
              <a:t>Complicated binary dependency (DLL hell) (see next slide)</a:t>
            </a:r>
          </a:p>
          <a:p>
            <a:pPr>
              <a:defRPr/>
            </a:pPr>
            <a:r>
              <a:rPr lang="en-US" dirty="0" smtClean="0"/>
              <a:t>Users mostly (by default) run as administrator.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544669"/>
            <a:ext cx="2057400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 Infrastructure:</a:t>
            </a:r>
          </a:p>
          <a:p>
            <a:pPr algn="ctr"/>
            <a:r>
              <a:rPr lang="en-US" dirty="0" err="1" smtClean="0"/>
              <a:t>LBox</a:t>
            </a:r>
            <a:r>
              <a:rPr lang="en-US" dirty="0" smtClean="0"/>
              <a:t>, </a:t>
            </a:r>
            <a:r>
              <a:rPr lang="en-US" dirty="0" err="1" smtClean="0"/>
              <a:t>WinResMon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5334000" y="3733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6" name="Picture 2" descr="C:\Users\atp\Desktop\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276600"/>
            <a:ext cx="1002268" cy="10022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2200" y="435506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5715000"/>
            <a:ext cx="21336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Secure Monitoring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114800" y="57150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438900" y="50673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6477000" y="266699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276212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239000" y="2362200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10000" y="16764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08" name="Picture 4" descr="C:\Users\atp\Desktop\bina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447800"/>
            <a:ext cx="860425" cy="8604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161279" y="2362200"/>
            <a:ext cx="16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Trace</a:t>
            </a:r>
            <a:endParaRPr lang="en-US" dirty="0"/>
          </a:p>
        </p:txBody>
      </p:sp>
      <p:pic>
        <p:nvPicPr>
          <p:cNvPr id="47109" name="Picture 5" descr="C:\Users\atp\Desktop\Infrared-Sensor-Double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5117068"/>
            <a:ext cx="1238250" cy="12382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69999" y="6183868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Sensor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2286000" y="373379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" y="3745468"/>
            <a:ext cx="182880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smtClean="0"/>
              <a:t>Integrity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monitor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/* initialize context. It will open the /proc/</a:t>
            </a:r>
            <a:r>
              <a:rPr lang="en-US" sz="1600" b="1" dirty="0" err="1">
                <a:latin typeface="Courier New" pitchFamily="49" charset="0"/>
              </a:rPr>
              <a:t>lbox</a:t>
            </a:r>
            <a:r>
              <a:rPr lang="en-US" sz="1600" b="1" dirty="0">
                <a:latin typeface="Courier New" pitchFamily="49" charset="0"/>
              </a:rPr>
              <a:t> file descriptor */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</a:rPr>
              <a:t>lbox_open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/* PART 1: create events spec: current directory and executable, and information to gather */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</a:rPr>
              <a:t>lbox_addevent_file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event_spec</a:t>
            </a:r>
            <a:r>
              <a:rPr lang="en-US" sz="1600" b="1" dirty="0">
                <a:latin typeface="Courier New" pitchFamily="49" charset="0"/>
              </a:rPr>
              <a:t>, ".", SELF|SUBDIRECTORIES,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F_R|F_W|F_X, I_INO|I_DEV|I_PID|I_ACC|I_PATH);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</a:rPr>
              <a:t>lbox_addevent_file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event_spec</a:t>
            </a:r>
            <a:r>
              <a:rPr lang="en-US" sz="1600" b="1" dirty="0">
                <a:latin typeface="Courier New" pitchFamily="49" charset="0"/>
              </a:rPr>
              <a:t>, "/bin/bash", SELF, F_X,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I_INO|I_DEV|I_PID|I_ACC|I_PATH);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/* PART 2: create a process specification */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 = (get root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 of process tree from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</a:rPr>
              <a:t>proc_spec</a:t>
            </a:r>
            <a:r>
              <a:rPr lang="en-US" sz="1600" b="1" dirty="0">
                <a:latin typeface="Courier New" pitchFamily="49" charset="0"/>
              </a:rPr>
              <a:t> =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lbox_OR</a:t>
            </a:r>
            <a:r>
              <a:rPr lang="en-US" sz="1600" b="1" dirty="0">
                <a:latin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lbox_AND</a:t>
            </a:r>
            <a:r>
              <a:rPr lang="en-US" sz="1600" b="1" dirty="0">
                <a:latin typeface="Courier New" pitchFamily="49" charset="0"/>
              </a:rPr>
              <a:t>( </a:t>
            </a:r>
            <a:r>
              <a:rPr lang="en-US" sz="1600" b="1" dirty="0" err="1">
                <a:latin typeface="Courier New" pitchFamily="49" charset="0"/>
              </a:rPr>
              <a:t>lbox_OR</a:t>
            </a:r>
            <a:r>
              <a:rPr lang="en-US" sz="1600" b="1" dirty="0">
                <a:latin typeface="Courier New" pitchFamily="49" charset="0"/>
              </a:rPr>
              <a:t>( </a:t>
            </a:r>
            <a:r>
              <a:rPr lang="en-US" sz="1600" b="1" dirty="0" err="1">
                <a:latin typeface="Courier New" pitchFamily="49" charset="0"/>
              </a:rPr>
              <a:t>lbox_PROC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), </a:t>
            </a:r>
            <a:r>
              <a:rPr lang="en-US" sz="1600" b="1" dirty="0" err="1">
                <a:latin typeface="Courier New" pitchFamily="49" charset="0"/>
              </a:rPr>
              <a:t>lbox_CHILDOF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)),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</a:rPr>
              <a:t>lbox_NOT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lbox_PROC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inetd_pid</a:t>
            </a:r>
            <a:r>
              <a:rPr lang="en-US" sz="1600" b="1" dirty="0">
                <a:latin typeface="Courier New" pitchFamily="49" charset="0"/>
              </a:rPr>
              <a:t>))),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lbox_EUID</a:t>
            </a:r>
            <a:r>
              <a:rPr lang="en-US" sz="1600" b="1" dirty="0">
                <a:latin typeface="Courier New" pitchFamily="49" charset="0"/>
              </a:rPr>
              <a:t>("apache")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monitor example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/* PART 3: now create the lbox */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lbox_create(proc_spec, event_spec, 4096);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/* PART 4: read and process events. */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for (;;) {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/* lbox_next_event takes a timeout value, -1 means to block forever */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event = lbox_next_event(-1);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switch (event-&gt;type) {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lbox_FILE_EVENT: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   event_file = (struct lbox_event_file *)event;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   printf("pid=%d, dev=%lu, ino=%lu, access=%d, path=%s\n",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      event_file-&gt;pid, event_file-&gt;dev,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      event_file-&gt;ino, event_file-&gt;access,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      event_file-&gt;path);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3/21/2012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1705-B1B3-4DC7-925D-2CFA714E177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 PhD Oral Defence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3773</Words>
  <Application>Microsoft Office PowerPoint</Application>
  <PresentationFormat>On-screen Show (4:3)</PresentationFormat>
  <Paragraphs>933</Paragraphs>
  <Slides>79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Office Theme</vt:lpstr>
      <vt:lpstr>Chart</vt:lpstr>
      <vt:lpstr>Worksheet</vt:lpstr>
      <vt:lpstr>Operating System Auditing &amp; Monitoring</vt:lpstr>
      <vt:lpstr>Overview</vt:lpstr>
      <vt:lpstr>Overview</vt:lpstr>
      <vt:lpstr>Monitoring Infrastructure</vt:lpstr>
      <vt:lpstr>Monitoring Infrastructure</vt:lpstr>
      <vt:lpstr>LBox: User-level Logging in Linux</vt:lpstr>
      <vt:lpstr>Our Monitor Definition</vt:lpstr>
      <vt:lpstr>A monitor example</vt:lpstr>
      <vt:lpstr>A monitor example (cont.)</vt:lpstr>
      <vt:lpstr>Explanation (1. event spec)</vt:lpstr>
      <vt:lpstr>Explanation (2. process spec)</vt:lpstr>
      <vt:lpstr>Security Consideration</vt:lpstr>
      <vt:lpstr>Comparing to DTrace</vt:lpstr>
      <vt:lpstr>Experimental Evaluation (micro benchmark)</vt:lpstr>
      <vt:lpstr>WinResMon</vt:lpstr>
      <vt:lpstr>Software maintenance problems in Microsoft Windows</vt:lpstr>
      <vt:lpstr>How can WinResMon help?</vt:lpstr>
      <vt:lpstr>How to solve them?</vt:lpstr>
      <vt:lpstr>WinResMon Architecture</vt:lpstr>
      <vt:lpstr>WinResMon Logging Architecture</vt:lpstr>
      <vt:lpstr>Sample Events in Log</vt:lpstr>
      <vt:lpstr>Querying the Log</vt:lpstr>
      <vt:lpstr>Micro-benchmark</vt:lpstr>
      <vt:lpstr>Overhead: Micro-benchmark</vt:lpstr>
      <vt:lpstr>Overhead: Macro-benchmark</vt:lpstr>
      <vt:lpstr>Overview</vt:lpstr>
      <vt:lpstr>Visualizing Software Behavior</vt:lpstr>
      <vt:lpstr>Problems</vt:lpstr>
      <vt:lpstr>What is DotPlot?</vt:lpstr>
      <vt:lpstr>What is DotPlot?</vt:lpstr>
      <vt:lpstr>An Example</vt:lpstr>
      <vt:lpstr>Elements of VDP</vt:lpstr>
      <vt:lpstr>Extended DotPlot</vt:lpstr>
      <vt:lpstr>Event-ordered and Time-ordered</vt:lpstr>
      <vt:lpstr>Axis Histogram</vt:lpstr>
      <vt:lpstr>Barcode</vt:lpstr>
      <vt:lpstr>Case Study: Software Build</vt:lpstr>
      <vt:lpstr>Number of Executions</vt:lpstr>
      <vt:lpstr>Similarity &amp; Difference</vt:lpstr>
      <vt:lpstr>Different Matching Rule</vt:lpstr>
      <vt:lpstr>Demo</vt:lpstr>
      <vt:lpstr>Visualizing Module Dependencies</vt:lpstr>
      <vt:lpstr>Examples of dependencies (1)</vt:lpstr>
      <vt:lpstr>Examples of dependencies (2)</vt:lpstr>
      <vt:lpstr>Visualization (1)</vt:lpstr>
      <vt:lpstr>Binary Dependency Visualization</vt:lpstr>
      <vt:lpstr>Visualization (1)</vt:lpstr>
      <vt:lpstr>A more usable Visualization: EXE Dependency Graph</vt:lpstr>
      <vt:lpstr>Comparing Microsoft Word and Open Office Writer</vt:lpstr>
      <vt:lpstr>DLL Dependency Graph: actual binary usage</vt:lpstr>
      <vt:lpstr>wget: DLL dependency without grouping</vt:lpstr>
      <vt:lpstr>wget: DLL dependency group by functionality</vt:lpstr>
      <vt:lpstr>Examples of grouping By functionality (GIMP)</vt:lpstr>
      <vt:lpstr>Examples of grouping By software vendor (GIMP)</vt:lpstr>
      <vt:lpstr>Two Operations</vt:lpstr>
      <vt:lpstr>Diff of DLL dependency graph of Internet Explorer with Flash and without</vt:lpstr>
      <vt:lpstr>Projection of the DLL dependency graph of Internet Explorer on Flash</vt:lpstr>
      <vt:lpstr>Projection</vt:lpstr>
      <vt:lpstr>Firefox using tortoisesvn</vt:lpstr>
      <vt:lpstr>Overview</vt:lpstr>
      <vt:lpstr>Secure Monitoring</vt:lpstr>
      <vt:lpstr>Application</vt:lpstr>
      <vt:lpstr>Example</vt:lpstr>
      <vt:lpstr>Overview</vt:lpstr>
      <vt:lpstr>Why Binary Integrity?</vt:lpstr>
      <vt:lpstr>Binaries loaded by calc.exe</vt:lpstr>
      <vt:lpstr>Binary Loading “Features”</vt:lpstr>
      <vt:lpstr>Binary Related Attacks</vt:lpstr>
      <vt:lpstr>Binary Related Attacks</vt:lpstr>
      <vt:lpstr>Binary Related Attacks</vt:lpstr>
      <vt:lpstr>Existing Security Models</vt:lpstr>
      <vt:lpstr>Usability v.s. Security</vt:lpstr>
      <vt:lpstr>BinInt Integrity Model</vt:lpstr>
      <vt:lpstr>BinInt Integrity Model</vt:lpstr>
      <vt:lpstr>Labels and Rules</vt:lpstr>
      <vt:lpstr>Performance</vt:lpstr>
      <vt:lpstr>Thanks. Questions?</vt:lpstr>
      <vt:lpstr>Why Windows Binary</vt:lpstr>
      <vt:lpstr>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Auditing &amp; Monitoring</dc:title>
  <dc:creator>atp</dc:creator>
  <cp:lastModifiedBy>atp</cp:lastModifiedBy>
  <cp:revision>86</cp:revision>
  <dcterms:created xsi:type="dcterms:W3CDTF">2012-01-10T05:23:20Z</dcterms:created>
  <dcterms:modified xsi:type="dcterms:W3CDTF">2012-03-21T06:37:50Z</dcterms:modified>
</cp:coreProperties>
</file>