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4"/>
  </p:sldMasterIdLst>
  <p:notesMasterIdLst>
    <p:notesMasterId r:id="rId22"/>
  </p:notesMasterIdLst>
  <p:handoutMasterIdLst>
    <p:handoutMasterId r:id="rId23"/>
  </p:handoutMasterIdLst>
  <p:sldIdLst>
    <p:sldId id="256" r:id="rId5"/>
    <p:sldId id="262" r:id="rId6"/>
    <p:sldId id="265" r:id="rId7"/>
    <p:sldId id="266" r:id="rId8"/>
    <p:sldId id="267" r:id="rId9"/>
    <p:sldId id="269" r:id="rId10"/>
    <p:sldId id="268" r:id="rId11"/>
    <p:sldId id="277" r:id="rId12"/>
    <p:sldId id="282" r:id="rId13"/>
    <p:sldId id="278" r:id="rId14"/>
    <p:sldId id="257" r:id="rId15"/>
    <p:sldId id="259" r:id="rId16"/>
    <p:sldId id="279" r:id="rId17"/>
    <p:sldId id="280" r:id="rId18"/>
    <p:sldId id="281" r:id="rId19"/>
    <p:sldId id="260" r:id="rId20"/>
    <p:sldId id="261" r:id="rId21"/>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0" autoAdjust="0"/>
  </p:normalViewPr>
  <p:slideViewPr>
    <p:cSldViewPr>
      <p:cViewPr varScale="1">
        <p:scale>
          <a:sx n="102" d="100"/>
          <a:sy n="102" d="100"/>
        </p:scale>
        <p:origin x="648" y="10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6" rIns="93029" bIns="46516" numCol="1" anchor="t" anchorCtr="0" compatLnSpc="1">
            <a:prstTxWarp prst="textNoShape">
              <a:avLst/>
            </a:prstTxWarp>
          </a:bodyPr>
          <a:lstStyle>
            <a:lvl1pPr defTabSz="930275">
              <a:defRPr kumimoji="1" sz="1200">
                <a:latin typeface="Tahoma" panose="020B0604030504040204" pitchFamily="34" charset="0"/>
              </a:defRPr>
            </a:lvl1pPr>
          </a:lstStyle>
          <a:p>
            <a:endParaRPr lang="zh-CN" altLang="en-US"/>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6" rIns="93029" bIns="46516" numCol="1" anchor="t" anchorCtr="0" compatLnSpc="1">
            <a:prstTxWarp prst="textNoShape">
              <a:avLst/>
            </a:prstTxWarp>
          </a:bodyPr>
          <a:lstStyle>
            <a:lvl1pPr algn="r" defTabSz="930275">
              <a:defRPr kumimoji="1" sz="1200">
                <a:latin typeface="Tahoma" panose="020B0604030504040204" pitchFamily="34" charset="0"/>
              </a:defRPr>
            </a:lvl1pPr>
          </a:lstStyle>
          <a:p>
            <a:endParaRPr lang="en-US" altLang="zh-CN"/>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6" rIns="93029" bIns="46516" numCol="1" anchor="b" anchorCtr="0" compatLnSpc="1">
            <a:prstTxWarp prst="textNoShape">
              <a:avLst/>
            </a:prstTxWarp>
          </a:bodyPr>
          <a:lstStyle>
            <a:lvl1pPr defTabSz="930275">
              <a:defRPr kumimoji="1" sz="1200">
                <a:latin typeface="Tahoma" panose="020B0604030504040204" pitchFamily="34" charset="0"/>
              </a:defRPr>
            </a:lvl1pPr>
          </a:lstStyle>
          <a:p>
            <a:endParaRPr lang="en-US" altLang="zh-CN"/>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6" rIns="93029" bIns="46516" numCol="1" anchor="b" anchorCtr="0" compatLnSpc="1">
            <a:prstTxWarp prst="textNoShape">
              <a:avLst/>
            </a:prstTxWarp>
          </a:bodyPr>
          <a:lstStyle>
            <a:lvl1pPr algn="r" defTabSz="930275">
              <a:defRPr kumimoji="1" sz="1200">
                <a:latin typeface="Tahoma" panose="020B0604030504040204" pitchFamily="34" charset="0"/>
              </a:defRPr>
            </a:lvl1pPr>
          </a:lstStyle>
          <a:p>
            <a:fld id="{C63E01BD-E3D9-48C2-8C8B-D43A644910C6}" type="slidenum">
              <a:rPr lang="zh-CN" altLang="en-US"/>
              <a:pPr/>
              <a:t>‹#›</a:t>
            </a:fld>
            <a:endParaRPr lang="en-US" altLang="zh-CN"/>
          </a:p>
        </p:txBody>
      </p:sp>
    </p:spTree>
    <p:extLst>
      <p:ext uri="{BB962C8B-B14F-4D97-AF65-F5344CB8AC3E}">
        <p14:creationId xmlns:p14="http://schemas.microsoft.com/office/powerpoint/2010/main" val="3720591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9381" tIns="0" rIns="19381" bIns="0" numCol="1" anchor="t" anchorCtr="0" compatLnSpc="1">
            <a:prstTxWarp prst="textNoShape">
              <a:avLst/>
            </a:prstTxWarp>
          </a:bodyPr>
          <a:lstStyle>
            <a:lvl1pPr defTabSz="930275">
              <a:defRPr kumimoji="1" sz="1000" i="1">
                <a:latin typeface="Tahoma" panose="020B0604030504040204" pitchFamily="34" charset="0"/>
              </a:defRPr>
            </a:lvl1pPr>
          </a:lstStyle>
          <a:p>
            <a:r>
              <a:rPr lang="zh-CN" altLang="en-US"/>
              <a:t>*</a:t>
            </a:r>
            <a:endParaRPr lang="zh-CN" altLang="en-US" sz="1200" i="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9381" tIns="0" rIns="19381" bIns="0" numCol="1" anchor="t" anchorCtr="0" compatLnSpc="1">
            <a:prstTxWarp prst="textNoShape">
              <a:avLst/>
            </a:prstTxWarp>
          </a:bodyPr>
          <a:lstStyle>
            <a:lvl1pPr algn="r" defTabSz="930275">
              <a:defRPr kumimoji="1" sz="1000" i="1">
                <a:latin typeface="Tahoma" panose="020B0604030504040204" pitchFamily="34" charset="0"/>
              </a:defRPr>
            </a:lvl1pPr>
          </a:lstStyle>
          <a:p>
            <a:r>
              <a:rPr lang="en-US" altLang="zh-CN"/>
              <a:t>07/16/96</a:t>
            </a:r>
            <a:endParaRPr lang="en-US" altLang="zh-CN" sz="1200" i="0"/>
          </a:p>
        </p:txBody>
      </p:sp>
      <p:sp>
        <p:nvSpPr>
          <p:cNvPr id="2052" name="Rectangle 4"/>
          <p:cNvSpPr>
            <a:spLocks noGrp="1" noRot="1" noChangeAspect="1" noChangeArrowheads="1" noTextEdit="1"/>
          </p:cNvSpPr>
          <p:nvPr>
            <p:ph type="sldImg" idx="2"/>
          </p:nvPr>
        </p:nvSpPr>
        <p:spPr bwMode="auto">
          <a:xfrm>
            <a:off x="1177925" y="696913"/>
            <a:ext cx="4641850" cy="3481387"/>
          </a:xfrm>
          <a:prstGeom prst="rect">
            <a:avLst/>
          </a:prstGeom>
          <a:noFill/>
          <a:ln w="12700" cap="sq">
            <a:solidFill>
              <a:schemeClr val="tx1"/>
            </a:solidFill>
            <a:miter lim="800000"/>
            <a:headEnd/>
            <a:tailEnd/>
          </a:ln>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675" tIns="46840" rIns="93675" bIns="4684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9381" tIns="0" rIns="19381" bIns="0" numCol="1" anchor="b" anchorCtr="0" compatLnSpc="1">
            <a:prstTxWarp prst="textNoShape">
              <a:avLst/>
            </a:prstTxWarp>
          </a:bodyPr>
          <a:lstStyle>
            <a:lvl1pPr defTabSz="930275">
              <a:defRPr kumimoji="1" sz="1000" i="1">
                <a:latin typeface="Tahoma" panose="020B0604030504040204" pitchFamily="34" charset="0"/>
              </a:defRPr>
            </a:lvl1pPr>
          </a:lstStyle>
          <a:p>
            <a:r>
              <a:rPr lang="zh-CN" altLang="en-US"/>
              <a:t>*</a:t>
            </a:r>
            <a:endParaRPr lang="zh-CN" altLang="en-US" sz="1200" i="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9381" tIns="0" rIns="19381" bIns="0" numCol="1" anchor="b" anchorCtr="0" compatLnSpc="1">
            <a:prstTxWarp prst="textNoShape">
              <a:avLst/>
            </a:prstTxWarp>
          </a:bodyPr>
          <a:lstStyle>
            <a:lvl1pPr algn="r" defTabSz="930275">
              <a:defRPr kumimoji="1" sz="1000" i="1">
                <a:latin typeface="Tahoma" panose="020B0604030504040204" pitchFamily="34" charset="0"/>
              </a:defRPr>
            </a:lvl1pPr>
          </a:lstStyle>
          <a:p>
            <a:r>
              <a:rPr lang="en-US" altLang="zh-CN"/>
              <a:t>##</a:t>
            </a:r>
            <a:endParaRPr lang="en-US" altLang="zh-CN" sz="1200" i="0"/>
          </a:p>
        </p:txBody>
      </p:sp>
    </p:spTree>
    <p:extLst>
      <p:ext uri="{BB962C8B-B14F-4D97-AF65-F5344CB8AC3E}">
        <p14:creationId xmlns:p14="http://schemas.microsoft.com/office/powerpoint/2010/main" val="762220762"/>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a:t>
            </a:r>
            <a:endParaRPr lang="zh-CN" altLang="en-US" sz="1200" i="0"/>
          </a:p>
        </p:txBody>
      </p:sp>
      <p:sp>
        <p:nvSpPr>
          <p:cNvPr id="5" name="Rectangle 3"/>
          <p:cNvSpPr>
            <a:spLocks noGrp="1" noChangeArrowheads="1"/>
          </p:cNvSpPr>
          <p:nvPr>
            <p:ph type="dt" idx="1"/>
          </p:nvPr>
        </p:nvSpPr>
        <p:spPr>
          <a:ln/>
        </p:spPr>
        <p:txBody>
          <a:bodyPr/>
          <a:lstStyle/>
          <a:p>
            <a:r>
              <a:rPr lang="en-US" altLang="zh-CN"/>
              <a:t>07/16/96</a:t>
            </a:r>
            <a:endParaRPr lang="en-US" altLang="zh-CN" sz="1200" i="0"/>
          </a:p>
        </p:txBody>
      </p:sp>
      <p:sp>
        <p:nvSpPr>
          <p:cNvPr id="6" name="Rectangle 6"/>
          <p:cNvSpPr>
            <a:spLocks noGrp="1" noChangeArrowheads="1"/>
          </p:cNvSpPr>
          <p:nvPr>
            <p:ph type="ftr" sz="quarter" idx="4"/>
          </p:nvPr>
        </p:nvSpPr>
        <p:spPr>
          <a:ln/>
        </p:spPr>
        <p:txBody>
          <a:bodyPr/>
          <a:lstStyle/>
          <a:p>
            <a:r>
              <a:rPr lang="zh-CN" altLang="en-US"/>
              <a:t>*</a:t>
            </a:r>
            <a:endParaRPr lang="zh-CN" altLang="en-US" sz="1200" i="0"/>
          </a:p>
        </p:txBody>
      </p:sp>
      <p:sp>
        <p:nvSpPr>
          <p:cNvPr id="7" name="Rectangle 7"/>
          <p:cNvSpPr>
            <a:spLocks noGrp="1" noChangeArrowheads="1"/>
          </p:cNvSpPr>
          <p:nvPr>
            <p:ph type="sldNum" sz="quarter" idx="5"/>
          </p:nvPr>
        </p:nvSpPr>
        <p:spPr>
          <a:ln/>
        </p:spPr>
        <p:txBody>
          <a:bodyPr/>
          <a:lstStyle/>
          <a:p>
            <a:r>
              <a:rPr lang="en-US" altLang="zh-CN"/>
              <a:t>##</a:t>
            </a:r>
            <a:endParaRPr lang="en-US" altLang="zh-CN" sz="1200" i="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3833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5842" name="Group 2"/>
          <p:cNvGrpSpPr>
            <a:grpSpLocks/>
          </p:cNvGrpSpPr>
          <p:nvPr/>
        </p:nvGrpSpPr>
        <p:grpSpPr bwMode="auto">
          <a:xfrm>
            <a:off x="0" y="2438400"/>
            <a:ext cx="9009063" cy="1052513"/>
            <a:chOff x="0" y="1536"/>
            <a:chExt cx="5675" cy="663"/>
          </a:xfrm>
        </p:grpSpPr>
        <p:grpSp>
          <p:nvGrpSpPr>
            <p:cNvPr id="35843" name="Group 3"/>
            <p:cNvGrpSpPr>
              <a:grpSpLocks/>
            </p:cNvGrpSpPr>
            <p:nvPr/>
          </p:nvGrpSpPr>
          <p:grpSpPr bwMode="auto">
            <a:xfrm>
              <a:off x="183" y="1604"/>
              <a:ext cx="448" cy="299"/>
              <a:chOff x="720" y="336"/>
              <a:chExt cx="624" cy="432"/>
            </a:xfrm>
          </p:grpSpPr>
          <p:sp>
            <p:nvSpPr>
              <p:cNvPr id="3584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846" name="Group 6"/>
            <p:cNvGrpSpPr>
              <a:grpSpLocks/>
            </p:cNvGrpSpPr>
            <p:nvPr/>
          </p:nvGrpSpPr>
          <p:grpSpPr bwMode="auto">
            <a:xfrm>
              <a:off x="261" y="1870"/>
              <a:ext cx="465" cy="299"/>
              <a:chOff x="912" y="2640"/>
              <a:chExt cx="672" cy="432"/>
            </a:xfrm>
          </p:grpSpPr>
          <p:sp>
            <p:nvSpPr>
              <p:cNvPr id="3584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4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3585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3585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3585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D5FE884-2400-455C-A66D-0FA732F5129B}"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B292D233-23FC-4807-B9A3-0C1F20020C2C}" type="slidenum">
              <a:rPr lang="zh-CN" altLang="en-US"/>
              <a:pPr/>
              <a:t>‹#›</a:t>
            </a:fld>
            <a:endParaRPr lang="en-US" altLang="zh-CN"/>
          </a:p>
        </p:txBody>
      </p:sp>
    </p:spTree>
    <p:extLst>
      <p:ext uri="{BB962C8B-B14F-4D97-AF65-F5344CB8AC3E}">
        <p14:creationId xmlns:p14="http://schemas.microsoft.com/office/powerpoint/2010/main" val="153178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3C519F0-517A-47BA-ACDF-BC4A0285F8C0}" type="slidenum">
              <a:rPr lang="zh-CN" altLang="en-US"/>
              <a:pPr/>
              <a:t>‹#›</a:t>
            </a:fld>
            <a:endParaRPr lang="en-US" altLang="zh-CN"/>
          </a:p>
        </p:txBody>
      </p:sp>
    </p:spTree>
    <p:extLst>
      <p:ext uri="{BB962C8B-B14F-4D97-AF65-F5344CB8AC3E}">
        <p14:creationId xmlns:p14="http://schemas.microsoft.com/office/powerpoint/2010/main" val="336122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018AD01-166C-443C-A8DC-1E4C63CDA431}" type="slidenum">
              <a:rPr lang="zh-CN" altLang="en-US"/>
              <a:pPr/>
              <a:t>‹#›</a:t>
            </a:fld>
            <a:endParaRPr lang="en-US" altLang="zh-CN"/>
          </a:p>
        </p:txBody>
      </p:sp>
    </p:spTree>
    <p:extLst>
      <p:ext uri="{BB962C8B-B14F-4D97-AF65-F5344CB8AC3E}">
        <p14:creationId xmlns:p14="http://schemas.microsoft.com/office/powerpoint/2010/main" val="40077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62262"/>
          </a:xfrm>
        </p:spPr>
        <p:txBody>
          <a:bodyPr/>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60F1F06-FD73-42D3-B2C0-7599BE32C9A9}" type="slidenum">
              <a:rPr lang="zh-CN" altLang="en-US"/>
              <a:pPr/>
              <a:t>‹#›</a:t>
            </a:fld>
            <a:endParaRPr lang="en-US" altLang="zh-CN"/>
          </a:p>
        </p:txBody>
      </p:sp>
    </p:spTree>
    <p:extLst>
      <p:ext uri="{BB962C8B-B14F-4D97-AF65-F5344CB8AC3E}">
        <p14:creationId xmlns:p14="http://schemas.microsoft.com/office/powerpoint/2010/main" val="7948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126FAE2-42A7-4A16-8948-B480BE713BDE}" type="slidenum">
              <a:rPr lang="zh-CN" altLang="en-US"/>
              <a:pPr/>
              <a:t>‹#›</a:t>
            </a:fld>
            <a:endParaRPr lang="en-US" altLang="zh-CN"/>
          </a:p>
        </p:txBody>
      </p:sp>
    </p:spTree>
    <p:extLst>
      <p:ext uri="{BB962C8B-B14F-4D97-AF65-F5344CB8AC3E}">
        <p14:creationId xmlns:p14="http://schemas.microsoft.com/office/powerpoint/2010/main" val="26979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623888" y="1489075"/>
            <a:ext cx="386715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3888" y="2193925"/>
            <a:ext cx="386715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41850" y="1489075"/>
            <a:ext cx="3868738"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1850" y="2193925"/>
            <a:ext cx="3868738"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48D0A8EA-C05D-4357-904E-70AA70AD49E0}" type="slidenum">
              <a:rPr lang="zh-CN" altLang="en-US"/>
              <a:pPr/>
              <a:t>‹#›</a:t>
            </a:fld>
            <a:endParaRPr lang="en-US" altLang="zh-CN"/>
          </a:p>
        </p:txBody>
      </p:sp>
    </p:spTree>
    <p:extLst>
      <p:ext uri="{BB962C8B-B14F-4D97-AF65-F5344CB8AC3E}">
        <p14:creationId xmlns:p14="http://schemas.microsoft.com/office/powerpoint/2010/main" val="275299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09651C11-6B98-4CDC-91E4-A8792F94A53A}" type="slidenum">
              <a:rPr lang="zh-CN" altLang="en-US"/>
              <a:pPr/>
              <a:t>‹#›</a:t>
            </a:fld>
            <a:endParaRPr lang="en-US" altLang="zh-CN"/>
          </a:p>
        </p:txBody>
      </p:sp>
    </p:spTree>
    <p:extLst>
      <p:ext uri="{BB962C8B-B14F-4D97-AF65-F5344CB8AC3E}">
        <p14:creationId xmlns:p14="http://schemas.microsoft.com/office/powerpoint/2010/main" val="417753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904DA8A8-216A-4BE2-9969-83B6D58AB0BE}" type="slidenum">
              <a:rPr lang="zh-CN" altLang="en-US"/>
              <a:pPr/>
              <a:t>‹#›</a:t>
            </a:fld>
            <a:endParaRPr lang="en-US" altLang="zh-CN"/>
          </a:p>
        </p:txBody>
      </p:sp>
    </p:spTree>
    <p:extLst>
      <p:ext uri="{BB962C8B-B14F-4D97-AF65-F5344CB8AC3E}">
        <p14:creationId xmlns:p14="http://schemas.microsoft.com/office/powerpoint/2010/main" val="100848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6D2222D8-939E-4637-90E3-489B648A6570}" type="slidenum">
              <a:rPr lang="zh-CN" altLang="en-US"/>
              <a:pPr/>
              <a:t>‹#›</a:t>
            </a:fld>
            <a:endParaRPr lang="en-US" altLang="zh-CN"/>
          </a:p>
        </p:txBody>
      </p:sp>
    </p:spTree>
    <p:extLst>
      <p:ext uri="{BB962C8B-B14F-4D97-AF65-F5344CB8AC3E}">
        <p14:creationId xmlns:p14="http://schemas.microsoft.com/office/powerpoint/2010/main" val="332484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7A0AD5BE-DB0D-47D9-A895-825A50E88954}" type="slidenum">
              <a:rPr lang="zh-CN" altLang="en-US"/>
              <a:pPr/>
              <a:t>‹#›</a:t>
            </a:fld>
            <a:endParaRPr lang="en-US" altLang="zh-CN"/>
          </a:p>
        </p:txBody>
      </p:sp>
    </p:spTree>
    <p:extLst>
      <p:ext uri="{BB962C8B-B14F-4D97-AF65-F5344CB8AC3E}">
        <p14:creationId xmlns:p14="http://schemas.microsoft.com/office/powerpoint/2010/main" val="1026829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en-US" sz="2400">
              <a:latin typeface="Tahoma" panose="020B0604030504040204" pitchFamily="34" charset="0"/>
            </a:endParaRPr>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en-US" sz="2400">
              <a:latin typeface="Tahoma" panose="020B0604030504040204" pitchFamily="34" charset="0"/>
            </a:endParaRPr>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en-US" sz="2400">
              <a:latin typeface="Tahoma" panose="020B0604030504040204" pitchFamily="34" charset="0"/>
            </a:endParaRPr>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en-US" sz="2400">
              <a:latin typeface="Tahoma" panose="020B0604030504040204" pitchFamily="34" charset="0"/>
            </a:endParaRPr>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en-US" sz="2400">
              <a:latin typeface="Tahoma" panose="020B0604030504040204" pitchFamily="34" charset="0"/>
            </a:endParaRPr>
          </a:p>
        </p:txBody>
      </p:sp>
      <p:sp>
        <p:nvSpPr>
          <p:cNvPr id="3482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en-US" sz="2400">
              <a:latin typeface="Tahoma" panose="020B0604030504040204" pitchFamily="34" charset="0"/>
            </a:endParaRPr>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en-US" sz="2400">
              <a:latin typeface="Tahoma" panose="020B0604030504040204" pitchFamily="34" charset="0"/>
            </a:endParaRPr>
          </a:p>
        </p:txBody>
      </p:sp>
      <p:sp>
        <p:nvSpPr>
          <p:cNvPr id="3482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482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2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Tahoma" panose="020B0604030504040204" pitchFamily="34" charset="0"/>
              </a:defRPr>
            </a:lvl1pPr>
          </a:lstStyle>
          <a:p>
            <a:endParaRPr lang="en-US" altLang="zh-CN"/>
          </a:p>
        </p:txBody>
      </p:sp>
      <p:sp>
        <p:nvSpPr>
          <p:cNvPr id="3482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Tahoma" panose="020B0604030504040204" pitchFamily="34" charset="0"/>
              </a:defRPr>
            </a:lvl1pPr>
          </a:lstStyle>
          <a:p>
            <a:endParaRPr lang="en-US" altLang="zh-CN"/>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4DD6389D-0319-45F3-BD23-A23CCFAC9ED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l" rtl="0" eaLnBrk="1" fontAlgn="base" hangingPunct="1">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l" rtl="0" eaLnBrk="1" fontAlgn="base" hangingPunct="1">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l" rtl="0" eaLnBrk="1" fontAlgn="base" hangingPunct="1">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l" rtl="0" eaLnBrk="1" fontAlgn="base" hangingPunct="1">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l" rtl="0" eaLnBrk="1" fontAlgn="base" hangingPunct="1">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l" rtl="0" eaLnBrk="1" fontAlgn="base" hangingPunct="1">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l" rtl="0" eaLnBrk="1" fontAlgn="base" hangingPunct="1">
        <a:spcBef>
          <a:spcPct val="0"/>
        </a:spcBef>
        <a:spcAft>
          <a:spcPct val="0"/>
        </a:spcAft>
        <a:defRPr sz="4400">
          <a:solidFill>
            <a:schemeClr val="tx2"/>
          </a:solidFill>
          <a:latin typeface="宋体" panose="02010600030101010101" pitchFamily="2" charset="-122"/>
          <a:ea typeface="宋体" panose="02010600030101010101"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wuyuanfu240697738/wModbu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ltLang="zh-CN" dirty="0" err="1"/>
              <a:t>wModbus</a:t>
            </a:r>
            <a:r>
              <a:rPr lang="zh-CN" altLang="en-US" dirty="0"/>
              <a:t>介绍</a:t>
            </a:r>
          </a:p>
        </p:txBody>
      </p:sp>
      <p:sp>
        <p:nvSpPr>
          <p:cNvPr id="4101" name="Rectangle 5"/>
          <p:cNvSpPr>
            <a:spLocks noGrp="1" noChangeArrowheads="1"/>
          </p:cNvSpPr>
          <p:nvPr>
            <p:ph type="subTitle" idx="1"/>
          </p:nvPr>
        </p:nvSpPr>
        <p:spPr/>
        <p:txBody>
          <a:bodyPr/>
          <a:lstStyle/>
          <a:p>
            <a:r>
              <a:rPr lang="zh-CN" altLang="en-US" sz="1800" dirty="0">
                <a:hlinkClick r:id="rId3"/>
              </a:rPr>
              <a:t>源码地址</a:t>
            </a:r>
            <a:r>
              <a:rPr lang="en-US" altLang="zh-CN" sz="1800" dirty="0">
                <a:hlinkClick r:id="rId3"/>
              </a:rPr>
              <a:t>https://github.com/wuyuanfu240697738/wModbus</a:t>
            </a:r>
            <a:endParaRPr lang="en-US" altLang="zh-CN" sz="1800" dirty="0"/>
          </a:p>
          <a:p>
            <a:r>
              <a:rPr lang="zh-CN" altLang="en-US" dirty="0"/>
              <a:t>作者：吴远福</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a:ln/>
        </p:spPr>
        <p:txBody>
          <a:bodyPr lIns="92075" tIns="46037" rIns="92075" bIns="46037" anchor="ctr"/>
          <a:lstStyle/>
          <a:p>
            <a:r>
              <a:rPr lang="en-US" altLang="zh-CN" dirty="0"/>
              <a:t>Modbus</a:t>
            </a:r>
            <a:r>
              <a:rPr lang="zh-CN" altLang="en-US" dirty="0"/>
              <a:t>简介 </a:t>
            </a:r>
            <a:r>
              <a:rPr lang="en-US" altLang="zh-CN" dirty="0"/>
              <a:t>- </a:t>
            </a:r>
            <a:r>
              <a:rPr lang="en-US" altLang="zh-CN" sz="1800" b="1" kern="1400" dirty="0">
                <a:effectLst/>
                <a:latin typeface="Arial" panose="020B0604020202020204" pitchFamily="34" charset="0"/>
                <a:cs typeface="Arial" panose="020B0604020202020204" pitchFamily="34" charset="0"/>
              </a:rPr>
              <a:t>Modbus</a:t>
            </a:r>
            <a:r>
              <a:rPr lang="zh-CN" altLang="zh-CN" sz="1800" b="1" kern="1400" dirty="0">
                <a:effectLst/>
                <a:latin typeface="Arial" panose="020B0604020202020204" pitchFamily="34" charset="0"/>
                <a:ea typeface="宋体" panose="02010600030101010101" pitchFamily="2" charset="-122"/>
                <a:cs typeface="Arial" panose="020B0604020202020204" pitchFamily="34" charset="0"/>
              </a:rPr>
              <a:t>异常响应</a:t>
            </a:r>
            <a:endParaRPr lang="zh-CN" altLang="en-US" dirty="0"/>
          </a:p>
        </p:txBody>
      </p:sp>
      <p:sp>
        <p:nvSpPr>
          <p:cNvPr id="37890" name="Rectangle 2"/>
          <p:cNvSpPr>
            <a:spLocks noGrp="1" noChangeArrowheads="1"/>
          </p:cNvSpPr>
          <p:nvPr>
            <p:ph type="body" idx="1"/>
          </p:nvPr>
        </p:nvSpPr>
        <p:spPr>
          <a:xfrm>
            <a:off x="323528" y="2017713"/>
            <a:ext cx="5328592" cy="4625974"/>
          </a:xfrm>
          <a:noFill/>
          <a:ln/>
        </p:spPr>
        <p:txBody>
          <a:bodyPr lIns="182562" tIns="46037" rIns="182562" bIns="46037"/>
          <a:lstStyle/>
          <a:p>
            <a:pPr indent="266700" algn="just"/>
            <a:r>
              <a:rPr lang="zh-CN" altLang="zh-CN" sz="1800" kern="100" dirty="0">
                <a:effectLst/>
                <a:latin typeface="Times New Roman" panose="02020603050405020304" pitchFamily="18" charset="0"/>
                <a:ea typeface="宋体" panose="02010600030101010101" pitchFamily="2" charset="-122"/>
              </a:rPr>
              <a:t>异常响应报文有两个与正常响应不同的域：</a:t>
            </a:r>
          </a:p>
          <a:p>
            <a:pPr indent="267970" algn="just"/>
            <a:r>
              <a:rPr lang="zh-CN" altLang="zh-CN" sz="1800" b="1" kern="100" dirty="0">
                <a:effectLst/>
                <a:latin typeface="Times New Roman" panose="02020603050405020304" pitchFamily="18" charset="0"/>
                <a:ea typeface="宋体" panose="02010600030101010101" pitchFamily="2" charset="-122"/>
              </a:rPr>
              <a:t>功能码域：</a:t>
            </a:r>
            <a:r>
              <a:rPr lang="zh-CN" altLang="zh-CN" sz="1800" kern="100" dirty="0">
                <a:effectLst/>
                <a:latin typeface="Times New Roman" panose="02020603050405020304" pitchFamily="18" charset="0"/>
                <a:ea typeface="宋体" panose="02010600030101010101" pitchFamily="2" charset="-122"/>
              </a:rPr>
              <a:t>在正常响应中，服务器利用响应功能码域来应答最初请求的功能码。所有功能码的最高有效位（</a:t>
            </a:r>
            <a:r>
              <a:rPr lang="en-US" altLang="zh-CN" sz="1800" kern="100" dirty="0">
                <a:effectLst/>
                <a:latin typeface="Times New Roman" panose="02020603050405020304" pitchFamily="18" charset="0"/>
                <a:ea typeface="宋体" panose="02010600030101010101" pitchFamily="2" charset="-122"/>
              </a:rPr>
              <a:t>MSB</a:t>
            </a:r>
            <a:r>
              <a:rPr lang="zh-CN" altLang="zh-CN" sz="1800" kern="100" dirty="0">
                <a:effectLst/>
                <a:latin typeface="Times New Roman" panose="02020603050405020304" pitchFamily="18" charset="0"/>
                <a:ea typeface="宋体" panose="02010600030101010101" pitchFamily="2" charset="-122"/>
              </a:rPr>
              <a:t>）都为</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（它们的值都低于十六进制</a:t>
            </a:r>
            <a:r>
              <a:rPr lang="en-US" altLang="zh-CN" sz="1800" kern="100" dirty="0">
                <a:effectLst/>
                <a:latin typeface="Times New Roman" panose="02020603050405020304" pitchFamily="18" charset="0"/>
                <a:ea typeface="宋体" panose="02010600030101010101" pitchFamily="2" charset="-122"/>
              </a:rPr>
              <a:t>80</a:t>
            </a:r>
            <a:r>
              <a:rPr lang="zh-CN" altLang="zh-CN" sz="1800" kern="100" dirty="0">
                <a:effectLst/>
                <a:latin typeface="Times New Roman" panose="02020603050405020304" pitchFamily="18" charset="0"/>
                <a:ea typeface="宋体" panose="02010600030101010101" pitchFamily="2" charset="-122"/>
              </a:rPr>
              <a:t>）。在异常响应中，服务器设置功能码的</a:t>
            </a:r>
            <a:r>
              <a:rPr lang="en-US" altLang="zh-CN" sz="1800" kern="100" dirty="0">
                <a:effectLst/>
                <a:latin typeface="Times New Roman" panose="02020603050405020304" pitchFamily="18" charset="0"/>
                <a:ea typeface="宋体" panose="02010600030101010101" pitchFamily="2" charset="-122"/>
              </a:rPr>
              <a:t>MSB</a:t>
            </a:r>
            <a:r>
              <a:rPr lang="zh-CN" altLang="zh-CN" sz="1800" kern="100" dirty="0">
                <a:effectLst/>
                <a:latin typeface="Times New Roman" panose="02020603050405020304" pitchFamily="18" charset="0"/>
                <a:ea typeface="宋体" panose="02010600030101010101" pitchFamily="2" charset="-122"/>
              </a:rPr>
              <a:t>为</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。这使得异常响应中的功能码值比正常响应中的功能码值高十六进制</a:t>
            </a:r>
            <a:r>
              <a:rPr lang="en-US" altLang="zh-CN" sz="1800" kern="100" dirty="0">
                <a:effectLst/>
                <a:latin typeface="Times New Roman" panose="02020603050405020304" pitchFamily="18" charset="0"/>
                <a:ea typeface="宋体" panose="02010600030101010101" pitchFamily="2" charset="-122"/>
              </a:rPr>
              <a:t>80</a:t>
            </a:r>
            <a:r>
              <a:rPr lang="zh-CN" altLang="zh-CN" sz="1800" kern="100" dirty="0">
                <a:effectLst/>
                <a:latin typeface="Times New Roman" panose="02020603050405020304" pitchFamily="18" charset="0"/>
                <a:ea typeface="宋体" panose="02010600030101010101" pitchFamily="2" charset="-122"/>
              </a:rPr>
              <a:t>。</a:t>
            </a:r>
          </a:p>
          <a:p>
            <a:pPr indent="266700" algn="just"/>
            <a:r>
              <a:rPr lang="zh-CN" altLang="zh-CN" sz="1800" kern="100" dirty="0">
                <a:effectLst/>
                <a:latin typeface="Times New Roman" panose="02020603050405020304" pitchFamily="18" charset="0"/>
                <a:ea typeface="宋体" panose="02010600030101010101" pitchFamily="2" charset="-122"/>
              </a:rPr>
              <a:t>通过设置功能码的</a:t>
            </a:r>
            <a:r>
              <a:rPr lang="en-US" altLang="zh-CN" sz="1800" kern="100" dirty="0">
                <a:effectLst/>
                <a:latin typeface="Times New Roman" panose="02020603050405020304" pitchFamily="18" charset="0"/>
                <a:ea typeface="宋体" panose="02010600030101010101" pitchFamily="2" charset="-122"/>
              </a:rPr>
              <a:t>MSB</a:t>
            </a:r>
            <a:r>
              <a:rPr lang="zh-CN" altLang="zh-CN" sz="1800" kern="100" dirty="0">
                <a:effectLst/>
                <a:latin typeface="Times New Roman" panose="02020603050405020304" pitchFamily="18" charset="0"/>
                <a:ea typeface="宋体" panose="02010600030101010101" pitchFamily="2" charset="-122"/>
              </a:rPr>
              <a:t>，客户机的应用程序能够识别异常响应，并且能够检测异常码的数据域。</a:t>
            </a:r>
          </a:p>
          <a:p>
            <a:pPr indent="267970" algn="just"/>
            <a:r>
              <a:rPr lang="zh-CN" altLang="zh-CN" sz="1800" b="1" kern="100" dirty="0">
                <a:effectLst/>
                <a:latin typeface="Times New Roman" panose="02020603050405020304" pitchFamily="18" charset="0"/>
                <a:ea typeface="宋体" panose="02010600030101010101" pitchFamily="2" charset="-122"/>
              </a:rPr>
              <a:t>数据域：</a:t>
            </a:r>
            <a:r>
              <a:rPr lang="zh-CN" altLang="zh-CN" sz="1800" kern="100" dirty="0">
                <a:effectLst/>
                <a:latin typeface="Times New Roman" panose="02020603050405020304" pitchFamily="18" charset="0"/>
                <a:ea typeface="宋体" panose="02010600030101010101" pitchFamily="2" charset="-122"/>
              </a:rPr>
              <a:t>在正常响应中，服务器可以返回数据域中数据或统计表（请求中要求的任何报文）。在异常响应中，服务器返回数据域中的异常码。这就定义了产生异常</a:t>
            </a:r>
            <a:r>
              <a:rPr lang="zh-CN" altLang="zh-CN" sz="1800" kern="100" dirty="0">
                <a:solidFill>
                  <a:srgbClr val="000000"/>
                </a:solidFill>
                <a:effectLst/>
                <a:latin typeface="Times New Roman" panose="02020603050405020304" pitchFamily="18" charset="0"/>
                <a:ea typeface="宋体" panose="02010600030101010101" pitchFamily="2" charset="-122"/>
              </a:rPr>
              <a:t>的服务器状态。</a:t>
            </a: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p:txBody>
      </p:sp>
      <p:graphicFrame>
        <p:nvGraphicFramePr>
          <p:cNvPr id="4" name="表格 3">
            <a:extLst>
              <a:ext uri="{FF2B5EF4-FFF2-40B4-BE49-F238E27FC236}">
                <a16:creationId xmlns:a16="http://schemas.microsoft.com/office/drawing/2014/main" id="{4EA9DAFC-919F-43F9-B5D7-FFB8ABD8E215}"/>
              </a:ext>
            </a:extLst>
          </p:cNvPr>
          <p:cNvGraphicFramePr>
            <a:graphicFrameLocks noGrp="1"/>
          </p:cNvGraphicFramePr>
          <p:nvPr>
            <p:extLst>
              <p:ext uri="{D42A27DB-BD31-4B8C-83A1-F6EECF244321}">
                <p14:modId xmlns:p14="http://schemas.microsoft.com/office/powerpoint/2010/main" val="1043595954"/>
              </p:ext>
            </p:extLst>
          </p:nvPr>
        </p:nvGraphicFramePr>
        <p:xfrm>
          <a:off x="5652120" y="2132856"/>
          <a:ext cx="2952328" cy="3816421"/>
        </p:xfrm>
        <a:graphic>
          <a:graphicData uri="http://schemas.openxmlformats.org/drawingml/2006/table">
            <a:tbl>
              <a:tblPr>
                <a:tableStyleId>{073A0DAA-6AF3-43AB-8588-CEC1D06C72B9}</a:tableStyleId>
              </a:tblPr>
              <a:tblGrid>
                <a:gridCol w="955826">
                  <a:extLst>
                    <a:ext uri="{9D8B030D-6E8A-4147-A177-3AD203B41FA5}">
                      <a16:colId xmlns:a16="http://schemas.microsoft.com/office/drawing/2014/main" val="1307731610"/>
                    </a:ext>
                  </a:extLst>
                </a:gridCol>
                <a:gridCol w="1996502">
                  <a:extLst>
                    <a:ext uri="{9D8B030D-6E8A-4147-A177-3AD203B41FA5}">
                      <a16:colId xmlns:a16="http://schemas.microsoft.com/office/drawing/2014/main" val="3725831638"/>
                    </a:ext>
                  </a:extLst>
                </a:gridCol>
              </a:tblGrid>
              <a:tr h="367891">
                <a:tc>
                  <a:txBody>
                    <a:bodyPr/>
                    <a:lstStyle/>
                    <a:p>
                      <a:pPr algn="l"/>
                      <a:r>
                        <a:rPr lang="zh-CN" sz="1400" kern="100" dirty="0">
                          <a:effectLst/>
                        </a:rPr>
                        <a:t>代码</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tc>
                  <a:txBody>
                    <a:bodyPr/>
                    <a:lstStyle/>
                    <a:p>
                      <a:pPr algn="l"/>
                      <a:r>
                        <a:rPr lang="zh-CN" sz="1400" kern="100">
                          <a:effectLst/>
                        </a:rPr>
                        <a:t>名称</a:t>
                      </a:r>
                      <a:endParaRPr lang="zh-CN" sz="1400" kern="10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4234338831"/>
                  </a:ext>
                </a:extLst>
              </a:tr>
              <a:tr h="367891">
                <a:tc>
                  <a:txBody>
                    <a:bodyPr/>
                    <a:lstStyle/>
                    <a:p>
                      <a:pPr algn="l"/>
                      <a:r>
                        <a:rPr lang="en-US" sz="1400" kern="100" dirty="0">
                          <a:effectLst/>
                        </a:rPr>
                        <a:t>01</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tc>
                  <a:txBody>
                    <a:bodyPr/>
                    <a:lstStyle/>
                    <a:p>
                      <a:pPr algn="l"/>
                      <a:r>
                        <a:rPr lang="zh-CN" sz="1400" kern="100" dirty="0">
                          <a:effectLst/>
                        </a:rPr>
                        <a:t>非法功能</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3929033250"/>
                  </a:ext>
                </a:extLst>
              </a:tr>
              <a:tr h="367891">
                <a:tc>
                  <a:txBody>
                    <a:bodyPr/>
                    <a:lstStyle/>
                    <a:p>
                      <a:pPr algn="l"/>
                      <a:r>
                        <a:rPr lang="en-US" sz="1400" kern="100" dirty="0">
                          <a:effectLst/>
                        </a:rPr>
                        <a:t>02</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tc>
                  <a:txBody>
                    <a:bodyPr/>
                    <a:lstStyle/>
                    <a:p>
                      <a:pPr algn="l"/>
                      <a:r>
                        <a:rPr lang="zh-CN" sz="1400" kern="100" dirty="0">
                          <a:effectLst/>
                        </a:rPr>
                        <a:t>非法数据地址</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948179021"/>
                  </a:ext>
                </a:extLst>
              </a:tr>
              <a:tr h="367891">
                <a:tc>
                  <a:txBody>
                    <a:bodyPr/>
                    <a:lstStyle/>
                    <a:p>
                      <a:pPr algn="l"/>
                      <a:r>
                        <a:rPr lang="en-US" sz="1400" kern="100" dirty="0">
                          <a:effectLst/>
                        </a:rPr>
                        <a:t>03</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tc>
                  <a:txBody>
                    <a:bodyPr/>
                    <a:lstStyle/>
                    <a:p>
                      <a:pPr algn="l"/>
                      <a:r>
                        <a:rPr lang="zh-CN" sz="1400" kern="100" dirty="0">
                          <a:effectLst/>
                        </a:rPr>
                        <a:t>非法数据值</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3514843733"/>
                  </a:ext>
                </a:extLst>
              </a:tr>
              <a:tr h="367891">
                <a:tc>
                  <a:txBody>
                    <a:bodyPr/>
                    <a:lstStyle/>
                    <a:p>
                      <a:pPr algn="l"/>
                      <a:r>
                        <a:rPr lang="en-US" sz="1400" kern="100" dirty="0">
                          <a:effectLst/>
                        </a:rPr>
                        <a:t>04</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tc>
                  <a:txBody>
                    <a:bodyPr/>
                    <a:lstStyle/>
                    <a:p>
                      <a:pPr algn="l"/>
                      <a:r>
                        <a:rPr lang="zh-CN" sz="1400" kern="100" dirty="0">
                          <a:effectLst/>
                        </a:rPr>
                        <a:t>从站设备故障</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2688267005"/>
                  </a:ext>
                </a:extLst>
              </a:tr>
              <a:tr h="367891">
                <a:tc>
                  <a:txBody>
                    <a:bodyPr/>
                    <a:lstStyle/>
                    <a:p>
                      <a:pPr algn="l"/>
                      <a:r>
                        <a:rPr lang="en-US" sz="1400" kern="100">
                          <a:effectLst/>
                        </a:rPr>
                        <a:t>05</a:t>
                      </a:r>
                      <a:endParaRPr lang="zh-CN" sz="1400" kern="100">
                        <a:effectLst/>
                        <a:latin typeface="华文宋体" panose="02010600040101010101" pitchFamily="2" charset="-122"/>
                        <a:ea typeface="华文宋体" panose="02010600040101010101" pitchFamily="2" charset="-122"/>
                      </a:endParaRPr>
                    </a:p>
                  </a:txBody>
                  <a:tcPr marL="68580" marR="68580" marT="0" marB="0"/>
                </a:tc>
                <a:tc>
                  <a:txBody>
                    <a:bodyPr/>
                    <a:lstStyle/>
                    <a:p>
                      <a:pPr algn="l"/>
                      <a:r>
                        <a:rPr lang="zh-CN" sz="1400" kern="100" dirty="0">
                          <a:effectLst/>
                        </a:rPr>
                        <a:t>确认</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2774621253"/>
                  </a:ext>
                </a:extLst>
              </a:tr>
              <a:tr h="367891">
                <a:tc>
                  <a:txBody>
                    <a:bodyPr/>
                    <a:lstStyle/>
                    <a:p>
                      <a:pPr algn="l"/>
                      <a:r>
                        <a:rPr lang="en-US" sz="1400" kern="100">
                          <a:effectLst/>
                        </a:rPr>
                        <a:t>06</a:t>
                      </a:r>
                      <a:endParaRPr lang="zh-CN" sz="1400" kern="100">
                        <a:effectLst/>
                        <a:latin typeface="华文宋体" panose="02010600040101010101" pitchFamily="2" charset="-122"/>
                        <a:ea typeface="华文宋体" panose="02010600040101010101" pitchFamily="2" charset="-122"/>
                      </a:endParaRPr>
                    </a:p>
                  </a:txBody>
                  <a:tcPr marL="68580" marR="68580" marT="0" marB="0"/>
                </a:tc>
                <a:tc>
                  <a:txBody>
                    <a:bodyPr/>
                    <a:lstStyle/>
                    <a:p>
                      <a:pPr algn="l"/>
                      <a:r>
                        <a:rPr lang="zh-CN" sz="1400" kern="100" dirty="0">
                          <a:effectLst/>
                        </a:rPr>
                        <a:t>从属设备忙</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870628559"/>
                  </a:ext>
                </a:extLst>
              </a:tr>
              <a:tr h="419670">
                <a:tc>
                  <a:txBody>
                    <a:bodyPr/>
                    <a:lstStyle/>
                    <a:p>
                      <a:pPr algn="l"/>
                      <a:r>
                        <a:rPr lang="en-US" sz="1400" kern="100">
                          <a:effectLst/>
                        </a:rPr>
                        <a:t>08</a:t>
                      </a:r>
                      <a:endParaRPr lang="zh-CN" sz="1400" kern="100">
                        <a:effectLst/>
                        <a:latin typeface="华文宋体" panose="02010600040101010101" pitchFamily="2" charset="-122"/>
                        <a:ea typeface="华文宋体" panose="02010600040101010101" pitchFamily="2" charset="-122"/>
                      </a:endParaRPr>
                    </a:p>
                  </a:txBody>
                  <a:tcPr marL="68580" marR="68580" marT="0" marB="0"/>
                </a:tc>
                <a:tc>
                  <a:txBody>
                    <a:bodyPr/>
                    <a:lstStyle/>
                    <a:p>
                      <a:pPr algn="l"/>
                      <a:r>
                        <a:rPr lang="zh-CN" sz="1400" kern="100" dirty="0">
                          <a:effectLst/>
                        </a:rPr>
                        <a:t>存储奇偶性差错</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2813779492"/>
                  </a:ext>
                </a:extLst>
              </a:tr>
              <a:tr h="406685">
                <a:tc>
                  <a:txBody>
                    <a:bodyPr/>
                    <a:lstStyle/>
                    <a:p>
                      <a:pPr algn="l"/>
                      <a:r>
                        <a:rPr lang="en-US" sz="1400" kern="100">
                          <a:effectLst/>
                        </a:rPr>
                        <a:t>0A</a:t>
                      </a:r>
                      <a:endParaRPr lang="zh-CN" sz="1400" kern="100">
                        <a:effectLst/>
                        <a:latin typeface="华文宋体" panose="02010600040101010101" pitchFamily="2" charset="-122"/>
                        <a:ea typeface="华文宋体" panose="02010600040101010101" pitchFamily="2" charset="-122"/>
                      </a:endParaRPr>
                    </a:p>
                  </a:txBody>
                  <a:tcPr marL="68580" marR="68580" marT="0" marB="0"/>
                </a:tc>
                <a:tc>
                  <a:txBody>
                    <a:bodyPr/>
                    <a:lstStyle/>
                    <a:p>
                      <a:pPr algn="l"/>
                      <a:r>
                        <a:rPr lang="zh-CN" sz="1400" kern="100" dirty="0">
                          <a:effectLst/>
                        </a:rPr>
                        <a:t>不可用网关路径</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222010372"/>
                  </a:ext>
                </a:extLst>
              </a:tr>
              <a:tr h="414829">
                <a:tc>
                  <a:txBody>
                    <a:bodyPr/>
                    <a:lstStyle/>
                    <a:p>
                      <a:pPr algn="l"/>
                      <a:r>
                        <a:rPr lang="en-US" sz="1400" kern="100">
                          <a:effectLst/>
                        </a:rPr>
                        <a:t>0B</a:t>
                      </a:r>
                      <a:endParaRPr lang="zh-CN" sz="1400" kern="100">
                        <a:effectLst/>
                        <a:latin typeface="华文宋体" panose="02010600040101010101" pitchFamily="2" charset="-122"/>
                        <a:ea typeface="华文宋体" panose="02010600040101010101" pitchFamily="2" charset="-122"/>
                      </a:endParaRPr>
                    </a:p>
                  </a:txBody>
                  <a:tcPr marL="68580" marR="68580" marT="0" marB="0"/>
                </a:tc>
                <a:tc>
                  <a:txBody>
                    <a:bodyPr/>
                    <a:lstStyle/>
                    <a:p>
                      <a:pPr algn="l"/>
                      <a:r>
                        <a:rPr lang="zh-CN" sz="1400" kern="100" dirty="0">
                          <a:effectLst/>
                        </a:rPr>
                        <a:t>网关目标设备响应失败</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2954663985"/>
                  </a:ext>
                </a:extLst>
              </a:tr>
            </a:tbl>
          </a:graphicData>
        </a:graphic>
      </p:graphicFrame>
    </p:spTree>
    <p:extLst>
      <p:ext uri="{BB962C8B-B14F-4D97-AF65-F5344CB8AC3E}">
        <p14:creationId xmlns:p14="http://schemas.microsoft.com/office/powerpoint/2010/main" val="9903600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7" rIns="92075" bIns="46037" anchor="ctr"/>
          <a:lstStyle/>
          <a:p>
            <a:r>
              <a:rPr lang="en-US" altLang="zh-CN" dirty="0" err="1"/>
              <a:t>wModbus</a:t>
            </a:r>
            <a:endParaRPr lang="zh-CN" altLang="en-US" dirty="0"/>
          </a:p>
        </p:txBody>
      </p:sp>
      <p:sp>
        <p:nvSpPr>
          <p:cNvPr id="5123" name="Rectangle 3"/>
          <p:cNvSpPr>
            <a:spLocks noGrp="1" noChangeArrowheads="1"/>
          </p:cNvSpPr>
          <p:nvPr>
            <p:ph type="body" idx="1"/>
          </p:nvPr>
        </p:nvSpPr>
        <p:spPr>
          <a:xfrm>
            <a:off x="395536" y="2017712"/>
            <a:ext cx="8559552" cy="4507631"/>
          </a:xfrm>
          <a:noFill/>
          <a:ln/>
        </p:spPr>
        <p:txBody>
          <a:bodyPr lIns="182562" tIns="46037" rIns="182562" bIns="46037"/>
          <a:lstStyle/>
          <a:p>
            <a:pPr algn="just">
              <a:buFont typeface="+mj-lt"/>
              <a:buAutoNum type="arabicPeriod"/>
            </a:pPr>
            <a:r>
              <a:rPr lang="en-US" altLang="zh-CN" sz="2000" kern="100" dirty="0" err="1">
                <a:effectLst/>
                <a:latin typeface="宋体" panose="02010600030101010101" pitchFamily="2" charset="-122"/>
                <a:ea typeface="宋体" panose="02010600030101010101" pitchFamily="2" charset="-122"/>
                <a:cs typeface="宋体" panose="02010600030101010101" pitchFamily="2" charset="-122"/>
              </a:rPr>
              <a:t>wMODBUS</a:t>
            </a:r>
            <a:r>
              <a:rPr lang="zh-CN" altLang="zh-CN" sz="2000" b="1" kern="100" dirty="0">
                <a:effectLst/>
                <a:latin typeface="Times New Roman" panose="02020603050405020304" pitchFamily="18" charset="0"/>
                <a:ea typeface="宋体" panose="02010600030101010101" pitchFamily="2" charset="-122"/>
                <a:cs typeface="宋体" panose="02010600030101010101" pitchFamily="2" charset="-122"/>
              </a:rPr>
              <a:t>协议栈</a:t>
            </a:r>
            <a:r>
              <a:rPr lang="en-US" altLang="zh-CN" sz="2000" b="1" kern="1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en-US" sz="2000" b="1" kern="100" dirty="0">
                <a:solidFill>
                  <a:srgbClr val="FF0000"/>
                </a:solidFill>
                <a:latin typeface="宋体" panose="02010600030101010101" pitchFamily="2" charset="-122"/>
                <a:ea typeface="宋体" panose="02010600030101010101" pitchFamily="2" charset="-122"/>
              </a:rPr>
              <a:t>数据传输过程与协议解析完全分开。</a:t>
            </a:r>
            <a:endParaRPr lang="en-US" altLang="zh-CN" sz="2000" b="1" kern="100" dirty="0">
              <a:solidFill>
                <a:srgbClr val="FF0000"/>
              </a:solidFill>
              <a:latin typeface="宋体" panose="02010600030101010101" pitchFamily="2" charset="-122"/>
              <a:ea typeface="宋体" panose="02010600030101010101" pitchFamily="2" charset="-122"/>
            </a:endParaRPr>
          </a:p>
          <a:p>
            <a:pPr marL="342900" lvl="0" indent="-342900" algn="just">
              <a:buFont typeface="+mj-lt"/>
              <a:buAutoNum type="arabicPeriod"/>
            </a:pPr>
            <a:r>
              <a:rPr lang="en-US" altLang="zh-CN" sz="2000" kern="100" dirty="0" err="1">
                <a:effectLst/>
                <a:latin typeface="宋体" panose="02010600030101010101" pitchFamily="2" charset="-122"/>
                <a:ea typeface="宋体" panose="02010600030101010101" pitchFamily="2" charset="-122"/>
                <a:cs typeface="宋体" panose="02010600030101010101" pitchFamily="2" charset="-122"/>
              </a:rPr>
              <a:t>wMODBUS</a:t>
            </a:r>
            <a:r>
              <a:rPr lang="zh-CN" altLang="zh-CN" sz="2000" b="1" kern="100" dirty="0">
                <a:effectLst/>
                <a:latin typeface="Times New Roman" panose="02020603050405020304" pitchFamily="18" charset="0"/>
                <a:ea typeface="宋体" panose="02010600030101010101" pitchFamily="2" charset="-122"/>
                <a:cs typeface="宋体" panose="02010600030101010101" pitchFamily="2" charset="-122"/>
              </a:rPr>
              <a:t>协议栈</a:t>
            </a:r>
            <a:r>
              <a:rPr lang="en-US" altLang="zh-CN" sz="2000" b="1" kern="1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rPr>
              <a:t>是针对通用的</a:t>
            </a:r>
            <a:r>
              <a:rPr lang="en-US" altLang="zh-CN" sz="2000" kern="100" dirty="0">
                <a:effectLst/>
                <a:latin typeface="Times New Roman" panose="02020603050405020304" pitchFamily="18" charset="0"/>
                <a:ea typeface="宋体" panose="02010600030101010101" pitchFamily="2" charset="-122"/>
                <a:cs typeface="宋体" panose="02010600030101010101" pitchFamily="2" charset="-122"/>
              </a:rPr>
              <a:t>Modbus</a:t>
            </a:r>
            <a:r>
              <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rPr>
              <a:t>协议栈在嵌入式系统中应用的一个实现。</a:t>
            </a:r>
            <a:endParaRPr lang="zh-CN" altLang="zh-CN" sz="20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2000" kern="100" dirty="0" err="1">
                <a:effectLst/>
                <a:latin typeface="宋体" panose="02010600030101010101" pitchFamily="2" charset="-122"/>
                <a:ea typeface="宋体" panose="02010600030101010101" pitchFamily="2" charset="-122"/>
                <a:cs typeface="宋体" panose="02010600030101010101" pitchFamily="2" charset="-122"/>
              </a:rPr>
              <a:t>wMODBUS</a:t>
            </a:r>
            <a:r>
              <a:rPr lang="zh-CN" altLang="zh-CN" sz="2000" b="1" kern="100" dirty="0">
                <a:effectLst/>
                <a:latin typeface="Times New Roman" panose="02020603050405020304" pitchFamily="18" charset="0"/>
                <a:ea typeface="宋体" panose="02010600030101010101" pitchFamily="2" charset="-122"/>
                <a:cs typeface="宋体" panose="02010600030101010101" pitchFamily="2" charset="-122"/>
              </a:rPr>
              <a:t>协议栈</a:t>
            </a:r>
            <a:r>
              <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rPr>
              <a:t> 在硬件许可的情况下可以挂载任意多个主机与从机。支持多个主机与多个从机</a:t>
            </a:r>
            <a:r>
              <a:rPr lang="zh-CN" altLang="zh-CN" sz="2000" kern="100">
                <a:effectLst/>
                <a:latin typeface="Times New Roman" panose="02020603050405020304" pitchFamily="18" charset="0"/>
                <a:ea typeface="宋体" panose="02010600030101010101" pitchFamily="2" charset="-122"/>
                <a:cs typeface="宋体" panose="02010600030101010101" pitchFamily="2" charset="-122"/>
              </a:rPr>
              <a:t>同时独立</a:t>
            </a:r>
            <a:r>
              <a:rPr lang="zh-CN" altLang="en-US" sz="2000" kern="100">
                <a:effectLst/>
                <a:latin typeface="Times New Roman" panose="02020603050405020304" pitchFamily="18" charset="0"/>
                <a:ea typeface="宋体" panose="02010600030101010101" pitchFamily="2" charset="-122"/>
                <a:cs typeface="宋体" panose="02010600030101010101" pitchFamily="2" charset="-122"/>
              </a:rPr>
              <a:t>或是组合</a:t>
            </a:r>
            <a:r>
              <a:rPr lang="zh-CN" altLang="zh-CN" sz="2000" kern="100">
                <a:effectLst/>
                <a:latin typeface="Times New Roman" panose="02020603050405020304" pitchFamily="18" charset="0"/>
                <a:ea typeface="宋体" panose="02010600030101010101" pitchFamily="2" charset="-122"/>
                <a:cs typeface="宋体" panose="02010600030101010101" pitchFamily="2" charset="-122"/>
              </a:rPr>
              <a:t>运行。</a:t>
            </a:r>
            <a:endParaRPr lang="zh-CN" altLang="zh-CN" sz="20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2000" kern="100" dirty="0" err="1">
                <a:effectLst/>
                <a:latin typeface="宋体" panose="02010600030101010101" pitchFamily="2" charset="-122"/>
                <a:ea typeface="宋体" panose="02010600030101010101" pitchFamily="2" charset="-122"/>
                <a:cs typeface="宋体" panose="02010600030101010101" pitchFamily="2" charset="-122"/>
              </a:rPr>
              <a:t>wMODBUS</a:t>
            </a:r>
            <a:r>
              <a:rPr lang="zh-CN" altLang="zh-CN" sz="2000" b="1" kern="100" dirty="0">
                <a:latin typeface="Times New Roman" panose="02020603050405020304" pitchFamily="18" charset="0"/>
                <a:ea typeface="宋体" panose="02010600030101010101" pitchFamily="2" charset="-122"/>
              </a:rPr>
              <a:t>协议栈 </a:t>
            </a:r>
            <a:r>
              <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rPr>
              <a:t>支持</a:t>
            </a:r>
            <a:r>
              <a:rPr lang="en-US" altLang="zh-CN" sz="2000" kern="100" dirty="0">
                <a:effectLst/>
                <a:latin typeface="Times New Roman" panose="02020603050405020304" pitchFamily="18" charset="0"/>
                <a:ea typeface="宋体" panose="02010600030101010101" pitchFamily="2" charset="-122"/>
                <a:cs typeface="宋体" panose="02010600030101010101" pitchFamily="2" charset="-122"/>
              </a:rPr>
              <a:t>RTU/ASCII/RTU</a:t>
            </a:r>
            <a:r>
              <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rPr>
              <a:t>模式，支持串口</a:t>
            </a:r>
            <a:r>
              <a:rPr lang="en-US" altLang="zh-CN" sz="20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rPr>
              <a:t>网络模式。</a:t>
            </a:r>
            <a:endParaRPr lang="zh-CN" altLang="zh-CN" sz="20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2000" kern="100" dirty="0" err="1">
                <a:effectLst/>
                <a:latin typeface="宋体" panose="02010600030101010101" pitchFamily="2" charset="-122"/>
                <a:ea typeface="宋体" panose="02010600030101010101" pitchFamily="2" charset="-122"/>
                <a:cs typeface="宋体" panose="02010600030101010101" pitchFamily="2" charset="-122"/>
              </a:rPr>
              <a:t>wMODBUS</a:t>
            </a:r>
            <a:r>
              <a:rPr lang="zh-CN" altLang="zh-CN" sz="2000" b="1" kern="100" dirty="0">
                <a:effectLst/>
                <a:latin typeface="Times New Roman" panose="02020603050405020304" pitchFamily="18" charset="0"/>
                <a:ea typeface="宋体" panose="02010600030101010101" pitchFamily="2" charset="-122"/>
                <a:cs typeface="宋体" panose="02010600030101010101" pitchFamily="2" charset="-122"/>
              </a:rPr>
              <a:t>协议栈</a:t>
            </a:r>
            <a:r>
              <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rPr>
              <a:t> 支持实时操作系统及裸机移植。</a:t>
            </a:r>
            <a:endParaRPr lang="zh-CN" altLang="zh-CN" sz="20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2000" kern="100" dirty="0" err="1">
                <a:effectLst/>
                <a:latin typeface="宋体" panose="02010600030101010101" pitchFamily="2" charset="-122"/>
                <a:ea typeface="宋体" panose="02010600030101010101" pitchFamily="2" charset="-122"/>
                <a:cs typeface="宋体" panose="02010600030101010101" pitchFamily="2" charset="-122"/>
              </a:rPr>
              <a:t>wMODBUS</a:t>
            </a:r>
            <a:r>
              <a:rPr lang="zh-CN" altLang="zh-CN" sz="2000" b="1" kern="100" dirty="0">
                <a:effectLst/>
                <a:latin typeface="Times New Roman" panose="02020603050405020304" pitchFamily="18" charset="0"/>
                <a:ea typeface="宋体" panose="02010600030101010101" pitchFamily="2" charset="-122"/>
                <a:cs typeface="宋体" panose="02010600030101010101" pitchFamily="2" charset="-122"/>
              </a:rPr>
              <a:t>协议栈 </a:t>
            </a:r>
            <a:r>
              <a:rPr lang="zh-CN" altLang="zh-CN" sz="2000" kern="100" dirty="0">
                <a:latin typeface="Times New Roman" panose="02020603050405020304" pitchFamily="18" charset="0"/>
                <a:ea typeface="宋体" panose="02010600030101010101" pitchFamily="2" charset="-122"/>
              </a:rPr>
              <a:t>提供</a:t>
            </a:r>
            <a:r>
              <a:rPr lang="en-US" altLang="zh-CN" sz="2000" kern="100" dirty="0">
                <a:latin typeface="Times New Roman" panose="02020603050405020304" pitchFamily="18" charset="0"/>
                <a:ea typeface="宋体" panose="02010600030101010101" pitchFamily="2" charset="-122"/>
              </a:rPr>
              <a:t>hook</a:t>
            </a:r>
            <a:r>
              <a:rPr lang="zh-CN" altLang="zh-CN" sz="2000" kern="100" dirty="0">
                <a:latin typeface="Times New Roman" panose="02020603050405020304" pitchFamily="18" charset="0"/>
                <a:ea typeface="宋体" panose="02010600030101010101" pitchFamily="2" charset="-122"/>
              </a:rPr>
              <a:t>回调函数功能。</a:t>
            </a:r>
          </a:p>
          <a:p>
            <a:pPr algn="just">
              <a:buFont typeface="+mj-lt"/>
              <a:buAutoNum type="arabicPeriod"/>
            </a:pPr>
            <a:r>
              <a:rPr lang="en-US" altLang="zh-CN" sz="2000" kern="100" dirty="0" err="1">
                <a:effectLst/>
                <a:latin typeface="宋体" panose="02010600030101010101" pitchFamily="2" charset="-122"/>
                <a:ea typeface="宋体" panose="02010600030101010101" pitchFamily="2" charset="-122"/>
                <a:cs typeface="宋体" panose="02010600030101010101" pitchFamily="2" charset="-122"/>
              </a:rPr>
              <a:t>wMODBUS</a:t>
            </a:r>
            <a:r>
              <a:rPr lang="zh-CN" altLang="zh-CN" sz="2000" b="1" kern="100" dirty="0">
                <a:effectLst/>
                <a:latin typeface="Times New Roman" panose="02020603050405020304" pitchFamily="18" charset="0"/>
                <a:ea typeface="宋体" panose="02010600030101010101" pitchFamily="2" charset="-122"/>
                <a:cs typeface="宋体" panose="02010600030101010101" pitchFamily="2" charset="-122"/>
              </a:rPr>
              <a:t>协议栈 </a:t>
            </a:r>
            <a:r>
              <a:rPr lang="zh-CN" altLang="zh-CN" sz="2000" kern="100" dirty="0">
                <a:latin typeface="Times New Roman" panose="02020603050405020304" pitchFamily="18" charset="0"/>
                <a:ea typeface="宋体" panose="02010600030101010101" pitchFamily="2" charset="-122"/>
              </a:rPr>
              <a:t>提供通信统计功能。</a:t>
            </a:r>
          </a:p>
          <a:p>
            <a:pPr lvl="0" algn="just">
              <a:buFont typeface="+mj-lt"/>
              <a:buAutoNum type="arabicPeriod"/>
            </a:pPr>
            <a:r>
              <a:rPr lang="en-US" altLang="zh-CN" sz="2000" kern="100" dirty="0" err="1">
                <a:effectLst/>
                <a:latin typeface="宋体" panose="02010600030101010101" pitchFamily="2" charset="-122"/>
                <a:ea typeface="宋体" panose="02010600030101010101" pitchFamily="2" charset="-122"/>
                <a:cs typeface="宋体" panose="02010600030101010101" pitchFamily="2" charset="-122"/>
              </a:rPr>
              <a:t>wMODBUS</a:t>
            </a:r>
            <a:r>
              <a:rPr lang="zh-CN" altLang="zh-CN" sz="2000" b="1" kern="100" dirty="0">
                <a:effectLst/>
                <a:latin typeface="Times New Roman" panose="02020603050405020304" pitchFamily="18" charset="0"/>
                <a:ea typeface="宋体" panose="02010600030101010101" pitchFamily="2" charset="-122"/>
                <a:cs typeface="宋体" panose="02010600030101010101" pitchFamily="2" charset="-122"/>
              </a:rPr>
              <a:t>协议栈</a:t>
            </a:r>
            <a:r>
              <a:rPr lang="en-US" altLang="zh-CN" sz="2000" b="1" kern="1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kern="100" dirty="0">
                <a:latin typeface="Times New Roman" panose="02020603050405020304" pitchFamily="18" charset="0"/>
                <a:ea typeface="宋体" panose="02010600030101010101" pitchFamily="2" charset="-122"/>
              </a:rPr>
              <a:t>主机功能可支持与任意非连续地址的从机里进行通信。</a:t>
            </a:r>
          </a:p>
          <a:p>
            <a:pPr marL="342900" lvl="0" indent="-342900" algn="just">
              <a:buFont typeface="+mj-lt"/>
              <a:buAutoNum type="arabicPeriod"/>
            </a:pPr>
            <a:r>
              <a:rPr lang="en-US" altLang="zh-CN" sz="2000" kern="100" dirty="0" err="1">
                <a:effectLst/>
                <a:latin typeface="宋体" panose="02010600030101010101" pitchFamily="2" charset="-122"/>
                <a:ea typeface="宋体" panose="02010600030101010101" pitchFamily="2" charset="-122"/>
                <a:cs typeface="宋体" panose="02010600030101010101" pitchFamily="2" charset="-122"/>
              </a:rPr>
              <a:t>wMODBUS</a:t>
            </a:r>
            <a:r>
              <a:rPr lang="zh-CN" altLang="zh-CN" sz="2000" b="1" kern="100" dirty="0">
                <a:effectLst/>
                <a:latin typeface="Times New Roman" panose="02020603050405020304" pitchFamily="18" charset="0"/>
                <a:ea typeface="宋体" panose="02010600030101010101" pitchFamily="2" charset="-122"/>
                <a:cs typeface="宋体" panose="02010600030101010101" pitchFamily="2" charset="-122"/>
              </a:rPr>
              <a:t>协议栈</a:t>
            </a:r>
            <a:r>
              <a:rPr lang="en-US" altLang="zh-CN" sz="2000" b="1" kern="1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kern="100" dirty="0">
                <a:latin typeface="Times New Roman" panose="02020603050405020304" pitchFamily="18" charset="0"/>
                <a:ea typeface="宋体" panose="02010600030101010101" pitchFamily="2" charset="-122"/>
              </a:rPr>
              <a:t>主机功能为应用提供多种请求模式，用户可以选择阻塞还是非阻塞模式，自定义超时时间等，方便应用层灵活调用。</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2075" tIns="46037" rIns="92075" bIns="46037" anchor="ctr"/>
          <a:lstStyle/>
          <a:p>
            <a:r>
              <a:rPr lang="en-US" altLang="zh-CN" dirty="0" err="1"/>
              <a:t>wModbus</a:t>
            </a:r>
            <a:r>
              <a:rPr lang="zh-CN" altLang="en-US" dirty="0"/>
              <a:t>的使用</a:t>
            </a:r>
            <a:r>
              <a:rPr kumimoji="0" lang="en-US" altLang="zh-CN" sz="4400" b="0" i="0" u="none" strike="noStrike" kern="1200" cap="none" spc="0" normalizeH="0" baseline="0" noProof="0" dirty="0">
                <a:ln>
                  <a:noFill/>
                </a:ln>
                <a:solidFill>
                  <a:srgbClr val="000066"/>
                </a:solidFill>
                <a:effectLst/>
                <a:uLnTx/>
                <a:uFillTx/>
                <a:latin typeface="宋体"/>
                <a:ea typeface="宋体"/>
                <a:cs typeface="+mj-cs"/>
              </a:rPr>
              <a:t>- </a:t>
            </a:r>
            <a:r>
              <a:rPr kumimoji="0" lang="zh-CN" altLang="en-US" sz="1800" b="0" i="0" u="none" strike="noStrike" kern="100" cap="none" spc="0" normalizeH="0" baseline="0" noProof="0" dirty="0">
                <a:ln>
                  <a:noFill/>
                </a:ln>
                <a:solidFill>
                  <a:srgbClr val="000066"/>
                </a:solidFill>
                <a:effectLst/>
                <a:uLnTx/>
                <a:uFillTx/>
                <a:latin typeface="宋体"/>
                <a:ea typeface="宋体" panose="02010600030101010101" pitchFamily="2" charset="-122"/>
                <a:cs typeface="Times New Roman" panose="02020603050405020304" pitchFamily="18" charset="0"/>
              </a:rPr>
              <a:t>发送接收函数配置</a:t>
            </a:r>
            <a:endParaRPr lang="zh-CN" altLang="en-US" dirty="0"/>
          </a:p>
        </p:txBody>
      </p:sp>
      <p:sp>
        <p:nvSpPr>
          <p:cNvPr id="7171" name="Rectangle 3"/>
          <p:cNvSpPr>
            <a:spLocks noGrp="1" noChangeArrowheads="1"/>
          </p:cNvSpPr>
          <p:nvPr>
            <p:ph type="body" idx="1"/>
          </p:nvPr>
        </p:nvSpPr>
        <p:spPr>
          <a:xfrm>
            <a:off x="467544" y="2017713"/>
            <a:ext cx="8487544" cy="4114800"/>
          </a:xfrm>
          <a:noFill/>
          <a:ln/>
        </p:spPr>
        <p:txBody>
          <a:bodyPr lIns="182562" tIns="46037" rIns="182562" bIns="46037"/>
          <a:lstStyle/>
          <a:p>
            <a:pPr marL="0" indent="0" algn="l">
              <a:buNone/>
            </a:pPr>
            <a:r>
              <a:rPr lang="zh-CN" altLang="zh-CN" sz="1600" u="none" strike="noStrike" kern="100" dirty="0">
                <a:solidFill>
                  <a:srgbClr val="000000"/>
                </a:solidFill>
                <a:effectLst/>
                <a:latin typeface="Times New Roman" panose="02020603050405020304" pitchFamily="18" charset="0"/>
                <a:ea typeface="宋体" panose="02010600030101010101" pitchFamily="2" charset="-122"/>
              </a:rPr>
              <a:t>发送函数</a:t>
            </a:r>
            <a:endParaRPr lang="zh-CN" altLang="zh-CN" sz="1600" kern="100" dirty="0">
              <a:effectLst/>
              <a:latin typeface="Times New Roman" panose="02020603050405020304" pitchFamily="18" charset="0"/>
              <a:ea typeface="宋体" panose="02010600030101010101" pitchFamily="2" charset="-122"/>
            </a:endParaRPr>
          </a:p>
          <a:p>
            <a:pPr marL="0" indent="0" algn="l">
              <a:buNone/>
            </a:pP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UCHAR  </a:t>
            </a:r>
            <a:r>
              <a:rPr lang="en-US" altLang="zh-CN" sz="1600" u="none" strike="noStrike" kern="100" dirty="0" err="1">
                <a:solidFill>
                  <a:srgbClr val="000000"/>
                </a:solidFill>
                <a:effectLst/>
                <a:latin typeface="Times New Roman" panose="02020603050405020304" pitchFamily="18" charset="0"/>
                <a:ea typeface="宋体" panose="02010600030101010101" pitchFamily="2" charset="-122"/>
              </a:rPr>
              <a:t>PortTransmit</a:t>
            </a: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 (void *Parent, UCHAR *</a:t>
            </a:r>
            <a:r>
              <a:rPr lang="en-US" altLang="zh-CN" sz="1600" u="none" strike="noStrike" kern="100" dirty="0" err="1">
                <a:solidFill>
                  <a:srgbClr val="000000"/>
                </a:solidFill>
                <a:effectLst/>
                <a:latin typeface="Times New Roman" panose="02020603050405020304" pitchFamily="18" charset="0"/>
                <a:ea typeface="宋体" panose="02010600030101010101" pitchFamily="2" charset="-122"/>
              </a:rPr>
              <a:t>pData</a:t>
            </a: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 USHORT </a:t>
            </a:r>
            <a:r>
              <a:rPr lang="en-US" altLang="zh-CN" sz="1600" u="none" strike="noStrike" kern="100" dirty="0" err="1">
                <a:solidFill>
                  <a:srgbClr val="000000"/>
                </a:solidFill>
                <a:effectLst/>
                <a:latin typeface="Times New Roman" panose="02020603050405020304" pitchFamily="18" charset="0"/>
                <a:ea typeface="宋体" panose="02010600030101010101" pitchFamily="2" charset="-122"/>
              </a:rPr>
              <a:t>Size,ULONG</a:t>
            </a: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 </a:t>
            </a:r>
            <a:r>
              <a:rPr lang="en-US" altLang="zh-CN" sz="1600" u="none" strike="noStrike" kern="100" dirty="0" err="1">
                <a:solidFill>
                  <a:srgbClr val="000000"/>
                </a:solidFill>
                <a:effectLst/>
                <a:latin typeface="Times New Roman" panose="02020603050405020304" pitchFamily="18" charset="0"/>
                <a:ea typeface="宋体" panose="02010600030101010101" pitchFamily="2" charset="-122"/>
              </a:rPr>
              <a:t>lTimeOut</a:t>
            </a: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a:p>
            <a:pPr marL="0" indent="0" algn="l">
              <a:buNone/>
            </a:pP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a:p>
            <a:pPr marL="400050" lvl="1" indent="0">
              <a:buNone/>
            </a:pPr>
            <a:r>
              <a:rPr lang="zh-CN" altLang="zh-CN" sz="1200" u="none" strike="noStrike" kern="100" dirty="0">
                <a:solidFill>
                  <a:srgbClr val="000000"/>
                </a:solidFill>
                <a:effectLst/>
                <a:latin typeface="Times New Roman" panose="02020603050405020304" pitchFamily="18" charset="0"/>
                <a:ea typeface="宋体" panose="02010600030101010101" pitchFamily="2" charset="-122"/>
              </a:rPr>
              <a:t>依照</a:t>
            </a:r>
            <a:r>
              <a:rPr lang="en-US" altLang="zh-CN" sz="1200" u="none" strike="noStrike" kern="100" dirty="0" err="1">
                <a:solidFill>
                  <a:srgbClr val="000000"/>
                </a:solidFill>
                <a:effectLst/>
                <a:latin typeface="Times New Roman" panose="02020603050405020304" pitchFamily="18" charset="0"/>
                <a:ea typeface="宋体" panose="02010600030101010101" pitchFamily="2" charset="-122"/>
              </a:rPr>
              <a:t>lTimeOut</a:t>
            </a:r>
            <a:r>
              <a:rPr lang="zh-CN" altLang="zh-CN" sz="1200" u="none" strike="noStrike" kern="100" dirty="0">
                <a:solidFill>
                  <a:srgbClr val="000000"/>
                </a:solidFill>
                <a:effectLst/>
                <a:latin typeface="Times New Roman" panose="02020603050405020304" pitchFamily="18" charset="0"/>
                <a:ea typeface="宋体" panose="02010600030101010101" pitchFamily="2" charset="-122"/>
              </a:rPr>
              <a:t>时间进行阻塞发送</a:t>
            </a:r>
            <a:endParaRPr lang="zh-CN" altLang="zh-CN" sz="1200" kern="100" dirty="0">
              <a:effectLst/>
              <a:latin typeface="Times New Roman" panose="02020603050405020304" pitchFamily="18" charset="0"/>
              <a:ea typeface="宋体" panose="02010600030101010101" pitchFamily="2" charset="-122"/>
            </a:endParaRPr>
          </a:p>
          <a:p>
            <a:pPr marL="0" indent="0" algn="l">
              <a:buNone/>
            </a:pPr>
            <a:r>
              <a:rPr lang="en-US" altLang="zh-CN" sz="1600" kern="100" dirty="0">
                <a:solidFill>
                  <a:srgbClr val="000000"/>
                </a:solidFill>
                <a:latin typeface="Times New Roman" panose="02020603050405020304" pitchFamily="18" charset="0"/>
                <a:ea typeface="宋体" panose="02010600030101010101" pitchFamily="2" charset="-122"/>
              </a:rPr>
              <a:t>        </a:t>
            </a:r>
            <a:r>
              <a:rPr lang="zh-CN" altLang="zh-CN" sz="1600" u="none" strike="noStrike" kern="100" dirty="0">
                <a:solidFill>
                  <a:srgbClr val="000000"/>
                </a:solidFill>
                <a:effectLst/>
                <a:latin typeface="Times New Roman" panose="02020603050405020304" pitchFamily="18" charset="0"/>
                <a:ea typeface="宋体" panose="02010600030101010101" pitchFamily="2" charset="-122"/>
              </a:rPr>
              <a:t>……</a:t>
            </a:r>
            <a:endParaRPr lang="en-US" altLang="zh-CN" sz="1600" kern="100" dirty="0">
              <a:latin typeface="Times New Roman" panose="02020603050405020304" pitchFamily="18" charset="0"/>
              <a:ea typeface="宋体" panose="02010600030101010101" pitchFamily="2" charset="-122"/>
            </a:endParaRPr>
          </a:p>
          <a:p>
            <a:pPr marL="0" indent="0" algn="l">
              <a:buNone/>
            </a:pPr>
            <a:r>
              <a:rPr lang="en-US" altLang="zh-CN" sz="1200" u="none" strike="noStrike" kern="100" dirty="0">
                <a:solidFill>
                  <a:srgbClr val="000000"/>
                </a:solidFill>
                <a:effectLst/>
                <a:latin typeface="Times New Roman" panose="02020603050405020304" pitchFamily="18" charset="0"/>
                <a:ea typeface="宋体" panose="02010600030101010101" pitchFamily="2" charset="-122"/>
              </a:rPr>
              <a:t>           return MBTRUE;</a:t>
            </a:r>
            <a:r>
              <a:rPr lang="zh-CN" altLang="zh-CN" sz="1200" u="none" strike="noStrike" kern="100" dirty="0">
                <a:solidFill>
                  <a:srgbClr val="000000"/>
                </a:solidFill>
                <a:effectLst/>
                <a:latin typeface="Times New Roman" panose="02020603050405020304" pitchFamily="18" charset="0"/>
                <a:ea typeface="宋体" panose="02010600030101010101" pitchFamily="2" charset="-122"/>
              </a:rPr>
              <a:t>成功发送返回</a:t>
            </a:r>
            <a:r>
              <a:rPr lang="en-US" altLang="zh-CN" sz="1200" u="none" strike="noStrike" kern="100" dirty="0">
                <a:solidFill>
                  <a:srgbClr val="000000"/>
                </a:solidFill>
                <a:effectLst/>
                <a:latin typeface="Times New Roman" panose="02020603050405020304" pitchFamily="18" charset="0"/>
                <a:ea typeface="宋体" panose="02010600030101010101" pitchFamily="2" charset="-122"/>
              </a:rPr>
              <a:t>MBTRUE</a:t>
            </a:r>
            <a:r>
              <a:rPr lang="zh-CN" altLang="zh-CN" sz="1200" u="none" strike="noStrike" kern="100" dirty="0">
                <a:solidFill>
                  <a:srgbClr val="000000"/>
                </a:solidFill>
                <a:effectLst/>
                <a:latin typeface="Times New Roman" panose="02020603050405020304" pitchFamily="18" charset="0"/>
                <a:ea typeface="宋体" panose="02010600030101010101" pitchFamily="2" charset="-122"/>
              </a:rPr>
              <a:t>，否则返回</a:t>
            </a:r>
            <a:r>
              <a:rPr lang="en-US" altLang="zh-CN" sz="1200" u="none" strike="noStrike" kern="100" dirty="0">
                <a:solidFill>
                  <a:srgbClr val="000000"/>
                </a:solidFill>
                <a:effectLst/>
                <a:latin typeface="Times New Roman" panose="02020603050405020304" pitchFamily="18" charset="0"/>
                <a:ea typeface="宋体" panose="02010600030101010101" pitchFamily="2" charset="-122"/>
              </a:rPr>
              <a:t>MBFALSE</a:t>
            </a:r>
            <a:endParaRPr lang="zh-CN" altLang="zh-CN" sz="1200" kern="100" dirty="0">
              <a:effectLst/>
              <a:latin typeface="Times New Roman" panose="02020603050405020304" pitchFamily="18" charset="0"/>
              <a:ea typeface="宋体" panose="02010600030101010101" pitchFamily="2" charset="-122"/>
            </a:endParaRPr>
          </a:p>
          <a:p>
            <a:pPr marL="0" indent="0" algn="l">
              <a:buNone/>
            </a:pP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a:t>
            </a:r>
          </a:p>
          <a:p>
            <a:pPr marL="0" indent="0" algn="l">
              <a:buNone/>
            </a:pPr>
            <a:endParaRPr lang="zh-CN" altLang="zh-CN" sz="1600" kern="100" dirty="0">
              <a:effectLst/>
              <a:latin typeface="Times New Roman" panose="02020603050405020304" pitchFamily="18" charset="0"/>
              <a:ea typeface="宋体" panose="02010600030101010101" pitchFamily="2" charset="-122"/>
            </a:endParaRPr>
          </a:p>
          <a:p>
            <a:pPr marL="0" indent="0" algn="l">
              <a:buNone/>
            </a:pPr>
            <a:r>
              <a:rPr lang="zh-CN" altLang="zh-CN" sz="1600" u="none" strike="noStrike" kern="100" dirty="0">
                <a:solidFill>
                  <a:srgbClr val="000000"/>
                </a:solidFill>
                <a:effectLst/>
                <a:latin typeface="Times New Roman" panose="02020603050405020304" pitchFamily="18" charset="0"/>
                <a:ea typeface="宋体" panose="02010600030101010101" pitchFamily="2" charset="-122"/>
              </a:rPr>
              <a:t>接收函数</a:t>
            </a:r>
            <a:endParaRPr lang="zh-CN" altLang="zh-CN" sz="1600" kern="100" dirty="0">
              <a:effectLst/>
              <a:latin typeface="Times New Roman" panose="02020603050405020304" pitchFamily="18" charset="0"/>
              <a:ea typeface="宋体" panose="02010600030101010101" pitchFamily="2" charset="-122"/>
            </a:endParaRPr>
          </a:p>
          <a:p>
            <a:pPr marL="0" indent="0" algn="l">
              <a:buNone/>
            </a:pP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SHORT  </a:t>
            </a:r>
            <a:r>
              <a:rPr lang="en-US" altLang="zh-CN" sz="1600" u="none" strike="noStrike" kern="100" dirty="0" err="1">
                <a:solidFill>
                  <a:srgbClr val="000000"/>
                </a:solidFill>
                <a:effectLst/>
                <a:latin typeface="Times New Roman" panose="02020603050405020304" pitchFamily="18" charset="0"/>
                <a:ea typeface="宋体" panose="02010600030101010101" pitchFamily="2" charset="-122"/>
              </a:rPr>
              <a:t>PortReceive</a:t>
            </a: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 (void *Parent, UCHAR *</a:t>
            </a:r>
            <a:r>
              <a:rPr lang="en-US" altLang="zh-CN" sz="1600" u="none" strike="noStrike" kern="100" dirty="0" err="1">
                <a:solidFill>
                  <a:srgbClr val="000000"/>
                </a:solidFill>
                <a:effectLst/>
                <a:latin typeface="Times New Roman" panose="02020603050405020304" pitchFamily="18" charset="0"/>
                <a:ea typeface="宋体" panose="02010600030101010101" pitchFamily="2" charset="-122"/>
              </a:rPr>
              <a:t>pData</a:t>
            </a: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 USHORT </a:t>
            </a:r>
            <a:r>
              <a:rPr lang="en-US" altLang="zh-CN" sz="1600" u="none" strike="noStrike" kern="100" dirty="0" err="1">
                <a:solidFill>
                  <a:srgbClr val="000000"/>
                </a:solidFill>
                <a:effectLst/>
                <a:latin typeface="Times New Roman" panose="02020603050405020304" pitchFamily="18" charset="0"/>
                <a:ea typeface="宋体" panose="02010600030101010101" pitchFamily="2" charset="-122"/>
              </a:rPr>
              <a:t>Size,ULONG</a:t>
            </a: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 </a:t>
            </a:r>
            <a:r>
              <a:rPr lang="en-US" altLang="zh-CN" sz="1600" u="none" strike="noStrike" kern="100" dirty="0" err="1">
                <a:solidFill>
                  <a:srgbClr val="000000"/>
                </a:solidFill>
                <a:effectLst/>
                <a:latin typeface="Times New Roman" panose="02020603050405020304" pitchFamily="18" charset="0"/>
                <a:ea typeface="宋体" panose="02010600030101010101" pitchFamily="2" charset="-122"/>
              </a:rPr>
              <a:t>lTimeOut</a:t>
            </a: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a:p>
            <a:pPr marL="0" indent="0" algn="l">
              <a:buNone/>
            </a:pP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a:p>
            <a:pPr marL="400050" lvl="1" indent="0">
              <a:buNone/>
            </a:pPr>
            <a:r>
              <a:rPr lang="zh-CN" altLang="zh-CN" sz="1200" u="none" strike="noStrike" kern="100" dirty="0">
                <a:solidFill>
                  <a:srgbClr val="000000"/>
                </a:solidFill>
                <a:effectLst/>
                <a:latin typeface="Times New Roman" panose="02020603050405020304" pitchFamily="18" charset="0"/>
                <a:ea typeface="宋体" panose="02010600030101010101" pitchFamily="2" charset="-122"/>
              </a:rPr>
              <a:t>依照</a:t>
            </a:r>
            <a:r>
              <a:rPr lang="en-US" altLang="zh-CN" sz="1200" u="none" strike="noStrike" kern="100" dirty="0" err="1">
                <a:solidFill>
                  <a:srgbClr val="000000"/>
                </a:solidFill>
                <a:effectLst/>
                <a:latin typeface="Times New Roman" panose="02020603050405020304" pitchFamily="18" charset="0"/>
                <a:ea typeface="宋体" panose="02010600030101010101" pitchFamily="2" charset="-122"/>
              </a:rPr>
              <a:t>lTimeOut</a:t>
            </a:r>
            <a:r>
              <a:rPr lang="zh-CN" altLang="zh-CN" sz="1200" u="none" strike="noStrike" kern="100" dirty="0">
                <a:solidFill>
                  <a:srgbClr val="000000"/>
                </a:solidFill>
                <a:effectLst/>
                <a:latin typeface="Times New Roman" panose="02020603050405020304" pitchFamily="18" charset="0"/>
                <a:ea typeface="宋体" panose="02010600030101010101" pitchFamily="2" charset="-122"/>
              </a:rPr>
              <a:t>时间进行阻塞接收</a:t>
            </a:r>
            <a:endParaRPr lang="zh-CN" altLang="zh-CN" sz="1200" kern="100" dirty="0">
              <a:effectLst/>
              <a:latin typeface="Times New Roman" panose="02020603050405020304" pitchFamily="18" charset="0"/>
              <a:ea typeface="宋体" panose="02010600030101010101" pitchFamily="2" charset="-122"/>
            </a:endParaRPr>
          </a:p>
          <a:p>
            <a:pPr indent="0" algn="l">
              <a:buNone/>
            </a:pPr>
            <a:r>
              <a:rPr lang="zh-CN" altLang="zh-CN" sz="1600" u="none" strike="noStrike" kern="100" dirty="0">
                <a:solidFill>
                  <a:srgbClr val="000000"/>
                </a:solidFill>
                <a:effectLst/>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a:p>
            <a:pPr marL="400050" lvl="1" indent="0">
              <a:buNone/>
            </a:pPr>
            <a:r>
              <a:rPr lang="en-US" altLang="zh-CN" sz="1200" u="none" strike="noStrike" kern="100" dirty="0">
                <a:solidFill>
                  <a:srgbClr val="000000"/>
                </a:solidFill>
                <a:effectLst/>
                <a:latin typeface="Times New Roman" panose="02020603050405020304" pitchFamily="18" charset="0"/>
                <a:ea typeface="宋体" panose="02010600030101010101" pitchFamily="2" charset="-122"/>
              </a:rPr>
              <a:t>Return </a:t>
            </a:r>
            <a:r>
              <a:rPr lang="zh-CN" altLang="zh-CN" sz="1200" u="none" strike="noStrike" kern="100" dirty="0">
                <a:solidFill>
                  <a:srgbClr val="000000"/>
                </a:solidFill>
                <a:effectLst/>
                <a:latin typeface="Times New Roman" panose="02020603050405020304" pitchFamily="18" charset="0"/>
                <a:ea typeface="宋体" panose="02010600030101010101" pitchFamily="2" charset="-122"/>
              </a:rPr>
              <a:t>接收数据的实际长度</a:t>
            </a:r>
            <a:r>
              <a:rPr lang="en-US" altLang="zh-CN" sz="1200" u="none" strike="noStrike" kern="100" dirty="0">
                <a:solidFill>
                  <a:srgbClr val="000000"/>
                </a:solidFill>
                <a:effectLst/>
                <a:latin typeface="Times New Roman" panose="02020603050405020304" pitchFamily="18" charset="0"/>
                <a:ea typeface="宋体" panose="02010600030101010101" pitchFamily="2" charset="-122"/>
              </a:rPr>
              <a:t>,</a:t>
            </a:r>
            <a:r>
              <a:rPr lang="zh-CN" altLang="zh-CN" sz="1200" u="none" strike="noStrike" kern="100" dirty="0">
                <a:solidFill>
                  <a:srgbClr val="000000"/>
                </a:solidFill>
                <a:effectLst/>
                <a:latin typeface="Times New Roman" panose="02020603050405020304" pitchFamily="18" charset="0"/>
                <a:ea typeface="宋体" panose="02010600030101010101" pitchFamily="2" charset="-122"/>
              </a:rPr>
              <a:t>如果未接收到数据返回</a:t>
            </a:r>
            <a:r>
              <a:rPr lang="en-US" altLang="zh-CN" sz="1200" u="none" strike="noStrike" kern="100" dirty="0">
                <a:solidFill>
                  <a:srgbClr val="000000"/>
                </a:solidFill>
                <a:effectLst/>
                <a:latin typeface="Times New Roman" panose="02020603050405020304" pitchFamily="18" charset="0"/>
                <a:ea typeface="宋体" panose="02010600030101010101" pitchFamily="2" charset="-122"/>
              </a:rPr>
              <a:t>0</a:t>
            </a:r>
            <a:r>
              <a:rPr lang="zh-CN" altLang="zh-CN" sz="1200" u="none" strike="noStrike" kern="100" dirty="0">
                <a:solidFill>
                  <a:srgbClr val="000000"/>
                </a:solidFill>
                <a:effectLst/>
                <a:latin typeface="Times New Roman" panose="02020603050405020304" pitchFamily="18" charset="0"/>
                <a:ea typeface="宋体" panose="02010600030101010101" pitchFamily="2" charset="-122"/>
              </a:rPr>
              <a:t>，如果接收错误，返回</a:t>
            </a:r>
            <a:r>
              <a:rPr lang="en-US" altLang="zh-CN" sz="1200" u="none" strike="noStrike" kern="100" dirty="0">
                <a:solidFill>
                  <a:srgbClr val="000000"/>
                </a:solidFill>
                <a:effectLst/>
                <a:latin typeface="Times New Roman" panose="02020603050405020304" pitchFamily="18" charset="0"/>
                <a:ea typeface="宋体" panose="02010600030101010101" pitchFamily="2" charset="-122"/>
              </a:rPr>
              <a:t>-1</a:t>
            </a:r>
            <a:r>
              <a:rPr lang="zh-CN" altLang="zh-CN" sz="1200" u="none" strike="noStrike" kern="100" dirty="0">
                <a:solidFill>
                  <a:srgbClr val="000000"/>
                </a:solidFill>
                <a:effectLst/>
                <a:latin typeface="Times New Roman" panose="02020603050405020304" pitchFamily="18" charset="0"/>
                <a:ea typeface="宋体" panose="02010600030101010101" pitchFamily="2" charset="-122"/>
              </a:rPr>
              <a:t>。</a:t>
            </a:r>
            <a:endParaRPr lang="zh-CN" altLang="zh-CN" sz="1200" kern="100" dirty="0">
              <a:effectLst/>
              <a:latin typeface="Times New Roman" panose="02020603050405020304" pitchFamily="18" charset="0"/>
              <a:ea typeface="宋体" panose="02010600030101010101" pitchFamily="2" charset="-122"/>
            </a:endParaRPr>
          </a:p>
          <a:p>
            <a:pPr marL="0" indent="0" algn="l">
              <a:buNone/>
            </a:pPr>
            <a:r>
              <a:rPr lang="en-US" altLang="zh-CN" sz="1600" u="none" strike="noStrike" kern="100" dirty="0">
                <a:solidFill>
                  <a:srgbClr val="000000"/>
                </a:solidFill>
                <a:effectLst/>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2075" tIns="46037" rIns="92075" bIns="46037" anchor="ctr"/>
          <a:lstStyle/>
          <a:p>
            <a:r>
              <a:rPr lang="en-US" altLang="zh-CN" dirty="0" err="1"/>
              <a:t>wModbus</a:t>
            </a:r>
            <a:r>
              <a:rPr lang="zh-CN" altLang="en-US" dirty="0"/>
              <a:t>的使用</a:t>
            </a:r>
            <a:r>
              <a:rPr kumimoji="0" lang="en-US" altLang="zh-CN" sz="4400" b="0" i="0" u="none" strike="noStrike" kern="1200" cap="none" spc="0" normalizeH="0" baseline="0" noProof="0" dirty="0">
                <a:ln>
                  <a:noFill/>
                </a:ln>
                <a:solidFill>
                  <a:srgbClr val="000066"/>
                </a:solidFill>
                <a:effectLst/>
                <a:uLnTx/>
                <a:uFillTx/>
                <a:latin typeface="宋体"/>
                <a:ea typeface="宋体"/>
                <a:cs typeface="+mj-cs"/>
              </a:rPr>
              <a:t>- </a:t>
            </a:r>
            <a:r>
              <a:rPr kumimoji="0" lang="zh-CN" altLang="en-US" sz="1800" b="0" i="0" u="none" strike="noStrike" kern="100" cap="none" spc="0" normalizeH="0" baseline="0" noProof="0" dirty="0">
                <a:ln>
                  <a:noFill/>
                </a:ln>
                <a:solidFill>
                  <a:srgbClr val="000066"/>
                </a:solidFill>
                <a:effectLst/>
                <a:uLnTx/>
                <a:uFillTx/>
                <a:latin typeface="宋体"/>
                <a:ea typeface="宋体" panose="02010600030101010101" pitchFamily="2" charset="-122"/>
                <a:cs typeface="Times New Roman" panose="02020603050405020304" pitchFamily="18" charset="0"/>
              </a:rPr>
              <a:t>从机任务函数示例</a:t>
            </a:r>
            <a:endParaRPr lang="zh-CN" altLang="en-US" dirty="0"/>
          </a:p>
        </p:txBody>
      </p:sp>
      <p:sp>
        <p:nvSpPr>
          <p:cNvPr id="7171" name="Rectangle 3"/>
          <p:cNvSpPr>
            <a:spLocks noGrp="1" noChangeArrowheads="1"/>
          </p:cNvSpPr>
          <p:nvPr>
            <p:ph type="body" idx="1"/>
          </p:nvPr>
        </p:nvSpPr>
        <p:spPr>
          <a:xfrm>
            <a:off x="467544" y="2017713"/>
            <a:ext cx="8487544" cy="4625974"/>
          </a:xfrm>
          <a:noFill/>
          <a:ln/>
        </p:spPr>
        <p:txBody>
          <a:bodyPr lIns="182562" tIns="46037" rIns="182562" bIns="46037"/>
          <a:lstStyle/>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uint8_t  </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buf</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[256];//</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定义操作数据内存</a:t>
            </a: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static OS_MUTEX   mutex;</a:t>
            </a:r>
          </a:p>
          <a:p>
            <a:pPr marL="0" indent="0" algn="l">
              <a:buNone/>
            </a:pPr>
            <a:endParaRPr lang="en-US" altLang="zh-CN"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void  Task(void *</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p_arg</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p>
          <a:p>
            <a:pPr marL="0" indent="0" algn="l">
              <a:buNone/>
            </a:pPr>
            <a:r>
              <a:rPr lang="en-US" altLang="zh-CN" sz="1400" kern="100" dirty="0">
                <a:solidFill>
                  <a:srgbClr val="000000"/>
                </a:solidFill>
                <a:latin typeface="Times New Roman" panose="02020603050405020304" pitchFamily="18" charset="0"/>
                <a:ea typeface="宋体" panose="02010600030101010101" pitchFamily="2" charset="-122"/>
              </a:rPr>
              <a:t>          </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wMB</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mb;//</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定义</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wModbus</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协议栈</a:t>
            </a:r>
            <a:endParaRPr lang="en-US" altLang="zh-CN"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endParaRPr lang="zh-CN" altLang="en-US"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         </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 </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初使化传输路径 </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串口</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网口 （依据</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Id</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a:t>
            </a:r>
            <a:endParaRPr lang="en-US" altLang="zh-CN"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endParaRPr lang="zh-CN" altLang="en-US"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MB_Init</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(&amp;mb,MB_MODE_RTU,1,0,&amp;mutex); //</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初使化</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wModbus</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协议栈站号为</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1</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的从机</a:t>
            </a: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MB_PortSet</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(&amp;</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mb,PortTransmit,PortReceive</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设置回调函数</a:t>
            </a:r>
            <a:endParaRPr lang="en-US" altLang="zh-CN"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while(1)</a:t>
            </a: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轮询接收并处理数据</a:t>
            </a: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if(</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MB_Poll</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(&amp;mb, buf,0) &lt;=0){ </a:t>
            </a: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printf</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("MB Port failed!\n");</a:t>
            </a:r>
          </a:p>
          <a:p>
            <a:pPr marL="0" indent="0" algn="l">
              <a:buNone/>
            </a:pPr>
            <a:r>
              <a:rPr lang="en-US" altLang="zh-CN" sz="1400" kern="100" dirty="0">
                <a:solidFill>
                  <a:srgbClr val="000000"/>
                </a:solidFill>
                <a:latin typeface="Times New Roman" panose="02020603050405020304" pitchFamily="18" charset="0"/>
                <a:ea typeface="宋体" panose="02010600030101010101" pitchFamily="2" charset="-122"/>
              </a:rPr>
              <a:t>           	</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167507942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2075" tIns="46037" rIns="92075" bIns="46037" anchor="ctr"/>
          <a:lstStyle/>
          <a:p>
            <a:r>
              <a:rPr lang="en-US" altLang="zh-CN" dirty="0" err="1"/>
              <a:t>wModbus</a:t>
            </a:r>
            <a:r>
              <a:rPr lang="zh-CN" altLang="en-US" dirty="0"/>
              <a:t>的使用</a:t>
            </a:r>
            <a:r>
              <a:rPr kumimoji="0" lang="en-US" altLang="zh-CN" sz="4400" b="0" i="0" u="none" strike="noStrike" kern="1200" cap="none" spc="0" normalizeH="0" baseline="0" noProof="0" dirty="0">
                <a:ln>
                  <a:noFill/>
                </a:ln>
                <a:solidFill>
                  <a:srgbClr val="000066"/>
                </a:solidFill>
                <a:effectLst/>
                <a:uLnTx/>
                <a:uFillTx/>
                <a:latin typeface="宋体"/>
                <a:ea typeface="宋体"/>
                <a:cs typeface="+mj-cs"/>
              </a:rPr>
              <a:t>- </a:t>
            </a:r>
            <a:r>
              <a:rPr kumimoji="0" lang="zh-CN" altLang="en-US" sz="1800" b="0" i="0" u="none" strike="noStrike" kern="100" cap="none" spc="0" normalizeH="0" baseline="0" noProof="0" dirty="0">
                <a:ln>
                  <a:noFill/>
                </a:ln>
                <a:solidFill>
                  <a:srgbClr val="000066"/>
                </a:solidFill>
                <a:effectLst/>
                <a:uLnTx/>
                <a:uFillTx/>
                <a:latin typeface="宋体"/>
                <a:ea typeface="宋体" panose="02010600030101010101" pitchFamily="2" charset="-122"/>
                <a:cs typeface="Times New Roman" panose="02020603050405020304" pitchFamily="18" charset="0"/>
              </a:rPr>
              <a:t>从机回调函数</a:t>
            </a:r>
            <a:endParaRPr lang="zh-CN" altLang="en-US" dirty="0"/>
          </a:p>
        </p:txBody>
      </p:sp>
      <p:sp>
        <p:nvSpPr>
          <p:cNvPr id="7171" name="Rectangle 3"/>
          <p:cNvSpPr>
            <a:spLocks noGrp="1" noChangeArrowheads="1"/>
          </p:cNvSpPr>
          <p:nvPr>
            <p:ph type="body" idx="1"/>
          </p:nvPr>
        </p:nvSpPr>
        <p:spPr>
          <a:xfrm>
            <a:off x="467544" y="2017713"/>
            <a:ext cx="8487544" cy="4625974"/>
          </a:xfrm>
          <a:noFill/>
          <a:ln/>
        </p:spPr>
        <p:txBody>
          <a:bodyPr lIns="182562" tIns="46037" rIns="182562" bIns="46037"/>
          <a:lstStyle/>
          <a:p>
            <a:pPr algn="l"/>
            <a:r>
              <a:rPr lang="en-US" altLang="zh-CN" sz="1400" u="none" strike="noStrike" kern="100" dirty="0">
                <a:solidFill>
                  <a:srgbClr val="000000"/>
                </a:solidFill>
                <a:effectLst/>
                <a:latin typeface="华文宋体" panose="02010600040101010101" pitchFamily="2" charset="-122"/>
                <a:ea typeface="华文宋体" panose="02010600040101010101" pitchFamily="2" charset="-122"/>
              </a:rPr>
              <a:t>/** Description: </a:t>
            </a:r>
            <a:r>
              <a:rPr lang="zh-CN" altLang="zh-CN" sz="1400" u="none" strike="noStrike" kern="100" dirty="0">
                <a:solidFill>
                  <a:srgbClr val="000000"/>
                </a:solidFill>
                <a:effectLst/>
                <a:latin typeface="华文宋体" panose="02010600040101010101" pitchFamily="2" charset="-122"/>
                <a:ea typeface="华文宋体" panose="02010600040101010101" pitchFamily="2" charset="-122"/>
              </a:rPr>
              <a:t>此函数用于</a:t>
            </a:r>
            <a:r>
              <a:rPr lang="en-US" altLang="zh-CN" sz="1400" u="none" strike="noStrike" kern="100" dirty="0" err="1">
                <a:solidFill>
                  <a:srgbClr val="000000"/>
                </a:solidFill>
                <a:effectLst/>
                <a:latin typeface="华文宋体" panose="02010600040101010101" pitchFamily="2" charset="-122"/>
                <a:ea typeface="华文宋体" panose="02010600040101010101" pitchFamily="2" charset="-122"/>
              </a:rPr>
              <a:t>RegHoldingWrite</a:t>
            </a:r>
            <a:r>
              <a:rPr lang="zh-CN" altLang="zh-CN" sz="1400" u="none" strike="noStrike" kern="100" dirty="0">
                <a:solidFill>
                  <a:srgbClr val="000000"/>
                </a:solidFill>
                <a:effectLst/>
                <a:latin typeface="华文宋体" panose="02010600040101010101" pitchFamily="2" charset="-122"/>
                <a:ea typeface="华文宋体" panose="02010600040101010101" pitchFamily="2" charset="-122"/>
              </a:rPr>
              <a:t>回调函数</a:t>
            </a:r>
            <a:endParaRPr lang="zh-CN" altLang="zh-CN" sz="1400" kern="100" dirty="0">
              <a:effectLst/>
              <a:latin typeface="华文宋体" panose="02010600040101010101" pitchFamily="2" charset="-122"/>
              <a:ea typeface="华文宋体" panose="02010600040101010101" pitchFamily="2" charset="-122"/>
            </a:endParaRPr>
          </a:p>
          <a:p>
            <a:pPr algn="l"/>
            <a:r>
              <a:rPr lang="en-US" altLang="zh-CN" sz="1400" u="none" strike="noStrike" kern="100" dirty="0">
                <a:solidFill>
                  <a:srgbClr val="000000"/>
                </a:solidFill>
                <a:effectLst/>
                <a:latin typeface="华文宋体" panose="02010600040101010101" pitchFamily="2" charset="-122"/>
                <a:ea typeface="华文宋体" panose="02010600040101010101" pitchFamily="2" charset="-122"/>
              </a:rPr>
              <a:t>* Arguments  : </a:t>
            </a:r>
            <a:r>
              <a:rPr lang="en-US" altLang="zh-CN" sz="1400" u="none" strike="noStrike" kern="100" dirty="0" err="1">
                <a:solidFill>
                  <a:srgbClr val="000000"/>
                </a:solidFill>
                <a:effectLst/>
                <a:latin typeface="华文宋体" panose="02010600040101010101" pitchFamily="2" charset="-122"/>
                <a:ea typeface="华文宋体" panose="02010600040101010101" pitchFamily="2" charset="-122"/>
              </a:rPr>
              <a:t>addr</a:t>
            </a:r>
            <a:r>
              <a:rPr lang="en-US" altLang="zh-CN" sz="1400" u="none" strike="noStrike" kern="100" dirty="0">
                <a:solidFill>
                  <a:srgbClr val="000000"/>
                </a:solidFill>
                <a:effectLst/>
                <a:latin typeface="华文宋体" panose="02010600040101010101" pitchFamily="2" charset="-122"/>
                <a:ea typeface="华文宋体" panose="02010600040101010101" pitchFamily="2" charset="-122"/>
              </a:rPr>
              <a:t>       </a:t>
            </a:r>
            <a:r>
              <a:rPr lang="en-US" altLang="zh-CN" sz="1400" u="none" strike="noStrike" kern="100" dirty="0" err="1">
                <a:solidFill>
                  <a:srgbClr val="000000"/>
                </a:solidFill>
                <a:effectLst/>
                <a:latin typeface="华文宋体" panose="02010600040101010101" pitchFamily="2" charset="-122"/>
                <a:ea typeface="华文宋体" panose="02010600040101010101" pitchFamily="2" charset="-122"/>
              </a:rPr>
              <a:t>RegHolding</a:t>
            </a:r>
            <a:r>
              <a:rPr lang="zh-CN" altLang="zh-CN" sz="1400" u="none" strike="noStrike" kern="100" dirty="0">
                <a:solidFill>
                  <a:srgbClr val="000000"/>
                </a:solidFill>
                <a:effectLst/>
                <a:latin typeface="华文宋体" panose="02010600040101010101" pitchFamily="2" charset="-122"/>
                <a:ea typeface="华文宋体" panose="02010600040101010101" pitchFamily="2" charset="-122"/>
              </a:rPr>
              <a:t>地址</a:t>
            </a:r>
            <a:endParaRPr lang="zh-CN" altLang="zh-CN" sz="1400" kern="100" dirty="0">
              <a:effectLst/>
              <a:latin typeface="华文宋体" panose="02010600040101010101" pitchFamily="2" charset="-122"/>
              <a:ea typeface="华文宋体" panose="02010600040101010101" pitchFamily="2" charset="-122"/>
            </a:endParaRPr>
          </a:p>
          <a:p>
            <a:pPr algn="l"/>
            <a:r>
              <a:rPr lang="en-US" altLang="zh-CN" sz="1400" u="none" strike="noStrike" kern="100" dirty="0">
                <a:solidFill>
                  <a:srgbClr val="000000"/>
                </a:solidFill>
                <a:effectLst/>
                <a:latin typeface="华文宋体" panose="02010600040101010101" pitchFamily="2" charset="-122"/>
                <a:ea typeface="华文宋体" panose="02010600040101010101" pitchFamily="2" charset="-122"/>
              </a:rPr>
              <a:t>*                    : value      </a:t>
            </a:r>
            <a:r>
              <a:rPr lang="en-US" altLang="zh-CN" sz="1400" u="none" strike="noStrike" kern="100" dirty="0" err="1">
                <a:solidFill>
                  <a:srgbClr val="000000"/>
                </a:solidFill>
                <a:effectLst/>
                <a:latin typeface="华文宋体" panose="02010600040101010101" pitchFamily="2" charset="-122"/>
                <a:ea typeface="华文宋体" panose="02010600040101010101" pitchFamily="2" charset="-122"/>
              </a:rPr>
              <a:t>RegHolding</a:t>
            </a:r>
            <a:r>
              <a:rPr lang="zh-CN" altLang="zh-CN" sz="1400" u="none" strike="noStrike" kern="100" dirty="0">
                <a:solidFill>
                  <a:srgbClr val="000000"/>
                </a:solidFill>
                <a:effectLst/>
                <a:latin typeface="华文宋体" panose="02010600040101010101" pitchFamily="2" charset="-122"/>
                <a:ea typeface="华文宋体" panose="02010600040101010101" pitchFamily="2" charset="-122"/>
              </a:rPr>
              <a:t>地址上的值</a:t>
            </a:r>
            <a:endParaRPr lang="zh-CN" altLang="zh-CN" sz="1400" kern="100" dirty="0">
              <a:effectLst/>
              <a:latin typeface="华文宋体" panose="02010600040101010101" pitchFamily="2" charset="-122"/>
              <a:ea typeface="华文宋体" panose="02010600040101010101" pitchFamily="2" charset="-122"/>
            </a:endParaRPr>
          </a:p>
          <a:p>
            <a:pPr algn="l"/>
            <a:r>
              <a:rPr lang="en-US" altLang="zh-CN" sz="1400" u="none" strike="noStrike" kern="100" dirty="0">
                <a:solidFill>
                  <a:srgbClr val="000000"/>
                </a:solidFill>
                <a:effectLst/>
                <a:latin typeface="华文宋体" panose="02010600040101010101" pitchFamily="2" charset="-122"/>
                <a:ea typeface="华文宋体" panose="02010600040101010101" pitchFamily="2" charset="-122"/>
              </a:rPr>
              <a:t>**/</a:t>
            </a:r>
            <a:endParaRPr lang="zh-CN" altLang="zh-CN" sz="1400" kern="100" dirty="0">
              <a:effectLst/>
              <a:latin typeface="华文宋体" panose="02010600040101010101" pitchFamily="2" charset="-122"/>
              <a:ea typeface="华文宋体" panose="02010600040101010101" pitchFamily="2" charset="-122"/>
            </a:endParaRPr>
          </a:p>
          <a:p>
            <a:pPr algn="l"/>
            <a:r>
              <a:rPr lang="en-US" altLang="zh-CN" sz="1400" u="none" strike="noStrike" kern="100" dirty="0">
                <a:solidFill>
                  <a:srgbClr val="000000"/>
                </a:solidFill>
                <a:effectLst/>
                <a:latin typeface="华文宋体" panose="02010600040101010101" pitchFamily="2" charset="-122"/>
                <a:ea typeface="华文宋体" panose="02010600040101010101" pitchFamily="2" charset="-122"/>
              </a:rPr>
              <a:t>__weak void </a:t>
            </a:r>
            <a:r>
              <a:rPr lang="en-US" altLang="zh-CN" sz="1400" u="none" strike="noStrike" kern="100" dirty="0" err="1">
                <a:solidFill>
                  <a:srgbClr val="000000"/>
                </a:solidFill>
                <a:effectLst/>
                <a:latin typeface="华文宋体" panose="02010600040101010101" pitchFamily="2" charset="-122"/>
                <a:ea typeface="华文宋体" panose="02010600040101010101" pitchFamily="2" charset="-122"/>
              </a:rPr>
              <a:t>sMB_RegHoldingWriteCallback</a:t>
            </a:r>
            <a:r>
              <a:rPr lang="en-US" altLang="zh-CN" sz="1400" u="none" strike="noStrike" kern="100" dirty="0">
                <a:solidFill>
                  <a:srgbClr val="000000"/>
                </a:solidFill>
                <a:effectLst/>
                <a:latin typeface="华文宋体" panose="02010600040101010101" pitchFamily="2" charset="-122"/>
                <a:ea typeface="华文宋体" panose="02010600040101010101" pitchFamily="2" charset="-122"/>
              </a:rPr>
              <a:t>(USHORT </a:t>
            </a:r>
            <a:r>
              <a:rPr lang="en-US" altLang="zh-CN" sz="1400" u="none" strike="noStrike" kern="100" dirty="0" err="1">
                <a:solidFill>
                  <a:srgbClr val="000000"/>
                </a:solidFill>
                <a:effectLst/>
                <a:latin typeface="华文宋体" panose="02010600040101010101" pitchFamily="2" charset="-122"/>
                <a:ea typeface="华文宋体" panose="02010600040101010101" pitchFamily="2" charset="-122"/>
              </a:rPr>
              <a:t>addr,USHORT</a:t>
            </a:r>
            <a:r>
              <a:rPr lang="en-US" altLang="zh-CN" sz="1400" u="none" strike="noStrike" kern="100" dirty="0">
                <a:solidFill>
                  <a:srgbClr val="000000"/>
                </a:solidFill>
                <a:effectLst/>
                <a:latin typeface="华文宋体" panose="02010600040101010101" pitchFamily="2" charset="-122"/>
                <a:ea typeface="华文宋体" panose="02010600040101010101" pitchFamily="2" charset="-122"/>
              </a:rPr>
              <a:t> value)</a:t>
            </a:r>
            <a:endParaRPr lang="zh-CN" altLang="zh-CN" sz="1400" kern="100" dirty="0">
              <a:effectLst/>
              <a:latin typeface="华文宋体" panose="02010600040101010101" pitchFamily="2" charset="-122"/>
              <a:ea typeface="华文宋体" panose="02010600040101010101" pitchFamily="2" charset="-122"/>
            </a:endParaRPr>
          </a:p>
          <a:p>
            <a:pPr algn="l"/>
            <a:r>
              <a:rPr lang="en-US" altLang="zh-CN" sz="1400" u="none" strike="noStrike" kern="100" dirty="0">
                <a:solidFill>
                  <a:srgbClr val="000000"/>
                </a:solidFill>
                <a:effectLst/>
                <a:latin typeface="华文宋体" panose="02010600040101010101" pitchFamily="2" charset="-122"/>
                <a:ea typeface="华文宋体" panose="02010600040101010101" pitchFamily="2" charset="-122"/>
              </a:rPr>
              <a:t>{</a:t>
            </a:r>
            <a:endParaRPr lang="zh-CN" altLang="zh-CN" sz="1400" kern="100" dirty="0">
              <a:effectLst/>
              <a:latin typeface="华文宋体" panose="02010600040101010101" pitchFamily="2" charset="-122"/>
              <a:ea typeface="华文宋体" panose="02010600040101010101" pitchFamily="2" charset="-122"/>
            </a:endParaRPr>
          </a:p>
          <a:p>
            <a:pPr algn="l"/>
            <a:r>
              <a:rPr lang="en-US" altLang="zh-CN" sz="1400" u="none" strike="noStrike" kern="100" dirty="0">
                <a:solidFill>
                  <a:srgbClr val="000000"/>
                </a:solidFill>
                <a:effectLst/>
                <a:latin typeface="华文宋体" panose="02010600040101010101" pitchFamily="2" charset="-122"/>
                <a:ea typeface="华文宋体" panose="02010600040101010101" pitchFamily="2" charset="-122"/>
              </a:rPr>
              <a:t> </a:t>
            </a:r>
            <a:endParaRPr lang="zh-CN" altLang="zh-CN" sz="1400" kern="100" dirty="0">
              <a:effectLst/>
              <a:latin typeface="华文宋体" panose="02010600040101010101" pitchFamily="2" charset="-122"/>
              <a:ea typeface="华文宋体" panose="02010600040101010101" pitchFamily="2" charset="-122"/>
            </a:endParaRPr>
          </a:p>
          <a:p>
            <a:pPr algn="l"/>
            <a:r>
              <a:rPr lang="en-US" altLang="zh-CN" sz="1400" u="none" strike="noStrike" kern="100" dirty="0">
                <a:solidFill>
                  <a:srgbClr val="000000"/>
                </a:solidFill>
                <a:effectLst/>
                <a:latin typeface="华文宋体" panose="02010600040101010101" pitchFamily="2" charset="-122"/>
                <a:ea typeface="华文宋体" panose="02010600040101010101" pitchFamily="2" charset="-122"/>
              </a:rPr>
              <a:t>}</a:t>
            </a:r>
          </a:p>
          <a:p>
            <a:pPr algn="l"/>
            <a:endParaRPr lang="zh-CN" altLang="zh-CN" sz="1400" kern="100" dirty="0">
              <a:effectLst/>
              <a:latin typeface="华文宋体" panose="02010600040101010101" pitchFamily="2" charset="-122"/>
              <a:ea typeface="华文宋体" panose="02010600040101010101" pitchFamily="2" charset="-122"/>
            </a:endParaRPr>
          </a:p>
          <a:p>
            <a:r>
              <a:rPr lang="en-US" altLang="zh-CN" sz="1400" kern="100" dirty="0">
                <a:solidFill>
                  <a:srgbClr val="000000"/>
                </a:solidFill>
                <a:latin typeface="华文宋体" panose="02010600040101010101" pitchFamily="2" charset="-122"/>
                <a:ea typeface="华文宋体" panose="02010600040101010101" pitchFamily="2" charset="-122"/>
              </a:rPr>
              <a:t>/** Description: </a:t>
            </a:r>
            <a:r>
              <a:rPr lang="zh-CN" altLang="zh-CN" sz="1400" kern="100" dirty="0">
                <a:solidFill>
                  <a:srgbClr val="000000"/>
                </a:solidFill>
                <a:latin typeface="华文宋体" panose="02010600040101010101" pitchFamily="2" charset="-122"/>
                <a:ea typeface="华文宋体" panose="02010600040101010101" pitchFamily="2" charset="-122"/>
              </a:rPr>
              <a:t>此函数用于</a:t>
            </a:r>
            <a:r>
              <a:rPr lang="en-US" altLang="zh-CN" sz="1400" kern="100" dirty="0" err="1">
                <a:solidFill>
                  <a:srgbClr val="000000"/>
                </a:solidFill>
                <a:latin typeface="华文宋体" panose="02010600040101010101" pitchFamily="2" charset="-122"/>
                <a:ea typeface="华文宋体" panose="02010600040101010101" pitchFamily="2" charset="-122"/>
              </a:rPr>
              <a:t>RegCoilsWrite</a:t>
            </a:r>
            <a:r>
              <a:rPr lang="zh-CN" altLang="zh-CN" sz="1400" kern="100" dirty="0">
                <a:solidFill>
                  <a:srgbClr val="000000"/>
                </a:solidFill>
                <a:latin typeface="华文宋体" panose="02010600040101010101" pitchFamily="2" charset="-122"/>
                <a:ea typeface="华文宋体" panose="02010600040101010101" pitchFamily="2" charset="-122"/>
              </a:rPr>
              <a:t>回调函数</a:t>
            </a:r>
          </a:p>
          <a:p>
            <a:r>
              <a:rPr lang="en-US" altLang="zh-CN" sz="1400" kern="100" dirty="0">
                <a:solidFill>
                  <a:srgbClr val="000000"/>
                </a:solidFill>
                <a:latin typeface="华文宋体" panose="02010600040101010101" pitchFamily="2" charset="-122"/>
                <a:ea typeface="华文宋体" panose="02010600040101010101" pitchFamily="2" charset="-122"/>
              </a:rPr>
              <a:t>* Arguments  : </a:t>
            </a:r>
            <a:r>
              <a:rPr lang="en-US" altLang="zh-CN" sz="1400" kern="100" dirty="0" err="1">
                <a:solidFill>
                  <a:srgbClr val="000000"/>
                </a:solidFill>
                <a:latin typeface="华文宋体" panose="02010600040101010101" pitchFamily="2" charset="-122"/>
                <a:ea typeface="华文宋体" panose="02010600040101010101" pitchFamily="2" charset="-122"/>
              </a:rPr>
              <a:t>addr</a:t>
            </a:r>
            <a:r>
              <a:rPr lang="en-US" altLang="zh-CN" sz="1400" kern="100" dirty="0">
                <a:solidFill>
                  <a:srgbClr val="000000"/>
                </a:solidFill>
                <a:latin typeface="华文宋体" panose="02010600040101010101" pitchFamily="2" charset="-122"/>
                <a:ea typeface="华文宋体" panose="02010600040101010101" pitchFamily="2" charset="-122"/>
              </a:rPr>
              <a:t>       </a:t>
            </a:r>
            <a:r>
              <a:rPr lang="en-US" altLang="zh-CN" sz="1400" kern="100" dirty="0" err="1">
                <a:solidFill>
                  <a:srgbClr val="000000"/>
                </a:solidFill>
                <a:latin typeface="华文宋体" panose="02010600040101010101" pitchFamily="2" charset="-122"/>
                <a:ea typeface="华文宋体" panose="02010600040101010101" pitchFamily="2" charset="-122"/>
              </a:rPr>
              <a:t>RegCoils</a:t>
            </a:r>
            <a:r>
              <a:rPr lang="zh-CN" altLang="zh-CN" sz="1400" kern="100" dirty="0">
                <a:solidFill>
                  <a:srgbClr val="000000"/>
                </a:solidFill>
                <a:latin typeface="华文宋体" panose="02010600040101010101" pitchFamily="2" charset="-122"/>
                <a:ea typeface="华文宋体" panose="02010600040101010101" pitchFamily="2" charset="-122"/>
              </a:rPr>
              <a:t>地址</a:t>
            </a:r>
          </a:p>
          <a:p>
            <a:r>
              <a:rPr lang="en-US" altLang="zh-CN" sz="1400" kern="100" dirty="0">
                <a:solidFill>
                  <a:srgbClr val="000000"/>
                </a:solidFill>
                <a:latin typeface="华文宋体" panose="02010600040101010101" pitchFamily="2" charset="-122"/>
                <a:ea typeface="华文宋体" panose="02010600040101010101" pitchFamily="2" charset="-122"/>
              </a:rPr>
              <a:t>*            : </a:t>
            </a:r>
            <a:r>
              <a:rPr lang="en-US" altLang="zh-CN" sz="1400" kern="100" dirty="0" err="1">
                <a:solidFill>
                  <a:srgbClr val="000000"/>
                </a:solidFill>
                <a:latin typeface="华文宋体" panose="02010600040101010101" pitchFamily="2" charset="-122"/>
                <a:ea typeface="华文宋体" panose="02010600040101010101" pitchFamily="2" charset="-122"/>
              </a:rPr>
              <a:t>NBits</a:t>
            </a:r>
            <a:r>
              <a:rPr lang="en-US" altLang="zh-CN" sz="1400" kern="100" dirty="0">
                <a:solidFill>
                  <a:srgbClr val="000000"/>
                </a:solidFill>
                <a:latin typeface="华文宋体" panose="02010600040101010101" pitchFamily="2" charset="-122"/>
                <a:ea typeface="华文宋体" panose="02010600040101010101" pitchFamily="2" charset="-122"/>
              </a:rPr>
              <a:t>      </a:t>
            </a:r>
            <a:r>
              <a:rPr lang="zh-CN" altLang="zh-CN" sz="1400" kern="100" dirty="0">
                <a:solidFill>
                  <a:srgbClr val="000000"/>
                </a:solidFill>
                <a:latin typeface="华文宋体" panose="02010600040101010101" pitchFamily="2" charset="-122"/>
                <a:ea typeface="华文宋体" panose="02010600040101010101" pitchFamily="2" charset="-122"/>
              </a:rPr>
              <a:t>写入的位数</a:t>
            </a:r>
            <a:r>
              <a:rPr lang="en-US" altLang="zh-CN" sz="1400" kern="100" dirty="0">
                <a:solidFill>
                  <a:srgbClr val="000000"/>
                </a:solidFill>
                <a:latin typeface="华文宋体" panose="02010600040101010101" pitchFamily="2" charset="-122"/>
                <a:ea typeface="华文宋体" panose="02010600040101010101" pitchFamily="2" charset="-122"/>
              </a:rPr>
              <a:t> &lt;=16</a:t>
            </a:r>
            <a:endParaRPr lang="zh-CN" altLang="zh-CN" sz="1400" kern="100" dirty="0">
              <a:solidFill>
                <a:srgbClr val="000000"/>
              </a:solidFill>
              <a:latin typeface="华文宋体" panose="02010600040101010101" pitchFamily="2" charset="-122"/>
              <a:ea typeface="华文宋体" panose="02010600040101010101" pitchFamily="2" charset="-122"/>
            </a:endParaRPr>
          </a:p>
          <a:p>
            <a:r>
              <a:rPr lang="en-US" altLang="zh-CN" sz="1400" kern="100" dirty="0">
                <a:solidFill>
                  <a:srgbClr val="000000"/>
                </a:solidFill>
                <a:latin typeface="华文宋体" panose="02010600040101010101" pitchFamily="2" charset="-122"/>
                <a:ea typeface="华文宋体" panose="02010600040101010101" pitchFamily="2" charset="-122"/>
              </a:rPr>
              <a:t>*            : value      </a:t>
            </a:r>
            <a:r>
              <a:rPr lang="en-US" altLang="zh-CN" sz="1400" kern="100" dirty="0" err="1">
                <a:solidFill>
                  <a:srgbClr val="000000"/>
                </a:solidFill>
                <a:latin typeface="华文宋体" panose="02010600040101010101" pitchFamily="2" charset="-122"/>
                <a:ea typeface="华文宋体" panose="02010600040101010101" pitchFamily="2" charset="-122"/>
              </a:rPr>
              <a:t>RegCoils</a:t>
            </a:r>
            <a:r>
              <a:rPr lang="zh-CN" altLang="zh-CN" sz="1400" kern="100" dirty="0">
                <a:solidFill>
                  <a:srgbClr val="000000"/>
                </a:solidFill>
                <a:latin typeface="华文宋体" panose="02010600040101010101" pitchFamily="2" charset="-122"/>
                <a:ea typeface="华文宋体" panose="02010600040101010101" pitchFamily="2" charset="-122"/>
              </a:rPr>
              <a:t>地址上的值</a:t>
            </a:r>
          </a:p>
          <a:p>
            <a:r>
              <a:rPr lang="en-US" altLang="zh-CN" sz="1400" kern="100" dirty="0">
                <a:solidFill>
                  <a:srgbClr val="000000"/>
                </a:solidFill>
                <a:latin typeface="华文宋体" panose="02010600040101010101" pitchFamily="2" charset="-122"/>
                <a:ea typeface="华文宋体" panose="02010600040101010101" pitchFamily="2" charset="-122"/>
              </a:rPr>
              <a:t>**/</a:t>
            </a:r>
            <a:endParaRPr lang="zh-CN" altLang="zh-CN" sz="1400" kern="100" dirty="0">
              <a:solidFill>
                <a:srgbClr val="000000"/>
              </a:solidFill>
              <a:latin typeface="华文宋体" panose="02010600040101010101" pitchFamily="2" charset="-122"/>
              <a:ea typeface="华文宋体" panose="02010600040101010101" pitchFamily="2" charset="-122"/>
            </a:endParaRPr>
          </a:p>
          <a:p>
            <a:r>
              <a:rPr lang="en-US" altLang="zh-CN" sz="1400" kern="100" dirty="0">
                <a:solidFill>
                  <a:srgbClr val="000000"/>
                </a:solidFill>
                <a:latin typeface="华文宋体" panose="02010600040101010101" pitchFamily="2" charset="-122"/>
                <a:ea typeface="华文宋体" panose="02010600040101010101" pitchFamily="2" charset="-122"/>
              </a:rPr>
              <a:t>__weak void </a:t>
            </a:r>
            <a:r>
              <a:rPr lang="en-US" altLang="zh-CN" sz="1400" kern="100" dirty="0" err="1">
                <a:solidFill>
                  <a:srgbClr val="000000"/>
                </a:solidFill>
                <a:latin typeface="华文宋体" panose="02010600040101010101" pitchFamily="2" charset="-122"/>
                <a:ea typeface="华文宋体" panose="02010600040101010101" pitchFamily="2" charset="-122"/>
              </a:rPr>
              <a:t>sMB_RegCoilsWriteCallback</a:t>
            </a:r>
            <a:r>
              <a:rPr lang="en-US" altLang="zh-CN" sz="1400" kern="100" dirty="0">
                <a:solidFill>
                  <a:srgbClr val="000000"/>
                </a:solidFill>
                <a:latin typeface="华文宋体" panose="02010600040101010101" pitchFamily="2" charset="-122"/>
                <a:ea typeface="华文宋体" panose="02010600040101010101" pitchFamily="2" charset="-122"/>
              </a:rPr>
              <a:t>( USHORT </a:t>
            </a:r>
            <a:r>
              <a:rPr lang="en-US" altLang="zh-CN" sz="1400" kern="100" dirty="0" err="1">
                <a:solidFill>
                  <a:srgbClr val="000000"/>
                </a:solidFill>
                <a:latin typeface="华文宋体" panose="02010600040101010101" pitchFamily="2" charset="-122"/>
                <a:ea typeface="华文宋体" panose="02010600040101010101" pitchFamily="2" charset="-122"/>
              </a:rPr>
              <a:t>addr,UCHAR</a:t>
            </a:r>
            <a:r>
              <a:rPr lang="en-US" altLang="zh-CN" sz="1400" kern="100" dirty="0">
                <a:solidFill>
                  <a:srgbClr val="000000"/>
                </a:solidFill>
                <a:latin typeface="华文宋体" panose="02010600040101010101" pitchFamily="2" charset="-122"/>
                <a:ea typeface="华文宋体" panose="02010600040101010101" pitchFamily="2" charset="-122"/>
              </a:rPr>
              <a:t> </a:t>
            </a:r>
            <a:r>
              <a:rPr lang="en-US" altLang="zh-CN" sz="1400" kern="100" dirty="0" err="1">
                <a:solidFill>
                  <a:srgbClr val="000000"/>
                </a:solidFill>
                <a:latin typeface="华文宋体" panose="02010600040101010101" pitchFamily="2" charset="-122"/>
                <a:ea typeface="华文宋体" panose="02010600040101010101" pitchFamily="2" charset="-122"/>
              </a:rPr>
              <a:t>NBits,USHORT</a:t>
            </a:r>
            <a:r>
              <a:rPr lang="en-US" altLang="zh-CN" sz="1400" kern="100" dirty="0">
                <a:solidFill>
                  <a:srgbClr val="000000"/>
                </a:solidFill>
                <a:latin typeface="华文宋体" panose="02010600040101010101" pitchFamily="2" charset="-122"/>
                <a:ea typeface="华文宋体" panose="02010600040101010101" pitchFamily="2" charset="-122"/>
              </a:rPr>
              <a:t> value)</a:t>
            </a:r>
            <a:endParaRPr lang="zh-CN" altLang="zh-CN" sz="1400" kern="100" dirty="0">
              <a:solidFill>
                <a:srgbClr val="000000"/>
              </a:solidFill>
              <a:latin typeface="华文宋体" panose="02010600040101010101" pitchFamily="2" charset="-122"/>
              <a:ea typeface="华文宋体" panose="02010600040101010101" pitchFamily="2" charset="-122"/>
            </a:endParaRPr>
          </a:p>
          <a:p>
            <a:r>
              <a:rPr lang="en-US" altLang="zh-CN" sz="1400" kern="100" dirty="0">
                <a:solidFill>
                  <a:srgbClr val="000000"/>
                </a:solidFill>
                <a:latin typeface="华文宋体" panose="02010600040101010101" pitchFamily="2" charset="-122"/>
                <a:ea typeface="华文宋体" panose="02010600040101010101" pitchFamily="2" charset="-122"/>
              </a:rPr>
              <a:t>{</a:t>
            </a:r>
            <a:endParaRPr lang="zh-CN" altLang="zh-CN" sz="1400" kern="100" dirty="0">
              <a:solidFill>
                <a:srgbClr val="000000"/>
              </a:solidFill>
              <a:latin typeface="华文宋体" panose="02010600040101010101" pitchFamily="2" charset="-122"/>
              <a:ea typeface="华文宋体" panose="02010600040101010101" pitchFamily="2" charset="-122"/>
            </a:endParaRPr>
          </a:p>
          <a:p>
            <a:r>
              <a:rPr lang="en-US" altLang="zh-CN" sz="1400" kern="100" dirty="0">
                <a:solidFill>
                  <a:srgbClr val="000000"/>
                </a:solidFill>
                <a:latin typeface="华文宋体" panose="02010600040101010101" pitchFamily="2" charset="-122"/>
                <a:ea typeface="华文宋体" panose="02010600040101010101" pitchFamily="2" charset="-122"/>
              </a:rPr>
              <a:t> </a:t>
            </a:r>
            <a:endParaRPr lang="zh-CN" altLang="zh-CN" sz="1400" kern="100" dirty="0">
              <a:solidFill>
                <a:srgbClr val="000000"/>
              </a:solidFill>
              <a:latin typeface="华文宋体" panose="02010600040101010101" pitchFamily="2" charset="-122"/>
              <a:ea typeface="华文宋体" panose="02010600040101010101" pitchFamily="2" charset="-122"/>
            </a:endParaRPr>
          </a:p>
          <a:p>
            <a:r>
              <a:rPr lang="en-US" altLang="zh-CN" sz="1400" kern="100" dirty="0">
                <a:solidFill>
                  <a:srgbClr val="000000"/>
                </a:solidFill>
                <a:latin typeface="华文宋体" panose="02010600040101010101" pitchFamily="2" charset="-122"/>
                <a:ea typeface="华文宋体" panose="02010600040101010101" pitchFamily="2" charset="-122"/>
              </a:rPr>
              <a:t>}</a:t>
            </a:r>
            <a:endParaRPr lang="zh-CN" altLang="zh-CN" sz="1400" kern="100" dirty="0">
              <a:solidFill>
                <a:srgbClr val="000000"/>
              </a:solidFill>
              <a:latin typeface="华文宋体" panose="02010600040101010101" pitchFamily="2" charset="-122"/>
              <a:ea typeface="华文宋体" panose="02010600040101010101" pitchFamily="2" charset="-122"/>
            </a:endParaRPr>
          </a:p>
          <a:p>
            <a:pPr marL="0" indent="0" algn="l">
              <a:buNone/>
            </a:pPr>
            <a:endParaRPr lang="zh-CN" altLang="zh-CN" sz="1600" kern="1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0911849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2075" tIns="46037" rIns="92075" bIns="46037" anchor="ctr"/>
          <a:lstStyle/>
          <a:p>
            <a:r>
              <a:rPr lang="en-US" altLang="zh-CN" dirty="0" err="1"/>
              <a:t>wModbus</a:t>
            </a:r>
            <a:r>
              <a:rPr lang="zh-CN" altLang="en-US" dirty="0"/>
              <a:t>的使用</a:t>
            </a:r>
            <a:r>
              <a:rPr kumimoji="0" lang="en-US" altLang="zh-CN" sz="4400" b="0" i="0" u="none" strike="noStrike" kern="1200" cap="none" spc="0" normalizeH="0" baseline="0" noProof="0" dirty="0">
                <a:ln>
                  <a:noFill/>
                </a:ln>
                <a:solidFill>
                  <a:srgbClr val="000066"/>
                </a:solidFill>
                <a:effectLst/>
                <a:uLnTx/>
                <a:uFillTx/>
                <a:latin typeface="宋体"/>
                <a:ea typeface="宋体"/>
                <a:cs typeface="+mj-cs"/>
              </a:rPr>
              <a:t>- </a:t>
            </a:r>
            <a:r>
              <a:rPr lang="zh-CN" altLang="en-US" sz="1800" kern="100" dirty="0">
                <a:solidFill>
                  <a:srgbClr val="000066"/>
                </a:solidFill>
                <a:latin typeface="宋体"/>
                <a:ea typeface="宋体" panose="02010600030101010101" pitchFamily="2" charset="-122"/>
                <a:cs typeface="Times New Roman" panose="02020603050405020304" pitchFamily="18" charset="0"/>
              </a:rPr>
              <a:t>主机</a:t>
            </a:r>
            <a:r>
              <a:rPr kumimoji="0" lang="zh-CN" altLang="en-US" sz="1800" b="0" i="0" u="none" strike="noStrike" kern="100" cap="none" spc="0" normalizeH="0" baseline="0" noProof="0" dirty="0">
                <a:ln>
                  <a:noFill/>
                </a:ln>
                <a:solidFill>
                  <a:srgbClr val="000066"/>
                </a:solidFill>
                <a:effectLst/>
                <a:uLnTx/>
                <a:uFillTx/>
                <a:latin typeface="宋体"/>
                <a:ea typeface="宋体" panose="02010600030101010101" pitchFamily="2" charset="-122"/>
                <a:cs typeface="Times New Roman" panose="02020603050405020304" pitchFamily="18" charset="0"/>
              </a:rPr>
              <a:t>任务函数示例</a:t>
            </a:r>
            <a:endParaRPr lang="zh-CN" altLang="en-US" dirty="0"/>
          </a:p>
        </p:txBody>
      </p:sp>
      <p:sp>
        <p:nvSpPr>
          <p:cNvPr id="7171" name="Rectangle 3"/>
          <p:cNvSpPr>
            <a:spLocks noGrp="1" noChangeArrowheads="1"/>
          </p:cNvSpPr>
          <p:nvPr>
            <p:ph type="body" idx="1"/>
          </p:nvPr>
        </p:nvSpPr>
        <p:spPr>
          <a:xfrm>
            <a:off x="467544" y="2017713"/>
            <a:ext cx="8487544" cy="4625974"/>
          </a:xfrm>
          <a:noFill/>
          <a:ln/>
        </p:spPr>
        <p:txBody>
          <a:bodyPr lIns="182562" tIns="46037" rIns="182562" bIns="46037"/>
          <a:lstStyle/>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uint8_t  </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buf</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[256];//</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定义操作数据内存</a:t>
            </a: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static OS_MUTEX   mutex;</a:t>
            </a:r>
          </a:p>
          <a:p>
            <a:pPr marL="0" indent="0" algn="l">
              <a:buNone/>
            </a:pPr>
            <a:endParaRPr lang="en-US" altLang="zh-CN"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void  Task(void *</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p_arg</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p>
          <a:p>
            <a:pPr marL="0" indent="0" algn="l">
              <a:buNone/>
            </a:pPr>
            <a:r>
              <a:rPr lang="en-US" altLang="zh-CN" sz="1400" kern="100" dirty="0">
                <a:solidFill>
                  <a:srgbClr val="000000"/>
                </a:solidFill>
                <a:latin typeface="Times New Roman" panose="02020603050405020304" pitchFamily="18" charset="0"/>
                <a:ea typeface="宋体" panose="02010600030101010101" pitchFamily="2" charset="-122"/>
              </a:rPr>
              <a:t>          </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wMB</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mb;//</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定义</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wModbus</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协议栈</a:t>
            </a:r>
            <a:endParaRPr lang="en-US" altLang="zh-CN"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endParaRPr lang="zh-CN" altLang="en-US"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         </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 </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初使化传输路径 </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串口</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网口 （依据</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Id</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a:t>
            </a:r>
            <a:endParaRPr lang="en-US" altLang="zh-CN"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endParaRPr lang="zh-CN" altLang="en-US"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MB_Init</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(&amp;mb,MB_MODE_RTU,0,0,&amp;mutex); //</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初使化</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wModbus</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协议栈 </a:t>
            </a:r>
            <a:r>
              <a:rPr lang="zh-CN" altLang="zh-CN" sz="1400" kern="100" dirty="0">
                <a:solidFill>
                  <a:srgbClr val="000000"/>
                </a:solidFill>
                <a:latin typeface="Times New Roman" panose="02020603050405020304" pitchFamily="18" charset="0"/>
                <a:ea typeface="宋体" panose="02010600030101010101" pitchFamily="2" charset="-122"/>
              </a:rPr>
              <a:t>站号为</a:t>
            </a:r>
            <a:r>
              <a:rPr lang="en-US" altLang="zh-CN" sz="1400" kern="100" dirty="0">
                <a:solidFill>
                  <a:srgbClr val="000000"/>
                </a:solidFill>
                <a:latin typeface="Times New Roman" panose="02020603050405020304" pitchFamily="18" charset="0"/>
                <a:ea typeface="宋体" panose="02010600030101010101" pitchFamily="2" charset="-122"/>
              </a:rPr>
              <a:t>0</a:t>
            </a:r>
            <a:r>
              <a:rPr lang="zh-CN" altLang="en-US" sz="1400" kern="100" dirty="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rPr>
              <a:t>则为主机</a:t>
            </a:r>
            <a:endParaRPr lang="zh-CN" altLang="en-US" sz="1400" kern="100" dirty="0">
              <a:solidFill>
                <a:srgbClr val="000000"/>
              </a:solidFill>
              <a:latin typeface="Times New Roman" panose="02020603050405020304" pitchFamily="18" charset="0"/>
              <a:ea typeface="宋体" panose="02010600030101010101" pitchFamily="2" charset="-122"/>
            </a:endParaRP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MB_PortSet</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(&amp;</a:t>
            </a:r>
            <a:r>
              <a:rPr lang="en-US" altLang="zh-CN" sz="1400" u="none" strike="noStrike" kern="100" dirty="0" err="1">
                <a:solidFill>
                  <a:srgbClr val="000000"/>
                </a:solidFill>
                <a:effectLst/>
                <a:latin typeface="Times New Roman" panose="02020603050405020304" pitchFamily="18" charset="0"/>
                <a:ea typeface="宋体" panose="02010600030101010101" pitchFamily="2" charset="-122"/>
              </a:rPr>
              <a:t>mb,PortTransmit,PortReceive</a:t>
            </a: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r>
              <a:rPr lang="zh-CN" altLang="en-US" sz="1400" u="none" strike="noStrike" kern="100" dirty="0">
                <a:solidFill>
                  <a:srgbClr val="000000"/>
                </a:solidFill>
                <a:effectLst/>
                <a:latin typeface="Times New Roman" panose="02020603050405020304" pitchFamily="18" charset="0"/>
                <a:ea typeface="宋体" panose="02010600030101010101" pitchFamily="2" charset="-122"/>
              </a:rPr>
              <a:t>设置回调函数</a:t>
            </a:r>
            <a:endParaRPr lang="en-US" altLang="zh-CN" sz="1400" u="none" strike="noStrike" kern="100" dirty="0">
              <a:solidFill>
                <a:srgbClr val="000000"/>
              </a:solidFill>
              <a:effectLst/>
              <a:latin typeface="Times New Roman" panose="02020603050405020304" pitchFamily="18" charset="0"/>
              <a:ea typeface="宋体" panose="02010600030101010101" pitchFamily="2" charset="-122"/>
            </a:endParaRPr>
          </a:p>
          <a:p>
            <a:pPr marL="0" indent="0" algn="l">
              <a:buNone/>
            </a:pPr>
            <a:endParaRPr lang="en-US" altLang="zh-CN" sz="1400" u="none" strike="noStrike" kern="100" dirty="0">
              <a:solidFill>
                <a:srgbClr val="000000"/>
              </a:solidFill>
              <a:effectLst/>
              <a:latin typeface="Times New Roman" panose="02020603050405020304" pitchFamily="18" charset="0"/>
              <a:ea typeface="宋体" panose="02010600030101010101" pitchFamily="2" charset="-122"/>
            </a:endParaRPr>
          </a:p>
          <a:p>
            <a:pPr algn="l"/>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r>
              <a:rPr lang="zh-CN" altLang="zh-CN" sz="1400" u="none" strike="noStrike" kern="100" dirty="0">
                <a:solidFill>
                  <a:srgbClr val="000000"/>
                </a:solidFill>
                <a:effectLst/>
                <a:latin typeface="Times New Roman" panose="02020603050405020304" pitchFamily="18" charset="0"/>
                <a:ea typeface="宋体" panose="02010600030101010101" pitchFamily="2" charset="-122"/>
              </a:rPr>
              <a:t>直接操作功能函数 – 阻塞等待数据返回</a:t>
            </a:r>
            <a:endParaRPr lang="zh-CN" altLang="zh-CN" sz="1400" kern="100" dirty="0">
              <a:effectLst/>
              <a:latin typeface="Times New Roman" panose="02020603050405020304" pitchFamily="18" charset="0"/>
              <a:ea typeface="宋体" panose="02010600030101010101" pitchFamily="2" charset="-122"/>
            </a:endParaRPr>
          </a:p>
          <a:p>
            <a:pPr algn="l"/>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mMB_FN01_Read_CoilsRegister()</a:t>
            </a:r>
            <a:endParaRPr lang="zh-CN" altLang="zh-CN" sz="1400" kern="100" dirty="0">
              <a:effectLst/>
              <a:latin typeface="Times New Roman" panose="02020603050405020304" pitchFamily="18" charset="0"/>
              <a:ea typeface="宋体" panose="02010600030101010101" pitchFamily="2" charset="-122"/>
            </a:endParaRPr>
          </a:p>
          <a:p>
            <a:pPr algn="l"/>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mMB_FN02_Read_DiscreteRegister()</a:t>
            </a:r>
            <a:endParaRPr lang="zh-CN" altLang="zh-CN" sz="1400" kern="100" dirty="0">
              <a:effectLst/>
              <a:latin typeface="Times New Roman" panose="02020603050405020304" pitchFamily="18" charset="0"/>
              <a:ea typeface="宋体" panose="02010600030101010101" pitchFamily="2" charset="-122"/>
            </a:endParaRPr>
          </a:p>
          <a:p>
            <a:pPr algn="l"/>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0" indent="0" algn="l">
              <a:buNone/>
            </a:pPr>
            <a:r>
              <a:rPr lang="en-US" altLang="zh-CN" sz="1400" u="none" strike="noStrike" kern="100" dirty="0">
                <a:solidFill>
                  <a:srgbClr val="000000"/>
                </a:solidFill>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426057813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noFill/>
          <a:ln/>
        </p:spPr>
        <p:txBody>
          <a:bodyPr lIns="92075" tIns="46037" rIns="92075" bIns="46037" anchor="ctr"/>
          <a:lstStyle/>
          <a:p>
            <a:r>
              <a:rPr lang="en-US" altLang="zh-CN" dirty="0" err="1"/>
              <a:t>wModbus</a:t>
            </a:r>
            <a:r>
              <a:rPr lang="zh-CN" altLang="en-US" dirty="0"/>
              <a:t>的扩展</a:t>
            </a:r>
          </a:p>
        </p:txBody>
      </p:sp>
      <p:sp>
        <p:nvSpPr>
          <p:cNvPr id="9218" name="Rectangle 2"/>
          <p:cNvSpPr>
            <a:spLocks noGrp="1" noChangeArrowheads="1"/>
          </p:cNvSpPr>
          <p:nvPr>
            <p:ph type="body" idx="1"/>
          </p:nvPr>
        </p:nvSpPr>
        <p:spPr>
          <a:xfrm>
            <a:off x="240407" y="2060848"/>
            <a:ext cx="8703568" cy="4114800"/>
          </a:xfrm>
          <a:noFill/>
          <a:ln/>
        </p:spPr>
        <p:txBody>
          <a:bodyPr lIns="182562" tIns="46037" rIns="182562" bIns="46037"/>
          <a:lstStyle/>
          <a:p>
            <a:r>
              <a:rPr lang="zh-CN" altLang="en-US" dirty="0"/>
              <a:t>支持自定义功能码。</a:t>
            </a:r>
            <a:endParaRPr lang="en-US" altLang="zh-CN" dirty="0"/>
          </a:p>
          <a:p>
            <a:endParaRPr lang="en-US" altLang="zh-CN" dirty="0"/>
          </a:p>
          <a:p>
            <a:r>
              <a:rPr lang="zh-CN" altLang="en-US" dirty="0"/>
              <a:t>支持多路</a:t>
            </a:r>
            <a:r>
              <a:rPr lang="en-US" altLang="zh-CN" dirty="0" err="1"/>
              <a:t>modbus</a:t>
            </a:r>
            <a:r>
              <a:rPr lang="zh-CN" altLang="en-US" dirty="0"/>
              <a:t>协议栈独立通信。</a:t>
            </a:r>
            <a:endParaRPr lang="en-US" altLang="zh-CN" dirty="0"/>
          </a:p>
          <a:p>
            <a:endParaRPr lang="en-US" altLang="zh-CN" dirty="0"/>
          </a:p>
          <a:p>
            <a:r>
              <a:rPr lang="zh-CN" altLang="en-US" dirty="0"/>
              <a:t>支持单路</a:t>
            </a:r>
            <a:r>
              <a:rPr lang="en-US" altLang="zh-CN" dirty="0" err="1"/>
              <a:t>modbus</a:t>
            </a:r>
            <a:r>
              <a:rPr lang="zh-CN" altLang="en-US" dirty="0"/>
              <a:t>协议栈多路通信。</a:t>
            </a:r>
            <a:endParaRPr lang="en-US" altLang="zh-CN" dirty="0"/>
          </a:p>
          <a:p>
            <a:endParaRPr lang="en-US" altLang="zh-CN" dirty="0"/>
          </a:p>
          <a:p>
            <a:endParaRPr lang="zh-CN" altLang="en-US"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noFill/>
          <a:ln/>
        </p:spPr>
        <p:txBody>
          <a:bodyPr lIns="92075" tIns="46037" rIns="92075" bIns="46037" anchor="ctr"/>
          <a:lstStyle/>
          <a:p>
            <a:r>
              <a:rPr lang="en-US" altLang="zh-CN" dirty="0" err="1"/>
              <a:t>wModbus</a:t>
            </a:r>
            <a:r>
              <a:rPr lang="zh-CN" altLang="en-US" dirty="0"/>
              <a:t>的加密</a:t>
            </a:r>
          </a:p>
        </p:txBody>
      </p:sp>
      <p:sp>
        <p:nvSpPr>
          <p:cNvPr id="10242" name="Rectangle 2"/>
          <p:cNvSpPr>
            <a:spLocks noGrp="1" noChangeArrowheads="1"/>
          </p:cNvSpPr>
          <p:nvPr>
            <p:ph type="body" idx="1"/>
          </p:nvPr>
        </p:nvSpPr>
        <p:spPr>
          <a:xfrm>
            <a:off x="395536" y="2017712"/>
            <a:ext cx="8424936" cy="4723655"/>
          </a:xfrm>
          <a:noFill/>
          <a:ln/>
        </p:spPr>
        <p:txBody>
          <a:bodyPr lIns="182562" tIns="46037" rIns="182562" bIns="46037"/>
          <a:lstStyle/>
          <a:p>
            <a:pPr marL="342900" lvl="0" indent="-342900" algn="just">
              <a:lnSpc>
                <a:spcPts val="2000"/>
              </a:lnSpc>
              <a:buFont typeface="+mj-lt"/>
              <a:buAutoNum type="arabicPeriod"/>
            </a:pP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主设备向从设备下发一个随机密钥</a:t>
            </a:r>
            <a:r>
              <a:rPr lang="en-US" altLang="zh-CN" sz="1800" kern="100" dirty="0">
                <a:effectLst/>
                <a:latin typeface="Arial" panose="020B0604020202020204" pitchFamily="34" charset="0"/>
                <a:ea typeface="宋体" panose="02010600030101010101" pitchFamily="2" charset="-122"/>
              </a:rPr>
              <a:t>T1</a:t>
            </a: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lnSpc>
                <a:spcPts val="2000"/>
              </a:lnSpc>
              <a:buFont typeface="+mj-lt"/>
              <a:buAutoNum type="arabicPeriod"/>
            </a:pP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从设备向用密钥</a:t>
            </a:r>
            <a:r>
              <a:rPr lang="en-US" altLang="zh-CN" sz="1800" kern="100" dirty="0">
                <a:effectLst/>
                <a:latin typeface="Arial" panose="020B0604020202020204" pitchFamily="34" charset="0"/>
                <a:ea typeface="宋体" panose="02010600030101010101" pitchFamily="2" charset="-122"/>
              </a:rPr>
              <a:t>T1</a:t>
            </a: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把自己的私钥</a:t>
            </a:r>
            <a:r>
              <a:rPr lang="en-US" altLang="zh-CN" sz="1800" kern="100" dirty="0">
                <a:effectLst/>
                <a:latin typeface="Arial" panose="020B0604020202020204" pitchFamily="34" charset="0"/>
                <a:ea typeface="宋体" panose="02010600030101010101" pitchFamily="2" charset="-122"/>
              </a:rPr>
              <a:t>T2</a:t>
            </a: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进行加密，然后回复给主设备。</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lnSpc>
                <a:spcPts val="2000"/>
              </a:lnSpc>
              <a:buFont typeface="+mj-lt"/>
              <a:buAutoNum type="arabicPeriod"/>
            </a:pP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主设备用随机密钥</a:t>
            </a:r>
            <a:r>
              <a:rPr lang="en-US" altLang="zh-CN" sz="1800" kern="100" dirty="0">
                <a:effectLst/>
                <a:latin typeface="Arial" panose="020B0604020202020204" pitchFamily="34" charset="0"/>
                <a:ea typeface="宋体" panose="02010600030101010101" pitchFamily="2" charset="-122"/>
              </a:rPr>
              <a:t>T1</a:t>
            </a: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与私钥</a:t>
            </a:r>
            <a:r>
              <a:rPr lang="en-US" altLang="zh-CN" sz="1800" kern="100" dirty="0">
                <a:effectLst/>
                <a:latin typeface="Arial" panose="020B0604020202020204" pitchFamily="34" charset="0"/>
                <a:ea typeface="宋体" panose="02010600030101010101" pitchFamily="2" charset="-122"/>
              </a:rPr>
              <a:t>T2</a:t>
            </a: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组合成新的密钥</a:t>
            </a:r>
            <a:r>
              <a:rPr lang="en-US" altLang="zh-CN" sz="1800" kern="100" dirty="0">
                <a:effectLst/>
                <a:latin typeface="Arial" panose="020B0604020202020204" pitchFamily="34" charset="0"/>
                <a:ea typeface="宋体" panose="02010600030101010101" pitchFamily="2" charset="-122"/>
              </a:rPr>
              <a:t>T3</a:t>
            </a: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与从设备进行通信。</a:t>
            </a:r>
            <a:endParaRPr lang="en-US" altLang="zh-CN" sz="1800" kern="100" dirty="0">
              <a:latin typeface="Arial" panose="020B0604020202020204" pitchFamily="34" charset="0"/>
              <a:ea typeface="宋体" panose="02010600030101010101" pitchFamily="2" charset="-122"/>
              <a:cs typeface="Arial" panose="020B0604020202020204" pitchFamily="34" charset="0"/>
            </a:endParaRPr>
          </a:p>
          <a:p>
            <a:pPr marL="0" lvl="0" indent="0" algn="just">
              <a:lnSpc>
                <a:spcPts val="2000"/>
              </a:lnSpc>
              <a:buNone/>
            </a:pPr>
            <a:r>
              <a:rPr lang="zh-CN" altLang="en-US" sz="1800" kern="100" dirty="0">
                <a:effectLst/>
                <a:latin typeface="Times New Roman" panose="02020603050405020304" pitchFamily="18" charset="0"/>
                <a:ea typeface="宋体" panose="02010600030101010101" pitchFamily="2" charset="-122"/>
              </a:rPr>
              <a:t>请求</a:t>
            </a:r>
            <a:endParaRPr lang="zh-CN" altLang="zh-CN" sz="1800" kern="100" dirty="0">
              <a:effectLst/>
              <a:latin typeface="Times New Roman" panose="02020603050405020304" pitchFamily="18" charset="0"/>
              <a:ea typeface="宋体" panose="02010600030101010101" pitchFamily="2" charset="-122"/>
            </a:endParaRPr>
          </a:p>
          <a:p>
            <a:endParaRPr lang="en-US" altLang="zh-CN" dirty="0"/>
          </a:p>
          <a:p>
            <a:pPr marL="0" indent="0" algn="just">
              <a:lnSpc>
                <a:spcPts val="2000"/>
              </a:lnSpc>
              <a:buNone/>
            </a:pPr>
            <a:endParaRPr lang="en-US" altLang="zh-CN" dirty="0"/>
          </a:p>
          <a:p>
            <a:pPr marL="0" indent="0" algn="just">
              <a:lnSpc>
                <a:spcPts val="2000"/>
              </a:lnSpc>
              <a:buNone/>
            </a:pPr>
            <a:r>
              <a:rPr lang="zh-CN" altLang="en-US" sz="1800" kern="100" dirty="0">
                <a:latin typeface="Times New Roman" panose="02020603050405020304" pitchFamily="18" charset="0"/>
                <a:ea typeface="宋体" panose="02010600030101010101" pitchFamily="2" charset="-122"/>
              </a:rPr>
              <a:t>响应</a:t>
            </a:r>
            <a:endParaRPr lang="en-US" altLang="zh-CN" sz="1800" kern="100" dirty="0">
              <a:latin typeface="Times New Roman" panose="02020603050405020304" pitchFamily="18" charset="0"/>
              <a:ea typeface="宋体" panose="02010600030101010101" pitchFamily="2" charset="-122"/>
            </a:endParaRPr>
          </a:p>
          <a:p>
            <a:pPr marL="0" indent="0" algn="just">
              <a:lnSpc>
                <a:spcPts val="2000"/>
              </a:lnSpc>
              <a:buNone/>
            </a:pPr>
            <a:endParaRPr lang="en-US" altLang="zh-CN" sz="1800" kern="100" dirty="0">
              <a:latin typeface="Times New Roman" panose="02020603050405020304" pitchFamily="18" charset="0"/>
              <a:ea typeface="宋体" panose="02010600030101010101" pitchFamily="2" charset="-122"/>
            </a:endParaRPr>
          </a:p>
          <a:p>
            <a:pPr marL="0" indent="0" algn="just">
              <a:lnSpc>
                <a:spcPts val="2000"/>
              </a:lnSpc>
              <a:buNone/>
            </a:pPr>
            <a:endParaRPr lang="en-US" altLang="zh-CN" sz="1800" kern="100" dirty="0">
              <a:latin typeface="Times New Roman" panose="02020603050405020304" pitchFamily="18" charset="0"/>
              <a:ea typeface="宋体" panose="02010600030101010101" pitchFamily="2" charset="-122"/>
            </a:endParaRPr>
          </a:p>
          <a:p>
            <a:pPr marL="0" indent="0" algn="just">
              <a:lnSpc>
                <a:spcPts val="2000"/>
              </a:lnSpc>
              <a:buNone/>
            </a:pPr>
            <a:endParaRPr lang="en-US" altLang="zh-CN" sz="1800" kern="100" dirty="0">
              <a:latin typeface="Times New Roman" panose="02020603050405020304" pitchFamily="18" charset="0"/>
              <a:ea typeface="宋体" panose="02010600030101010101" pitchFamily="2" charset="-122"/>
            </a:endParaRPr>
          </a:p>
          <a:p>
            <a:pPr marL="0" indent="0" algn="just">
              <a:lnSpc>
                <a:spcPts val="2000"/>
              </a:lnSpc>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最终密钥</a:t>
            </a:r>
            <a:r>
              <a:rPr lang="en-US" altLang="zh-CN" sz="1800" kern="100" dirty="0">
                <a:effectLst/>
                <a:latin typeface="Times New Roman" panose="02020603050405020304" pitchFamily="18" charset="0"/>
                <a:ea typeface="宋体" panose="02010600030101010101" pitchFamily="2" charset="-122"/>
              </a:rPr>
              <a:t>T3  =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加密方法（</a:t>
            </a: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密钥</a:t>
            </a:r>
            <a:r>
              <a:rPr lang="en-US" altLang="zh-CN" sz="1800" kern="100" dirty="0">
                <a:effectLst/>
                <a:latin typeface="Arial" panose="020B0604020202020204" pitchFamily="34" charset="0"/>
                <a:ea typeface="宋体" panose="02010600030101010101" pitchFamily="2" charset="-122"/>
              </a:rPr>
              <a:t>T1,</a:t>
            </a: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密钥</a:t>
            </a:r>
            <a:r>
              <a:rPr lang="en-US" altLang="zh-CN" sz="1800" kern="100" dirty="0">
                <a:effectLst/>
                <a:latin typeface="Arial" panose="020B0604020202020204" pitchFamily="34" charset="0"/>
                <a:ea typeface="宋体" panose="02010600030101010101" pitchFamily="2" charset="-122"/>
              </a:rPr>
              <a:t>T2</a:t>
            </a:r>
            <a:r>
              <a:rPr lang="zh-CN" altLang="zh-CN" sz="1800" kern="100" dirty="0">
                <a:effectLst/>
                <a:latin typeface="Arial" panose="020B0604020202020204" pitchFamily="34" charset="0"/>
                <a:ea typeface="宋体" panose="02010600030101010101" pitchFamily="2" charset="-122"/>
                <a:cs typeface="Arial" panose="020B0604020202020204" pitchFamily="34" charset="0"/>
              </a:rPr>
              <a:t>）。最终</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密钥</a:t>
            </a:r>
            <a:r>
              <a:rPr lang="en-US" altLang="zh-CN" sz="1800" kern="100" dirty="0">
                <a:effectLst/>
                <a:latin typeface="Times New Roman" panose="02020603050405020304" pitchFamily="18" charset="0"/>
                <a:ea typeface="宋体" panose="02010600030101010101" pitchFamily="2" charset="-122"/>
              </a:rPr>
              <a:t>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作为后期通信加解密的基本钥匙。密钥</a:t>
            </a:r>
            <a:r>
              <a:rPr lang="en-US" altLang="zh-CN" sz="1800" kern="100" dirty="0">
                <a:effectLst/>
                <a:latin typeface="Times New Roman" panose="02020603050405020304" pitchFamily="18" charset="0"/>
                <a:ea typeface="宋体" panose="02010600030101010101" pitchFamily="2" charset="-122"/>
              </a:rPr>
              <a:t>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只针对命令数据与回复数据进行加密，其它数据不再加密。此种加密方法是随机产生，可定期进行随意更换。由于密钥的不同，在不同时间加载的通信数据都不会相同。</a:t>
            </a:r>
            <a:endParaRPr lang="en-US" altLang="zh-CN" sz="1800" kern="100" dirty="0">
              <a:latin typeface="Times New Roman" panose="02020603050405020304" pitchFamily="18" charset="0"/>
              <a:ea typeface="宋体" panose="02010600030101010101" pitchFamily="2" charset="-122"/>
            </a:endParaRPr>
          </a:p>
          <a:p>
            <a:pPr marL="0" indent="0" algn="just">
              <a:lnSpc>
                <a:spcPts val="2000"/>
              </a:lnSpc>
              <a:buNone/>
            </a:pPr>
            <a:endParaRPr lang="zh-CN" altLang="zh-CN" sz="1800" kern="100" dirty="0">
              <a:latin typeface="Times New Roman" panose="02020603050405020304" pitchFamily="18" charset="0"/>
              <a:ea typeface="宋体" panose="02010600030101010101" pitchFamily="2" charset="-122"/>
            </a:endParaRPr>
          </a:p>
        </p:txBody>
      </p:sp>
      <p:graphicFrame>
        <p:nvGraphicFramePr>
          <p:cNvPr id="5" name="表格 4">
            <a:extLst>
              <a:ext uri="{FF2B5EF4-FFF2-40B4-BE49-F238E27FC236}">
                <a16:creationId xmlns:a16="http://schemas.microsoft.com/office/drawing/2014/main" id="{0374B4E2-2E24-49CD-B381-0DB9EAF8655D}"/>
              </a:ext>
            </a:extLst>
          </p:cNvPr>
          <p:cNvGraphicFramePr>
            <a:graphicFrameLocks noGrp="1"/>
          </p:cNvGraphicFramePr>
          <p:nvPr>
            <p:extLst>
              <p:ext uri="{D42A27DB-BD31-4B8C-83A1-F6EECF244321}">
                <p14:modId xmlns:p14="http://schemas.microsoft.com/office/powerpoint/2010/main" val="196111228"/>
              </p:ext>
            </p:extLst>
          </p:nvPr>
        </p:nvGraphicFramePr>
        <p:xfrm>
          <a:off x="539552" y="3284984"/>
          <a:ext cx="7704857" cy="943164"/>
        </p:xfrm>
        <a:graphic>
          <a:graphicData uri="http://schemas.openxmlformats.org/drawingml/2006/table">
            <a:tbl>
              <a:tblPr/>
              <a:tblGrid>
                <a:gridCol w="1848872">
                  <a:extLst>
                    <a:ext uri="{9D8B030D-6E8A-4147-A177-3AD203B41FA5}">
                      <a16:colId xmlns:a16="http://schemas.microsoft.com/office/drawing/2014/main" val="3142147002"/>
                    </a:ext>
                  </a:extLst>
                </a:gridCol>
                <a:gridCol w="781227">
                  <a:extLst>
                    <a:ext uri="{9D8B030D-6E8A-4147-A177-3AD203B41FA5}">
                      <a16:colId xmlns:a16="http://schemas.microsoft.com/office/drawing/2014/main" val="367562283"/>
                    </a:ext>
                  </a:extLst>
                </a:gridCol>
                <a:gridCol w="5074758">
                  <a:extLst>
                    <a:ext uri="{9D8B030D-6E8A-4147-A177-3AD203B41FA5}">
                      <a16:colId xmlns:a16="http://schemas.microsoft.com/office/drawing/2014/main" val="1373025578"/>
                    </a:ext>
                  </a:extLst>
                </a:gridCol>
              </a:tblGrid>
              <a:tr h="314388">
                <a:tc>
                  <a:txBody>
                    <a:bodyPr/>
                    <a:lstStyle/>
                    <a:p>
                      <a:pPr algn="ctr"/>
                      <a:r>
                        <a:rPr lang="zh-CN" sz="1400" kern="100" dirty="0">
                          <a:effectLst/>
                          <a:latin typeface="Arial" panose="020B0604020202020204" pitchFamily="34" charset="0"/>
                          <a:ea typeface="宋体" panose="02010600030101010101" pitchFamily="2" charset="-122"/>
                          <a:cs typeface="Arial" panose="020B0604020202020204" pitchFamily="34" charset="0"/>
                        </a:rPr>
                        <a:t>功能码</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en-US" sz="1400" kern="100">
                          <a:effectLst/>
                          <a:latin typeface="Arial" panose="020B0604020202020204" pitchFamily="34" charset="0"/>
                          <a:ea typeface="黑体" panose="02010609060101010101" pitchFamily="49" charset="-122"/>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en-US" sz="1400" kern="100" dirty="0">
                          <a:effectLst/>
                          <a:latin typeface="Arial" panose="020B0604020202020204" pitchFamily="34" charset="0"/>
                          <a:ea typeface="宋体" panose="02010600030101010101" pitchFamily="2" charset="-122"/>
                        </a:rPr>
                        <a:t>0xF1 -</a:t>
                      </a:r>
                      <a:r>
                        <a:rPr lang="zh-CN" sz="1400" kern="100" dirty="0">
                          <a:effectLst/>
                          <a:latin typeface="Arial" panose="020B0604020202020204" pitchFamily="34" charset="0"/>
                          <a:ea typeface="宋体" panose="02010600030101010101" pitchFamily="2" charset="-122"/>
                          <a:cs typeface="Arial" panose="020B0604020202020204" pitchFamily="34" charset="0"/>
                        </a:rPr>
                        <a:t>读写密钥</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69454023"/>
                  </a:ext>
                </a:extLst>
              </a:tr>
              <a:tr h="314388">
                <a:tc>
                  <a:txBody>
                    <a:bodyPr/>
                    <a:lstStyle/>
                    <a:p>
                      <a:pPr algn="ctr"/>
                      <a:r>
                        <a:rPr lang="zh-CN" sz="1400" kern="100" dirty="0">
                          <a:effectLst/>
                          <a:latin typeface="Arial" panose="020B0604020202020204" pitchFamily="34" charset="0"/>
                          <a:ea typeface="宋体" panose="02010600030101010101" pitchFamily="2" charset="-122"/>
                          <a:cs typeface="Arial" panose="020B0604020202020204" pitchFamily="34" charset="0"/>
                        </a:rPr>
                        <a:t>密钥</a:t>
                      </a:r>
                      <a:r>
                        <a:rPr lang="en-US" sz="1400" kern="100" dirty="0">
                          <a:effectLst/>
                          <a:latin typeface="Arial" panose="020B0604020202020204" pitchFamily="34" charset="0"/>
                          <a:ea typeface="宋体" panose="02010600030101010101" pitchFamily="2" charset="-122"/>
                        </a:rPr>
                        <a:t>T1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en-US" sz="1400" kern="100">
                          <a:effectLst/>
                          <a:latin typeface="Arial" panose="020B0604020202020204" pitchFamily="34" charset="0"/>
                          <a:ea typeface="黑体" panose="02010609060101010101" pitchFamily="49" charset="-122"/>
                        </a:rPr>
                        <a:t>4</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zh-CN" sz="1400" kern="100">
                          <a:effectLst/>
                          <a:latin typeface="Arial" panose="020B0604020202020204" pitchFamily="34" charset="0"/>
                          <a:ea typeface="宋体" panose="02010600030101010101" pitchFamily="2" charset="-122"/>
                          <a:cs typeface="Arial" panose="020B0604020202020204" pitchFamily="34" charset="0"/>
                        </a:rPr>
                        <a:t>随机产生</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6599594"/>
                  </a:ext>
                </a:extLst>
              </a:tr>
              <a:tr h="314388">
                <a:tc>
                  <a:txBody>
                    <a:bodyPr/>
                    <a:lstStyle/>
                    <a:p>
                      <a:pPr algn="ctr"/>
                      <a:r>
                        <a:rPr lang="zh-CN" sz="1400" kern="100" dirty="0">
                          <a:effectLst/>
                          <a:latin typeface="Arial" panose="020B0604020202020204" pitchFamily="34" charset="0"/>
                          <a:ea typeface="宋体" panose="02010600030101010101" pitchFamily="2" charset="-122"/>
                          <a:cs typeface="Arial" panose="020B0604020202020204" pitchFamily="34" charset="0"/>
                        </a:rPr>
                        <a:t>密钥凭据</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en-US" sz="1400" kern="100">
                          <a:effectLst/>
                          <a:latin typeface="Arial" panose="020B0604020202020204" pitchFamily="34" charset="0"/>
                          <a:ea typeface="黑体" panose="02010609060101010101" pitchFamily="49" charset="-122"/>
                        </a:rPr>
                        <a:t>4</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zh-CN" sz="1400" kern="100" dirty="0">
                          <a:effectLst/>
                          <a:latin typeface="Arial" panose="020B0604020202020204" pitchFamily="34" charset="0"/>
                          <a:ea typeface="宋体" panose="02010600030101010101" pitchFamily="2" charset="-122"/>
                          <a:cs typeface="Arial" panose="020B0604020202020204" pitchFamily="34" charset="0"/>
                        </a:rPr>
                        <a:t>保留字节</a:t>
                      </a:r>
                      <a:r>
                        <a:rPr lang="en-US" sz="1400" kern="100" dirty="0">
                          <a:effectLst/>
                          <a:latin typeface="Arial" panose="020B0604020202020204" pitchFamily="34" charset="0"/>
                          <a:ea typeface="宋体" panose="02010600030101010101" pitchFamily="2" charset="-122"/>
                        </a:rPr>
                        <a:t>---</a:t>
                      </a:r>
                      <a:r>
                        <a:rPr lang="zh-CN" sz="1400" kern="100" dirty="0">
                          <a:effectLst/>
                          <a:latin typeface="Arial" panose="020B0604020202020204" pitchFamily="34" charset="0"/>
                          <a:ea typeface="宋体" panose="02010600030101010101" pitchFamily="2" charset="-122"/>
                          <a:cs typeface="Arial" panose="020B0604020202020204" pitchFamily="34" charset="0"/>
                        </a:rPr>
                        <a:t>验证</a:t>
                      </a:r>
                      <a:r>
                        <a:rPr lang="en-US" sz="1400" kern="100" dirty="0">
                          <a:effectLst/>
                          <a:latin typeface="Arial" panose="020B0604020202020204" pitchFamily="34" charset="0"/>
                          <a:ea typeface="宋体" panose="02010600030101010101" pitchFamily="2" charset="-122"/>
                        </a:rPr>
                        <a:t>T1 </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208363682"/>
                  </a:ext>
                </a:extLst>
              </a:tr>
            </a:tbl>
          </a:graphicData>
        </a:graphic>
      </p:graphicFrame>
      <p:graphicFrame>
        <p:nvGraphicFramePr>
          <p:cNvPr id="6" name="表格 5">
            <a:extLst>
              <a:ext uri="{FF2B5EF4-FFF2-40B4-BE49-F238E27FC236}">
                <a16:creationId xmlns:a16="http://schemas.microsoft.com/office/drawing/2014/main" id="{CD79F784-9C49-4A2B-96D7-DF0BB91C314E}"/>
              </a:ext>
            </a:extLst>
          </p:cNvPr>
          <p:cNvGraphicFramePr>
            <a:graphicFrameLocks noGrp="1"/>
          </p:cNvGraphicFramePr>
          <p:nvPr>
            <p:extLst>
              <p:ext uri="{D42A27DB-BD31-4B8C-83A1-F6EECF244321}">
                <p14:modId xmlns:p14="http://schemas.microsoft.com/office/powerpoint/2010/main" val="257527461"/>
              </p:ext>
            </p:extLst>
          </p:nvPr>
        </p:nvGraphicFramePr>
        <p:xfrm>
          <a:off x="539551" y="4557753"/>
          <a:ext cx="7704857" cy="881220"/>
        </p:xfrm>
        <a:graphic>
          <a:graphicData uri="http://schemas.openxmlformats.org/drawingml/2006/table">
            <a:tbl>
              <a:tblPr/>
              <a:tblGrid>
                <a:gridCol w="1848872">
                  <a:extLst>
                    <a:ext uri="{9D8B030D-6E8A-4147-A177-3AD203B41FA5}">
                      <a16:colId xmlns:a16="http://schemas.microsoft.com/office/drawing/2014/main" val="725120384"/>
                    </a:ext>
                  </a:extLst>
                </a:gridCol>
                <a:gridCol w="781226">
                  <a:extLst>
                    <a:ext uri="{9D8B030D-6E8A-4147-A177-3AD203B41FA5}">
                      <a16:colId xmlns:a16="http://schemas.microsoft.com/office/drawing/2014/main" val="2522051024"/>
                    </a:ext>
                  </a:extLst>
                </a:gridCol>
                <a:gridCol w="5074759">
                  <a:extLst>
                    <a:ext uri="{9D8B030D-6E8A-4147-A177-3AD203B41FA5}">
                      <a16:colId xmlns:a16="http://schemas.microsoft.com/office/drawing/2014/main" val="3106718"/>
                    </a:ext>
                  </a:extLst>
                </a:gridCol>
              </a:tblGrid>
              <a:tr h="293740">
                <a:tc>
                  <a:txBody>
                    <a:bodyPr/>
                    <a:lstStyle/>
                    <a:p>
                      <a:pPr algn="ctr"/>
                      <a:r>
                        <a:rPr lang="zh-CN" sz="1400" kern="100" dirty="0">
                          <a:effectLst/>
                          <a:latin typeface="Arial" panose="020B0604020202020204" pitchFamily="34" charset="0"/>
                          <a:ea typeface="宋体" panose="02010600030101010101" pitchFamily="2" charset="-122"/>
                          <a:cs typeface="Arial" panose="020B0604020202020204" pitchFamily="34" charset="0"/>
                        </a:rPr>
                        <a:t>功能码</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en-US" sz="1400" kern="100">
                          <a:effectLst/>
                          <a:latin typeface="Arial" panose="020B0604020202020204" pitchFamily="34" charset="0"/>
                          <a:ea typeface="黑体" panose="02010609060101010101" pitchFamily="49" charset="-122"/>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en-US" sz="1400" kern="100" dirty="0">
                          <a:effectLst/>
                          <a:latin typeface="Arial" panose="020B0604020202020204" pitchFamily="34" charset="0"/>
                          <a:ea typeface="宋体" panose="02010600030101010101" pitchFamily="2" charset="-122"/>
                        </a:rPr>
                        <a:t>0xF1 -</a:t>
                      </a:r>
                      <a:r>
                        <a:rPr lang="zh-CN" sz="1400" kern="100" dirty="0">
                          <a:effectLst/>
                          <a:latin typeface="Arial" panose="020B0604020202020204" pitchFamily="34" charset="0"/>
                          <a:ea typeface="宋体" panose="02010600030101010101" pitchFamily="2" charset="-122"/>
                          <a:cs typeface="Arial" panose="020B0604020202020204" pitchFamily="34" charset="0"/>
                        </a:rPr>
                        <a:t>读写密钥</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291065476"/>
                  </a:ext>
                </a:extLst>
              </a:tr>
              <a:tr h="293740">
                <a:tc>
                  <a:txBody>
                    <a:bodyPr/>
                    <a:lstStyle/>
                    <a:p>
                      <a:pPr algn="ctr"/>
                      <a:r>
                        <a:rPr lang="zh-CN" sz="1400" kern="100" dirty="0">
                          <a:effectLst/>
                          <a:latin typeface="Arial" panose="020B0604020202020204" pitchFamily="34" charset="0"/>
                          <a:ea typeface="宋体" panose="02010600030101010101" pitchFamily="2" charset="-122"/>
                          <a:cs typeface="Arial" panose="020B0604020202020204" pitchFamily="34" charset="0"/>
                        </a:rPr>
                        <a:t>密钥</a:t>
                      </a:r>
                      <a:r>
                        <a:rPr lang="en-US" sz="1400" kern="100" dirty="0">
                          <a:effectLst/>
                          <a:latin typeface="Arial" panose="020B0604020202020204" pitchFamily="34" charset="0"/>
                          <a:ea typeface="宋体" panose="02010600030101010101" pitchFamily="2" charset="-122"/>
                        </a:rPr>
                        <a:t>T2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en-US" sz="1400" kern="100">
                          <a:effectLst/>
                          <a:latin typeface="Arial" panose="020B0604020202020204" pitchFamily="34" charset="0"/>
                          <a:ea typeface="黑体" panose="02010609060101010101" pitchFamily="49" charset="-122"/>
                        </a:rPr>
                        <a:t>4</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zh-CN" sz="1400" kern="100">
                          <a:effectLst/>
                          <a:latin typeface="Arial" panose="020B0604020202020204" pitchFamily="34" charset="0"/>
                          <a:ea typeface="宋体" panose="02010600030101010101" pitchFamily="2" charset="-122"/>
                          <a:cs typeface="Arial" panose="020B0604020202020204" pitchFamily="34" charset="0"/>
                        </a:rPr>
                        <a:t>随机产生</a:t>
                      </a:r>
                      <a:endParaRPr lang="zh-CN" sz="14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642767059"/>
                  </a:ext>
                </a:extLst>
              </a:tr>
              <a:tr h="293740">
                <a:tc>
                  <a:txBody>
                    <a:bodyPr/>
                    <a:lstStyle/>
                    <a:p>
                      <a:pPr algn="ctr"/>
                      <a:r>
                        <a:rPr lang="zh-CN" sz="1400" kern="100" dirty="0">
                          <a:effectLst/>
                          <a:latin typeface="Arial" panose="020B0604020202020204" pitchFamily="34" charset="0"/>
                          <a:ea typeface="宋体" panose="02010600030101010101" pitchFamily="2" charset="-122"/>
                          <a:cs typeface="Arial" panose="020B0604020202020204" pitchFamily="34" charset="0"/>
                        </a:rPr>
                        <a:t>加密方法</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en-US" sz="1400" kern="100">
                          <a:effectLst/>
                          <a:latin typeface="Arial" panose="020B0604020202020204" pitchFamily="34" charset="0"/>
                          <a:ea typeface="黑体" panose="02010609060101010101" pitchFamily="49" charset="-122"/>
                        </a:rPr>
                        <a:t>4</a:t>
                      </a:r>
                      <a:endParaRPr lang="zh-CN" sz="14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r>
                        <a:rPr lang="zh-CN" sz="1400" kern="100" dirty="0">
                          <a:effectLst/>
                          <a:latin typeface="Arial" panose="020B0604020202020204" pitchFamily="34" charset="0"/>
                          <a:ea typeface="宋体" panose="02010600030101010101" pitchFamily="2" charset="-122"/>
                          <a:cs typeface="Arial" panose="020B0604020202020204" pitchFamily="34" charset="0"/>
                        </a:rPr>
                        <a:t>表示产生密钥</a:t>
                      </a:r>
                      <a:r>
                        <a:rPr lang="en-US" sz="1400" kern="100" dirty="0">
                          <a:effectLst/>
                          <a:latin typeface="Arial" panose="020B0604020202020204" pitchFamily="34" charset="0"/>
                          <a:ea typeface="宋体" panose="02010600030101010101" pitchFamily="2" charset="-122"/>
                        </a:rPr>
                        <a:t>T3</a:t>
                      </a:r>
                      <a:r>
                        <a:rPr lang="zh-CN" sz="1400" kern="100" dirty="0">
                          <a:effectLst/>
                          <a:latin typeface="Arial" panose="020B0604020202020204" pitchFamily="34" charset="0"/>
                          <a:ea typeface="宋体" panose="02010600030101010101" pitchFamily="2" charset="-122"/>
                          <a:cs typeface="Arial" panose="020B0604020202020204" pitchFamily="34" charset="0"/>
                        </a:rPr>
                        <a:t>的方法</a:t>
                      </a:r>
                      <a:r>
                        <a:rPr lang="en-US" sz="1400" kern="100" dirty="0">
                          <a:effectLst/>
                          <a:latin typeface="Arial" panose="020B0604020202020204" pitchFamily="34" charset="0"/>
                          <a:ea typeface="宋体" panose="02010600030101010101" pitchFamily="2" charset="-122"/>
                        </a:rPr>
                        <a:t>---</a:t>
                      </a:r>
                      <a:r>
                        <a:rPr lang="zh-CN" sz="1400" kern="100" dirty="0">
                          <a:effectLst/>
                          <a:latin typeface="Arial" panose="020B0604020202020204" pitchFamily="34" charset="0"/>
                          <a:ea typeface="宋体" panose="02010600030101010101" pitchFamily="2" charset="-122"/>
                          <a:cs typeface="Arial" panose="020B0604020202020204" pitchFamily="34" charset="0"/>
                        </a:rPr>
                        <a:t>随机产生</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926046576"/>
                  </a:ext>
                </a:extLst>
              </a:tr>
            </a:tbl>
          </a:graphicData>
        </a:graphic>
      </p:graphicFrame>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a:ln/>
        </p:spPr>
        <p:txBody>
          <a:bodyPr lIns="92075" tIns="46037" rIns="92075" bIns="46037" anchor="ctr"/>
          <a:lstStyle/>
          <a:p>
            <a:r>
              <a:rPr lang="en-US" altLang="zh-CN" dirty="0"/>
              <a:t>Modbus</a:t>
            </a:r>
            <a:r>
              <a:rPr lang="zh-CN" altLang="en-US" dirty="0"/>
              <a:t>简介 </a:t>
            </a:r>
            <a:r>
              <a:rPr lang="en-US" altLang="zh-CN" dirty="0"/>
              <a:t>- </a:t>
            </a:r>
            <a:r>
              <a:rPr lang="en-US" altLang="zh-CN" sz="1800" kern="100" dirty="0">
                <a:effectLst/>
                <a:latin typeface="宋体" panose="02010600030101010101" pitchFamily="2" charset="-122"/>
                <a:cs typeface="Times New Roman" panose="02020603050405020304" pitchFamily="18" charset="0"/>
              </a:rPr>
              <a:t>Modbus</a:t>
            </a:r>
            <a:r>
              <a:rPr lang="zh-CN" altLang="zh-CN" sz="1800" kern="100" dirty="0">
                <a:effectLst/>
                <a:ea typeface="宋体" panose="02010600030101010101" pitchFamily="2" charset="-122"/>
                <a:cs typeface="Times New Roman" panose="02020603050405020304" pitchFamily="18" charset="0"/>
              </a:rPr>
              <a:t>主站</a:t>
            </a:r>
            <a:r>
              <a:rPr lang="en-US" altLang="zh-CN" sz="1800" kern="100" dirty="0">
                <a:effectLst/>
                <a:ea typeface="宋体" panose="02010600030101010101" pitchFamily="2" charset="-122"/>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从站协议原理</a:t>
            </a:r>
            <a:endParaRPr lang="zh-CN" altLang="en-US" dirty="0"/>
          </a:p>
        </p:txBody>
      </p:sp>
      <p:sp>
        <p:nvSpPr>
          <p:cNvPr id="37890" name="Rectangle 2"/>
          <p:cNvSpPr>
            <a:spLocks noGrp="1" noChangeArrowheads="1"/>
          </p:cNvSpPr>
          <p:nvPr>
            <p:ph type="body" idx="1"/>
          </p:nvPr>
        </p:nvSpPr>
        <p:spPr>
          <a:xfrm>
            <a:off x="323528" y="2017713"/>
            <a:ext cx="8631560" cy="4114800"/>
          </a:xfrm>
          <a:noFill/>
          <a:ln/>
        </p:spPr>
        <p:txBody>
          <a:bodyPr lIns="182562" tIns="46037" rIns="182562" bIns="46037"/>
          <a:lstStyle/>
          <a:p>
            <a:pPr indent="0" algn="just">
              <a:buNone/>
            </a:pPr>
            <a:r>
              <a:rPr lang="en-US" altLang="zh-CN" sz="1800" kern="100" dirty="0">
                <a:effectLst/>
                <a:latin typeface="宋体" panose="02010600030101010101" pitchFamily="2" charset="-122"/>
                <a:ea typeface="宋体" panose="02010600030101010101" pitchFamily="2" charset="-122"/>
              </a:rPr>
              <a:t>Modbus </a:t>
            </a:r>
            <a:r>
              <a:rPr lang="zh-CN" altLang="zh-CN" sz="1800" kern="100" dirty="0">
                <a:effectLst/>
                <a:latin typeface="Times New Roman" panose="02020603050405020304" pitchFamily="18" charset="0"/>
                <a:ea typeface="宋体" panose="02010600030101010101" pitchFamily="2" charset="-122"/>
              </a:rPr>
              <a:t>串行链路协议是一个主</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从协议。在同一时刻，只有一个主节点连接于总线，一个或多个子节点 </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最大编号为</a:t>
            </a:r>
            <a:r>
              <a:rPr lang="en-US" altLang="zh-CN" sz="1800" kern="100" dirty="0">
                <a:effectLst/>
                <a:latin typeface="Times New Roman" panose="02020603050405020304" pitchFamily="18" charset="0"/>
                <a:ea typeface="宋体" panose="02010600030101010101" pitchFamily="2" charset="-122"/>
              </a:rPr>
              <a:t> 247 ) </a:t>
            </a:r>
            <a:r>
              <a:rPr lang="zh-CN" altLang="zh-CN" sz="1800" kern="100" dirty="0">
                <a:effectLst/>
                <a:latin typeface="Times New Roman" panose="02020603050405020304" pitchFamily="18" charset="0"/>
                <a:ea typeface="宋体" panose="02010600030101010101" pitchFamily="2" charset="-122"/>
              </a:rPr>
              <a:t>连接于同一个串行总线。</a:t>
            </a:r>
            <a:r>
              <a:rPr lang="en-US" altLang="zh-CN" sz="1800" kern="100" dirty="0">
                <a:effectLst/>
                <a:latin typeface="Times New Roman" panose="02020603050405020304" pitchFamily="18" charset="0"/>
                <a:ea typeface="宋体" panose="02010600030101010101" pitchFamily="2" charset="-122"/>
              </a:rPr>
              <a:t>Modbus </a:t>
            </a:r>
            <a:r>
              <a:rPr lang="zh-CN" altLang="zh-CN" sz="1800" kern="100" dirty="0">
                <a:effectLst/>
                <a:latin typeface="Times New Roman" panose="02020603050405020304" pitchFamily="18" charset="0"/>
                <a:ea typeface="宋体" panose="02010600030101010101" pitchFamily="2" charset="-122"/>
              </a:rPr>
              <a:t>通信总是由主节点发起。子节点在没有收到来自主节点的请求时，从不会发送数据。子节点之间从不会互相通信。主节点在同一时刻只会发起一个</a:t>
            </a:r>
            <a:r>
              <a:rPr lang="en-US" altLang="zh-CN" sz="1800" kern="100" dirty="0">
                <a:effectLst/>
                <a:latin typeface="Times New Roman" panose="02020603050405020304" pitchFamily="18" charset="0"/>
                <a:ea typeface="宋体" panose="02010600030101010101" pitchFamily="2" charset="-122"/>
              </a:rPr>
              <a:t>Modbus </a:t>
            </a:r>
            <a:r>
              <a:rPr lang="zh-CN" altLang="zh-CN" sz="1800" kern="100" dirty="0">
                <a:effectLst/>
                <a:latin typeface="Times New Roman" panose="02020603050405020304" pitchFamily="18" charset="0"/>
                <a:ea typeface="宋体" panose="02010600030101010101" pitchFamily="2" charset="-122"/>
              </a:rPr>
              <a:t>事务处理。</a:t>
            </a:r>
            <a:endParaRPr lang="en-US" altLang="zh-CN" sz="1800" kern="100" dirty="0">
              <a:effectLst/>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a:p>
            <a:pPr marL="0" indent="0" algn="just">
              <a:buNone/>
            </a:pPr>
            <a:r>
              <a:rPr lang="zh-CN" altLang="zh-CN" sz="1800" kern="100" dirty="0">
                <a:effectLst/>
                <a:latin typeface="Times New Roman" panose="02020603050405020304" pitchFamily="18" charset="0"/>
                <a:ea typeface="宋体" panose="02010600030101010101" pitchFamily="2" charset="-122"/>
              </a:rPr>
              <a:t>主节点以两种模式对子节点发出 </a:t>
            </a:r>
            <a:r>
              <a:rPr lang="en-US" altLang="zh-CN" sz="1800" kern="100" dirty="0">
                <a:effectLst/>
                <a:latin typeface="Times New Roman" panose="02020603050405020304" pitchFamily="18" charset="0"/>
                <a:ea typeface="宋体" panose="02010600030101010101" pitchFamily="2" charset="-122"/>
              </a:rPr>
              <a:t>Modbus </a:t>
            </a:r>
            <a:r>
              <a:rPr lang="zh-CN" altLang="zh-CN" sz="1800" kern="100" dirty="0">
                <a:effectLst/>
                <a:latin typeface="Times New Roman" panose="02020603050405020304" pitchFamily="18" charset="0"/>
                <a:ea typeface="宋体" panose="02010600030101010101" pitchFamily="2" charset="-122"/>
              </a:rPr>
              <a:t>请求</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indent="0" algn="just">
              <a:buNone/>
            </a:pPr>
            <a:r>
              <a:rPr lang="en-US" altLang="zh-CN" sz="1800" kern="100" dirty="0">
                <a:effectLst/>
                <a:latin typeface="宋体" panose="02010600030101010101" pitchFamily="2" charset="-122"/>
                <a:ea typeface="宋体" panose="02010600030101010101" pitchFamily="2" charset="-122"/>
                <a:sym typeface="Wingdings" panose="05000000000000000000" pitchFamily="2" charset="2"/>
              </a:rPr>
              <a:t></a:t>
            </a:r>
            <a:r>
              <a:rPr lang="en-US" altLang="zh-CN" sz="1800" kern="100" dirty="0">
                <a:effectLst/>
                <a:latin typeface="宋体" panose="02010600030101010101" pitchFamily="2" charset="-122"/>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在</a:t>
            </a:r>
            <a:r>
              <a:rPr lang="zh-CN" altLang="zh-CN" sz="1800" b="1" u="sng" kern="100" dirty="0">
                <a:effectLst/>
                <a:latin typeface="Times New Roman" panose="02020603050405020304" pitchFamily="18" charset="0"/>
                <a:ea typeface="宋体" panose="02010600030101010101" pitchFamily="2" charset="-122"/>
              </a:rPr>
              <a:t>单播模式</a:t>
            </a:r>
            <a:r>
              <a:rPr lang="zh-CN" altLang="zh-CN" sz="1800" kern="100" dirty="0">
                <a:effectLst/>
                <a:latin typeface="Times New Roman" panose="02020603050405020304" pitchFamily="18" charset="0"/>
                <a:ea typeface="宋体" panose="02010600030101010101" pitchFamily="2" charset="-122"/>
              </a:rPr>
              <a:t>，主节点以特定地址访问某个子节点，子节点接到并处理完请求后，子节点向主节点返回一个报文</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一个</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应答</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。在这种模式， 一个</a:t>
            </a:r>
            <a:r>
              <a:rPr lang="en-US" altLang="zh-CN" sz="1800" kern="100" dirty="0">
                <a:effectLst/>
                <a:latin typeface="Times New Roman" panose="02020603050405020304" pitchFamily="18" charset="0"/>
                <a:ea typeface="宋体" panose="02010600030101010101" pitchFamily="2" charset="-122"/>
              </a:rPr>
              <a:t> Modbus </a:t>
            </a:r>
            <a:r>
              <a:rPr lang="zh-CN" altLang="zh-CN" sz="1800" kern="100" dirty="0">
                <a:effectLst/>
                <a:latin typeface="Times New Roman" panose="02020603050405020304" pitchFamily="18" charset="0"/>
                <a:ea typeface="宋体" panose="02010600030101010101" pitchFamily="2" charset="-122"/>
              </a:rPr>
              <a:t>事务处理包含</a:t>
            </a:r>
            <a:r>
              <a:rPr lang="en-US" altLang="zh-CN" sz="1800" kern="100" dirty="0">
                <a:effectLst/>
                <a:latin typeface="Times New Roman" panose="02020603050405020304" pitchFamily="18" charset="0"/>
                <a:ea typeface="宋体" panose="02010600030101010101" pitchFamily="2" charset="-122"/>
              </a:rPr>
              <a:t> 2 </a:t>
            </a:r>
            <a:r>
              <a:rPr lang="zh-CN" altLang="zh-CN" sz="1800" kern="100" dirty="0">
                <a:effectLst/>
                <a:latin typeface="Times New Roman" panose="02020603050405020304" pitchFamily="18" charset="0"/>
                <a:ea typeface="宋体" panose="02010600030101010101" pitchFamily="2" charset="-122"/>
              </a:rPr>
              <a:t>个报文： 一个来自主节点的请求， 一个来自子节点的应答。每个子节点</a:t>
            </a:r>
            <a:r>
              <a:rPr lang="zh-CN" altLang="zh-CN" sz="1800" u="words" kern="100" dirty="0">
                <a:effectLst/>
                <a:latin typeface="Times New Roman" panose="02020603050405020304" pitchFamily="18" charset="0"/>
                <a:ea typeface="宋体" panose="02010600030101010101" pitchFamily="2" charset="-122"/>
              </a:rPr>
              <a:t>必须</a:t>
            </a:r>
            <a:r>
              <a:rPr lang="zh-CN" altLang="zh-CN" sz="1800" kern="100" dirty="0">
                <a:effectLst/>
                <a:latin typeface="Times New Roman" panose="02020603050405020304" pitchFamily="18" charset="0"/>
                <a:ea typeface="宋体" panose="02010600030101010101" pitchFamily="2" charset="-122"/>
              </a:rPr>
              <a:t>有唯一的地址</a:t>
            </a:r>
            <a:r>
              <a:rPr lang="en-US" altLang="zh-CN" sz="1800" kern="100" dirty="0">
                <a:effectLst/>
                <a:latin typeface="Times New Roman" panose="02020603050405020304" pitchFamily="18" charset="0"/>
                <a:ea typeface="宋体" panose="02010600030101010101" pitchFamily="2" charset="-122"/>
              </a:rPr>
              <a:t> (1 </a:t>
            </a:r>
            <a:r>
              <a:rPr lang="zh-CN" altLang="zh-CN" sz="1800" kern="100" dirty="0">
                <a:effectLst/>
                <a:latin typeface="Times New Roman" panose="02020603050405020304" pitchFamily="18" charset="0"/>
                <a:ea typeface="宋体" panose="02010600030101010101" pitchFamily="2" charset="-122"/>
              </a:rPr>
              <a:t>到</a:t>
            </a:r>
            <a:r>
              <a:rPr lang="en-US" altLang="zh-CN" sz="1800" kern="100" dirty="0">
                <a:effectLst/>
                <a:latin typeface="Times New Roman" panose="02020603050405020304" pitchFamily="18" charset="0"/>
                <a:ea typeface="宋体" panose="02010600030101010101" pitchFamily="2" charset="-122"/>
              </a:rPr>
              <a:t> 247)</a:t>
            </a:r>
            <a:r>
              <a:rPr lang="zh-CN" altLang="zh-CN" sz="1800" kern="100" dirty="0">
                <a:effectLst/>
                <a:latin typeface="Times New Roman" panose="02020603050405020304" pitchFamily="18" charset="0"/>
                <a:ea typeface="宋体" panose="02010600030101010101" pitchFamily="2" charset="-122"/>
              </a:rPr>
              <a:t>，这样才能区别于其它节点被独立的寻址。</a:t>
            </a:r>
          </a:p>
          <a:p>
            <a:pPr marL="266700" indent="0" algn="just">
              <a:buNone/>
            </a:pPr>
            <a:r>
              <a:rPr lang="en-US" altLang="zh-CN" sz="1800" kern="100" dirty="0">
                <a:effectLst/>
                <a:latin typeface="宋体" panose="02010600030101010101" pitchFamily="2" charset="-122"/>
                <a:ea typeface="宋体" panose="02010600030101010101" pitchFamily="2" charset="-122"/>
                <a:sym typeface="Wingdings" panose="05000000000000000000" pitchFamily="2" charset="2"/>
              </a:rPr>
              <a:t></a:t>
            </a:r>
            <a:r>
              <a:rPr lang="en-US" altLang="zh-CN" sz="1800" kern="100" dirty="0">
                <a:effectLst/>
                <a:latin typeface="宋体" panose="02010600030101010101" pitchFamily="2" charset="-122"/>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在</a:t>
            </a:r>
            <a:r>
              <a:rPr lang="zh-CN" altLang="zh-CN" sz="1800" b="1" u="sng" kern="100" dirty="0">
                <a:effectLst/>
                <a:latin typeface="Times New Roman" panose="02020603050405020304" pitchFamily="18" charset="0"/>
                <a:ea typeface="宋体" panose="02010600030101010101" pitchFamily="2" charset="-122"/>
              </a:rPr>
              <a:t>广播模式</a:t>
            </a:r>
            <a:r>
              <a:rPr lang="zh-CN" altLang="zh-CN" sz="1800" kern="100" dirty="0">
                <a:effectLst/>
                <a:latin typeface="Times New Roman" panose="02020603050405020304" pitchFamily="18" charset="0"/>
                <a:ea typeface="宋体" panose="02010600030101010101" pitchFamily="2" charset="-122"/>
              </a:rPr>
              <a:t>，主节点向所有的子节点发送请求。对于主节点广播的请求没有应答返回。 广播请求一般用于写命令。</a:t>
            </a:r>
            <a:r>
              <a:rPr lang="zh-CN" altLang="zh-CN" sz="1800" b="1" kern="100" dirty="0">
                <a:effectLst/>
                <a:latin typeface="Times New Roman" panose="02020603050405020304" pitchFamily="18" charset="0"/>
                <a:ea typeface="宋体" panose="02010600030101010101" pitchFamily="2" charset="-122"/>
              </a:rPr>
              <a:t>所有设备</a:t>
            </a:r>
            <a:r>
              <a:rPr lang="zh-CN" altLang="zh-CN" sz="1800" b="1" u="words" kern="100" dirty="0">
                <a:effectLst/>
                <a:latin typeface="Times New Roman" panose="02020603050405020304" pitchFamily="18" charset="0"/>
                <a:ea typeface="宋体" panose="02010600030101010101" pitchFamily="2" charset="-122"/>
              </a:rPr>
              <a:t>必须</a:t>
            </a:r>
            <a:r>
              <a:rPr lang="zh-CN" altLang="zh-CN" sz="1800" b="1" kern="100" dirty="0">
                <a:effectLst/>
                <a:latin typeface="Times New Roman" panose="02020603050405020304" pitchFamily="18" charset="0"/>
                <a:ea typeface="宋体" panose="02010600030101010101" pitchFamily="2" charset="-122"/>
              </a:rPr>
              <a:t>接受广播模式的写功能。</a:t>
            </a:r>
            <a:r>
              <a:rPr lang="zh-CN" altLang="zh-CN" sz="1800" kern="100" dirty="0">
                <a:effectLst/>
                <a:latin typeface="Times New Roman" panose="02020603050405020304" pitchFamily="18" charset="0"/>
                <a:ea typeface="宋体" panose="02010600030101010101" pitchFamily="2" charset="-122"/>
              </a:rPr>
              <a:t>地址</a:t>
            </a:r>
            <a:r>
              <a:rPr lang="en-US" altLang="zh-CN" sz="1800" kern="100" dirty="0">
                <a:effectLst/>
                <a:latin typeface="Times New Roman" panose="02020603050405020304" pitchFamily="18" charset="0"/>
                <a:ea typeface="宋体" panose="02010600030101010101" pitchFamily="2" charset="-122"/>
              </a:rPr>
              <a:t> 0 </a:t>
            </a:r>
            <a:r>
              <a:rPr lang="zh-CN" altLang="zh-CN" sz="1800" kern="100" dirty="0">
                <a:effectLst/>
                <a:latin typeface="Times New Roman" panose="02020603050405020304" pitchFamily="18" charset="0"/>
                <a:ea typeface="宋体" panose="02010600030101010101" pitchFamily="2" charset="-122"/>
              </a:rPr>
              <a:t>是专门用于表示广播数据的。</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a:ln/>
        </p:spPr>
        <p:txBody>
          <a:bodyPr lIns="92075" tIns="46037" rIns="92075" bIns="46037" anchor="ctr"/>
          <a:lstStyle/>
          <a:p>
            <a:r>
              <a:rPr lang="en-US" altLang="zh-CN" dirty="0"/>
              <a:t>Modbus</a:t>
            </a:r>
            <a:r>
              <a:rPr lang="zh-CN" altLang="en-US" dirty="0"/>
              <a:t>简介 </a:t>
            </a:r>
            <a:r>
              <a:rPr lang="en-US" altLang="zh-CN" dirty="0"/>
              <a:t>- </a:t>
            </a:r>
            <a:r>
              <a:rPr lang="en-US" altLang="zh-CN" sz="1800" kern="100" dirty="0">
                <a:effectLst/>
                <a:latin typeface="宋体" panose="02010600030101010101" pitchFamily="2" charset="-122"/>
                <a:cs typeface="Times New Roman" panose="02020603050405020304" pitchFamily="18" charset="0"/>
              </a:rPr>
              <a:t>Modbus</a:t>
            </a:r>
            <a:r>
              <a:rPr lang="zh-CN" altLang="zh-CN" sz="1800" kern="100" dirty="0">
                <a:effectLst/>
                <a:ea typeface="宋体" panose="02010600030101010101" pitchFamily="2" charset="-122"/>
                <a:cs typeface="Times New Roman" panose="02020603050405020304" pitchFamily="18" charset="0"/>
              </a:rPr>
              <a:t>地址规则</a:t>
            </a:r>
            <a:endParaRPr lang="zh-CN" altLang="en-US" dirty="0"/>
          </a:p>
        </p:txBody>
      </p:sp>
      <p:sp>
        <p:nvSpPr>
          <p:cNvPr id="37890" name="Rectangle 2"/>
          <p:cNvSpPr>
            <a:spLocks noGrp="1" noChangeArrowheads="1"/>
          </p:cNvSpPr>
          <p:nvPr>
            <p:ph type="body" idx="1"/>
          </p:nvPr>
        </p:nvSpPr>
        <p:spPr>
          <a:xfrm>
            <a:off x="323528" y="2017713"/>
            <a:ext cx="8424936" cy="4114800"/>
          </a:xfrm>
          <a:noFill/>
          <a:ln/>
        </p:spPr>
        <p:txBody>
          <a:bodyPr lIns="182562" tIns="46037" rIns="182562" bIns="46037"/>
          <a:lstStyle/>
          <a:p>
            <a:pPr indent="0" algn="just">
              <a:buNone/>
            </a:pPr>
            <a:r>
              <a:rPr lang="en-US" altLang="zh-CN" sz="1800" kern="100" dirty="0">
                <a:effectLst/>
                <a:latin typeface="宋体" panose="02010600030101010101" pitchFamily="2" charset="-122"/>
                <a:ea typeface="宋体" panose="02010600030101010101" pitchFamily="2" charset="-122"/>
              </a:rPr>
              <a:t>Modbus </a:t>
            </a:r>
            <a:r>
              <a:rPr lang="zh-CN" altLang="zh-CN" sz="1800" kern="100" dirty="0">
                <a:effectLst/>
                <a:latin typeface="Times New Roman" panose="02020603050405020304" pitchFamily="18" charset="0"/>
                <a:ea typeface="宋体" panose="02010600030101010101" pitchFamily="2" charset="-122"/>
              </a:rPr>
              <a:t>寻址空间有</a:t>
            </a:r>
            <a:r>
              <a:rPr lang="en-US" altLang="zh-CN" sz="1800" kern="100" dirty="0">
                <a:effectLst/>
                <a:latin typeface="Times New Roman" panose="02020603050405020304" pitchFamily="18" charset="0"/>
                <a:ea typeface="宋体" panose="02010600030101010101" pitchFamily="2" charset="-122"/>
              </a:rPr>
              <a:t> 256 </a:t>
            </a:r>
            <a:r>
              <a:rPr lang="zh-CN" altLang="zh-CN" sz="1800" kern="100" dirty="0">
                <a:effectLst/>
                <a:latin typeface="Times New Roman" panose="02020603050405020304" pitchFamily="18" charset="0"/>
                <a:ea typeface="宋体" panose="02010600030101010101" pitchFamily="2" charset="-122"/>
              </a:rPr>
              <a:t>个不同地址。</a:t>
            </a:r>
            <a:r>
              <a:rPr lang="en-US" altLang="zh-CN" sz="1800" kern="100" dirty="0">
                <a:effectLst/>
                <a:latin typeface="Times New Roman" panose="02020603050405020304" pitchFamily="18" charset="0"/>
                <a:ea typeface="宋体" panose="02010600030101010101" pitchFamily="2" charset="-122"/>
              </a:rPr>
              <a:t> </a:t>
            </a:r>
          </a:p>
          <a:p>
            <a:pPr indent="0" algn="just">
              <a:buNone/>
            </a:pP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latin typeface="Times New Roman" panose="02020603050405020304" pitchFamily="18" charset="0"/>
              <a:ea typeface="宋体" panose="02010600030101010101" pitchFamily="2" charset="-122"/>
            </a:endParaRPr>
          </a:p>
          <a:p>
            <a:pPr indent="0" algn="just">
              <a:buNone/>
            </a:pPr>
            <a:endParaRPr lang="en-US"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latin typeface="Times New Roman" panose="02020603050405020304" pitchFamily="18" charset="0"/>
              <a:ea typeface="宋体" panose="02010600030101010101" pitchFamily="2" charset="-122"/>
            </a:endParaRPr>
          </a:p>
          <a:p>
            <a:pPr indent="0" algn="just">
              <a:buNone/>
            </a:pPr>
            <a:r>
              <a:rPr lang="zh-CN" altLang="zh-CN" sz="1800" kern="100" dirty="0">
                <a:effectLst/>
                <a:latin typeface="Times New Roman" panose="02020603050405020304" pitchFamily="18" charset="0"/>
                <a:ea typeface="宋体" panose="02010600030101010101" pitchFamily="2" charset="-122"/>
              </a:rPr>
              <a:t>地址</a:t>
            </a:r>
            <a:r>
              <a:rPr lang="en-US" altLang="zh-CN" sz="1800" kern="100" dirty="0">
                <a:effectLst/>
                <a:latin typeface="Times New Roman" panose="02020603050405020304" pitchFamily="18" charset="0"/>
                <a:ea typeface="宋体" panose="02010600030101010101" pitchFamily="2" charset="-122"/>
              </a:rPr>
              <a:t>0 </a:t>
            </a:r>
            <a:r>
              <a:rPr lang="zh-CN" altLang="zh-CN" sz="1800" kern="100" dirty="0">
                <a:effectLst/>
                <a:latin typeface="Times New Roman" panose="02020603050405020304" pitchFamily="18" charset="0"/>
                <a:ea typeface="宋体" panose="02010600030101010101" pitchFamily="2" charset="-122"/>
              </a:rPr>
              <a:t>保留为广播地址。</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所有的子节点</a:t>
            </a:r>
            <a:r>
              <a:rPr lang="zh-CN" altLang="zh-CN" sz="1800" u="words" kern="100" dirty="0">
                <a:effectLst/>
                <a:latin typeface="Times New Roman" panose="02020603050405020304" pitchFamily="18" charset="0"/>
                <a:ea typeface="宋体" panose="02010600030101010101" pitchFamily="2" charset="-122"/>
              </a:rPr>
              <a:t>必须</a:t>
            </a:r>
            <a:r>
              <a:rPr lang="zh-CN" altLang="zh-CN" sz="1800" kern="100" dirty="0">
                <a:effectLst/>
                <a:latin typeface="Times New Roman" panose="02020603050405020304" pitchFamily="18" charset="0"/>
                <a:ea typeface="宋体" panose="02010600030101010101" pitchFamily="2" charset="-122"/>
              </a:rPr>
              <a:t>识别广播地址。</a:t>
            </a:r>
            <a:r>
              <a:rPr lang="en-US" altLang="zh-CN" sz="1800" kern="100" dirty="0">
                <a:effectLst/>
                <a:latin typeface="Times New Roman" panose="02020603050405020304" pitchFamily="18" charset="0"/>
                <a:ea typeface="宋体" panose="02010600030101010101" pitchFamily="2" charset="-122"/>
              </a:rPr>
              <a:t>Modbus  </a:t>
            </a:r>
            <a:r>
              <a:rPr lang="zh-CN" altLang="zh-CN" sz="1800" kern="100" dirty="0">
                <a:effectLst/>
                <a:latin typeface="Times New Roman" panose="02020603050405020304" pitchFamily="18" charset="0"/>
                <a:ea typeface="宋体" panose="02010600030101010101" pitchFamily="2" charset="-122"/>
              </a:rPr>
              <a:t>主节点没有地址， 只有子节点必须有一个地址。</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该地址</a:t>
            </a:r>
            <a:r>
              <a:rPr lang="zh-CN" altLang="zh-CN" sz="1800" u="words" kern="100" dirty="0">
                <a:effectLst/>
                <a:latin typeface="Times New Roman" panose="02020603050405020304" pitchFamily="18" charset="0"/>
                <a:ea typeface="宋体" panose="02010600030101010101" pitchFamily="2" charset="-122"/>
              </a:rPr>
              <a:t>必须</a:t>
            </a: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 Modbus  </a:t>
            </a:r>
            <a:r>
              <a:rPr lang="zh-CN" altLang="zh-CN" sz="1800" kern="100" dirty="0">
                <a:effectLst/>
                <a:latin typeface="Times New Roman" panose="02020603050405020304" pitchFamily="18" charset="0"/>
                <a:ea typeface="宋体" panose="02010600030101010101" pitchFamily="2" charset="-122"/>
              </a:rPr>
              <a:t>串行总线上唯一。 </a:t>
            </a:r>
          </a:p>
        </p:txBody>
      </p:sp>
      <p:graphicFrame>
        <p:nvGraphicFramePr>
          <p:cNvPr id="5" name="表格 4">
            <a:extLst>
              <a:ext uri="{FF2B5EF4-FFF2-40B4-BE49-F238E27FC236}">
                <a16:creationId xmlns:a16="http://schemas.microsoft.com/office/drawing/2014/main" id="{880498F2-5288-4508-BE14-7541129C1041}"/>
              </a:ext>
            </a:extLst>
          </p:cNvPr>
          <p:cNvGraphicFramePr>
            <a:graphicFrameLocks noGrp="1"/>
          </p:cNvGraphicFramePr>
          <p:nvPr>
            <p:extLst>
              <p:ext uri="{D42A27DB-BD31-4B8C-83A1-F6EECF244321}">
                <p14:modId xmlns:p14="http://schemas.microsoft.com/office/powerpoint/2010/main" val="2581060561"/>
              </p:ext>
            </p:extLst>
          </p:nvPr>
        </p:nvGraphicFramePr>
        <p:xfrm>
          <a:off x="1259632" y="2597466"/>
          <a:ext cx="6408712" cy="1047558"/>
        </p:xfrm>
        <a:graphic>
          <a:graphicData uri="http://schemas.openxmlformats.org/drawingml/2006/table">
            <a:tbl>
              <a:tblPr/>
              <a:tblGrid>
                <a:gridCol w="1230472">
                  <a:extLst>
                    <a:ext uri="{9D8B030D-6E8A-4147-A177-3AD203B41FA5}">
                      <a16:colId xmlns:a16="http://schemas.microsoft.com/office/drawing/2014/main" val="1805997522"/>
                    </a:ext>
                  </a:extLst>
                </a:gridCol>
                <a:gridCol w="2999278">
                  <a:extLst>
                    <a:ext uri="{9D8B030D-6E8A-4147-A177-3AD203B41FA5}">
                      <a16:colId xmlns:a16="http://schemas.microsoft.com/office/drawing/2014/main" val="3401463759"/>
                    </a:ext>
                  </a:extLst>
                </a:gridCol>
                <a:gridCol w="2178962">
                  <a:extLst>
                    <a:ext uri="{9D8B030D-6E8A-4147-A177-3AD203B41FA5}">
                      <a16:colId xmlns:a16="http://schemas.microsoft.com/office/drawing/2014/main" val="356260758"/>
                    </a:ext>
                  </a:extLst>
                </a:gridCol>
              </a:tblGrid>
              <a:tr h="523779">
                <a:tc>
                  <a:txBody>
                    <a:bodyPr/>
                    <a:lstStyle/>
                    <a:p>
                      <a:pPr algn="ctr"/>
                      <a:r>
                        <a:rPr lang="en-US" sz="1600" b="1" kern="100">
                          <a:effectLst/>
                          <a:latin typeface="宋体" panose="02010600030101010101" pitchFamily="2" charset="-122"/>
                          <a:ea typeface="宋体" panose="02010600030101010101" pitchFamily="2" charset="-122"/>
                        </a:rPr>
                        <a:t>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kern="100" dirty="0">
                          <a:effectLst/>
                          <a:latin typeface="宋体" panose="02010600030101010101" pitchFamily="2" charset="-122"/>
                          <a:ea typeface="宋体" panose="02010600030101010101" pitchFamily="2" charset="-122"/>
                        </a:rPr>
                        <a:t>1 ~ 247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kern="100" dirty="0">
                          <a:effectLst/>
                          <a:latin typeface="宋体" panose="02010600030101010101" pitchFamily="2" charset="-122"/>
                          <a:ea typeface="宋体" panose="02010600030101010101" pitchFamily="2" charset="-122"/>
                        </a:rPr>
                        <a:t>248 ~ 255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1524205"/>
                  </a:ext>
                </a:extLst>
              </a:tr>
              <a:tr h="523779">
                <a:tc>
                  <a:txBody>
                    <a:bodyPr/>
                    <a:lstStyle/>
                    <a:p>
                      <a:pPr algn="ctr"/>
                      <a:r>
                        <a:rPr lang="zh-CN" sz="1600" b="1" kern="100" dirty="0">
                          <a:effectLst/>
                          <a:latin typeface="Times New Roman" panose="02020603050405020304" pitchFamily="18" charset="0"/>
                          <a:ea typeface="宋体" panose="02010600030101010101" pitchFamily="2" charset="-122"/>
                        </a:rPr>
                        <a:t>广播地址</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b="1" kern="100">
                          <a:effectLst/>
                          <a:latin typeface="Times New Roman" panose="02020603050405020304" pitchFamily="18" charset="0"/>
                          <a:ea typeface="宋体" panose="02010600030101010101" pitchFamily="2" charset="-122"/>
                        </a:rPr>
                        <a:t>子节点单独地址</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b="1" kern="100" dirty="0">
                          <a:effectLst/>
                          <a:latin typeface="Times New Roman" panose="02020603050405020304" pitchFamily="18" charset="0"/>
                          <a:ea typeface="宋体" panose="02010600030101010101" pitchFamily="2" charset="-122"/>
                        </a:rPr>
                        <a:t>保留</a:t>
                      </a:r>
                      <a:endParaRPr lang="en-US" altLang="zh-CN" sz="16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3060279"/>
                  </a:ext>
                </a:extLst>
              </a:tr>
            </a:tbl>
          </a:graphicData>
        </a:graphic>
      </p:graphicFrame>
    </p:spTree>
    <p:extLst>
      <p:ext uri="{BB962C8B-B14F-4D97-AF65-F5344CB8AC3E}">
        <p14:creationId xmlns:p14="http://schemas.microsoft.com/office/powerpoint/2010/main" val="321238658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a:ln/>
        </p:spPr>
        <p:txBody>
          <a:bodyPr lIns="92075" tIns="46037" rIns="92075" bIns="46037" anchor="ctr"/>
          <a:lstStyle/>
          <a:p>
            <a:r>
              <a:rPr lang="en-US" altLang="zh-CN" dirty="0"/>
              <a:t>Modbus</a:t>
            </a:r>
            <a:r>
              <a:rPr lang="zh-CN" altLang="en-US" dirty="0"/>
              <a:t>简介 </a:t>
            </a:r>
            <a:r>
              <a:rPr lang="en-US" altLang="zh-CN" dirty="0"/>
              <a:t>- </a:t>
            </a:r>
            <a:r>
              <a:rPr lang="en-US" altLang="zh-CN" sz="1800" b="1" kern="100" dirty="0">
                <a:effectLst/>
                <a:latin typeface="宋体" panose="02010600030101010101" pitchFamily="2" charset="-122"/>
                <a:ea typeface="黑体" panose="02010609060101010101" pitchFamily="49" charset="-122"/>
                <a:cs typeface="Times New Roman" panose="02020603050405020304" pitchFamily="18" charset="0"/>
              </a:rPr>
              <a:t>Modbus</a:t>
            </a:r>
            <a:r>
              <a:rPr lang="zh-CN" altLang="zh-CN" sz="1800" b="1" kern="100" dirty="0">
                <a:effectLst/>
                <a:latin typeface="Arial" panose="020B0604020202020204" pitchFamily="34" charset="0"/>
                <a:ea typeface="宋体" panose="02010600030101010101" pitchFamily="2" charset="-122"/>
                <a:cs typeface="Times New Roman" panose="02020603050405020304" pitchFamily="18" charset="0"/>
              </a:rPr>
              <a:t>帧描述</a:t>
            </a:r>
            <a:endParaRPr lang="zh-CN" altLang="en-US" dirty="0"/>
          </a:p>
        </p:txBody>
      </p:sp>
      <p:sp>
        <p:nvSpPr>
          <p:cNvPr id="37890" name="Rectangle 2"/>
          <p:cNvSpPr>
            <a:spLocks noGrp="1" noChangeArrowheads="1"/>
          </p:cNvSpPr>
          <p:nvPr>
            <p:ph type="body" idx="1"/>
          </p:nvPr>
        </p:nvSpPr>
        <p:spPr>
          <a:xfrm>
            <a:off x="323528" y="2017712"/>
            <a:ext cx="8631560" cy="4723655"/>
          </a:xfrm>
          <a:noFill/>
          <a:ln/>
        </p:spPr>
        <p:txBody>
          <a:bodyPr lIns="182562" tIns="46037" rIns="182562" bIns="46037"/>
          <a:lstStyle/>
          <a:p>
            <a:pPr indent="0" algn="just">
              <a:buNone/>
            </a:pPr>
            <a:r>
              <a:rPr lang="zh-CN" altLang="zh-CN" sz="1800" kern="100" dirty="0">
                <a:effectLst/>
                <a:latin typeface="Times New Roman" panose="02020603050405020304" pitchFamily="18" charset="0"/>
                <a:ea typeface="宋体" panose="02010600030101010101" pitchFamily="2" charset="-122"/>
              </a:rPr>
              <a:t>在不同总线或网络的</a:t>
            </a:r>
            <a:r>
              <a:rPr lang="en-US" altLang="zh-CN" sz="1800" kern="100" dirty="0">
                <a:effectLst/>
                <a:latin typeface="Times New Roman" panose="02020603050405020304" pitchFamily="18" charset="0"/>
                <a:ea typeface="宋体" panose="02010600030101010101" pitchFamily="2" charset="-122"/>
              </a:rPr>
              <a:t>Modbus </a:t>
            </a:r>
            <a:r>
              <a:rPr lang="zh-CN" altLang="zh-CN" sz="1800" kern="100" dirty="0">
                <a:effectLst/>
                <a:latin typeface="Times New Roman" panose="02020603050405020304" pitchFamily="18" charset="0"/>
                <a:ea typeface="宋体" panose="02010600030101010101" pitchFamily="2" charset="-122"/>
              </a:rPr>
              <a:t>协议映射在协议数据单元之外引入了一些附加的域。发起</a:t>
            </a:r>
            <a:r>
              <a:rPr lang="en-US" altLang="zh-CN" sz="1800" kern="100" dirty="0">
                <a:effectLst/>
                <a:latin typeface="Times New Roman" panose="02020603050405020304" pitchFamily="18" charset="0"/>
                <a:ea typeface="宋体" panose="02010600030101010101" pitchFamily="2" charset="-122"/>
              </a:rPr>
              <a:t> Modbus </a:t>
            </a:r>
            <a:r>
              <a:rPr lang="zh-CN" altLang="zh-CN" sz="1800" kern="100" dirty="0">
                <a:effectLst/>
                <a:latin typeface="Times New Roman" panose="02020603050405020304" pitchFamily="18" charset="0"/>
                <a:ea typeface="宋体" panose="02010600030101010101" pitchFamily="2" charset="-122"/>
              </a:rPr>
              <a:t>事务处理的客户端构造 </a:t>
            </a:r>
            <a:r>
              <a:rPr lang="en-US" altLang="zh-CN" sz="1800" kern="100" dirty="0">
                <a:effectLst/>
                <a:latin typeface="Times New Roman" panose="02020603050405020304" pitchFamily="18" charset="0"/>
                <a:ea typeface="宋体" panose="02010600030101010101" pitchFamily="2" charset="-122"/>
              </a:rPr>
              <a:t>Modbus PDU</a:t>
            </a:r>
            <a:r>
              <a:rPr lang="zh-CN" altLang="zh-CN" sz="1800" kern="100" dirty="0">
                <a:effectLst/>
                <a:latin typeface="Times New Roman" panose="02020603050405020304" pitchFamily="18" charset="0"/>
                <a:ea typeface="宋体" panose="02010600030101010101" pitchFamily="2" charset="-122"/>
              </a:rPr>
              <a:t>，然后添加附加的域以构造适当的通信</a:t>
            </a:r>
            <a:r>
              <a:rPr lang="en-US" altLang="zh-CN" sz="1800" kern="100" dirty="0">
                <a:effectLst/>
                <a:latin typeface="Times New Roman" panose="02020603050405020304" pitchFamily="18" charset="0"/>
                <a:ea typeface="宋体" panose="02010600030101010101" pitchFamily="2" charset="-122"/>
              </a:rPr>
              <a:t>PDU</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latin typeface="Times New Roman" panose="02020603050405020304" pitchFamily="18" charset="0"/>
              <a:ea typeface="宋体" panose="02010600030101010101" pitchFamily="2" charset="-122"/>
            </a:endParaRPr>
          </a:p>
          <a:p>
            <a:pPr indent="0" algn="just">
              <a:buNone/>
            </a:pPr>
            <a:endParaRPr lang="en-US"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latin typeface="Times New Roman" panose="02020603050405020304" pitchFamily="18" charset="0"/>
              <a:ea typeface="宋体" panose="02010600030101010101" pitchFamily="2" charset="-122"/>
            </a:endParaRPr>
          </a:p>
          <a:p>
            <a:pPr indent="0" algn="just">
              <a:buNone/>
            </a:pPr>
            <a:endParaRPr lang="en-US"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如前文所述，合法的子节点地址为十进制</a:t>
            </a:r>
            <a:r>
              <a:rPr lang="en-US" altLang="zh-CN" sz="1800" kern="100" dirty="0">
                <a:effectLst/>
                <a:latin typeface="Times New Roman" panose="02020603050405020304" pitchFamily="18" charset="0"/>
                <a:ea typeface="宋体" panose="02010600030101010101" pitchFamily="2" charset="-122"/>
              </a:rPr>
              <a:t> 0 – 247</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每个子设备被赋予</a:t>
            </a:r>
            <a:r>
              <a:rPr lang="en-US" altLang="zh-CN" sz="1800" kern="100" dirty="0">
                <a:effectLst/>
                <a:latin typeface="Times New Roman" panose="02020603050405020304" pitchFamily="18" charset="0"/>
                <a:ea typeface="宋体" panose="02010600030101010101" pitchFamily="2" charset="-122"/>
              </a:rPr>
              <a:t>1 – 247 </a:t>
            </a:r>
            <a:r>
              <a:rPr lang="zh-CN" altLang="zh-CN" sz="1800" kern="100" dirty="0">
                <a:effectLst/>
                <a:latin typeface="Times New Roman" panose="02020603050405020304" pitchFamily="18" charset="0"/>
                <a:ea typeface="宋体" panose="02010600030101010101" pitchFamily="2" charset="-122"/>
              </a:rPr>
              <a:t>范围中的地址。主节点通过将子节点的地址放到报文的地址域对子节点寻址。当子节点返回应答时， 它将自己的地址放到应答报文的地址域以让主节点知道哪个子节点在回答。</a:t>
            </a:r>
          </a:p>
          <a:p>
            <a:pPr indent="266700" algn="just"/>
            <a:r>
              <a:rPr lang="zh-CN" altLang="zh-CN" sz="1800" kern="100" dirty="0">
                <a:effectLst/>
                <a:latin typeface="Times New Roman" panose="02020603050405020304" pitchFamily="18" charset="0"/>
                <a:ea typeface="宋体" panose="02010600030101010101" pitchFamily="2" charset="-122"/>
              </a:rPr>
              <a:t>功能码指明服务器要执行的动作。功能码后面可跟有表示含有请求和响应参数的数据域。</a:t>
            </a:r>
          </a:p>
          <a:p>
            <a:pPr indent="266700" algn="just"/>
            <a:r>
              <a:rPr lang="zh-CN" altLang="zh-CN" sz="1800" kern="100" dirty="0">
                <a:effectLst/>
                <a:latin typeface="Times New Roman" panose="02020603050405020304" pitchFamily="18" charset="0"/>
                <a:ea typeface="宋体" panose="02010600030101010101" pitchFamily="2" charset="-122"/>
              </a:rPr>
              <a:t>错误检验域是对报文内容执行 </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冗余校验</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的计算结果。根据不同的传输模式</a:t>
            </a:r>
            <a:r>
              <a:rPr lang="en-US" altLang="zh-CN" sz="1800" kern="100" dirty="0">
                <a:effectLst/>
                <a:latin typeface="Times New Roman" panose="02020603050405020304" pitchFamily="18" charset="0"/>
                <a:ea typeface="宋体" panose="02010600030101010101" pitchFamily="2" charset="-122"/>
              </a:rPr>
              <a:t> (RTU or ASCII) </a:t>
            </a:r>
            <a:r>
              <a:rPr lang="zh-CN" altLang="zh-CN" sz="1800" kern="100" dirty="0">
                <a:effectLst/>
                <a:latin typeface="Times New Roman" panose="02020603050405020304" pitchFamily="18" charset="0"/>
                <a:ea typeface="宋体" panose="02010600030101010101" pitchFamily="2" charset="-122"/>
              </a:rPr>
              <a:t>使用两种不同的计算方法。</a:t>
            </a:r>
          </a:p>
          <a:p>
            <a:pPr indent="0" algn="just">
              <a:buNone/>
            </a:pP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p:txBody>
      </p:sp>
      <p:pic>
        <p:nvPicPr>
          <p:cNvPr id="2" name="图片 1">
            <a:extLst>
              <a:ext uri="{FF2B5EF4-FFF2-40B4-BE49-F238E27FC236}">
                <a16:creationId xmlns:a16="http://schemas.microsoft.com/office/drawing/2014/main" id="{0B2037C2-BD81-4D84-B453-7EC3AB3D76F3}"/>
              </a:ext>
            </a:extLst>
          </p:cNvPr>
          <p:cNvPicPr>
            <a:picLocks noChangeAspect="1"/>
          </p:cNvPicPr>
          <p:nvPr/>
        </p:nvPicPr>
        <p:blipFill>
          <a:blip r:embed="rId2"/>
          <a:stretch>
            <a:fillRect/>
          </a:stretch>
        </p:blipFill>
        <p:spPr>
          <a:xfrm>
            <a:off x="925745" y="2924944"/>
            <a:ext cx="7292509" cy="1368152"/>
          </a:xfrm>
          <a:prstGeom prst="rect">
            <a:avLst/>
          </a:prstGeom>
        </p:spPr>
      </p:pic>
    </p:spTree>
    <p:extLst>
      <p:ext uri="{BB962C8B-B14F-4D97-AF65-F5344CB8AC3E}">
        <p14:creationId xmlns:p14="http://schemas.microsoft.com/office/powerpoint/2010/main" val="54188240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a:ln/>
        </p:spPr>
        <p:txBody>
          <a:bodyPr lIns="92075" tIns="46037" rIns="92075" bIns="46037" anchor="ctr"/>
          <a:lstStyle/>
          <a:p>
            <a:r>
              <a:rPr lang="en-US" altLang="zh-CN" dirty="0"/>
              <a:t>Modbus</a:t>
            </a:r>
            <a:r>
              <a:rPr lang="zh-CN" altLang="en-US" dirty="0"/>
              <a:t>简介 </a:t>
            </a:r>
            <a:r>
              <a:rPr lang="en-US" altLang="zh-CN" dirty="0"/>
              <a:t>– </a:t>
            </a:r>
            <a:r>
              <a:rPr lang="en-US" altLang="zh-CN" sz="1800" kern="100" dirty="0">
                <a:effectLst/>
                <a:latin typeface="宋体" panose="02010600030101010101" pitchFamily="2" charset="-122"/>
                <a:cs typeface="Times New Roman" panose="02020603050405020304" pitchFamily="18" charset="0"/>
              </a:rPr>
              <a:t>RTU</a:t>
            </a:r>
            <a:r>
              <a:rPr lang="zh-CN" altLang="en-US" sz="1800" kern="100" dirty="0">
                <a:effectLst/>
                <a:latin typeface="宋体" panose="02010600030101010101" pitchFamily="2" charset="-122"/>
                <a:cs typeface="Times New Roman" panose="02020603050405020304" pitchFamily="18" charset="0"/>
              </a:rPr>
              <a:t>模式</a:t>
            </a:r>
            <a:r>
              <a:rPr lang="en-US" altLang="zh-CN" sz="1800" kern="100" dirty="0">
                <a:effectLst/>
                <a:latin typeface="宋体" panose="02010600030101010101" pitchFamily="2" charset="-122"/>
                <a:cs typeface="Times New Roman" panose="02020603050405020304" pitchFamily="18" charset="0"/>
              </a:rPr>
              <a:t> </a:t>
            </a:r>
            <a:r>
              <a:rPr lang="zh-CN" altLang="zh-CN" sz="1800" kern="100" dirty="0">
                <a:effectLst/>
                <a:ea typeface="宋体" panose="02010600030101010101" pitchFamily="2" charset="-122"/>
                <a:cs typeface="Times New Roman" panose="02020603050405020304" pitchFamily="18" charset="0"/>
              </a:rPr>
              <a:t>与 </a:t>
            </a:r>
            <a:r>
              <a:rPr lang="en-US" altLang="zh-CN" sz="1800" kern="100" dirty="0">
                <a:effectLst/>
                <a:ea typeface="宋体" panose="02010600030101010101" pitchFamily="2" charset="-122"/>
                <a:cs typeface="Times New Roman" panose="02020603050405020304" pitchFamily="18" charset="0"/>
              </a:rPr>
              <a:t>TCP</a:t>
            </a:r>
            <a:r>
              <a:rPr lang="zh-CN" altLang="en-US" sz="1800" kern="100" dirty="0">
                <a:effectLst/>
                <a:ea typeface="宋体" panose="02010600030101010101" pitchFamily="2" charset="-122"/>
                <a:cs typeface="Times New Roman" panose="02020603050405020304" pitchFamily="18" charset="0"/>
              </a:rPr>
              <a:t>模式</a:t>
            </a:r>
            <a:r>
              <a:rPr lang="zh-CN" altLang="zh-CN" sz="1800" kern="100" dirty="0">
                <a:effectLst/>
                <a:ea typeface="宋体" panose="02010600030101010101" pitchFamily="2" charset="-122"/>
                <a:cs typeface="Times New Roman" panose="02020603050405020304" pitchFamily="18" charset="0"/>
              </a:rPr>
              <a:t>对比</a:t>
            </a:r>
            <a:endParaRPr lang="zh-CN" altLang="en-US" dirty="0"/>
          </a:p>
        </p:txBody>
      </p:sp>
      <p:sp>
        <p:nvSpPr>
          <p:cNvPr id="37890" name="Rectangle 2"/>
          <p:cNvSpPr>
            <a:spLocks noGrp="1" noChangeArrowheads="1"/>
          </p:cNvSpPr>
          <p:nvPr>
            <p:ph type="body" idx="1"/>
          </p:nvPr>
        </p:nvSpPr>
        <p:spPr>
          <a:xfrm>
            <a:off x="323528" y="2017712"/>
            <a:ext cx="8631560" cy="4723655"/>
          </a:xfrm>
          <a:noFill/>
          <a:ln/>
        </p:spPr>
        <p:txBody>
          <a:bodyPr lIns="182562" tIns="46037" rIns="182562" bIns="46037"/>
          <a:lstStyle/>
          <a:p>
            <a:pPr indent="0" algn="just">
              <a:buNone/>
            </a:pPr>
            <a:r>
              <a:rPr lang="en-US" altLang="zh-CN" sz="1800" kern="100" dirty="0">
                <a:effectLst/>
                <a:latin typeface="宋体" panose="02010600030101010101" pitchFamily="2" charset="-122"/>
                <a:cs typeface="Times New Roman" panose="02020603050405020304" pitchFamily="18" charset="0"/>
              </a:rPr>
              <a:t>Modbus RTU</a:t>
            </a:r>
            <a:r>
              <a:rPr lang="zh-CN" altLang="zh-CN" sz="1800" kern="100" dirty="0">
                <a:effectLst/>
                <a:ea typeface="宋体" panose="02010600030101010101" pitchFamily="2" charset="-122"/>
                <a:cs typeface="Times New Roman" panose="02020603050405020304" pitchFamily="18" charset="0"/>
              </a:rPr>
              <a:t>与</a:t>
            </a:r>
            <a:r>
              <a:rPr lang="en-US" altLang="zh-CN" sz="1800" kern="100" dirty="0">
                <a:effectLst/>
                <a:ea typeface="宋体" panose="02010600030101010101" pitchFamily="2" charset="-122"/>
                <a:cs typeface="Times New Roman" panose="02020603050405020304" pitchFamily="18" charset="0"/>
              </a:rPr>
              <a:t>Modbus TCP</a:t>
            </a:r>
            <a:r>
              <a:rPr lang="zh-CN" altLang="zh-CN" sz="1800" kern="100" dirty="0">
                <a:effectLst/>
                <a:ea typeface="宋体" panose="02010600030101010101" pitchFamily="2" charset="-122"/>
                <a:cs typeface="Times New Roman" panose="02020603050405020304" pitchFamily="18" charset="0"/>
              </a:rPr>
              <a:t>读指令对比</a:t>
            </a:r>
            <a:endParaRPr lang="en-US" altLang="zh-CN" sz="1800" kern="100" dirty="0">
              <a:effectLst/>
              <a:ea typeface="宋体" panose="02010600030101010101" pitchFamily="2" charset="-122"/>
              <a:cs typeface="Times New Roman" panose="02020603050405020304" pitchFamily="18" charset="0"/>
            </a:endParaRPr>
          </a:p>
          <a:p>
            <a:pPr indent="0" algn="just">
              <a:buNone/>
            </a:pPr>
            <a:endParaRPr lang="en-US" altLang="zh-CN" sz="1800" kern="100" dirty="0">
              <a:ea typeface="宋体" panose="02010600030101010101" pitchFamily="2" charset="-122"/>
              <a:cs typeface="Times New Roman" panose="02020603050405020304" pitchFamily="18" charset="0"/>
            </a:endParaRPr>
          </a:p>
          <a:p>
            <a:pPr indent="0" algn="just">
              <a:buNone/>
            </a:pPr>
            <a:endParaRPr lang="en-US" altLang="zh-CN" sz="1800" kern="100" dirty="0">
              <a:effectLst/>
              <a:ea typeface="宋体" panose="02010600030101010101" pitchFamily="2" charset="-122"/>
              <a:cs typeface="Times New Roman" panose="02020603050405020304" pitchFamily="18" charset="0"/>
            </a:endParaRPr>
          </a:p>
          <a:p>
            <a:pPr indent="0" algn="just">
              <a:buNone/>
            </a:pPr>
            <a:endParaRPr lang="en-US" altLang="zh-CN" sz="1800" kern="100" dirty="0">
              <a:effectLst/>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rPr>
              <a:t>指令的涵义：从地址码为</a:t>
            </a:r>
            <a:r>
              <a:rPr lang="en-US" altLang="zh-CN" sz="1800" kern="100" dirty="0">
                <a:effectLst/>
                <a:latin typeface="Times New Roman" panose="02020603050405020304" pitchFamily="18" charset="0"/>
                <a:ea typeface="宋体" panose="02010600030101010101" pitchFamily="2" charset="-122"/>
              </a:rPr>
              <a:t>01</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TCP</a:t>
            </a:r>
            <a:r>
              <a:rPr lang="zh-CN" altLang="zh-CN" sz="1800" kern="100" dirty="0">
                <a:effectLst/>
                <a:latin typeface="Times New Roman" panose="02020603050405020304" pitchFamily="18" charset="0"/>
                <a:ea typeface="宋体" panose="02010600030101010101" pitchFamily="2" charset="-122"/>
              </a:rPr>
              <a:t>协议单元标志为</a:t>
            </a:r>
            <a:r>
              <a:rPr lang="en-US" altLang="zh-CN" sz="1800" kern="100" dirty="0">
                <a:effectLst/>
                <a:latin typeface="Times New Roman" panose="02020603050405020304" pitchFamily="18" charset="0"/>
                <a:ea typeface="宋体" panose="02010600030101010101" pitchFamily="2" charset="-122"/>
              </a:rPr>
              <a:t>00</a:t>
            </a:r>
            <a:r>
              <a:rPr lang="zh-CN" altLang="zh-CN" sz="1800" kern="100" dirty="0">
                <a:effectLst/>
                <a:latin typeface="Times New Roman" panose="02020603050405020304" pitchFamily="18" charset="0"/>
                <a:ea typeface="宋体" panose="02010600030101010101" pitchFamily="2" charset="-122"/>
              </a:rPr>
              <a:t>）的模块</a:t>
            </a:r>
            <a:r>
              <a:rPr lang="en-US" altLang="zh-CN" sz="1800" kern="100" dirty="0">
                <a:effectLst/>
                <a:latin typeface="Times New Roman" panose="02020603050405020304" pitchFamily="18" charset="0"/>
                <a:ea typeface="宋体" panose="02010600030101010101" pitchFamily="2" charset="-122"/>
              </a:rPr>
              <a:t>0x18E(01 8E)</a:t>
            </a:r>
            <a:r>
              <a:rPr lang="zh-CN" altLang="zh-CN" sz="1800" kern="100" dirty="0">
                <a:effectLst/>
                <a:latin typeface="Times New Roman" panose="02020603050405020304" pitchFamily="18" charset="0"/>
                <a:ea typeface="宋体" panose="02010600030101010101" pitchFamily="2" charset="-122"/>
              </a:rPr>
              <a:t>寄存器地址开始读（</a:t>
            </a:r>
            <a:r>
              <a:rPr lang="en-US" altLang="zh-CN" sz="1800" kern="100" dirty="0">
                <a:effectLst/>
                <a:latin typeface="Times New Roman" panose="02020603050405020304" pitchFamily="18" charset="0"/>
                <a:ea typeface="宋体" panose="02010600030101010101" pitchFamily="2" charset="-122"/>
              </a:rPr>
              <a:t>03</a:t>
            </a:r>
            <a:r>
              <a:rPr lang="zh-CN" altLang="zh-CN" sz="1800" kern="100" dirty="0">
                <a:effectLst/>
                <a:latin typeface="Times New Roman" panose="02020603050405020304" pitchFamily="18" charset="0"/>
                <a:ea typeface="宋体" panose="02010600030101010101" pitchFamily="2" charset="-122"/>
              </a:rPr>
              <a:t>）四个（</a:t>
            </a:r>
            <a:r>
              <a:rPr lang="en-US" altLang="zh-CN" sz="1800" kern="100" dirty="0">
                <a:effectLst/>
                <a:latin typeface="Times New Roman" panose="02020603050405020304" pitchFamily="18" charset="0"/>
                <a:ea typeface="宋体" panose="02010600030101010101" pitchFamily="2" charset="-122"/>
              </a:rPr>
              <a:t>00 04</a:t>
            </a:r>
            <a:r>
              <a:rPr lang="zh-CN" altLang="zh-CN" sz="1800" kern="100" dirty="0">
                <a:effectLst/>
                <a:latin typeface="Times New Roman" panose="02020603050405020304" pitchFamily="18" charset="0"/>
                <a:ea typeface="宋体" panose="02010600030101010101" pitchFamily="2" charset="-122"/>
              </a:rPr>
              <a:t>）寄存器。</a:t>
            </a:r>
          </a:p>
          <a:p>
            <a:pPr indent="266700" algn="just"/>
            <a:r>
              <a:rPr lang="en-US" altLang="zh-CN" sz="1800" kern="100" dirty="0">
                <a:effectLst/>
                <a:latin typeface="宋体" panose="02010600030101010101" pitchFamily="2" charset="-122"/>
                <a:ea typeface="宋体" panose="02010600030101010101" pitchFamily="2" charset="-122"/>
              </a:rPr>
              <a:t>Modbus RTU</a:t>
            </a:r>
            <a:r>
              <a:rPr lang="zh-CN" altLang="zh-CN" sz="1800" kern="100" dirty="0">
                <a:effectLst/>
                <a:latin typeface="Times New Roman" panose="02020603050405020304" pitchFamily="18" charset="0"/>
                <a:ea typeface="宋体" panose="02010600030101010101" pitchFamily="2" charset="-122"/>
              </a:rPr>
              <a:t>与</a:t>
            </a:r>
            <a:r>
              <a:rPr lang="en-US" altLang="zh-CN" sz="1800" kern="100" dirty="0">
                <a:effectLst/>
                <a:latin typeface="Times New Roman" panose="02020603050405020304" pitchFamily="18" charset="0"/>
                <a:ea typeface="宋体" panose="02010600030101010101" pitchFamily="2" charset="-122"/>
              </a:rPr>
              <a:t>Modbus TCP</a:t>
            </a:r>
            <a:r>
              <a:rPr lang="zh-CN" altLang="zh-CN" sz="1800" kern="100" dirty="0">
                <a:effectLst/>
                <a:latin typeface="Times New Roman" panose="02020603050405020304" pitchFamily="18" charset="0"/>
                <a:ea typeface="宋体" panose="02010600030101010101" pitchFamily="2" charset="-122"/>
              </a:rPr>
              <a:t>写指令对比</a:t>
            </a:r>
            <a:endParaRPr lang="en-US" altLang="zh-CN" sz="1800" kern="100" dirty="0">
              <a:effectLst/>
              <a:latin typeface="Times New Roman" panose="02020603050405020304" pitchFamily="18" charset="0"/>
              <a:ea typeface="宋体" panose="02010600030101010101" pitchFamily="2" charset="-122"/>
            </a:endParaRPr>
          </a:p>
          <a:p>
            <a:pPr indent="266700" algn="just"/>
            <a:endParaRPr lang="en-US" altLang="zh-CN" sz="1800" kern="100" dirty="0">
              <a:latin typeface="Times New Roman" panose="02020603050405020304" pitchFamily="18" charset="0"/>
              <a:ea typeface="宋体" panose="02010600030101010101" pitchFamily="2" charset="-122"/>
            </a:endParaRPr>
          </a:p>
          <a:p>
            <a:pPr indent="266700" algn="just"/>
            <a:endParaRPr lang="en-US" altLang="zh-CN" sz="1800" kern="100" dirty="0">
              <a:effectLst/>
              <a:latin typeface="Times New Roman" panose="02020603050405020304" pitchFamily="18" charset="0"/>
              <a:ea typeface="宋体" panose="02010600030101010101" pitchFamily="2" charset="-122"/>
            </a:endParaRPr>
          </a:p>
          <a:p>
            <a:pPr indent="266700" algn="just"/>
            <a:endParaRPr lang="en-US" altLang="zh-CN" sz="1800" kern="100" dirty="0">
              <a:latin typeface="Times New Roman" panose="02020603050405020304" pitchFamily="18" charset="0"/>
              <a:ea typeface="宋体" panose="02010600030101010101" pitchFamily="2" charset="-122"/>
            </a:endParaRPr>
          </a:p>
          <a:p>
            <a:pPr indent="266700" algn="just"/>
            <a:endParaRPr lang="en-US"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指令的涵义：从地址码为</a:t>
            </a:r>
            <a:r>
              <a:rPr lang="en-US" altLang="zh-CN" sz="1800" kern="100" dirty="0">
                <a:effectLst/>
                <a:latin typeface="Times New Roman" panose="02020603050405020304" pitchFamily="18" charset="0"/>
                <a:ea typeface="宋体" panose="02010600030101010101" pitchFamily="2" charset="-122"/>
              </a:rPr>
              <a:t>01</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TCP</a:t>
            </a:r>
            <a:r>
              <a:rPr lang="zh-CN" altLang="zh-CN" sz="1800" kern="100" dirty="0">
                <a:effectLst/>
                <a:latin typeface="Times New Roman" panose="02020603050405020304" pitchFamily="18" charset="0"/>
                <a:ea typeface="宋体" panose="02010600030101010101" pitchFamily="2" charset="-122"/>
              </a:rPr>
              <a:t>协议单元标志为</a:t>
            </a:r>
            <a:r>
              <a:rPr lang="en-US" altLang="zh-CN" sz="1800" kern="100" dirty="0">
                <a:effectLst/>
                <a:latin typeface="Times New Roman" panose="02020603050405020304" pitchFamily="18" charset="0"/>
                <a:ea typeface="宋体" panose="02010600030101010101" pitchFamily="2" charset="-122"/>
              </a:rPr>
              <a:t>00</a:t>
            </a:r>
            <a:r>
              <a:rPr lang="zh-CN" altLang="zh-CN" sz="1800" kern="100" dirty="0">
                <a:effectLst/>
                <a:latin typeface="Times New Roman" panose="02020603050405020304" pitchFamily="18" charset="0"/>
                <a:ea typeface="宋体" panose="02010600030101010101" pitchFamily="2" charset="-122"/>
              </a:rPr>
              <a:t>）的模块</a:t>
            </a:r>
            <a:r>
              <a:rPr lang="en-US" altLang="zh-CN" sz="1800" kern="100" dirty="0">
                <a:effectLst/>
                <a:latin typeface="Times New Roman" panose="02020603050405020304" pitchFamily="18" charset="0"/>
                <a:ea typeface="宋体" panose="02010600030101010101" pitchFamily="2" charset="-122"/>
              </a:rPr>
              <a:t>0x18E(01 8E)</a:t>
            </a:r>
            <a:r>
              <a:rPr lang="zh-CN" altLang="zh-CN" sz="1800" kern="100" dirty="0">
                <a:effectLst/>
                <a:latin typeface="Times New Roman" panose="02020603050405020304" pitchFamily="18" charset="0"/>
                <a:ea typeface="宋体" panose="02010600030101010101" pitchFamily="2" charset="-122"/>
              </a:rPr>
              <a:t>寄存器地址开始写（</a:t>
            </a:r>
            <a:r>
              <a:rPr lang="en-US" altLang="zh-CN" sz="1800" kern="100" dirty="0">
                <a:effectLst/>
                <a:latin typeface="Times New Roman" panose="02020603050405020304" pitchFamily="18" charset="0"/>
                <a:ea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rPr>
              <a:t>）一个（</a:t>
            </a:r>
            <a:r>
              <a:rPr lang="en-US" altLang="zh-CN" sz="1800" kern="100" dirty="0">
                <a:effectLst/>
                <a:latin typeface="Times New Roman" panose="02020603050405020304" pitchFamily="18" charset="0"/>
                <a:ea typeface="宋体" panose="02010600030101010101" pitchFamily="2" charset="-122"/>
              </a:rPr>
              <a:t>00 01</a:t>
            </a:r>
            <a:r>
              <a:rPr lang="zh-CN" altLang="zh-CN" sz="1800" kern="100" dirty="0">
                <a:effectLst/>
                <a:latin typeface="Times New Roman" panose="02020603050405020304" pitchFamily="18" charset="0"/>
                <a:ea typeface="宋体" panose="02010600030101010101" pitchFamily="2" charset="-122"/>
              </a:rPr>
              <a:t>）寄存器，具体数据长度为</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个字节（</a:t>
            </a:r>
            <a:r>
              <a:rPr lang="en-US" altLang="zh-CN" sz="1800" kern="100" dirty="0">
                <a:effectLst/>
                <a:latin typeface="Times New Roman" panose="02020603050405020304" pitchFamily="18" charset="0"/>
                <a:ea typeface="宋体" panose="02010600030101010101" pitchFamily="2" charset="-122"/>
              </a:rPr>
              <a:t>02</a:t>
            </a:r>
            <a:r>
              <a:rPr lang="zh-CN" altLang="zh-CN" sz="1800" kern="100" dirty="0">
                <a:effectLst/>
                <a:latin typeface="Times New Roman" panose="02020603050405020304" pitchFamily="18" charset="0"/>
                <a:ea typeface="宋体" panose="02010600030101010101" pitchFamily="2" charset="-122"/>
              </a:rPr>
              <a:t>），数据正文内容为</a:t>
            </a:r>
            <a:r>
              <a:rPr lang="en-US" altLang="zh-CN" sz="1800" kern="100" dirty="0">
                <a:effectLst/>
                <a:latin typeface="Times New Roman" panose="02020603050405020304" pitchFamily="18" charset="0"/>
                <a:ea typeface="宋体" panose="02010600030101010101" pitchFamily="2" charset="-122"/>
              </a:rPr>
              <a:t>00 00</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00 00</a:t>
            </a:r>
            <a:r>
              <a:rPr lang="zh-CN" altLang="zh-CN" sz="1800" kern="100" dirty="0">
                <a:effectLst/>
                <a:latin typeface="Times New Roman" panose="02020603050405020304" pitchFamily="18" charset="0"/>
                <a:ea typeface="宋体" panose="02010600030101010101" pitchFamily="2" charset="-122"/>
              </a:rPr>
              <a:t>）。</a:t>
            </a:r>
          </a:p>
          <a:p>
            <a:pPr indent="266700" algn="just"/>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effectLst/>
              <a:ea typeface="宋体" panose="02010600030101010101" pitchFamily="2" charset="-122"/>
              <a:cs typeface="Times New Roman" panose="02020603050405020304" pitchFamily="18" charset="0"/>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p:txBody>
      </p:sp>
      <p:graphicFrame>
        <p:nvGraphicFramePr>
          <p:cNvPr id="3" name="表格 2">
            <a:extLst>
              <a:ext uri="{FF2B5EF4-FFF2-40B4-BE49-F238E27FC236}">
                <a16:creationId xmlns:a16="http://schemas.microsoft.com/office/drawing/2014/main" id="{750B44FB-9DB8-4363-BBEA-6334C6756BE7}"/>
              </a:ext>
            </a:extLst>
          </p:cNvPr>
          <p:cNvGraphicFramePr>
            <a:graphicFrameLocks noGrp="1"/>
          </p:cNvGraphicFramePr>
          <p:nvPr>
            <p:extLst>
              <p:ext uri="{D42A27DB-BD31-4B8C-83A1-F6EECF244321}">
                <p14:modId xmlns:p14="http://schemas.microsoft.com/office/powerpoint/2010/main" val="1811353703"/>
              </p:ext>
            </p:extLst>
          </p:nvPr>
        </p:nvGraphicFramePr>
        <p:xfrm>
          <a:off x="543223" y="2384702"/>
          <a:ext cx="8136904" cy="972288"/>
        </p:xfrm>
        <a:graphic>
          <a:graphicData uri="http://schemas.openxmlformats.org/drawingml/2006/table">
            <a:tbl>
              <a:tblPr firstRow="1" firstCol="1" bandRow="1">
                <a:tableStyleId>{5C22544A-7EE6-4342-B048-85BDC9FD1C3A}</a:tableStyleId>
              </a:tblPr>
              <a:tblGrid>
                <a:gridCol w="1118958">
                  <a:extLst>
                    <a:ext uri="{9D8B030D-6E8A-4147-A177-3AD203B41FA5}">
                      <a16:colId xmlns:a16="http://schemas.microsoft.com/office/drawing/2014/main" val="3376789363"/>
                    </a:ext>
                  </a:extLst>
                </a:gridCol>
                <a:gridCol w="1867419">
                  <a:extLst>
                    <a:ext uri="{9D8B030D-6E8A-4147-A177-3AD203B41FA5}">
                      <a16:colId xmlns:a16="http://schemas.microsoft.com/office/drawing/2014/main" val="3300203858"/>
                    </a:ext>
                  </a:extLst>
                </a:gridCol>
                <a:gridCol w="915061">
                  <a:extLst>
                    <a:ext uri="{9D8B030D-6E8A-4147-A177-3AD203B41FA5}">
                      <a16:colId xmlns:a16="http://schemas.microsoft.com/office/drawing/2014/main" val="4175003733"/>
                    </a:ext>
                  </a:extLst>
                </a:gridCol>
                <a:gridCol w="915061">
                  <a:extLst>
                    <a:ext uri="{9D8B030D-6E8A-4147-A177-3AD203B41FA5}">
                      <a16:colId xmlns:a16="http://schemas.microsoft.com/office/drawing/2014/main" val="3925075457"/>
                    </a:ext>
                  </a:extLst>
                </a:gridCol>
                <a:gridCol w="1267323">
                  <a:extLst>
                    <a:ext uri="{9D8B030D-6E8A-4147-A177-3AD203B41FA5}">
                      <a16:colId xmlns:a16="http://schemas.microsoft.com/office/drawing/2014/main" val="1669225678"/>
                    </a:ext>
                  </a:extLst>
                </a:gridCol>
                <a:gridCol w="1150455">
                  <a:extLst>
                    <a:ext uri="{9D8B030D-6E8A-4147-A177-3AD203B41FA5}">
                      <a16:colId xmlns:a16="http://schemas.microsoft.com/office/drawing/2014/main" val="821035231"/>
                    </a:ext>
                  </a:extLst>
                </a:gridCol>
                <a:gridCol w="902627">
                  <a:extLst>
                    <a:ext uri="{9D8B030D-6E8A-4147-A177-3AD203B41FA5}">
                      <a16:colId xmlns:a16="http://schemas.microsoft.com/office/drawing/2014/main" val="1391132530"/>
                    </a:ext>
                  </a:extLst>
                </a:gridCol>
              </a:tblGrid>
              <a:tr h="324096">
                <a:tc>
                  <a:txBody>
                    <a:bodyPr/>
                    <a:lstStyle/>
                    <a:p>
                      <a:pPr algn="l"/>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MBAP</a:t>
                      </a:r>
                      <a:r>
                        <a:rPr lang="zh-CN" sz="1400" kern="0" dirty="0">
                          <a:effectLst/>
                        </a:rPr>
                        <a:t>报文头</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dirty="0">
                          <a:effectLst/>
                        </a:rPr>
                        <a:t>地址码</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dirty="0">
                          <a:effectLst/>
                        </a:rPr>
                        <a:t>功能码</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dirty="0">
                          <a:effectLst/>
                        </a:rPr>
                        <a:t>寄存器地址</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dirty="0">
                          <a:effectLst/>
                        </a:rPr>
                        <a:t>寄存器数量</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CRC</a:t>
                      </a:r>
                      <a:r>
                        <a:rPr lang="zh-CN" sz="1400" kern="0" dirty="0">
                          <a:effectLst/>
                        </a:rPr>
                        <a:t>校验</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val="1409788651"/>
                  </a:ext>
                </a:extLst>
              </a:tr>
              <a:tr h="324096">
                <a:tc>
                  <a:txBody>
                    <a:bodyPr/>
                    <a:lstStyle/>
                    <a:p>
                      <a:pPr algn="l"/>
                      <a:r>
                        <a:rPr lang="en-US" sz="1400" kern="0">
                          <a:effectLst/>
                        </a:rPr>
                        <a:t>Modbus RTU</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dirty="0">
                          <a:effectLst/>
                        </a:rPr>
                        <a:t>无</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01</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03</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01 8E</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00 04</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25 DE</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val="3544413075"/>
                  </a:ext>
                </a:extLst>
              </a:tr>
              <a:tr h="324096">
                <a:tc>
                  <a:txBody>
                    <a:bodyPr/>
                    <a:lstStyle/>
                    <a:p>
                      <a:pPr algn="l"/>
                      <a:r>
                        <a:rPr lang="en-US" sz="1400" kern="0" dirty="0">
                          <a:effectLst/>
                        </a:rPr>
                        <a:t>Modbus TCP</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00 00 00 00 00 06 00</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dirty="0">
                          <a:effectLst/>
                        </a:rPr>
                        <a:t>无</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03</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01 8E</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00 04</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dirty="0">
                          <a:effectLst/>
                        </a:rPr>
                        <a:t>无</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val="4007926580"/>
                  </a:ext>
                </a:extLst>
              </a:tr>
            </a:tbl>
          </a:graphicData>
        </a:graphic>
      </p:graphicFrame>
      <p:graphicFrame>
        <p:nvGraphicFramePr>
          <p:cNvPr id="4" name="表格 3">
            <a:extLst>
              <a:ext uri="{FF2B5EF4-FFF2-40B4-BE49-F238E27FC236}">
                <a16:creationId xmlns:a16="http://schemas.microsoft.com/office/drawing/2014/main" id="{28720A16-7F10-4095-B42E-54D19F26EE82}"/>
              </a:ext>
            </a:extLst>
          </p:cNvPr>
          <p:cNvGraphicFramePr>
            <a:graphicFrameLocks noGrp="1"/>
          </p:cNvGraphicFramePr>
          <p:nvPr>
            <p:extLst>
              <p:ext uri="{D42A27DB-BD31-4B8C-83A1-F6EECF244321}">
                <p14:modId xmlns:p14="http://schemas.microsoft.com/office/powerpoint/2010/main" val="2942998758"/>
              </p:ext>
            </p:extLst>
          </p:nvPr>
        </p:nvGraphicFramePr>
        <p:xfrm>
          <a:off x="543224" y="4357795"/>
          <a:ext cx="8136903" cy="1056437"/>
        </p:xfrm>
        <a:graphic>
          <a:graphicData uri="http://schemas.openxmlformats.org/drawingml/2006/table">
            <a:tbl>
              <a:tblPr firstRow="1" firstCol="1" bandRow="1">
                <a:tableStyleId>{5C22544A-7EE6-4342-B048-85BDC9FD1C3A}</a:tableStyleId>
              </a:tblPr>
              <a:tblGrid>
                <a:gridCol w="396963">
                  <a:extLst>
                    <a:ext uri="{9D8B030D-6E8A-4147-A177-3AD203B41FA5}">
                      <a16:colId xmlns:a16="http://schemas.microsoft.com/office/drawing/2014/main" val="2970969027"/>
                    </a:ext>
                  </a:extLst>
                </a:gridCol>
                <a:gridCol w="1947997">
                  <a:extLst>
                    <a:ext uri="{9D8B030D-6E8A-4147-A177-3AD203B41FA5}">
                      <a16:colId xmlns:a16="http://schemas.microsoft.com/office/drawing/2014/main" val="1881421857"/>
                    </a:ext>
                  </a:extLst>
                </a:gridCol>
                <a:gridCol w="648072">
                  <a:extLst>
                    <a:ext uri="{9D8B030D-6E8A-4147-A177-3AD203B41FA5}">
                      <a16:colId xmlns:a16="http://schemas.microsoft.com/office/drawing/2014/main" val="2080300090"/>
                    </a:ext>
                  </a:extLst>
                </a:gridCol>
                <a:gridCol w="720080">
                  <a:extLst>
                    <a:ext uri="{9D8B030D-6E8A-4147-A177-3AD203B41FA5}">
                      <a16:colId xmlns:a16="http://schemas.microsoft.com/office/drawing/2014/main" val="3815190698"/>
                    </a:ext>
                  </a:extLst>
                </a:gridCol>
                <a:gridCol w="1152128">
                  <a:extLst>
                    <a:ext uri="{9D8B030D-6E8A-4147-A177-3AD203B41FA5}">
                      <a16:colId xmlns:a16="http://schemas.microsoft.com/office/drawing/2014/main" val="3039405683"/>
                    </a:ext>
                  </a:extLst>
                </a:gridCol>
                <a:gridCol w="994965">
                  <a:extLst>
                    <a:ext uri="{9D8B030D-6E8A-4147-A177-3AD203B41FA5}">
                      <a16:colId xmlns:a16="http://schemas.microsoft.com/office/drawing/2014/main" val="921854966"/>
                    </a:ext>
                  </a:extLst>
                </a:gridCol>
                <a:gridCol w="920687">
                  <a:extLst>
                    <a:ext uri="{9D8B030D-6E8A-4147-A177-3AD203B41FA5}">
                      <a16:colId xmlns:a16="http://schemas.microsoft.com/office/drawing/2014/main" val="2535306826"/>
                    </a:ext>
                  </a:extLst>
                </a:gridCol>
                <a:gridCol w="565422">
                  <a:extLst>
                    <a:ext uri="{9D8B030D-6E8A-4147-A177-3AD203B41FA5}">
                      <a16:colId xmlns:a16="http://schemas.microsoft.com/office/drawing/2014/main" val="361181702"/>
                    </a:ext>
                  </a:extLst>
                </a:gridCol>
                <a:gridCol w="790589">
                  <a:extLst>
                    <a:ext uri="{9D8B030D-6E8A-4147-A177-3AD203B41FA5}">
                      <a16:colId xmlns:a16="http://schemas.microsoft.com/office/drawing/2014/main" val="3789100442"/>
                    </a:ext>
                  </a:extLst>
                </a:gridCol>
              </a:tblGrid>
              <a:tr h="280847">
                <a:tc>
                  <a:txBody>
                    <a:bodyPr/>
                    <a:lstStyle/>
                    <a:p>
                      <a:pPr algn="l"/>
                      <a:r>
                        <a:rPr lang="en-US" sz="1400" kern="0" dirty="0">
                          <a:effectLst/>
                        </a:rPr>
                        <a:t> </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MBAP</a:t>
                      </a:r>
                      <a:r>
                        <a:rPr lang="zh-CN" sz="1400" kern="0">
                          <a:effectLst/>
                        </a:rPr>
                        <a:t>报文头</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a:effectLst/>
                        </a:rPr>
                        <a:t>地址码</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a:effectLst/>
                        </a:rPr>
                        <a:t>功能码</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a:effectLst/>
                        </a:rPr>
                        <a:t>寄存器地址</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a:effectLst/>
                        </a:rPr>
                        <a:t>寄存器数量</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a:effectLst/>
                        </a:rPr>
                        <a:t>数据长度</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a:effectLst/>
                        </a:rPr>
                        <a:t>正文</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CRC</a:t>
                      </a:r>
                      <a:r>
                        <a:rPr lang="zh-CN" sz="1400" kern="0">
                          <a:effectLst/>
                        </a:rPr>
                        <a:t>校验</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val="2557940105"/>
                  </a:ext>
                </a:extLst>
              </a:tr>
              <a:tr h="364994">
                <a:tc>
                  <a:txBody>
                    <a:bodyPr/>
                    <a:lstStyle/>
                    <a:p>
                      <a:pPr algn="l"/>
                      <a:r>
                        <a:rPr lang="en-US" sz="1400" kern="0">
                          <a:effectLst/>
                        </a:rPr>
                        <a:t>RTU</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dirty="0">
                          <a:effectLst/>
                        </a:rPr>
                        <a:t>无</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01</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10</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01 8E</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00 01</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02</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00 00</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A8 7E</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val="4200100619"/>
                  </a:ext>
                </a:extLst>
              </a:tr>
              <a:tr h="410596">
                <a:tc>
                  <a:txBody>
                    <a:bodyPr/>
                    <a:lstStyle/>
                    <a:p>
                      <a:pPr algn="l"/>
                      <a:r>
                        <a:rPr lang="en-US" sz="1400" kern="0">
                          <a:effectLst/>
                        </a:rPr>
                        <a:t>TCP</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00 00 00 00 00 09 00</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dirty="0">
                          <a:effectLst/>
                        </a:rPr>
                        <a:t>无</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10</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dirty="0">
                          <a:effectLst/>
                        </a:rPr>
                        <a:t>01 8E</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00 01</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02</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en-US" sz="1400" kern="0">
                          <a:effectLst/>
                        </a:rPr>
                        <a:t>00 00</a:t>
                      </a:r>
                      <a:endParaRPr lang="zh-CN" sz="1400" kern="100">
                        <a:effectLst/>
                        <a:latin typeface="Times New Roman" panose="02020603050405020304" pitchFamily="18" charset="0"/>
                        <a:ea typeface="宋体" panose="02010600030101010101" pitchFamily="2" charset="-122"/>
                      </a:endParaRPr>
                    </a:p>
                  </a:txBody>
                  <a:tcPr marL="9525" marR="9525" marT="9525" marB="9525" anchor="ctr"/>
                </a:tc>
                <a:tc>
                  <a:txBody>
                    <a:bodyPr/>
                    <a:lstStyle/>
                    <a:p>
                      <a:pPr algn="ctr"/>
                      <a:r>
                        <a:rPr lang="zh-CN" sz="1400" kern="0" dirty="0">
                          <a:effectLst/>
                        </a:rPr>
                        <a:t>无</a:t>
                      </a:r>
                      <a:endParaRPr lang="zh-CN" sz="1400" kern="100" dirty="0">
                        <a:effectLst/>
                        <a:latin typeface="Times New Roman" panose="02020603050405020304" pitchFamily="18" charset="0"/>
                        <a:ea typeface="宋体" panose="02010600030101010101" pitchFamily="2" charset="-122"/>
                      </a:endParaRPr>
                    </a:p>
                  </a:txBody>
                  <a:tcPr marL="9525" marR="9525" marT="9525" marB="9525" anchor="ctr"/>
                </a:tc>
                <a:extLst>
                  <a:ext uri="{0D108BD9-81ED-4DB2-BD59-A6C34878D82A}">
                    <a16:rowId xmlns:a16="http://schemas.microsoft.com/office/drawing/2014/main" val="822802730"/>
                  </a:ext>
                </a:extLst>
              </a:tr>
            </a:tbl>
          </a:graphicData>
        </a:graphic>
      </p:graphicFrame>
    </p:spTree>
    <p:extLst>
      <p:ext uri="{BB962C8B-B14F-4D97-AF65-F5344CB8AC3E}">
        <p14:creationId xmlns:p14="http://schemas.microsoft.com/office/powerpoint/2010/main" val="236464511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a:ln/>
        </p:spPr>
        <p:txBody>
          <a:bodyPr lIns="92075" tIns="46037" rIns="92075" bIns="46037" anchor="ctr"/>
          <a:lstStyle/>
          <a:p>
            <a:r>
              <a:rPr lang="en-US" altLang="zh-CN" dirty="0"/>
              <a:t>Modbus</a:t>
            </a:r>
            <a:r>
              <a:rPr lang="zh-CN" altLang="en-US" dirty="0"/>
              <a:t>简介 </a:t>
            </a:r>
            <a:r>
              <a:rPr lang="en-US" altLang="zh-CN" dirty="0"/>
              <a:t>-</a:t>
            </a:r>
            <a:r>
              <a:rPr lang="zh-CN" altLang="zh-CN" sz="1800" kern="100" dirty="0">
                <a:effectLst/>
                <a:ea typeface="宋体" panose="02010600030101010101" pitchFamily="2" charset="-122"/>
                <a:cs typeface="Times New Roman" panose="02020603050405020304" pitchFamily="18" charset="0"/>
              </a:rPr>
              <a:t>命令码</a:t>
            </a:r>
            <a:r>
              <a:rPr lang="en-US" altLang="zh-CN" sz="1800" kern="100" dirty="0">
                <a:effectLst/>
                <a:ea typeface="宋体" panose="02010600030101010101" pitchFamily="2" charset="-122"/>
                <a:cs typeface="Times New Roman" panose="02020603050405020304" pitchFamily="18" charset="0"/>
              </a:rPr>
              <a:t>(0x03) - </a:t>
            </a:r>
            <a:r>
              <a:rPr lang="zh-CN" altLang="zh-CN" sz="1800" kern="100" dirty="0">
                <a:effectLst/>
                <a:ea typeface="宋体" panose="02010600030101010101" pitchFamily="2" charset="-122"/>
                <a:cs typeface="Times New Roman" panose="02020603050405020304" pitchFamily="18" charset="0"/>
              </a:rPr>
              <a:t>读保持寄存器</a:t>
            </a:r>
            <a:endParaRPr lang="zh-CN" altLang="en-US" dirty="0"/>
          </a:p>
        </p:txBody>
      </p:sp>
      <p:sp>
        <p:nvSpPr>
          <p:cNvPr id="37890" name="Rectangle 2"/>
          <p:cNvSpPr>
            <a:spLocks noGrp="1" noChangeArrowheads="1"/>
          </p:cNvSpPr>
          <p:nvPr>
            <p:ph type="body" idx="1"/>
          </p:nvPr>
        </p:nvSpPr>
        <p:spPr>
          <a:xfrm>
            <a:off x="323528" y="2017713"/>
            <a:ext cx="8631560" cy="4625974"/>
          </a:xfrm>
          <a:noFill/>
          <a:ln/>
        </p:spPr>
        <p:txBody>
          <a:bodyPr lIns="182562" tIns="46037" rIns="182562" bIns="46037"/>
          <a:lstStyle/>
          <a:p>
            <a:pPr indent="0" algn="just">
              <a:buNone/>
            </a:pPr>
            <a:r>
              <a:rPr lang="zh-CN" altLang="zh-CN" sz="1800" kern="100" dirty="0">
                <a:solidFill>
                  <a:srgbClr val="000000"/>
                </a:solidFill>
                <a:effectLst/>
                <a:latin typeface="Times New Roman" panose="02020603050405020304" pitchFamily="18" charset="0"/>
                <a:ea typeface="宋体" panose="02010600030101010101" pitchFamily="2" charset="-122"/>
              </a:rPr>
              <a:t>在一个远程设备中，使用该功能码读取保持寄存器连续块的内容。请求</a:t>
            </a:r>
            <a:r>
              <a:rPr lang="en-US" altLang="zh-CN" sz="1800" kern="100" dirty="0">
                <a:solidFill>
                  <a:srgbClr val="000000"/>
                </a:solidFill>
                <a:effectLst/>
                <a:latin typeface="Times New Roman" panose="02020603050405020304" pitchFamily="18" charset="0"/>
                <a:ea typeface="宋体" panose="02010600030101010101" pitchFamily="2" charset="-122"/>
              </a:rPr>
              <a:t>PDU</a:t>
            </a:r>
            <a:r>
              <a:rPr lang="zh-CN" altLang="zh-CN" sz="1800" kern="100" dirty="0">
                <a:solidFill>
                  <a:srgbClr val="000000"/>
                </a:solidFill>
                <a:effectLst/>
                <a:latin typeface="Times New Roman" panose="02020603050405020304" pitchFamily="18" charset="0"/>
                <a:ea typeface="宋体" panose="02010600030101010101" pitchFamily="2" charset="-122"/>
              </a:rPr>
              <a:t>说明了起始寄存器地址和寄存器数量。将响应报文中的寄存器数据分成每个寄存器有两字节，在每个字节中直接地调整二进制内容。</a:t>
            </a:r>
            <a:endParaRPr lang="en-US" altLang="zh-CN" sz="1800" b="1" kern="100" dirty="0">
              <a:solidFill>
                <a:srgbClr val="000000"/>
              </a:solidFill>
              <a:latin typeface="Times New Roman" panose="02020603050405020304" pitchFamily="18" charset="0"/>
              <a:ea typeface="宋体" panose="02010600030101010101" pitchFamily="2" charset="-122"/>
            </a:endParaRPr>
          </a:p>
          <a:p>
            <a:pPr indent="0" algn="just">
              <a:buNone/>
            </a:pPr>
            <a:r>
              <a:rPr lang="zh-CN" altLang="en-US" sz="1800" b="1" kern="100" dirty="0">
                <a:solidFill>
                  <a:srgbClr val="000000"/>
                </a:solidFill>
                <a:latin typeface="Times New Roman" panose="02020603050405020304" pitchFamily="18" charset="0"/>
                <a:ea typeface="宋体" panose="02010600030101010101" pitchFamily="2" charset="-122"/>
              </a:rPr>
              <a:t>请求</a:t>
            </a:r>
            <a:endParaRPr lang="en-US" altLang="zh-CN" sz="1800" b="1" kern="100" dirty="0">
              <a:solidFill>
                <a:srgbClr val="000000"/>
              </a:solidFill>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latin typeface="Times New Roman" panose="02020603050405020304" pitchFamily="18" charset="0"/>
              <a:ea typeface="宋体" panose="02010600030101010101" pitchFamily="2" charset="-122"/>
            </a:endParaRPr>
          </a:p>
          <a:p>
            <a:pPr indent="0" algn="just">
              <a:buNone/>
            </a:pPr>
            <a:r>
              <a:rPr lang="zh-CN" altLang="zh-CN" sz="1800" b="1" kern="100" dirty="0">
                <a:solidFill>
                  <a:srgbClr val="000000"/>
                </a:solidFill>
                <a:effectLst/>
                <a:latin typeface="Times New Roman" panose="02020603050405020304" pitchFamily="18" charset="0"/>
                <a:ea typeface="宋体" panose="02010600030101010101" pitchFamily="2" charset="-122"/>
              </a:rPr>
              <a:t>响应</a:t>
            </a: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r>
              <a:rPr lang="zh-CN" altLang="zh-CN" sz="1800" b="1" kern="100" dirty="0">
                <a:solidFill>
                  <a:srgbClr val="000000"/>
                </a:solidFill>
                <a:effectLst/>
                <a:latin typeface="Times New Roman" panose="02020603050405020304" pitchFamily="18" charset="0"/>
                <a:ea typeface="宋体" panose="02010600030101010101" pitchFamily="2" charset="-122"/>
              </a:rPr>
              <a:t>错误</a:t>
            </a: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6C67AB33-818C-4BF0-99A4-5E69E5C53BEF}"/>
              </a:ext>
            </a:extLst>
          </p:cNvPr>
          <p:cNvGraphicFramePr>
            <a:graphicFrameLocks noGrp="1"/>
          </p:cNvGraphicFramePr>
          <p:nvPr>
            <p:extLst>
              <p:ext uri="{D42A27DB-BD31-4B8C-83A1-F6EECF244321}">
                <p14:modId xmlns:p14="http://schemas.microsoft.com/office/powerpoint/2010/main" val="2779547784"/>
              </p:ext>
            </p:extLst>
          </p:nvPr>
        </p:nvGraphicFramePr>
        <p:xfrm>
          <a:off x="867889" y="3322871"/>
          <a:ext cx="7344817" cy="735459"/>
        </p:xfrm>
        <a:graphic>
          <a:graphicData uri="http://schemas.openxmlformats.org/drawingml/2006/table">
            <a:tbl>
              <a:tblPr>
                <a:tableStyleId>{5C22544A-7EE6-4342-B048-85BDC9FD1C3A}</a:tableStyleId>
              </a:tblPr>
              <a:tblGrid>
                <a:gridCol w="2227191">
                  <a:extLst>
                    <a:ext uri="{9D8B030D-6E8A-4147-A177-3AD203B41FA5}">
                      <a16:colId xmlns:a16="http://schemas.microsoft.com/office/drawing/2014/main" val="693397729"/>
                    </a:ext>
                  </a:extLst>
                </a:gridCol>
                <a:gridCol w="2227191">
                  <a:extLst>
                    <a:ext uri="{9D8B030D-6E8A-4147-A177-3AD203B41FA5}">
                      <a16:colId xmlns:a16="http://schemas.microsoft.com/office/drawing/2014/main" val="1695710455"/>
                    </a:ext>
                  </a:extLst>
                </a:gridCol>
                <a:gridCol w="2890435">
                  <a:extLst>
                    <a:ext uri="{9D8B030D-6E8A-4147-A177-3AD203B41FA5}">
                      <a16:colId xmlns:a16="http://schemas.microsoft.com/office/drawing/2014/main" val="2532863764"/>
                    </a:ext>
                  </a:extLst>
                </a:gridCol>
              </a:tblGrid>
              <a:tr h="245153">
                <a:tc>
                  <a:txBody>
                    <a:bodyPr/>
                    <a:lstStyle/>
                    <a:p>
                      <a:pPr algn="just"/>
                      <a:r>
                        <a:rPr lang="zh-CN" sz="1400" kern="100">
                          <a:solidFill>
                            <a:srgbClr val="000000"/>
                          </a:solidFill>
                          <a:effectLst/>
                          <a:latin typeface="Times New Roman" panose="02020603050405020304" pitchFamily="18" charset="0"/>
                          <a:ea typeface="宋体" panose="02010600030101010101" pitchFamily="2" charset="-122"/>
                        </a:rPr>
                        <a:t>功能码</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solidFill>
                            <a:srgbClr val="000000"/>
                          </a:solidFill>
                          <a:effectLst/>
                          <a:latin typeface="Times New Roman" panose="02020603050405020304" pitchFamily="18" charset="0"/>
                          <a:ea typeface="宋体" panose="02010600030101010101" pitchFamily="2" charset="-122"/>
                        </a:rPr>
                        <a:t>1</a:t>
                      </a:r>
                      <a:r>
                        <a:rPr lang="zh-CN" sz="1400" kern="100">
                          <a:solidFill>
                            <a:srgbClr val="000000"/>
                          </a:solidFill>
                          <a:effectLst/>
                          <a:latin typeface="Times New Roman" panose="02020603050405020304" pitchFamily="18" charset="0"/>
                          <a:ea typeface="宋体" panose="02010600030101010101" pitchFamily="2" charset="-122"/>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b="1" kern="100">
                          <a:solidFill>
                            <a:srgbClr val="000000"/>
                          </a:solidFill>
                          <a:effectLst/>
                          <a:latin typeface="Times New Roman" panose="02020603050405020304" pitchFamily="18" charset="0"/>
                          <a:ea typeface="宋体" panose="02010600030101010101" pitchFamily="2" charset="-122"/>
                        </a:rPr>
                        <a:t>0x03</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73723476"/>
                  </a:ext>
                </a:extLst>
              </a:tr>
              <a:tr h="245153">
                <a:tc>
                  <a:txBody>
                    <a:bodyPr/>
                    <a:lstStyle/>
                    <a:p>
                      <a:pPr algn="just"/>
                      <a:r>
                        <a:rPr lang="zh-CN" sz="1400" kern="100">
                          <a:solidFill>
                            <a:srgbClr val="000000"/>
                          </a:solidFill>
                          <a:effectLst/>
                          <a:latin typeface="Times New Roman" panose="02020603050405020304" pitchFamily="18" charset="0"/>
                          <a:ea typeface="宋体" panose="02010600030101010101" pitchFamily="2" charset="-122"/>
                        </a:rPr>
                        <a:t>起始地址</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solidFill>
                            <a:srgbClr val="000000"/>
                          </a:solidFill>
                          <a:effectLst/>
                          <a:latin typeface="Times New Roman" panose="02020603050405020304" pitchFamily="18" charset="0"/>
                          <a:ea typeface="宋体" panose="02010600030101010101" pitchFamily="2" charset="-122"/>
                        </a:rPr>
                        <a:t>2</a:t>
                      </a:r>
                      <a:r>
                        <a:rPr lang="zh-CN" sz="1400" kern="100">
                          <a:solidFill>
                            <a:srgbClr val="000000"/>
                          </a:solidFill>
                          <a:effectLst/>
                          <a:latin typeface="Times New Roman" panose="02020603050405020304" pitchFamily="18" charset="0"/>
                          <a:ea typeface="宋体" panose="02010600030101010101" pitchFamily="2" charset="-122"/>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dirty="0">
                          <a:solidFill>
                            <a:srgbClr val="000000"/>
                          </a:solidFill>
                          <a:effectLst/>
                          <a:latin typeface="Times New Roman" panose="02020603050405020304" pitchFamily="18" charset="0"/>
                          <a:ea typeface="宋体" panose="02010600030101010101" pitchFamily="2" charset="-122"/>
                        </a:rPr>
                        <a:t>0x0000</a:t>
                      </a:r>
                      <a:r>
                        <a:rPr lang="zh-CN" sz="1400" kern="100" dirty="0">
                          <a:solidFill>
                            <a:srgbClr val="000000"/>
                          </a:solidFill>
                          <a:effectLst/>
                          <a:latin typeface="Times New Roman" panose="02020603050405020304" pitchFamily="18" charset="0"/>
                          <a:ea typeface="宋体" panose="02010600030101010101" pitchFamily="2" charset="-122"/>
                        </a:rPr>
                        <a:t>至</a:t>
                      </a:r>
                      <a:r>
                        <a:rPr lang="en-US" sz="1400" kern="100" dirty="0">
                          <a:solidFill>
                            <a:srgbClr val="000000"/>
                          </a:solidFill>
                          <a:effectLst/>
                          <a:latin typeface="Times New Roman" panose="02020603050405020304" pitchFamily="18" charset="0"/>
                          <a:ea typeface="宋体" panose="02010600030101010101" pitchFamily="2" charset="-122"/>
                        </a:rPr>
                        <a:t>0xFFFF</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20507207"/>
                  </a:ext>
                </a:extLst>
              </a:tr>
              <a:tr h="245153">
                <a:tc>
                  <a:txBody>
                    <a:bodyPr/>
                    <a:lstStyle/>
                    <a:p>
                      <a:pPr algn="just"/>
                      <a:r>
                        <a:rPr lang="zh-CN" sz="1400" kern="100">
                          <a:solidFill>
                            <a:srgbClr val="000000"/>
                          </a:solidFill>
                          <a:effectLst/>
                          <a:latin typeface="Times New Roman" panose="02020603050405020304" pitchFamily="18" charset="0"/>
                          <a:ea typeface="宋体" panose="02010600030101010101" pitchFamily="2" charset="-122"/>
                        </a:rPr>
                        <a:t>寄存器数量</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effectLst/>
                          <a:latin typeface="Times New Roman" panose="02020603050405020304" pitchFamily="18" charset="0"/>
                          <a:ea typeface="宋体" panose="02010600030101010101" pitchFamily="2" charset="-122"/>
                        </a:rPr>
                        <a:t>2</a:t>
                      </a:r>
                      <a:r>
                        <a:rPr lang="zh-CN" sz="1400" kern="100">
                          <a:effectLst/>
                          <a:latin typeface="Times New Roman" panose="02020603050405020304" pitchFamily="18" charset="0"/>
                          <a:ea typeface="宋体" panose="02010600030101010101" pitchFamily="2" charset="-122"/>
                        </a:rPr>
                        <a:t>个字节</a:t>
                      </a:r>
                    </a:p>
                  </a:txBody>
                  <a:tcPr marL="68580" marR="68580" marT="0" marB="0"/>
                </a:tc>
                <a:tc>
                  <a:txBody>
                    <a:bodyPr/>
                    <a:lstStyle/>
                    <a:p>
                      <a:pPr algn="just"/>
                      <a:r>
                        <a:rPr lang="en-US" sz="1400" kern="100" dirty="0">
                          <a:effectLst/>
                          <a:latin typeface="Times New Roman" panose="02020603050405020304" pitchFamily="18" charset="0"/>
                          <a:ea typeface="宋体" panose="02010600030101010101" pitchFamily="2" charset="-122"/>
                        </a:rPr>
                        <a:t>1</a:t>
                      </a:r>
                      <a:r>
                        <a:rPr lang="zh-CN" sz="1400" kern="100" dirty="0">
                          <a:effectLst/>
                          <a:latin typeface="Times New Roman" panose="02020603050405020304" pitchFamily="18" charset="0"/>
                          <a:ea typeface="宋体" panose="02010600030101010101" pitchFamily="2" charset="-122"/>
                        </a:rPr>
                        <a:t>至</a:t>
                      </a:r>
                      <a:r>
                        <a:rPr lang="en-US" sz="1400" kern="100" dirty="0">
                          <a:effectLst/>
                          <a:latin typeface="Times New Roman" panose="02020603050405020304" pitchFamily="18" charset="0"/>
                          <a:ea typeface="宋体" panose="02010600030101010101" pitchFamily="2" charset="-122"/>
                        </a:rPr>
                        <a:t>125</a:t>
                      </a:r>
                      <a:r>
                        <a:rPr lang="zh-CN" sz="1400" kern="100" dirty="0">
                          <a:effectLst/>
                          <a:latin typeface="Times New Roman" panose="02020603050405020304" pitchFamily="18" charset="0"/>
                          <a:ea typeface="宋体" panose="02010600030101010101" pitchFamily="2" charset="-122"/>
                        </a:rPr>
                        <a:t>（</a:t>
                      </a:r>
                      <a:r>
                        <a:rPr lang="en-US" sz="1400" kern="100" dirty="0">
                          <a:effectLst/>
                          <a:latin typeface="Times New Roman" panose="02020603050405020304" pitchFamily="18" charset="0"/>
                          <a:ea typeface="宋体" panose="02010600030101010101" pitchFamily="2" charset="-122"/>
                        </a:rPr>
                        <a:t>0x7D</a:t>
                      </a:r>
                      <a:r>
                        <a:rPr lang="zh-CN" sz="1400" kern="100" dirty="0">
                          <a:effectLst/>
                          <a:latin typeface="Times New Roman" panose="02020603050405020304" pitchFamily="18" charset="0"/>
                          <a:ea typeface="宋体" panose="02010600030101010101" pitchFamily="2" charset="-122"/>
                        </a:rPr>
                        <a:t>）</a:t>
                      </a:r>
                    </a:p>
                  </a:txBody>
                  <a:tcPr marL="68580" marR="68580" marT="0" marB="0"/>
                </a:tc>
                <a:extLst>
                  <a:ext uri="{0D108BD9-81ED-4DB2-BD59-A6C34878D82A}">
                    <a16:rowId xmlns:a16="http://schemas.microsoft.com/office/drawing/2014/main" val="1032178894"/>
                  </a:ext>
                </a:extLst>
              </a:tr>
            </a:tbl>
          </a:graphicData>
        </a:graphic>
      </p:graphicFrame>
      <p:graphicFrame>
        <p:nvGraphicFramePr>
          <p:cNvPr id="3" name="表格 2">
            <a:extLst>
              <a:ext uri="{FF2B5EF4-FFF2-40B4-BE49-F238E27FC236}">
                <a16:creationId xmlns:a16="http://schemas.microsoft.com/office/drawing/2014/main" id="{C3D9C7AF-6931-4524-BB1A-212E4BBB7A06}"/>
              </a:ext>
            </a:extLst>
          </p:cNvPr>
          <p:cNvGraphicFramePr>
            <a:graphicFrameLocks noGrp="1"/>
          </p:cNvGraphicFramePr>
          <p:nvPr>
            <p:extLst>
              <p:ext uri="{D42A27DB-BD31-4B8C-83A1-F6EECF244321}">
                <p14:modId xmlns:p14="http://schemas.microsoft.com/office/powerpoint/2010/main" val="368754751"/>
              </p:ext>
            </p:extLst>
          </p:nvPr>
        </p:nvGraphicFramePr>
        <p:xfrm>
          <a:off x="867889" y="4628029"/>
          <a:ext cx="7344814" cy="735459"/>
        </p:xfrm>
        <a:graphic>
          <a:graphicData uri="http://schemas.openxmlformats.org/drawingml/2006/table">
            <a:tbl>
              <a:tblPr>
                <a:tableStyleId>{5C22544A-7EE6-4342-B048-85BDC9FD1C3A}</a:tableStyleId>
              </a:tblPr>
              <a:tblGrid>
                <a:gridCol w="2269327">
                  <a:extLst>
                    <a:ext uri="{9D8B030D-6E8A-4147-A177-3AD203B41FA5}">
                      <a16:colId xmlns:a16="http://schemas.microsoft.com/office/drawing/2014/main" val="1780451970"/>
                    </a:ext>
                  </a:extLst>
                </a:gridCol>
                <a:gridCol w="2269328">
                  <a:extLst>
                    <a:ext uri="{9D8B030D-6E8A-4147-A177-3AD203B41FA5}">
                      <a16:colId xmlns:a16="http://schemas.microsoft.com/office/drawing/2014/main" val="4018296924"/>
                    </a:ext>
                  </a:extLst>
                </a:gridCol>
                <a:gridCol w="2806159">
                  <a:extLst>
                    <a:ext uri="{9D8B030D-6E8A-4147-A177-3AD203B41FA5}">
                      <a16:colId xmlns:a16="http://schemas.microsoft.com/office/drawing/2014/main" val="2398582229"/>
                    </a:ext>
                  </a:extLst>
                </a:gridCol>
              </a:tblGrid>
              <a:tr h="245153">
                <a:tc>
                  <a:txBody>
                    <a:bodyPr/>
                    <a:lstStyle/>
                    <a:p>
                      <a:pPr algn="just"/>
                      <a:r>
                        <a:rPr lang="zh-CN" sz="1400" kern="100">
                          <a:solidFill>
                            <a:srgbClr val="000000"/>
                          </a:solidFill>
                          <a:effectLst/>
                          <a:latin typeface="Times New Roman" panose="02020603050405020304" pitchFamily="18" charset="0"/>
                          <a:ea typeface="宋体" panose="02010600030101010101" pitchFamily="2" charset="-122"/>
                        </a:rPr>
                        <a:t>功能码</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solidFill>
                            <a:srgbClr val="000000"/>
                          </a:solidFill>
                          <a:effectLst/>
                          <a:latin typeface="Times New Roman" panose="02020603050405020304" pitchFamily="18" charset="0"/>
                          <a:ea typeface="宋体" panose="02010600030101010101" pitchFamily="2" charset="-122"/>
                        </a:rPr>
                        <a:t>1</a:t>
                      </a:r>
                      <a:r>
                        <a:rPr lang="zh-CN" sz="1400" kern="100">
                          <a:solidFill>
                            <a:srgbClr val="000000"/>
                          </a:solidFill>
                          <a:effectLst/>
                          <a:latin typeface="Times New Roman" panose="02020603050405020304" pitchFamily="18" charset="0"/>
                          <a:ea typeface="宋体" panose="02010600030101010101" pitchFamily="2" charset="-122"/>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b="1" kern="100">
                          <a:solidFill>
                            <a:srgbClr val="000000"/>
                          </a:solidFill>
                          <a:effectLst/>
                          <a:latin typeface="Times New Roman" panose="02020603050405020304" pitchFamily="18" charset="0"/>
                          <a:ea typeface="宋体" panose="02010600030101010101" pitchFamily="2" charset="-122"/>
                        </a:rPr>
                        <a:t>0x03</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37615565"/>
                  </a:ext>
                </a:extLst>
              </a:tr>
              <a:tr h="245153">
                <a:tc>
                  <a:txBody>
                    <a:bodyPr/>
                    <a:lstStyle/>
                    <a:p>
                      <a:pPr algn="just"/>
                      <a:r>
                        <a:rPr lang="zh-CN" sz="1400" kern="100">
                          <a:solidFill>
                            <a:srgbClr val="000000"/>
                          </a:solidFill>
                          <a:effectLst/>
                          <a:latin typeface="Times New Roman" panose="02020603050405020304" pitchFamily="18" charset="0"/>
                          <a:ea typeface="宋体" panose="02010600030101010101" pitchFamily="2" charset="-122"/>
                        </a:rPr>
                        <a:t>字节数</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solidFill>
                            <a:srgbClr val="000000"/>
                          </a:solidFill>
                          <a:effectLst/>
                          <a:latin typeface="Times New Roman" panose="02020603050405020304" pitchFamily="18" charset="0"/>
                          <a:ea typeface="宋体" panose="02010600030101010101" pitchFamily="2" charset="-122"/>
                        </a:rPr>
                        <a:t>1</a:t>
                      </a:r>
                      <a:r>
                        <a:rPr lang="zh-CN" sz="1400" kern="100">
                          <a:solidFill>
                            <a:srgbClr val="000000"/>
                          </a:solidFill>
                          <a:effectLst/>
                          <a:latin typeface="Times New Roman" panose="02020603050405020304" pitchFamily="18" charset="0"/>
                          <a:ea typeface="宋体" panose="02010600030101010101" pitchFamily="2" charset="-122"/>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solidFill>
                            <a:srgbClr val="000000"/>
                          </a:solidFill>
                          <a:effectLst/>
                          <a:latin typeface="Times New Roman" panose="02020603050405020304" pitchFamily="18" charset="0"/>
                          <a:ea typeface="宋体" panose="02010600030101010101" pitchFamily="2" charset="-122"/>
                        </a:rPr>
                        <a:t>2</a:t>
                      </a:r>
                      <a:r>
                        <a:rPr lang="zh-CN" sz="1400" kern="100">
                          <a:solidFill>
                            <a:srgbClr val="000000"/>
                          </a:solidFill>
                          <a:effectLst/>
                          <a:latin typeface="Times New Roman" panose="02020603050405020304" pitchFamily="18" charset="0"/>
                          <a:ea typeface="宋体" panose="02010600030101010101" pitchFamily="2" charset="-122"/>
                        </a:rPr>
                        <a:t>×</a:t>
                      </a:r>
                      <a:r>
                        <a:rPr lang="en-US" sz="1400" b="1" kern="100">
                          <a:solidFill>
                            <a:srgbClr val="000000"/>
                          </a:solidFill>
                          <a:effectLst/>
                          <a:latin typeface="Times New Roman" panose="02020603050405020304" pitchFamily="18" charset="0"/>
                          <a:ea typeface="宋体" panose="02010600030101010101" pitchFamily="2" charset="-122"/>
                        </a:rPr>
                        <a:t>N*</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31606912"/>
                  </a:ext>
                </a:extLst>
              </a:tr>
              <a:tr h="245153">
                <a:tc>
                  <a:txBody>
                    <a:bodyPr/>
                    <a:lstStyle/>
                    <a:p>
                      <a:pPr algn="just"/>
                      <a:r>
                        <a:rPr lang="zh-CN" sz="1400" kern="100">
                          <a:solidFill>
                            <a:srgbClr val="000000"/>
                          </a:solidFill>
                          <a:effectLst/>
                          <a:latin typeface="Times New Roman" panose="02020603050405020304" pitchFamily="18" charset="0"/>
                          <a:ea typeface="宋体" panose="02010600030101010101" pitchFamily="2" charset="-122"/>
                        </a:rPr>
                        <a:t>寄存器值</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b="1" kern="100">
                          <a:solidFill>
                            <a:srgbClr val="000000"/>
                          </a:solidFill>
                          <a:effectLst/>
                          <a:latin typeface="Times New Roman" panose="02020603050405020304" pitchFamily="18" charset="0"/>
                          <a:ea typeface="宋体" panose="02010600030101010101" pitchFamily="2" charset="-122"/>
                        </a:rPr>
                        <a:t>N*</a:t>
                      </a:r>
                      <a:r>
                        <a:rPr lang="zh-CN" sz="1400" kern="100">
                          <a:solidFill>
                            <a:srgbClr val="000000"/>
                          </a:solidFill>
                          <a:effectLst/>
                          <a:latin typeface="Times New Roman" panose="02020603050405020304" pitchFamily="18" charset="0"/>
                          <a:ea typeface="宋体" panose="02010600030101010101" pitchFamily="2" charset="-122"/>
                        </a:rPr>
                        <a:t>×</a:t>
                      </a:r>
                      <a:r>
                        <a:rPr lang="en-US" sz="1400" kern="100">
                          <a:solidFill>
                            <a:srgbClr val="000000"/>
                          </a:solidFill>
                          <a:effectLst/>
                          <a:latin typeface="Times New Roman" panose="02020603050405020304" pitchFamily="18" charset="0"/>
                          <a:ea typeface="宋体" panose="02010600030101010101" pitchFamily="2" charset="-122"/>
                        </a:rPr>
                        <a:t>2</a:t>
                      </a:r>
                      <a:r>
                        <a:rPr lang="zh-CN" sz="1400" kern="100">
                          <a:solidFill>
                            <a:srgbClr val="000000"/>
                          </a:solidFill>
                          <a:effectLst/>
                          <a:latin typeface="Times New Roman" panose="02020603050405020304" pitchFamily="18" charset="0"/>
                          <a:ea typeface="宋体" panose="02010600030101010101" pitchFamily="2" charset="-122"/>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dirty="0">
                          <a:solidFill>
                            <a:srgbClr val="000000"/>
                          </a:solidFill>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99561336"/>
                  </a:ext>
                </a:extLst>
              </a:tr>
            </a:tbl>
          </a:graphicData>
        </a:graphic>
      </p:graphicFrame>
      <p:graphicFrame>
        <p:nvGraphicFramePr>
          <p:cNvPr id="5" name="表格 4">
            <a:extLst>
              <a:ext uri="{FF2B5EF4-FFF2-40B4-BE49-F238E27FC236}">
                <a16:creationId xmlns:a16="http://schemas.microsoft.com/office/drawing/2014/main" id="{54747855-EBDE-41D8-8CC9-EC83C64F0D77}"/>
              </a:ext>
            </a:extLst>
          </p:cNvPr>
          <p:cNvGraphicFramePr>
            <a:graphicFrameLocks noGrp="1"/>
          </p:cNvGraphicFramePr>
          <p:nvPr>
            <p:extLst>
              <p:ext uri="{D42A27DB-BD31-4B8C-83A1-F6EECF244321}">
                <p14:modId xmlns:p14="http://schemas.microsoft.com/office/powerpoint/2010/main" val="670749404"/>
              </p:ext>
            </p:extLst>
          </p:nvPr>
        </p:nvGraphicFramePr>
        <p:xfrm>
          <a:off x="867889" y="5984349"/>
          <a:ext cx="7344816" cy="532676"/>
        </p:xfrm>
        <a:graphic>
          <a:graphicData uri="http://schemas.openxmlformats.org/drawingml/2006/table">
            <a:tbl>
              <a:tblPr>
                <a:tableStyleId>{5C22544A-7EE6-4342-B048-85BDC9FD1C3A}</a:tableStyleId>
              </a:tblPr>
              <a:tblGrid>
                <a:gridCol w="2289663">
                  <a:extLst>
                    <a:ext uri="{9D8B030D-6E8A-4147-A177-3AD203B41FA5}">
                      <a16:colId xmlns:a16="http://schemas.microsoft.com/office/drawing/2014/main" val="60284280"/>
                    </a:ext>
                  </a:extLst>
                </a:gridCol>
                <a:gridCol w="2289663">
                  <a:extLst>
                    <a:ext uri="{9D8B030D-6E8A-4147-A177-3AD203B41FA5}">
                      <a16:colId xmlns:a16="http://schemas.microsoft.com/office/drawing/2014/main" val="3654430103"/>
                    </a:ext>
                  </a:extLst>
                </a:gridCol>
                <a:gridCol w="2765490">
                  <a:extLst>
                    <a:ext uri="{9D8B030D-6E8A-4147-A177-3AD203B41FA5}">
                      <a16:colId xmlns:a16="http://schemas.microsoft.com/office/drawing/2014/main" val="3588620669"/>
                    </a:ext>
                  </a:extLst>
                </a:gridCol>
              </a:tblGrid>
              <a:tr h="266338">
                <a:tc>
                  <a:txBody>
                    <a:bodyPr/>
                    <a:lstStyle/>
                    <a:p>
                      <a:pPr algn="just"/>
                      <a:r>
                        <a:rPr lang="zh-CN" sz="1400" kern="100">
                          <a:solidFill>
                            <a:srgbClr val="000000"/>
                          </a:solidFill>
                          <a:effectLst/>
                          <a:latin typeface="Times New Roman" panose="02020603050405020304" pitchFamily="18" charset="0"/>
                          <a:ea typeface="宋体" panose="02010600030101010101" pitchFamily="2" charset="-122"/>
                        </a:rPr>
                        <a:t>差错码</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solidFill>
                            <a:srgbClr val="000000"/>
                          </a:solidFill>
                          <a:effectLst/>
                          <a:latin typeface="Times New Roman" panose="02020603050405020304" pitchFamily="18" charset="0"/>
                          <a:ea typeface="宋体" panose="02010600030101010101" pitchFamily="2" charset="-122"/>
                        </a:rPr>
                        <a:t>1</a:t>
                      </a:r>
                      <a:r>
                        <a:rPr lang="zh-CN" sz="1400" kern="100">
                          <a:solidFill>
                            <a:srgbClr val="000000"/>
                          </a:solidFill>
                          <a:effectLst/>
                          <a:latin typeface="Times New Roman" panose="02020603050405020304" pitchFamily="18" charset="0"/>
                          <a:ea typeface="宋体" panose="02010600030101010101" pitchFamily="2" charset="-122"/>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b="1" kern="100">
                          <a:solidFill>
                            <a:srgbClr val="000000"/>
                          </a:solidFill>
                          <a:effectLst/>
                          <a:latin typeface="Times New Roman" panose="02020603050405020304" pitchFamily="18" charset="0"/>
                          <a:ea typeface="宋体" panose="02010600030101010101" pitchFamily="2" charset="-122"/>
                        </a:rPr>
                        <a:t>0x83</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07651367"/>
                  </a:ext>
                </a:extLst>
              </a:tr>
              <a:tr h="266338">
                <a:tc>
                  <a:txBody>
                    <a:bodyPr/>
                    <a:lstStyle/>
                    <a:p>
                      <a:pPr algn="just"/>
                      <a:r>
                        <a:rPr lang="zh-CN" sz="1400" kern="100">
                          <a:solidFill>
                            <a:srgbClr val="000000"/>
                          </a:solidFill>
                          <a:effectLst/>
                          <a:latin typeface="Times New Roman" panose="02020603050405020304" pitchFamily="18" charset="0"/>
                          <a:ea typeface="宋体" panose="02010600030101010101" pitchFamily="2" charset="-122"/>
                        </a:rPr>
                        <a:t>异常码</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solidFill>
                            <a:srgbClr val="000000"/>
                          </a:solidFill>
                          <a:effectLst/>
                          <a:latin typeface="Times New Roman" panose="02020603050405020304" pitchFamily="18" charset="0"/>
                          <a:ea typeface="宋体" panose="02010600030101010101" pitchFamily="2" charset="-122"/>
                        </a:rPr>
                        <a:t>1</a:t>
                      </a:r>
                      <a:r>
                        <a:rPr lang="zh-CN" sz="1400" kern="100">
                          <a:solidFill>
                            <a:srgbClr val="000000"/>
                          </a:solidFill>
                          <a:effectLst/>
                          <a:latin typeface="Times New Roman" panose="02020603050405020304" pitchFamily="18" charset="0"/>
                          <a:ea typeface="宋体" panose="02010600030101010101" pitchFamily="2" charset="-122"/>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dirty="0">
                          <a:solidFill>
                            <a:srgbClr val="000000"/>
                          </a:solidFill>
                          <a:effectLst/>
                          <a:latin typeface="Times New Roman" panose="02020603050405020304" pitchFamily="18" charset="0"/>
                          <a:ea typeface="宋体" panose="02010600030101010101" pitchFamily="2" charset="-122"/>
                        </a:rPr>
                        <a:t>01</a:t>
                      </a:r>
                      <a:r>
                        <a:rPr lang="zh-CN" sz="1400" kern="100" dirty="0">
                          <a:solidFill>
                            <a:srgbClr val="000000"/>
                          </a:solidFill>
                          <a:effectLst/>
                          <a:latin typeface="Times New Roman" panose="02020603050405020304" pitchFamily="18" charset="0"/>
                          <a:ea typeface="宋体" panose="02010600030101010101" pitchFamily="2" charset="-122"/>
                        </a:rPr>
                        <a:t>或</a:t>
                      </a:r>
                      <a:r>
                        <a:rPr lang="en-US" sz="1400" kern="100" dirty="0">
                          <a:solidFill>
                            <a:srgbClr val="000000"/>
                          </a:solidFill>
                          <a:effectLst/>
                          <a:latin typeface="Times New Roman" panose="02020603050405020304" pitchFamily="18" charset="0"/>
                          <a:ea typeface="宋体" panose="02010600030101010101" pitchFamily="2" charset="-122"/>
                        </a:rPr>
                        <a:t>02</a:t>
                      </a:r>
                      <a:r>
                        <a:rPr lang="zh-CN" sz="1400" kern="100" dirty="0">
                          <a:solidFill>
                            <a:srgbClr val="000000"/>
                          </a:solidFill>
                          <a:effectLst/>
                          <a:latin typeface="Times New Roman" panose="02020603050405020304" pitchFamily="18" charset="0"/>
                          <a:ea typeface="宋体" panose="02010600030101010101" pitchFamily="2" charset="-122"/>
                        </a:rPr>
                        <a:t>或</a:t>
                      </a:r>
                      <a:r>
                        <a:rPr lang="en-US" sz="1400" kern="100" dirty="0">
                          <a:solidFill>
                            <a:srgbClr val="000000"/>
                          </a:solidFill>
                          <a:effectLst/>
                          <a:latin typeface="Times New Roman" panose="02020603050405020304" pitchFamily="18" charset="0"/>
                          <a:ea typeface="宋体" panose="02010600030101010101" pitchFamily="2" charset="-122"/>
                        </a:rPr>
                        <a:t>03</a:t>
                      </a:r>
                      <a:r>
                        <a:rPr lang="zh-CN" sz="1400" kern="100" dirty="0">
                          <a:solidFill>
                            <a:srgbClr val="000000"/>
                          </a:solidFill>
                          <a:effectLst/>
                          <a:latin typeface="Times New Roman" panose="02020603050405020304" pitchFamily="18" charset="0"/>
                          <a:ea typeface="宋体" panose="02010600030101010101" pitchFamily="2" charset="-122"/>
                        </a:rPr>
                        <a:t>或</a:t>
                      </a:r>
                      <a:r>
                        <a:rPr lang="en-US" sz="1400" kern="100" dirty="0">
                          <a:solidFill>
                            <a:srgbClr val="000000"/>
                          </a:solidFill>
                          <a:effectLst/>
                          <a:latin typeface="Times New Roman" panose="02020603050405020304" pitchFamily="18" charset="0"/>
                          <a:ea typeface="宋体" panose="02010600030101010101" pitchFamily="2" charset="-122"/>
                        </a:rPr>
                        <a:t>04</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37914857"/>
                  </a:ext>
                </a:extLst>
              </a:tr>
            </a:tbl>
          </a:graphicData>
        </a:graphic>
      </p:graphicFrame>
    </p:spTree>
    <p:extLst>
      <p:ext uri="{BB962C8B-B14F-4D97-AF65-F5344CB8AC3E}">
        <p14:creationId xmlns:p14="http://schemas.microsoft.com/office/powerpoint/2010/main" val="22111630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a:ln/>
        </p:spPr>
        <p:txBody>
          <a:bodyPr lIns="92075" tIns="46037" rIns="92075" bIns="46037" anchor="ctr"/>
          <a:lstStyle/>
          <a:p>
            <a:r>
              <a:rPr lang="en-US" altLang="zh-CN" dirty="0"/>
              <a:t>Modbus</a:t>
            </a:r>
            <a:r>
              <a:rPr lang="zh-CN" altLang="en-US" dirty="0"/>
              <a:t>简介 </a:t>
            </a:r>
            <a:r>
              <a:rPr lang="en-US" altLang="zh-CN" dirty="0"/>
              <a:t>-</a:t>
            </a:r>
            <a:r>
              <a:rPr lang="zh-CN" altLang="zh-CN" sz="1800" kern="100" dirty="0">
                <a:effectLst/>
                <a:ea typeface="宋体" panose="02010600030101010101" pitchFamily="2" charset="-122"/>
                <a:cs typeface="Times New Roman" panose="02020603050405020304" pitchFamily="18" charset="0"/>
              </a:rPr>
              <a:t>命令码</a:t>
            </a:r>
            <a:r>
              <a:rPr lang="en-US" altLang="zh-CN" sz="1800" kern="100" dirty="0">
                <a:effectLst/>
                <a:ea typeface="宋体" panose="02010600030101010101" pitchFamily="2" charset="-122"/>
                <a:cs typeface="Times New Roman" panose="02020603050405020304" pitchFamily="18" charset="0"/>
              </a:rPr>
              <a:t>(0x06) - </a:t>
            </a:r>
            <a:r>
              <a:rPr lang="zh-CN" altLang="zh-CN" sz="1800" kern="100" dirty="0">
                <a:effectLst/>
                <a:ea typeface="宋体" panose="02010600030101010101" pitchFamily="2" charset="-122"/>
                <a:cs typeface="Times New Roman" panose="02020603050405020304" pitchFamily="18" charset="0"/>
              </a:rPr>
              <a:t>写单个（保持）寄存器</a:t>
            </a:r>
            <a:endParaRPr lang="zh-CN" altLang="en-US" dirty="0"/>
          </a:p>
        </p:txBody>
      </p:sp>
      <p:sp>
        <p:nvSpPr>
          <p:cNvPr id="37890" name="Rectangle 2"/>
          <p:cNvSpPr>
            <a:spLocks noGrp="1" noChangeArrowheads="1"/>
          </p:cNvSpPr>
          <p:nvPr>
            <p:ph type="body" idx="1"/>
          </p:nvPr>
        </p:nvSpPr>
        <p:spPr>
          <a:xfrm>
            <a:off x="323528" y="2017713"/>
            <a:ext cx="8631560" cy="4625974"/>
          </a:xfrm>
          <a:noFill/>
          <a:ln/>
        </p:spPr>
        <p:txBody>
          <a:bodyPr lIns="182562" tIns="46037" rIns="182562" bIns="46037"/>
          <a:lstStyle/>
          <a:p>
            <a:pPr indent="0" algn="just">
              <a:buNone/>
            </a:pPr>
            <a:r>
              <a:rPr lang="zh-CN" altLang="zh-CN" sz="1800" kern="100" dirty="0">
                <a:solidFill>
                  <a:srgbClr val="000000"/>
                </a:solidFill>
                <a:effectLst/>
                <a:latin typeface="Times New Roman" panose="02020603050405020304" pitchFamily="18" charset="0"/>
                <a:ea typeface="宋体" panose="02010600030101010101" pitchFamily="2" charset="-122"/>
              </a:rPr>
              <a:t>在一个远程设备中，使用该功能码写单个保持寄存器。</a:t>
            </a:r>
            <a:endParaRPr lang="zh-CN" altLang="zh-CN" sz="1800" kern="100" dirty="0">
              <a:effectLst/>
              <a:latin typeface="Times New Roman" panose="02020603050405020304" pitchFamily="18" charset="0"/>
              <a:ea typeface="宋体" panose="02010600030101010101" pitchFamily="2" charset="-122"/>
            </a:endParaRPr>
          </a:p>
          <a:p>
            <a:pPr indent="0" algn="just">
              <a:buNone/>
            </a:pPr>
            <a:r>
              <a:rPr lang="zh-CN" altLang="zh-CN" sz="1800" kern="100" dirty="0">
                <a:solidFill>
                  <a:srgbClr val="000000"/>
                </a:solidFill>
                <a:effectLst/>
                <a:latin typeface="Times New Roman" panose="02020603050405020304" pitchFamily="18" charset="0"/>
                <a:ea typeface="宋体" panose="02010600030101010101" pitchFamily="2" charset="-122"/>
              </a:rPr>
              <a:t>请求</a:t>
            </a:r>
            <a:r>
              <a:rPr lang="en-US" altLang="zh-CN" sz="1800" kern="100" dirty="0">
                <a:solidFill>
                  <a:srgbClr val="000000"/>
                </a:solidFill>
                <a:effectLst/>
                <a:latin typeface="Times New Roman" panose="02020603050405020304" pitchFamily="18" charset="0"/>
                <a:ea typeface="宋体" panose="02010600030101010101" pitchFamily="2" charset="-122"/>
              </a:rPr>
              <a:t>PDU</a:t>
            </a:r>
            <a:r>
              <a:rPr lang="zh-CN" altLang="zh-CN" sz="1800" kern="100" dirty="0">
                <a:solidFill>
                  <a:srgbClr val="000000"/>
                </a:solidFill>
                <a:effectLst/>
                <a:latin typeface="Times New Roman" panose="02020603050405020304" pitchFamily="18" charset="0"/>
                <a:ea typeface="宋体" panose="02010600030101010101" pitchFamily="2" charset="-122"/>
              </a:rPr>
              <a:t>说明了被写入寄存器的地址。从零开始寻址寄存器。因此，寻址寄存器</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为</a:t>
            </a:r>
            <a:r>
              <a:rPr lang="en-US" altLang="zh-CN" sz="1800" kern="100" dirty="0">
                <a:solidFill>
                  <a:srgbClr val="000000"/>
                </a:solidFill>
                <a:effectLst/>
                <a:latin typeface="Times New Roman" panose="02020603050405020304" pitchFamily="18" charset="0"/>
                <a:ea typeface="宋体" panose="02010600030101010101" pitchFamily="2" charset="-122"/>
              </a:rPr>
              <a:t>0</a:t>
            </a:r>
            <a:r>
              <a:rPr lang="zh-CN" altLang="zh-CN" sz="1800" kern="100" dirty="0">
                <a:solidFill>
                  <a:srgbClr val="000000"/>
                </a:solidFill>
                <a:effectLst/>
                <a:latin typeface="Times New Roman" panose="02020603050405020304" pitchFamily="18" charset="0"/>
                <a:ea typeface="宋体" panose="02010600030101010101" pitchFamily="2" charset="-122"/>
              </a:rPr>
              <a:t>。正常响应是请求的应答，在写入寄存器内容之后返回这个正常响应。</a:t>
            </a:r>
            <a:endParaRPr lang="en-US" altLang="zh-CN" sz="1800" kern="100" dirty="0">
              <a:effectLst/>
              <a:latin typeface="Times New Roman" panose="02020603050405020304" pitchFamily="18" charset="0"/>
              <a:ea typeface="宋体" panose="02010600030101010101" pitchFamily="2" charset="-122"/>
            </a:endParaRPr>
          </a:p>
          <a:p>
            <a:pPr indent="0" algn="just">
              <a:buNone/>
            </a:pPr>
            <a:r>
              <a:rPr lang="zh-CN" altLang="zh-CN" sz="1800" b="1" kern="100" dirty="0">
                <a:solidFill>
                  <a:srgbClr val="000000"/>
                </a:solidFill>
                <a:effectLst/>
                <a:latin typeface="Times New Roman" panose="02020603050405020304" pitchFamily="18" charset="0"/>
                <a:ea typeface="宋体" panose="02010600030101010101" pitchFamily="2" charset="-122"/>
              </a:rPr>
              <a:t>请求</a:t>
            </a: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r>
              <a:rPr lang="zh-CN" altLang="zh-CN" sz="1800" b="1" kern="100" dirty="0">
                <a:solidFill>
                  <a:srgbClr val="000000"/>
                </a:solidFill>
                <a:effectLst/>
                <a:latin typeface="Times New Roman" panose="02020603050405020304" pitchFamily="18" charset="0"/>
                <a:ea typeface="宋体" panose="02010600030101010101" pitchFamily="2" charset="-122"/>
              </a:rPr>
              <a:t>响应</a:t>
            </a: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r>
              <a:rPr lang="zh-CN" altLang="zh-CN" sz="1800" b="1" kern="100" dirty="0">
                <a:solidFill>
                  <a:srgbClr val="000000"/>
                </a:solidFill>
                <a:effectLst/>
                <a:latin typeface="Times New Roman" panose="02020603050405020304" pitchFamily="18" charset="0"/>
                <a:ea typeface="宋体" panose="02010600030101010101" pitchFamily="2" charset="-122"/>
              </a:rPr>
              <a:t>错误</a:t>
            </a: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6C67AB33-818C-4BF0-99A4-5E69E5C53BEF}"/>
              </a:ext>
            </a:extLst>
          </p:cNvPr>
          <p:cNvGraphicFramePr>
            <a:graphicFrameLocks noGrp="1"/>
          </p:cNvGraphicFramePr>
          <p:nvPr>
            <p:extLst>
              <p:ext uri="{D42A27DB-BD31-4B8C-83A1-F6EECF244321}">
                <p14:modId xmlns:p14="http://schemas.microsoft.com/office/powerpoint/2010/main" val="13951360"/>
              </p:ext>
            </p:extLst>
          </p:nvPr>
        </p:nvGraphicFramePr>
        <p:xfrm>
          <a:off x="867889" y="3322871"/>
          <a:ext cx="7344817" cy="735459"/>
        </p:xfrm>
        <a:graphic>
          <a:graphicData uri="http://schemas.openxmlformats.org/drawingml/2006/table">
            <a:tbl>
              <a:tblPr>
                <a:tableStyleId>{5C22544A-7EE6-4342-B048-85BDC9FD1C3A}</a:tableStyleId>
              </a:tblPr>
              <a:tblGrid>
                <a:gridCol w="2227191">
                  <a:extLst>
                    <a:ext uri="{9D8B030D-6E8A-4147-A177-3AD203B41FA5}">
                      <a16:colId xmlns:a16="http://schemas.microsoft.com/office/drawing/2014/main" val="693397729"/>
                    </a:ext>
                  </a:extLst>
                </a:gridCol>
                <a:gridCol w="2227191">
                  <a:extLst>
                    <a:ext uri="{9D8B030D-6E8A-4147-A177-3AD203B41FA5}">
                      <a16:colId xmlns:a16="http://schemas.microsoft.com/office/drawing/2014/main" val="1695710455"/>
                    </a:ext>
                  </a:extLst>
                </a:gridCol>
                <a:gridCol w="2890435">
                  <a:extLst>
                    <a:ext uri="{9D8B030D-6E8A-4147-A177-3AD203B41FA5}">
                      <a16:colId xmlns:a16="http://schemas.microsoft.com/office/drawing/2014/main" val="2532863764"/>
                    </a:ext>
                  </a:extLst>
                </a:gridCol>
              </a:tblGrid>
              <a:tr h="245153">
                <a:tc>
                  <a:txBody>
                    <a:bodyPr/>
                    <a:lstStyle/>
                    <a:p>
                      <a:pPr algn="just"/>
                      <a:r>
                        <a:rPr lang="zh-CN" sz="1400" b="1" kern="100" dirty="0">
                          <a:effectLst/>
                        </a:rPr>
                        <a:t>功能码</a:t>
                      </a:r>
                      <a:endParaRPr lang="zh-CN" sz="14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effectLst/>
                        </a:rPr>
                        <a:t>1</a:t>
                      </a:r>
                      <a:r>
                        <a:rPr lang="zh-CN" sz="1400" kern="100">
                          <a:effectLst/>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dirty="0">
                          <a:effectLst/>
                        </a:rPr>
                        <a:t>0x06</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73723476"/>
                  </a:ext>
                </a:extLst>
              </a:tr>
              <a:tr h="245153">
                <a:tc>
                  <a:txBody>
                    <a:bodyPr/>
                    <a:lstStyle/>
                    <a:p>
                      <a:pPr algn="just"/>
                      <a:r>
                        <a:rPr lang="zh-CN" sz="1400" b="1" kern="100">
                          <a:effectLst/>
                        </a:rPr>
                        <a:t>寄存器地址</a:t>
                      </a:r>
                      <a:endParaRPr lang="zh-CN" sz="14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effectLst/>
                        </a:rPr>
                        <a:t>2</a:t>
                      </a:r>
                      <a:r>
                        <a:rPr lang="zh-CN" sz="1400" kern="100">
                          <a:effectLst/>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dirty="0">
                          <a:effectLst/>
                        </a:rPr>
                        <a:t>0x0000</a:t>
                      </a:r>
                      <a:r>
                        <a:rPr lang="zh-CN" sz="1400" kern="100" dirty="0">
                          <a:effectLst/>
                        </a:rPr>
                        <a:t>至</a:t>
                      </a:r>
                      <a:r>
                        <a:rPr lang="en-US" sz="1400" kern="100" dirty="0">
                          <a:effectLst/>
                        </a:rPr>
                        <a:t>0xFFFF</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20507207"/>
                  </a:ext>
                </a:extLst>
              </a:tr>
              <a:tr h="245153">
                <a:tc>
                  <a:txBody>
                    <a:bodyPr/>
                    <a:lstStyle/>
                    <a:p>
                      <a:pPr algn="just"/>
                      <a:r>
                        <a:rPr lang="zh-CN" sz="1400" b="1" kern="100" dirty="0">
                          <a:effectLst/>
                        </a:rPr>
                        <a:t>寄存器值</a:t>
                      </a:r>
                      <a:endParaRPr lang="zh-CN" sz="14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effectLst/>
                        </a:rPr>
                        <a:t>2</a:t>
                      </a:r>
                      <a:r>
                        <a:rPr lang="zh-CN" sz="1400" kern="100">
                          <a:effectLst/>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dirty="0">
                          <a:effectLst/>
                        </a:rPr>
                        <a:t>0x0000</a:t>
                      </a:r>
                      <a:r>
                        <a:rPr lang="zh-CN" sz="1400" kern="100" dirty="0">
                          <a:effectLst/>
                        </a:rPr>
                        <a:t>至</a:t>
                      </a:r>
                      <a:r>
                        <a:rPr lang="en-US" sz="1400" kern="100" dirty="0">
                          <a:effectLst/>
                        </a:rPr>
                        <a:t>0xFFFF</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32178894"/>
                  </a:ext>
                </a:extLst>
              </a:tr>
            </a:tbl>
          </a:graphicData>
        </a:graphic>
      </p:graphicFrame>
      <p:graphicFrame>
        <p:nvGraphicFramePr>
          <p:cNvPr id="3" name="表格 2">
            <a:extLst>
              <a:ext uri="{FF2B5EF4-FFF2-40B4-BE49-F238E27FC236}">
                <a16:creationId xmlns:a16="http://schemas.microsoft.com/office/drawing/2014/main" id="{C3D9C7AF-6931-4524-BB1A-212E4BBB7A06}"/>
              </a:ext>
            </a:extLst>
          </p:cNvPr>
          <p:cNvGraphicFramePr>
            <a:graphicFrameLocks noGrp="1"/>
          </p:cNvGraphicFramePr>
          <p:nvPr>
            <p:extLst>
              <p:ext uri="{D42A27DB-BD31-4B8C-83A1-F6EECF244321}">
                <p14:modId xmlns:p14="http://schemas.microsoft.com/office/powerpoint/2010/main" val="2976201316"/>
              </p:ext>
            </p:extLst>
          </p:nvPr>
        </p:nvGraphicFramePr>
        <p:xfrm>
          <a:off x="867889" y="4628029"/>
          <a:ext cx="7344814" cy="735459"/>
        </p:xfrm>
        <a:graphic>
          <a:graphicData uri="http://schemas.openxmlformats.org/drawingml/2006/table">
            <a:tbl>
              <a:tblPr>
                <a:tableStyleId>{5C22544A-7EE6-4342-B048-85BDC9FD1C3A}</a:tableStyleId>
              </a:tblPr>
              <a:tblGrid>
                <a:gridCol w="2269327">
                  <a:extLst>
                    <a:ext uri="{9D8B030D-6E8A-4147-A177-3AD203B41FA5}">
                      <a16:colId xmlns:a16="http://schemas.microsoft.com/office/drawing/2014/main" val="1780451970"/>
                    </a:ext>
                  </a:extLst>
                </a:gridCol>
                <a:gridCol w="2269328">
                  <a:extLst>
                    <a:ext uri="{9D8B030D-6E8A-4147-A177-3AD203B41FA5}">
                      <a16:colId xmlns:a16="http://schemas.microsoft.com/office/drawing/2014/main" val="4018296924"/>
                    </a:ext>
                  </a:extLst>
                </a:gridCol>
                <a:gridCol w="2806159">
                  <a:extLst>
                    <a:ext uri="{9D8B030D-6E8A-4147-A177-3AD203B41FA5}">
                      <a16:colId xmlns:a16="http://schemas.microsoft.com/office/drawing/2014/main" val="2398582229"/>
                    </a:ext>
                  </a:extLst>
                </a:gridCol>
              </a:tblGrid>
              <a:tr h="245153">
                <a:tc>
                  <a:txBody>
                    <a:bodyPr/>
                    <a:lstStyle/>
                    <a:p>
                      <a:pPr algn="just"/>
                      <a:r>
                        <a:rPr lang="zh-CN" sz="1400" kern="100">
                          <a:effectLst/>
                        </a:rPr>
                        <a:t>功能码</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effectLst/>
                        </a:rPr>
                        <a:t>1</a:t>
                      </a:r>
                      <a:r>
                        <a:rPr lang="zh-CN" sz="1400" kern="100">
                          <a:effectLst/>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effectLst/>
                        </a:rPr>
                        <a:t>0x06</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37615565"/>
                  </a:ext>
                </a:extLst>
              </a:tr>
              <a:tr h="245153">
                <a:tc>
                  <a:txBody>
                    <a:bodyPr/>
                    <a:lstStyle/>
                    <a:p>
                      <a:pPr algn="just"/>
                      <a:r>
                        <a:rPr lang="zh-CN" sz="1400" kern="100" dirty="0">
                          <a:effectLst/>
                        </a:rPr>
                        <a:t>寄存器地址</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effectLst/>
                        </a:rPr>
                        <a:t>2</a:t>
                      </a:r>
                      <a:r>
                        <a:rPr lang="zh-CN" sz="1400" kern="100">
                          <a:effectLst/>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dirty="0">
                          <a:effectLst/>
                        </a:rPr>
                        <a:t>0x0000</a:t>
                      </a:r>
                      <a:r>
                        <a:rPr lang="zh-CN" sz="1400" kern="100" dirty="0">
                          <a:effectLst/>
                        </a:rPr>
                        <a:t>至</a:t>
                      </a:r>
                      <a:r>
                        <a:rPr lang="en-US" sz="1400" kern="100" dirty="0">
                          <a:effectLst/>
                        </a:rPr>
                        <a:t>0xFFFF</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31606912"/>
                  </a:ext>
                </a:extLst>
              </a:tr>
              <a:tr h="245153">
                <a:tc>
                  <a:txBody>
                    <a:bodyPr/>
                    <a:lstStyle/>
                    <a:p>
                      <a:pPr algn="just"/>
                      <a:r>
                        <a:rPr lang="zh-CN" sz="1400" kern="100" dirty="0">
                          <a:effectLst/>
                        </a:rPr>
                        <a:t>寄存器值</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dirty="0">
                          <a:effectLst/>
                        </a:rPr>
                        <a:t>2</a:t>
                      </a:r>
                      <a:r>
                        <a:rPr lang="zh-CN" sz="1400" kern="100" dirty="0">
                          <a:effectLst/>
                        </a:rPr>
                        <a:t>个字节</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dirty="0">
                          <a:effectLst/>
                        </a:rPr>
                        <a:t>0x0000</a:t>
                      </a:r>
                      <a:r>
                        <a:rPr lang="zh-CN" sz="1400" kern="100" dirty="0">
                          <a:effectLst/>
                        </a:rPr>
                        <a:t>至</a:t>
                      </a:r>
                      <a:r>
                        <a:rPr lang="en-US" sz="1400" kern="100" dirty="0">
                          <a:effectLst/>
                        </a:rPr>
                        <a:t>0xFFFF</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99561336"/>
                  </a:ext>
                </a:extLst>
              </a:tr>
            </a:tbl>
          </a:graphicData>
        </a:graphic>
      </p:graphicFrame>
      <p:graphicFrame>
        <p:nvGraphicFramePr>
          <p:cNvPr id="5" name="表格 4">
            <a:extLst>
              <a:ext uri="{FF2B5EF4-FFF2-40B4-BE49-F238E27FC236}">
                <a16:creationId xmlns:a16="http://schemas.microsoft.com/office/drawing/2014/main" id="{54747855-EBDE-41D8-8CC9-EC83C64F0D77}"/>
              </a:ext>
            </a:extLst>
          </p:cNvPr>
          <p:cNvGraphicFramePr>
            <a:graphicFrameLocks noGrp="1"/>
          </p:cNvGraphicFramePr>
          <p:nvPr>
            <p:extLst>
              <p:ext uri="{D42A27DB-BD31-4B8C-83A1-F6EECF244321}">
                <p14:modId xmlns:p14="http://schemas.microsoft.com/office/powerpoint/2010/main" val="2959149690"/>
              </p:ext>
            </p:extLst>
          </p:nvPr>
        </p:nvGraphicFramePr>
        <p:xfrm>
          <a:off x="867889" y="5984349"/>
          <a:ext cx="7344816" cy="532676"/>
        </p:xfrm>
        <a:graphic>
          <a:graphicData uri="http://schemas.openxmlformats.org/drawingml/2006/table">
            <a:tbl>
              <a:tblPr>
                <a:tableStyleId>{5C22544A-7EE6-4342-B048-85BDC9FD1C3A}</a:tableStyleId>
              </a:tblPr>
              <a:tblGrid>
                <a:gridCol w="2289663">
                  <a:extLst>
                    <a:ext uri="{9D8B030D-6E8A-4147-A177-3AD203B41FA5}">
                      <a16:colId xmlns:a16="http://schemas.microsoft.com/office/drawing/2014/main" val="60284280"/>
                    </a:ext>
                  </a:extLst>
                </a:gridCol>
                <a:gridCol w="2289663">
                  <a:extLst>
                    <a:ext uri="{9D8B030D-6E8A-4147-A177-3AD203B41FA5}">
                      <a16:colId xmlns:a16="http://schemas.microsoft.com/office/drawing/2014/main" val="3654430103"/>
                    </a:ext>
                  </a:extLst>
                </a:gridCol>
                <a:gridCol w="2765490">
                  <a:extLst>
                    <a:ext uri="{9D8B030D-6E8A-4147-A177-3AD203B41FA5}">
                      <a16:colId xmlns:a16="http://schemas.microsoft.com/office/drawing/2014/main" val="3588620669"/>
                    </a:ext>
                  </a:extLst>
                </a:gridCol>
              </a:tblGrid>
              <a:tr h="266338">
                <a:tc>
                  <a:txBody>
                    <a:bodyPr/>
                    <a:lstStyle/>
                    <a:p>
                      <a:pPr algn="just"/>
                      <a:r>
                        <a:rPr lang="zh-CN" sz="1400" kern="100" dirty="0">
                          <a:effectLst/>
                        </a:rPr>
                        <a:t>差错码</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effectLst/>
                        </a:rPr>
                        <a:t>1</a:t>
                      </a:r>
                      <a:r>
                        <a:rPr lang="zh-CN" sz="1400" kern="100">
                          <a:effectLst/>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dirty="0">
                          <a:effectLst/>
                        </a:rPr>
                        <a:t>0x86</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07651367"/>
                  </a:ext>
                </a:extLst>
              </a:tr>
              <a:tr h="266338">
                <a:tc>
                  <a:txBody>
                    <a:bodyPr/>
                    <a:lstStyle/>
                    <a:p>
                      <a:pPr algn="just"/>
                      <a:r>
                        <a:rPr lang="zh-CN" sz="1400" kern="100">
                          <a:effectLst/>
                        </a:rPr>
                        <a:t>异常码</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a:effectLst/>
                        </a:rPr>
                        <a:t>1</a:t>
                      </a:r>
                      <a:r>
                        <a:rPr lang="zh-CN" sz="1400" kern="100">
                          <a:effectLst/>
                        </a:rPr>
                        <a:t>个字节</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400" kern="100" dirty="0">
                          <a:effectLst/>
                        </a:rPr>
                        <a:t>01</a:t>
                      </a:r>
                      <a:r>
                        <a:rPr lang="zh-CN" sz="1400" kern="100" dirty="0">
                          <a:effectLst/>
                        </a:rPr>
                        <a:t>或</a:t>
                      </a:r>
                      <a:r>
                        <a:rPr lang="en-US" sz="1400" kern="100" dirty="0">
                          <a:effectLst/>
                        </a:rPr>
                        <a:t>02</a:t>
                      </a:r>
                      <a:r>
                        <a:rPr lang="zh-CN" sz="1400" kern="100" dirty="0">
                          <a:effectLst/>
                        </a:rPr>
                        <a:t>或</a:t>
                      </a:r>
                      <a:r>
                        <a:rPr lang="en-US" sz="1400" kern="100" dirty="0">
                          <a:effectLst/>
                        </a:rPr>
                        <a:t>03</a:t>
                      </a:r>
                      <a:r>
                        <a:rPr lang="zh-CN" sz="1400" kern="100" dirty="0">
                          <a:effectLst/>
                        </a:rPr>
                        <a:t>或</a:t>
                      </a:r>
                      <a:r>
                        <a:rPr lang="en-US" sz="1400" kern="100" dirty="0">
                          <a:effectLst/>
                        </a:rPr>
                        <a:t>04</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37914857"/>
                  </a:ext>
                </a:extLst>
              </a:tr>
            </a:tbl>
          </a:graphicData>
        </a:graphic>
      </p:graphicFrame>
    </p:spTree>
    <p:extLst>
      <p:ext uri="{BB962C8B-B14F-4D97-AF65-F5344CB8AC3E}">
        <p14:creationId xmlns:p14="http://schemas.microsoft.com/office/powerpoint/2010/main" val="2850716319"/>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a:ln/>
        </p:spPr>
        <p:txBody>
          <a:bodyPr lIns="92075" tIns="46037" rIns="92075" bIns="46037" anchor="ctr"/>
          <a:lstStyle/>
          <a:p>
            <a:r>
              <a:rPr lang="en-US" altLang="zh-CN" dirty="0"/>
              <a:t>Modbus</a:t>
            </a:r>
            <a:r>
              <a:rPr lang="zh-CN" altLang="en-US" dirty="0"/>
              <a:t>简介 </a:t>
            </a:r>
            <a:r>
              <a:rPr lang="en-US" altLang="zh-CN" dirty="0"/>
              <a:t>-</a:t>
            </a:r>
            <a:r>
              <a:rPr lang="zh-CN" altLang="zh-CN" sz="1800" kern="100" dirty="0">
                <a:effectLst/>
                <a:ea typeface="宋体" panose="02010600030101010101" pitchFamily="2" charset="-122"/>
                <a:cs typeface="Times New Roman" panose="02020603050405020304" pitchFamily="18" charset="0"/>
              </a:rPr>
              <a:t>命令码</a:t>
            </a:r>
            <a:r>
              <a:rPr lang="en-US" altLang="zh-CN" sz="1800" kern="100" dirty="0">
                <a:effectLst/>
                <a:ea typeface="宋体" panose="02010600030101010101" pitchFamily="2" charset="-122"/>
                <a:cs typeface="Times New Roman" panose="02020603050405020304" pitchFamily="18" charset="0"/>
              </a:rPr>
              <a:t>(0x10)-</a:t>
            </a:r>
            <a:r>
              <a:rPr lang="zh-CN" altLang="zh-CN" sz="1800" kern="100" dirty="0">
                <a:effectLst/>
                <a:ea typeface="宋体" panose="02010600030101010101" pitchFamily="2" charset="-122"/>
                <a:cs typeface="Times New Roman" panose="02020603050405020304" pitchFamily="18" charset="0"/>
              </a:rPr>
              <a:t>写多个</a:t>
            </a:r>
            <a:r>
              <a:rPr lang="en-US" altLang="zh-CN" sz="1800" kern="100" dirty="0">
                <a:effectLst/>
                <a:ea typeface="宋体" panose="02010600030101010101" pitchFamily="2" charset="-122"/>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连续的保持</a:t>
            </a:r>
            <a:r>
              <a:rPr lang="en-US" altLang="zh-CN" sz="1800" kern="100" dirty="0">
                <a:effectLst/>
                <a:ea typeface="宋体" panose="02010600030101010101" pitchFamily="2" charset="-122"/>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寄存器</a:t>
            </a:r>
            <a:endParaRPr lang="zh-CN" altLang="en-US" dirty="0"/>
          </a:p>
        </p:txBody>
      </p:sp>
      <p:sp>
        <p:nvSpPr>
          <p:cNvPr id="37890" name="Rectangle 2"/>
          <p:cNvSpPr>
            <a:spLocks noGrp="1" noChangeArrowheads="1"/>
          </p:cNvSpPr>
          <p:nvPr>
            <p:ph type="body" idx="1"/>
          </p:nvPr>
        </p:nvSpPr>
        <p:spPr>
          <a:xfrm>
            <a:off x="323528" y="2017713"/>
            <a:ext cx="8631560" cy="4625974"/>
          </a:xfrm>
          <a:noFill/>
          <a:ln/>
        </p:spPr>
        <p:txBody>
          <a:bodyPr lIns="182562" tIns="46037" rIns="182562" bIns="46037"/>
          <a:lstStyle/>
          <a:p>
            <a:pPr indent="0" algn="just">
              <a:buNone/>
            </a:pPr>
            <a:r>
              <a:rPr lang="zh-CN" altLang="zh-CN" sz="1800" kern="100" dirty="0">
                <a:solidFill>
                  <a:srgbClr val="000000"/>
                </a:solidFill>
                <a:effectLst/>
                <a:latin typeface="Times New Roman" panose="02020603050405020304" pitchFamily="18" charset="0"/>
                <a:ea typeface="宋体" panose="02010600030101010101" pitchFamily="2" charset="-122"/>
              </a:rPr>
              <a:t>在一个远程设备中，使用该功能码写连续寄存器块</a:t>
            </a: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至约</a:t>
            </a:r>
            <a:r>
              <a:rPr lang="en-US" altLang="zh-CN" sz="1800" kern="100" dirty="0">
                <a:solidFill>
                  <a:srgbClr val="000000"/>
                </a:solidFill>
                <a:effectLst/>
                <a:latin typeface="Times New Roman" panose="02020603050405020304" pitchFamily="18" charset="0"/>
                <a:ea typeface="宋体" panose="02010600030101010101" pitchFamily="2" charset="-122"/>
              </a:rPr>
              <a:t>120</a:t>
            </a:r>
            <a:r>
              <a:rPr lang="zh-CN" altLang="zh-CN" sz="1800" kern="100" dirty="0">
                <a:solidFill>
                  <a:srgbClr val="000000"/>
                </a:solidFill>
                <a:effectLst/>
                <a:latin typeface="Times New Roman" panose="02020603050405020304" pitchFamily="18" charset="0"/>
                <a:ea typeface="宋体" panose="02010600030101010101" pitchFamily="2" charset="-122"/>
              </a:rPr>
              <a:t>个寄存器</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0" algn="just">
              <a:buNone/>
            </a:pPr>
            <a:r>
              <a:rPr lang="zh-CN" altLang="zh-CN" sz="1800" kern="100" dirty="0">
                <a:effectLst/>
                <a:latin typeface="Times New Roman" panose="02020603050405020304" pitchFamily="18" charset="0"/>
                <a:ea typeface="宋体" panose="02010600030101010101" pitchFamily="2" charset="-122"/>
              </a:rPr>
              <a:t>在请求数据域中说明了请求写入的值。每个寄存器将数据分成两字节。</a:t>
            </a:r>
          </a:p>
          <a:p>
            <a:pPr indent="0" algn="just">
              <a:buNone/>
            </a:pPr>
            <a:r>
              <a:rPr lang="zh-CN" altLang="zh-CN" sz="1800" b="1" kern="100" dirty="0">
                <a:solidFill>
                  <a:srgbClr val="000000"/>
                </a:solidFill>
                <a:effectLst/>
                <a:latin typeface="Times New Roman" panose="02020603050405020304" pitchFamily="18" charset="0"/>
                <a:ea typeface="宋体" panose="02010600030101010101" pitchFamily="2" charset="-122"/>
              </a:rPr>
              <a:t>请求</a:t>
            </a: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r>
              <a:rPr lang="zh-CN" altLang="zh-CN" sz="1800" b="1" kern="100" dirty="0">
                <a:solidFill>
                  <a:srgbClr val="000000"/>
                </a:solidFill>
                <a:effectLst/>
                <a:latin typeface="Times New Roman" panose="02020603050405020304" pitchFamily="18" charset="0"/>
                <a:ea typeface="宋体" panose="02010600030101010101" pitchFamily="2" charset="-122"/>
              </a:rPr>
              <a:t>响应</a:t>
            </a: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latin typeface="Times New Roman" panose="02020603050405020304" pitchFamily="18" charset="0"/>
              <a:ea typeface="宋体" panose="02010600030101010101" pitchFamily="2" charset="-122"/>
            </a:endParaRPr>
          </a:p>
          <a:p>
            <a:pPr indent="0" algn="just">
              <a:buNone/>
            </a:pPr>
            <a:endParaRPr lang="en-US" altLang="zh-CN" sz="1800" b="1" kern="100" dirty="0">
              <a:solidFill>
                <a:srgbClr val="000000"/>
              </a:solidFill>
              <a:effectLst/>
              <a:latin typeface="Times New Roman" panose="02020603050405020304" pitchFamily="18" charset="0"/>
              <a:ea typeface="宋体" panose="02010600030101010101" pitchFamily="2" charset="-122"/>
            </a:endParaRPr>
          </a:p>
          <a:p>
            <a:pPr indent="0" algn="just">
              <a:buNone/>
            </a:pPr>
            <a:r>
              <a:rPr lang="zh-CN" altLang="zh-CN" sz="1800" b="1" kern="100" dirty="0">
                <a:solidFill>
                  <a:srgbClr val="000000"/>
                </a:solidFill>
                <a:effectLst/>
                <a:latin typeface="Times New Roman" panose="02020603050405020304" pitchFamily="18" charset="0"/>
                <a:ea typeface="宋体" panose="02010600030101010101" pitchFamily="2" charset="-122"/>
              </a:rPr>
              <a:t>错误</a:t>
            </a: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sz="1800" kern="100" dirty="0">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6C67AB33-818C-4BF0-99A4-5E69E5C53BEF}"/>
              </a:ext>
            </a:extLst>
          </p:cNvPr>
          <p:cNvGraphicFramePr>
            <a:graphicFrameLocks noGrp="1"/>
          </p:cNvGraphicFramePr>
          <p:nvPr>
            <p:extLst>
              <p:ext uri="{D42A27DB-BD31-4B8C-83A1-F6EECF244321}">
                <p14:modId xmlns:p14="http://schemas.microsoft.com/office/powerpoint/2010/main" val="968965014"/>
              </p:ext>
            </p:extLst>
          </p:nvPr>
        </p:nvGraphicFramePr>
        <p:xfrm>
          <a:off x="867889" y="3041326"/>
          <a:ext cx="7344817" cy="1225765"/>
        </p:xfrm>
        <a:graphic>
          <a:graphicData uri="http://schemas.openxmlformats.org/drawingml/2006/table">
            <a:tbl>
              <a:tblPr>
                <a:tableStyleId>{5C22544A-7EE6-4342-B048-85BDC9FD1C3A}</a:tableStyleId>
              </a:tblPr>
              <a:tblGrid>
                <a:gridCol w="2227191">
                  <a:extLst>
                    <a:ext uri="{9D8B030D-6E8A-4147-A177-3AD203B41FA5}">
                      <a16:colId xmlns:a16="http://schemas.microsoft.com/office/drawing/2014/main" val="693397729"/>
                    </a:ext>
                  </a:extLst>
                </a:gridCol>
                <a:gridCol w="2227191">
                  <a:extLst>
                    <a:ext uri="{9D8B030D-6E8A-4147-A177-3AD203B41FA5}">
                      <a16:colId xmlns:a16="http://schemas.microsoft.com/office/drawing/2014/main" val="1695710455"/>
                    </a:ext>
                  </a:extLst>
                </a:gridCol>
                <a:gridCol w="2890435">
                  <a:extLst>
                    <a:ext uri="{9D8B030D-6E8A-4147-A177-3AD203B41FA5}">
                      <a16:colId xmlns:a16="http://schemas.microsoft.com/office/drawing/2014/main" val="2532863764"/>
                    </a:ext>
                  </a:extLst>
                </a:gridCol>
              </a:tblGrid>
              <a:tr h="245153">
                <a:tc>
                  <a:txBody>
                    <a:bodyPr/>
                    <a:lstStyle/>
                    <a:p>
                      <a:pPr marL="0" algn="just" defTabSz="914400" rtl="0" eaLnBrk="1" latinLnBrk="0" hangingPunct="1"/>
                      <a:r>
                        <a:rPr lang="zh-CN" altLang="en-US" sz="1400" kern="100" dirty="0">
                          <a:solidFill>
                            <a:srgbClr val="000000"/>
                          </a:solidFill>
                          <a:effectLst/>
                          <a:latin typeface="华文宋体" panose="02010600040101010101" pitchFamily="2" charset="-122"/>
                          <a:ea typeface="华文宋体" panose="02010600040101010101" pitchFamily="2" charset="-122"/>
                          <a:cs typeface="+mn-cs"/>
                        </a:rPr>
                        <a:t>功能码</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1</a:t>
                      </a:r>
                      <a:r>
                        <a:rPr lang="zh-CN" altLang="en-US" sz="1400" kern="100">
                          <a:solidFill>
                            <a:srgbClr val="000000"/>
                          </a:solidFill>
                          <a:effectLst/>
                          <a:latin typeface="华文宋体" panose="02010600040101010101" pitchFamily="2" charset="-122"/>
                          <a:ea typeface="华文宋体" panose="02010600040101010101" pitchFamily="2" charset="-122"/>
                          <a:cs typeface="+mn-cs"/>
                        </a:rPr>
                        <a:t>个字节</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0x10</a:t>
                      </a:r>
                      <a:endParaRPr lang="zh-CN" altLang="en-US" sz="1400" kern="100">
                        <a:solidFill>
                          <a:srgbClr val="000000"/>
                        </a:solidFill>
                        <a:effectLst/>
                        <a:latin typeface="华文宋体" panose="02010600040101010101" pitchFamily="2" charset="-122"/>
                        <a:ea typeface="华文宋体" panose="02010600040101010101" pitchFamily="2" charset="-122"/>
                        <a:cs typeface="+mn-cs"/>
                      </a:endParaRPr>
                    </a:p>
                  </a:txBody>
                  <a:tcPr marL="68580" marR="68580" marT="0" marB="0"/>
                </a:tc>
                <a:extLst>
                  <a:ext uri="{0D108BD9-81ED-4DB2-BD59-A6C34878D82A}">
                    <a16:rowId xmlns:a16="http://schemas.microsoft.com/office/drawing/2014/main" val="1673723476"/>
                  </a:ext>
                </a:extLst>
              </a:tr>
              <a:tr h="245153">
                <a:tc>
                  <a:txBody>
                    <a:bodyPr/>
                    <a:lstStyle/>
                    <a:p>
                      <a:pPr marL="0" algn="just" defTabSz="914400" rtl="0" eaLnBrk="1" latinLnBrk="0" hangingPunct="1"/>
                      <a:r>
                        <a:rPr lang="zh-CN" altLang="en-US" sz="1400" kern="100">
                          <a:solidFill>
                            <a:srgbClr val="000000"/>
                          </a:solidFill>
                          <a:effectLst/>
                          <a:latin typeface="华文宋体" panose="02010600040101010101" pitchFamily="2" charset="-122"/>
                          <a:ea typeface="华文宋体" panose="02010600040101010101" pitchFamily="2" charset="-122"/>
                          <a:cs typeface="+mn-cs"/>
                        </a:rPr>
                        <a:t>起始地址</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2</a:t>
                      </a:r>
                      <a:r>
                        <a:rPr lang="zh-CN" altLang="en-US" sz="1400" kern="100">
                          <a:solidFill>
                            <a:srgbClr val="000000"/>
                          </a:solidFill>
                          <a:effectLst/>
                          <a:latin typeface="华文宋体" panose="02010600040101010101" pitchFamily="2" charset="-122"/>
                          <a:ea typeface="华文宋体" panose="02010600040101010101" pitchFamily="2" charset="-122"/>
                          <a:cs typeface="+mn-cs"/>
                        </a:rPr>
                        <a:t>个字节</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0x0000</a:t>
                      </a:r>
                      <a:r>
                        <a:rPr lang="zh-CN" altLang="en-US" sz="1400" kern="100">
                          <a:solidFill>
                            <a:srgbClr val="000000"/>
                          </a:solidFill>
                          <a:effectLst/>
                          <a:latin typeface="华文宋体" panose="02010600040101010101" pitchFamily="2" charset="-122"/>
                          <a:ea typeface="华文宋体" panose="02010600040101010101" pitchFamily="2" charset="-122"/>
                          <a:cs typeface="+mn-cs"/>
                        </a:rPr>
                        <a:t>至</a:t>
                      </a:r>
                      <a:r>
                        <a:rPr lang="en-US" sz="1400" kern="100">
                          <a:solidFill>
                            <a:srgbClr val="000000"/>
                          </a:solidFill>
                          <a:effectLst/>
                          <a:latin typeface="华文宋体" panose="02010600040101010101" pitchFamily="2" charset="-122"/>
                          <a:ea typeface="华文宋体" panose="02010600040101010101" pitchFamily="2" charset="-122"/>
                          <a:cs typeface="+mn-cs"/>
                        </a:rPr>
                        <a:t>0xFFFF</a:t>
                      </a:r>
                      <a:endParaRPr lang="zh-CN" altLang="en-US" sz="1400" kern="100">
                        <a:solidFill>
                          <a:srgbClr val="000000"/>
                        </a:solidFill>
                        <a:effectLst/>
                        <a:latin typeface="华文宋体" panose="02010600040101010101" pitchFamily="2" charset="-122"/>
                        <a:ea typeface="华文宋体" panose="02010600040101010101" pitchFamily="2" charset="-122"/>
                        <a:cs typeface="+mn-cs"/>
                      </a:endParaRPr>
                    </a:p>
                  </a:txBody>
                  <a:tcPr marL="68580" marR="68580" marT="0" marB="0"/>
                </a:tc>
                <a:extLst>
                  <a:ext uri="{0D108BD9-81ED-4DB2-BD59-A6C34878D82A}">
                    <a16:rowId xmlns:a16="http://schemas.microsoft.com/office/drawing/2014/main" val="2520507207"/>
                  </a:ext>
                </a:extLst>
              </a:tr>
              <a:tr h="245153">
                <a:tc>
                  <a:txBody>
                    <a:bodyPr/>
                    <a:lstStyle/>
                    <a:p>
                      <a:pPr marL="0" algn="just" defTabSz="914400" rtl="0" eaLnBrk="1" latinLnBrk="0" hangingPunct="1"/>
                      <a:r>
                        <a:rPr lang="zh-CN" altLang="en-US" sz="1400" kern="100">
                          <a:solidFill>
                            <a:srgbClr val="000000"/>
                          </a:solidFill>
                          <a:effectLst/>
                          <a:latin typeface="华文宋体" panose="02010600040101010101" pitchFamily="2" charset="-122"/>
                          <a:ea typeface="华文宋体" panose="02010600040101010101" pitchFamily="2" charset="-122"/>
                          <a:cs typeface="+mn-cs"/>
                        </a:rPr>
                        <a:t>寄存器数量</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2</a:t>
                      </a:r>
                      <a:r>
                        <a:rPr lang="zh-CN" altLang="en-US" sz="1400" kern="100">
                          <a:solidFill>
                            <a:srgbClr val="000000"/>
                          </a:solidFill>
                          <a:effectLst/>
                          <a:latin typeface="华文宋体" panose="02010600040101010101" pitchFamily="2" charset="-122"/>
                          <a:ea typeface="华文宋体" panose="02010600040101010101" pitchFamily="2" charset="-122"/>
                          <a:cs typeface="+mn-cs"/>
                        </a:rPr>
                        <a:t>个字节</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0x0001</a:t>
                      </a:r>
                      <a:r>
                        <a:rPr lang="zh-CN" altLang="en-US" sz="1400" kern="100">
                          <a:solidFill>
                            <a:srgbClr val="000000"/>
                          </a:solidFill>
                          <a:effectLst/>
                          <a:latin typeface="华文宋体" panose="02010600040101010101" pitchFamily="2" charset="-122"/>
                          <a:ea typeface="华文宋体" panose="02010600040101010101" pitchFamily="2" charset="-122"/>
                          <a:cs typeface="+mn-cs"/>
                        </a:rPr>
                        <a:t>至</a:t>
                      </a:r>
                      <a:r>
                        <a:rPr lang="en-US" sz="1400" kern="100">
                          <a:solidFill>
                            <a:srgbClr val="000000"/>
                          </a:solidFill>
                          <a:effectLst/>
                          <a:latin typeface="华文宋体" panose="02010600040101010101" pitchFamily="2" charset="-122"/>
                          <a:ea typeface="华文宋体" panose="02010600040101010101" pitchFamily="2" charset="-122"/>
                          <a:cs typeface="+mn-cs"/>
                        </a:rPr>
                        <a:t>0x0078</a:t>
                      </a:r>
                      <a:endParaRPr lang="zh-CN" altLang="en-US" sz="1400" kern="100">
                        <a:solidFill>
                          <a:srgbClr val="000000"/>
                        </a:solidFill>
                        <a:effectLst/>
                        <a:latin typeface="华文宋体" panose="02010600040101010101" pitchFamily="2" charset="-122"/>
                        <a:ea typeface="华文宋体" panose="02010600040101010101" pitchFamily="2" charset="-122"/>
                        <a:cs typeface="+mn-cs"/>
                      </a:endParaRPr>
                    </a:p>
                  </a:txBody>
                  <a:tcPr marL="68580" marR="68580" marT="0" marB="0"/>
                </a:tc>
                <a:extLst>
                  <a:ext uri="{0D108BD9-81ED-4DB2-BD59-A6C34878D82A}">
                    <a16:rowId xmlns:a16="http://schemas.microsoft.com/office/drawing/2014/main" val="1032178894"/>
                  </a:ext>
                </a:extLst>
              </a:tr>
              <a:tr h="245153">
                <a:tc>
                  <a:txBody>
                    <a:bodyPr/>
                    <a:lstStyle/>
                    <a:p>
                      <a:pPr marL="0" algn="just" defTabSz="914400" rtl="0" eaLnBrk="1" latinLnBrk="0" hangingPunct="1"/>
                      <a:r>
                        <a:rPr lang="zh-CN" altLang="en-US" sz="1400" kern="100">
                          <a:solidFill>
                            <a:srgbClr val="000000"/>
                          </a:solidFill>
                          <a:effectLst/>
                          <a:latin typeface="华文宋体" panose="02010600040101010101" pitchFamily="2" charset="-122"/>
                          <a:ea typeface="华文宋体" panose="02010600040101010101" pitchFamily="2" charset="-122"/>
                          <a:cs typeface="+mn-cs"/>
                        </a:rPr>
                        <a:t>字节数</a:t>
                      </a:r>
                    </a:p>
                  </a:txBody>
                  <a:tcPr marL="68580" marR="68580" marT="0" marB="0"/>
                </a:tc>
                <a:tc>
                  <a:txBody>
                    <a:bodyPr/>
                    <a:lstStyle/>
                    <a:p>
                      <a:pPr marL="0" algn="just" defTabSz="914400" rtl="0" eaLnBrk="1" latinLnBrk="0" hangingPunct="1"/>
                      <a:r>
                        <a:rPr lang="en-US" sz="1400" kern="100" dirty="0">
                          <a:solidFill>
                            <a:srgbClr val="000000"/>
                          </a:solidFill>
                          <a:effectLst/>
                          <a:latin typeface="华文宋体" panose="02010600040101010101" pitchFamily="2" charset="-122"/>
                          <a:ea typeface="华文宋体" panose="02010600040101010101" pitchFamily="2" charset="-122"/>
                          <a:cs typeface="+mn-cs"/>
                        </a:rPr>
                        <a:t>1</a:t>
                      </a:r>
                      <a:r>
                        <a:rPr lang="zh-CN" altLang="en-US" sz="1400" kern="100" dirty="0">
                          <a:solidFill>
                            <a:srgbClr val="000000"/>
                          </a:solidFill>
                          <a:effectLst/>
                          <a:latin typeface="华文宋体" panose="02010600040101010101" pitchFamily="2" charset="-122"/>
                          <a:ea typeface="华文宋体" panose="02010600040101010101" pitchFamily="2" charset="-122"/>
                          <a:cs typeface="+mn-cs"/>
                        </a:rPr>
                        <a:t>个字节</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2</a:t>
                      </a:r>
                      <a:r>
                        <a:rPr lang="en-US" altLang="zh-CN" sz="1400" kern="100">
                          <a:solidFill>
                            <a:srgbClr val="000000"/>
                          </a:solidFill>
                          <a:effectLst/>
                          <a:latin typeface="华文宋体" panose="02010600040101010101" pitchFamily="2" charset="-122"/>
                          <a:ea typeface="华文宋体" panose="02010600040101010101" pitchFamily="2" charset="-122"/>
                          <a:cs typeface="+mn-cs"/>
                        </a:rPr>
                        <a:t>×</a:t>
                      </a:r>
                      <a:r>
                        <a:rPr lang="en-US" sz="1400" kern="100">
                          <a:solidFill>
                            <a:srgbClr val="000000"/>
                          </a:solidFill>
                          <a:effectLst/>
                          <a:latin typeface="华文宋体" panose="02010600040101010101" pitchFamily="2" charset="-122"/>
                          <a:ea typeface="华文宋体" panose="02010600040101010101" pitchFamily="2" charset="-122"/>
                          <a:cs typeface="+mn-cs"/>
                        </a:rPr>
                        <a:t>N*</a:t>
                      </a:r>
                      <a:endParaRPr lang="zh-CN" altLang="en-US" sz="1400" kern="100">
                        <a:solidFill>
                          <a:srgbClr val="000000"/>
                        </a:solidFill>
                        <a:effectLst/>
                        <a:latin typeface="华文宋体" panose="02010600040101010101" pitchFamily="2" charset="-122"/>
                        <a:ea typeface="华文宋体" panose="02010600040101010101" pitchFamily="2" charset="-122"/>
                        <a:cs typeface="+mn-cs"/>
                      </a:endParaRPr>
                    </a:p>
                  </a:txBody>
                  <a:tcPr marL="68580" marR="68580" marT="0" marB="0"/>
                </a:tc>
                <a:extLst>
                  <a:ext uri="{0D108BD9-81ED-4DB2-BD59-A6C34878D82A}">
                    <a16:rowId xmlns:a16="http://schemas.microsoft.com/office/drawing/2014/main" val="4019270222"/>
                  </a:ext>
                </a:extLst>
              </a:tr>
              <a:tr h="245153">
                <a:tc>
                  <a:txBody>
                    <a:bodyPr/>
                    <a:lstStyle/>
                    <a:p>
                      <a:pPr marL="0" algn="just" defTabSz="914400" rtl="0" eaLnBrk="1" latinLnBrk="0" hangingPunct="1"/>
                      <a:r>
                        <a:rPr lang="zh-CN" altLang="en-US" sz="1400" kern="100" dirty="0">
                          <a:solidFill>
                            <a:srgbClr val="000000"/>
                          </a:solidFill>
                          <a:effectLst/>
                          <a:latin typeface="华文宋体" panose="02010600040101010101" pitchFamily="2" charset="-122"/>
                          <a:ea typeface="华文宋体" panose="02010600040101010101" pitchFamily="2" charset="-122"/>
                          <a:cs typeface="+mn-cs"/>
                        </a:rPr>
                        <a:t>寄存器值</a:t>
                      </a:r>
                    </a:p>
                  </a:txBody>
                  <a:tcPr marL="68580" marR="68580" marT="0" marB="0"/>
                </a:tc>
                <a:tc>
                  <a:txBody>
                    <a:bodyPr/>
                    <a:lstStyle/>
                    <a:p>
                      <a:pPr marL="0" algn="just" defTabSz="914400" rtl="0" eaLnBrk="1" latinLnBrk="0" hangingPunct="1"/>
                      <a:r>
                        <a:rPr lang="en-US" sz="1400" kern="100" dirty="0">
                          <a:solidFill>
                            <a:srgbClr val="000000"/>
                          </a:solidFill>
                          <a:effectLst/>
                          <a:latin typeface="华文宋体" panose="02010600040101010101" pitchFamily="2" charset="-122"/>
                          <a:ea typeface="华文宋体" panose="02010600040101010101" pitchFamily="2" charset="-122"/>
                          <a:cs typeface="+mn-cs"/>
                        </a:rPr>
                        <a:t>N*</a:t>
                      </a:r>
                      <a:r>
                        <a:rPr lang="en-US" altLang="zh-CN" sz="1400" kern="100" dirty="0">
                          <a:solidFill>
                            <a:srgbClr val="000000"/>
                          </a:solidFill>
                          <a:effectLst/>
                          <a:latin typeface="华文宋体" panose="02010600040101010101" pitchFamily="2" charset="-122"/>
                          <a:ea typeface="华文宋体" panose="02010600040101010101" pitchFamily="2" charset="-122"/>
                          <a:cs typeface="+mn-cs"/>
                        </a:rPr>
                        <a:t>×</a:t>
                      </a:r>
                      <a:r>
                        <a:rPr lang="en-US" sz="1400" kern="100" dirty="0">
                          <a:solidFill>
                            <a:srgbClr val="000000"/>
                          </a:solidFill>
                          <a:effectLst/>
                          <a:latin typeface="华文宋体" panose="02010600040101010101" pitchFamily="2" charset="-122"/>
                          <a:ea typeface="华文宋体" panose="02010600040101010101" pitchFamily="2" charset="-122"/>
                          <a:cs typeface="+mn-cs"/>
                        </a:rPr>
                        <a:t>2</a:t>
                      </a:r>
                      <a:r>
                        <a:rPr lang="zh-CN" altLang="en-US" sz="1400" kern="100" dirty="0">
                          <a:solidFill>
                            <a:srgbClr val="000000"/>
                          </a:solidFill>
                          <a:effectLst/>
                          <a:latin typeface="华文宋体" panose="02010600040101010101" pitchFamily="2" charset="-122"/>
                          <a:ea typeface="华文宋体" panose="02010600040101010101" pitchFamily="2" charset="-122"/>
                          <a:cs typeface="+mn-cs"/>
                        </a:rPr>
                        <a:t>个字节</a:t>
                      </a:r>
                    </a:p>
                  </a:txBody>
                  <a:tcPr marL="68580" marR="68580" marT="0" marB="0"/>
                </a:tc>
                <a:tc>
                  <a:txBody>
                    <a:bodyPr/>
                    <a:lstStyle/>
                    <a:p>
                      <a:pPr marL="0" algn="just" defTabSz="914400" rtl="0" eaLnBrk="1" latinLnBrk="0" hangingPunct="1"/>
                      <a:r>
                        <a:rPr lang="zh-CN" altLang="en-US" sz="1400" kern="100" dirty="0">
                          <a:solidFill>
                            <a:srgbClr val="000000"/>
                          </a:solidFill>
                          <a:effectLst/>
                          <a:latin typeface="华文宋体" panose="02010600040101010101" pitchFamily="2" charset="-122"/>
                          <a:ea typeface="华文宋体" panose="02010600040101010101" pitchFamily="2" charset="-122"/>
                          <a:cs typeface="+mn-cs"/>
                        </a:rPr>
                        <a:t>值</a:t>
                      </a:r>
                    </a:p>
                  </a:txBody>
                  <a:tcPr marL="68580" marR="68580" marT="0" marB="0"/>
                </a:tc>
                <a:extLst>
                  <a:ext uri="{0D108BD9-81ED-4DB2-BD59-A6C34878D82A}">
                    <a16:rowId xmlns:a16="http://schemas.microsoft.com/office/drawing/2014/main" val="2879493843"/>
                  </a:ext>
                </a:extLst>
              </a:tr>
            </a:tbl>
          </a:graphicData>
        </a:graphic>
      </p:graphicFrame>
      <p:graphicFrame>
        <p:nvGraphicFramePr>
          <p:cNvPr id="3" name="表格 2">
            <a:extLst>
              <a:ext uri="{FF2B5EF4-FFF2-40B4-BE49-F238E27FC236}">
                <a16:creationId xmlns:a16="http://schemas.microsoft.com/office/drawing/2014/main" id="{C3D9C7AF-6931-4524-BB1A-212E4BBB7A06}"/>
              </a:ext>
            </a:extLst>
          </p:cNvPr>
          <p:cNvGraphicFramePr>
            <a:graphicFrameLocks noGrp="1"/>
          </p:cNvGraphicFramePr>
          <p:nvPr>
            <p:extLst>
              <p:ext uri="{D42A27DB-BD31-4B8C-83A1-F6EECF244321}">
                <p14:modId xmlns:p14="http://schemas.microsoft.com/office/powerpoint/2010/main" val="2723818457"/>
              </p:ext>
            </p:extLst>
          </p:nvPr>
        </p:nvGraphicFramePr>
        <p:xfrm>
          <a:off x="867889" y="4628029"/>
          <a:ext cx="7344814" cy="735459"/>
        </p:xfrm>
        <a:graphic>
          <a:graphicData uri="http://schemas.openxmlformats.org/drawingml/2006/table">
            <a:tbl>
              <a:tblPr>
                <a:tableStyleId>{5C22544A-7EE6-4342-B048-85BDC9FD1C3A}</a:tableStyleId>
              </a:tblPr>
              <a:tblGrid>
                <a:gridCol w="2269327">
                  <a:extLst>
                    <a:ext uri="{9D8B030D-6E8A-4147-A177-3AD203B41FA5}">
                      <a16:colId xmlns:a16="http://schemas.microsoft.com/office/drawing/2014/main" val="1780451970"/>
                    </a:ext>
                  </a:extLst>
                </a:gridCol>
                <a:gridCol w="2269328">
                  <a:extLst>
                    <a:ext uri="{9D8B030D-6E8A-4147-A177-3AD203B41FA5}">
                      <a16:colId xmlns:a16="http://schemas.microsoft.com/office/drawing/2014/main" val="4018296924"/>
                    </a:ext>
                  </a:extLst>
                </a:gridCol>
                <a:gridCol w="2806159">
                  <a:extLst>
                    <a:ext uri="{9D8B030D-6E8A-4147-A177-3AD203B41FA5}">
                      <a16:colId xmlns:a16="http://schemas.microsoft.com/office/drawing/2014/main" val="2398582229"/>
                    </a:ext>
                  </a:extLst>
                </a:gridCol>
              </a:tblGrid>
              <a:tr h="245153">
                <a:tc>
                  <a:txBody>
                    <a:bodyPr/>
                    <a:lstStyle/>
                    <a:p>
                      <a:pPr marL="0" algn="just" defTabSz="914400" rtl="0" eaLnBrk="1" latinLnBrk="0" hangingPunct="1"/>
                      <a:r>
                        <a:rPr lang="zh-CN" altLang="en-US" sz="1400" kern="100">
                          <a:solidFill>
                            <a:srgbClr val="000000"/>
                          </a:solidFill>
                          <a:effectLst/>
                          <a:latin typeface="华文宋体" panose="02010600040101010101" pitchFamily="2" charset="-122"/>
                          <a:ea typeface="华文宋体" panose="02010600040101010101" pitchFamily="2" charset="-122"/>
                          <a:cs typeface="+mn-cs"/>
                        </a:rPr>
                        <a:t>功能码</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1</a:t>
                      </a:r>
                      <a:r>
                        <a:rPr lang="zh-CN" altLang="en-US" sz="1400" kern="100">
                          <a:solidFill>
                            <a:srgbClr val="000000"/>
                          </a:solidFill>
                          <a:effectLst/>
                          <a:latin typeface="华文宋体" panose="02010600040101010101" pitchFamily="2" charset="-122"/>
                          <a:ea typeface="华文宋体" panose="02010600040101010101" pitchFamily="2" charset="-122"/>
                          <a:cs typeface="+mn-cs"/>
                        </a:rPr>
                        <a:t>个字节</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0x10</a:t>
                      </a:r>
                      <a:endParaRPr lang="zh-CN" altLang="en-US" sz="1400" kern="100">
                        <a:solidFill>
                          <a:srgbClr val="000000"/>
                        </a:solidFill>
                        <a:effectLst/>
                        <a:latin typeface="华文宋体" panose="02010600040101010101" pitchFamily="2" charset="-122"/>
                        <a:ea typeface="华文宋体" panose="02010600040101010101" pitchFamily="2" charset="-122"/>
                        <a:cs typeface="+mn-cs"/>
                      </a:endParaRPr>
                    </a:p>
                  </a:txBody>
                  <a:tcPr marL="68580" marR="68580" marT="0" marB="0"/>
                </a:tc>
                <a:extLst>
                  <a:ext uri="{0D108BD9-81ED-4DB2-BD59-A6C34878D82A}">
                    <a16:rowId xmlns:a16="http://schemas.microsoft.com/office/drawing/2014/main" val="637615565"/>
                  </a:ext>
                </a:extLst>
              </a:tr>
              <a:tr h="245153">
                <a:tc>
                  <a:txBody>
                    <a:bodyPr/>
                    <a:lstStyle/>
                    <a:p>
                      <a:pPr marL="0" algn="just" defTabSz="914400" rtl="0" eaLnBrk="1" latinLnBrk="0" hangingPunct="1"/>
                      <a:r>
                        <a:rPr lang="zh-CN" altLang="en-US" sz="1400" kern="100">
                          <a:solidFill>
                            <a:srgbClr val="000000"/>
                          </a:solidFill>
                          <a:effectLst/>
                          <a:latin typeface="华文宋体" panose="02010600040101010101" pitchFamily="2" charset="-122"/>
                          <a:ea typeface="华文宋体" panose="02010600040101010101" pitchFamily="2" charset="-122"/>
                          <a:cs typeface="+mn-cs"/>
                        </a:rPr>
                        <a:t>起始地址</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2</a:t>
                      </a:r>
                      <a:r>
                        <a:rPr lang="zh-CN" altLang="en-US" sz="1400" kern="100">
                          <a:solidFill>
                            <a:srgbClr val="000000"/>
                          </a:solidFill>
                          <a:effectLst/>
                          <a:latin typeface="华文宋体" panose="02010600040101010101" pitchFamily="2" charset="-122"/>
                          <a:ea typeface="华文宋体" panose="02010600040101010101" pitchFamily="2" charset="-122"/>
                          <a:cs typeface="+mn-cs"/>
                        </a:rPr>
                        <a:t>个字节</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0x0000</a:t>
                      </a:r>
                      <a:r>
                        <a:rPr lang="zh-CN" altLang="en-US" sz="1400" kern="100">
                          <a:solidFill>
                            <a:srgbClr val="000000"/>
                          </a:solidFill>
                          <a:effectLst/>
                          <a:latin typeface="华文宋体" panose="02010600040101010101" pitchFamily="2" charset="-122"/>
                          <a:ea typeface="华文宋体" panose="02010600040101010101" pitchFamily="2" charset="-122"/>
                          <a:cs typeface="+mn-cs"/>
                        </a:rPr>
                        <a:t>至</a:t>
                      </a:r>
                      <a:r>
                        <a:rPr lang="en-US" sz="1400" kern="100">
                          <a:solidFill>
                            <a:srgbClr val="000000"/>
                          </a:solidFill>
                          <a:effectLst/>
                          <a:latin typeface="华文宋体" panose="02010600040101010101" pitchFamily="2" charset="-122"/>
                          <a:ea typeface="华文宋体" panose="02010600040101010101" pitchFamily="2" charset="-122"/>
                          <a:cs typeface="+mn-cs"/>
                        </a:rPr>
                        <a:t>0xFFFF</a:t>
                      </a:r>
                      <a:endParaRPr lang="zh-CN" altLang="en-US" sz="1400" kern="100">
                        <a:solidFill>
                          <a:srgbClr val="000000"/>
                        </a:solidFill>
                        <a:effectLst/>
                        <a:latin typeface="华文宋体" panose="02010600040101010101" pitchFamily="2" charset="-122"/>
                        <a:ea typeface="华文宋体" panose="02010600040101010101" pitchFamily="2" charset="-122"/>
                        <a:cs typeface="+mn-cs"/>
                      </a:endParaRPr>
                    </a:p>
                  </a:txBody>
                  <a:tcPr marL="68580" marR="68580" marT="0" marB="0"/>
                </a:tc>
                <a:extLst>
                  <a:ext uri="{0D108BD9-81ED-4DB2-BD59-A6C34878D82A}">
                    <a16:rowId xmlns:a16="http://schemas.microsoft.com/office/drawing/2014/main" val="1231606912"/>
                  </a:ext>
                </a:extLst>
              </a:tr>
              <a:tr h="245153">
                <a:tc>
                  <a:txBody>
                    <a:bodyPr/>
                    <a:lstStyle/>
                    <a:p>
                      <a:pPr marL="0" algn="just" defTabSz="914400" rtl="0" eaLnBrk="1" latinLnBrk="0" hangingPunct="1"/>
                      <a:r>
                        <a:rPr lang="zh-CN" altLang="en-US" sz="1400" kern="100" dirty="0">
                          <a:solidFill>
                            <a:srgbClr val="000000"/>
                          </a:solidFill>
                          <a:effectLst/>
                          <a:latin typeface="华文宋体" panose="02010600040101010101" pitchFamily="2" charset="-122"/>
                          <a:ea typeface="华文宋体" panose="02010600040101010101" pitchFamily="2" charset="-122"/>
                          <a:cs typeface="+mn-cs"/>
                        </a:rPr>
                        <a:t>寄存器数量</a:t>
                      </a:r>
                    </a:p>
                  </a:txBody>
                  <a:tcPr marL="68580" marR="68580" marT="0" marB="0"/>
                </a:tc>
                <a:tc>
                  <a:txBody>
                    <a:bodyPr/>
                    <a:lstStyle/>
                    <a:p>
                      <a:pPr marL="0" algn="just" defTabSz="914400" rtl="0" eaLnBrk="1" latinLnBrk="0" hangingPunct="1"/>
                      <a:r>
                        <a:rPr lang="en-US" sz="1400" kern="100">
                          <a:solidFill>
                            <a:srgbClr val="000000"/>
                          </a:solidFill>
                          <a:effectLst/>
                          <a:latin typeface="华文宋体" panose="02010600040101010101" pitchFamily="2" charset="-122"/>
                          <a:ea typeface="华文宋体" panose="02010600040101010101" pitchFamily="2" charset="-122"/>
                          <a:cs typeface="+mn-cs"/>
                        </a:rPr>
                        <a:t>2</a:t>
                      </a:r>
                      <a:r>
                        <a:rPr lang="zh-CN" altLang="en-US" sz="1400" kern="100">
                          <a:solidFill>
                            <a:srgbClr val="000000"/>
                          </a:solidFill>
                          <a:effectLst/>
                          <a:latin typeface="华文宋体" panose="02010600040101010101" pitchFamily="2" charset="-122"/>
                          <a:ea typeface="华文宋体" panose="02010600040101010101" pitchFamily="2" charset="-122"/>
                          <a:cs typeface="+mn-cs"/>
                        </a:rPr>
                        <a:t>个字节</a:t>
                      </a:r>
                    </a:p>
                  </a:txBody>
                  <a:tcPr marL="68580" marR="68580" marT="0" marB="0"/>
                </a:tc>
                <a:tc>
                  <a:txBody>
                    <a:bodyPr/>
                    <a:lstStyle/>
                    <a:p>
                      <a:pPr marL="0" algn="just" defTabSz="914400" rtl="0" eaLnBrk="1" latinLnBrk="0" hangingPunct="1"/>
                      <a:r>
                        <a:rPr lang="en-US" sz="1400" kern="100" dirty="0">
                          <a:solidFill>
                            <a:srgbClr val="000000"/>
                          </a:solidFill>
                          <a:effectLst/>
                          <a:latin typeface="华文宋体" panose="02010600040101010101" pitchFamily="2" charset="-122"/>
                          <a:ea typeface="华文宋体" panose="02010600040101010101" pitchFamily="2" charset="-122"/>
                          <a:cs typeface="+mn-cs"/>
                        </a:rPr>
                        <a:t>1</a:t>
                      </a:r>
                      <a:r>
                        <a:rPr lang="zh-CN" altLang="en-US" sz="1400" kern="100" dirty="0">
                          <a:solidFill>
                            <a:srgbClr val="000000"/>
                          </a:solidFill>
                          <a:effectLst/>
                          <a:latin typeface="华文宋体" panose="02010600040101010101" pitchFamily="2" charset="-122"/>
                          <a:ea typeface="华文宋体" panose="02010600040101010101" pitchFamily="2" charset="-122"/>
                          <a:cs typeface="+mn-cs"/>
                        </a:rPr>
                        <a:t>至</a:t>
                      </a:r>
                      <a:r>
                        <a:rPr lang="en-US" sz="1400" kern="100" dirty="0">
                          <a:solidFill>
                            <a:srgbClr val="000000"/>
                          </a:solidFill>
                          <a:effectLst/>
                          <a:latin typeface="华文宋体" panose="02010600040101010101" pitchFamily="2" charset="-122"/>
                          <a:ea typeface="华文宋体" panose="02010600040101010101" pitchFamily="2" charset="-122"/>
                          <a:cs typeface="+mn-cs"/>
                        </a:rPr>
                        <a:t>123</a:t>
                      </a:r>
                      <a:r>
                        <a:rPr lang="zh-CN" altLang="en-US" sz="1400" kern="100" dirty="0">
                          <a:solidFill>
                            <a:srgbClr val="000000"/>
                          </a:solidFill>
                          <a:effectLst/>
                          <a:latin typeface="华文宋体" panose="02010600040101010101" pitchFamily="2" charset="-122"/>
                          <a:ea typeface="华文宋体" panose="02010600040101010101" pitchFamily="2" charset="-122"/>
                          <a:cs typeface="+mn-cs"/>
                        </a:rPr>
                        <a:t>（</a:t>
                      </a:r>
                      <a:r>
                        <a:rPr lang="en-US" sz="1400" kern="100" dirty="0">
                          <a:solidFill>
                            <a:srgbClr val="000000"/>
                          </a:solidFill>
                          <a:effectLst/>
                          <a:latin typeface="华文宋体" panose="02010600040101010101" pitchFamily="2" charset="-122"/>
                          <a:ea typeface="华文宋体" panose="02010600040101010101" pitchFamily="2" charset="-122"/>
                          <a:cs typeface="+mn-cs"/>
                        </a:rPr>
                        <a:t>0x7B</a:t>
                      </a:r>
                      <a:r>
                        <a:rPr lang="zh-CN" altLang="en-US" sz="1400" kern="100" dirty="0">
                          <a:solidFill>
                            <a:srgbClr val="000000"/>
                          </a:solidFill>
                          <a:effectLst/>
                          <a:latin typeface="华文宋体" panose="02010600040101010101" pitchFamily="2" charset="-122"/>
                          <a:ea typeface="华文宋体" panose="02010600040101010101" pitchFamily="2" charset="-122"/>
                          <a:cs typeface="+mn-cs"/>
                        </a:rPr>
                        <a:t>）</a:t>
                      </a:r>
                    </a:p>
                  </a:txBody>
                  <a:tcPr marL="68580" marR="68580" marT="0" marB="0"/>
                </a:tc>
                <a:extLst>
                  <a:ext uri="{0D108BD9-81ED-4DB2-BD59-A6C34878D82A}">
                    <a16:rowId xmlns:a16="http://schemas.microsoft.com/office/drawing/2014/main" val="1499561336"/>
                  </a:ext>
                </a:extLst>
              </a:tr>
            </a:tbl>
          </a:graphicData>
        </a:graphic>
      </p:graphicFrame>
      <p:graphicFrame>
        <p:nvGraphicFramePr>
          <p:cNvPr id="5" name="表格 4">
            <a:extLst>
              <a:ext uri="{FF2B5EF4-FFF2-40B4-BE49-F238E27FC236}">
                <a16:creationId xmlns:a16="http://schemas.microsoft.com/office/drawing/2014/main" id="{54747855-EBDE-41D8-8CC9-EC83C64F0D77}"/>
              </a:ext>
            </a:extLst>
          </p:cNvPr>
          <p:cNvGraphicFramePr>
            <a:graphicFrameLocks noGrp="1"/>
          </p:cNvGraphicFramePr>
          <p:nvPr>
            <p:extLst>
              <p:ext uri="{D42A27DB-BD31-4B8C-83A1-F6EECF244321}">
                <p14:modId xmlns:p14="http://schemas.microsoft.com/office/powerpoint/2010/main" val="4013476252"/>
              </p:ext>
            </p:extLst>
          </p:nvPr>
        </p:nvGraphicFramePr>
        <p:xfrm>
          <a:off x="867889" y="5984349"/>
          <a:ext cx="7344816" cy="532676"/>
        </p:xfrm>
        <a:graphic>
          <a:graphicData uri="http://schemas.openxmlformats.org/drawingml/2006/table">
            <a:tbl>
              <a:tblPr>
                <a:tableStyleId>{5C22544A-7EE6-4342-B048-85BDC9FD1C3A}</a:tableStyleId>
              </a:tblPr>
              <a:tblGrid>
                <a:gridCol w="2289663">
                  <a:extLst>
                    <a:ext uri="{9D8B030D-6E8A-4147-A177-3AD203B41FA5}">
                      <a16:colId xmlns:a16="http://schemas.microsoft.com/office/drawing/2014/main" val="60284280"/>
                    </a:ext>
                  </a:extLst>
                </a:gridCol>
                <a:gridCol w="2289663">
                  <a:extLst>
                    <a:ext uri="{9D8B030D-6E8A-4147-A177-3AD203B41FA5}">
                      <a16:colId xmlns:a16="http://schemas.microsoft.com/office/drawing/2014/main" val="3654430103"/>
                    </a:ext>
                  </a:extLst>
                </a:gridCol>
                <a:gridCol w="2765490">
                  <a:extLst>
                    <a:ext uri="{9D8B030D-6E8A-4147-A177-3AD203B41FA5}">
                      <a16:colId xmlns:a16="http://schemas.microsoft.com/office/drawing/2014/main" val="3588620669"/>
                    </a:ext>
                  </a:extLst>
                </a:gridCol>
              </a:tblGrid>
              <a:tr h="266338">
                <a:tc>
                  <a:txBody>
                    <a:bodyPr/>
                    <a:lstStyle/>
                    <a:p>
                      <a:pPr algn="just"/>
                      <a:r>
                        <a:rPr lang="zh-CN" sz="1400" kern="100">
                          <a:solidFill>
                            <a:srgbClr val="000000"/>
                          </a:solidFill>
                          <a:effectLst/>
                          <a:latin typeface="华文宋体" panose="02010600040101010101" pitchFamily="2" charset="-122"/>
                          <a:ea typeface="华文宋体" panose="02010600040101010101" pitchFamily="2" charset="-122"/>
                        </a:rPr>
                        <a:t>差错码</a:t>
                      </a:r>
                      <a:endParaRPr lang="zh-CN" sz="1400" kern="100">
                        <a:effectLst/>
                        <a:latin typeface="华文宋体" panose="02010600040101010101" pitchFamily="2" charset="-122"/>
                        <a:ea typeface="华文宋体" panose="02010600040101010101" pitchFamily="2" charset="-122"/>
                      </a:endParaRPr>
                    </a:p>
                  </a:txBody>
                  <a:tcPr marL="68580" marR="68580" marT="0" marB="0"/>
                </a:tc>
                <a:tc>
                  <a:txBody>
                    <a:bodyPr/>
                    <a:lstStyle/>
                    <a:p>
                      <a:pPr algn="just"/>
                      <a:r>
                        <a:rPr lang="en-US" sz="1400" kern="100">
                          <a:solidFill>
                            <a:srgbClr val="000000"/>
                          </a:solidFill>
                          <a:effectLst/>
                          <a:latin typeface="华文宋体" panose="02010600040101010101" pitchFamily="2" charset="-122"/>
                          <a:ea typeface="华文宋体" panose="02010600040101010101" pitchFamily="2" charset="-122"/>
                        </a:rPr>
                        <a:t>1</a:t>
                      </a:r>
                      <a:r>
                        <a:rPr lang="zh-CN" sz="1400" kern="100">
                          <a:solidFill>
                            <a:srgbClr val="000000"/>
                          </a:solidFill>
                          <a:effectLst/>
                          <a:latin typeface="华文宋体" panose="02010600040101010101" pitchFamily="2" charset="-122"/>
                          <a:ea typeface="华文宋体" panose="02010600040101010101" pitchFamily="2" charset="-122"/>
                        </a:rPr>
                        <a:t>个字节</a:t>
                      </a:r>
                      <a:endParaRPr lang="zh-CN" sz="1400" kern="100">
                        <a:effectLst/>
                        <a:latin typeface="华文宋体" panose="02010600040101010101" pitchFamily="2" charset="-122"/>
                        <a:ea typeface="华文宋体" panose="02010600040101010101" pitchFamily="2" charset="-122"/>
                      </a:endParaRPr>
                    </a:p>
                  </a:txBody>
                  <a:tcPr marL="68580" marR="68580" marT="0" marB="0"/>
                </a:tc>
                <a:tc>
                  <a:txBody>
                    <a:bodyPr/>
                    <a:lstStyle/>
                    <a:p>
                      <a:pPr algn="just"/>
                      <a:r>
                        <a:rPr lang="en-US" sz="1400" b="1" kern="100">
                          <a:solidFill>
                            <a:srgbClr val="000000"/>
                          </a:solidFill>
                          <a:effectLst/>
                          <a:latin typeface="华文宋体" panose="02010600040101010101" pitchFamily="2" charset="-122"/>
                          <a:ea typeface="华文宋体" panose="02010600040101010101" pitchFamily="2" charset="-122"/>
                        </a:rPr>
                        <a:t>0x90</a:t>
                      </a:r>
                      <a:endParaRPr lang="zh-CN" sz="1400" kern="10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3207651367"/>
                  </a:ext>
                </a:extLst>
              </a:tr>
              <a:tr h="266338">
                <a:tc>
                  <a:txBody>
                    <a:bodyPr/>
                    <a:lstStyle/>
                    <a:p>
                      <a:pPr algn="just"/>
                      <a:r>
                        <a:rPr lang="zh-CN" sz="1400" kern="100">
                          <a:solidFill>
                            <a:srgbClr val="000000"/>
                          </a:solidFill>
                          <a:effectLst/>
                          <a:latin typeface="华文宋体" panose="02010600040101010101" pitchFamily="2" charset="-122"/>
                          <a:ea typeface="华文宋体" panose="02010600040101010101" pitchFamily="2" charset="-122"/>
                        </a:rPr>
                        <a:t>异常码</a:t>
                      </a:r>
                      <a:endParaRPr lang="zh-CN" sz="1400" kern="100">
                        <a:effectLst/>
                        <a:latin typeface="华文宋体" panose="02010600040101010101" pitchFamily="2" charset="-122"/>
                        <a:ea typeface="华文宋体" panose="02010600040101010101" pitchFamily="2" charset="-122"/>
                      </a:endParaRPr>
                    </a:p>
                  </a:txBody>
                  <a:tcPr marL="68580" marR="68580" marT="0" marB="0"/>
                </a:tc>
                <a:tc>
                  <a:txBody>
                    <a:bodyPr/>
                    <a:lstStyle/>
                    <a:p>
                      <a:pPr algn="just"/>
                      <a:r>
                        <a:rPr lang="en-US" sz="1400" kern="100">
                          <a:solidFill>
                            <a:srgbClr val="000000"/>
                          </a:solidFill>
                          <a:effectLst/>
                          <a:latin typeface="华文宋体" panose="02010600040101010101" pitchFamily="2" charset="-122"/>
                          <a:ea typeface="华文宋体" panose="02010600040101010101" pitchFamily="2" charset="-122"/>
                        </a:rPr>
                        <a:t>1</a:t>
                      </a:r>
                      <a:r>
                        <a:rPr lang="zh-CN" sz="1400" kern="100">
                          <a:solidFill>
                            <a:srgbClr val="000000"/>
                          </a:solidFill>
                          <a:effectLst/>
                          <a:latin typeface="华文宋体" panose="02010600040101010101" pitchFamily="2" charset="-122"/>
                          <a:ea typeface="华文宋体" panose="02010600040101010101" pitchFamily="2" charset="-122"/>
                        </a:rPr>
                        <a:t>个字节</a:t>
                      </a:r>
                      <a:endParaRPr lang="zh-CN" sz="1400" kern="100">
                        <a:effectLst/>
                        <a:latin typeface="华文宋体" panose="02010600040101010101" pitchFamily="2" charset="-122"/>
                        <a:ea typeface="华文宋体" panose="02010600040101010101" pitchFamily="2" charset="-122"/>
                      </a:endParaRPr>
                    </a:p>
                  </a:txBody>
                  <a:tcPr marL="68580" marR="68580" marT="0" marB="0"/>
                </a:tc>
                <a:tc>
                  <a:txBody>
                    <a:bodyPr/>
                    <a:lstStyle/>
                    <a:p>
                      <a:pPr algn="just"/>
                      <a:r>
                        <a:rPr lang="en-US" sz="1400" kern="100" dirty="0">
                          <a:solidFill>
                            <a:srgbClr val="000000"/>
                          </a:solidFill>
                          <a:effectLst/>
                          <a:latin typeface="华文宋体" panose="02010600040101010101" pitchFamily="2" charset="-122"/>
                          <a:ea typeface="华文宋体" panose="02010600040101010101" pitchFamily="2" charset="-122"/>
                        </a:rPr>
                        <a:t>01</a:t>
                      </a:r>
                      <a:r>
                        <a:rPr lang="zh-CN" sz="1400" kern="100" dirty="0">
                          <a:solidFill>
                            <a:srgbClr val="000000"/>
                          </a:solidFill>
                          <a:effectLst/>
                          <a:latin typeface="华文宋体" panose="02010600040101010101" pitchFamily="2" charset="-122"/>
                          <a:ea typeface="华文宋体" panose="02010600040101010101" pitchFamily="2" charset="-122"/>
                        </a:rPr>
                        <a:t>或</a:t>
                      </a:r>
                      <a:r>
                        <a:rPr lang="en-US" sz="1400" kern="100" dirty="0">
                          <a:solidFill>
                            <a:srgbClr val="000000"/>
                          </a:solidFill>
                          <a:effectLst/>
                          <a:latin typeface="华文宋体" panose="02010600040101010101" pitchFamily="2" charset="-122"/>
                          <a:ea typeface="华文宋体" panose="02010600040101010101" pitchFamily="2" charset="-122"/>
                        </a:rPr>
                        <a:t>02</a:t>
                      </a:r>
                      <a:r>
                        <a:rPr lang="zh-CN" sz="1400" kern="100" dirty="0">
                          <a:solidFill>
                            <a:srgbClr val="000000"/>
                          </a:solidFill>
                          <a:effectLst/>
                          <a:latin typeface="华文宋体" panose="02010600040101010101" pitchFamily="2" charset="-122"/>
                          <a:ea typeface="华文宋体" panose="02010600040101010101" pitchFamily="2" charset="-122"/>
                        </a:rPr>
                        <a:t>或</a:t>
                      </a:r>
                      <a:r>
                        <a:rPr lang="en-US" sz="1400" kern="100" dirty="0">
                          <a:solidFill>
                            <a:srgbClr val="000000"/>
                          </a:solidFill>
                          <a:effectLst/>
                          <a:latin typeface="华文宋体" panose="02010600040101010101" pitchFamily="2" charset="-122"/>
                          <a:ea typeface="华文宋体" panose="02010600040101010101" pitchFamily="2" charset="-122"/>
                        </a:rPr>
                        <a:t>03</a:t>
                      </a:r>
                      <a:r>
                        <a:rPr lang="zh-CN" sz="1400" kern="100" dirty="0">
                          <a:solidFill>
                            <a:srgbClr val="000000"/>
                          </a:solidFill>
                          <a:effectLst/>
                          <a:latin typeface="华文宋体" panose="02010600040101010101" pitchFamily="2" charset="-122"/>
                          <a:ea typeface="华文宋体" panose="02010600040101010101" pitchFamily="2" charset="-122"/>
                        </a:rPr>
                        <a:t>或</a:t>
                      </a:r>
                      <a:r>
                        <a:rPr lang="en-US" sz="1400" kern="100" dirty="0">
                          <a:solidFill>
                            <a:srgbClr val="000000"/>
                          </a:solidFill>
                          <a:effectLst/>
                          <a:latin typeface="华文宋体" panose="02010600040101010101" pitchFamily="2" charset="-122"/>
                          <a:ea typeface="华文宋体" panose="02010600040101010101" pitchFamily="2" charset="-122"/>
                        </a:rPr>
                        <a:t>04</a:t>
                      </a:r>
                      <a:endParaRPr lang="zh-CN" sz="1400" kern="100" dirty="0">
                        <a:effectLst/>
                        <a:latin typeface="华文宋体" panose="02010600040101010101" pitchFamily="2" charset="-122"/>
                        <a:ea typeface="华文宋体" panose="02010600040101010101" pitchFamily="2" charset="-122"/>
                      </a:endParaRPr>
                    </a:p>
                  </a:txBody>
                  <a:tcPr marL="68580" marR="68580" marT="0" marB="0"/>
                </a:tc>
                <a:extLst>
                  <a:ext uri="{0D108BD9-81ED-4DB2-BD59-A6C34878D82A}">
                    <a16:rowId xmlns:a16="http://schemas.microsoft.com/office/drawing/2014/main" val="2337914857"/>
                  </a:ext>
                </a:extLst>
              </a:tr>
            </a:tbl>
          </a:graphicData>
        </a:graphic>
      </p:graphicFrame>
    </p:spTree>
    <p:extLst>
      <p:ext uri="{BB962C8B-B14F-4D97-AF65-F5344CB8AC3E}">
        <p14:creationId xmlns:p14="http://schemas.microsoft.com/office/powerpoint/2010/main" val="74227775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a:ln/>
        </p:spPr>
        <p:txBody>
          <a:bodyPr lIns="92075" tIns="46037" rIns="92075" bIns="46037" anchor="ctr"/>
          <a:lstStyle/>
          <a:p>
            <a:r>
              <a:rPr lang="en-US" altLang="zh-CN" dirty="0"/>
              <a:t>Modbus</a:t>
            </a:r>
            <a:r>
              <a:rPr lang="zh-CN" altLang="en-US" dirty="0"/>
              <a:t>简介 </a:t>
            </a:r>
            <a:r>
              <a:rPr lang="en-US" altLang="zh-CN" dirty="0"/>
              <a:t>-</a:t>
            </a:r>
            <a:r>
              <a:rPr lang="en-US" altLang="zh-CN" sz="1800" kern="100" dirty="0">
                <a:effectLst/>
                <a:latin typeface="Times New Roman" panose="02020603050405020304" pitchFamily="18" charset="0"/>
                <a:ea typeface="宋体" panose="02010600030101010101" pitchFamily="2" charset="-122"/>
              </a:rPr>
              <a:t>Modbus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报文</a:t>
            </a:r>
            <a:r>
              <a:rPr lang="en-US" altLang="zh-CN" sz="1800" kern="100" dirty="0">
                <a:effectLst/>
                <a:latin typeface="Times New Roman" panose="02020603050405020304" pitchFamily="18" charset="0"/>
                <a:ea typeface="宋体" panose="02010600030101010101" pitchFamily="2" charset="-122"/>
              </a:rPr>
              <a:t>RTU</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帧</a:t>
            </a:r>
            <a:endParaRPr lang="zh-CN" altLang="en-US" dirty="0"/>
          </a:p>
        </p:txBody>
      </p:sp>
      <p:sp>
        <p:nvSpPr>
          <p:cNvPr id="37890" name="Rectangle 2"/>
          <p:cNvSpPr>
            <a:spLocks noGrp="1" noChangeArrowheads="1"/>
          </p:cNvSpPr>
          <p:nvPr>
            <p:ph type="body" idx="1"/>
          </p:nvPr>
        </p:nvSpPr>
        <p:spPr>
          <a:xfrm>
            <a:off x="323528" y="2017713"/>
            <a:ext cx="8631560" cy="4625974"/>
          </a:xfrm>
          <a:noFill/>
          <a:ln/>
        </p:spPr>
        <p:txBody>
          <a:bodyPr lIns="182562" tIns="46037" rIns="182562" bIns="46037"/>
          <a:lstStyle/>
          <a:p>
            <a:pPr algn="just"/>
            <a:r>
              <a:rPr lang="zh-CN" altLang="zh-CN" sz="1800" kern="100" dirty="0">
                <a:effectLst/>
                <a:latin typeface="Times New Roman" panose="02020603050405020304" pitchFamily="18" charset="0"/>
                <a:ea typeface="宋体" panose="02010600030101010101" pitchFamily="2" charset="-122"/>
              </a:rPr>
              <a:t>由发送设备将</a:t>
            </a:r>
            <a:r>
              <a:rPr lang="en-US" altLang="zh-CN" sz="1800" kern="100" dirty="0">
                <a:effectLst/>
                <a:latin typeface="Times New Roman" panose="02020603050405020304" pitchFamily="18" charset="0"/>
                <a:ea typeface="宋体" panose="02010600030101010101" pitchFamily="2" charset="-122"/>
              </a:rPr>
              <a:t>Modbus </a:t>
            </a:r>
            <a:r>
              <a:rPr lang="zh-CN" altLang="zh-CN" sz="1800" kern="100" dirty="0">
                <a:effectLst/>
                <a:latin typeface="Times New Roman" panose="02020603050405020304" pitchFamily="18" charset="0"/>
                <a:ea typeface="宋体" panose="02010600030101010101" pitchFamily="2" charset="-122"/>
              </a:rPr>
              <a:t>报文构造为带有已知起始和结束标记的帧。这使设备可以在报文的开始接收新帧，并且知道何时报文结束。不完整的报文</a:t>
            </a:r>
            <a:r>
              <a:rPr lang="zh-CN" altLang="zh-CN" sz="1800" u="words" kern="100" dirty="0">
                <a:effectLst/>
                <a:latin typeface="Times New Roman" panose="02020603050405020304" pitchFamily="18" charset="0"/>
                <a:ea typeface="宋体" panose="02010600030101010101" pitchFamily="2" charset="-122"/>
              </a:rPr>
              <a:t>必须</a:t>
            </a:r>
            <a:r>
              <a:rPr lang="zh-CN" altLang="zh-CN" sz="1800" kern="100" dirty="0">
                <a:effectLst/>
                <a:latin typeface="Times New Roman" panose="02020603050405020304" pitchFamily="18" charset="0"/>
                <a:ea typeface="宋体" panose="02010600030101010101" pitchFamily="2" charset="-122"/>
              </a:rPr>
              <a:t>能够被检测到而错误标志</a:t>
            </a:r>
            <a:r>
              <a:rPr lang="zh-CN" altLang="zh-CN" sz="1800" u="words" kern="100" dirty="0">
                <a:effectLst/>
                <a:latin typeface="Times New Roman" panose="02020603050405020304" pitchFamily="18" charset="0"/>
                <a:ea typeface="宋体" panose="02010600030101010101" pitchFamily="2" charset="-122"/>
              </a:rPr>
              <a:t>必须</a:t>
            </a:r>
            <a:r>
              <a:rPr lang="zh-CN" altLang="zh-CN" sz="1800" kern="100" dirty="0">
                <a:effectLst/>
                <a:latin typeface="Times New Roman" panose="02020603050405020304" pitchFamily="18" charset="0"/>
                <a:ea typeface="宋体" panose="02010600030101010101" pitchFamily="2" charset="-122"/>
              </a:rPr>
              <a:t>作为结果被设置。</a:t>
            </a:r>
          </a:p>
          <a:p>
            <a:pPr algn="just"/>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 RTU </a:t>
            </a:r>
            <a:r>
              <a:rPr lang="zh-CN" altLang="zh-CN" sz="1800" kern="100" dirty="0">
                <a:effectLst/>
                <a:latin typeface="Times New Roman" panose="02020603050405020304" pitchFamily="18" charset="0"/>
                <a:ea typeface="宋体" panose="02010600030101010101" pitchFamily="2" charset="-122"/>
              </a:rPr>
              <a:t>模式，报文帧由时长</a:t>
            </a:r>
            <a:r>
              <a:rPr lang="zh-CN" altLang="zh-CN" sz="1800" u="sng" kern="100" dirty="0">
                <a:effectLst/>
                <a:latin typeface="Times New Roman" panose="02020603050405020304" pitchFamily="18" charset="0"/>
                <a:ea typeface="宋体" panose="02010600030101010101" pitchFamily="2" charset="-122"/>
              </a:rPr>
              <a:t>至少</a:t>
            </a:r>
            <a:r>
              <a:rPr lang="zh-CN" altLang="zh-CN" sz="1800" kern="100" dirty="0">
                <a:effectLst/>
                <a:latin typeface="Times New Roman" panose="02020603050405020304" pitchFamily="18" charset="0"/>
                <a:ea typeface="宋体" panose="02010600030101010101" pitchFamily="2" charset="-122"/>
              </a:rPr>
              <a:t>为</a:t>
            </a:r>
            <a:r>
              <a:rPr lang="en-US" altLang="zh-CN" sz="1800" kern="100" dirty="0">
                <a:effectLst/>
                <a:latin typeface="Times New Roman" panose="02020603050405020304" pitchFamily="18" charset="0"/>
                <a:ea typeface="宋体" panose="02010600030101010101" pitchFamily="2" charset="-122"/>
              </a:rPr>
              <a:t>3.5 </a:t>
            </a:r>
            <a:r>
              <a:rPr lang="zh-CN" altLang="zh-CN" sz="1800" kern="100" dirty="0">
                <a:effectLst/>
                <a:latin typeface="Times New Roman" panose="02020603050405020304" pitchFamily="18" charset="0"/>
                <a:ea typeface="宋体" panose="02010600030101010101" pitchFamily="2" charset="-122"/>
              </a:rPr>
              <a:t>个字符时间的空闲间隔区分。在后续的部分，这个时间区间被称作</a:t>
            </a:r>
            <a:r>
              <a:rPr lang="en-US" altLang="zh-CN" sz="1800" kern="100" dirty="0">
                <a:effectLst/>
                <a:latin typeface="Times New Roman" panose="02020603050405020304" pitchFamily="18" charset="0"/>
                <a:ea typeface="宋体" panose="02010600030101010101" pitchFamily="2" charset="-122"/>
              </a:rPr>
              <a:t>t3.5</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a:t>
            </a:r>
          </a:p>
          <a:p>
            <a:pPr algn="just"/>
            <a:endParaRPr lang="en-US" altLang="zh-CN" sz="1800" kern="100" dirty="0">
              <a:latin typeface="Times New Roman" panose="02020603050405020304" pitchFamily="18" charset="0"/>
              <a:ea typeface="宋体" panose="02010600030101010101" pitchFamily="2" charset="-122"/>
            </a:endParaRPr>
          </a:p>
          <a:p>
            <a:pPr algn="just"/>
            <a:endParaRPr lang="en-US" altLang="zh-CN" sz="1800" kern="100" dirty="0">
              <a:latin typeface="Times New Roman" panose="02020603050405020304" pitchFamily="18" charset="0"/>
              <a:ea typeface="宋体" panose="02010600030101010101" pitchFamily="2" charset="-122"/>
            </a:endParaRPr>
          </a:p>
          <a:p>
            <a:pPr algn="just"/>
            <a:endParaRPr lang="en-US" altLang="zh-CN" sz="1800" kern="100" dirty="0">
              <a:latin typeface="Times New Roman" panose="02020603050405020304" pitchFamily="18" charset="0"/>
              <a:ea typeface="宋体" panose="02010600030101010101" pitchFamily="2" charset="-122"/>
            </a:endParaRPr>
          </a:p>
          <a:p>
            <a:pPr algn="just"/>
            <a:endParaRPr lang="en-US" altLang="zh-CN" sz="1800" kern="100" dirty="0">
              <a:latin typeface="Times New Roman" panose="02020603050405020304" pitchFamily="18" charset="0"/>
              <a:ea typeface="宋体" panose="02010600030101010101" pitchFamily="2" charset="-122"/>
            </a:endParaRPr>
          </a:p>
          <a:p>
            <a:pPr algn="just"/>
            <a:endParaRPr lang="en-US" altLang="zh-CN" sz="1800" kern="100" dirty="0">
              <a:latin typeface="Times New Roman" panose="02020603050405020304" pitchFamily="18" charset="0"/>
              <a:ea typeface="宋体" panose="02010600030101010101" pitchFamily="2" charset="-122"/>
            </a:endParaRPr>
          </a:p>
          <a:p>
            <a:pPr algn="just"/>
            <a:endParaRPr lang="en-US" altLang="zh-CN" sz="1800" kern="100" dirty="0">
              <a:latin typeface="Times New Roman" panose="02020603050405020304" pitchFamily="18" charset="0"/>
              <a:ea typeface="宋体" panose="02010600030101010101" pitchFamily="2" charset="-122"/>
            </a:endParaRPr>
          </a:p>
          <a:p>
            <a:pPr algn="just"/>
            <a:endParaRPr lang="en-US" altLang="zh-CN" sz="1800" kern="100" dirty="0">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整个报文帧</a:t>
            </a:r>
            <a:r>
              <a:rPr lang="zh-CN" altLang="zh-CN" sz="1800" u="words" kern="100" dirty="0">
                <a:effectLst/>
                <a:latin typeface="Times New Roman" panose="02020603050405020304" pitchFamily="18" charset="0"/>
                <a:ea typeface="宋体" panose="02010600030101010101" pitchFamily="2" charset="-122"/>
              </a:rPr>
              <a:t>必须</a:t>
            </a:r>
            <a:r>
              <a:rPr lang="zh-CN" altLang="zh-CN" sz="1800" kern="100" dirty="0">
                <a:effectLst/>
                <a:latin typeface="Times New Roman" panose="02020603050405020304" pitchFamily="18" charset="0"/>
                <a:ea typeface="宋体" panose="02010600030101010101" pitchFamily="2" charset="-122"/>
              </a:rPr>
              <a:t>以连续的字符流发送。</a:t>
            </a:r>
            <a:endParaRPr lang="en-US" altLang="zh-CN" sz="1800" kern="100" dirty="0">
              <a:latin typeface="Times New Roman" panose="02020603050405020304" pitchFamily="18" charset="0"/>
              <a:ea typeface="宋体" panose="02010600030101010101" pitchFamily="2" charset="-122"/>
            </a:endParaRPr>
          </a:p>
          <a:p>
            <a:pPr algn="just"/>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err="1">
                <a:effectLst/>
                <a:latin typeface="Times New Roman" panose="02020603050405020304" pitchFamily="18" charset="0"/>
                <a:ea typeface="宋体" panose="02010600030101010101" pitchFamily="2" charset="-122"/>
              </a:rPr>
              <a:t>wModbus</a:t>
            </a:r>
            <a:r>
              <a:rPr lang="zh-CN" altLang="en-US" sz="1800" kern="100" dirty="0">
                <a:effectLst/>
                <a:latin typeface="Times New Roman" panose="02020603050405020304" pitchFamily="18" charset="0"/>
                <a:ea typeface="宋体" panose="02010600030101010101" pitchFamily="2" charset="-122"/>
              </a:rPr>
              <a:t>内核不对帧时间进行检测，交由用户程序进行处理。</a:t>
            </a:r>
            <a:endParaRPr lang="en-US" altLang="zh-CN" sz="1800" kern="100" dirty="0">
              <a:effectLst/>
              <a:latin typeface="Times New Roman" panose="02020603050405020304" pitchFamily="18" charset="0"/>
              <a:ea typeface="宋体" panose="02010600030101010101" pitchFamily="2" charset="-122"/>
            </a:endParaRPr>
          </a:p>
          <a:p>
            <a:pPr algn="just"/>
            <a:endParaRPr lang="zh-CN" altLang="zh-CN" sz="1800" kern="100" dirty="0">
              <a:effectLst/>
              <a:latin typeface="Times New Roman" panose="02020603050405020304" pitchFamily="18" charset="0"/>
              <a:ea typeface="宋体" panose="02010600030101010101" pitchFamily="2" charset="-122"/>
            </a:endParaRPr>
          </a:p>
          <a:p>
            <a:pPr algn="just"/>
            <a:endParaRPr lang="en-US" altLang="zh-CN" sz="1800" kern="100" dirty="0">
              <a:latin typeface="Times New Roman" panose="02020603050405020304" pitchFamily="18" charset="0"/>
              <a:ea typeface="宋体" panose="02010600030101010101" pitchFamily="2" charset="-122"/>
            </a:endParaRPr>
          </a:p>
          <a:p>
            <a:pPr algn="just"/>
            <a:endParaRPr lang="en-US" altLang="zh-CN" sz="1800" kern="100" dirty="0">
              <a:latin typeface="Times New Roman" panose="02020603050405020304" pitchFamily="18" charset="0"/>
              <a:ea typeface="宋体" panose="02010600030101010101" pitchFamily="2" charset="-122"/>
            </a:endParaRPr>
          </a:p>
          <a:p>
            <a:pPr indent="0" algn="just">
              <a:buNone/>
            </a:pPr>
            <a:endParaRPr lang="zh-CN" altLang="zh-CN" sz="1800" kern="100" dirty="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2061BE11-D6A4-4F10-85C0-2D665C3C4A35}"/>
              </a:ext>
            </a:extLst>
          </p:cNvPr>
          <p:cNvPicPr>
            <a:picLocks noChangeAspect="1"/>
          </p:cNvPicPr>
          <p:nvPr/>
        </p:nvPicPr>
        <p:blipFill>
          <a:blip r:embed="rId2"/>
          <a:stretch>
            <a:fillRect/>
          </a:stretch>
        </p:blipFill>
        <p:spPr>
          <a:xfrm>
            <a:off x="1714857" y="3573016"/>
            <a:ext cx="5714286" cy="1171429"/>
          </a:xfrm>
          <a:prstGeom prst="rect">
            <a:avLst/>
          </a:prstGeom>
        </p:spPr>
      </p:pic>
      <p:pic>
        <p:nvPicPr>
          <p:cNvPr id="6" name="图片 5">
            <a:extLst>
              <a:ext uri="{FF2B5EF4-FFF2-40B4-BE49-F238E27FC236}">
                <a16:creationId xmlns:a16="http://schemas.microsoft.com/office/drawing/2014/main" id="{3436444C-6F52-4376-9A6C-82D488D37423}"/>
              </a:ext>
            </a:extLst>
          </p:cNvPr>
          <p:cNvPicPr>
            <a:picLocks noChangeAspect="1"/>
          </p:cNvPicPr>
          <p:nvPr/>
        </p:nvPicPr>
        <p:blipFill>
          <a:blip r:embed="rId3"/>
          <a:stretch>
            <a:fillRect/>
          </a:stretch>
        </p:blipFill>
        <p:spPr>
          <a:xfrm>
            <a:off x="2129143" y="4869160"/>
            <a:ext cx="4885714" cy="771429"/>
          </a:xfrm>
          <a:prstGeom prst="rect">
            <a:avLst/>
          </a:prstGeom>
        </p:spPr>
      </p:pic>
    </p:spTree>
    <p:extLst>
      <p:ext uri="{BB962C8B-B14F-4D97-AF65-F5344CB8AC3E}">
        <p14:creationId xmlns:p14="http://schemas.microsoft.com/office/powerpoint/2010/main" val="774467398"/>
      </p:ext>
    </p:extLst>
  </p:cSld>
  <p:clrMapOvr>
    <a:masterClrMapping/>
  </p:clrMapOvr>
  <p:transition spd="med">
    <p:fade/>
  </p:transition>
</p:sld>
</file>

<file path=ppt/theme/theme1.xml><?xml version="1.0" encoding="utf-8"?>
<a:theme xmlns:a="http://schemas.openxmlformats.org/drawingml/2006/main" name="Office 主题​​">
  <a:themeElements>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Office Theme">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rketSpecific xmlns="905c3888-6285-45d0-bd76-60a9ac2d738c">false</MarketSpecific>
    <ApprovalStatus xmlns="905c3888-6285-45d0-bd76-60a9ac2d738c">InProgress</ApprovalStatus>
    <LocComments xmlns="905c3888-6285-45d0-bd76-60a9ac2d738c" xsi:nil="true"/>
    <DirectSourceMarket xmlns="905c3888-6285-45d0-bd76-60a9ac2d738c">english</DirectSourceMarket>
    <ThumbnailAssetId xmlns="905c3888-6285-45d0-bd76-60a9ac2d738c" xsi:nil="true"/>
    <PrimaryImageGen xmlns="905c3888-6285-45d0-bd76-60a9ac2d738c">false</PrimaryImageGen>
    <LegacyData xmlns="905c3888-6285-45d0-bd76-60a9ac2d738c" xsi:nil="true"/>
    <TPFriendlyName xmlns="905c3888-6285-45d0-bd76-60a9ac2d738c" xsi:nil="true"/>
    <NumericId xmlns="905c3888-6285-45d0-bd76-60a9ac2d738c" xsi:nil="true"/>
    <LocRecommendedHandoff xmlns="905c3888-6285-45d0-bd76-60a9ac2d738c" xsi:nil="true"/>
    <BlockPublish xmlns="905c3888-6285-45d0-bd76-60a9ac2d738c">false</BlockPublish>
    <BusinessGroup xmlns="905c3888-6285-45d0-bd76-60a9ac2d738c" xsi:nil="true"/>
    <OpenTemplate xmlns="905c3888-6285-45d0-bd76-60a9ac2d738c">false</OpenTemplate>
    <SourceTitle xmlns="905c3888-6285-45d0-bd76-60a9ac2d738c" xsi:nil="true"/>
    <APEditor xmlns="905c3888-6285-45d0-bd76-60a9ac2d738c">
      <UserInfo>
        <DisplayName/>
        <AccountId xsi:nil="true"/>
        <AccountType/>
      </UserInfo>
    </APEditor>
    <UALocComments xmlns="905c3888-6285-45d0-bd76-60a9ac2d738c">2007 Template UpLeveling Do Not HandOff</UALocComments>
    <IntlLangReviewDate xmlns="905c3888-6285-45d0-bd76-60a9ac2d738c" xsi:nil="true"/>
    <PublishStatusLookup xmlns="905c3888-6285-45d0-bd76-60a9ac2d738c">
      <Value>473767</Value>
      <Value>473770</Value>
    </PublishStatusLookup>
    <ParentAssetId xmlns="905c3888-6285-45d0-bd76-60a9ac2d738c" xsi:nil="true"/>
    <FeatureTagsTaxHTField0 xmlns="905c3888-6285-45d0-bd76-60a9ac2d738c">
      <Terms xmlns="http://schemas.microsoft.com/office/infopath/2007/PartnerControls"/>
    </FeatureTagsTaxHTField0>
    <MachineTranslated xmlns="905c3888-6285-45d0-bd76-60a9ac2d738c">false</MachineTranslated>
    <Providers xmlns="905c3888-6285-45d0-bd76-60a9ac2d738c" xsi:nil="true"/>
    <OriginalSourceMarket xmlns="905c3888-6285-45d0-bd76-60a9ac2d738c">english</OriginalSourceMarket>
    <APDescription xmlns="905c3888-6285-45d0-bd76-60a9ac2d738c" xsi:nil="true"/>
    <ContentItem xmlns="905c3888-6285-45d0-bd76-60a9ac2d738c" xsi:nil="true"/>
    <ClipArtFilename xmlns="905c3888-6285-45d0-bd76-60a9ac2d738c" xsi:nil="true"/>
    <TPInstallLocation xmlns="905c3888-6285-45d0-bd76-60a9ac2d738c" xsi:nil="true"/>
    <TimesCloned xmlns="905c3888-6285-45d0-bd76-60a9ac2d738c" xsi:nil="true"/>
    <PublishTargets xmlns="905c3888-6285-45d0-bd76-60a9ac2d738c">OfficeOnlineVNext,OfficeOnline</PublishTargets>
    <AcquiredFrom xmlns="905c3888-6285-45d0-bd76-60a9ac2d738c">Internal MS</AcquiredFrom>
    <AssetStart xmlns="905c3888-6285-45d0-bd76-60a9ac2d738c">2012-01-27T16:40:00+00:00</AssetStart>
    <FriendlyTitle xmlns="905c3888-6285-45d0-bd76-60a9ac2d738c" xsi:nil="true"/>
    <Provider xmlns="905c3888-6285-45d0-bd76-60a9ac2d738c" xsi:nil="true"/>
    <LastHandOff xmlns="905c3888-6285-45d0-bd76-60a9ac2d738c" xsi:nil="true"/>
    <TPClientViewer xmlns="905c3888-6285-45d0-bd76-60a9ac2d738c" xsi:nil="true"/>
    <TemplateStatus xmlns="905c3888-6285-45d0-bd76-60a9ac2d738c" xsi:nil="true"/>
    <ShowIn xmlns="905c3888-6285-45d0-bd76-60a9ac2d738c">Show everywhere</ShowIn>
    <CSXHash xmlns="905c3888-6285-45d0-bd76-60a9ac2d738c" xsi:nil="true"/>
    <Downloads xmlns="905c3888-6285-45d0-bd76-60a9ac2d738c">0</Downloads>
    <VoteCount xmlns="905c3888-6285-45d0-bd76-60a9ac2d738c" xsi:nil="true"/>
    <OOCacheId xmlns="905c3888-6285-45d0-bd76-60a9ac2d738c" xsi:nil="true"/>
    <IsDeleted xmlns="905c3888-6285-45d0-bd76-60a9ac2d738c">false</IsDeleted>
    <InternalTagsTaxHTField0 xmlns="905c3888-6285-45d0-bd76-60a9ac2d738c">
      <Terms xmlns="http://schemas.microsoft.com/office/infopath/2007/PartnerControls"/>
    </InternalTagsTaxHTField0>
    <UANotes xmlns="905c3888-6285-45d0-bd76-60a9ac2d738c">2003 to 2007 conversion</UANotes>
    <AssetExpire xmlns="905c3888-6285-45d0-bd76-60a9ac2d738c">2035-01-01T08:00:00+00:00</AssetExpire>
    <CSXSubmissionMarket xmlns="905c3888-6285-45d0-bd76-60a9ac2d738c" xsi:nil="true"/>
    <DSATActionTaken xmlns="905c3888-6285-45d0-bd76-60a9ac2d738c" xsi:nil="true"/>
    <SubmitterId xmlns="905c3888-6285-45d0-bd76-60a9ac2d738c" xsi:nil="true"/>
    <EditorialTags xmlns="905c3888-6285-45d0-bd76-60a9ac2d738c" xsi:nil="true"/>
    <TPExecutable xmlns="905c3888-6285-45d0-bd76-60a9ac2d738c" xsi:nil="true"/>
    <CSXSubmissionDate xmlns="905c3888-6285-45d0-bd76-60a9ac2d738c" xsi:nil="true"/>
    <CSXUpdate xmlns="905c3888-6285-45d0-bd76-60a9ac2d738c">false</CSXUpdate>
    <AssetType xmlns="905c3888-6285-45d0-bd76-60a9ac2d738c">TP</AssetType>
    <ApprovalLog xmlns="905c3888-6285-45d0-bd76-60a9ac2d738c" xsi:nil="true"/>
    <BugNumber xmlns="905c3888-6285-45d0-bd76-60a9ac2d738c" xsi:nil="true"/>
    <OriginAsset xmlns="905c3888-6285-45d0-bd76-60a9ac2d738c" xsi:nil="true"/>
    <TPComponent xmlns="905c3888-6285-45d0-bd76-60a9ac2d738c" xsi:nil="true"/>
    <Milestone xmlns="905c3888-6285-45d0-bd76-60a9ac2d738c" xsi:nil="true"/>
    <RecommendationsModifier xmlns="905c3888-6285-45d0-bd76-60a9ac2d738c" xsi:nil="true"/>
    <Description0 xmlns="a0b64b53-fba7-43ca-b952-90e5e74773dd" xsi:nil="true"/>
    <AssetId xmlns="905c3888-6285-45d0-bd76-60a9ac2d738c">TP102821058</AssetId>
    <PolicheckWords xmlns="905c3888-6285-45d0-bd76-60a9ac2d738c" xsi:nil="true"/>
    <TPLaunchHelpLink xmlns="905c3888-6285-45d0-bd76-60a9ac2d738c" xsi:nil="true"/>
    <IntlLocPriority xmlns="905c3888-6285-45d0-bd76-60a9ac2d738c" xsi:nil="true"/>
    <TPApplication xmlns="905c3888-6285-45d0-bd76-60a9ac2d738c" xsi:nil="true"/>
    <IntlLangReviewer xmlns="905c3888-6285-45d0-bd76-60a9ac2d738c" xsi:nil="true"/>
    <HandoffToMSDN xmlns="905c3888-6285-45d0-bd76-60a9ac2d738c" xsi:nil="true"/>
    <PlannedPubDate xmlns="905c3888-6285-45d0-bd76-60a9ac2d738c" xsi:nil="true"/>
    <CrawlForDependencies xmlns="905c3888-6285-45d0-bd76-60a9ac2d738c">false</CrawlForDependencies>
    <LocLastLocAttemptVersionLookup xmlns="905c3888-6285-45d0-bd76-60a9ac2d738c">814368</LocLastLocAttemptVersionLookup>
    <TrustLevel xmlns="905c3888-6285-45d0-bd76-60a9ac2d738c">1 Microsoft Managed Content</TrustLevel>
    <CampaignTagsTaxHTField0 xmlns="905c3888-6285-45d0-bd76-60a9ac2d738c">
      <Terms xmlns="http://schemas.microsoft.com/office/infopath/2007/PartnerControls"/>
    </CampaignTagsTaxHTField0>
    <TPNamespace xmlns="905c3888-6285-45d0-bd76-60a9ac2d738c" xsi:nil="true"/>
    <TaxCatchAll xmlns="905c3888-6285-45d0-bd76-60a9ac2d738c"/>
    <IsSearchable xmlns="905c3888-6285-45d0-bd76-60a9ac2d738c">false</IsSearchable>
    <TemplateTemplateType xmlns="905c3888-6285-45d0-bd76-60a9ac2d738c">PowerPoint 12 Default</TemplateTemplateType>
    <Markets xmlns="905c3888-6285-45d0-bd76-60a9ac2d738c"/>
    <Component0 xmlns="a0b64b53-fba7-43ca-b952-90e5e74773dd" xsi:nil="true"/>
    <IntlLangReview xmlns="905c3888-6285-45d0-bd76-60a9ac2d738c">false</IntlLangReview>
    <UAProjectedTotalWords xmlns="905c3888-6285-45d0-bd76-60a9ac2d738c" xsi:nil="true"/>
    <OutputCachingOn xmlns="905c3888-6285-45d0-bd76-60a9ac2d738c">false</OutputCachingOn>
    <AverageRating xmlns="905c3888-6285-45d0-bd76-60a9ac2d738c" xsi:nil="true"/>
    <LocMarketGroupTiers2 xmlns="905c3888-6285-45d0-bd76-60a9ac2d738c">,t:Tier 1,t:Tier 2,t:Tier 3,</LocMarketGroupTiers2>
    <APAuthor xmlns="905c3888-6285-45d0-bd76-60a9ac2d738c">
      <UserInfo>
        <DisplayName/>
        <AccountId>2365</AccountId>
        <AccountType/>
      </UserInfo>
    </APAuthor>
    <TPCommandLine xmlns="905c3888-6285-45d0-bd76-60a9ac2d738c" xsi:nil="true"/>
    <LocManualTestRequired xmlns="905c3888-6285-45d0-bd76-60a9ac2d738c">false</LocManualTestRequired>
    <TPAppVersion xmlns="905c3888-6285-45d0-bd76-60a9ac2d738c" xsi:nil="true"/>
    <EditorialStatus xmlns="905c3888-6285-45d0-bd76-60a9ac2d738c" xsi:nil="true"/>
    <LastModifiedDateTime xmlns="905c3888-6285-45d0-bd76-60a9ac2d738c" xsi:nil="true"/>
    <TPLaunchHelpLinkType xmlns="905c3888-6285-45d0-bd76-60a9ac2d738c">Template</TPLaunchHelpLinkType>
    <OriginalRelease xmlns="905c3888-6285-45d0-bd76-60a9ac2d738c">14</OriginalRelease>
    <ScenarioTagsTaxHTField0 xmlns="905c3888-6285-45d0-bd76-60a9ac2d738c">
      <Terms xmlns="http://schemas.microsoft.com/office/infopath/2007/PartnerControls"/>
    </ScenarioTagsTaxHTField0>
    <LocalizationTagsTaxHTField0 xmlns="905c3888-6285-45d0-bd76-60a9ac2d738c">
      <Terms xmlns="http://schemas.microsoft.com/office/infopath/2007/PartnerControls"/>
    </LocalizationTagsTaxHTField0>
    <Manager xmlns="905c3888-6285-45d0-bd76-60a9ac2d738c" xsi:nil="true"/>
    <UALocRecommendation xmlns="905c3888-6285-45d0-bd76-60a9ac2d738c">Localize</UALocRecommendation>
    <ArtSampleDocs xmlns="905c3888-6285-45d0-bd76-60a9ac2d738c" xsi:nil="true"/>
    <UACurrentWords xmlns="905c3888-6285-45d0-bd76-60a9ac2d738c" xsi:nil="true"/>
  </documentManagement>
</p:properties>
</file>

<file path=customXml/itemProps1.xml><?xml version="1.0" encoding="utf-8"?>
<ds:datastoreItem xmlns:ds="http://schemas.openxmlformats.org/officeDocument/2006/customXml" ds:itemID="{FA800120-6176-4878-BC45-C17F597D9EDB}">
  <ds:schemaRefs>
    <ds:schemaRef ds:uri="http://schemas.microsoft.com/sharepoint/v3/contenttype/forms"/>
  </ds:schemaRefs>
</ds:datastoreItem>
</file>

<file path=customXml/itemProps2.xml><?xml version="1.0" encoding="utf-8"?>
<ds:datastoreItem xmlns:ds="http://schemas.openxmlformats.org/officeDocument/2006/customXml" ds:itemID="{2BB15A04-32F7-4081-B732-3FA93676F0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5BF6CE-BF11-40F2-8813-02407783FB41}">
  <ds:schemaRefs>
    <ds:schemaRef ds:uri="http://schemas.microsoft.com/office/2006/metadata/properties"/>
    <ds:schemaRef ds:uri="http://schemas.microsoft.com/office/infopath/2007/PartnerControls"/>
    <ds:schemaRef ds:uri="905c3888-6285-45d0-bd76-60a9ac2d738c"/>
    <ds:schemaRef ds:uri="a0b64b53-fba7-43ca-b952-90e5e74773dd"/>
  </ds:schemaRefs>
</ds:datastoreItem>
</file>

<file path=docProps/app.xml><?xml version="1.0" encoding="utf-8"?>
<Properties xmlns="http://schemas.openxmlformats.org/officeDocument/2006/extended-properties" xmlns:vt="http://schemas.openxmlformats.org/officeDocument/2006/docPropsVTypes">
  <Template>员工培训演示文稿</Template>
  <TotalTime>5400</TotalTime>
  <Words>2300</Words>
  <Application>Microsoft Office PowerPoint</Application>
  <PresentationFormat>全屏显示(4:3)</PresentationFormat>
  <Paragraphs>376</Paragraphs>
  <Slides>17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华文宋体</vt:lpstr>
      <vt:lpstr>宋体</vt:lpstr>
      <vt:lpstr>Arial</vt:lpstr>
      <vt:lpstr>Tahoma</vt:lpstr>
      <vt:lpstr>Times New Roman</vt:lpstr>
      <vt:lpstr>Wingdings</vt:lpstr>
      <vt:lpstr>Office 主题​​</vt:lpstr>
      <vt:lpstr>wModbus介绍</vt:lpstr>
      <vt:lpstr>Modbus简介 - Modbus主站/从站协议原理</vt:lpstr>
      <vt:lpstr>Modbus简介 - Modbus地址规则</vt:lpstr>
      <vt:lpstr>Modbus简介 - Modbus帧描述</vt:lpstr>
      <vt:lpstr>Modbus简介 – RTU模式 与 TCP模式对比</vt:lpstr>
      <vt:lpstr>Modbus简介 -命令码(0x03) - 读保持寄存器</vt:lpstr>
      <vt:lpstr>Modbus简介 -命令码(0x06) - 写单个（保持）寄存器</vt:lpstr>
      <vt:lpstr>Modbus简介 -命令码(0x10)-写多个(连续的保持)寄存器</vt:lpstr>
      <vt:lpstr>Modbus简介 -Modbus报文RTU帧</vt:lpstr>
      <vt:lpstr>Modbus简介 - Modbus异常响应</vt:lpstr>
      <vt:lpstr>wModbus</vt:lpstr>
      <vt:lpstr>wModbus的使用- 发送接收函数配置</vt:lpstr>
      <vt:lpstr>wModbus的使用- 从机任务函数示例</vt:lpstr>
      <vt:lpstr>wModbus的使用- 从机回调函数</vt:lpstr>
      <vt:lpstr>wModbus的使用- 主机任务函数示例</vt:lpstr>
      <vt:lpstr>wModbus的扩展</vt:lpstr>
      <vt:lpstr>wModbus的加密</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wModbus</dc:title>
  <dc:subject/>
  <dc:creator>wu xifu</dc:creator>
  <cp:keywords/>
  <dc:description/>
  <cp:lastModifiedBy>wu xifu</cp:lastModifiedBy>
  <cp:revision>49</cp:revision>
  <dcterms:created xsi:type="dcterms:W3CDTF">2020-08-11T12:50:09Z</dcterms:created>
  <dcterms:modified xsi:type="dcterms:W3CDTF">2020-08-16T05:58:16Z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TC010130222052</vt:lpwstr>
  </property>
  <property fmtid="{D5CDD505-2E9C-101B-9397-08002B2CF9AE}" pid="3" name="InternalTags">
    <vt:lpwstr/>
  </property>
  <property fmtid="{D5CDD505-2E9C-101B-9397-08002B2CF9AE}" pid="4" name="ContentTypeId">
    <vt:lpwstr>0x0101008D8B3457135D67479991424C624CBB4704002439B9162B2E88498A324BEFF3815221</vt:lpwstr>
  </property>
  <property fmtid="{D5CDD505-2E9C-101B-9397-08002B2CF9AE}" pid="5" name="LocalizationTags">
    <vt:lpwstr/>
  </property>
  <property fmtid="{D5CDD505-2E9C-101B-9397-08002B2CF9AE}" pid="6" name="FeatureTags">
    <vt:lpwstr/>
  </property>
  <property fmtid="{D5CDD505-2E9C-101B-9397-08002B2CF9AE}" pid="7" name="CampaignTags">
    <vt:lpwstr/>
  </property>
  <property fmtid="{D5CDD505-2E9C-101B-9397-08002B2CF9AE}" pid="8" name="ScenarioTags">
    <vt:lpwstr/>
  </property>
  <property fmtid="{D5CDD505-2E9C-101B-9397-08002B2CF9AE}" pid="9" name="Order">
    <vt:r8>13939900</vt:r8>
  </property>
  <property fmtid="{D5CDD505-2E9C-101B-9397-08002B2CF9AE}" pid="10" name="HiddenCategoryTags">
    <vt:lpwstr/>
  </property>
  <property fmtid="{D5CDD505-2E9C-101B-9397-08002B2CF9AE}" pid="11" name="ImageGenStatus">
    <vt:i4>0</vt:i4>
  </property>
  <property fmtid="{D5CDD505-2E9C-101B-9397-08002B2CF9AE}" pid="12" name="CategoryTags">
    <vt:lpwstr/>
  </property>
  <property fmtid="{D5CDD505-2E9C-101B-9397-08002B2CF9AE}" pid="13" name="Applications">
    <vt:lpwstr/>
  </property>
  <property fmtid="{D5CDD505-2E9C-101B-9397-08002B2CF9AE}" pid="14" name="LocMarketGroupTiers">
    <vt:lpwstr>,t:Tier 1,t:Tier 2,t:Tier 3,</vt:lpwstr>
  </property>
</Properties>
</file>