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3" r:id="rId2"/>
    <p:sldId id="324" r:id="rId3"/>
    <p:sldId id="259" r:id="rId4"/>
    <p:sldId id="325" r:id="rId5"/>
    <p:sldId id="263" r:id="rId6"/>
    <p:sldId id="326" r:id="rId7"/>
    <p:sldId id="264" r:id="rId8"/>
    <p:sldId id="265"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573E"/>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3" autoAdjust="0"/>
    <p:restoredTop sz="77060" autoAdjust="0"/>
  </p:normalViewPr>
  <p:slideViewPr>
    <p:cSldViewPr snapToGrid="0" showGuides="1">
      <p:cViewPr varScale="1">
        <p:scale>
          <a:sx n="59" d="100"/>
          <a:sy n="59" d="100"/>
        </p:scale>
        <p:origin x="192" y="9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B870CF-9ABD-461C-A61F-97C76E5AC030}" type="datetimeFigureOut">
              <a:rPr lang="zh-CN" altLang="en-US" smtClean="0"/>
              <a:pPr/>
              <a:t>2020/10/5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E5E13-7654-4F02-AC38-DF9E0D6A6A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204167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336139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177631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1219200" y="1447800"/>
            <a:ext cx="103632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a:extLst>
              <a:ext uri="{FF2B5EF4-FFF2-40B4-BE49-F238E27FC236}">
                <a16:creationId xmlns:a16="http://schemas.microsoft.com/office/drawing/2014/main" id="{130DDD38-E713-E54E-831B-D1574CF8FC14}"/>
              </a:ext>
            </a:extLst>
          </p:cNvPr>
          <p:cNvSpPr>
            <a:spLocks noGrp="1"/>
          </p:cNvSpPr>
          <p:nvPr>
            <p:ph type="dt" sz="half" idx="10"/>
          </p:nvPr>
        </p:nvSpPr>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008AC667-8601-394D-82E9-489BC9909DF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2">
            <a:extLst>
              <a:ext uri="{FF2B5EF4-FFF2-40B4-BE49-F238E27FC236}">
                <a16:creationId xmlns:a16="http://schemas.microsoft.com/office/drawing/2014/main" id="{1560143D-9D25-FA4D-A99F-7786114758E1}"/>
              </a:ext>
            </a:extLst>
          </p:cNvPr>
          <p:cNvSpPr>
            <a:spLocks noGrp="1"/>
          </p:cNvSpPr>
          <p:nvPr>
            <p:ph type="sldNum" sz="quarter" idx="12"/>
          </p:nvPr>
        </p:nvSpPr>
        <p:spPr/>
        <p:txBody>
          <a:bodyPr/>
          <a:lstStyle>
            <a:lvl1pPr>
              <a:defRPr/>
            </a:lvl1pPr>
          </a:lstStyle>
          <a:p>
            <a:fld id="{CCA04A62-7963-8C40-975A-2D77AD10DAFD}" type="slidenum">
              <a:rPr lang="zh-CN" altLang="en-US"/>
              <a:pPr/>
              <a:t>‹#›</a:t>
            </a:fld>
            <a:endParaRPr lang="zh-CN" altLang="en-US"/>
          </a:p>
        </p:txBody>
      </p:sp>
    </p:spTree>
    <p:extLst>
      <p:ext uri="{BB962C8B-B14F-4D97-AF65-F5344CB8AC3E}">
        <p14:creationId xmlns:p14="http://schemas.microsoft.com/office/powerpoint/2010/main" val="14661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4849505" y="6429959"/>
            <a:ext cx="2492990" cy="276999"/>
          </a:xfrm>
          <a:prstGeom prst="rect">
            <a:avLst/>
          </a:prstGeom>
        </p:spPr>
        <p:txBody>
          <a:bodyPr wrap="none">
            <a:spAutoFit/>
          </a:bodyPr>
          <a:lstStyle/>
          <a:p>
            <a:pPr algn="r"/>
            <a:r>
              <a:rPr lang="zh-CN" altLang="en-US" sz="1200" dirty="0">
                <a:solidFill>
                  <a:schemeClr val="tx1">
                    <a:lumMod val="75000"/>
                    <a:lumOff val="25000"/>
                  </a:schemeClr>
                </a:solidFill>
                <a:latin typeface="微软雅黑" pitchFamily="34" charset="-122"/>
                <a:ea typeface="微软雅黑" pitchFamily="34" charset="-122"/>
              </a:rPr>
              <a:t>狗熊会｜聚数据英才，助产业振兴</a:t>
            </a:r>
          </a:p>
        </p:txBody>
      </p:sp>
      <p:sp>
        <p:nvSpPr>
          <p:cNvPr id="16" name="矩形 15"/>
          <p:cNvSpPr/>
          <p:nvPr userDrawn="1"/>
        </p:nvSpPr>
        <p:spPr>
          <a:xfrm>
            <a:off x="-18143" y="114252"/>
            <a:ext cx="9046029" cy="66652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199" y="100304"/>
            <a:ext cx="8189686" cy="723446"/>
          </a:xfrm>
        </p:spPr>
        <p:txBody>
          <a:bodyPr>
            <a:normAutofit/>
          </a:bodyPr>
          <a:lstStyle>
            <a:lvl1pPr>
              <a:defRPr sz="3200" b="1">
                <a:solidFill>
                  <a:srgbClr val="07573E"/>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7" name="矩形 16"/>
          <p:cNvSpPr/>
          <p:nvPr userDrawn="1"/>
        </p:nvSpPr>
        <p:spPr>
          <a:xfrm>
            <a:off x="11959771" y="114252"/>
            <a:ext cx="250372" cy="667657"/>
          </a:xfrm>
          <a:prstGeom prst="rect">
            <a:avLst/>
          </a:prstGeom>
          <a:solidFill>
            <a:srgbClr val="075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9333365" y="360437"/>
            <a:ext cx="1967205" cy="307777"/>
          </a:xfrm>
          <a:prstGeom prst="rect">
            <a:avLst/>
          </a:prstGeom>
        </p:spPr>
        <p:txBody>
          <a:bodyPr wrap="none">
            <a:spAutoFit/>
          </a:bodyPr>
          <a:lstStyle/>
          <a:p>
            <a:r>
              <a:rPr lang="zh-CN" altLang="en-US" sz="1400" b="1" dirty="0">
                <a:solidFill>
                  <a:schemeClr val="tx1">
                    <a:lumMod val="50000"/>
                    <a:lumOff val="50000"/>
                  </a:schemeClr>
                </a:solidFill>
                <a:latin typeface="微软雅黑" pitchFamily="34" charset="-122"/>
                <a:ea typeface="微软雅黑" pitchFamily="34" charset="-122"/>
              </a:rPr>
              <a:t>狗熊会 </a:t>
            </a:r>
            <a:r>
              <a:rPr lang="en-US" altLang="zh-CN" sz="1400" b="1" dirty="0">
                <a:solidFill>
                  <a:schemeClr val="tx1">
                    <a:lumMod val="50000"/>
                    <a:lumOff val="50000"/>
                  </a:schemeClr>
                </a:solidFill>
                <a:latin typeface="微软雅黑" pitchFamily="34" charset="-122"/>
                <a:ea typeface="微软雅黑" pitchFamily="34" charset="-122"/>
              </a:rPr>
              <a:t>| </a:t>
            </a:r>
            <a:r>
              <a:rPr lang="zh-CN" altLang="en-US" sz="1400" b="1" dirty="0">
                <a:solidFill>
                  <a:schemeClr val="tx1">
                    <a:lumMod val="50000"/>
                    <a:lumOff val="50000"/>
                  </a:schemeClr>
                </a:solidFill>
                <a:latin typeface="微软雅黑" pitchFamily="34" charset="-122"/>
                <a:ea typeface="微软雅黑" pitchFamily="34" charset="-122"/>
              </a:rPr>
              <a:t>数据思维实践</a:t>
            </a:r>
          </a:p>
        </p:txBody>
      </p:sp>
      <p:sp>
        <p:nvSpPr>
          <p:cNvPr id="22" name="矩形 21"/>
          <p:cNvSpPr/>
          <p:nvPr userDrawn="1"/>
        </p:nvSpPr>
        <p:spPr>
          <a:xfrm>
            <a:off x="631575" y="0"/>
            <a:ext cx="206625" cy="914400"/>
          </a:xfrm>
          <a:prstGeom prst="rect">
            <a:avLst/>
          </a:prstGeom>
          <a:solidFill>
            <a:schemeClr val="bg1">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userDrawn="1"/>
        </p:nvCxnSpPr>
        <p:spPr>
          <a:xfrm>
            <a:off x="631575" y="6371767"/>
            <a:ext cx="10994368" cy="0"/>
          </a:xfrm>
          <a:prstGeom prst="line">
            <a:avLst/>
          </a:prstGeom>
          <a:ln w="28575">
            <a:solidFill>
              <a:srgbClr val="07573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91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365901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102973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30054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5A94EA-6657-41BC-B7CD-CF4E1B15F223}" type="slidenum">
              <a:rPr lang="zh-CN" altLang="en-US" smtClean="0"/>
              <a:pPr/>
              <a:t>‹#›</a:t>
            </a:fld>
            <a:endParaRPr lang="zh-CN" altLang="en-US"/>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9762"/>
          <a:stretch/>
        </p:blipFill>
        <p:spPr bwMode="auto">
          <a:xfrm>
            <a:off x="-1" y="2131919"/>
            <a:ext cx="3581401" cy="491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userDrawn="1"/>
        </p:nvSpPr>
        <p:spPr>
          <a:xfrm>
            <a:off x="-7256" y="2227106"/>
            <a:ext cx="3369144" cy="4311806"/>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910286" y="1248229"/>
            <a:ext cx="4281712" cy="1291771"/>
          </a:xfrm>
          <a:prstGeom prst="rect">
            <a:avLst/>
          </a:prstGeom>
          <a:solidFill>
            <a:srgbClr val="075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边形 14"/>
          <p:cNvSpPr/>
          <p:nvPr userDrawn="1"/>
        </p:nvSpPr>
        <p:spPr>
          <a:xfrm flipH="1">
            <a:off x="4659086" y="2415283"/>
            <a:ext cx="7532912" cy="93751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038600" y="2444311"/>
            <a:ext cx="7561943" cy="1325563"/>
          </a:xfrm>
        </p:spPr>
        <p:txBody>
          <a:bodyPr>
            <a:normAutofit/>
          </a:bodyPr>
          <a:lstStyle>
            <a:lvl1pPr algn="r">
              <a:defRPr sz="4400" b="1">
                <a:solidFill>
                  <a:srgbClr val="07573E"/>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7" name="矩形 16"/>
          <p:cNvSpPr/>
          <p:nvPr userDrawn="1"/>
        </p:nvSpPr>
        <p:spPr>
          <a:xfrm>
            <a:off x="3116943" y="5804455"/>
            <a:ext cx="3647152" cy="369332"/>
          </a:xfrm>
          <a:prstGeom prst="rect">
            <a:avLst/>
          </a:prstGeom>
        </p:spPr>
        <p:txBody>
          <a:bodyPr wrap="none">
            <a:spAutoFit/>
          </a:bodyPr>
          <a:lstStyle/>
          <a:p>
            <a:r>
              <a:rPr lang="zh-CN" altLang="en-US" sz="1800" dirty="0">
                <a:solidFill>
                  <a:srgbClr val="07573E"/>
                </a:solidFill>
                <a:latin typeface="微软雅黑" pitchFamily="34" charset="-122"/>
                <a:ea typeface="微软雅黑" pitchFamily="34" charset="-122"/>
              </a:rPr>
              <a:t>狗熊会｜聚数据英才，助产业振兴</a:t>
            </a:r>
          </a:p>
        </p:txBody>
      </p:sp>
    </p:spTree>
    <p:extLst>
      <p:ext uri="{BB962C8B-B14F-4D97-AF65-F5344CB8AC3E}">
        <p14:creationId xmlns:p14="http://schemas.microsoft.com/office/powerpoint/2010/main" val="363061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106039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171943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ED526D-C4DF-4FAA-B0A9-A47FEAAB9C7C}" type="datetimeFigureOut">
              <a:rPr lang="zh-CN" altLang="en-US" smtClean="0"/>
              <a:pPr/>
              <a:t>2020/10/5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358907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D526D-C4DF-4FAA-B0A9-A47FEAAB9C7C}" type="datetimeFigureOut">
              <a:rPr lang="zh-CN" altLang="en-US" smtClean="0"/>
              <a:pPr/>
              <a:t>2020/10/5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A94EA-6657-41BC-B7CD-CF4E1B15F223}" type="slidenum">
              <a:rPr lang="zh-CN" altLang="en-US" smtClean="0"/>
              <a:pPr/>
              <a:t>‹#›</a:t>
            </a:fld>
            <a:endParaRPr lang="zh-CN" altLang="en-US"/>
          </a:p>
        </p:txBody>
      </p:sp>
    </p:spTree>
    <p:extLst>
      <p:ext uri="{BB962C8B-B14F-4D97-AF65-F5344CB8AC3E}">
        <p14:creationId xmlns:p14="http://schemas.microsoft.com/office/powerpoint/2010/main" val="6014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9BBFCE-CB1D-5847-8B60-283778374B5E}"/>
              </a:ext>
            </a:extLst>
          </p:cNvPr>
          <p:cNvSpPr>
            <a:spLocks noGrp="1"/>
          </p:cNvSpPr>
          <p:nvPr>
            <p:ph type="title"/>
          </p:nvPr>
        </p:nvSpPr>
        <p:spPr/>
        <p:txBody>
          <a:bodyPr>
            <a:normAutofit/>
          </a:bodyPr>
          <a:lstStyle/>
          <a:p>
            <a:pPr eaLnBrk="1" hangingPunct="1"/>
            <a:r>
              <a:rPr lang="zh-CN" altLang="en-US" b="1">
                <a:effectLst>
                  <a:outerShdw blurRad="38100" dist="38100" dir="2700000" algn="tl">
                    <a:srgbClr val="C0C0C0"/>
                  </a:outerShdw>
                </a:effectLst>
              </a:rPr>
              <a:t>案例介绍</a:t>
            </a:r>
          </a:p>
        </p:txBody>
      </p:sp>
      <p:sp>
        <p:nvSpPr>
          <p:cNvPr id="5" name="文本占位符 4">
            <a:extLst>
              <a:ext uri="{FF2B5EF4-FFF2-40B4-BE49-F238E27FC236}">
                <a16:creationId xmlns:a16="http://schemas.microsoft.com/office/drawing/2014/main" id="{DE780EF5-81C1-3248-98EE-CE57F51975D0}"/>
              </a:ext>
            </a:extLst>
          </p:cNvPr>
          <p:cNvSpPr>
            <a:spLocks noGrp="1"/>
          </p:cNvSpPr>
          <p:nvPr>
            <p:ph type="body" idx="1"/>
          </p:nvPr>
        </p:nvSpPr>
        <p:spPr/>
        <p:txBody>
          <a:bodyPr>
            <a:normAutofit/>
          </a:bodyPr>
          <a:lstStyle/>
          <a:p>
            <a:pPr>
              <a:spcBef>
                <a:spcPts val="580"/>
              </a:spcBef>
              <a:defRPr/>
            </a:pPr>
            <a:endParaRPr lang="zh-CN" altLang="en-US" dirty="0"/>
          </a:p>
        </p:txBody>
      </p:sp>
    </p:spTree>
    <p:extLst>
      <p:ext uri="{BB962C8B-B14F-4D97-AF65-F5344CB8AC3E}">
        <p14:creationId xmlns:p14="http://schemas.microsoft.com/office/powerpoint/2010/main" val="103094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
            <a:extLst>
              <a:ext uri="{FF2B5EF4-FFF2-40B4-BE49-F238E27FC236}">
                <a16:creationId xmlns:a16="http://schemas.microsoft.com/office/drawing/2014/main" id="{0A9EE60E-61CB-0D40-95DD-B29F30EFF1FF}"/>
              </a:ext>
            </a:extLst>
          </p:cNvPr>
          <p:cNvSpPr>
            <a:spLocks noGrp="1"/>
          </p:cNvSpPr>
          <p:nvPr>
            <p:ph type="title"/>
          </p:nvPr>
        </p:nvSpPr>
        <p:spPr/>
        <p:txBody>
          <a:bodyPr/>
          <a:lstStyle/>
          <a:p>
            <a:pPr eaLnBrk="1" hangingPunct="1"/>
            <a:r>
              <a:rPr lang="zh-CN" altLang="en-US"/>
              <a:t>什么是</a:t>
            </a:r>
            <a:r>
              <a:rPr lang="en-US" altLang="zh-CN"/>
              <a:t>ST</a:t>
            </a:r>
            <a:endParaRPr lang="zh-CN" altLang="en-US"/>
          </a:p>
        </p:txBody>
      </p:sp>
      <p:sp>
        <p:nvSpPr>
          <p:cNvPr id="45059" name="内容占位符 5">
            <a:extLst>
              <a:ext uri="{FF2B5EF4-FFF2-40B4-BE49-F238E27FC236}">
                <a16:creationId xmlns:a16="http://schemas.microsoft.com/office/drawing/2014/main" id="{D34EB6F9-6DC9-F749-A4E4-4231511413D2}"/>
              </a:ext>
            </a:extLst>
          </p:cNvPr>
          <p:cNvSpPr>
            <a:spLocks noGrp="1"/>
          </p:cNvSpPr>
          <p:nvPr>
            <p:ph sz="quarter" idx="1"/>
          </p:nvPr>
        </p:nvSpPr>
        <p:spPr/>
        <p:txBody>
          <a:bodyPr/>
          <a:lstStyle/>
          <a:p>
            <a:pPr eaLnBrk="1" hangingPunct="1"/>
            <a:r>
              <a:rPr lang="en-US" altLang="zh-CN"/>
              <a:t>ST</a:t>
            </a:r>
            <a:r>
              <a:rPr lang="zh-CN" altLang="en-US"/>
              <a:t>是特殊处理（</a:t>
            </a:r>
            <a:r>
              <a:rPr lang="en-US" altLang="zh-CN"/>
              <a:t>Special Treatment</a:t>
            </a:r>
            <a:r>
              <a:rPr lang="zh-CN" altLang="en-US"/>
              <a:t>）的缩写，是我国股票市场一项特有的，旨在保护投资者利益的政策。</a:t>
            </a:r>
            <a:endParaRPr lang="en-US" altLang="zh-CN"/>
          </a:p>
          <a:p>
            <a:pPr eaLnBrk="1" hangingPunct="1"/>
            <a:r>
              <a:rPr lang="zh-CN" altLang="en-US"/>
              <a:t>如果上市公司的财务数据出现异常，则证监会将对其进行特殊处理，以便对投资者进行警示。</a:t>
            </a:r>
            <a:endParaRPr lang="en-US" altLang="zh-CN"/>
          </a:p>
          <a:p>
            <a:pPr eaLnBrk="1" hangingPunct="1"/>
            <a:r>
              <a:rPr lang="zh-CN" altLang="en-US"/>
              <a:t>其表现特征就是在其股票名称前冠以“</a:t>
            </a:r>
            <a:r>
              <a:rPr lang="en-US" altLang="zh-CN"/>
              <a:t>ST</a:t>
            </a:r>
            <a:r>
              <a:rPr lang="zh-CN" altLang="en-US"/>
              <a:t>”字样</a:t>
            </a:r>
          </a:p>
        </p:txBody>
      </p:sp>
    </p:spTree>
    <p:extLst>
      <p:ext uri="{BB962C8B-B14F-4D97-AF65-F5344CB8AC3E}">
        <p14:creationId xmlns:p14="http://schemas.microsoft.com/office/powerpoint/2010/main" val="242640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19161D8-8980-434C-93FE-24FF10AC36D1}"/>
              </a:ext>
            </a:extLst>
          </p:cNvPr>
          <p:cNvSpPr>
            <a:spLocks noGrp="1" noChangeArrowheads="1"/>
          </p:cNvSpPr>
          <p:nvPr>
            <p:ph type="title"/>
          </p:nvPr>
        </p:nvSpPr>
        <p:spPr>
          <a:xfrm>
            <a:off x="2166938" y="285750"/>
            <a:ext cx="7772400" cy="685800"/>
          </a:xfrm>
        </p:spPr>
        <p:txBody>
          <a:bodyPr>
            <a:normAutofit/>
          </a:bodyPr>
          <a:lstStyle/>
          <a:p>
            <a:pPr eaLnBrk="1" hangingPunct="1"/>
            <a:r>
              <a:rPr lang="zh-CN" altLang="en-US" sz="1800">
                <a:latin typeface="宋体" panose="02010600030101010101" pitchFamily="2" charset="-122"/>
              </a:rPr>
              <a:t>上海证券交易所股票上市规则</a:t>
            </a:r>
            <a:r>
              <a:rPr lang="zh-CN" altLang="en-US" sz="1800"/>
              <a:t>（</a:t>
            </a:r>
            <a:r>
              <a:rPr lang="zh-CN" altLang="en-US" sz="1800">
                <a:latin typeface="宋体" panose="02010600030101010101" pitchFamily="2" charset="-122"/>
              </a:rPr>
              <a:t>二</a:t>
            </a:r>
            <a:r>
              <a:rPr lang="zh-CN" altLang="en-US" sz="1800"/>
              <a:t>00</a:t>
            </a:r>
            <a:r>
              <a:rPr lang="zh-CN" altLang="en-US" sz="1800">
                <a:latin typeface="宋体" panose="02010600030101010101" pitchFamily="2" charset="-122"/>
              </a:rPr>
              <a:t>一年六月八日）</a:t>
            </a:r>
            <a:r>
              <a:rPr lang="zh-CN" altLang="en-US" sz="3600"/>
              <a:t> </a:t>
            </a:r>
          </a:p>
        </p:txBody>
      </p:sp>
      <p:sp>
        <p:nvSpPr>
          <p:cNvPr id="9219" name="Rectangle 3">
            <a:extLst>
              <a:ext uri="{FF2B5EF4-FFF2-40B4-BE49-F238E27FC236}">
                <a16:creationId xmlns:a16="http://schemas.microsoft.com/office/drawing/2014/main" id="{00D1C195-9A31-8744-96EE-7126AE1DF837}"/>
              </a:ext>
            </a:extLst>
          </p:cNvPr>
          <p:cNvSpPr>
            <a:spLocks noGrp="1" noChangeArrowheads="1"/>
          </p:cNvSpPr>
          <p:nvPr>
            <p:ph sz="quarter" idx="1"/>
          </p:nvPr>
        </p:nvSpPr>
        <p:spPr>
          <a:xfrm>
            <a:off x="1828800" y="1066800"/>
            <a:ext cx="8534400" cy="5410200"/>
          </a:xfrm>
        </p:spPr>
        <p:txBody>
          <a:bodyPr>
            <a:normAutofit/>
          </a:bodyPr>
          <a:lstStyle/>
          <a:p>
            <a:pPr eaLnBrk="1" hangingPunct="1">
              <a:lnSpc>
                <a:spcPct val="80000"/>
              </a:lnSpc>
              <a:buFontTx/>
              <a:buNone/>
            </a:pPr>
            <a:r>
              <a:rPr lang="zh-CN" altLang="en-US">
                <a:latin typeface="Times New Roman" panose="02020603050405020304" pitchFamily="18" charset="0"/>
              </a:rPr>
              <a:t> </a:t>
            </a:r>
            <a:r>
              <a:rPr lang="zh-CN" altLang="en-US" sz="1500">
                <a:latin typeface="宋体" panose="02010600030101010101" pitchFamily="2" charset="-122"/>
              </a:rPr>
              <a:t>第九章特别处理</a:t>
            </a:r>
            <a:br>
              <a:rPr lang="zh-CN" altLang="en-US" sz="1500"/>
            </a:br>
            <a:r>
              <a:rPr lang="zh-CN" altLang="en-US" sz="1500">
                <a:latin typeface="Times New Roman" panose="02020603050405020304" pitchFamily="18" charset="0"/>
              </a:rPr>
              <a:t>  </a:t>
            </a:r>
            <a:r>
              <a:rPr lang="zh-CN" altLang="en-US" sz="1500">
                <a:latin typeface="宋体" panose="02010600030101010101" pitchFamily="2" charset="-122"/>
              </a:rPr>
              <a:t>第一节基本原则</a:t>
            </a:r>
            <a:br>
              <a:rPr lang="zh-CN" altLang="en-US" sz="1500"/>
            </a:br>
            <a:r>
              <a:rPr lang="zh-CN" altLang="en-US" sz="1500">
                <a:latin typeface="Times New Roman" panose="02020603050405020304" pitchFamily="18" charset="0"/>
              </a:rPr>
              <a:t>  </a:t>
            </a:r>
            <a:r>
              <a:rPr lang="zh-CN" altLang="en-US" sz="1500"/>
              <a:t>9.1.1</a:t>
            </a:r>
            <a:r>
              <a:rPr lang="zh-CN" altLang="en-US" sz="1500">
                <a:latin typeface="宋体" panose="02010600030101010101" pitchFamily="2" charset="-122"/>
              </a:rPr>
              <a:t>上市公司出现财务状况或其他状况异常，导致投资者难于判断公司前景，权益可能受到损害的，本所将对公司股票交易实行特别处理。</a:t>
            </a:r>
            <a:br>
              <a:rPr lang="zh-CN" altLang="en-US" sz="1500"/>
            </a:br>
            <a:br>
              <a:rPr lang="zh-CN" altLang="en-US" sz="1500"/>
            </a:br>
            <a:r>
              <a:rPr lang="zh-CN" altLang="en-US" sz="1700" b="1">
                <a:solidFill>
                  <a:srgbClr val="6600CC"/>
                </a:solidFill>
              </a:rPr>
              <a:t> 9.2.1</a:t>
            </a:r>
            <a:r>
              <a:rPr lang="zh-CN" altLang="en-US" sz="1700" b="1">
                <a:solidFill>
                  <a:srgbClr val="6600CC"/>
                </a:solidFill>
                <a:latin typeface="宋体" panose="02010600030101010101" pitchFamily="2" charset="-122"/>
              </a:rPr>
              <a:t>上市公司出现以下情形之一的，为财务状况异常：</a:t>
            </a:r>
            <a:br>
              <a:rPr lang="zh-CN" altLang="en-US" sz="1700" b="1">
                <a:solidFill>
                  <a:srgbClr val="6600CC"/>
                </a:solidFill>
              </a:rPr>
            </a:br>
            <a:r>
              <a:rPr lang="zh-CN" altLang="en-US" sz="1700" b="1">
                <a:solidFill>
                  <a:srgbClr val="6600CC"/>
                </a:solidFill>
                <a:latin typeface="Times New Roman" panose="02020603050405020304" pitchFamily="18" charset="0"/>
              </a:rPr>
              <a:t>  </a:t>
            </a:r>
            <a:r>
              <a:rPr lang="zh-CN" altLang="en-US" sz="1700" b="1">
                <a:solidFill>
                  <a:srgbClr val="6600CC"/>
                </a:solidFill>
              </a:rPr>
              <a:t>(</a:t>
            </a:r>
            <a:r>
              <a:rPr lang="zh-CN" altLang="en-US" sz="1700" b="1">
                <a:solidFill>
                  <a:srgbClr val="6600CC"/>
                </a:solidFill>
                <a:latin typeface="宋体" panose="02010600030101010101" pitchFamily="2" charset="-122"/>
              </a:rPr>
              <a:t>一</a:t>
            </a:r>
            <a:r>
              <a:rPr lang="zh-CN" altLang="en-US" sz="1700" b="1">
                <a:solidFill>
                  <a:srgbClr val="6600CC"/>
                </a:solidFill>
              </a:rPr>
              <a:t>)</a:t>
            </a:r>
            <a:r>
              <a:rPr lang="zh-CN" altLang="en-US" sz="1700" b="1">
                <a:solidFill>
                  <a:srgbClr val="6600CC"/>
                </a:solidFill>
                <a:latin typeface="宋体" panose="02010600030101010101" pitchFamily="2" charset="-122"/>
              </a:rPr>
              <a:t>最近两个会计年度的审计结果显示的净利润均为负值；</a:t>
            </a:r>
            <a:br>
              <a:rPr lang="zh-CN" altLang="en-US" sz="1700" b="1">
                <a:solidFill>
                  <a:srgbClr val="6600CC"/>
                </a:solidFill>
              </a:rPr>
            </a:br>
            <a:r>
              <a:rPr lang="zh-CN" altLang="en-US" sz="1700" b="1">
                <a:solidFill>
                  <a:srgbClr val="6600CC"/>
                </a:solidFill>
                <a:latin typeface="Times New Roman" panose="02020603050405020304" pitchFamily="18" charset="0"/>
              </a:rPr>
              <a:t>  </a:t>
            </a:r>
            <a:r>
              <a:rPr lang="zh-CN" altLang="en-US" sz="1700" b="1">
                <a:solidFill>
                  <a:srgbClr val="6600CC"/>
                </a:solidFill>
              </a:rPr>
              <a:t>(</a:t>
            </a:r>
            <a:r>
              <a:rPr lang="zh-CN" altLang="en-US" sz="1700" b="1">
                <a:solidFill>
                  <a:srgbClr val="6600CC"/>
                </a:solidFill>
                <a:latin typeface="宋体" panose="02010600030101010101" pitchFamily="2" charset="-122"/>
              </a:rPr>
              <a:t>二</a:t>
            </a:r>
            <a:r>
              <a:rPr lang="zh-CN" altLang="en-US" sz="1700" b="1">
                <a:solidFill>
                  <a:srgbClr val="6600CC"/>
                </a:solidFill>
              </a:rPr>
              <a:t>)</a:t>
            </a:r>
            <a:r>
              <a:rPr lang="zh-CN" altLang="en-US" sz="1700" b="1">
                <a:solidFill>
                  <a:srgbClr val="6600CC"/>
                </a:solidFill>
                <a:latin typeface="宋体" panose="02010600030101010101" pitchFamily="2" charset="-122"/>
              </a:rPr>
              <a:t>最近一个会计年度的审计结果显示其股东权益低于注册资本，即每股净资产低于股票面值；</a:t>
            </a:r>
            <a:br>
              <a:rPr lang="zh-CN" altLang="en-US" sz="1700" b="1">
                <a:solidFill>
                  <a:srgbClr val="6600CC"/>
                </a:solidFill>
              </a:rPr>
            </a:br>
            <a:r>
              <a:rPr lang="zh-CN" altLang="en-US" sz="1700" b="1">
                <a:solidFill>
                  <a:srgbClr val="6600CC"/>
                </a:solidFill>
                <a:latin typeface="Times New Roman" panose="02020603050405020304" pitchFamily="18" charset="0"/>
              </a:rPr>
              <a:t>  </a:t>
            </a:r>
            <a:r>
              <a:rPr lang="zh-CN" altLang="en-US" sz="1700" b="1">
                <a:solidFill>
                  <a:srgbClr val="6600CC"/>
                </a:solidFill>
              </a:rPr>
              <a:t>(</a:t>
            </a:r>
            <a:r>
              <a:rPr lang="zh-CN" altLang="en-US" sz="1700" b="1">
                <a:solidFill>
                  <a:srgbClr val="6600CC"/>
                </a:solidFill>
                <a:latin typeface="宋体" panose="02010600030101010101" pitchFamily="2" charset="-122"/>
              </a:rPr>
              <a:t>三</a:t>
            </a:r>
            <a:r>
              <a:rPr lang="zh-CN" altLang="en-US" sz="1700" b="1">
                <a:solidFill>
                  <a:srgbClr val="6600CC"/>
                </a:solidFill>
              </a:rPr>
              <a:t>)</a:t>
            </a:r>
            <a:r>
              <a:rPr lang="zh-CN" altLang="en-US" sz="1700" b="1">
                <a:solidFill>
                  <a:srgbClr val="6600CC"/>
                </a:solidFill>
                <a:latin typeface="宋体" panose="02010600030101010101" pitchFamily="2" charset="-122"/>
              </a:rPr>
              <a:t>注册会计师对最近一个会计年度的财务报告出具无法表示意见或否定意见的审计报告；</a:t>
            </a:r>
            <a:br>
              <a:rPr lang="zh-CN" altLang="en-US" sz="1700" b="1">
                <a:solidFill>
                  <a:srgbClr val="6600CC"/>
                </a:solidFill>
              </a:rPr>
            </a:br>
            <a:r>
              <a:rPr lang="zh-CN" altLang="en-US" sz="1700" b="1">
                <a:solidFill>
                  <a:srgbClr val="6600CC"/>
                </a:solidFill>
                <a:latin typeface="Times New Roman" panose="02020603050405020304" pitchFamily="18" charset="0"/>
              </a:rPr>
              <a:t>  </a:t>
            </a:r>
            <a:r>
              <a:rPr lang="zh-CN" altLang="en-US" sz="1700" b="1">
                <a:solidFill>
                  <a:srgbClr val="6600CC"/>
                </a:solidFill>
              </a:rPr>
              <a:t>(</a:t>
            </a:r>
            <a:r>
              <a:rPr lang="zh-CN" altLang="en-US" sz="1700" b="1">
                <a:solidFill>
                  <a:srgbClr val="6600CC"/>
                </a:solidFill>
                <a:latin typeface="宋体" panose="02010600030101010101" pitchFamily="2" charset="-122"/>
              </a:rPr>
              <a:t>四</a:t>
            </a:r>
            <a:r>
              <a:rPr lang="zh-CN" altLang="en-US" sz="1700" b="1">
                <a:solidFill>
                  <a:srgbClr val="6600CC"/>
                </a:solidFill>
              </a:rPr>
              <a:t>)</a:t>
            </a:r>
            <a:r>
              <a:rPr lang="zh-CN" altLang="en-US" sz="1700" b="1">
                <a:solidFill>
                  <a:srgbClr val="6600CC"/>
                </a:solidFill>
                <a:latin typeface="宋体" panose="02010600030101010101" pitchFamily="2" charset="-122"/>
              </a:rPr>
              <a:t>最近一个会计年度经审计的股东权益扣除注册会计师、有关部门不予确认的部分，低于注册资本；</a:t>
            </a:r>
            <a:br>
              <a:rPr lang="zh-CN" altLang="en-US" sz="1700" b="1">
                <a:solidFill>
                  <a:srgbClr val="6600CC"/>
                </a:solidFill>
              </a:rPr>
            </a:br>
            <a:r>
              <a:rPr lang="zh-CN" altLang="en-US" sz="1700" b="1">
                <a:solidFill>
                  <a:srgbClr val="6600CC"/>
                </a:solidFill>
                <a:latin typeface="Times New Roman" panose="02020603050405020304" pitchFamily="18" charset="0"/>
              </a:rPr>
              <a:t>  </a:t>
            </a:r>
            <a:r>
              <a:rPr lang="zh-CN" altLang="en-US" sz="1700" b="1">
                <a:solidFill>
                  <a:srgbClr val="6600CC"/>
                </a:solidFill>
              </a:rPr>
              <a:t>(</a:t>
            </a:r>
            <a:r>
              <a:rPr lang="zh-CN" altLang="en-US" sz="1700" b="1">
                <a:solidFill>
                  <a:srgbClr val="6600CC"/>
                </a:solidFill>
                <a:latin typeface="宋体" panose="02010600030101010101" pitchFamily="2" charset="-122"/>
              </a:rPr>
              <a:t>五</a:t>
            </a:r>
            <a:r>
              <a:rPr lang="zh-CN" altLang="en-US" sz="1700" b="1">
                <a:solidFill>
                  <a:srgbClr val="6600CC"/>
                </a:solidFill>
              </a:rPr>
              <a:t>)</a:t>
            </a:r>
            <a:r>
              <a:rPr lang="zh-CN" altLang="en-US" sz="1700" b="1">
                <a:solidFill>
                  <a:srgbClr val="6600CC"/>
                </a:solidFill>
                <a:latin typeface="宋体" panose="02010600030101010101" pitchFamily="2" charset="-122"/>
              </a:rPr>
              <a:t>最近一份经审计的财务报告对上年度利润进行调整，导致连续两个会计年度亏损；</a:t>
            </a:r>
            <a:br>
              <a:rPr lang="zh-CN" altLang="en-US" sz="1500"/>
            </a:br>
            <a:r>
              <a:rPr lang="zh-CN" altLang="en-US" sz="1500">
                <a:latin typeface="Times New Roman" panose="02020603050405020304" pitchFamily="18" charset="0"/>
              </a:rPr>
              <a:t>  </a:t>
            </a:r>
            <a:endParaRPr lang="zh-CN" altLang="en-US" sz="1500"/>
          </a:p>
          <a:p>
            <a:pPr eaLnBrk="1" hangingPunct="1">
              <a:lnSpc>
                <a:spcPct val="80000"/>
              </a:lnSpc>
              <a:buFontTx/>
              <a:buNone/>
            </a:pPr>
            <a:r>
              <a:rPr lang="zh-CN" altLang="en-US" sz="1500"/>
              <a:t>	 9.2.2</a:t>
            </a:r>
            <a:r>
              <a:rPr lang="zh-CN" altLang="en-US" sz="1500">
                <a:latin typeface="宋体" panose="02010600030101010101" pitchFamily="2" charset="-122"/>
              </a:rPr>
              <a:t>上市公司出现</a:t>
            </a:r>
            <a:r>
              <a:rPr lang="zh-CN" altLang="en-US" sz="1500"/>
              <a:t>9.2.1</a:t>
            </a:r>
            <a:r>
              <a:rPr lang="zh-CN" altLang="en-US" sz="1500">
                <a:latin typeface="宋体" panose="02010600030101010101" pitchFamily="2" charset="-122"/>
              </a:rPr>
              <a:t>条所列情形之一的，应当在收到审计报告之日起两个工作日内向本所报告，并提交上市公司董事会书面意见。</a:t>
            </a:r>
            <a:br>
              <a:rPr lang="zh-CN" altLang="en-US" sz="1500"/>
            </a:br>
            <a:r>
              <a:rPr lang="zh-CN" altLang="en-US" sz="1500">
                <a:latin typeface="Times New Roman" panose="02020603050405020304" pitchFamily="18" charset="0"/>
              </a:rPr>
              <a:t>  </a:t>
            </a:r>
            <a:endParaRPr lang="zh-CN" altLang="en-US" sz="1500"/>
          </a:p>
          <a:p>
            <a:pPr eaLnBrk="1" hangingPunct="1">
              <a:lnSpc>
                <a:spcPct val="80000"/>
              </a:lnSpc>
              <a:buFontTx/>
              <a:buNone/>
            </a:pPr>
            <a:r>
              <a:rPr lang="zh-CN" altLang="en-US" sz="1500"/>
              <a:t>	  9.2.3</a:t>
            </a:r>
            <a:r>
              <a:rPr lang="zh-CN" altLang="en-US" sz="1500">
                <a:latin typeface="宋体" panose="02010600030101010101" pitchFamily="2" charset="-122"/>
              </a:rPr>
              <a:t>本所收到上市公司上述报告后五个工作日内，或者在报请中国证监会认可的期限内，决定是否对该公司股票实行特别处理。上市公司应当按照本所的要求在其股票交易实行特别处理之前一交易日作出公告，其股票在公告日停牌一天，公告后第一个交易日复牌并实行特别处                                                                                                                                                                                                                                                                                                                                                                                理。</a:t>
            </a:r>
            <a:br>
              <a:rPr lang="zh-CN" altLang="en-US" sz="1500"/>
            </a:br>
            <a:endParaRPr lang="zh-CN" altLang="en-US" sz="1700"/>
          </a:p>
        </p:txBody>
      </p:sp>
    </p:spTree>
    <p:extLst>
      <p:ext uri="{BB962C8B-B14F-4D97-AF65-F5344CB8AC3E}">
        <p14:creationId xmlns:p14="http://schemas.microsoft.com/office/powerpoint/2010/main" val="91423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D1B455-8539-884B-BB16-AB649834E7D1}"/>
              </a:ext>
            </a:extLst>
          </p:cNvPr>
          <p:cNvSpPr>
            <a:spLocks noGrp="1" noChangeArrowheads="1"/>
          </p:cNvSpPr>
          <p:nvPr>
            <p:ph type="title"/>
          </p:nvPr>
        </p:nvSpPr>
        <p:spPr/>
        <p:txBody>
          <a:bodyPr/>
          <a:lstStyle/>
          <a:p>
            <a:pPr eaLnBrk="1" hangingPunct="1"/>
            <a:r>
              <a:rPr lang="zh-CN" altLang="en-US"/>
              <a:t>连续两年亏损与</a:t>
            </a:r>
            <a:r>
              <a:rPr lang="en-US" altLang="zh-CN"/>
              <a:t>ST</a:t>
            </a:r>
          </a:p>
        </p:txBody>
      </p:sp>
      <p:sp>
        <p:nvSpPr>
          <p:cNvPr id="47107" name="Rectangle 3">
            <a:extLst>
              <a:ext uri="{FF2B5EF4-FFF2-40B4-BE49-F238E27FC236}">
                <a16:creationId xmlns:a16="http://schemas.microsoft.com/office/drawing/2014/main" id="{3871FB89-D84A-3547-A68B-7DF8E006B04D}"/>
              </a:ext>
            </a:extLst>
          </p:cNvPr>
          <p:cNvSpPr>
            <a:spLocks noGrp="1" noChangeArrowheads="1"/>
          </p:cNvSpPr>
          <p:nvPr>
            <p:ph sz="quarter" idx="1"/>
          </p:nvPr>
        </p:nvSpPr>
        <p:spPr/>
        <p:txBody>
          <a:bodyPr/>
          <a:lstStyle/>
          <a:p>
            <a:pPr marL="609600" indent="-609600">
              <a:buFontTx/>
              <a:buAutoNum type="arabicPeriod"/>
            </a:pPr>
            <a:r>
              <a:rPr lang="zh-CN" altLang="en-US"/>
              <a:t>连续两年亏损不是</a:t>
            </a:r>
            <a:r>
              <a:rPr lang="en-US" altLang="zh-CN"/>
              <a:t>ST</a:t>
            </a:r>
            <a:r>
              <a:rPr lang="zh-CN" altLang="en-US"/>
              <a:t>的充分条件：交易所可以继续观察第三年是否亏损再做</a:t>
            </a:r>
            <a:r>
              <a:rPr lang="en-US" altLang="zh-CN"/>
              <a:t>ST</a:t>
            </a:r>
            <a:r>
              <a:rPr lang="zh-CN" altLang="en-US"/>
              <a:t>的决定</a:t>
            </a:r>
          </a:p>
          <a:p>
            <a:pPr marL="609600" indent="-609600">
              <a:buFontTx/>
              <a:buAutoNum type="arabicPeriod"/>
            </a:pPr>
            <a:r>
              <a:rPr lang="zh-CN" altLang="en-US"/>
              <a:t>连续两年亏损也不是</a:t>
            </a:r>
            <a:r>
              <a:rPr lang="en-US" altLang="zh-CN"/>
              <a:t>ST</a:t>
            </a:r>
            <a:r>
              <a:rPr lang="zh-CN" altLang="en-US"/>
              <a:t>的必要条件：</a:t>
            </a:r>
            <a:r>
              <a:rPr lang="zh-CN" altLang="en-US">
                <a:latin typeface="宋体" panose="02010600030101010101" pitchFamily="2" charset="-122"/>
              </a:rPr>
              <a:t>净资产低于股票面值也可以成为</a:t>
            </a:r>
            <a:r>
              <a:rPr lang="en-US" altLang="zh-CN"/>
              <a:t>ST</a:t>
            </a:r>
            <a:r>
              <a:rPr lang="zh-CN" altLang="en-US"/>
              <a:t>的理由</a:t>
            </a:r>
          </a:p>
          <a:p>
            <a:pPr marL="609600" indent="-609600">
              <a:buFontTx/>
              <a:buAutoNum type="arabicPeriod"/>
            </a:pPr>
            <a:r>
              <a:rPr lang="zh-CN" altLang="en-US" b="1">
                <a:solidFill>
                  <a:srgbClr val="FF0000"/>
                </a:solidFill>
              </a:rPr>
              <a:t>但是，连续两年亏损条款是大多数公司被</a:t>
            </a:r>
            <a:r>
              <a:rPr lang="en-US" altLang="zh-CN" b="1">
                <a:solidFill>
                  <a:srgbClr val="FF0000"/>
                </a:solidFill>
              </a:rPr>
              <a:t>ST</a:t>
            </a:r>
            <a:r>
              <a:rPr lang="zh-CN" altLang="en-US" b="1">
                <a:solidFill>
                  <a:srgbClr val="FF0000"/>
                </a:solidFill>
              </a:rPr>
              <a:t>的原因，或潜在</a:t>
            </a:r>
            <a:r>
              <a:rPr lang="en-US" altLang="zh-CN" b="1">
                <a:solidFill>
                  <a:srgbClr val="FF0000"/>
                </a:solidFill>
              </a:rPr>
              <a:t>ST</a:t>
            </a:r>
            <a:r>
              <a:rPr lang="zh-CN" altLang="en-US" b="1">
                <a:solidFill>
                  <a:srgbClr val="FF0000"/>
                </a:solidFill>
              </a:rPr>
              <a:t>公司的最重要担忧</a:t>
            </a:r>
          </a:p>
        </p:txBody>
      </p:sp>
    </p:spTree>
    <p:extLst>
      <p:ext uri="{BB962C8B-B14F-4D97-AF65-F5344CB8AC3E}">
        <p14:creationId xmlns:p14="http://schemas.microsoft.com/office/powerpoint/2010/main" val="6694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AC42794-E6A2-2C47-ACC3-D96CFC4138D6}"/>
              </a:ext>
            </a:extLst>
          </p:cNvPr>
          <p:cNvSpPr>
            <a:spLocks noGrp="1" noChangeArrowheads="1"/>
          </p:cNvSpPr>
          <p:nvPr>
            <p:ph type="title"/>
          </p:nvPr>
        </p:nvSpPr>
        <p:spPr/>
        <p:txBody>
          <a:bodyPr/>
          <a:lstStyle/>
          <a:p>
            <a:pPr eaLnBrk="1" hangingPunct="1"/>
            <a:r>
              <a:rPr lang="en-US" altLang="zh-CN"/>
              <a:t>ST</a:t>
            </a:r>
            <a:r>
              <a:rPr lang="zh-CN" altLang="en-US"/>
              <a:t>对上市公司的影响</a:t>
            </a:r>
          </a:p>
        </p:txBody>
      </p:sp>
      <p:sp>
        <p:nvSpPr>
          <p:cNvPr id="48131" name="Rectangle 3">
            <a:extLst>
              <a:ext uri="{FF2B5EF4-FFF2-40B4-BE49-F238E27FC236}">
                <a16:creationId xmlns:a16="http://schemas.microsoft.com/office/drawing/2014/main" id="{EA8E86B0-9D50-944D-A935-1865F6ED18E3}"/>
              </a:ext>
            </a:extLst>
          </p:cNvPr>
          <p:cNvSpPr>
            <a:spLocks noGrp="1" noChangeArrowheads="1"/>
          </p:cNvSpPr>
          <p:nvPr>
            <p:ph sz="quarter" idx="1"/>
          </p:nvPr>
        </p:nvSpPr>
        <p:spPr/>
        <p:txBody>
          <a:bodyPr/>
          <a:lstStyle/>
          <a:p>
            <a:pPr eaLnBrk="1" hangingPunct="1">
              <a:buFontTx/>
              <a:buNone/>
            </a:pPr>
            <a:endParaRPr lang="zh-CN" altLang="en-US"/>
          </a:p>
          <a:p>
            <a:pPr eaLnBrk="1" hangingPunct="1">
              <a:buFontTx/>
              <a:buNone/>
            </a:pPr>
            <a:r>
              <a:rPr lang="zh-CN" altLang="en-US">
                <a:latin typeface="宋体" panose="02010600030101010101" pitchFamily="2" charset="-122"/>
              </a:rPr>
              <a:t>股票报价的日涨跌幅限制为</a:t>
            </a:r>
            <a:r>
              <a:rPr lang="zh-CN" altLang="en-US">
                <a:latin typeface="" charset="0"/>
              </a:rPr>
              <a:t>5%</a:t>
            </a:r>
            <a:r>
              <a:rPr lang="zh-CN" altLang="en-US"/>
              <a:t> </a:t>
            </a:r>
          </a:p>
          <a:p>
            <a:pPr eaLnBrk="1" hangingPunct="1">
              <a:buFontTx/>
              <a:buNone/>
            </a:pPr>
            <a:r>
              <a:rPr lang="zh-CN" altLang="en-US"/>
              <a:t>第3年如继续亏损，很有可能被退市</a:t>
            </a:r>
          </a:p>
        </p:txBody>
      </p:sp>
    </p:spTree>
    <p:extLst>
      <p:ext uri="{BB962C8B-B14F-4D97-AF65-F5344CB8AC3E}">
        <p14:creationId xmlns:p14="http://schemas.microsoft.com/office/powerpoint/2010/main" val="99832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4118A55B-BFEB-7748-8F37-602BE62274E1}"/>
              </a:ext>
            </a:extLst>
          </p:cNvPr>
          <p:cNvSpPr>
            <a:spLocks noGrp="1"/>
          </p:cNvSpPr>
          <p:nvPr>
            <p:ph type="title"/>
          </p:nvPr>
        </p:nvSpPr>
        <p:spPr/>
        <p:txBody>
          <a:bodyPr/>
          <a:lstStyle/>
          <a:p>
            <a:pPr eaLnBrk="1" hangingPunct="1"/>
            <a:r>
              <a:rPr lang="zh-CN" altLang="en-US"/>
              <a:t>研究问题与因变量</a:t>
            </a:r>
          </a:p>
        </p:txBody>
      </p:sp>
      <p:sp>
        <p:nvSpPr>
          <p:cNvPr id="49155" name="内容占位符 2">
            <a:extLst>
              <a:ext uri="{FF2B5EF4-FFF2-40B4-BE49-F238E27FC236}">
                <a16:creationId xmlns:a16="http://schemas.microsoft.com/office/drawing/2014/main" id="{C8FBEA0A-CD0D-3946-BF52-7B4D282F2162}"/>
              </a:ext>
            </a:extLst>
          </p:cNvPr>
          <p:cNvSpPr>
            <a:spLocks noGrp="1"/>
          </p:cNvSpPr>
          <p:nvPr>
            <p:ph sz="quarter" idx="1"/>
          </p:nvPr>
        </p:nvSpPr>
        <p:spPr/>
        <p:txBody>
          <a:bodyPr/>
          <a:lstStyle/>
          <a:p>
            <a:pPr eaLnBrk="1" hangingPunct="1"/>
            <a:r>
              <a:rPr lang="zh-CN" altLang="en-US"/>
              <a:t>从投资人角度来看，财务报表分析能否帮助预测什么特点的公司容易被</a:t>
            </a:r>
            <a:r>
              <a:rPr lang="en-US" altLang="zh-CN"/>
              <a:t>ST，</a:t>
            </a:r>
            <a:r>
              <a:rPr lang="zh-CN" altLang="en-US"/>
              <a:t>从而避免投资损失？</a:t>
            </a:r>
            <a:endParaRPr lang="en-US" altLang="zh-CN"/>
          </a:p>
          <a:p>
            <a:pPr eaLnBrk="1" hangingPunct="1"/>
            <a:endParaRPr lang="en-US" altLang="zh-CN"/>
          </a:p>
          <a:p>
            <a:pPr eaLnBrk="1" hangingPunct="1"/>
            <a:r>
              <a:rPr lang="zh-CN" altLang="en-US"/>
              <a:t>因变量</a:t>
            </a:r>
            <a:r>
              <a:rPr lang="en-US" altLang="zh-CN"/>
              <a:t>ST</a:t>
            </a:r>
            <a:r>
              <a:rPr lang="zh-CN" altLang="en-US"/>
              <a:t>：三年以后是否被宣布</a:t>
            </a:r>
            <a:r>
              <a:rPr lang="en-US" altLang="zh-CN"/>
              <a:t>ST</a:t>
            </a:r>
            <a:endParaRPr lang="zh-CN" altLang="en-US"/>
          </a:p>
        </p:txBody>
      </p:sp>
    </p:spTree>
    <p:extLst>
      <p:ext uri="{BB962C8B-B14F-4D97-AF65-F5344CB8AC3E}">
        <p14:creationId xmlns:p14="http://schemas.microsoft.com/office/powerpoint/2010/main" val="23404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1714942-A205-0F40-A61D-41A5CEDE6777}"/>
              </a:ext>
            </a:extLst>
          </p:cNvPr>
          <p:cNvSpPr>
            <a:spLocks noGrp="1" noChangeArrowheads="1"/>
          </p:cNvSpPr>
          <p:nvPr>
            <p:ph type="title"/>
          </p:nvPr>
        </p:nvSpPr>
        <p:spPr/>
        <p:txBody>
          <a:bodyPr/>
          <a:lstStyle/>
          <a:p>
            <a:pPr eaLnBrk="1" hangingPunct="1"/>
            <a:r>
              <a:rPr lang="zh-CN" altLang="en-US"/>
              <a:t>感兴趣的问题</a:t>
            </a:r>
            <a:endParaRPr lang="en-US" altLang="zh-CN"/>
          </a:p>
        </p:txBody>
      </p:sp>
      <p:sp>
        <p:nvSpPr>
          <p:cNvPr id="50179" name="Rectangle 3">
            <a:extLst>
              <a:ext uri="{FF2B5EF4-FFF2-40B4-BE49-F238E27FC236}">
                <a16:creationId xmlns:a16="http://schemas.microsoft.com/office/drawing/2014/main" id="{97035EBB-90AD-724A-B194-36752BCE7188}"/>
              </a:ext>
            </a:extLst>
          </p:cNvPr>
          <p:cNvSpPr>
            <a:spLocks noGrp="1" noChangeArrowheads="1"/>
          </p:cNvSpPr>
          <p:nvPr>
            <p:ph sz="quarter" idx="1"/>
          </p:nvPr>
        </p:nvSpPr>
        <p:spPr/>
        <p:txBody>
          <a:bodyPr/>
          <a:lstStyle/>
          <a:p>
            <a:pPr eaLnBrk="1" hangingPunct="1">
              <a:lnSpc>
                <a:spcPct val="90000"/>
              </a:lnSpc>
            </a:pPr>
            <a:endParaRPr lang="en-US" altLang="zh-CN"/>
          </a:p>
          <a:p>
            <a:pPr eaLnBrk="1" hangingPunct="1">
              <a:lnSpc>
                <a:spcPct val="90000"/>
              </a:lnSpc>
            </a:pPr>
            <a:r>
              <a:rPr lang="zh-CN" altLang="en-US"/>
              <a:t>哪些公司更容易被</a:t>
            </a:r>
            <a:r>
              <a:rPr lang="en-US" altLang="zh-CN"/>
              <a:t>ST</a:t>
            </a:r>
          </a:p>
          <a:p>
            <a:pPr eaLnBrk="1" hangingPunct="1">
              <a:lnSpc>
                <a:spcPct val="90000"/>
              </a:lnSpc>
            </a:pPr>
            <a:endParaRPr lang="en-US" altLang="zh-CN"/>
          </a:p>
          <a:p>
            <a:pPr eaLnBrk="1" hangingPunct="1">
              <a:lnSpc>
                <a:spcPct val="90000"/>
              </a:lnSpc>
            </a:pPr>
            <a:r>
              <a:rPr lang="zh-CN" altLang="en-US"/>
              <a:t>哪些财务指标与公司是否被</a:t>
            </a:r>
            <a:r>
              <a:rPr lang="en-US" altLang="zh-CN"/>
              <a:t>ST</a:t>
            </a:r>
            <a:r>
              <a:rPr lang="zh-CN" altLang="en-US"/>
              <a:t>相关</a:t>
            </a:r>
            <a:endParaRPr lang="en-US" altLang="zh-CN"/>
          </a:p>
          <a:p>
            <a:pPr eaLnBrk="1" hangingPunct="1">
              <a:lnSpc>
                <a:spcPct val="90000"/>
              </a:lnSpc>
            </a:pPr>
            <a:endParaRPr lang="en-US" altLang="zh-CN"/>
          </a:p>
          <a:p>
            <a:pPr eaLnBrk="1" hangingPunct="1">
              <a:lnSpc>
                <a:spcPct val="90000"/>
              </a:lnSpc>
            </a:pPr>
            <a:r>
              <a:rPr lang="zh-CN" altLang="en-US"/>
              <a:t>我们能够给出某个特定公司被</a:t>
            </a:r>
            <a:r>
              <a:rPr lang="en-US" altLang="zh-CN"/>
              <a:t>ST</a:t>
            </a:r>
            <a:r>
              <a:rPr lang="zh-CN" altLang="en-US"/>
              <a:t>可能性的定量化估计么？</a:t>
            </a:r>
            <a:endParaRPr lang="en-US" altLang="zh-CN"/>
          </a:p>
        </p:txBody>
      </p:sp>
    </p:spTree>
    <p:extLst>
      <p:ext uri="{BB962C8B-B14F-4D97-AF65-F5344CB8AC3E}">
        <p14:creationId xmlns:p14="http://schemas.microsoft.com/office/powerpoint/2010/main" val="141689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D749B40C-F592-C740-9A01-6D03023EEAD8}"/>
              </a:ext>
            </a:extLst>
          </p:cNvPr>
          <p:cNvSpPr>
            <a:spLocks noGrp="1" noChangeArrowheads="1"/>
          </p:cNvSpPr>
          <p:nvPr>
            <p:ph type="title"/>
          </p:nvPr>
        </p:nvSpPr>
        <p:spPr/>
        <p:txBody>
          <a:bodyPr/>
          <a:lstStyle/>
          <a:p>
            <a:pPr eaLnBrk="1" hangingPunct="1"/>
            <a:r>
              <a:rPr lang="zh-CN" altLang="en-US"/>
              <a:t>自变量</a:t>
            </a:r>
            <a:endParaRPr lang="en-US" altLang="zh-CN"/>
          </a:p>
        </p:txBody>
      </p:sp>
      <p:sp>
        <p:nvSpPr>
          <p:cNvPr id="1028" name="内容占位符 3">
            <a:extLst>
              <a:ext uri="{FF2B5EF4-FFF2-40B4-BE49-F238E27FC236}">
                <a16:creationId xmlns:a16="http://schemas.microsoft.com/office/drawing/2014/main" id="{4E18A446-BF3E-C14E-A1D5-511C757D1A8B}"/>
              </a:ext>
            </a:extLst>
          </p:cNvPr>
          <p:cNvSpPr>
            <a:spLocks noGrp="1"/>
          </p:cNvSpPr>
          <p:nvPr>
            <p:ph sz="quarter" idx="1"/>
          </p:nvPr>
        </p:nvSpPr>
        <p:spPr/>
        <p:txBody>
          <a:bodyPr>
            <a:normAutofit fontScale="92500" lnSpcReduction="10000"/>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共包含</a:t>
            </a:r>
            <a:r>
              <a:rPr lang="en-US" altLang="zh-CN"/>
              <a:t>1430</a:t>
            </a:r>
            <a:r>
              <a:rPr lang="zh-CN" altLang="en-US"/>
              <a:t>个样本，其中</a:t>
            </a:r>
            <a:r>
              <a:rPr lang="en-US" altLang="zh-CN"/>
              <a:t>684</a:t>
            </a:r>
            <a:r>
              <a:rPr lang="zh-CN" altLang="en-US"/>
              <a:t>个来自</a:t>
            </a:r>
            <a:r>
              <a:rPr lang="en-US" altLang="zh-CN"/>
              <a:t>1999</a:t>
            </a:r>
            <a:r>
              <a:rPr lang="zh-CN" altLang="en-US"/>
              <a:t>年，</a:t>
            </a:r>
            <a:r>
              <a:rPr lang="en-US" altLang="zh-CN"/>
              <a:t>746</a:t>
            </a:r>
            <a:r>
              <a:rPr lang="zh-CN" altLang="en-US"/>
              <a:t>个来自</a:t>
            </a:r>
            <a:r>
              <a:rPr lang="en-US" altLang="zh-CN"/>
              <a:t>2000</a:t>
            </a:r>
            <a:r>
              <a:rPr lang="zh-CN" altLang="en-US"/>
              <a:t>年。</a:t>
            </a:r>
          </a:p>
        </p:txBody>
      </p:sp>
      <p:graphicFrame>
        <p:nvGraphicFramePr>
          <p:cNvPr id="1026" name="Object 5">
            <a:extLst>
              <a:ext uri="{FF2B5EF4-FFF2-40B4-BE49-F238E27FC236}">
                <a16:creationId xmlns:a16="http://schemas.microsoft.com/office/drawing/2014/main" id="{06890FFF-3176-3042-BF38-E0EA70E1FFEB}"/>
              </a:ext>
            </a:extLst>
          </p:cNvPr>
          <p:cNvGraphicFramePr>
            <a:graphicFrameLocks noChangeAspect="1"/>
          </p:cNvGraphicFramePr>
          <p:nvPr/>
        </p:nvGraphicFramePr>
        <p:xfrm>
          <a:off x="3095626" y="1428750"/>
          <a:ext cx="6113463" cy="4083050"/>
        </p:xfrm>
        <a:graphic>
          <a:graphicData uri="http://schemas.openxmlformats.org/presentationml/2006/ole">
            <mc:AlternateContent xmlns:mc="http://schemas.openxmlformats.org/markup-compatibility/2006">
              <mc:Choice xmlns:v="urn:schemas-microsoft-com:vml" Requires="v">
                <p:oleObj spid="_x0000_s27649" name="BMP 图像" r:id="rId3" imgW="5238750" imgH="3498850" progId="Paint.Picture">
                  <p:embed/>
                </p:oleObj>
              </mc:Choice>
              <mc:Fallback>
                <p:oleObj name="BMP 图像" r:id="rId3" imgW="5238750" imgH="3498850" progId="Paint.Picture">
                  <p:embed/>
                  <p:pic>
                    <p:nvPicPr>
                      <p:cNvPr id="1026" name="Object 5">
                        <a:extLst>
                          <a:ext uri="{FF2B5EF4-FFF2-40B4-BE49-F238E27FC236}">
                            <a16:creationId xmlns:a16="http://schemas.microsoft.com/office/drawing/2014/main" id="{06890FFF-3176-3042-BF38-E0EA70E1F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6" y="1428750"/>
                        <a:ext cx="6113463"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4673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611</Words>
  <Application>Microsoft Macintosh PowerPoint</Application>
  <PresentationFormat>宽屏</PresentationFormat>
  <Paragraphs>39</Paragraphs>
  <Slides>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7" baseType="lpstr">
      <vt:lpstr>_x000b_</vt:lpstr>
      <vt:lpstr>宋体</vt:lpstr>
      <vt:lpstr>微软雅黑</vt:lpstr>
      <vt:lpstr>Arial</vt:lpstr>
      <vt:lpstr>Calibri</vt:lpstr>
      <vt:lpstr>Calibri Light</vt:lpstr>
      <vt:lpstr>Times New Roman</vt:lpstr>
      <vt:lpstr>Office 主题</vt:lpstr>
      <vt:lpstr>PBrush</vt:lpstr>
      <vt:lpstr>案例介绍</vt:lpstr>
      <vt:lpstr>什么是ST</vt:lpstr>
      <vt:lpstr>上海证券交易所股票上市规则（二00一年六月八日） </vt:lpstr>
      <vt:lpstr>连续两年亏损与ST</vt:lpstr>
      <vt:lpstr>ST对上市公司的影响</vt:lpstr>
      <vt:lpstr>研究问题与因变量</vt:lpstr>
      <vt:lpstr>感兴趣的问题</vt:lpstr>
      <vt:lpstr>自变量</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徐梦雪</dc:creator>
  <cp:lastModifiedBy>Microsoft Office User</cp:lastModifiedBy>
  <cp:revision>214</cp:revision>
  <dcterms:created xsi:type="dcterms:W3CDTF">2017-06-14T01:04:41Z</dcterms:created>
  <dcterms:modified xsi:type="dcterms:W3CDTF">2020-10-05T12:39:03Z</dcterms:modified>
</cp:coreProperties>
</file>