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A243E-6862-4CAC-ADB2-AF5E4E9AC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C7E7DA-006F-475D-9103-B7409DF83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53B2B-0E73-442F-B94E-D8BF0F37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8D11-3A5D-42F3-B889-3A79EFF92F6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2B9B5-441A-4CD7-B1C6-C5613DBB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805B6-906C-4DFF-AF21-F2CCF5F2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DE-FC71-45EE-BFB5-8CF63BC8E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19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479493-45CC-4FEE-A88E-6A56F1FBB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7795BA-A47F-4C4A-A38B-903C0A58B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F5C65-C5B7-4E52-BAE3-EDFFA8E4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8D11-3A5D-42F3-B889-3A79EFF92F6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DBA9B-515F-4CFF-90E8-F08DF549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F7BAF-17C4-46D5-8770-30D20ACA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DE-FC71-45EE-BFB5-8CF63BC8E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1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EF1FE8-6EEE-4338-9894-8F443E908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7D149D-3FAF-4F90-900B-25B5C98E7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A0122-729C-41B3-9D84-FEF394EE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8D11-3A5D-42F3-B889-3A79EFF92F6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C15A96-2D3E-4215-AB7A-EDBDECDEE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BDD65-2F5C-4DF3-A440-AF0CE77E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DE-FC71-45EE-BFB5-8CF63BC8E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2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01D66-F04D-43D0-8FE1-7C42E707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26A2C5-C426-4907-9490-C00766752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6B4D1-ABAC-42BB-A804-37866859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8D11-3A5D-42F3-B889-3A79EFF92F6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7A2E80-BC87-4E34-9FAE-35A8A585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E40BE8-7206-49AE-B8AB-D5E07D60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DE-FC71-45EE-BFB5-8CF63BC8E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1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46525-8D67-4E3A-B3A7-4ADDD47A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342032-694F-4FF9-B5A5-CCE25E2C5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7B12F-4987-453B-BD56-DEF846BA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8D11-3A5D-42F3-B889-3A79EFF92F6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E4AC69-14F4-459D-982E-04F29165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82D18-8AC5-46B3-9964-9BF37491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DE-FC71-45EE-BFB5-8CF63BC8E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78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80B4C-3B88-4DD0-A6AB-240B1346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87BAD-7D5C-4887-95E9-F4AD645F6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E84F8-616D-4A3A-A190-DA2745719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C854A9-F0F6-487D-BF7A-57A91441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8D11-3A5D-42F3-B889-3A79EFF92F6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F5963A-BDF1-4C30-87AF-B6A08E4A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C39B5-0491-4BD2-B73B-08219D12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DE-FC71-45EE-BFB5-8CF63BC8E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56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3B574-9FA3-4DBE-9353-225B9911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9AF80F-E86C-4293-BD69-1F6328B1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BB9F2B-882A-4868-B911-C4307635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FE985E-5F80-4F49-BED0-88423D7F0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765B0D-ED81-4858-90CB-854D02B38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A155C5-CACC-46B9-B565-099B3335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8D11-3A5D-42F3-B889-3A79EFF92F6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565220-BF0D-4D74-9D91-9F0C9972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38FE94-95DF-4E65-82F8-4F52022E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DE-FC71-45EE-BFB5-8CF63BC8E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19BDF-44BD-4B63-B8F7-E1E26142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9172D6-6DA9-4557-993C-C3E3B2BF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8D11-3A5D-42F3-B889-3A79EFF92F6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66660B-CD8E-4276-9735-5690BA34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4994E0-558A-4135-8E8A-1AEDFFFB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DE-FC71-45EE-BFB5-8CF63BC8E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A45920-0F54-4F31-B882-95AC48A1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8D11-3A5D-42F3-B889-3A79EFF92F6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70AC07-CCBC-439F-A48F-4980D467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648A5-4503-471B-8B11-9CCA883C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DE-FC71-45EE-BFB5-8CF63BC8E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69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3B314-9E7F-414B-B07C-44FFB2F8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DC952-1FB1-47BD-AA07-99A4F5176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811714-D1FD-4D8F-B4D4-AC58CBFA5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2DED2-1CC9-470A-A10C-0C294984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8D11-3A5D-42F3-B889-3A79EFF92F6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0DA66-0FE5-4EFB-B1D1-6E1C3886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54FC5-67BC-4432-8CAC-07E5F741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DE-FC71-45EE-BFB5-8CF63BC8E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0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B0949-7D24-485F-9677-604DA7F9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4BF12F-0230-46DF-88B3-BF93E57A1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A5E9A5-DA8E-4734-87A0-21A56256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0E523-2874-444A-A930-17D33D45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8D11-3A5D-42F3-B889-3A79EFF92F6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39D9C-E026-4F7A-B7DC-45A3FABA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24A34-3C81-41D0-851D-ADA98E17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4AFDE-FC71-45EE-BFB5-8CF63BC8E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59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4EDB4-B65C-419D-BB84-D88DC7B6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F3515-A3E8-4D93-93D3-DA379BFEB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D5BB1-7E59-45BB-9E92-FDB2E8E0E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8D11-3A5D-42F3-B889-3A79EFF92F62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19AF7-8480-4FDB-A460-9D3C6745A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34DFF-BDF3-4A40-9221-99C735A29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4AFDE-FC71-45EE-BFB5-8CF63BC8EA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0F0BDFA-9ED7-46AC-93D0-81CB44BC9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30" y="1742539"/>
            <a:ext cx="9779330" cy="36251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E1A2B6-C1E2-4F21-A4F6-8030A38F0E1C}"/>
              </a:ext>
            </a:extLst>
          </p:cNvPr>
          <p:cNvSpPr txBox="1"/>
          <p:nvPr/>
        </p:nvSpPr>
        <p:spPr>
          <a:xfrm>
            <a:off x="8562110" y="10550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UML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B70592-BCA5-4904-B2D8-6857AE3E9459}"/>
              </a:ext>
            </a:extLst>
          </p:cNvPr>
          <p:cNvSpPr txBox="1"/>
          <p:nvPr/>
        </p:nvSpPr>
        <p:spPr>
          <a:xfrm>
            <a:off x="575954" y="367537"/>
            <a:ext cx="476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CN" dirty="0"/>
              <a:t>Отделенный интерфейс (</a:t>
            </a:r>
            <a:r>
              <a:rPr lang="en-US" altLang="zh-CN" dirty="0"/>
              <a:t>Separated Interface)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38EB5E-F869-48B3-9FC1-A77FB39F1EB8}"/>
              </a:ext>
            </a:extLst>
          </p:cNvPr>
          <p:cNvSpPr txBox="1"/>
          <p:nvPr/>
        </p:nvSpPr>
        <p:spPr>
          <a:xfrm>
            <a:off x="340564" y="966965"/>
            <a:ext cx="104680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/>
              <a:t>Отдельный интерфейс — это шаблон проектирования, целью которого является отделение интерфейса от его реализации. Это позволяет интерфейсу и реализации развиваться независимо друг от друга.</a:t>
            </a:r>
          </a:p>
          <a:p>
            <a:endParaRPr lang="ru-RU" altLang="zh-CN" dirty="0"/>
          </a:p>
          <a:p>
            <a:r>
              <a:rPr lang="ru-RU" altLang="zh-CN" b="1" u="sng" dirty="0"/>
              <a:t>Основные особенности:</a:t>
            </a:r>
          </a:p>
          <a:p>
            <a:r>
              <a:rPr lang="ru-RU" altLang="zh-CN" dirty="0">
                <a:solidFill>
                  <a:srgbClr val="FF0000"/>
                </a:solidFill>
              </a:rPr>
              <a:t>1. </a:t>
            </a:r>
            <a:r>
              <a:rPr lang="ru-RU" altLang="zh-CN" dirty="0"/>
              <a:t>Определение интерфейса: создайте абстрактный интерфейс и определите методы, доступные клиентам.</a:t>
            </a:r>
          </a:p>
          <a:p>
            <a:r>
              <a:rPr lang="ru-RU" altLang="zh-CN" dirty="0">
                <a:solidFill>
                  <a:srgbClr val="FF0000"/>
                </a:solidFill>
              </a:rPr>
              <a:t>2. </a:t>
            </a:r>
            <a:r>
              <a:rPr lang="ru-RU" altLang="zh-CN" dirty="0"/>
              <a:t>Реализация интерфейса: конкретный класс, реализующий интерфейс.</a:t>
            </a:r>
          </a:p>
          <a:p>
            <a:r>
              <a:rPr lang="ru-RU" altLang="zh-CN" dirty="0">
                <a:solidFill>
                  <a:srgbClr val="FF0000"/>
                </a:solidFill>
              </a:rPr>
              <a:t>3. </a:t>
            </a:r>
            <a:r>
              <a:rPr lang="ru-RU" altLang="zh-CN" dirty="0"/>
              <a:t>Использование интерфейса. Клиентский код выполняется на интерфейсе, а не на конкретной реализации.</a:t>
            </a:r>
          </a:p>
          <a:p>
            <a:endParaRPr lang="ru-RU" altLang="zh-CN" dirty="0"/>
          </a:p>
          <a:p>
            <a:r>
              <a:rPr lang="ru-RU" altLang="zh-CN" b="1" u="sng" dirty="0"/>
              <a:t>преимущество:</a:t>
            </a:r>
          </a:p>
          <a:p>
            <a:endParaRPr lang="ru-RU" altLang="zh-CN" dirty="0"/>
          </a:p>
          <a:p>
            <a:r>
              <a:rPr lang="ru-RU" altLang="zh-CN" dirty="0"/>
              <a:t>1. Модульность. Интерфейс и реализацию можно изменять независимо друг от друга.</a:t>
            </a:r>
          </a:p>
          <a:p>
            <a:r>
              <a:rPr lang="ru-RU" altLang="zh-CN" dirty="0"/>
              <a:t>2. Тестируемость. Написание модульных тестов проще, поскольку реализацию можно заменить.</a:t>
            </a:r>
          </a:p>
          <a:p>
            <a:r>
              <a:rPr lang="ru-RU" altLang="zh-CN" dirty="0"/>
              <a:t>3. Расширяемость: проще добавлять новые реализации без изменения клиентского кода.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BC509C-B936-444E-A74B-5FD737A443A8}"/>
              </a:ext>
            </a:extLst>
          </p:cNvPr>
          <p:cNvSpPr txBox="1"/>
          <p:nvPr/>
        </p:nvSpPr>
        <p:spPr>
          <a:xfrm>
            <a:off x="967839" y="320634"/>
            <a:ext cx="4606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CN" b="0" i="0" dirty="0">
                <a:solidFill>
                  <a:srgbClr val="0D0D0D"/>
                </a:solidFill>
                <a:effectLst/>
                <a:latin typeface="ui-sans-serif"/>
              </a:rPr>
              <a:t>Отделенный интерфейс (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ui-sans-serif"/>
              </a:rPr>
              <a:t>Separated Interface) </a:t>
            </a:r>
          </a:p>
          <a:p>
            <a:r>
              <a:rPr lang="az-Cyrl-AZ" altLang="zh-CN" b="0" i="0" dirty="0">
                <a:solidFill>
                  <a:srgbClr val="0D0D0D"/>
                </a:solidFill>
                <a:effectLst/>
                <a:latin typeface="ui-sans-serif"/>
              </a:rPr>
              <a:t>объяснять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36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CAE043C-A38F-4895-A6B3-9A5F4E92300F}"/>
              </a:ext>
            </a:extLst>
          </p:cNvPr>
          <p:cNvSpPr txBox="1"/>
          <p:nvPr/>
        </p:nvSpPr>
        <p:spPr>
          <a:xfrm>
            <a:off x="605641" y="32063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Cyrl-AZ" altLang="zh-CN" dirty="0"/>
              <a:t>Описание кода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90EE76-A45B-453A-B817-166CFB9EF5C2}"/>
              </a:ext>
            </a:extLst>
          </p:cNvPr>
          <p:cNvSpPr txBox="1"/>
          <p:nvPr/>
        </p:nvSpPr>
        <p:spPr>
          <a:xfrm>
            <a:off x="938151" y="1021278"/>
            <a:ext cx="7950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/>
              <a:t>TaskState — это абстрактный базовый класс, который определяет два абстрактных метода: проверку и публикацию. Конкретные классы состояний должны реализовывать эти методы.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FC4619-1CF9-4124-A5B0-651801B592CA}"/>
              </a:ext>
            </a:extLst>
          </p:cNvPr>
          <p:cNvSpPr txBox="1"/>
          <p:nvPr/>
        </p:nvSpPr>
        <p:spPr>
          <a:xfrm>
            <a:off x="938151" y="2280061"/>
            <a:ext cx="55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/>
              <a:t>Конкретные классы статусов (Черновик, Непредставлено, Обзор, Плакат, Опубликовано)Черновой класс: реализует методы проверки и публикации TaskState.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16528C-41E6-496A-9F1A-DAF0CBC155B1}"/>
              </a:ext>
            </a:extLst>
          </p:cNvPr>
          <p:cNvSpPr txBox="1"/>
          <p:nvPr/>
        </p:nvSpPr>
        <p:spPr>
          <a:xfrm>
            <a:off x="1056904" y="3829792"/>
            <a:ext cx="5112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/>
              <a:t>Метод check проверяет черновик и на основании результатов проверки устанавливает новый статус. Метод публикации предупреждает пользователя, что черновик не был проверен и не может быть опубликован.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89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44391B-3E06-4643-AC21-8CAE4E2A2DE1}"/>
              </a:ext>
            </a:extLst>
          </p:cNvPr>
          <p:cNvSpPr txBox="1"/>
          <p:nvPr/>
        </p:nvSpPr>
        <p:spPr>
          <a:xfrm>
            <a:off x="308758" y="314696"/>
            <a:ext cx="11465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/>
              <a:t>Класс NotPresented: реализует методы проверки и публикации TaskState. Метод проверки сообщает пользователю, что черновик не был отправлен, и устанавливает статус «черновик». Метод публикации предупреждает пользователя, что черновик не был отправлен и не может быть опубликован.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9ED984-99A5-45F9-B3D2-A34FDC7A314E}"/>
              </a:ext>
            </a:extLst>
          </p:cNvPr>
          <p:cNvSpPr txBox="1"/>
          <p:nvPr/>
        </p:nvSpPr>
        <p:spPr>
          <a:xfrm>
            <a:off x="552203" y="1626919"/>
            <a:ext cx="105334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/>
              <a:t>Класс обзора: реализует методы проверки и публикации TaskState. Метод check проверяет статус проверки и устанавливает новый статус, а метод публикации предупреждает пользователя, что он находится на рассмотрении и не может быть опубликован.Класс плаката: реализует методы проверки и публикации TaskState. Метод проверки сообщает пользователю, что плакат был рассмотрен, а метод публикации публикует плакат и устанавливает статус «Опубликовано».Опубликованный класс: реализует методы проверки и публикации TaskState. Метод проверки предупреждает пользователя о том, что он опубликован и не может быть проверен, а метод публикации сообщает пользователю, что он опубликован.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20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A8B494-0C70-462F-805B-7DE8A82C3693}"/>
              </a:ext>
            </a:extLst>
          </p:cNvPr>
          <p:cNvSpPr txBox="1"/>
          <p:nvPr/>
        </p:nvSpPr>
        <p:spPr>
          <a:xfrm>
            <a:off x="783771" y="522514"/>
            <a:ext cx="93161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zh-CN" dirty="0"/>
              <a:t>Класс контекста (задача)</a:t>
            </a:r>
          </a:p>
          <a:p>
            <a:r>
              <a:rPr lang="ru-RU" altLang="zh-CN" dirty="0"/>
              <a:t>Класс Task содержит имя задачи, ее текущий статус и метку для отображения статуса. Методы проверки и публикации вызывают соответствующие методы текущего состояния, а метод set_state изменяет текущее состояние и обновляет метку состояния.</a:t>
            </a:r>
          </a:p>
          <a:p>
            <a:r>
              <a:rPr lang="ru-RU" altLang="zh-CN" dirty="0"/>
              <a:t>часть графического интерфейса</a:t>
            </a:r>
          </a:p>
          <a:p>
            <a:r>
              <a:rPr lang="ru-RU" altLang="zh-CN" dirty="0"/>
              <a:t>Функция add_task получает имя задачи через диалоговое окно, создает задачу и добавляет ее в список задач.</a:t>
            </a:r>
          </a:p>
          <a:p>
            <a:r>
              <a:rPr lang="ru-RU" altLang="zh-CN" dirty="0"/>
              <a:t>Функция start_task получает имя задачи через диалоговое окно и вызывает метод проверки соответствующей задачи.</a:t>
            </a:r>
          </a:p>
          <a:p>
            <a:r>
              <a:rPr lang="ru-RU" altLang="zh-CN" dirty="0"/>
              <a:t>Функция Complete_task получает имя задачи через диалоговое окно и вызывает метод публикации соответствующей задачи.</a:t>
            </a:r>
          </a:p>
          <a:p>
            <a:r>
              <a:rPr lang="ru-RU" altLang="zh-CN" dirty="0"/>
              <a:t>Создать приложение с графическим интерфейсом</a:t>
            </a:r>
          </a:p>
          <a:p>
            <a:r>
              <a:rPr lang="ru-RU" altLang="zh-CN" dirty="0"/>
              <a:t>Используйте Tkinter для создания окон и добавления кнопок и рамок задач для управления задачами.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93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91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20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12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477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ui-sans-serif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 吴</dc:creator>
  <cp:lastModifiedBy>泽 吴</cp:lastModifiedBy>
  <cp:revision>3</cp:revision>
  <dcterms:created xsi:type="dcterms:W3CDTF">2024-05-28T07:56:09Z</dcterms:created>
  <dcterms:modified xsi:type="dcterms:W3CDTF">2024-05-28T10:27:33Z</dcterms:modified>
</cp:coreProperties>
</file>