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68" r:id="rId5"/>
    <p:sldId id="263" r:id="rId6"/>
    <p:sldId id="264" r:id="rId7"/>
    <p:sldId id="258" r:id="rId8"/>
    <p:sldId id="259" r:id="rId9"/>
    <p:sldId id="265" r:id="rId10"/>
    <p:sldId id="260" r:id="rId11"/>
    <p:sldId id="266" r:id="rId12"/>
    <p:sldId id="267" r:id="rId13"/>
    <p:sldId id="261" r:id="rId14"/>
    <p:sldId id="262" r:id="rId15"/>
    <p:sldId id="269" r:id="rId16"/>
    <p:sldId id="270" r:id="rId17"/>
    <p:sldId id="283" r:id="rId18"/>
    <p:sldId id="282" r:id="rId19"/>
    <p:sldId id="271" r:id="rId20"/>
  </p:sldIdLst>
  <p:sldSz cx="12192000" cy="6858000"/>
  <p:notesSz cx="6858000" cy="9144000"/>
  <p:custDataLst>
    <p:tags r:id="rId24"/>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72" autoAdjust="0"/>
    <p:restoredTop sz="94660"/>
  </p:normalViewPr>
  <p:slideViewPr>
    <p:cSldViewPr snapToGrid="0">
      <p:cViewPr varScale="1">
        <p:scale>
          <a:sx n="95" d="100"/>
          <a:sy n="95" d="100"/>
        </p:scale>
        <p:origin x="20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4" Type="http://schemas.openxmlformats.org/officeDocument/2006/relationships/tags" Target="tags/tag5.xml"/><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FF79EDDB-5F69-4D0E-9114-666260DC905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AC9EAF9-A7C7-4CDA-B415-809CEA07C671}"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FF79EDDB-5F69-4D0E-9114-666260DC905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AC9EAF9-A7C7-4CDA-B415-809CEA07C671}"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FF79EDDB-5F69-4D0E-9114-666260DC905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AC9EAF9-A7C7-4CDA-B415-809CEA07C671}"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FF79EDDB-5F69-4D0E-9114-666260DC905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AC9EAF9-A7C7-4CDA-B415-809CEA07C671}"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FF79EDDB-5F69-4D0E-9114-666260DC905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AC9EAF9-A7C7-4CDA-B415-809CEA07C671}"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FF79EDDB-5F69-4D0E-9114-666260DC905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AC9EAF9-A7C7-4CDA-B415-809CEA07C671}"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FF79EDDB-5F69-4D0E-9114-666260DC905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AC9EAF9-A7C7-4CDA-B415-809CEA07C671}"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FF79EDDB-5F69-4D0E-9114-666260DC905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AC9EAF9-A7C7-4CDA-B415-809CEA07C671}"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F79EDDB-5F69-4D0E-9114-666260DC905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AC9EAF9-A7C7-4CDA-B415-809CEA07C671}"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FF79EDDB-5F69-4D0E-9114-666260DC905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AC9EAF9-A7C7-4CDA-B415-809CEA07C671}"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FF79EDDB-5F69-4D0E-9114-666260DC905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AC9EAF9-A7C7-4CDA-B415-809CEA07C671}"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F79EDDB-5F69-4D0E-9114-666260DC905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AC9EAF9-A7C7-4CDA-B415-809CEA07C671}"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jpeg"/><Relationship Id="rId1"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6.jpeg"/><Relationship Id="rId1" Type="http://schemas.openxmlformats.org/officeDocument/2006/relationships/tags" Target="../tags/tag1.xml"/></Relationships>
</file>

<file path=ppt/slides/_rels/slide17.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tags" Target="../tags/tag4.xml"/><Relationship Id="rId5" Type="http://schemas.openxmlformats.org/officeDocument/2006/relationships/image" Target="../media/image19.jpeg"/><Relationship Id="rId4" Type="http://schemas.openxmlformats.org/officeDocument/2006/relationships/tags" Target="../tags/tag3.xml"/><Relationship Id="rId3" Type="http://schemas.openxmlformats.org/officeDocument/2006/relationships/image" Target="../media/image18.jpeg"/><Relationship Id="rId2" Type="http://schemas.openxmlformats.org/officeDocument/2006/relationships/tags" Target="../tags/tag2.xml"/><Relationship Id="rId1" Type="http://schemas.openxmlformats.org/officeDocument/2006/relationships/image" Target="../media/image17.jpe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image" Target="../media/image4.png"/></Relationships>
</file>

<file path=ppt/slides/_rels/slide4.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10.png"/><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3.png"/><Relationship Id="rId1"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1"/>
          <a:stretch>
            <a:fillRect/>
          </a:stretch>
        </p:blipFill>
        <p:spPr>
          <a:xfrm>
            <a:off x="67534" y="102360"/>
            <a:ext cx="12068319" cy="6671965"/>
          </a:xfrm>
          <a:prstGeom prst="rect">
            <a:avLst/>
          </a:prstGeom>
        </p:spPr>
      </p:pic>
      <p:sp>
        <p:nvSpPr>
          <p:cNvPr id="2" name="标题 1"/>
          <p:cNvSpPr>
            <a:spLocks noGrp="1"/>
          </p:cNvSpPr>
          <p:nvPr>
            <p:ph type="ctrTitle"/>
          </p:nvPr>
        </p:nvSpPr>
        <p:spPr>
          <a:xfrm>
            <a:off x="160421" y="658399"/>
            <a:ext cx="3296653" cy="2387600"/>
          </a:xfrm>
        </p:spPr>
        <p:txBody>
          <a:bodyPr/>
          <a:lstStyle/>
          <a:p>
            <a:r>
              <a:rPr lang="zh-CN" altLang="en-US" dirty="0"/>
              <a:t>梯度下降算法简介</a:t>
            </a:r>
            <a:endParaRPr lang="zh-CN" altLang="en-US" dirty="0"/>
          </a:p>
        </p:txBody>
      </p:sp>
      <p:sp>
        <p:nvSpPr>
          <p:cNvPr id="3" name="副标题 2"/>
          <p:cNvSpPr>
            <a:spLocks noGrp="1"/>
          </p:cNvSpPr>
          <p:nvPr>
            <p:ph type="subTitle" idx="1"/>
          </p:nvPr>
        </p:nvSpPr>
        <p:spPr>
          <a:xfrm>
            <a:off x="930442" y="1091448"/>
            <a:ext cx="9144000" cy="1655762"/>
          </a:xfrm>
        </p:spPr>
        <p:txBody>
          <a:bodyPr/>
          <a:lstStyle/>
          <a:p>
            <a:r>
              <a:rPr lang="en-US" altLang="zh-CN" dirty="0"/>
              <a:t>084622109     </a:t>
            </a:r>
            <a:r>
              <a:rPr lang="zh-CN" altLang="en-US" dirty="0"/>
              <a:t>吴泽同</a:t>
            </a:r>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SGD</a:t>
            </a:r>
            <a:endParaRPr lang="zh-CN" altLang="en-US" dirty="0"/>
          </a:p>
        </p:txBody>
      </p:sp>
      <p:sp>
        <p:nvSpPr>
          <p:cNvPr id="3" name="内容占位符 2"/>
          <p:cNvSpPr>
            <a:spLocks noGrp="1"/>
          </p:cNvSpPr>
          <p:nvPr>
            <p:ph idx="1"/>
          </p:nvPr>
        </p:nvSpPr>
        <p:spPr>
          <a:xfrm>
            <a:off x="284748" y="1711576"/>
            <a:ext cx="3477126" cy="4351338"/>
          </a:xfrm>
        </p:spPr>
        <p:txBody>
          <a:bodyPr/>
          <a:lstStyle/>
          <a:p>
            <a:r>
              <a:rPr lang="zh-CN" altLang="en-US" b="1" i="0" dirty="0">
                <a:solidFill>
                  <a:srgbClr val="FF0000"/>
                </a:solidFill>
                <a:latin typeface="-apple-system"/>
              </a:rPr>
              <a:t>随机梯度下降算法</a:t>
            </a:r>
            <a:r>
              <a:rPr lang="zh-CN" altLang="en-US" b="0" i="0" dirty="0">
                <a:solidFill>
                  <a:srgbClr val="24292F"/>
                </a:solidFill>
                <a:effectLst/>
                <a:latin typeface="-apple-system"/>
              </a:rPr>
              <a:t>通过迭代的方式不断调整参数，使得目标函数逐渐趋向最小值。其核心思想是根据当前参数的梯度方向来更新参数值，使得目标函数在该点上的值减小。</a:t>
            </a:r>
            <a:endParaRPr lang="zh-CN" altLang="en-US" b="0" i="0" dirty="0">
              <a:solidFill>
                <a:srgbClr val="24292F"/>
              </a:solidFill>
              <a:effectLst/>
              <a:latin typeface="-apple-system"/>
            </a:endParaRPr>
          </a:p>
          <a:p>
            <a:endParaRPr lang="zh-CN" altLang="en-US" dirty="0"/>
          </a:p>
        </p:txBody>
      </p:sp>
      <p:pic>
        <p:nvPicPr>
          <p:cNvPr id="5" name="图片 4"/>
          <p:cNvPicPr>
            <a:picLocks noChangeAspect="1"/>
          </p:cNvPicPr>
          <p:nvPr/>
        </p:nvPicPr>
        <p:blipFill>
          <a:blip r:embed="rId1"/>
          <a:stretch>
            <a:fillRect/>
          </a:stretch>
        </p:blipFill>
        <p:spPr>
          <a:xfrm>
            <a:off x="3877442" y="386013"/>
            <a:ext cx="7757832" cy="4945809"/>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BGD</a:t>
            </a:r>
            <a:endParaRPr lang="zh-CN" altLang="en-US" dirty="0"/>
          </a:p>
        </p:txBody>
      </p:sp>
      <p:sp>
        <p:nvSpPr>
          <p:cNvPr id="3" name="内容占位符 2"/>
          <p:cNvSpPr>
            <a:spLocks noGrp="1"/>
          </p:cNvSpPr>
          <p:nvPr>
            <p:ph idx="1"/>
          </p:nvPr>
        </p:nvSpPr>
        <p:spPr>
          <a:xfrm>
            <a:off x="838200" y="1825625"/>
            <a:ext cx="3926305" cy="4351338"/>
          </a:xfrm>
        </p:spPr>
        <p:txBody>
          <a:bodyPr/>
          <a:lstStyle/>
          <a:p>
            <a:r>
              <a:rPr lang="zh-CN" altLang="en-US" b="1" i="0" dirty="0">
                <a:solidFill>
                  <a:srgbClr val="FF0000"/>
                </a:solidFill>
                <a:effectLst/>
                <a:latin typeface="-apple-system"/>
              </a:rPr>
              <a:t>批量梯度下降</a:t>
            </a:r>
            <a:r>
              <a:rPr lang="zh-CN" altLang="en-US" b="0" i="0" dirty="0">
                <a:solidFill>
                  <a:srgbClr val="121212"/>
                </a:solidFill>
                <a:effectLst/>
                <a:latin typeface="-apple-system"/>
              </a:rPr>
              <a:t>，即每”下降“一次都要用全量的数据来计算，在实际生产环境中这个数据量往往是很大的</a:t>
            </a:r>
            <a:endParaRPr lang="en-US" altLang="zh-CN" b="0" i="0" dirty="0">
              <a:solidFill>
                <a:srgbClr val="121212"/>
              </a:solidFill>
              <a:effectLst/>
              <a:latin typeface="-apple-system"/>
            </a:endParaRPr>
          </a:p>
          <a:p>
            <a:endParaRPr lang="en-US" altLang="zh-CN" dirty="0">
              <a:solidFill>
                <a:srgbClr val="121212"/>
              </a:solidFill>
              <a:latin typeface="-apple-system"/>
            </a:endParaRPr>
          </a:p>
          <a:p>
            <a:endParaRPr lang="en-US" altLang="zh-CN" dirty="0">
              <a:solidFill>
                <a:srgbClr val="121212"/>
              </a:solidFill>
              <a:latin typeface="-apple-system"/>
            </a:endParaRPr>
          </a:p>
          <a:p>
            <a:r>
              <a:rPr lang="zh-CN" altLang="en-US" b="0" i="0" dirty="0">
                <a:solidFill>
                  <a:srgbClr val="121212"/>
                </a:solidFill>
                <a:effectLst/>
                <a:latin typeface="-apple-system"/>
              </a:rPr>
              <a:t>全量→少量，</a:t>
            </a:r>
            <a:r>
              <a:rPr lang="zh-CN" altLang="en-US" b="1" i="0" dirty="0">
                <a:solidFill>
                  <a:srgbClr val="FF0000"/>
                </a:solidFill>
                <a:effectLst/>
                <a:latin typeface="-apple-system"/>
              </a:rPr>
              <a:t>小批量梯度下降</a:t>
            </a:r>
            <a:r>
              <a:rPr lang="zh-CN" altLang="en-US" i="0" dirty="0">
                <a:effectLst/>
                <a:latin typeface="-apple-system"/>
              </a:rPr>
              <a:t>，不赘述了</a:t>
            </a:r>
            <a:endParaRPr lang="zh-CN" altLang="en-US" dirty="0"/>
          </a:p>
        </p:txBody>
      </p:sp>
      <p:pic>
        <p:nvPicPr>
          <p:cNvPr id="2052"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952036" y="1009651"/>
            <a:ext cx="7334712" cy="516731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0" i="0" dirty="0">
                <a:solidFill>
                  <a:srgbClr val="24292F"/>
                </a:solidFill>
                <a:effectLst/>
                <a:latin typeface="-apple-system"/>
              </a:rPr>
              <a:t>基本步骤： </a:t>
            </a:r>
            <a:endParaRPr lang="zh-CN" altLang="en-US" dirty="0"/>
          </a:p>
        </p:txBody>
      </p:sp>
      <p:sp>
        <p:nvSpPr>
          <p:cNvPr id="3" name="内容占位符 2"/>
          <p:cNvSpPr>
            <a:spLocks noGrp="1"/>
          </p:cNvSpPr>
          <p:nvPr>
            <p:ph idx="1"/>
          </p:nvPr>
        </p:nvSpPr>
        <p:spPr/>
        <p:txBody>
          <a:bodyPr/>
          <a:lstStyle/>
          <a:p>
            <a:r>
              <a:rPr lang="en-US" altLang="zh-CN" b="0" i="0" dirty="0">
                <a:solidFill>
                  <a:srgbClr val="24292F"/>
                </a:solidFill>
                <a:effectLst/>
                <a:latin typeface="-apple-system"/>
              </a:rPr>
              <a:t>a. </a:t>
            </a:r>
            <a:r>
              <a:rPr lang="zh-CN" altLang="en-US" b="0" i="0" dirty="0">
                <a:solidFill>
                  <a:srgbClr val="24292F"/>
                </a:solidFill>
                <a:effectLst/>
                <a:latin typeface="-apple-system"/>
              </a:rPr>
              <a:t>初始化参数：选择初始参数值。 </a:t>
            </a:r>
            <a:endParaRPr lang="en-US" altLang="zh-CN" b="0" i="0" dirty="0">
              <a:solidFill>
                <a:srgbClr val="24292F"/>
              </a:solidFill>
              <a:effectLst/>
              <a:latin typeface="-apple-system"/>
            </a:endParaRPr>
          </a:p>
          <a:p>
            <a:r>
              <a:rPr lang="en-US" altLang="zh-CN" b="0" i="0" dirty="0">
                <a:solidFill>
                  <a:srgbClr val="24292F"/>
                </a:solidFill>
                <a:effectLst/>
                <a:latin typeface="-apple-system"/>
              </a:rPr>
              <a:t>b. </a:t>
            </a:r>
            <a:r>
              <a:rPr lang="zh-CN" altLang="en-US" b="0" i="0" dirty="0">
                <a:solidFill>
                  <a:srgbClr val="24292F"/>
                </a:solidFill>
                <a:effectLst/>
                <a:latin typeface="-apple-system"/>
              </a:rPr>
              <a:t>数据批量选择：从训练数据集中随机选择一个小批量的样本。 </a:t>
            </a:r>
            <a:r>
              <a:rPr lang="en-US" altLang="zh-CN" b="0" i="0" dirty="0">
                <a:solidFill>
                  <a:srgbClr val="24292F"/>
                </a:solidFill>
                <a:effectLst/>
                <a:latin typeface="-apple-system"/>
              </a:rPr>
              <a:t>c. </a:t>
            </a:r>
            <a:r>
              <a:rPr lang="zh-CN" altLang="en-US" b="0" i="0" dirty="0">
                <a:solidFill>
                  <a:srgbClr val="24292F"/>
                </a:solidFill>
                <a:effectLst/>
                <a:latin typeface="-apple-system"/>
              </a:rPr>
              <a:t>计算梯度：对于每个样本，计算当前参数值下的目标函数的梯度。 </a:t>
            </a:r>
            <a:endParaRPr lang="en-US" altLang="zh-CN" b="0" i="0" dirty="0">
              <a:solidFill>
                <a:srgbClr val="24292F"/>
              </a:solidFill>
              <a:effectLst/>
              <a:latin typeface="-apple-system"/>
            </a:endParaRPr>
          </a:p>
          <a:p>
            <a:r>
              <a:rPr lang="en-US" altLang="zh-CN" b="0" i="0" dirty="0">
                <a:solidFill>
                  <a:srgbClr val="24292F"/>
                </a:solidFill>
                <a:effectLst/>
                <a:latin typeface="-apple-system"/>
              </a:rPr>
              <a:t>d. </a:t>
            </a:r>
            <a:r>
              <a:rPr lang="zh-CN" altLang="en-US" b="0" i="0" dirty="0">
                <a:solidFill>
                  <a:srgbClr val="24292F"/>
                </a:solidFill>
                <a:effectLst/>
                <a:latin typeface="-apple-system"/>
              </a:rPr>
              <a:t>更新参数：根据梯度方向和学习率，更新参数值。 </a:t>
            </a:r>
            <a:endParaRPr lang="en-US" altLang="zh-CN" b="0" i="0" dirty="0">
              <a:solidFill>
                <a:srgbClr val="24292F"/>
              </a:solidFill>
              <a:effectLst/>
              <a:latin typeface="-apple-system"/>
            </a:endParaRPr>
          </a:p>
          <a:p>
            <a:r>
              <a:rPr lang="en-US" altLang="zh-CN" b="0" i="0" dirty="0">
                <a:solidFill>
                  <a:srgbClr val="24292F"/>
                </a:solidFill>
                <a:effectLst/>
                <a:latin typeface="-apple-system"/>
              </a:rPr>
              <a:t>e. </a:t>
            </a:r>
            <a:r>
              <a:rPr lang="zh-CN" altLang="en-US" b="0" i="0" dirty="0">
                <a:solidFill>
                  <a:srgbClr val="24292F"/>
                </a:solidFill>
                <a:effectLst/>
                <a:latin typeface="-apple-system"/>
              </a:rPr>
              <a:t>停止条件检查：重复执行步骤 </a:t>
            </a:r>
            <a:r>
              <a:rPr lang="en-US" altLang="zh-CN" b="0" i="0" dirty="0">
                <a:solidFill>
                  <a:srgbClr val="24292F"/>
                </a:solidFill>
                <a:effectLst/>
                <a:latin typeface="-apple-system"/>
              </a:rPr>
              <a:t>b-d</a:t>
            </a:r>
            <a:r>
              <a:rPr lang="zh-CN" altLang="en-US" b="0" i="0" dirty="0">
                <a:solidFill>
                  <a:srgbClr val="24292F"/>
                </a:solidFill>
                <a:effectLst/>
                <a:latin typeface="-apple-system"/>
              </a:rPr>
              <a:t>，直到满足停止条件。停止条件可以是达到最大迭代次数，梯度变化很小或达到预定义的误差阈值等。</a:t>
            </a:r>
            <a:endParaRPr lang="zh-CN" altLang="en-US" b="0" i="0" dirty="0">
              <a:solidFill>
                <a:srgbClr val="24292F"/>
              </a:solidFill>
              <a:effectLst/>
              <a:latin typeface="-apple-system"/>
            </a:endParaRPr>
          </a:p>
          <a:p>
            <a:endParaRPr lang="zh-CN" alt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b="0" i="0" dirty="0">
                <a:solidFill>
                  <a:srgbClr val="24292F"/>
                </a:solidFill>
                <a:effectLst/>
                <a:latin typeface="-apple-system"/>
              </a:rPr>
              <a:t>需要注意的是，随机梯度下降算法在每次迭代中只使用了一部分样本来计算梯度，而不是全部样本。这使得它比批量梯度下降算法在计算效率上更高，但可能会引入一些随机性。此外，学习率的选择也非常重要，过大或过小的学习率都可能导致优化困难。</a:t>
            </a:r>
            <a:endParaRPr lang="zh-CN" alt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流程图: 决策 5"/>
          <p:cNvSpPr/>
          <p:nvPr/>
        </p:nvSpPr>
        <p:spPr>
          <a:xfrm>
            <a:off x="6489031" y="1435769"/>
            <a:ext cx="4860758" cy="721895"/>
          </a:xfrm>
          <a:prstGeom prst="flowChartDecisio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dirty="0">
                <a:solidFill>
                  <a:schemeClr val="tx1"/>
                </a:solidFill>
              </a:rPr>
              <a:t>是否满足终止条件?</a:t>
            </a:r>
            <a:endParaRPr lang="zh-CN" altLang="en-US" sz="1800" dirty="0">
              <a:solidFill>
                <a:schemeClr val="tx1"/>
              </a:solidFill>
            </a:endParaRPr>
          </a:p>
          <a:p>
            <a:pPr algn="ctr"/>
            <a:endParaRPr lang="zh-CN" altLang="en-US" dirty="0"/>
          </a:p>
        </p:txBody>
      </p:sp>
      <p:cxnSp>
        <p:nvCxnSpPr>
          <p:cNvPr id="8" name="连接符: 肘形 7"/>
          <p:cNvCxnSpPr>
            <a:stCxn id="6" idx="2"/>
          </p:cNvCxnSpPr>
          <p:nvPr/>
        </p:nvCxnSpPr>
        <p:spPr>
          <a:xfrm rot="5400000">
            <a:off x="6300537" y="3140243"/>
            <a:ext cx="3601452" cy="1636294"/>
          </a:xfrm>
          <a:prstGeom prst="bentConnector3">
            <a:avLst>
              <a:gd name="adj1" fmla="val 28174"/>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7724274" y="2746847"/>
            <a:ext cx="431185" cy="369332"/>
          </a:xfrm>
          <a:prstGeom prst="rect">
            <a:avLst/>
          </a:prstGeom>
          <a:noFill/>
        </p:spPr>
        <p:txBody>
          <a:bodyPr wrap="square">
            <a:spAutoFit/>
          </a:bodyPr>
          <a:lstStyle/>
          <a:p>
            <a:r>
              <a:rPr lang="zh-CN" altLang="en-US" sz="1800" dirty="0"/>
              <a:t>是</a:t>
            </a:r>
            <a:endParaRPr lang="zh-CN" altLang="en-US" dirty="0"/>
          </a:p>
        </p:txBody>
      </p:sp>
      <p:sp>
        <p:nvSpPr>
          <p:cNvPr id="17" name="流程图: 接点 16"/>
          <p:cNvSpPr/>
          <p:nvPr/>
        </p:nvSpPr>
        <p:spPr>
          <a:xfrm>
            <a:off x="6729663" y="5783179"/>
            <a:ext cx="802106" cy="553453"/>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end</a:t>
            </a:r>
            <a:endParaRPr lang="zh-CN" altLang="en-US" dirty="0"/>
          </a:p>
        </p:txBody>
      </p:sp>
      <p:cxnSp>
        <p:nvCxnSpPr>
          <p:cNvPr id="19" name="连接符: 肘形 18"/>
          <p:cNvCxnSpPr>
            <a:stCxn id="6" idx="2"/>
          </p:cNvCxnSpPr>
          <p:nvPr/>
        </p:nvCxnSpPr>
        <p:spPr>
          <a:xfrm rot="16200000" flipH="1">
            <a:off x="8538410" y="2538663"/>
            <a:ext cx="2045368" cy="1283369"/>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9392653" y="2775103"/>
            <a:ext cx="328863" cy="369332"/>
          </a:xfrm>
          <a:prstGeom prst="rect">
            <a:avLst/>
          </a:prstGeom>
          <a:noFill/>
        </p:spPr>
        <p:txBody>
          <a:bodyPr wrap="square">
            <a:spAutoFit/>
          </a:bodyPr>
          <a:lstStyle/>
          <a:p>
            <a:r>
              <a:rPr lang="zh-CN" altLang="en-US" sz="1800" dirty="0"/>
              <a:t>否</a:t>
            </a:r>
            <a:endParaRPr lang="zh-CN" altLang="en-US" dirty="0"/>
          </a:p>
        </p:txBody>
      </p:sp>
      <p:sp>
        <p:nvSpPr>
          <p:cNvPr id="22" name="矩形 21"/>
          <p:cNvSpPr/>
          <p:nvPr/>
        </p:nvSpPr>
        <p:spPr>
          <a:xfrm>
            <a:off x="9264317" y="4227095"/>
            <a:ext cx="1636294" cy="34490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dirty="0">
                <a:solidFill>
                  <a:schemeClr val="tx1"/>
                </a:solidFill>
              </a:rPr>
              <a:t>计算损失函数</a:t>
            </a:r>
            <a:endParaRPr lang="zh-CN" altLang="en-US" sz="1800" dirty="0">
              <a:solidFill>
                <a:schemeClr val="tx1"/>
              </a:solidFill>
            </a:endParaRPr>
          </a:p>
        </p:txBody>
      </p:sp>
      <p:cxnSp>
        <p:nvCxnSpPr>
          <p:cNvPr id="24" name="直接箭头连接符 23"/>
          <p:cNvCxnSpPr>
            <a:stCxn id="22" idx="2"/>
          </p:cNvCxnSpPr>
          <p:nvPr/>
        </p:nvCxnSpPr>
        <p:spPr>
          <a:xfrm>
            <a:off x="10082464" y="4572000"/>
            <a:ext cx="0" cy="40907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 name="矩形 25"/>
          <p:cNvSpPr/>
          <p:nvPr/>
        </p:nvSpPr>
        <p:spPr>
          <a:xfrm>
            <a:off x="9264317" y="4981074"/>
            <a:ext cx="1636291" cy="32868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dirty="0">
                <a:solidFill>
                  <a:schemeClr val="tx1"/>
                </a:solidFill>
              </a:rPr>
              <a:t>计算梯度</a:t>
            </a:r>
            <a:endParaRPr lang="zh-CN" altLang="en-US" dirty="0">
              <a:solidFill>
                <a:schemeClr val="tx1"/>
              </a:solidFill>
            </a:endParaRPr>
          </a:p>
        </p:txBody>
      </p:sp>
      <p:sp>
        <p:nvSpPr>
          <p:cNvPr id="27" name="文本框 26"/>
          <p:cNvSpPr txBox="1"/>
          <p:nvPr/>
        </p:nvSpPr>
        <p:spPr>
          <a:xfrm>
            <a:off x="9264317" y="5534163"/>
            <a:ext cx="1636291" cy="369332"/>
          </a:xfrm>
          <a:prstGeom prst="rect">
            <a:avLst/>
          </a:prstGeom>
          <a:noFill/>
          <a:ln>
            <a:solidFill>
              <a:schemeClr val="tx1"/>
            </a:solidFill>
          </a:ln>
        </p:spPr>
        <p:txBody>
          <a:bodyPr wrap="square" rtlCol="0">
            <a:spAutoFit/>
          </a:bodyPr>
          <a:lstStyle/>
          <a:p>
            <a:r>
              <a:rPr lang="zh-CN" altLang="en-US" sz="1800" dirty="0"/>
              <a:t>参数更新</a:t>
            </a:r>
            <a:endParaRPr lang="zh-CN" altLang="en-US" sz="1800" dirty="0"/>
          </a:p>
        </p:txBody>
      </p:sp>
      <p:cxnSp>
        <p:nvCxnSpPr>
          <p:cNvPr id="29" name="直接箭头连接符 28"/>
          <p:cNvCxnSpPr>
            <a:stCxn id="26" idx="2"/>
            <a:endCxn id="27" idx="0"/>
          </p:cNvCxnSpPr>
          <p:nvPr/>
        </p:nvCxnSpPr>
        <p:spPr>
          <a:xfrm>
            <a:off x="10082463" y="5309755"/>
            <a:ext cx="0" cy="22440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0" name="矩形 29"/>
          <p:cNvSpPr/>
          <p:nvPr/>
        </p:nvSpPr>
        <p:spPr>
          <a:xfrm>
            <a:off x="7531769" y="727105"/>
            <a:ext cx="2759242" cy="38782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dirty="0">
                <a:solidFill>
                  <a:schemeClr val="tx1"/>
                </a:solidFill>
              </a:rPr>
              <a:t>初始化参数</a:t>
            </a:r>
            <a:endParaRPr lang="zh-CN" altLang="en-US" dirty="0">
              <a:solidFill>
                <a:schemeClr val="tx1"/>
              </a:solidFill>
            </a:endParaRPr>
          </a:p>
        </p:txBody>
      </p:sp>
      <p:cxnSp>
        <p:nvCxnSpPr>
          <p:cNvPr id="32" name="连接符: 肘形 31"/>
          <p:cNvCxnSpPr>
            <a:stCxn id="27" idx="2"/>
            <a:endCxn id="6" idx="3"/>
          </p:cNvCxnSpPr>
          <p:nvPr/>
        </p:nvCxnSpPr>
        <p:spPr>
          <a:xfrm rot="5400000" flipH="1" flipV="1">
            <a:off x="8662737" y="3216443"/>
            <a:ext cx="4106778" cy="1267326"/>
          </a:xfrm>
          <a:prstGeom prst="bentConnector4">
            <a:avLst>
              <a:gd name="adj1" fmla="val -5566"/>
              <a:gd name="adj2" fmla="val 118038"/>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直接箭头连接符 33"/>
          <p:cNvCxnSpPr>
            <a:stCxn id="30" idx="2"/>
            <a:endCxn id="6" idx="0"/>
          </p:cNvCxnSpPr>
          <p:nvPr/>
        </p:nvCxnSpPr>
        <p:spPr>
          <a:xfrm>
            <a:off x="8911390" y="1114927"/>
            <a:ext cx="8020" cy="32084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9" name="文本框 38"/>
          <p:cNvSpPr txBox="1"/>
          <p:nvPr/>
        </p:nvSpPr>
        <p:spPr>
          <a:xfrm>
            <a:off x="168444" y="364191"/>
            <a:ext cx="6096000" cy="5632311"/>
          </a:xfrm>
          <a:prstGeom prst="rect">
            <a:avLst/>
          </a:prstGeom>
          <a:noFill/>
        </p:spPr>
        <p:txBody>
          <a:bodyPr wrap="square">
            <a:spAutoFit/>
          </a:bodyPr>
          <a:lstStyle/>
          <a:p>
            <a:r>
              <a:rPr lang="zh-CN" altLang="en-US" dirty="0"/>
              <a:t>输入：学习率 learning_rate, 初始网络参数 weights, 最大迭代次数 max_iterations, 收敛阈值 threshold</a:t>
            </a:r>
            <a:endParaRPr lang="zh-CN" altLang="en-US" dirty="0"/>
          </a:p>
          <a:p>
            <a:r>
              <a:rPr lang="zh-CN" altLang="en-US" dirty="0"/>
              <a:t>输出：最优网络参数 weights</a:t>
            </a:r>
            <a:endParaRPr lang="zh-CN" altLang="en-US" dirty="0"/>
          </a:p>
          <a:p>
            <a:endParaRPr lang="zh-CN" altLang="en-US" dirty="0"/>
          </a:p>
          <a:p>
            <a:r>
              <a:rPr lang="zh-CN" altLang="en-US" dirty="0"/>
              <a:t>初始化当前迭代次数 iterations = 0</a:t>
            </a:r>
            <a:endParaRPr lang="zh-CN" altLang="en-US" dirty="0"/>
          </a:p>
          <a:p>
            <a:r>
              <a:rPr lang="zh-CN" altLang="en-US" dirty="0"/>
              <a:t>初始化上一次迭代损失函数值 loss_prev = 正无穷大</a:t>
            </a:r>
            <a:endParaRPr lang="zh-CN" altLang="en-US" dirty="0"/>
          </a:p>
          <a:p>
            <a:r>
              <a:rPr lang="zh-CN" altLang="en-US" dirty="0"/>
              <a:t>初始化当前迭代损失函数值 loss = 0</a:t>
            </a:r>
            <a:endParaRPr lang="zh-CN" altLang="en-US" dirty="0"/>
          </a:p>
          <a:p>
            <a:r>
              <a:rPr lang="zh-CN" altLang="en-US" dirty="0"/>
              <a:t>当 iterations &lt; max_iterations 且 |loss - loss_prev| &gt; threshold 时，进行如下循环:</a:t>
            </a:r>
            <a:endParaRPr lang="zh-CN" altLang="en-US" dirty="0"/>
          </a:p>
          <a:p>
            <a:r>
              <a:rPr lang="zh-CN" altLang="en-US" dirty="0"/>
              <a:t>    更新上一次迭代损失函数值 loss_prev = loss</a:t>
            </a:r>
            <a:endParaRPr lang="zh-CN" altLang="en-US" dirty="0"/>
          </a:p>
          <a:p>
            <a:r>
              <a:rPr lang="zh-CN" altLang="en-US" dirty="0"/>
              <a:t>    更新当前迭代次数 iterations = iterations + 1</a:t>
            </a:r>
            <a:endParaRPr lang="zh-CN" altLang="en-US" dirty="0"/>
          </a:p>
          <a:p>
            <a:r>
              <a:rPr lang="zh-CN" altLang="en-US" dirty="0"/>
              <a:t>    清空梯度信息</a:t>
            </a:r>
            <a:endParaRPr lang="zh-CN" altLang="en-US" dirty="0"/>
          </a:p>
          <a:p>
            <a:r>
              <a:rPr lang="zh-CN" altLang="en-US" dirty="0"/>
              <a:t>    对于每个训练样本 (X, y)，进行如下操作:</a:t>
            </a:r>
            <a:endParaRPr lang="zh-CN" altLang="en-US" dirty="0"/>
          </a:p>
          <a:p>
            <a:r>
              <a:rPr lang="zh-CN" altLang="en-US" dirty="0"/>
              <a:t>        前向传播计算预测值 y_pred</a:t>
            </a:r>
            <a:endParaRPr lang="zh-CN" altLang="en-US" dirty="0"/>
          </a:p>
          <a:p>
            <a:r>
              <a:rPr lang="zh-CN" altLang="en-US" dirty="0"/>
              <a:t>        计算损失函数值 loss += compute_loss(y, y_pred)</a:t>
            </a:r>
            <a:endParaRPr lang="zh-CN" altLang="en-US" dirty="0"/>
          </a:p>
          <a:p>
            <a:r>
              <a:rPr lang="zh-CN" altLang="en-US" dirty="0"/>
              <a:t>        反向传播计算梯度信息</a:t>
            </a:r>
            <a:endParaRPr lang="zh-CN" altLang="en-US" dirty="0"/>
          </a:p>
          <a:p>
            <a:r>
              <a:rPr lang="zh-CN" altLang="en-US" dirty="0"/>
              <a:t>    更新参数 weights： weights = weights - learning_rate * gradient</a:t>
            </a:r>
            <a:endParaRPr lang="zh-CN" altLang="en-US" dirty="0"/>
          </a:p>
          <a:p>
            <a:r>
              <a:rPr lang="zh-CN" altLang="en-US" dirty="0"/>
              <a:t>计算最终损失函数值 los</a:t>
            </a:r>
            <a:r>
              <a:rPr lang="en-US" altLang="zh-CN" dirty="0"/>
              <a:t>s</a:t>
            </a:r>
            <a:endParaRPr lang="zh-CN" altLang="en-US" dirty="0"/>
          </a:p>
          <a:p>
            <a:r>
              <a:rPr lang="zh-CN" altLang="en-US" dirty="0"/>
              <a:t>返回最优网络参数 weights</a:t>
            </a:r>
            <a:endParaRPr lang="zh-CN" alt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5902" y="5418388"/>
            <a:ext cx="14956988" cy="1325563"/>
          </a:xfrm>
        </p:spPr>
        <p:txBody>
          <a:bodyPr/>
          <a:lstStyle/>
          <a:p>
            <a:r>
              <a:rPr lang="zh-CN" altLang="en-US" dirty="0"/>
              <a:t>回顾开头，结合梯度下降，我们解决了这些问题！</a:t>
            </a:r>
            <a:endParaRPr lang="zh-CN" altLang="en-US" dirty="0"/>
          </a:p>
        </p:txBody>
      </p:sp>
      <p:sp>
        <p:nvSpPr>
          <p:cNvPr id="3" name="内容占位符 2"/>
          <p:cNvSpPr>
            <a:spLocks noGrp="1"/>
          </p:cNvSpPr>
          <p:nvPr>
            <p:ph idx="1"/>
          </p:nvPr>
        </p:nvSpPr>
        <p:spPr/>
        <p:txBody>
          <a:bodyPr/>
          <a:lstStyle/>
          <a:p>
            <a:endParaRPr lang="zh-CN" altLang="en-US" dirty="0"/>
          </a:p>
        </p:txBody>
      </p:sp>
      <p:pic>
        <p:nvPicPr>
          <p:cNvPr id="5" name="图片 4"/>
          <p:cNvPicPr>
            <a:picLocks noChangeAspect="1"/>
          </p:cNvPicPr>
          <p:nvPr/>
        </p:nvPicPr>
        <p:blipFill>
          <a:blip r:embed="rId1"/>
          <a:stretch>
            <a:fillRect/>
          </a:stretch>
        </p:blipFill>
        <p:spPr>
          <a:xfrm>
            <a:off x="353343" y="307019"/>
            <a:ext cx="5296359" cy="3314987"/>
          </a:xfrm>
          <a:prstGeom prst="rect">
            <a:avLst/>
          </a:prstGeom>
        </p:spPr>
      </p:pic>
      <p:pic>
        <p:nvPicPr>
          <p:cNvPr id="6"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78489" y="296412"/>
            <a:ext cx="6582369" cy="3199123"/>
          </a:xfrm>
          <a:prstGeom prst="rect">
            <a:avLst/>
          </a:prstGeom>
          <a:noFill/>
          <a:extLst>
            <a:ext uri="{909E8E84-426E-40DD-AFC4-6F175D3DCCD1}">
              <a14:hiddenFill xmlns:a14="http://schemas.microsoft.com/office/drawing/2010/main">
                <a:solidFill>
                  <a:srgbClr val="FFFFFF"/>
                </a:solidFill>
              </a14:hiddenFill>
            </a:ext>
          </a:extLst>
        </p:spPr>
      </p:pic>
      <p:sp>
        <p:nvSpPr>
          <p:cNvPr id="8" name="文本框 7"/>
          <p:cNvSpPr txBox="1"/>
          <p:nvPr/>
        </p:nvSpPr>
        <p:spPr>
          <a:xfrm>
            <a:off x="5678489" y="3551333"/>
            <a:ext cx="6160168" cy="1754326"/>
          </a:xfrm>
          <a:prstGeom prst="rect">
            <a:avLst/>
          </a:prstGeom>
          <a:noFill/>
        </p:spPr>
        <p:txBody>
          <a:bodyPr wrap="square">
            <a:spAutoFit/>
          </a:bodyPr>
          <a:lstStyle/>
          <a:p>
            <a:r>
              <a:rPr lang="en-US" altLang="zh-CN" b="0" i="1" dirty="0">
                <a:solidFill>
                  <a:srgbClr val="A0A1A7"/>
                </a:solidFill>
                <a:effectLst/>
                <a:latin typeface="ui-monospace"/>
              </a:rPr>
              <a:t># </a:t>
            </a:r>
            <a:r>
              <a:rPr lang="zh-CN" altLang="en-US" b="0" i="1" dirty="0">
                <a:solidFill>
                  <a:srgbClr val="A0A1A7"/>
                </a:solidFill>
                <a:effectLst/>
                <a:latin typeface="ui-monospace"/>
              </a:rPr>
              <a:t>定义模型参数</a:t>
            </a:r>
            <a:r>
              <a:rPr lang="zh-CN" altLang="en-US" b="0" i="0" dirty="0">
                <a:solidFill>
                  <a:srgbClr val="383A42"/>
                </a:solidFill>
                <a:effectLst/>
                <a:latin typeface="ui-monospace"/>
              </a:rPr>
              <a:t> </a:t>
            </a:r>
            <a:r>
              <a:rPr lang="en-US" altLang="zh-CN" b="0" i="0" dirty="0" err="1">
                <a:solidFill>
                  <a:srgbClr val="383A42"/>
                </a:solidFill>
                <a:effectLst/>
                <a:latin typeface="ui-monospace"/>
              </a:rPr>
              <a:t>input_size</a:t>
            </a:r>
            <a:r>
              <a:rPr lang="en-US" altLang="zh-CN" b="0" i="0" dirty="0">
                <a:solidFill>
                  <a:srgbClr val="383A42"/>
                </a:solidFill>
                <a:effectLst/>
                <a:latin typeface="ui-monospace"/>
              </a:rPr>
              <a:t> = </a:t>
            </a:r>
            <a:r>
              <a:rPr lang="en-US" altLang="zh-CN" b="0" i="0" dirty="0">
                <a:solidFill>
                  <a:srgbClr val="986801"/>
                </a:solidFill>
                <a:effectLst/>
                <a:latin typeface="ui-monospace"/>
              </a:rPr>
              <a:t>784</a:t>
            </a:r>
            <a:endParaRPr lang="en-US" altLang="zh-CN" b="0" i="0" dirty="0">
              <a:solidFill>
                <a:srgbClr val="986801"/>
              </a:solidFill>
              <a:effectLst/>
              <a:latin typeface="ui-monospace"/>
            </a:endParaRPr>
          </a:p>
          <a:p>
            <a:r>
              <a:rPr lang="zh-CN" altLang="en-US" b="0" i="0" dirty="0">
                <a:solidFill>
                  <a:srgbClr val="383A42"/>
                </a:solidFill>
                <a:effectLst/>
                <a:latin typeface="ui-monospace"/>
              </a:rPr>
              <a:t> </a:t>
            </a:r>
            <a:r>
              <a:rPr lang="en-US" altLang="zh-CN" b="0" i="1" dirty="0">
                <a:solidFill>
                  <a:srgbClr val="A0A1A7"/>
                </a:solidFill>
                <a:effectLst/>
                <a:latin typeface="ui-monospace"/>
              </a:rPr>
              <a:t># </a:t>
            </a:r>
            <a:r>
              <a:rPr lang="zh-CN" altLang="en-US" b="0" i="1" dirty="0">
                <a:solidFill>
                  <a:srgbClr val="A0A1A7"/>
                </a:solidFill>
                <a:effectLst/>
                <a:latin typeface="ui-monospace"/>
              </a:rPr>
              <a:t>输入层大小，对于</a:t>
            </a:r>
            <a:r>
              <a:rPr lang="en-US" altLang="zh-CN" b="0" i="1" dirty="0">
                <a:solidFill>
                  <a:srgbClr val="A0A1A7"/>
                </a:solidFill>
                <a:effectLst/>
                <a:latin typeface="ui-monospace"/>
              </a:rPr>
              <a:t>28x28</a:t>
            </a:r>
            <a:r>
              <a:rPr lang="zh-CN" altLang="en-US" b="0" i="1" dirty="0">
                <a:solidFill>
                  <a:srgbClr val="A0A1A7"/>
                </a:solidFill>
                <a:effectLst/>
                <a:latin typeface="ui-monospace"/>
              </a:rPr>
              <a:t>像素的图像，输入层大小为</a:t>
            </a:r>
            <a:r>
              <a:rPr lang="en-US" altLang="zh-CN" b="0" i="1" dirty="0">
                <a:solidFill>
                  <a:srgbClr val="A0A1A7"/>
                </a:solidFill>
                <a:effectLst/>
                <a:latin typeface="ui-monospace"/>
              </a:rPr>
              <a:t>784</a:t>
            </a:r>
            <a:r>
              <a:rPr lang="zh-CN" altLang="en-US" b="0" i="0" dirty="0">
                <a:solidFill>
                  <a:srgbClr val="383A42"/>
                </a:solidFill>
                <a:effectLst/>
                <a:latin typeface="ui-monospace"/>
              </a:rPr>
              <a:t> </a:t>
            </a:r>
            <a:r>
              <a:rPr lang="en-US" altLang="zh-CN" b="0" i="0" dirty="0" err="1">
                <a:solidFill>
                  <a:srgbClr val="383A42"/>
                </a:solidFill>
                <a:effectLst/>
                <a:latin typeface="ui-monospace"/>
              </a:rPr>
              <a:t>hidden_size</a:t>
            </a:r>
            <a:r>
              <a:rPr lang="en-US" altLang="zh-CN" b="0" i="0" dirty="0">
                <a:solidFill>
                  <a:srgbClr val="383A42"/>
                </a:solidFill>
                <a:effectLst/>
                <a:latin typeface="ui-monospace"/>
              </a:rPr>
              <a:t> = </a:t>
            </a:r>
            <a:r>
              <a:rPr lang="en-US" altLang="zh-CN" b="0" i="0" dirty="0">
                <a:solidFill>
                  <a:srgbClr val="986801"/>
                </a:solidFill>
                <a:effectLst/>
                <a:latin typeface="ui-monospace"/>
              </a:rPr>
              <a:t>256</a:t>
            </a:r>
            <a:r>
              <a:rPr lang="zh-CN" altLang="en-US" b="0" i="0" dirty="0">
                <a:solidFill>
                  <a:srgbClr val="383A42"/>
                </a:solidFill>
                <a:effectLst/>
                <a:latin typeface="ui-monospace"/>
              </a:rPr>
              <a:t> </a:t>
            </a:r>
            <a:r>
              <a:rPr lang="en-US" altLang="zh-CN" b="0" i="1" dirty="0">
                <a:solidFill>
                  <a:srgbClr val="A0A1A7"/>
                </a:solidFill>
                <a:effectLst/>
                <a:latin typeface="ui-monospace"/>
              </a:rPr>
              <a:t># </a:t>
            </a:r>
            <a:r>
              <a:rPr lang="zh-CN" altLang="en-US" b="0" i="1" dirty="0">
                <a:solidFill>
                  <a:srgbClr val="A0A1A7"/>
                </a:solidFill>
                <a:effectLst/>
                <a:latin typeface="ui-monospace"/>
              </a:rPr>
              <a:t>隐藏层大小</a:t>
            </a:r>
            <a:endParaRPr lang="en-US" altLang="zh-CN" b="0" i="1" dirty="0">
              <a:solidFill>
                <a:srgbClr val="A0A1A7"/>
              </a:solidFill>
              <a:effectLst/>
              <a:latin typeface="ui-monospace"/>
            </a:endParaRPr>
          </a:p>
          <a:p>
            <a:r>
              <a:rPr lang="zh-CN" altLang="en-US" b="0" i="0" dirty="0">
                <a:solidFill>
                  <a:srgbClr val="383A42"/>
                </a:solidFill>
                <a:effectLst/>
                <a:latin typeface="ui-monospace"/>
              </a:rPr>
              <a:t> </a:t>
            </a:r>
            <a:r>
              <a:rPr lang="en-US" altLang="zh-CN" b="0" i="0" dirty="0" err="1">
                <a:solidFill>
                  <a:srgbClr val="383A42"/>
                </a:solidFill>
                <a:effectLst/>
                <a:latin typeface="ui-monospace"/>
              </a:rPr>
              <a:t>output_size</a:t>
            </a:r>
            <a:r>
              <a:rPr lang="en-US" altLang="zh-CN" b="0" i="0" dirty="0">
                <a:solidFill>
                  <a:srgbClr val="383A42"/>
                </a:solidFill>
                <a:effectLst/>
                <a:latin typeface="ui-monospace"/>
              </a:rPr>
              <a:t> = </a:t>
            </a:r>
            <a:r>
              <a:rPr lang="en-US" altLang="zh-CN" b="0" i="0" dirty="0">
                <a:solidFill>
                  <a:srgbClr val="986801"/>
                </a:solidFill>
                <a:effectLst/>
                <a:latin typeface="ui-monospace"/>
              </a:rPr>
              <a:t>784</a:t>
            </a:r>
            <a:r>
              <a:rPr lang="zh-CN" altLang="en-US" b="0" i="0" dirty="0">
                <a:solidFill>
                  <a:srgbClr val="383A42"/>
                </a:solidFill>
                <a:effectLst/>
                <a:latin typeface="ui-monospace"/>
              </a:rPr>
              <a:t> </a:t>
            </a:r>
            <a:r>
              <a:rPr lang="en-US" altLang="zh-CN" b="0" i="1" dirty="0">
                <a:solidFill>
                  <a:srgbClr val="A0A1A7"/>
                </a:solidFill>
                <a:effectLst/>
                <a:latin typeface="ui-monospace"/>
              </a:rPr>
              <a:t># </a:t>
            </a:r>
            <a:r>
              <a:rPr lang="zh-CN" altLang="en-US" b="0" i="1" dirty="0">
                <a:solidFill>
                  <a:srgbClr val="A0A1A7"/>
                </a:solidFill>
                <a:effectLst/>
                <a:latin typeface="ui-monospace"/>
              </a:rPr>
              <a:t>输出层大小，与输入层一致</a:t>
            </a:r>
            <a:endParaRPr lang="en-US" altLang="zh-CN" b="0" i="1" dirty="0">
              <a:solidFill>
                <a:srgbClr val="A0A1A7"/>
              </a:solidFill>
              <a:effectLst/>
              <a:latin typeface="ui-monospace"/>
            </a:endParaRPr>
          </a:p>
          <a:p>
            <a:r>
              <a:rPr lang="en-US" altLang="zh-CN" b="0" i="1" dirty="0">
                <a:solidFill>
                  <a:srgbClr val="A0A1A7"/>
                </a:solidFill>
                <a:effectLst/>
                <a:latin typeface="ui-monospace"/>
              </a:rPr>
              <a:t># </a:t>
            </a:r>
            <a:r>
              <a:rPr lang="zh-CN" altLang="en-US" b="0" i="1" dirty="0">
                <a:solidFill>
                  <a:srgbClr val="A0A1A7"/>
                </a:solidFill>
                <a:effectLst/>
                <a:latin typeface="ui-monospace"/>
              </a:rPr>
              <a:t>使用训练好的模型对测试数据进行降噪</a:t>
            </a:r>
            <a:r>
              <a:rPr lang="zh-CN" altLang="en-US" b="0" i="0" dirty="0">
                <a:solidFill>
                  <a:srgbClr val="383A42"/>
                </a:solidFill>
                <a:effectLst/>
                <a:latin typeface="ui-monospace"/>
              </a:rPr>
              <a:t> </a:t>
            </a:r>
            <a:endParaRPr lang="en-US" altLang="zh-CN" b="0" i="0" dirty="0">
              <a:solidFill>
                <a:srgbClr val="383A42"/>
              </a:solidFill>
              <a:effectLst/>
              <a:latin typeface="ui-monospace"/>
            </a:endParaRPr>
          </a:p>
          <a:p>
            <a:r>
              <a:rPr lang="en-US" altLang="zh-CN" b="0" i="0" dirty="0" err="1">
                <a:solidFill>
                  <a:srgbClr val="383A42"/>
                </a:solidFill>
                <a:effectLst/>
                <a:latin typeface="ui-monospace"/>
              </a:rPr>
              <a:t>denoised_images</a:t>
            </a:r>
            <a:r>
              <a:rPr lang="en-US" altLang="zh-CN" b="0" i="0" dirty="0">
                <a:solidFill>
                  <a:srgbClr val="383A42"/>
                </a:solidFill>
                <a:effectLst/>
                <a:latin typeface="ui-monospace"/>
              </a:rPr>
              <a:t> = forward(</a:t>
            </a:r>
            <a:r>
              <a:rPr lang="en-US" altLang="zh-CN" b="0" i="0" dirty="0" err="1">
                <a:solidFill>
                  <a:srgbClr val="383A42"/>
                </a:solidFill>
                <a:effectLst/>
                <a:latin typeface="ui-monospace"/>
              </a:rPr>
              <a:t>X_test</a:t>
            </a:r>
            <a:r>
              <a:rPr lang="en-US" altLang="zh-CN" b="0" i="0" dirty="0">
                <a:solidFill>
                  <a:srgbClr val="383A42"/>
                </a:solidFill>
                <a:effectLst/>
                <a:latin typeface="ui-monospace"/>
              </a:rPr>
              <a:t>) </a:t>
            </a:r>
            <a:r>
              <a:rPr lang="en-US" altLang="zh-CN" b="0" i="1" dirty="0">
                <a:solidFill>
                  <a:srgbClr val="A0A1A7"/>
                </a:solidFill>
                <a:effectLst/>
                <a:latin typeface="ui-monospace"/>
              </a:rPr>
              <a:t># </a:t>
            </a:r>
            <a:r>
              <a:rPr lang="en-US" altLang="zh-CN" b="0" i="1" dirty="0" err="1">
                <a:solidFill>
                  <a:srgbClr val="A0A1A7"/>
                </a:solidFill>
                <a:effectLst/>
                <a:latin typeface="ui-monospace"/>
              </a:rPr>
              <a:t>X_test</a:t>
            </a:r>
            <a:r>
              <a:rPr lang="zh-CN" altLang="en-US" b="0" i="1" dirty="0">
                <a:solidFill>
                  <a:srgbClr val="A0A1A7"/>
                </a:solidFill>
                <a:effectLst/>
                <a:latin typeface="ui-monospace"/>
              </a:rPr>
              <a:t>为测试数据</a:t>
            </a:r>
            <a:endParaRPr lang="zh-CN" altLang="en-US" dirty="0"/>
          </a:p>
        </p:txBody>
      </p:sp>
      <p:sp>
        <p:nvSpPr>
          <p:cNvPr id="10" name="文本框 9"/>
          <p:cNvSpPr txBox="1"/>
          <p:nvPr/>
        </p:nvSpPr>
        <p:spPr>
          <a:xfrm>
            <a:off x="1" y="3782165"/>
            <a:ext cx="5649702" cy="2031325"/>
          </a:xfrm>
          <a:prstGeom prst="rect">
            <a:avLst/>
          </a:prstGeom>
          <a:noFill/>
        </p:spPr>
        <p:txBody>
          <a:bodyPr wrap="square">
            <a:spAutoFit/>
          </a:bodyPr>
          <a:lstStyle/>
          <a:p>
            <a:r>
              <a:rPr lang="en-US" altLang="zh-CN" b="0" i="1" dirty="0">
                <a:solidFill>
                  <a:srgbClr val="A0A1A7"/>
                </a:solidFill>
                <a:effectLst/>
                <a:latin typeface="ui-monospace"/>
              </a:rPr>
              <a:t># </a:t>
            </a:r>
            <a:r>
              <a:rPr lang="zh-CN" altLang="en-US" b="0" i="1" dirty="0">
                <a:solidFill>
                  <a:srgbClr val="A0A1A7"/>
                </a:solidFill>
                <a:effectLst/>
                <a:latin typeface="ui-monospace"/>
              </a:rPr>
              <a:t>定义损失函数（例如欧氏距离）</a:t>
            </a:r>
            <a:r>
              <a:rPr lang="zh-CN" altLang="en-US" b="0" i="0" dirty="0">
                <a:solidFill>
                  <a:srgbClr val="383A42"/>
                </a:solidFill>
                <a:effectLst/>
                <a:latin typeface="ui-monospace"/>
              </a:rPr>
              <a:t> </a:t>
            </a:r>
            <a:endParaRPr lang="en-US" altLang="zh-CN" b="0" i="0" dirty="0">
              <a:solidFill>
                <a:srgbClr val="383A42"/>
              </a:solidFill>
              <a:effectLst/>
              <a:latin typeface="ui-monospace"/>
            </a:endParaRPr>
          </a:p>
          <a:p>
            <a:r>
              <a:rPr lang="en-US" altLang="zh-CN" b="0" i="0" dirty="0">
                <a:solidFill>
                  <a:srgbClr val="A626A4"/>
                </a:solidFill>
                <a:effectLst/>
                <a:latin typeface="ui-monospace"/>
              </a:rPr>
              <a:t>def</a:t>
            </a:r>
            <a:r>
              <a:rPr lang="en-US" altLang="zh-CN" b="0" i="0" dirty="0">
                <a:solidFill>
                  <a:srgbClr val="383A42"/>
                </a:solidFill>
                <a:effectLst/>
                <a:latin typeface="ui-monospace"/>
              </a:rPr>
              <a:t> </a:t>
            </a:r>
            <a:r>
              <a:rPr lang="en-US" altLang="zh-CN" b="0" i="0" dirty="0" err="1">
                <a:solidFill>
                  <a:srgbClr val="4078F2"/>
                </a:solidFill>
                <a:effectLst/>
                <a:latin typeface="ui-monospace"/>
              </a:rPr>
              <a:t>loss_function</a:t>
            </a:r>
            <a:r>
              <a:rPr lang="en-US" altLang="zh-CN" b="0" i="0" dirty="0">
                <a:solidFill>
                  <a:srgbClr val="383A42"/>
                </a:solidFill>
                <a:effectLst/>
                <a:latin typeface="ui-monospace"/>
              </a:rPr>
              <a:t>(X, Y): </a:t>
            </a:r>
            <a:endParaRPr lang="en-US" altLang="zh-CN" b="0" i="0" dirty="0">
              <a:solidFill>
                <a:srgbClr val="383A42"/>
              </a:solidFill>
              <a:effectLst/>
              <a:latin typeface="ui-monospace"/>
            </a:endParaRPr>
          </a:p>
          <a:p>
            <a:r>
              <a:rPr lang="en-US" altLang="zh-CN" b="0" i="0" dirty="0">
                <a:solidFill>
                  <a:srgbClr val="383A42"/>
                </a:solidFill>
                <a:effectLst/>
                <a:latin typeface="ui-monospace"/>
              </a:rPr>
              <a:t>pred = forward(X) loss = </a:t>
            </a:r>
            <a:r>
              <a:rPr lang="en-US" altLang="zh-CN" b="0" i="0" dirty="0" err="1">
                <a:solidFill>
                  <a:srgbClr val="383A42"/>
                </a:solidFill>
                <a:effectLst/>
                <a:latin typeface="ui-monospace"/>
              </a:rPr>
              <a:t>np.mean</a:t>
            </a:r>
            <a:r>
              <a:rPr lang="en-US" altLang="zh-CN" b="0" i="0" dirty="0">
                <a:solidFill>
                  <a:srgbClr val="383A42"/>
                </a:solidFill>
                <a:effectLst/>
                <a:latin typeface="ui-monospace"/>
              </a:rPr>
              <a:t>(</a:t>
            </a:r>
            <a:r>
              <a:rPr lang="en-US" altLang="zh-CN" b="0" i="0" dirty="0" err="1">
                <a:solidFill>
                  <a:srgbClr val="383A42"/>
                </a:solidFill>
                <a:effectLst/>
                <a:latin typeface="ui-monospace"/>
              </a:rPr>
              <a:t>np.linalg.norm</a:t>
            </a:r>
            <a:r>
              <a:rPr lang="en-US" altLang="zh-CN" b="0" i="0" dirty="0">
                <a:solidFill>
                  <a:srgbClr val="383A42"/>
                </a:solidFill>
                <a:effectLst/>
                <a:latin typeface="ui-monospace"/>
              </a:rPr>
              <a:t>(pred - Y, axis=</a:t>
            </a:r>
            <a:r>
              <a:rPr lang="en-US" altLang="zh-CN" b="0" i="0" dirty="0">
                <a:solidFill>
                  <a:srgbClr val="986801"/>
                </a:solidFill>
                <a:effectLst/>
                <a:latin typeface="ui-monospace"/>
              </a:rPr>
              <a:t>1</a:t>
            </a:r>
            <a:r>
              <a:rPr lang="en-US" altLang="zh-CN" b="0" i="0" dirty="0">
                <a:solidFill>
                  <a:srgbClr val="383A42"/>
                </a:solidFill>
                <a:effectLst/>
                <a:latin typeface="ui-monospace"/>
              </a:rPr>
              <a:t>)) </a:t>
            </a:r>
            <a:r>
              <a:rPr lang="en-US" altLang="zh-CN" b="0" i="0" dirty="0">
                <a:solidFill>
                  <a:srgbClr val="A626A4"/>
                </a:solidFill>
                <a:effectLst/>
                <a:latin typeface="ui-monospace"/>
              </a:rPr>
              <a:t>return</a:t>
            </a:r>
            <a:r>
              <a:rPr lang="en-US" altLang="zh-CN" b="0" i="0" dirty="0">
                <a:solidFill>
                  <a:srgbClr val="383A42"/>
                </a:solidFill>
                <a:effectLst/>
                <a:latin typeface="ui-monospace"/>
              </a:rPr>
              <a:t> loss</a:t>
            </a:r>
            <a:endParaRPr lang="en-US" altLang="zh-CN" b="0" i="0" dirty="0">
              <a:solidFill>
                <a:srgbClr val="383A42"/>
              </a:solidFill>
              <a:effectLst/>
              <a:latin typeface="ui-monospace"/>
            </a:endParaRPr>
          </a:p>
          <a:p>
            <a:r>
              <a:rPr lang="en-US" altLang="zh-CN" b="0" i="1" dirty="0">
                <a:solidFill>
                  <a:srgbClr val="A0A1A7"/>
                </a:solidFill>
                <a:effectLst/>
                <a:latin typeface="ui-monospace"/>
              </a:rPr>
              <a:t># </a:t>
            </a:r>
            <a:r>
              <a:rPr lang="zh-CN" altLang="en-US" b="0" i="1" dirty="0">
                <a:solidFill>
                  <a:srgbClr val="A0A1A7"/>
                </a:solidFill>
                <a:effectLst/>
                <a:latin typeface="ui-monospace"/>
              </a:rPr>
              <a:t>使用训练好的模型进行路径优化</a:t>
            </a:r>
            <a:endParaRPr lang="en-US" altLang="zh-CN" b="0" i="1" dirty="0">
              <a:solidFill>
                <a:srgbClr val="A0A1A7"/>
              </a:solidFill>
              <a:effectLst/>
              <a:latin typeface="ui-monospace"/>
            </a:endParaRPr>
          </a:p>
          <a:p>
            <a:r>
              <a:rPr lang="zh-CN" altLang="en-US" b="0" i="0" dirty="0">
                <a:solidFill>
                  <a:srgbClr val="383A42"/>
                </a:solidFill>
                <a:effectLst/>
                <a:latin typeface="ui-monospace"/>
              </a:rPr>
              <a:t> </a:t>
            </a:r>
            <a:r>
              <a:rPr lang="en-US" altLang="zh-CN" b="0" i="0" dirty="0" err="1">
                <a:solidFill>
                  <a:srgbClr val="383A42"/>
                </a:solidFill>
                <a:effectLst/>
                <a:latin typeface="ui-monospace"/>
              </a:rPr>
              <a:t>optimized_path</a:t>
            </a:r>
            <a:r>
              <a:rPr lang="en-US" altLang="zh-CN" b="0" i="0" dirty="0">
                <a:solidFill>
                  <a:srgbClr val="383A42"/>
                </a:solidFill>
                <a:effectLst/>
                <a:latin typeface="ui-monospace"/>
              </a:rPr>
              <a:t> = forward(</a:t>
            </a:r>
            <a:r>
              <a:rPr lang="en-US" altLang="zh-CN" b="0" i="0" dirty="0" err="1">
                <a:solidFill>
                  <a:srgbClr val="383A42"/>
                </a:solidFill>
                <a:effectLst/>
                <a:latin typeface="ui-monospace"/>
              </a:rPr>
              <a:t>X_test</a:t>
            </a:r>
            <a:r>
              <a:rPr lang="en-US" altLang="zh-CN" b="0" i="0" dirty="0">
                <a:solidFill>
                  <a:srgbClr val="383A42"/>
                </a:solidFill>
                <a:effectLst/>
                <a:latin typeface="ui-monospace"/>
              </a:rPr>
              <a:t>) </a:t>
            </a:r>
            <a:r>
              <a:rPr lang="en-US" altLang="zh-CN" b="0" i="1" dirty="0">
                <a:solidFill>
                  <a:srgbClr val="A0A1A7"/>
                </a:solidFill>
                <a:effectLst/>
                <a:latin typeface="ui-monospace"/>
              </a:rPr>
              <a:t># </a:t>
            </a:r>
            <a:r>
              <a:rPr lang="en-US" altLang="zh-CN" b="0" i="1" dirty="0" err="1">
                <a:solidFill>
                  <a:srgbClr val="A0A1A7"/>
                </a:solidFill>
                <a:effectLst/>
                <a:latin typeface="ui-monospace"/>
              </a:rPr>
              <a:t>X_test</a:t>
            </a:r>
            <a:r>
              <a:rPr lang="zh-CN" altLang="en-US" b="0" i="1" dirty="0">
                <a:solidFill>
                  <a:srgbClr val="A0A1A7"/>
                </a:solidFill>
                <a:effectLst/>
                <a:latin typeface="ui-monospace"/>
              </a:rPr>
              <a:t>为初始路径数据</a:t>
            </a:r>
            <a:endParaRPr lang="zh-CN" alt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p:txBody>
          <a:bodyPr/>
          <a:p>
            <a:endParaRPr lang="zh-CN" altLang="en-US"/>
          </a:p>
        </p:txBody>
      </p:sp>
      <p:pic>
        <p:nvPicPr>
          <p:cNvPr id="103" name="图片 102"/>
          <p:cNvPicPr/>
          <p:nvPr>
            <p:custDataLst>
              <p:tags r:id="rId1"/>
            </p:custDataLst>
          </p:nvPr>
        </p:nvPicPr>
        <p:blipFill>
          <a:blip r:embed="rId2"/>
          <a:stretch>
            <a:fillRect/>
          </a:stretch>
        </p:blipFill>
        <p:spPr>
          <a:xfrm>
            <a:off x="1016000" y="254000"/>
            <a:ext cx="10160000" cy="6350000"/>
          </a:xfrm>
          <a:prstGeom prst="rect">
            <a:avLst/>
          </a:prstGeom>
          <a:noFill/>
          <a:ln w="9525">
            <a:noFill/>
          </a:ln>
        </p:spPr>
      </p:pic>
      <p:sp>
        <p:nvSpPr>
          <p:cNvPr id="2" name="标题 1"/>
          <p:cNvSpPr>
            <a:spLocks noGrp="1"/>
          </p:cNvSpPr>
          <p:nvPr>
            <p:ph type="title"/>
          </p:nvPr>
        </p:nvSpPr>
        <p:spPr>
          <a:xfrm>
            <a:off x="268605" y="172720"/>
            <a:ext cx="10515600" cy="1325563"/>
          </a:xfrm>
        </p:spPr>
        <p:txBody>
          <a:bodyPr/>
          <a:p>
            <a:r>
              <a:rPr lang="zh-CN" altLang="en-US"/>
              <a:t>算法</a:t>
            </a:r>
            <a:r>
              <a:rPr lang="zh-CN" altLang="en-US"/>
              <a:t>的医学应用？</a:t>
            </a:r>
            <a:endParaRPr lang="zh-CN"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498205" y="260350"/>
            <a:ext cx="3693795" cy="1325880"/>
          </a:xfrm>
        </p:spPr>
        <p:txBody>
          <a:bodyPr>
            <a:normAutofit fontScale="90000"/>
          </a:bodyPr>
          <a:p>
            <a:r>
              <a:rPr lang="zh-CN" altLang="en-US"/>
              <a:t>和</a:t>
            </a:r>
            <a:r>
              <a:rPr lang="en-US" altLang="zh-CN"/>
              <a:t>alphafold</a:t>
            </a:r>
            <a:r>
              <a:rPr lang="zh-CN" altLang="en-US"/>
              <a:t>算法结合研发</a:t>
            </a:r>
            <a:r>
              <a:rPr lang="zh-CN" altLang="en-US"/>
              <a:t>药物</a:t>
            </a:r>
            <a:endParaRPr lang="zh-CN" altLang="en-US"/>
          </a:p>
        </p:txBody>
      </p:sp>
      <p:pic>
        <p:nvPicPr>
          <p:cNvPr id="100" name="图片 99"/>
          <p:cNvPicPr/>
          <p:nvPr/>
        </p:nvPicPr>
        <p:blipFill>
          <a:blip r:embed="rId1"/>
          <a:stretch>
            <a:fillRect/>
          </a:stretch>
        </p:blipFill>
        <p:spPr>
          <a:xfrm>
            <a:off x="0" y="109220"/>
            <a:ext cx="8435975" cy="4342130"/>
          </a:xfrm>
          <a:prstGeom prst="rect">
            <a:avLst/>
          </a:prstGeom>
          <a:noFill/>
          <a:ln w="9525">
            <a:noFill/>
          </a:ln>
        </p:spPr>
      </p:pic>
      <p:pic>
        <p:nvPicPr>
          <p:cNvPr id="101" name="图片 100"/>
          <p:cNvPicPr/>
          <p:nvPr>
            <p:custDataLst>
              <p:tags r:id="rId2"/>
            </p:custDataLst>
          </p:nvPr>
        </p:nvPicPr>
        <p:blipFill>
          <a:blip r:embed="rId3"/>
          <a:stretch>
            <a:fillRect/>
          </a:stretch>
        </p:blipFill>
        <p:spPr>
          <a:xfrm>
            <a:off x="9111615" y="3675380"/>
            <a:ext cx="2747645" cy="3060065"/>
          </a:xfrm>
          <a:prstGeom prst="rect">
            <a:avLst/>
          </a:prstGeom>
          <a:noFill/>
          <a:ln w="9525">
            <a:noFill/>
          </a:ln>
        </p:spPr>
      </p:pic>
      <p:pic>
        <p:nvPicPr>
          <p:cNvPr id="102" name="图片 101"/>
          <p:cNvPicPr/>
          <p:nvPr>
            <p:custDataLst>
              <p:tags r:id="rId4"/>
            </p:custDataLst>
          </p:nvPr>
        </p:nvPicPr>
        <p:blipFill>
          <a:blip r:embed="rId5"/>
          <a:stretch>
            <a:fillRect/>
          </a:stretch>
        </p:blipFill>
        <p:spPr>
          <a:xfrm>
            <a:off x="5330825" y="4613275"/>
            <a:ext cx="3006090" cy="1964690"/>
          </a:xfrm>
          <a:prstGeom prst="rect">
            <a:avLst/>
          </a:prstGeom>
          <a:noFill/>
          <a:ln w="9525">
            <a:noFill/>
          </a:ln>
        </p:spPr>
      </p:pic>
      <p:sp>
        <p:nvSpPr>
          <p:cNvPr id="4" name="标题 1"/>
          <p:cNvSpPr>
            <a:spLocks noGrp="1"/>
          </p:cNvSpPr>
          <p:nvPr>
            <p:custDataLst>
              <p:tags r:id="rId6"/>
            </p:custDataLst>
          </p:nvPr>
        </p:nvSpPr>
        <p:spPr>
          <a:xfrm>
            <a:off x="700405" y="4932680"/>
            <a:ext cx="3693795" cy="132588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a:t>处理</a:t>
            </a:r>
            <a:r>
              <a:rPr lang="zh-CN" altLang="en-US"/>
              <a:t>医疗影像</a:t>
            </a:r>
            <a:endParaRPr lang="zh-CN" altLang="en-US"/>
          </a:p>
        </p:txBody>
      </p:sp>
      <p:sp>
        <p:nvSpPr>
          <p:cNvPr id="5" name="矩形 4"/>
          <p:cNvSpPr/>
          <p:nvPr/>
        </p:nvSpPr>
        <p:spPr>
          <a:xfrm>
            <a:off x="116840" y="41275"/>
            <a:ext cx="4362450" cy="4605655"/>
          </a:xfrm>
          <a:prstGeom prst="rect">
            <a:avLst/>
          </a:prstGeom>
          <a:noFill/>
          <a:ln w="38100">
            <a:solidFill>
              <a:srgbClr val="FF0000"/>
            </a:solidFill>
          </a:ln>
          <a:extLst>
            <a:ext uri="{909E8E84-426E-40DD-AFC4-6F175D3DCCD1}">
              <a14:hiddenFill xmlns:a14="http://schemas.microsoft.com/office/drawing/2010/main">
                <a:solidFill>
                  <a:srgbClr val="FF0000"/>
                </a:solidFill>
              </a14:hiddenFill>
            </a:ext>
          </a:extLst>
        </p:spPr>
        <p:style>
          <a:lnRef idx="2">
            <a:schemeClr val="accent1"/>
          </a:lnRef>
          <a:fillRef idx="0">
            <a:srgbClr val="FFFFFF"/>
          </a:fillRef>
          <a:effectRef idx="0">
            <a:srgbClr val="FFFFFF"/>
          </a:effectRef>
          <a:fontRef idx="minor">
            <a:schemeClr val="dk1"/>
          </a:fontRef>
        </p:style>
        <p:txBody>
          <a:bodyPr rtlCol="0" anchor="ctr"/>
          <a:p>
            <a:pPr algn="ctr"/>
            <a:endParaRPr lang="zh-CN"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dirty="0"/>
              <a:t>谢谢大家聆听</a:t>
            </a:r>
            <a:endParaRPr lang="zh-CN"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10515600" cy="1325563"/>
          </a:xfrm>
        </p:spPr>
        <p:txBody>
          <a:bodyPr/>
          <a:lstStyle/>
          <a:p>
            <a:r>
              <a:rPr lang="zh-CN" altLang="en-US" b="0" i="0" dirty="0">
                <a:solidFill>
                  <a:srgbClr val="24292F"/>
                </a:solidFill>
                <a:effectLst/>
                <a:latin typeface="-apple-system"/>
              </a:rPr>
              <a:t>问题描述：</a:t>
            </a:r>
            <a:endParaRPr lang="zh-CN" altLang="en-US" dirty="0"/>
          </a:p>
        </p:txBody>
      </p:sp>
      <p:sp>
        <p:nvSpPr>
          <p:cNvPr id="3" name="内容占位符 2"/>
          <p:cNvSpPr>
            <a:spLocks noGrp="1"/>
          </p:cNvSpPr>
          <p:nvPr>
            <p:ph idx="1"/>
          </p:nvPr>
        </p:nvSpPr>
        <p:spPr>
          <a:xfrm>
            <a:off x="0" y="1027134"/>
            <a:ext cx="12100141" cy="5624187"/>
          </a:xfrm>
        </p:spPr>
        <p:txBody>
          <a:bodyPr>
            <a:normAutofit/>
          </a:bodyPr>
          <a:lstStyle/>
          <a:p>
            <a:r>
              <a:rPr lang="zh-CN" altLang="en-US" b="0" i="0" dirty="0">
                <a:solidFill>
                  <a:srgbClr val="24292F"/>
                </a:solidFill>
                <a:effectLst/>
                <a:latin typeface="-apple-system"/>
              </a:rPr>
              <a:t>梯度下降算法是一种常用的优化算法，用于求解</a:t>
            </a:r>
            <a:r>
              <a:rPr lang="zh-CN" altLang="en-US" b="1" i="0" dirty="0">
                <a:solidFill>
                  <a:srgbClr val="24292F"/>
                </a:solidFill>
                <a:effectLst/>
                <a:latin typeface="-apple-system"/>
              </a:rPr>
              <a:t>目标函数的最小值</a:t>
            </a:r>
            <a:r>
              <a:rPr lang="zh-CN" altLang="en-US" b="0" i="0" dirty="0">
                <a:solidFill>
                  <a:srgbClr val="24292F"/>
                </a:solidFill>
                <a:effectLst/>
                <a:latin typeface="-apple-system"/>
              </a:rPr>
              <a:t>问题。它通过迭代的方式调整参数，使得目标函数逐渐趋向最优解。</a:t>
            </a:r>
            <a:endParaRPr lang="zh-CN" altLang="en-US" b="0" i="0" dirty="0">
              <a:solidFill>
                <a:srgbClr val="24292F"/>
              </a:solidFill>
              <a:effectLst/>
              <a:latin typeface="-apple-system"/>
            </a:endParaRPr>
          </a:p>
          <a:p>
            <a:r>
              <a:rPr lang="zh-CN" altLang="en-US" b="0" i="0" dirty="0">
                <a:solidFill>
                  <a:srgbClr val="24292F"/>
                </a:solidFill>
                <a:effectLst/>
                <a:latin typeface="-apple-system"/>
              </a:rPr>
              <a:t>具体地说，我们考虑最小化函数的情况。梯度下降算法的目标是找到函数的局部最小值点。在这个问题中，我们希望找到一组参数，使得目标函数的值最小化。</a:t>
            </a:r>
            <a:endParaRPr lang="zh-CN" altLang="en-US" b="0" i="0" dirty="0">
              <a:solidFill>
                <a:srgbClr val="24292F"/>
              </a:solidFill>
              <a:effectLst/>
              <a:latin typeface="-apple-system"/>
            </a:endParaRPr>
          </a:p>
        </p:txBody>
      </p:sp>
      <p:pic>
        <p:nvPicPr>
          <p:cNvPr id="6" name="图片 5"/>
          <p:cNvPicPr>
            <a:picLocks noChangeAspect="1"/>
          </p:cNvPicPr>
          <p:nvPr/>
        </p:nvPicPr>
        <p:blipFill>
          <a:blip r:embed="rId1"/>
          <a:stretch>
            <a:fillRect/>
          </a:stretch>
        </p:blipFill>
        <p:spPr>
          <a:xfrm>
            <a:off x="91859" y="3336334"/>
            <a:ext cx="5296359" cy="3314987"/>
          </a:xfrm>
          <a:prstGeom prst="rect">
            <a:avLst/>
          </a:prstGeom>
        </p:spPr>
      </p:pic>
      <p:pic>
        <p:nvPicPr>
          <p:cNvPr id="8" name="图片 7"/>
          <p:cNvPicPr>
            <a:picLocks noChangeAspect="1"/>
          </p:cNvPicPr>
          <p:nvPr/>
        </p:nvPicPr>
        <p:blipFill>
          <a:blip r:embed="rId2"/>
          <a:stretch>
            <a:fillRect/>
          </a:stretch>
        </p:blipFill>
        <p:spPr>
          <a:xfrm>
            <a:off x="5722389" y="3336334"/>
            <a:ext cx="6439458" cy="3429297"/>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213393"/>
            <a:ext cx="10515600" cy="4351338"/>
          </a:xfrm>
        </p:spPr>
        <p:txBody>
          <a:bodyPr/>
          <a:lstStyle/>
          <a:p>
            <a:r>
              <a:rPr lang="zh-CN" altLang="en-US" b="0" i="0" dirty="0">
                <a:solidFill>
                  <a:srgbClr val="24292F"/>
                </a:solidFill>
                <a:effectLst/>
                <a:latin typeface="-apple-system"/>
              </a:rPr>
              <a:t>对于图像分类任务，可以对图像进行缩放、裁剪或旋转等操作，以减少噪声并确保数据的一致性。对于语音识别任务，可以对语音信号进行去噪、分帧、提取特征等操作。对于自然语言处理任务，可以对文本进行分词、去除停用词、词干化等预处理操作。</a:t>
            </a:r>
            <a:endParaRPr lang="zh-CN" altLang="en-US" dirty="0"/>
          </a:p>
        </p:txBody>
      </p:sp>
      <p:pic>
        <p:nvPicPr>
          <p:cNvPr id="3074"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27894" y="1894245"/>
            <a:ext cx="5021932" cy="989634"/>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883879"/>
            <a:ext cx="5767092" cy="3126673"/>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66563" y="1894244"/>
            <a:ext cx="6582369" cy="319912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7682" y="125261"/>
            <a:ext cx="11887200" cy="6732740"/>
          </a:xfrm>
        </p:spPr>
        <p:txBody>
          <a:bodyPr>
            <a:normAutofit/>
          </a:bodyPr>
          <a:lstStyle/>
          <a:p>
            <a:r>
              <a:rPr lang="zh-CN" altLang="en-US" b="0" i="0" dirty="0">
                <a:solidFill>
                  <a:srgbClr val="24292F"/>
                </a:solidFill>
                <a:effectLst/>
                <a:latin typeface="-apple-system"/>
              </a:rPr>
              <a:t>梯度下降算法的问题可以描述如下：</a:t>
            </a:r>
            <a:endParaRPr lang="zh-CN" altLang="en-US" b="0" i="0" dirty="0">
              <a:solidFill>
                <a:srgbClr val="24292F"/>
              </a:solidFill>
              <a:effectLst/>
              <a:latin typeface="-apple-system"/>
            </a:endParaRPr>
          </a:p>
          <a:p>
            <a:r>
              <a:rPr lang="en-US" altLang="zh-CN" b="0" i="0" dirty="0">
                <a:solidFill>
                  <a:srgbClr val="24292F"/>
                </a:solidFill>
                <a:effectLst/>
                <a:latin typeface="-apple-system"/>
              </a:rPr>
              <a:t>1. </a:t>
            </a:r>
            <a:r>
              <a:rPr lang="zh-CN" altLang="en-US" b="0" i="0" dirty="0">
                <a:solidFill>
                  <a:srgbClr val="24292F"/>
                </a:solidFill>
                <a:effectLst/>
                <a:latin typeface="-apple-system"/>
              </a:rPr>
              <a:t>目标函数：我们有一个函数，即目标函数      ，其中 </a:t>
            </a:r>
            <a:r>
              <a:rPr lang="en-US" altLang="zh-CN" b="0" i="0" dirty="0">
                <a:solidFill>
                  <a:srgbClr val="24292F"/>
                </a:solidFill>
                <a:effectLst/>
                <a:latin typeface="-apple-system"/>
              </a:rPr>
              <a:t>x </a:t>
            </a:r>
            <a:r>
              <a:rPr lang="zh-CN" altLang="en-US" b="0" i="0" dirty="0">
                <a:solidFill>
                  <a:srgbClr val="24292F"/>
                </a:solidFill>
                <a:effectLst/>
                <a:latin typeface="-apple-system"/>
              </a:rPr>
              <a:t>表示参数向量或参数集合。</a:t>
            </a:r>
            <a:endParaRPr lang="zh-CN" altLang="en-US" b="0" i="0" dirty="0">
              <a:solidFill>
                <a:srgbClr val="24292F"/>
              </a:solidFill>
              <a:effectLst/>
              <a:latin typeface="-apple-system"/>
            </a:endParaRPr>
          </a:p>
          <a:p>
            <a:r>
              <a:rPr lang="en-US" altLang="zh-CN" b="0" i="0" dirty="0">
                <a:solidFill>
                  <a:srgbClr val="24292F"/>
                </a:solidFill>
                <a:effectLst/>
                <a:latin typeface="-apple-system"/>
              </a:rPr>
              <a:t>2. </a:t>
            </a:r>
            <a:r>
              <a:rPr lang="zh-CN" altLang="en-US" b="0" i="0" dirty="0">
                <a:solidFill>
                  <a:srgbClr val="24292F"/>
                </a:solidFill>
                <a:effectLst/>
                <a:latin typeface="-apple-system"/>
              </a:rPr>
              <a:t>初始参数值：我们需要选择一个初始参数值 </a:t>
            </a:r>
            <a:r>
              <a:rPr lang="en-US" altLang="zh-CN" b="0" i="0" dirty="0">
                <a:solidFill>
                  <a:srgbClr val="24292F"/>
                </a:solidFill>
                <a:effectLst/>
                <a:latin typeface="-apple-system"/>
              </a:rPr>
              <a:t>x0</a:t>
            </a:r>
            <a:r>
              <a:rPr lang="zh-CN" altLang="en-US" b="0" i="0" dirty="0">
                <a:solidFill>
                  <a:srgbClr val="24292F"/>
                </a:solidFill>
                <a:effectLst/>
                <a:latin typeface="-apple-system"/>
              </a:rPr>
              <a:t>。</a:t>
            </a:r>
            <a:endParaRPr lang="zh-CN" altLang="en-US" b="0" i="0" dirty="0">
              <a:solidFill>
                <a:srgbClr val="24292F"/>
              </a:solidFill>
              <a:effectLst/>
              <a:latin typeface="-apple-system"/>
            </a:endParaRPr>
          </a:p>
          <a:p>
            <a:r>
              <a:rPr lang="en-US" altLang="zh-CN" b="0" i="0" dirty="0">
                <a:solidFill>
                  <a:srgbClr val="24292F"/>
                </a:solidFill>
                <a:effectLst/>
                <a:latin typeface="-apple-system"/>
              </a:rPr>
              <a:t>3. </a:t>
            </a:r>
            <a:r>
              <a:rPr lang="zh-CN" altLang="en-US" b="0" i="0" dirty="0">
                <a:solidFill>
                  <a:srgbClr val="24292F"/>
                </a:solidFill>
                <a:effectLst/>
                <a:latin typeface="-apple-system"/>
              </a:rPr>
              <a:t>迭代更新：梯度下降算法通过迭代的方式更新参数值，使得目标函数逐渐减小。具体步骤如下：</a:t>
            </a:r>
            <a:endParaRPr lang="zh-CN" altLang="en-US" b="0" i="0" dirty="0">
              <a:solidFill>
                <a:srgbClr val="24292F"/>
              </a:solidFill>
              <a:effectLst/>
              <a:latin typeface="-apple-system"/>
            </a:endParaRPr>
          </a:p>
          <a:p>
            <a:r>
              <a:rPr lang="zh-CN" altLang="en-US" b="0" i="0" dirty="0">
                <a:solidFill>
                  <a:srgbClr val="24292F"/>
                </a:solidFill>
                <a:effectLst/>
                <a:latin typeface="-apple-system"/>
              </a:rPr>
              <a:t>  </a:t>
            </a:r>
            <a:r>
              <a:rPr lang="en-US" altLang="zh-CN" b="0" i="0" dirty="0">
                <a:solidFill>
                  <a:srgbClr val="24292F"/>
                </a:solidFill>
                <a:effectLst/>
                <a:latin typeface="-apple-system"/>
              </a:rPr>
              <a:t>a. </a:t>
            </a:r>
            <a:r>
              <a:rPr lang="zh-CN" altLang="en-US" b="0" i="0" dirty="0">
                <a:solidFill>
                  <a:srgbClr val="24292F"/>
                </a:solidFill>
                <a:effectLst/>
                <a:latin typeface="-apple-system"/>
              </a:rPr>
              <a:t>计算梯度：对于当前的参数值 </a:t>
            </a:r>
            <a:r>
              <a:rPr lang="en-US" altLang="zh-CN" b="0" i="0" dirty="0" err="1">
                <a:solidFill>
                  <a:srgbClr val="24292F"/>
                </a:solidFill>
                <a:effectLst/>
                <a:latin typeface="-apple-system"/>
              </a:rPr>
              <a:t>x_i</a:t>
            </a:r>
            <a:r>
              <a:rPr lang="zh-CN" altLang="en-US" b="0" i="0" dirty="0">
                <a:solidFill>
                  <a:srgbClr val="24292F"/>
                </a:solidFill>
                <a:effectLst/>
                <a:latin typeface="-apple-system"/>
              </a:rPr>
              <a:t>，计算目标函数 </a:t>
            </a:r>
            <a:r>
              <a:rPr lang="en-US" altLang="zh-CN" b="0" i="0" dirty="0">
                <a:solidFill>
                  <a:srgbClr val="24292F"/>
                </a:solidFill>
                <a:effectLst/>
                <a:latin typeface="-apple-system"/>
              </a:rPr>
              <a:t>f(x) </a:t>
            </a:r>
            <a:r>
              <a:rPr lang="zh-CN" altLang="en-US" b="0" i="0" dirty="0">
                <a:solidFill>
                  <a:srgbClr val="24292F"/>
                </a:solidFill>
                <a:effectLst/>
                <a:latin typeface="-apple-system"/>
              </a:rPr>
              <a:t>在该点的梯度               。梯度是一个向量，其元素是目标函数对参数的偏导数。</a:t>
            </a:r>
            <a:endParaRPr lang="zh-CN" altLang="en-US" b="0" i="0" dirty="0">
              <a:solidFill>
                <a:srgbClr val="24292F"/>
              </a:solidFill>
              <a:effectLst/>
              <a:latin typeface="-apple-system"/>
            </a:endParaRPr>
          </a:p>
          <a:p>
            <a:r>
              <a:rPr lang="zh-CN" altLang="en-US" b="0" i="0" dirty="0">
                <a:solidFill>
                  <a:srgbClr val="24292F"/>
                </a:solidFill>
                <a:effectLst/>
                <a:latin typeface="-apple-system"/>
              </a:rPr>
              <a:t>  </a:t>
            </a:r>
            <a:r>
              <a:rPr lang="en-US" altLang="zh-CN" b="0" i="0" dirty="0">
                <a:solidFill>
                  <a:srgbClr val="24292F"/>
                </a:solidFill>
                <a:effectLst/>
                <a:latin typeface="-apple-system"/>
              </a:rPr>
              <a:t>b. </a:t>
            </a:r>
            <a:r>
              <a:rPr lang="zh-CN" altLang="en-US" b="0" i="0" dirty="0">
                <a:solidFill>
                  <a:srgbClr val="24292F"/>
                </a:solidFill>
                <a:effectLst/>
                <a:latin typeface="-apple-system"/>
              </a:rPr>
              <a:t>更新参数：利用学习率（</a:t>
            </a:r>
            <a:r>
              <a:rPr lang="en-US" altLang="zh-CN" b="0" i="0" dirty="0">
                <a:solidFill>
                  <a:srgbClr val="24292F"/>
                </a:solidFill>
                <a:effectLst/>
                <a:latin typeface="-apple-system"/>
              </a:rPr>
              <a:t>learning rate</a:t>
            </a:r>
            <a:r>
              <a:rPr lang="zh-CN" altLang="en-US" b="0" i="0" dirty="0">
                <a:solidFill>
                  <a:srgbClr val="24292F"/>
                </a:solidFill>
                <a:effectLst/>
                <a:latin typeface="-apple-system"/>
              </a:rPr>
              <a:t>）   ，按照下式更新参数值 </a:t>
            </a:r>
            <a:r>
              <a:rPr lang="en-US" altLang="zh-CN" b="0" i="0" dirty="0">
                <a:solidFill>
                  <a:srgbClr val="24292F"/>
                </a:solidFill>
                <a:effectLst/>
                <a:latin typeface="-apple-system"/>
              </a:rPr>
              <a:t>$</a:t>
            </a:r>
            <a:r>
              <a:rPr lang="en-US" altLang="zh-CN" b="0" i="0" dirty="0" err="1">
                <a:solidFill>
                  <a:srgbClr val="24292F"/>
                </a:solidFill>
                <a:effectLst/>
                <a:latin typeface="-apple-system"/>
              </a:rPr>
              <a:t>x_i</a:t>
            </a:r>
            <a:r>
              <a:rPr lang="en-US" altLang="zh-CN" b="0" i="0" dirty="0">
                <a:solidFill>
                  <a:srgbClr val="24292F"/>
                </a:solidFill>
                <a:effectLst/>
                <a:latin typeface="-apple-system"/>
              </a:rPr>
              <a:t>$</a:t>
            </a:r>
            <a:r>
              <a:rPr lang="zh-CN" altLang="en-US" b="0" i="0" dirty="0">
                <a:solidFill>
                  <a:srgbClr val="24292F"/>
                </a:solidFill>
                <a:effectLst/>
                <a:latin typeface="-apple-system"/>
              </a:rPr>
              <a:t>：</a:t>
            </a:r>
            <a:endParaRPr lang="en-US" altLang="zh-CN" b="0" i="0" dirty="0">
              <a:solidFill>
                <a:srgbClr val="24292F"/>
              </a:solidFill>
              <a:effectLst/>
              <a:latin typeface="-apple-system"/>
            </a:endParaRPr>
          </a:p>
          <a:p>
            <a:endParaRPr lang="zh-CN" altLang="en-US" b="0" i="0" dirty="0">
              <a:solidFill>
                <a:srgbClr val="24292F"/>
              </a:solidFill>
              <a:effectLst/>
              <a:latin typeface="-apple-system"/>
            </a:endParaRPr>
          </a:p>
          <a:p>
            <a:r>
              <a:rPr lang="zh-CN" altLang="en-US" b="0" i="0" dirty="0">
                <a:solidFill>
                  <a:srgbClr val="24292F"/>
                </a:solidFill>
                <a:effectLst/>
                <a:latin typeface="-apple-system"/>
              </a:rPr>
              <a:t>其中，</a:t>
            </a:r>
            <a:r>
              <a:rPr lang="en-US" altLang="zh-CN" b="0" i="0" dirty="0">
                <a:solidFill>
                  <a:srgbClr val="24292F"/>
                </a:solidFill>
                <a:effectLst/>
                <a:latin typeface="-apple-system"/>
              </a:rPr>
              <a:t>α </a:t>
            </a:r>
            <a:r>
              <a:rPr lang="zh-CN" altLang="en-US" b="0" i="0" dirty="0">
                <a:solidFill>
                  <a:srgbClr val="24292F"/>
                </a:solidFill>
                <a:effectLst/>
                <a:latin typeface="-apple-system"/>
              </a:rPr>
              <a:t>是一个正数，控制每次更新的步长。</a:t>
            </a:r>
            <a:endParaRPr lang="zh-CN" altLang="en-US" b="0" i="0" dirty="0">
              <a:solidFill>
                <a:srgbClr val="24292F"/>
              </a:solidFill>
              <a:effectLst/>
              <a:latin typeface="-apple-system"/>
            </a:endParaRPr>
          </a:p>
          <a:p>
            <a:endParaRPr lang="zh-CN" altLang="en-US" dirty="0"/>
          </a:p>
        </p:txBody>
      </p:sp>
      <mc:AlternateContent xmlns:mc="http://schemas.openxmlformats.org/markup-compatibility/2006">
        <mc:Choice xmlns:a14="http://schemas.microsoft.com/office/drawing/2010/main" Requires="a14">
          <p:sp>
            <p:nvSpPr>
              <p:cNvPr id="5" name="文本框 4"/>
              <p:cNvSpPr txBox="1"/>
              <p:nvPr/>
            </p:nvSpPr>
            <p:spPr>
              <a:xfrm>
                <a:off x="-679537" y="4224495"/>
                <a:ext cx="6654452" cy="461665"/>
              </a:xfrm>
              <a:prstGeom prst="rect">
                <a:avLst/>
              </a:prstGeom>
              <a:noFill/>
            </p:spPr>
            <p:txBody>
              <a:bodyPr wrap="square">
                <a:spAutoFit/>
              </a:bodyPr>
              <a:lstStyle/>
              <a:p>
                <a14:m>
                  <m:oMathPara xmlns:m="http://schemas.openxmlformats.org/officeDocument/2006/math">
                    <m:oMathParaPr>
                      <m:jc m:val="centerGroup"/>
                    </m:oMathParaPr>
                    <m:oMath xmlns:m="http://schemas.openxmlformats.org/officeDocument/2006/math">
                      <m:sSub>
                        <m:sSubPr>
                          <m:ctrlPr>
                            <a:rPr lang="zh-CN" altLang="en-US" sz="2400" i="1" smtClean="0">
                              <a:solidFill>
                                <a:srgbClr val="836967"/>
                              </a:solidFill>
                              <a:latin typeface="Cambria Math" panose="02040503050406030204" pitchFamily="18" charset="0"/>
                            </a:rPr>
                          </m:ctrlPr>
                        </m:sSubPr>
                        <m:e>
                          <m:r>
                            <a:rPr lang="zh-CN" altLang="en-US" sz="2400" i="1">
                              <a:latin typeface="Cambria Math" panose="02040503050406030204" pitchFamily="18" charset="0"/>
                            </a:rPr>
                            <m:t>𝑥</m:t>
                          </m:r>
                        </m:e>
                        <m:sub>
                          <m:r>
                            <a:rPr lang="zh-CN" altLang="en-US" sz="2400" i="1">
                              <a:latin typeface="Cambria Math" panose="02040503050406030204" pitchFamily="18" charset="0"/>
                            </a:rPr>
                            <m:t>𝑖</m:t>
                          </m:r>
                          <m:r>
                            <a:rPr lang="zh-CN" altLang="en-US" sz="2400" i="0">
                              <a:latin typeface="Cambria Math" panose="02040503050406030204" pitchFamily="18" charset="0"/>
                            </a:rPr>
                            <m:t>+</m:t>
                          </m:r>
                          <m:r>
                            <a:rPr lang="zh-CN" altLang="en-US" sz="2400" i="0">
                              <a:latin typeface="Cambria Math" panose="02040503050406030204" pitchFamily="18" charset="0"/>
                            </a:rPr>
                            <m:t>1</m:t>
                          </m:r>
                        </m:sub>
                      </m:sSub>
                      <m:r>
                        <a:rPr lang="zh-CN" altLang="en-US" sz="2400" i="0">
                          <a:latin typeface="Cambria Math" panose="02040503050406030204" pitchFamily="18" charset="0"/>
                        </a:rPr>
                        <m:t>=</m:t>
                      </m:r>
                      <m:sSub>
                        <m:sSubPr>
                          <m:ctrlPr>
                            <a:rPr lang="zh-CN" altLang="en-US" sz="2400" i="1">
                              <a:solidFill>
                                <a:srgbClr val="836967"/>
                              </a:solidFill>
                              <a:latin typeface="Cambria Math" panose="02040503050406030204" pitchFamily="18" charset="0"/>
                            </a:rPr>
                          </m:ctrlPr>
                        </m:sSubPr>
                        <m:e>
                          <m:r>
                            <a:rPr lang="zh-CN" altLang="en-US" sz="2400" i="1">
                              <a:latin typeface="Cambria Math" panose="02040503050406030204" pitchFamily="18" charset="0"/>
                            </a:rPr>
                            <m:t>𝑥</m:t>
                          </m:r>
                        </m:e>
                        <m:sub>
                          <m:r>
                            <a:rPr lang="zh-CN" altLang="en-US" sz="2400" i="1">
                              <a:latin typeface="Cambria Math" panose="02040503050406030204" pitchFamily="18" charset="0"/>
                            </a:rPr>
                            <m:t>𝑖</m:t>
                          </m:r>
                        </m:sub>
                      </m:sSub>
                      <m:r>
                        <a:rPr lang="zh-CN" altLang="en-US" sz="2400" i="0">
                          <a:latin typeface="Cambria Math" panose="02040503050406030204" pitchFamily="18" charset="0"/>
                        </a:rPr>
                        <m:t>−</m:t>
                      </m:r>
                      <m:r>
                        <a:rPr lang="zh-CN" altLang="en-US" sz="2400" i="1">
                          <a:latin typeface="Cambria Math" panose="02040503050406030204" pitchFamily="18" charset="0"/>
                        </a:rPr>
                        <m:t>𝛼</m:t>
                      </m:r>
                      <m:r>
                        <m:rPr>
                          <m:sty m:val="p"/>
                        </m:rPr>
                        <a:rPr lang="zh-CN" altLang="en-US" sz="2400" i="0">
                          <a:latin typeface="Cambria Math" panose="02040503050406030204" pitchFamily="18" charset="0"/>
                        </a:rPr>
                        <m:t>∇</m:t>
                      </m:r>
                      <m:r>
                        <a:rPr lang="zh-CN" altLang="en-US" sz="2400" i="1">
                          <a:latin typeface="Cambria Math" panose="02040503050406030204" pitchFamily="18" charset="0"/>
                        </a:rPr>
                        <m:t>𝑓</m:t>
                      </m:r>
                      <m:d>
                        <m:dPr>
                          <m:ctrlPr>
                            <a:rPr lang="zh-CN" altLang="en-US" sz="2400" i="1">
                              <a:latin typeface="Cambria Math" panose="02040503050406030204" pitchFamily="18" charset="0"/>
                            </a:rPr>
                          </m:ctrlPr>
                        </m:dPr>
                        <m:e>
                          <m:sSub>
                            <m:sSubPr>
                              <m:ctrlPr>
                                <a:rPr lang="zh-CN" altLang="en-US" sz="2400" i="1">
                                  <a:solidFill>
                                    <a:srgbClr val="836967"/>
                                  </a:solidFill>
                                  <a:latin typeface="Cambria Math" panose="02040503050406030204" pitchFamily="18" charset="0"/>
                                </a:rPr>
                              </m:ctrlPr>
                            </m:sSubPr>
                            <m:e>
                              <m:r>
                                <a:rPr lang="zh-CN" altLang="en-US" sz="2400" i="1">
                                  <a:latin typeface="Cambria Math" panose="02040503050406030204" pitchFamily="18" charset="0"/>
                                </a:rPr>
                                <m:t>𝑥</m:t>
                              </m:r>
                            </m:e>
                            <m:sub>
                              <m:r>
                                <a:rPr lang="zh-CN" altLang="en-US" sz="2400" i="1">
                                  <a:latin typeface="Cambria Math" panose="02040503050406030204" pitchFamily="18" charset="0"/>
                                </a:rPr>
                                <m:t>𝑖</m:t>
                              </m:r>
                            </m:sub>
                          </m:sSub>
                        </m:e>
                      </m:d>
                    </m:oMath>
                  </m:oMathPara>
                </a14:m>
                <a:endParaRPr lang="zh-CN" altLang="en-US" dirty="0"/>
              </a:p>
            </p:txBody>
          </p:sp>
        </mc:Choice>
        <mc:Fallback>
          <p:sp>
            <p:nvSpPr>
              <p:cNvPr id="5" name="文本框 4"/>
              <p:cNvSpPr txBox="1">
                <a:spLocks noRot="1" noChangeAspect="1" noMove="1" noResize="1" noEditPoints="1" noAdjustHandles="1" noChangeArrowheads="1" noChangeShapeType="1" noTextEdit="1"/>
              </p:cNvSpPr>
              <p:nvPr/>
            </p:nvSpPr>
            <p:spPr>
              <a:xfrm>
                <a:off x="-679537" y="4224495"/>
                <a:ext cx="6654452" cy="461665"/>
              </a:xfrm>
              <a:prstGeom prst="rect">
                <a:avLst/>
              </a:prstGeom>
              <a:blipFill rotWithShape="1">
                <a:blip r:embed="rId1"/>
                <a:stretch>
                  <a:fillRect l="1" t="-103" r="3" b="107"/>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7" name="文本框 6"/>
              <p:cNvSpPr txBox="1"/>
              <p:nvPr/>
            </p:nvSpPr>
            <p:spPr>
              <a:xfrm>
                <a:off x="6648190" y="604473"/>
                <a:ext cx="1606462" cy="461665"/>
              </a:xfrm>
              <a:prstGeom prst="rect">
                <a:avLst/>
              </a:prstGeom>
              <a:noFill/>
            </p:spPr>
            <p:txBody>
              <a:bodyPr wrap="square">
                <a:spAutoFit/>
              </a:bodyPr>
              <a:lstStyle/>
              <a:p>
                <a14:m>
                  <m:oMathPara xmlns:m="http://schemas.openxmlformats.org/officeDocument/2006/math">
                    <m:oMathParaPr>
                      <m:jc m:val="centerGroup"/>
                    </m:oMathParaPr>
                    <m:oMath xmlns:m="http://schemas.openxmlformats.org/officeDocument/2006/math">
                      <m:r>
                        <a:rPr lang="zh-CN" altLang="en-US" sz="2400" i="1" smtClean="0">
                          <a:latin typeface="Cambria Math" panose="02040503050406030204" pitchFamily="18" charset="0"/>
                        </a:rPr>
                        <m:t>𝑓</m:t>
                      </m:r>
                      <m:d>
                        <m:dPr>
                          <m:ctrlPr>
                            <a:rPr lang="zh-CN" altLang="en-US" sz="2400" i="1">
                              <a:latin typeface="Cambria Math" panose="02040503050406030204" pitchFamily="18" charset="0"/>
                            </a:rPr>
                          </m:ctrlPr>
                        </m:dPr>
                        <m:e>
                          <m:r>
                            <a:rPr lang="zh-CN" altLang="en-US" sz="2400" i="1">
                              <a:latin typeface="Cambria Math" panose="02040503050406030204" pitchFamily="18" charset="0"/>
                            </a:rPr>
                            <m:t>𝑥</m:t>
                          </m:r>
                        </m:e>
                      </m:d>
                    </m:oMath>
                  </m:oMathPara>
                </a14:m>
                <a:endParaRPr lang="zh-CN" altLang="en-US" sz="2400" dirty="0"/>
              </a:p>
            </p:txBody>
          </p:sp>
        </mc:Choice>
        <mc:Fallback>
          <p:sp>
            <p:nvSpPr>
              <p:cNvPr id="7" name="文本框 6"/>
              <p:cNvSpPr txBox="1">
                <a:spLocks noRot="1" noChangeAspect="1" noMove="1" noResize="1" noEditPoints="1" noAdjustHandles="1" noChangeArrowheads="1" noChangeShapeType="1" noTextEdit="1"/>
              </p:cNvSpPr>
              <p:nvPr/>
            </p:nvSpPr>
            <p:spPr>
              <a:xfrm>
                <a:off x="6648190" y="604473"/>
                <a:ext cx="1606462" cy="461665"/>
              </a:xfrm>
              <a:prstGeom prst="rect">
                <a:avLst/>
              </a:prstGeom>
              <a:blipFill rotWithShape="1">
                <a:blip r:embed="rId2"/>
                <a:stretch>
                  <a:fillRect l="-23" t="-127" r="18" b="132"/>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9" name="文本框 8"/>
              <p:cNvSpPr txBox="1"/>
              <p:nvPr/>
            </p:nvSpPr>
            <p:spPr>
              <a:xfrm>
                <a:off x="827903" y="3306965"/>
                <a:ext cx="786713" cy="523220"/>
              </a:xfrm>
              <a:prstGeom prst="rect">
                <a:avLst/>
              </a:prstGeom>
              <a:noFill/>
            </p:spPr>
            <p:txBody>
              <a:bodyPr wrap="square">
                <a:spAutoFit/>
              </a:bodyPr>
              <a:lstStyle/>
              <a:p>
                <a14:m>
                  <m:oMathPara xmlns:m="http://schemas.openxmlformats.org/officeDocument/2006/math">
                    <m:oMathParaPr>
                      <m:jc m:val="centerGroup"/>
                    </m:oMathParaPr>
                    <m:oMath xmlns:m="http://schemas.openxmlformats.org/officeDocument/2006/math">
                      <m:r>
                        <m:rPr>
                          <m:sty m:val="p"/>
                        </m:rPr>
                        <a:rPr lang="zh-CN" altLang="en-US" sz="2800" smtClean="0">
                          <a:latin typeface="Cambria Math" panose="02040503050406030204" pitchFamily="18" charset="0"/>
                        </a:rPr>
                        <m:t>∇</m:t>
                      </m:r>
                      <m:r>
                        <a:rPr lang="zh-CN" altLang="en-US" sz="2800" i="1">
                          <a:latin typeface="Cambria Math" panose="02040503050406030204" pitchFamily="18" charset="0"/>
                        </a:rPr>
                        <m:t>𝑓</m:t>
                      </m:r>
                      <m:d>
                        <m:dPr>
                          <m:ctrlPr>
                            <a:rPr lang="zh-CN" altLang="en-US" sz="2800" i="1">
                              <a:latin typeface="Cambria Math" panose="02040503050406030204" pitchFamily="18" charset="0"/>
                            </a:rPr>
                          </m:ctrlPr>
                        </m:dPr>
                        <m:e>
                          <m:sSub>
                            <m:sSubPr>
                              <m:ctrlPr>
                                <a:rPr lang="zh-CN" altLang="en-US" sz="2800" i="1">
                                  <a:solidFill>
                                    <a:srgbClr val="836967"/>
                                  </a:solidFill>
                                  <a:latin typeface="Cambria Math" panose="02040503050406030204" pitchFamily="18" charset="0"/>
                                </a:rPr>
                              </m:ctrlPr>
                            </m:sSubPr>
                            <m:e>
                              <m:r>
                                <a:rPr lang="zh-CN" altLang="en-US" sz="2800" i="1">
                                  <a:latin typeface="Cambria Math" panose="02040503050406030204" pitchFamily="18" charset="0"/>
                                </a:rPr>
                                <m:t>𝑥</m:t>
                              </m:r>
                            </m:e>
                            <m:sub>
                              <m:r>
                                <a:rPr lang="zh-CN" altLang="en-US" sz="2800" i="1">
                                  <a:latin typeface="Cambria Math" panose="02040503050406030204" pitchFamily="18" charset="0"/>
                                </a:rPr>
                                <m:t>𝑖</m:t>
                              </m:r>
                            </m:sub>
                          </m:sSub>
                        </m:e>
                      </m:d>
                    </m:oMath>
                  </m:oMathPara>
                </a14:m>
                <a:endParaRPr lang="zh-CN" altLang="en-US" sz="2800" dirty="0"/>
              </a:p>
            </p:txBody>
          </p:sp>
        </mc:Choice>
        <mc:Fallback>
          <p:sp>
            <p:nvSpPr>
              <p:cNvPr id="9" name="文本框 8"/>
              <p:cNvSpPr txBox="1">
                <a:spLocks noRot="1" noChangeAspect="1" noMove="1" noResize="1" noEditPoints="1" noAdjustHandles="1" noChangeArrowheads="1" noChangeShapeType="1" noTextEdit="1"/>
              </p:cNvSpPr>
              <p:nvPr/>
            </p:nvSpPr>
            <p:spPr>
              <a:xfrm>
                <a:off x="827903" y="3306965"/>
                <a:ext cx="786713" cy="523220"/>
              </a:xfrm>
              <a:prstGeom prst="rect">
                <a:avLst/>
              </a:prstGeom>
              <a:blipFill rotWithShape="1">
                <a:blip r:embed="rId3"/>
                <a:stretch>
                  <a:fillRect l="-63" t="-99" r="-37960" b="96"/>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1" name="文本框 10"/>
              <p:cNvSpPr txBox="1"/>
              <p:nvPr/>
            </p:nvSpPr>
            <p:spPr>
              <a:xfrm>
                <a:off x="6796216" y="3777402"/>
                <a:ext cx="411892" cy="461665"/>
              </a:xfrm>
              <a:prstGeom prst="rect">
                <a:avLst/>
              </a:prstGeom>
              <a:noFill/>
            </p:spPr>
            <p:txBody>
              <a:bodyPr wrap="square">
                <a:spAutoFit/>
              </a:bodyPr>
              <a:lstStyle/>
              <a:p>
                <a14:m>
                  <m:oMathPara xmlns:m="http://schemas.openxmlformats.org/officeDocument/2006/math">
                    <m:oMathParaPr>
                      <m:jc m:val="centerGroup"/>
                    </m:oMathParaPr>
                    <m:oMath xmlns:m="http://schemas.openxmlformats.org/officeDocument/2006/math">
                      <m:r>
                        <a:rPr lang="zh-CN" altLang="en-US" sz="2400" i="1" smtClean="0">
                          <a:latin typeface="Cambria Math" panose="02040503050406030204" pitchFamily="18" charset="0"/>
                        </a:rPr>
                        <m:t>𝛼</m:t>
                      </m:r>
                    </m:oMath>
                  </m:oMathPara>
                </a14:m>
                <a:endParaRPr lang="zh-CN" altLang="en-US" sz="2400" dirty="0"/>
              </a:p>
            </p:txBody>
          </p:sp>
        </mc:Choice>
        <mc:Fallback>
          <p:sp>
            <p:nvSpPr>
              <p:cNvPr id="11" name="文本框 10"/>
              <p:cNvSpPr txBox="1">
                <a:spLocks noRot="1" noChangeAspect="1" noMove="1" noResize="1" noEditPoints="1" noAdjustHandles="1" noChangeArrowheads="1" noChangeShapeType="1" noTextEdit="1"/>
              </p:cNvSpPr>
              <p:nvPr/>
            </p:nvSpPr>
            <p:spPr>
              <a:xfrm>
                <a:off x="6796216" y="3777402"/>
                <a:ext cx="411892" cy="461665"/>
              </a:xfrm>
              <a:prstGeom prst="rect">
                <a:avLst/>
              </a:prstGeom>
              <a:blipFill rotWithShape="1">
                <a:blip r:embed="rId4"/>
                <a:stretch>
                  <a:fillRect l="-108" t="-91" r="54" b="96"/>
                </a:stretch>
              </a:blipFill>
            </p:spPr>
            <p:txBody>
              <a:bodyPr/>
              <a:lstStyle/>
              <a:p>
                <a:r>
                  <a:rPr lang="zh-CN" altLang="en-US">
                    <a:noFill/>
                  </a:rPr>
                  <a:t> </a:t>
                </a:r>
              </a:p>
            </p:txBody>
          </p:sp>
        </mc:Fallback>
      </mc:AlternateContent>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43697" y="576649"/>
            <a:ext cx="10810103" cy="5600314"/>
          </a:xfrm>
        </p:spPr>
        <p:txBody>
          <a:bodyPr>
            <a:normAutofit/>
          </a:bodyPr>
          <a:lstStyle/>
          <a:p>
            <a:r>
              <a:rPr lang="zh-CN" altLang="en-US" b="0" i="0" dirty="0">
                <a:solidFill>
                  <a:srgbClr val="24292F"/>
                </a:solidFill>
                <a:effectLst/>
                <a:latin typeface="-apple-system"/>
              </a:rPr>
              <a:t> </a:t>
            </a:r>
            <a:r>
              <a:rPr lang="en-US" altLang="zh-CN" b="0" i="0" dirty="0">
                <a:solidFill>
                  <a:srgbClr val="24292F"/>
                </a:solidFill>
                <a:effectLst/>
                <a:latin typeface="-apple-system"/>
              </a:rPr>
              <a:t>c. </a:t>
            </a:r>
            <a:r>
              <a:rPr lang="zh-CN" altLang="en-US" b="0" i="0" dirty="0">
                <a:solidFill>
                  <a:srgbClr val="24292F"/>
                </a:solidFill>
                <a:effectLst/>
                <a:latin typeface="-apple-system"/>
              </a:rPr>
              <a:t>重复迭代：重复执行上述步骤，直到满足停止条件。停止条件可以是达到最大迭代次数，梯度变化很小或达到预定义的误差阈值等。</a:t>
            </a:r>
            <a:endParaRPr lang="en-US" altLang="zh-CN" b="0" i="0" dirty="0">
              <a:solidFill>
                <a:srgbClr val="24292F"/>
              </a:solidFill>
              <a:effectLst/>
              <a:latin typeface="-apple-system"/>
            </a:endParaRPr>
          </a:p>
          <a:p>
            <a:r>
              <a:rPr lang="en-US" altLang="zh-CN" b="0" i="0" dirty="0">
                <a:solidFill>
                  <a:srgbClr val="24292F"/>
                </a:solidFill>
                <a:effectLst/>
                <a:latin typeface="-apple-system"/>
              </a:rPr>
              <a:t>4. </a:t>
            </a:r>
            <a:r>
              <a:rPr lang="zh-CN" altLang="en-US" b="0" i="0" dirty="0">
                <a:solidFill>
                  <a:srgbClr val="24292F"/>
                </a:solidFill>
                <a:effectLst/>
                <a:latin typeface="-apple-system"/>
              </a:rPr>
              <a:t>最优解：当迭代停止时，得到的参数值 </a:t>
            </a:r>
            <a:r>
              <a:rPr lang="en-US" altLang="zh-CN" b="0" i="0" dirty="0">
                <a:solidFill>
                  <a:srgbClr val="24292F"/>
                </a:solidFill>
                <a:effectLst/>
                <a:latin typeface="-apple-system"/>
              </a:rPr>
              <a:t>x* </a:t>
            </a:r>
            <a:r>
              <a:rPr lang="zh-CN" altLang="en-US" b="0" i="0" dirty="0">
                <a:solidFill>
                  <a:srgbClr val="24292F"/>
                </a:solidFill>
                <a:effectLst/>
                <a:latin typeface="-apple-system"/>
              </a:rPr>
              <a:t>即为目标函数的局部最小值点。</a:t>
            </a:r>
            <a:endParaRPr lang="zh-CN" altLang="en-US" b="0" i="0" dirty="0">
              <a:solidFill>
                <a:srgbClr val="24292F"/>
              </a:solidFill>
              <a:effectLst/>
              <a:latin typeface="-apple-system"/>
            </a:endParaRPr>
          </a:p>
          <a:p>
            <a:r>
              <a:rPr lang="zh-CN" altLang="en-US" b="0" i="0" dirty="0">
                <a:solidFill>
                  <a:srgbClr val="24292F"/>
                </a:solidFill>
                <a:effectLst/>
                <a:latin typeface="-apple-system"/>
              </a:rPr>
              <a:t>需要注意的是，梯度下降算法中的学习率 </a:t>
            </a:r>
            <a:r>
              <a:rPr lang="en-US" altLang="zh-CN" b="0" i="0" dirty="0">
                <a:solidFill>
                  <a:srgbClr val="24292F"/>
                </a:solidFill>
                <a:effectLst/>
                <a:latin typeface="-apple-system"/>
              </a:rPr>
              <a:t>α </a:t>
            </a:r>
            <a:r>
              <a:rPr lang="zh-CN" altLang="en-US" b="0" i="0" dirty="0">
                <a:solidFill>
                  <a:srgbClr val="24292F"/>
                </a:solidFill>
                <a:effectLst/>
                <a:latin typeface="-apple-system"/>
              </a:rPr>
              <a:t>的选择非常重要。如果学习率过小，收敛速度会很慢；如果学习率过大，可能导致无法收敛甚至震荡。通常需要进行多次试验来选择合适的学习率。</a:t>
            </a:r>
            <a:endParaRPr lang="zh-CN" altLang="en-US" b="0" i="0" dirty="0">
              <a:solidFill>
                <a:srgbClr val="24292F"/>
              </a:solidFill>
              <a:effectLst/>
              <a:latin typeface="-apple-system"/>
            </a:endParaRPr>
          </a:p>
          <a:p>
            <a:r>
              <a:rPr lang="zh-CN" altLang="en-US" b="0" i="0" dirty="0">
                <a:solidFill>
                  <a:srgbClr val="24292F"/>
                </a:solidFill>
                <a:effectLst/>
                <a:latin typeface="-apple-system"/>
              </a:rPr>
              <a:t>总而言之，梯度下降算法通过迭代地更新参数，以找到使目标函数最小化的最优参数值。这是一种常用的优化算法，在机器学习和深度学习等领域得到广泛应用。希望以上描述能够对你理解梯度下降算法的问题描述提供帮助。如果有任何进一步的问题，请随时提问。</a:t>
            </a:r>
            <a:endParaRPr lang="zh-CN" altLang="en-US" dirty="0"/>
          </a:p>
          <a:p>
            <a:endParaRPr lang="zh-CN"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6410" y="0"/>
            <a:ext cx="10515600" cy="1325563"/>
          </a:xfrm>
        </p:spPr>
        <p:txBody>
          <a:bodyPr/>
          <a:lstStyle/>
          <a:p>
            <a:r>
              <a:rPr lang="zh-CN" altLang="en-US" b="0" i="0" dirty="0">
                <a:solidFill>
                  <a:srgbClr val="24292F"/>
                </a:solidFill>
                <a:effectLst/>
                <a:latin typeface="-apple-system"/>
              </a:rPr>
              <a:t>问题抽象：</a:t>
            </a:r>
            <a:endParaRPr lang="zh-CN" altLang="en-US" dirty="0"/>
          </a:p>
        </p:txBody>
      </p:sp>
      <p:sp>
        <p:nvSpPr>
          <p:cNvPr id="3" name="内容占位符 2"/>
          <p:cNvSpPr>
            <a:spLocks noGrp="1"/>
          </p:cNvSpPr>
          <p:nvPr>
            <p:ph idx="1"/>
          </p:nvPr>
        </p:nvSpPr>
        <p:spPr>
          <a:xfrm>
            <a:off x="156410" y="994611"/>
            <a:ext cx="11634537" cy="5759115"/>
          </a:xfrm>
        </p:spPr>
        <p:txBody>
          <a:bodyPr>
            <a:normAutofit/>
          </a:bodyPr>
          <a:lstStyle/>
          <a:p>
            <a:r>
              <a:rPr lang="zh-CN" altLang="en-US" b="0" i="0" dirty="0">
                <a:solidFill>
                  <a:srgbClr val="24292F"/>
                </a:solidFill>
                <a:effectLst/>
                <a:latin typeface="-apple-system"/>
              </a:rPr>
              <a:t>将目标函数表示为一个关于待求参数的函数形式。通常，我们使用损失函数来度量模型预测结果与实际结果之间的差异，将其最小化即可。</a:t>
            </a:r>
            <a:endParaRPr lang="zh-CN" altLang="en-US" b="0" i="0" dirty="0">
              <a:solidFill>
                <a:srgbClr val="24292F"/>
              </a:solidFill>
              <a:effectLst/>
              <a:latin typeface="-apple-system"/>
            </a:endParaRPr>
          </a:p>
          <a:p>
            <a:r>
              <a:rPr lang="zh-CN" altLang="en-US" dirty="0"/>
              <a:t>梯度下降算法可以抽象为以下问题：</a:t>
            </a:r>
            <a:endParaRPr lang="zh-CN" altLang="en-US" dirty="0"/>
          </a:p>
          <a:p>
            <a:r>
              <a:rPr lang="zh-CN" altLang="en-US" dirty="0"/>
              <a:t>给定一个目标函数 </a:t>
            </a:r>
            <a:r>
              <a:rPr lang="en-US" altLang="zh-CN" dirty="0"/>
              <a:t>f(x)</a:t>
            </a:r>
            <a:r>
              <a:rPr lang="zh-CN" altLang="en-US" dirty="0"/>
              <a:t>，其中 </a:t>
            </a:r>
            <a:r>
              <a:rPr lang="en-US" altLang="zh-CN" dirty="0"/>
              <a:t>x</a:t>
            </a:r>
            <a:r>
              <a:rPr lang="zh-CN" altLang="en-US" dirty="0"/>
              <a:t>表示参数向量或参数集合，我们的目标是通过梯度下降算法找到使目标函数最小化的最优参数值。</a:t>
            </a:r>
            <a:endParaRPr lang="zh-CN" altLang="en-US" dirty="0"/>
          </a:p>
          <a:p>
            <a:r>
              <a:rPr lang="zh-CN" altLang="en-US" dirty="0"/>
              <a:t>问题描述如下：</a:t>
            </a:r>
            <a:endParaRPr lang="zh-CN" altLang="en-US" dirty="0"/>
          </a:p>
          <a:p>
            <a:r>
              <a:rPr lang="zh-CN" altLang="en-US" dirty="0"/>
              <a:t>输入：目标函数 </a:t>
            </a:r>
            <a:r>
              <a:rPr lang="en-US" altLang="zh-CN" dirty="0"/>
              <a:t>f(x)</a:t>
            </a:r>
            <a:r>
              <a:rPr lang="zh-CN" altLang="en-US" dirty="0"/>
              <a:t>，初始参数值 </a:t>
            </a:r>
            <a:r>
              <a:rPr lang="en-US" altLang="zh-CN" dirty="0"/>
              <a:t>x0</a:t>
            </a:r>
            <a:r>
              <a:rPr lang="zh-CN" altLang="en-US" dirty="0"/>
              <a:t>，学习率 </a:t>
            </a:r>
            <a:r>
              <a:rPr lang="en-US" altLang="zh-CN" dirty="0"/>
              <a:t>α</a:t>
            </a:r>
            <a:r>
              <a:rPr lang="zh-CN" altLang="en-US" dirty="0"/>
              <a:t>，停止条件。</a:t>
            </a:r>
            <a:endParaRPr lang="zh-CN" altLang="en-US" dirty="0"/>
          </a:p>
          <a:p>
            <a:r>
              <a:rPr lang="zh-CN" altLang="en-US" dirty="0"/>
              <a:t>输出：最优参数值 </a:t>
            </a:r>
            <a:r>
              <a:rPr lang="en-US" altLang="zh-CN" dirty="0"/>
              <a:t>x*</a:t>
            </a:r>
            <a:r>
              <a:rPr lang="zh-CN" altLang="en-US" dirty="0"/>
              <a:t>。</a:t>
            </a:r>
            <a:endParaRPr lang="zh-CN" altLang="en-US" dirty="0"/>
          </a:p>
          <a:p>
            <a:r>
              <a:rPr lang="zh-CN" altLang="en-US" dirty="0"/>
              <a:t>在实际应用中，可能还会考虑加入正则化项、批量梯度下降（使用训练样本的子集更新参数）以及动态调整学习率等技巧来改进算法性能。以上是对梯度下降算法问题的抽象描述，希望能够帮助您理解。如果还有其他问题，请随时提问。</a:t>
            </a:r>
            <a:endParaRPr lang="zh-CN" alt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80737" y="-56146"/>
            <a:ext cx="11073063" cy="946484"/>
          </a:xfrm>
        </p:spPr>
        <p:txBody>
          <a:bodyPr/>
          <a:lstStyle/>
          <a:p>
            <a:r>
              <a:rPr lang="zh-CN" altLang="en-US" b="0" i="0" dirty="0">
                <a:solidFill>
                  <a:srgbClr val="24292F"/>
                </a:solidFill>
                <a:effectLst/>
                <a:latin typeface="-apple-system"/>
              </a:rPr>
              <a:t>数据表示：</a:t>
            </a:r>
            <a:endParaRPr lang="zh-CN" altLang="en-US" dirty="0"/>
          </a:p>
        </p:txBody>
      </p:sp>
      <p:sp>
        <p:nvSpPr>
          <p:cNvPr id="3" name="内容占位符 2"/>
          <p:cNvSpPr>
            <a:spLocks noGrp="1"/>
          </p:cNvSpPr>
          <p:nvPr>
            <p:ph idx="1"/>
          </p:nvPr>
        </p:nvSpPr>
        <p:spPr>
          <a:xfrm>
            <a:off x="176463" y="721896"/>
            <a:ext cx="12015537" cy="5455068"/>
          </a:xfrm>
        </p:spPr>
        <p:txBody>
          <a:bodyPr>
            <a:normAutofit/>
          </a:bodyPr>
          <a:lstStyle/>
          <a:p>
            <a:r>
              <a:rPr lang="zh-CN" altLang="en-US" b="0" i="0" dirty="0">
                <a:solidFill>
                  <a:srgbClr val="24292F"/>
                </a:solidFill>
                <a:effectLst/>
                <a:latin typeface="-apple-system"/>
              </a:rPr>
              <a:t>随机梯度下降算法需要输入训练数据集和学习率等参数。训练数据集包括输入特征和对应的目标值，用于模型的训练和参数更新。</a:t>
            </a:r>
            <a:endParaRPr lang="en-US" altLang="zh-CN" b="0" i="0" dirty="0">
              <a:solidFill>
                <a:srgbClr val="24292F"/>
              </a:solidFill>
              <a:effectLst/>
              <a:latin typeface="-apple-system"/>
            </a:endParaRPr>
          </a:p>
          <a:p>
            <a:r>
              <a:rPr lang="zh-CN" altLang="en-US" b="0" i="0" dirty="0">
                <a:solidFill>
                  <a:srgbClr val="24292F"/>
                </a:solidFill>
                <a:effectLst/>
                <a:latin typeface="-apple-system"/>
              </a:rPr>
              <a:t>梯度下降算法的数据表示通常涉及目标函数的输入和输出，以及参数的表示。下面是一种常见的数据表示方式：</a:t>
            </a:r>
            <a:endParaRPr lang="zh-CN" altLang="en-US" b="0" i="0" dirty="0">
              <a:solidFill>
                <a:srgbClr val="24292F"/>
              </a:solidFill>
              <a:effectLst/>
              <a:latin typeface="-apple-system"/>
            </a:endParaRPr>
          </a:p>
          <a:p>
            <a:r>
              <a:rPr lang="en-US" altLang="zh-CN" b="0" i="0" dirty="0">
                <a:solidFill>
                  <a:srgbClr val="24292F"/>
                </a:solidFill>
                <a:effectLst/>
                <a:latin typeface="-apple-system"/>
              </a:rPr>
              <a:t>1. </a:t>
            </a:r>
            <a:r>
              <a:rPr lang="zh-CN" altLang="en-US" b="0" i="0" dirty="0">
                <a:solidFill>
                  <a:srgbClr val="24292F"/>
                </a:solidFill>
                <a:effectLst/>
                <a:latin typeface="-apple-system"/>
              </a:rPr>
              <a:t>输入数据（</a:t>
            </a:r>
            <a:r>
              <a:rPr lang="en-US" altLang="zh-CN" b="0" i="0" dirty="0">
                <a:solidFill>
                  <a:srgbClr val="24292F"/>
                </a:solidFill>
                <a:effectLst/>
                <a:latin typeface="-apple-system"/>
              </a:rPr>
              <a:t>Input Data</a:t>
            </a:r>
            <a:r>
              <a:rPr lang="zh-CN" altLang="en-US" b="0" i="0" dirty="0">
                <a:solidFill>
                  <a:srgbClr val="24292F"/>
                </a:solidFill>
                <a:effectLst/>
                <a:latin typeface="-apple-system"/>
              </a:rPr>
              <a:t>）：假设我们有一个训练数据集，其中包含 </a:t>
            </a:r>
            <a:r>
              <a:rPr lang="en-US" altLang="zh-CN" b="0" i="0" dirty="0">
                <a:solidFill>
                  <a:srgbClr val="24292F"/>
                </a:solidFill>
                <a:effectLst/>
                <a:latin typeface="-apple-system"/>
              </a:rPr>
              <a:t>N </a:t>
            </a:r>
            <a:r>
              <a:rPr lang="zh-CN" altLang="en-US" b="0" i="0" dirty="0">
                <a:solidFill>
                  <a:srgbClr val="24292F"/>
                </a:solidFill>
                <a:effectLst/>
                <a:latin typeface="-apple-system"/>
              </a:rPr>
              <a:t>个样本。每个样本包含 </a:t>
            </a:r>
            <a:r>
              <a:rPr lang="en-US" altLang="zh-CN" b="0" i="0" dirty="0">
                <a:solidFill>
                  <a:srgbClr val="24292F"/>
                </a:solidFill>
                <a:effectLst/>
                <a:latin typeface="-apple-system"/>
              </a:rPr>
              <a:t>d </a:t>
            </a:r>
            <a:r>
              <a:rPr lang="zh-CN" altLang="en-US" b="0" i="0" dirty="0">
                <a:solidFill>
                  <a:srgbClr val="24292F"/>
                </a:solidFill>
                <a:effectLst/>
                <a:latin typeface="-apple-system"/>
              </a:rPr>
              <a:t>个特征。我们可以将输入数据表示为一个矩阵 </a:t>
            </a:r>
            <a:r>
              <a:rPr lang="en-US" altLang="zh-CN" b="0" i="0" dirty="0">
                <a:solidFill>
                  <a:srgbClr val="24292F"/>
                </a:solidFill>
                <a:effectLst/>
                <a:latin typeface="-apple-system"/>
              </a:rPr>
              <a:t>$X$</a:t>
            </a:r>
            <a:r>
              <a:rPr lang="zh-CN" altLang="en-US" b="0" i="0" dirty="0">
                <a:solidFill>
                  <a:srgbClr val="24292F"/>
                </a:solidFill>
                <a:effectLst/>
                <a:latin typeface="-apple-system"/>
              </a:rPr>
              <a:t>，其大小为         。每一行对应一个样本，每一列对应一个特征。</a:t>
            </a:r>
            <a:endParaRPr lang="zh-CN" altLang="en-US" b="0" i="0" dirty="0">
              <a:solidFill>
                <a:srgbClr val="24292F"/>
              </a:solidFill>
              <a:effectLst/>
              <a:latin typeface="-apple-system"/>
            </a:endParaRPr>
          </a:p>
          <a:p>
            <a:r>
              <a:rPr lang="en-US" altLang="zh-CN" b="0" i="0" dirty="0">
                <a:solidFill>
                  <a:srgbClr val="24292F"/>
                </a:solidFill>
                <a:effectLst/>
                <a:latin typeface="-apple-system"/>
              </a:rPr>
              <a:t>2. </a:t>
            </a:r>
            <a:r>
              <a:rPr lang="zh-CN" altLang="en-US" b="0" i="0" dirty="0">
                <a:solidFill>
                  <a:srgbClr val="24292F"/>
                </a:solidFill>
                <a:effectLst/>
                <a:latin typeface="-apple-system"/>
              </a:rPr>
              <a:t>输出数据（</a:t>
            </a:r>
            <a:r>
              <a:rPr lang="en-US" altLang="zh-CN" b="0" i="0" dirty="0">
                <a:solidFill>
                  <a:srgbClr val="24292F"/>
                </a:solidFill>
                <a:effectLst/>
                <a:latin typeface="-apple-system"/>
              </a:rPr>
              <a:t>Output Data</a:t>
            </a:r>
            <a:r>
              <a:rPr lang="zh-CN" altLang="en-US" b="0" i="0" dirty="0">
                <a:solidFill>
                  <a:srgbClr val="24292F"/>
                </a:solidFill>
                <a:effectLst/>
                <a:latin typeface="-apple-system"/>
              </a:rPr>
              <a:t>）：针对每个输入样本，我们有相应的输出或标签值。这些输出通常是实数值，用于表示回归问题，或者是标签，用于表示分类问题。我们可以将输出数据表示为一个向量 </a:t>
            </a:r>
            <a:r>
              <a:rPr lang="en-US" altLang="zh-CN" b="0" i="0" dirty="0">
                <a:solidFill>
                  <a:srgbClr val="24292F"/>
                </a:solidFill>
                <a:effectLst/>
                <a:latin typeface="-apple-system"/>
              </a:rPr>
              <a:t>Y</a:t>
            </a:r>
            <a:r>
              <a:rPr lang="zh-CN" altLang="en-US" b="0" i="0" dirty="0">
                <a:solidFill>
                  <a:srgbClr val="24292F"/>
                </a:solidFill>
                <a:effectLst/>
                <a:latin typeface="-apple-system"/>
              </a:rPr>
              <a:t>，其长度为 </a:t>
            </a:r>
            <a:r>
              <a:rPr lang="en-US" altLang="zh-CN" b="0" i="0" dirty="0">
                <a:solidFill>
                  <a:srgbClr val="24292F"/>
                </a:solidFill>
                <a:effectLst/>
                <a:latin typeface="-apple-system"/>
              </a:rPr>
              <a:t>N</a:t>
            </a:r>
            <a:r>
              <a:rPr lang="zh-CN" altLang="en-US" b="0" i="0" dirty="0">
                <a:solidFill>
                  <a:srgbClr val="24292F"/>
                </a:solidFill>
                <a:effectLst/>
                <a:latin typeface="-apple-system"/>
              </a:rPr>
              <a:t>，每个元素对应一个样本的输出值。</a:t>
            </a:r>
            <a:endParaRPr lang="zh-CN" altLang="en-US" b="0" i="0" dirty="0">
              <a:solidFill>
                <a:srgbClr val="24292F"/>
              </a:solidFill>
              <a:effectLst/>
              <a:latin typeface="-apple-system"/>
            </a:endParaRPr>
          </a:p>
        </p:txBody>
      </p:sp>
      <mc:AlternateContent xmlns:mc="http://schemas.openxmlformats.org/markup-compatibility/2006">
        <mc:Choice xmlns:a14="http://schemas.microsoft.com/office/drawing/2010/main" Requires="a14">
          <p:sp>
            <p:nvSpPr>
              <p:cNvPr id="5" name="文本框 4"/>
              <p:cNvSpPr txBox="1"/>
              <p:nvPr/>
            </p:nvSpPr>
            <p:spPr>
              <a:xfrm>
                <a:off x="-843348" y="3264764"/>
                <a:ext cx="6156158" cy="461665"/>
              </a:xfrm>
              <a:prstGeom prst="rect">
                <a:avLst/>
              </a:prstGeom>
              <a:noFill/>
            </p:spPr>
            <p:txBody>
              <a:bodyPr wrap="square">
                <a:spAutoFit/>
              </a:bodyPr>
              <a:lstStyle/>
              <a:p>
                <a14:m>
                  <m:oMathPara xmlns:m="http://schemas.openxmlformats.org/officeDocument/2006/math">
                    <m:oMathParaPr>
                      <m:jc m:val="centerGroup"/>
                    </m:oMathParaPr>
                    <m:oMath xmlns:m="http://schemas.openxmlformats.org/officeDocument/2006/math">
                      <m:r>
                        <a:rPr lang="zh-CN" altLang="en-US" sz="2400" i="1" smtClean="0">
                          <a:latin typeface="Cambria Math" panose="02040503050406030204" pitchFamily="18" charset="0"/>
                        </a:rPr>
                        <m:t>𝑁</m:t>
                      </m:r>
                      <m:r>
                        <a:rPr lang="zh-CN" altLang="en-US" sz="2400" i="0">
                          <a:latin typeface="Cambria Math" panose="02040503050406030204" pitchFamily="18" charset="0"/>
                        </a:rPr>
                        <m:t>×</m:t>
                      </m:r>
                      <m:r>
                        <a:rPr lang="zh-CN" altLang="en-US" sz="2400" i="1">
                          <a:latin typeface="Cambria Math" panose="02040503050406030204" pitchFamily="18" charset="0"/>
                        </a:rPr>
                        <m:t>𝑑</m:t>
                      </m:r>
                    </m:oMath>
                  </m:oMathPara>
                </a14:m>
                <a:endParaRPr lang="zh-CN" altLang="en-US" sz="2400" dirty="0"/>
              </a:p>
            </p:txBody>
          </p:sp>
        </mc:Choice>
        <mc:Fallback>
          <p:sp>
            <p:nvSpPr>
              <p:cNvPr id="5" name="文本框 4"/>
              <p:cNvSpPr txBox="1">
                <a:spLocks noRot="1" noChangeAspect="1" noMove="1" noResize="1" noEditPoints="1" noAdjustHandles="1" noChangeArrowheads="1" noChangeShapeType="1" noTextEdit="1"/>
              </p:cNvSpPr>
              <p:nvPr/>
            </p:nvSpPr>
            <p:spPr>
              <a:xfrm>
                <a:off x="-843348" y="3264764"/>
                <a:ext cx="6156158" cy="461665"/>
              </a:xfrm>
              <a:prstGeom prst="rect">
                <a:avLst/>
              </a:prstGeom>
              <a:blipFill rotWithShape="1">
                <a:blip r:embed="rId1"/>
                <a:stretch>
                  <a:fillRect l="1" t="-50" r="6" b="54"/>
                </a:stretch>
              </a:blipFill>
            </p:spPr>
            <p:txBody>
              <a:bodyPr/>
              <a:lstStyle/>
              <a:p>
                <a:r>
                  <a:rPr lang="zh-CN" altLang="en-US">
                    <a:noFill/>
                  </a:rPr>
                  <a:t> </a:t>
                </a:r>
              </a:p>
            </p:txBody>
          </p:sp>
        </mc:Fallback>
      </mc:AlternateContent>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en-US" altLang="zh-CN" b="0" i="0" dirty="0">
                <a:solidFill>
                  <a:srgbClr val="24292F"/>
                </a:solidFill>
                <a:effectLst/>
                <a:latin typeface="-apple-system"/>
              </a:rPr>
              <a:t>3. </a:t>
            </a:r>
            <a:r>
              <a:rPr lang="zh-CN" altLang="en-US" b="0" i="0" dirty="0">
                <a:solidFill>
                  <a:srgbClr val="24292F"/>
                </a:solidFill>
                <a:effectLst/>
                <a:latin typeface="-apple-system"/>
              </a:rPr>
              <a:t>参数表示（</a:t>
            </a:r>
            <a:r>
              <a:rPr lang="en-US" altLang="zh-CN" b="0" i="0" dirty="0">
                <a:solidFill>
                  <a:srgbClr val="24292F"/>
                </a:solidFill>
                <a:effectLst/>
                <a:latin typeface="-apple-system"/>
              </a:rPr>
              <a:t>Parameter Representation</a:t>
            </a:r>
            <a:r>
              <a:rPr lang="zh-CN" altLang="en-US" b="0" i="0" dirty="0">
                <a:solidFill>
                  <a:srgbClr val="24292F"/>
                </a:solidFill>
                <a:effectLst/>
                <a:latin typeface="-apple-system"/>
              </a:rPr>
              <a:t>）：我们需要选择一个参数向量或参数集合来表示目标函数中的参数。例如，在线性回归问题中，参数向量可以表示为                                                    ，</a:t>
            </a:r>
            <a:endParaRPr lang="en-US" altLang="zh-CN" b="0" i="0" dirty="0">
              <a:solidFill>
                <a:srgbClr val="24292F"/>
              </a:solidFill>
              <a:effectLst/>
              <a:latin typeface="-apple-system"/>
            </a:endParaRPr>
          </a:p>
          <a:p>
            <a:r>
              <a:rPr lang="zh-CN" altLang="en-US" b="0" i="0" dirty="0">
                <a:solidFill>
                  <a:srgbClr val="24292F"/>
                </a:solidFill>
                <a:effectLst/>
                <a:latin typeface="-apple-system"/>
              </a:rPr>
              <a:t>其中       表示第 </a:t>
            </a:r>
            <a:r>
              <a:rPr lang="en-US" altLang="zh-CN" b="0" i="0" dirty="0" err="1">
                <a:solidFill>
                  <a:srgbClr val="24292F"/>
                </a:solidFill>
                <a:effectLst/>
                <a:latin typeface="-apple-system"/>
              </a:rPr>
              <a:t>i</a:t>
            </a:r>
            <a:r>
              <a:rPr lang="en-US" altLang="zh-CN" b="0" i="0" dirty="0">
                <a:solidFill>
                  <a:srgbClr val="24292F"/>
                </a:solidFill>
                <a:effectLst/>
                <a:latin typeface="-apple-system"/>
              </a:rPr>
              <a:t> </a:t>
            </a:r>
            <a:r>
              <a:rPr lang="zh-CN" altLang="en-US" b="0" i="0" dirty="0">
                <a:solidFill>
                  <a:srgbClr val="24292F"/>
                </a:solidFill>
                <a:effectLst/>
                <a:latin typeface="-apple-system"/>
              </a:rPr>
              <a:t>个特征的权重。在神经网络中，参数表示为各层之间的连接权重和偏置项。</a:t>
            </a:r>
            <a:endParaRPr lang="zh-CN" altLang="en-US" b="0" i="0" dirty="0">
              <a:solidFill>
                <a:srgbClr val="24292F"/>
              </a:solidFill>
              <a:effectLst/>
              <a:latin typeface="-apple-system"/>
            </a:endParaRPr>
          </a:p>
          <a:p>
            <a:r>
              <a:rPr lang="zh-CN" altLang="en-US" b="0" i="0" dirty="0">
                <a:solidFill>
                  <a:srgbClr val="24292F"/>
                </a:solidFill>
                <a:effectLst/>
                <a:latin typeface="-apple-system"/>
              </a:rPr>
              <a:t>在梯度下降算法中，我们使用输入数据和输出数据来计算损失函数（</a:t>
            </a:r>
            <a:r>
              <a:rPr lang="en-US" altLang="zh-CN" b="0" i="0" dirty="0">
                <a:solidFill>
                  <a:srgbClr val="24292F"/>
                </a:solidFill>
                <a:effectLst/>
                <a:latin typeface="-apple-system"/>
              </a:rPr>
              <a:t>Loss Function</a:t>
            </a:r>
            <a:r>
              <a:rPr lang="zh-CN" altLang="en-US" b="0" i="0" dirty="0">
                <a:solidFill>
                  <a:srgbClr val="24292F"/>
                </a:solidFill>
                <a:effectLst/>
                <a:latin typeface="-apple-system"/>
              </a:rPr>
              <a:t>），该函数衡量模型预测值与实际值之间的差距。然后，我们通过调整参数来最小化损失函数。梯度下降算法使用目标函数的梯度信息来指导参数调整的方向和幅度。</a:t>
            </a:r>
            <a:endParaRPr lang="zh-CN" altLang="en-US" b="0" i="0" dirty="0">
              <a:solidFill>
                <a:srgbClr val="24292F"/>
              </a:solidFill>
              <a:effectLst/>
              <a:latin typeface="-apple-system"/>
            </a:endParaRPr>
          </a:p>
          <a:p>
            <a:endParaRPr lang="zh-CN" altLang="en-US" dirty="0"/>
          </a:p>
        </p:txBody>
      </p:sp>
      <mc:AlternateContent xmlns:mc="http://schemas.openxmlformats.org/markup-compatibility/2006">
        <mc:Choice xmlns:a14="http://schemas.microsoft.com/office/drawing/2010/main" Requires="a14">
          <p:sp>
            <p:nvSpPr>
              <p:cNvPr id="5" name="文本框 4"/>
              <p:cNvSpPr txBox="1"/>
              <p:nvPr/>
            </p:nvSpPr>
            <p:spPr>
              <a:xfrm>
                <a:off x="4836695" y="2578587"/>
                <a:ext cx="6096000" cy="584775"/>
              </a:xfrm>
              <a:prstGeom prst="rect">
                <a:avLst/>
              </a:prstGeom>
              <a:noFill/>
            </p:spPr>
            <p:txBody>
              <a:bodyPr wrap="square">
                <a:spAutoFit/>
              </a:bodyPr>
              <a:lstStyle/>
              <a:p>
                <a14:m>
                  <m:oMathPara xmlns:m="http://schemas.openxmlformats.org/officeDocument/2006/math">
                    <m:oMathParaPr>
                      <m:jc m:val="centerGroup"/>
                    </m:oMathParaPr>
                    <m:oMath xmlns:m="http://schemas.openxmlformats.org/officeDocument/2006/math">
                      <m:r>
                        <a:rPr lang="zh-CN" altLang="en-US" sz="3200" i="1" smtClean="0">
                          <a:latin typeface="Cambria Math" panose="02040503050406030204" pitchFamily="18" charset="0"/>
                        </a:rPr>
                        <m:t>𝑤</m:t>
                      </m:r>
                      <m:r>
                        <a:rPr lang="zh-CN" altLang="en-US" sz="3200" i="0">
                          <a:latin typeface="Cambria Math" panose="02040503050406030204" pitchFamily="18" charset="0"/>
                        </a:rPr>
                        <m:t>=</m:t>
                      </m:r>
                      <m:d>
                        <m:dPr>
                          <m:begChr m:val="["/>
                          <m:sepChr m:val=","/>
                          <m:endChr m:val="]"/>
                          <m:ctrlPr>
                            <a:rPr lang="zh-CN" altLang="en-US" sz="3200" i="1">
                              <a:latin typeface="Cambria Math" panose="02040503050406030204" pitchFamily="18" charset="0"/>
                            </a:rPr>
                          </m:ctrlPr>
                        </m:dPr>
                        <m:e>
                          <m:sSub>
                            <m:sSubPr>
                              <m:ctrlPr>
                                <a:rPr lang="zh-CN" altLang="en-US" sz="3200" i="1">
                                  <a:solidFill>
                                    <a:srgbClr val="836967"/>
                                  </a:solidFill>
                                  <a:latin typeface="Cambria Math" panose="02040503050406030204" pitchFamily="18" charset="0"/>
                                </a:rPr>
                              </m:ctrlPr>
                            </m:sSubPr>
                            <m:e>
                              <m:r>
                                <a:rPr lang="zh-CN" altLang="en-US" sz="3200" i="1">
                                  <a:latin typeface="Cambria Math" panose="02040503050406030204" pitchFamily="18" charset="0"/>
                                </a:rPr>
                                <m:t>𝑤</m:t>
                              </m:r>
                            </m:e>
                            <m:sub>
                              <m:r>
                                <a:rPr lang="zh-CN" altLang="en-US" sz="3200" i="0">
                                  <a:latin typeface="Cambria Math" panose="02040503050406030204" pitchFamily="18" charset="0"/>
                                </a:rPr>
                                <m:t>1</m:t>
                              </m:r>
                            </m:sub>
                          </m:sSub>
                        </m:e>
                        <m:e>
                          <m:sSub>
                            <m:sSubPr>
                              <m:ctrlPr>
                                <a:rPr lang="zh-CN" altLang="en-US" sz="3200" i="1">
                                  <a:solidFill>
                                    <a:srgbClr val="836967"/>
                                  </a:solidFill>
                                  <a:latin typeface="Cambria Math" panose="02040503050406030204" pitchFamily="18" charset="0"/>
                                </a:rPr>
                              </m:ctrlPr>
                            </m:sSubPr>
                            <m:e>
                              <m:r>
                                <a:rPr lang="zh-CN" altLang="en-US" sz="3200" i="1">
                                  <a:latin typeface="Cambria Math" panose="02040503050406030204" pitchFamily="18" charset="0"/>
                                </a:rPr>
                                <m:t>𝑤</m:t>
                              </m:r>
                            </m:e>
                            <m:sub>
                              <m:r>
                                <a:rPr lang="zh-CN" altLang="en-US" sz="3200" i="0">
                                  <a:latin typeface="Cambria Math" panose="02040503050406030204" pitchFamily="18" charset="0"/>
                                </a:rPr>
                                <m:t>2</m:t>
                              </m:r>
                            </m:sub>
                          </m:sSub>
                        </m:e>
                        <m:e>
                          <m:r>
                            <a:rPr lang="zh-CN" altLang="en-US" sz="3200" i="0">
                              <a:latin typeface="Cambria Math" panose="02040503050406030204" pitchFamily="18" charset="0"/>
                            </a:rPr>
                            <m:t>...</m:t>
                          </m:r>
                        </m:e>
                        <m:e>
                          <m:sSub>
                            <m:sSubPr>
                              <m:ctrlPr>
                                <a:rPr lang="zh-CN" altLang="en-US" sz="3200" i="1">
                                  <a:solidFill>
                                    <a:srgbClr val="836967"/>
                                  </a:solidFill>
                                  <a:latin typeface="Cambria Math" panose="02040503050406030204" pitchFamily="18" charset="0"/>
                                </a:rPr>
                              </m:ctrlPr>
                            </m:sSubPr>
                            <m:e>
                              <m:r>
                                <a:rPr lang="zh-CN" altLang="en-US" sz="3200" i="1">
                                  <a:latin typeface="Cambria Math" panose="02040503050406030204" pitchFamily="18" charset="0"/>
                                </a:rPr>
                                <m:t>𝑤</m:t>
                              </m:r>
                            </m:e>
                            <m:sub>
                              <m:r>
                                <a:rPr lang="zh-CN" altLang="en-US" sz="3200" i="1">
                                  <a:latin typeface="Cambria Math" panose="02040503050406030204" pitchFamily="18" charset="0"/>
                                </a:rPr>
                                <m:t>𝑑</m:t>
                              </m:r>
                            </m:sub>
                          </m:sSub>
                        </m:e>
                      </m:d>
                    </m:oMath>
                  </m:oMathPara>
                </a14:m>
                <a:endParaRPr lang="zh-CN" altLang="en-US" sz="3200" dirty="0"/>
              </a:p>
            </p:txBody>
          </p:sp>
        </mc:Choice>
        <mc:Fallback>
          <p:sp>
            <p:nvSpPr>
              <p:cNvPr id="5" name="文本框 4"/>
              <p:cNvSpPr txBox="1">
                <a:spLocks noRot="1" noChangeAspect="1" noMove="1" noResize="1" noEditPoints="1" noAdjustHandles="1" noChangeArrowheads="1" noChangeShapeType="1" noTextEdit="1"/>
              </p:cNvSpPr>
              <p:nvPr/>
            </p:nvSpPr>
            <p:spPr>
              <a:xfrm>
                <a:off x="4836695" y="2578587"/>
                <a:ext cx="6096000" cy="584775"/>
              </a:xfrm>
              <a:prstGeom prst="rect">
                <a:avLst/>
              </a:prstGeom>
              <a:blipFill rotWithShape="1">
                <a:blip r:embed="rId1"/>
                <a:stretch>
                  <a:fillRect l="-9" t="-83" r="9" b="73"/>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7" name="文本框 6"/>
              <p:cNvSpPr txBox="1"/>
              <p:nvPr/>
            </p:nvSpPr>
            <p:spPr>
              <a:xfrm>
                <a:off x="1785226" y="3020213"/>
                <a:ext cx="826168" cy="523220"/>
              </a:xfrm>
              <a:prstGeom prst="rect">
                <a:avLst/>
              </a:prstGeom>
              <a:noFill/>
            </p:spPr>
            <p:txBody>
              <a:bodyPr wrap="square">
                <a:spAutoFit/>
              </a:bodyPr>
              <a:lstStyle/>
              <a:p>
                <a14:m>
                  <m:oMathPara xmlns:m="http://schemas.openxmlformats.org/officeDocument/2006/math">
                    <m:oMathParaPr>
                      <m:jc m:val="centerGroup"/>
                    </m:oMathParaPr>
                    <m:oMath xmlns:m="http://schemas.openxmlformats.org/officeDocument/2006/math">
                      <m:sSub>
                        <m:sSubPr>
                          <m:ctrlPr>
                            <a:rPr lang="zh-CN" altLang="en-US" sz="2800" i="1" smtClean="0">
                              <a:solidFill>
                                <a:srgbClr val="836967"/>
                              </a:solidFill>
                              <a:latin typeface="Cambria Math" panose="02040503050406030204" pitchFamily="18" charset="0"/>
                            </a:rPr>
                          </m:ctrlPr>
                        </m:sSubPr>
                        <m:e>
                          <m:r>
                            <a:rPr lang="zh-CN" altLang="en-US" sz="2800" i="1">
                              <a:latin typeface="Cambria Math" panose="02040503050406030204" pitchFamily="18" charset="0"/>
                            </a:rPr>
                            <m:t>𝑤</m:t>
                          </m:r>
                        </m:e>
                        <m:sub>
                          <m:r>
                            <a:rPr lang="zh-CN" altLang="en-US" sz="2800" i="1">
                              <a:latin typeface="Cambria Math" panose="02040503050406030204" pitchFamily="18" charset="0"/>
                            </a:rPr>
                            <m:t>𝑖</m:t>
                          </m:r>
                        </m:sub>
                      </m:sSub>
                    </m:oMath>
                  </m:oMathPara>
                </a14:m>
                <a:endParaRPr lang="zh-CN" altLang="en-US" dirty="0"/>
              </a:p>
            </p:txBody>
          </p:sp>
        </mc:Choice>
        <mc:Fallback>
          <p:sp>
            <p:nvSpPr>
              <p:cNvPr id="7" name="文本框 6"/>
              <p:cNvSpPr txBox="1">
                <a:spLocks noRot="1" noChangeAspect="1" noMove="1" noResize="1" noEditPoints="1" noAdjustHandles="1" noChangeArrowheads="1" noChangeShapeType="1" noTextEdit="1"/>
              </p:cNvSpPr>
              <p:nvPr/>
            </p:nvSpPr>
            <p:spPr>
              <a:xfrm>
                <a:off x="1785226" y="3020213"/>
                <a:ext cx="826168" cy="523220"/>
              </a:xfrm>
              <a:prstGeom prst="rect">
                <a:avLst/>
              </a:prstGeom>
              <a:blipFill rotWithShape="1">
                <a:blip r:embed="rId2"/>
                <a:stretch>
                  <a:fillRect l="-29" t="-29" r="33" b="25"/>
                </a:stretch>
              </a:blipFill>
            </p:spPr>
            <p:txBody>
              <a:bodyPr/>
              <a:lstStyle/>
              <a:p>
                <a:r>
                  <a:rPr lang="zh-CN" altLang="en-US">
                    <a:noFill/>
                  </a:rPr>
                  <a:t> </a:t>
                </a:r>
              </a:p>
            </p:txBody>
          </p:sp>
        </mc:Fallback>
      </mc:AlternateContent>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0" i="0" dirty="0">
                <a:solidFill>
                  <a:srgbClr val="24292F"/>
                </a:solidFill>
                <a:effectLst/>
                <a:latin typeface="-apple-system"/>
              </a:rPr>
              <a:t>算法思想：</a:t>
            </a:r>
            <a:endParaRPr lang="zh-CN" altLang="en-US" dirty="0"/>
          </a:p>
        </p:txBody>
      </p:sp>
      <p:sp>
        <p:nvSpPr>
          <p:cNvPr id="3" name="内容占位符 2"/>
          <p:cNvSpPr>
            <a:spLocks noGrp="1"/>
          </p:cNvSpPr>
          <p:nvPr>
            <p:ph idx="1"/>
          </p:nvPr>
        </p:nvSpPr>
        <p:spPr>
          <a:xfrm>
            <a:off x="433137" y="1371600"/>
            <a:ext cx="11510210" cy="5053263"/>
          </a:xfrm>
        </p:spPr>
        <p:txBody>
          <a:bodyPr/>
          <a:lstStyle/>
          <a:p>
            <a:pPr algn="l"/>
            <a:r>
              <a:rPr lang="zh-CN" altLang="en-US" b="0" i="0" dirty="0">
                <a:solidFill>
                  <a:srgbClr val="24292F"/>
                </a:solidFill>
                <a:effectLst/>
                <a:latin typeface="-apple-system"/>
              </a:rPr>
              <a:t>梯度下降算法的核心思想是通过不断地迭代和调整参数，沿着梯度的反方向逐渐接近目标函数的最小值。它在机器学习和深度学习等领域被广泛应用于训练模型，使得模型能够拟合数据并找到合适的参数值。</a:t>
            </a:r>
            <a:endParaRPr lang="zh-CN" altLang="en-US" b="0" i="0" dirty="0">
              <a:solidFill>
                <a:srgbClr val="24292F"/>
              </a:solidFill>
              <a:effectLst/>
              <a:latin typeface="-apple-system"/>
            </a:endParaRPr>
          </a:p>
          <a:p>
            <a:pPr algn="l"/>
            <a:r>
              <a:rPr lang="zh-CN" altLang="en-US" b="0" i="0" dirty="0">
                <a:solidFill>
                  <a:srgbClr val="24292F"/>
                </a:solidFill>
                <a:effectLst/>
                <a:latin typeface="-apple-system"/>
              </a:rPr>
              <a:t>需要注意的是，梯度下降算法有不同的变体，如</a:t>
            </a:r>
            <a:r>
              <a:rPr lang="zh-CN" altLang="en-US" b="1" i="0" dirty="0">
                <a:solidFill>
                  <a:srgbClr val="24292F"/>
                </a:solidFill>
                <a:effectLst/>
                <a:latin typeface="-apple-system"/>
              </a:rPr>
              <a:t>批量梯度下降、随机梯度下降和小批量梯度下降</a:t>
            </a:r>
            <a:r>
              <a:rPr lang="zh-CN" altLang="en-US" b="0" i="0" dirty="0">
                <a:solidFill>
                  <a:srgbClr val="24292F"/>
                </a:solidFill>
                <a:effectLst/>
                <a:latin typeface="-apple-system"/>
              </a:rPr>
              <a:t>等，它们在计算梯度和更新参数的方式上有所区别。</a:t>
            </a:r>
            <a:endParaRPr lang="zh-CN" altLang="en-US" b="0" i="0" dirty="0">
              <a:solidFill>
                <a:srgbClr val="24292F"/>
              </a:solidFill>
              <a:effectLst/>
              <a:latin typeface="-apple-system"/>
            </a:endParaRPr>
          </a:p>
          <a:p>
            <a:endParaRPr lang="zh-CN" altLang="en-US" dirty="0"/>
          </a:p>
        </p:txBody>
      </p:sp>
    </p:spTree>
  </p:cSld>
  <p:clrMapOvr>
    <a:masterClrMapping/>
  </p:clrMapOvr>
</p:sld>
</file>

<file path=ppt/tags/tag1.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5.xml><?xml version="1.0" encoding="utf-8"?>
<p:tagLst xmlns:p="http://schemas.openxmlformats.org/presentationml/2006/main">
  <p:tag name="COMMONDATA" val="eyJoZGlkIjoiZDdlYWYzOWZkOTdmYmRlM2FiMzEyZjc2ZjQ2ZTJhYmQifQ=="/>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3481</Words>
  <Application>WPS 演示</Application>
  <PresentationFormat>宽屏</PresentationFormat>
  <Paragraphs>148</Paragraphs>
  <Slides>18</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18</vt:i4>
      </vt:variant>
    </vt:vector>
  </HeadingPairs>
  <TitlesOfParts>
    <vt:vector size="31" baseType="lpstr">
      <vt:lpstr>Arial</vt:lpstr>
      <vt:lpstr>宋体</vt:lpstr>
      <vt:lpstr>Wingdings</vt:lpstr>
      <vt:lpstr>-apple-system</vt:lpstr>
      <vt:lpstr>Segoe Print</vt:lpstr>
      <vt:lpstr>Cambria Math</vt:lpstr>
      <vt:lpstr>ui-monospace</vt:lpstr>
      <vt:lpstr>等线 Light</vt:lpstr>
      <vt:lpstr>等线</vt:lpstr>
      <vt:lpstr>微软雅黑</vt:lpstr>
      <vt:lpstr>Arial Unicode MS</vt:lpstr>
      <vt:lpstr>Calibri</vt:lpstr>
      <vt:lpstr>Office 主题​​</vt:lpstr>
      <vt:lpstr>梯度下降算法简介</vt:lpstr>
      <vt:lpstr>问题描述：</vt:lpstr>
      <vt:lpstr>PowerPoint 演示文稿</vt:lpstr>
      <vt:lpstr>PowerPoint 演示文稿</vt:lpstr>
      <vt:lpstr>PowerPoint 演示文稿</vt:lpstr>
      <vt:lpstr>问题抽象：</vt:lpstr>
      <vt:lpstr>数据表示：</vt:lpstr>
      <vt:lpstr>PowerPoint 演示文稿</vt:lpstr>
      <vt:lpstr>算法思想：</vt:lpstr>
      <vt:lpstr>SGD</vt:lpstr>
      <vt:lpstr>BGD</vt:lpstr>
      <vt:lpstr>基本步骤： </vt:lpstr>
      <vt:lpstr>PowerPoint 演示文稿</vt:lpstr>
      <vt:lpstr>PowerPoint 演示文稿</vt:lpstr>
      <vt:lpstr>回顾开头，结合梯度下降，我们解决了这些问题！</vt:lpstr>
      <vt:lpstr>和alphafold算法结合研发药物</vt:lpstr>
      <vt:lpstr>和alphafold算法结合研发药物</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Wu Zetong</dc:creator>
  <cp:lastModifiedBy>wuzeto</cp:lastModifiedBy>
  <cp:revision>9</cp:revision>
  <dcterms:created xsi:type="dcterms:W3CDTF">2023-09-16T02:14:00Z</dcterms:created>
  <dcterms:modified xsi:type="dcterms:W3CDTF">2023-09-16T03:34:33Z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F590A1EA34E849D8A67F2104AF549314_12</vt:lpwstr>
  </property>
  <property fmtid="{D5CDD505-2E9C-101B-9397-08002B2CF9AE}" pid="3" name="KSOProductBuildVer">
    <vt:lpwstr>2052-12.1.0.15374</vt:lpwstr>
  </property>
</Properties>
</file>