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6" Type="http://schemas.openxmlformats.org/officeDocument/2006/relationships/oleObject" Target="../embeddings/oleObject3.bin"/><Relationship Id="rId5" Type="http://schemas.openxmlformats.org/officeDocument/2006/relationships/hyperlink" Target="LL(1)&#20998;&#26512;&#27861;&#21160;&#30011;&#28436;&#31034;.swf" TargetMode="Externa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A8DAAF-DFA5-450E-B9E1-C4C7CF6FED4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43011" name="Rectangle 2"/>
          <p:cNvSpPr/>
          <p:nvPr/>
        </p:nvSpPr>
        <p:spPr>
          <a:xfrm>
            <a:off x="2438400" y="1524000"/>
            <a:ext cx="6781800" cy="3107690"/>
          </a:xfrm>
          <a:prstGeom prst="rect">
            <a:avLst/>
          </a:prstGeom>
          <a:noFill/>
          <a:ln w="9525">
            <a:noFill/>
          </a:ln>
        </p:spPr>
        <p:txBody>
          <a:bodyPr lIns="0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已知文法</a:t>
            </a:r>
            <a:endParaRPr lang="zh-CN" altLang="en-US" sz="2800" dirty="0">
              <a:latin typeface="Times New Roman" panose="02020603050405020304" pitchFamily="18" charset="0"/>
              <a:ea typeface="cwTeXMing" panose="02000609000000000000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∷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=T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∣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E+T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∣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E-T </a:t>
            </a:r>
            <a:endParaRPr lang="en-US" altLang="zh-CN" sz="2800" dirty="0">
              <a:latin typeface="Times New Roman" panose="02020603050405020304" pitchFamily="18" charset="0"/>
              <a:ea typeface="cwTeXMing" panose="02000609000000000000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∷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=F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∣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T*F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∣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T/F</a:t>
            </a:r>
            <a:endParaRPr lang="en-US" altLang="zh-CN" sz="2800" b="1" dirty="0">
              <a:latin typeface="Times New Roman" panose="02020603050405020304" pitchFamily="18" charset="0"/>
              <a:ea typeface="cwTeXMing" panose="02000609000000000000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∷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=(E)</a:t>
            </a:r>
            <a:r>
              <a:rPr lang="en-US" altLang="zh-CN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∣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i</a:t>
            </a:r>
            <a:endParaRPr lang="en-US" altLang="zh-CN" sz="2800" b="1" dirty="0">
              <a:latin typeface="Times New Roman" panose="02020603050405020304" pitchFamily="18" charset="0"/>
              <a:ea typeface="cwTeXMing" panose="02000609000000000000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写出该文法的开始符号、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cwTeXMing" panose="02000609000000000000" charset="-122"/>
                <a:cs typeface="Times New Roman" panose="02020603050405020304" pitchFamily="18" charset="0"/>
              </a:rPr>
              <a:t>。 </a:t>
            </a:r>
            <a:endParaRPr lang="zh-CN" altLang="en-US" sz="2800" dirty="0">
              <a:latin typeface="Times New Roman" panose="02020603050405020304" pitchFamily="18" charset="0"/>
              <a:ea typeface="cwTeXMing" panose="02000609000000000000" charset="-122"/>
              <a:cs typeface="Times New Roman" panose="02020603050405020304" pitchFamily="18" charset="0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2057400" y="685800"/>
            <a:ext cx="2362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</a:rPr>
              <a:t>思考</a:t>
            </a:r>
            <a:endParaRPr lang="zh-CN" altLang="en-US" sz="4000" b="1" dirty="0">
              <a:solidFill>
                <a:srgbClr val="CC00CC"/>
              </a:solidFill>
              <a:latin typeface="楷体_GB2312" pitchFamily="49" charset="-122"/>
            </a:endParaRPr>
          </a:p>
        </p:txBody>
      </p:sp>
      <p:sp>
        <p:nvSpPr>
          <p:cNvPr id="43013" name="Line 4"/>
          <p:cNvSpPr/>
          <p:nvPr/>
        </p:nvSpPr>
        <p:spPr>
          <a:xfrm>
            <a:off x="1524000" y="1306513"/>
            <a:ext cx="9144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4301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969375" y="596900"/>
            <a:ext cx="811213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A8DAAF-DFA5-450E-B9E1-C4C7CF6FED4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2362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请写出文法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描述的语言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L(G)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S→AB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A→aA|ε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B→bBc|bc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590800" y="4876800"/>
            <a:ext cx="3747135" cy="5835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92075" bIns="46038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3200" b="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{a</a:t>
            </a:r>
            <a:r>
              <a:rPr kumimoji="1" lang="en-US" altLang="zh-CN" sz="3200" b="0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3200" b="0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3200" b="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3200" b="0" kern="1200" cap="none" spc="0" normalizeH="0" baseline="3000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 </a:t>
            </a:r>
            <a:r>
              <a:rPr kumimoji="1" lang="en-US" altLang="zh-CN" sz="3200" b="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n </a:t>
            </a:r>
            <a:r>
              <a:rPr kumimoji="1" lang="en-US" altLang="zh-CN" b="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≥</a:t>
            </a:r>
            <a:r>
              <a:rPr kumimoji="1" lang="en-US" altLang="zh-CN" sz="3200" b="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 , m </a:t>
            </a:r>
            <a:r>
              <a:rPr kumimoji="1" lang="en-US" altLang="zh-CN" b="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≥</a:t>
            </a:r>
            <a:r>
              <a:rPr kumimoji="1" lang="en-US" altLang="zh-CN" sz="3200" b="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1}</a:t>
            </a:r>
            <a:endParaRPr kumimoji="1" lang="en-US" altLang="zh-CN" sz="3200" b="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9" name="Text Box 2"/>
          <p:cNvSpPr txBox="1"/>
          <p:nvPr/>
        </p:nvSpPr>
        <p:spPr>
          <a:xfrm>
            <a:off x="1752600" y="549275"/>
            <a:ext cx="49720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</a:rPr>
              <a:t>课内练习</a:t>
            </a: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</a:rPr>
              <a:t>-1</a:t>
            </a:r>
            <a:endParaRPr lang="zh-CN" altLang="en-US" sz="4000" b="1" dirty="0">
              <a:solidFill>
                <a:srgbClr val="CC00CC"/>
              </a:solidFill>
              <a:latin typeface="楷体_GB2312" pitchFamily="49" charset="-122"/>
            </a:endParaRPr>
          </a:p>
        </p:txBody>
      </p:sp>
      <p:sp>
        <p:nvSpPr>
          <p:cNvPr id="52230" name="Line 4"/>
          <p:cNvSpPr/>
          <p:nvPr/>
        </p:nvSpPr>
        <p:spPr>
          <a:xfrm>
            <a:off x="1524000" y="1306513"/>
            <a:ext cx="9144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223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969375" y="596900"/>
            <a:ext cx="811213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A8DAAF-DFA5-450E-B9E1-C4C7CF6FED4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2743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已知文法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[Z]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，请写出全部由此文法描述的只含四个符号的句子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Z→U0|V1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U→Z1|1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V→Z0|0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079875" y="4724400"/>
            <a:ext cx="4242435" cy="5835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92075" bIns="46038">
            <a:spAutoFit/>
          </a:bodyPr>
          <a:lstStyle>
            <a:defPPr>
              <a:defRPr lang="zh-CN"/>
            </a:defPPr>
            <a:lvl1pPr>
              <a:defRPr sz="3200" b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0101 , 1010 , 1001 , 0110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3" name="Text Box 2"/>
          <p:cNvSpPr txBox="1"/>
          <p:nvPr/>
        </p:nvSpPr>
        <p:spPr>
          <a:xfrm>
            <a:off x="1752600" y="549275"/>
            <a:ext cx="49720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</a:rPr>
              <a:t>课内练习</a:t>
            </a: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</a:rPr>
              <a:t>-2</a:t>
            </a:r>
            <a:endParaRPr lang="zh-CN" altLang="en-US" sz="4000" b="1" dirty="0">
              <a:solidFill>
                <a:srgbClr val="CC00CC"/>
              </a:solidFill>
              <a:latin typeface="楷体_GB2312" pitchFamily="49" charset="-122"/>
            </a:endParaRPr>
          </a:p>
        </p:txBody>
      </p:sp>
      <p:sp>
        <p:nvSpPr>
          <p:cNvPr id="53254" name="Line 4"/>
          <p:cNvSpPr/>
          <p:nvPr/>
        </p:nvSpPr>
        <p:spPr>
          <a:xfrm>
            <a:off x="1524000" y="1306513"/>
            <a:ext cx="9144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3255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969375" y="596900"/>
            <a:ext cx="811213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A8DAAF-DFA5-450E-B9E1-C4C7CF6FED4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5299" name="Text Box 2"/>
          <p:cNvSpPr txBox="1"/>
          <p:nvPr/>
        </p:nvSpPr>
        <p:spPr>
          <a:xfrm>
            <a:off x="1752600" y="549275"/>
            <a:ext cx="49720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</a:rPr>
              <a:t>课内练习</a:t>
            </a: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</a:rPr>
              <a:t>-4</a:t>
            </a:r>
            <a:endParaRPr lang="zh-CN" altLang="en-US" sz="4000" b="1" dirty="0">
              <a:solidFill>
                <a:srgbClr val="CC00CC"/>
              </a:solidFill>
              <a:latin typeface="楷体_GB2312" pitchFamily="49" charset="-122"/>
            </a:endParaRPr>
          </a:p>
        </p:txBody>
      </p:sp>
      <p:sp>
        <p:nvSpPr>
          <p:cNvPr id="55300" name="Line 4"/>
          <p:cNvSpPr/>
          <p:nvPr/>
        </p:nvSpPr>
        <p:spPr>
          <a:xfrm>
            <a:off x="1524000" y="1306513"/>
            <a:ext cx="9144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5301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969375" y="596900"/>
            <a:ext cx="811213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2" name="Rectangle 3"/>
          <p:cNvSpPr txBox="1"/>
          <p:nvPr/>
        </p:nvSpPr>
        <p:spPr>
          <a:xfrm>
            <a:off x="1631950" y="1628775"/>
            <a:ext cx="8964613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={ |  (a,b)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且中含有相同个数的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，试构造生成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6311900" y="3181350"/>
            <a:ext cx="3824288" cy="286131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0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G[S]</a:t>
            </a:r>
            <a:r>
              <a:rPr lang="zh-CN" altLang="en-US" sz="3600" dirty="0">
                <a:sym typeface="Symbol" panose="05050102010706020507" pitchFamily="18" charset="2"/>
              </a:rPr>
              <a:t>：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S    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S  aA | bB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A bS | aAA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B aS | bBB</a:t>
            </a:r>
            <a:endParaRPr lang="en-US" altLang="zh-CN" sz="3600" dirty="0">
              <a:sym typeface="Symbol" panose="05050102010706020507" pitchFamily="18" charset="2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1992313" y="3181350"/>
            <a:ext cx="2697162" cy="230695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0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G[S]</a:t>
            </a:r>
            <a:r>
              <a:rPr lang="zh-CN" altLang="en-US" sz="3600" dirty="0">
                <a:sym typeface="Symbol" panose="05050102010706020507" pitchFamily="18" charset="2"/>
              </a:rPr>
              <a:t>：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S    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S aSbS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S bSaS</a:t>
            </a:r>
            <a:endParaRPr lang="en-US" altLang="zh-CN" sz="3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A8DAAF-DFA5-450E-B9E1-C4C7CF6FED4B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976438" y="1700213"/>
            <a:ext cx="7772400" cy="1143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={ |  (0,1)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且中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的个数为偶数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试构造生成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的文法。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5716" name="Rectangle 4"/>
          <p:cNvSpPr/>
          <p:nvPr/>
        </p:nvSpPr>
        <p:spPr>
          <a:xfrm>
            <a:off x="6527800" y="3224213"/>
            <a:ext cx="3657600" cy="230695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0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G[S]</a:t>
            </a:r>
            <a:r>
              <a:rPr lang="zh-CN" altLang="en-US" sz="3600" dirty="0">
                <a:sym typeface="Symbol" panose="05050102010706020507" pitchFamily="18" charset="2"/>
              </a:rPr>
              <a:t>：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S    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S 0S | 1A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A 0A | 1S</a:t>
            </a:r>
            <a:endParaRPr lang="en-US" altLang="zh-CN" sz="3600" dirty="0">
              <a:sym typeface="Symbol" panose="05050102010706020507" pitchFamily="18" charset="2"/>
            </a:endParaRPr>
          </a:p>
        </p:txBody>
      </p:sp>
      <p:sp>
        <p:nvSpPr>
          <p:cNvPr id="115717" name="Rectangle 5"/>
          <p:cNvSpPr/>
          <p:nvPr/>
        </p:nvSpPr>
        <p:spPr>
          <a:xfrm>
            <a:off x="2351088" y="3500438"/>
            <a:ext cx="3209925" cy="175323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lIns="0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G[S]</a:t>
            </a:r>
            <a:r>
              <a:rPr lang="zh-CN" altLang="en-US" sz="3600" dirty="0">
                <a:sym typeface="Symbol" panose="05050102010706020507" pitchFamily="18" charset="2"/>
              </a:rPr>
              <a:t>：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S    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S 1S1S | 0S</a:t>
            </a:r>
            <a:endParaRPr lang="en-US" altLang="zh-CN" sz="3600" dirty="0">
              <a:sym typeface="Symbol" panose="05050102010706020507" pitchFamily="18" charset="2"/>
            </a:endParaRPr>
          </a:p>
        </p:txBody>
      </p:sp>
      <p:sp>
        <p:nvSpPr>
          <p:cNvPr id="56326" name="Text Box 2"/>
          <p:cNvSpPr txBox="1"/>
          <p:nvPr/>
        </p:nvSpPr>
        <p:spPr>
          <a:xfrm>
            <a:off x="1752600" y="549275"/>
            <a:ext cx="49720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CC00CC"/>
                </a:solidFill>
                <a:latin typeface="楷体_GB2312" pitchFamily="49" charset="-122"/>
              </a:rPr>
              <a:t>课内练习</a:t>
            </a:r>
            <a:r>
              <a:rPr lang="en-US" altLang="zh-CN" sz="4000" b="1" dirty="0">
                <a:solidFill>
                  <a:srgbClr val="CC00CC"/>
                </a:solidFill>
                <a:latin typeface="楷体_GB2312" pitchFamily="49" charset="-122"/>
              </a:rPr>
              <a:t>-5</a:t>
            </a:r>
            <a:endParaRPr lang="zh-CN" altLang="en-US" sz="4000" b="1" dirty="0">
              <a:solidFill>
                <a:srgbClr val="CC00CC"/>
              </a:solidFill>
              <a:latin typeface="楷体_GB2312" pitchFamily="49" charset="-122"/>
            </a:endParaRPr>
          </a:p>
        </p:txBody>
      </p:sp>
      <p:sp>
        <p:nvSpPr>
          <p:cNvPr id="56327" name="Line 4"/>
          <p:cNvSpPr/>
          <p:nvPr/>
        </p:nvSpPr>
        <p:spPr>
          <a:xfrm>
            <a:off x="1524000" y="1306513"/>
            <a:ext cx="9144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6328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969375" y="596900"/>
            <a:ext cx="811213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ldLvl="0" animBg="1"/>
      <p:bldP spid="1157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日期占位符 1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86FD4D-2E14-4550-AA9C-5F3C6713CFC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1524000" y="3200400"/>
            <a:ext cx="8915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步骤	  符号栈   	读入符号	剩余符号串	        使用产生式</a:t>
            </a:r>
            <a:endParaRPr lang="zh-CN" altLang="en-US" sz="2000" b="1" dirty="0"/>
          </a:p>
        </p:txBody>
      </p:sp>
      <p:sp>
        <p:nvSpPr>
          <p:cNvPr id="58371" name="Text Box 3"/>
          <p:cNvSpPr txBox="1"/>
          <p:nvPr/>
        </p:nvSpPr>
        <p:spPr>
          <a:xfrm>
            <a:off x="1752600" y="3505200"/>
            <a:ext cx="845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1.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		i		 +i*i# 		      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/>
              <a:t>TE’</a:t>
            </a:r>
            <a:endParaRPr lang="en-US" altLang="zh-CN" sz="2000" b="1" dirty="0"/>
          </a:p>
        </p:txBody>
      </p:sp>
      <p:sp>
        <p:nvSpPr>
          <p:cNvPr id="58372" name="Text Box 4"/>
          <p:cNvSpPr txBox="1"/>
          <p:nvPr/>
        </p:nvSpPr>
        <p:spPr>
          <a:xfrm>
            <a:off x="1752600" y="3886200"/>
            <a:ext cx="845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2.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E’T		i		 +i*i#          	      T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/>
              <a:t>FT’       	</a:t>
            </a:r>
            <a:endParaRPr lang="en-US" altLang="zh-CN" sz="2000" b="1" dirty="0"/>
          </a:p>
        </p:txBody>
      </p:sp>
      <p:sp>
        <p:nvSpPr>
          <p:cNvPr id="58373" name="Text Box 5"/>
          <p:cNvSpPr txBox="1"/>
          <p:nvPr/>
        </p:nvSpPr>
        <p:spPr>
          <a:xfrm>
            <a:off x="1752600" y="4267200"/>
            <a:ext cx="845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3.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E’T’F	             i		 +i*i#              	       F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/>
              <a:t>i 	</a:t>
            </a:r>
            <a:endParaRPr lang="en-US" altLang="zh-CN" sz="2000" b="1" dirty="0"/>
          </a:p>
        </p:txBody>
      </p:sp>
      <p:sp>
        <p:nvSpPr>
          <p:cNvPr id="58374" name="Text Box 6"/>
          <p:cNvSpPr txBox="1"/>
          <p:nvPr/>
        </p:nvSpPr>
        <p:spPr>
          <a:xfrm>
            <a:off x="1752600" y="4648200"/>
            <a:ext cx="845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4.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E’T’ i 	i		 +i*i# 		         	</a:t>
            </a:r>
            <a:endParaRPr lang="en-US" altLang="zh-CN" sz="2000" b="1" dirty="0"/>
          </a:p>
        </p:txBody>
      </p:sp>
      <p:sp>
        <p:nvSpPr>
          <p:cNvPr id="58375" name="Text Box 7"/>
          <p:cNvSpPr txBox="1"/>
          <p:nvPr/>
        </p:nvSpPr>
        <p:spPr>
          <a:xfrm>
            <a:off x="1752600" y="5029200"/>
            <a:ext cx="8915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5.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E’T’ 		+	                  i*i#                          T’ 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>
                <a:latin typeface="楷体_GB2312" pitchFamily="49" charset="-122"/>
              </a:rPr>
              <a:t>ε</a:t>
            </a:r>
            <a:r>
              <a:rPr lang="en-US" altLang="zh-CN" sz="2000" b="1" dirty="0"/>
              <a:t> </a:t>
            </a:r>
            <a:endParaRPr lang="en-US" altLang="zh-CN" sz="2000" b="1" dirty="0"/>
          </a:p>
        </p:txBody>
      </p:sp>
      <p:sp>
        <p:nvSpPr>
          <p:cNvPr id="58376" name="Text Box 8"/>
          <p:cNvSpPr txBox="1"/>
          <p:nvPr/>
        </p:nvSpPr>
        <p:spPr>
          <a:xfrm>
            <a:off x="1752600" y="5410200"/>
            <a:ext cx="845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6.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E’	 	+		    i*i#                          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/>
              <a:t>+TE’ </a:t>
            </a:r>
            <a:endParaRPr lang="en-US" altLang="zh-CN" sz="2000" b="1" dirty="0"/>
          </a:p>
        </p:txBody>
      </p:sp>
      <p:sp>
        <p:nvSpPr>
          <p:cNvPr id="58377" name="Text Box 9"/>
          <p:cNvSpPr txBox="1"/>
          <p:nvPr/>
        </p:nvSpPr>
        <p:spPr>
          <a:xfrm>
            <a:off x="1752600" y="5867400"/>
            <a:ext cx="845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7.	</a:t>
            </a:r>
            <a:r>
              <a:rPr lang="zh-CN" altLang="en-US" sz="2000" b="1" dirty="0"/>
              <a:t>＃</a:t>
            </a:r>
            <a:r>
              <a:rPr lang="en-US" altLang="zh-CN" sz="2000" b="1" dirty="0"/>
              <a:t>E’T+ 		+	                  i*i# 		</a:t>
            </a:r>
            <a:endParaRPr lang="en-US" altLang="zh-CN" sz="2000" b="1" dirty="0"/>
          </a:p>
        </p:txBody>
      </p:sp>
      <p:graphicFrame>
        <p:nvGraphicFramePr>
          <p:cNvPr id="54283" name="Object 10"/>
          <p:cNvGraphicFramePr>
            <a:graphicFrameLocks noChangeAspect="1"/>
          </p:cNvGraphicFramePr>
          <p:nvPr/>
        </p:nvGraphicFramePr>
        <p:xfrm>
          <a:off x="3046413" y="347663"/>
          <a:ext cx="7123112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451090" imgH="4395470" progId="Word.Document.8">
                  <p:embed/>
                </p:oleObj>
              </mc:Choice>
              <mc:Fallback>
                <p:oleObj name="" r:id="rId1" imgW="7451090" imgH="439547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6413" y="347663"/>
                        <a:ext cx="7123112" cy="241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1"/>
          <p:cNvGraphicFramePr>
            <a:graphicFrameLocks noChangeAspect="1"/>
          </p:cNvGraphicFramePr>
          <p:nvPr/>
        </p:nvGraphicFramePr>
        <p:xfrm>
          <a:off x="2514600" y="95250"/>
          <a:ext cx="81534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8526780" imgH="4547870" progId="Word.Document.8">
                  <p:embed/>
                </p:oleObj>
              </mc:Choice>
              <mc:Fallback>
                <p:oleObj name="" r:id="rId3" imgW="8526780" imgH="454787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95250"/>
                        <a:ext cx="8153400" cy="250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Line 12"/>
          <p:cNvSpPr/>
          <p:nvPr/>
        </p:nvSpPr>
        <p:spPr>
          <a:xfrm>
            <a:off x="2601913" y="293688"/>
            <a:ext cx="7723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6" name="Text Box 13">
            <a:hlinkClick r:id="rId5"/>
          </p:cNvPr>
          <p:cNvSpPr txBox="1"/>
          <p:nvPr/>
        </p:nvSpPr>
        <p:spPr>
          <a:xfrm>
            <a:off x="1524000" y="2286000"/>
            <a:ext cx="1219200" cy="860425"/>
          </a:xfrm>
          <a:prstGeom prst="rect">
            <a:avLst/>
          </a:prstGeom>
          <a:solidFill>
            <a:srgbClr val="FFFFD5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输入串为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    i+i*i#</a:t>
            </a:r>
            <a:endParaRPr lang="en-US" altLang="zh-CN" sz="2000" b="1" dirty="0"/>
          </a:p>
        </p:txBody>
      </p:sp>
      <p:sp>
        <p:nvSpPr>
          <p:cNvPr id="54287" name="Text Box 14"/>
          <p:cNvSpPr txBox="1"/>
          <p:nvPr/>
        </p:nvSpPr>
        <p:spPr>
          <a:xfrm>
            <a:off x="1676400" y="214313"/>
            <a:ext cx="1524000" cy="1630045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>
                <a:ea typeface="宋体" panose="02010600030101010101" pitchFamily="2" charset="-122"/>
              </a:rPr>
              <a:t>TE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'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'→</a:t>
            </a:r>
            <a:r>
              <a:rPr lang="en-US" altLang="zh-CN" sz="2000" b="1" dirty="0">
                <a:ea typeface="宋体" panose="02010600030101010101" pitchFamily="2" charset="-122"/>
              </a:rPr>
              <a:t>+TE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'</a:t>
            </a:r>
            <a:r>
              <a:rPr lang="en-US" altLang="zh-CN" sz="2000" b="1" dirty="0"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>
                <a:ea typeface="宋体" panose="02010600030101010101" pitchFamily="2" charset="-122"/>
              </a:rPr>
              <a:t>FT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'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'→</a:t>
            </a:r>
            <a:r>
              <a:rPr lang="en-US" altLang="zh-CN" sz="2000" b="1" dirty="0">
                <a:ea typeface="宋体" panose="02010600030101010101" pitchFamily="2" charset="-122"/>
              </a:rPr>
              <a:t>*FT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'</a:t>
            </a:r>
            <a:r>
              <a:rPr lang="en-US" altLang="zh-CN" sz="2000" b="1" dirty="0">
                <a:ea typeface="宋体" panose="02010600030101010101" pitchFamily="2" charset="-122"/>
              </a:rPr>
              <a:t>|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000" b="1" dirty="0">
                <a:ea typeface="宋体" panose="02010600030101010101" pitchFamily="2" charset="-122"/>
              </a:rPr>
              <a:t>(E)|i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54288" name="Object 15"/>
          <p:cNvGraphicFramePr>
            <a:graphicFrameLocks noChangeAspect="1"/>
          </p:cNvGraphicFramePr>
          <p:nvPr/>
        </p:nvGraphicFramePr>
        <p:xfrm>
          <a:off x="3352800" y="609600"/>
          <a:ext cx="662781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6629400" imgH="2019300" progId="Paint.Picture">
                  <p:embed/>
                </p:oleObj>
              </mc:Choice>
              <mc:Fallback>
                <p:oleObj name="" r:id="rId6" imgW="6629400" imgH="201930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2800" y="609600"/>
                        <a:ext cx="6627813" cy="201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72" grpId="0"/>
      <p:bldP spid="58373" grpId="0"/>
      <p:bldP spid="58374" grpId="0"/>
      <p:bldP spid="58375" grpId="0"/>
      <p:bldP spid="58376" grpId="0"/>
      <p:bldP spid="583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日期占位符 1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86FD4D-2E14-4550-AA9C-5F3C6713CFC0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n-cs"/>
            </a:endParaRPr>
          </a:p>
        </p:txBody>
      </p:sp>
      <p:sp>
        <p:nvSpPr>
          <p:cNvPr id="55299" name="Text Box 2"/>
          <p:cNvSpPr txBox="1"/>
          <p:nvPr/>
        </p:nvSpPr>
        <p:spPr>
          <a:xfrm>
            <a:off x="1676400" y="609600"/>
            <a:ext cx="891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步骤	  符号栈	读入符号	剩余符号串	       使用产生式</a:t>
            </a:r>
            <a:endParaRPr lang="zh-CN" altLang="en-US" sz="2400" b="1" dirty="0"/>
          </a:p>
        </p:txBody>
      </p:sp>
      <p:sp>
        <p:nvSpPr>
          <p:cNvPr id="55300" name="Text Box 3"/>
          <p:cNvSpPr txBox="1"/>
          <p:nvPr/>
        </p:nvSpPr>
        <p:spPr>
          <a:xfrm>
            <a:off x="1905000" y="1111250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8.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		 i 		  *i# 		       T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b="1" dirty="0"/>
              <a:t>FT’</a:t>
            </a:r>
            <a:endParaRPr lang="en-US" altLang="zh-CN" sz="2400" b="1" dirty="0"/>
          </a:p>
        </p:txBody>
      </p:sp>
      <p:sp>
        <p:nvSpPr>
          <p:cNvPr id="55301" name="Text Box 4"/>
          <p:cNvSpPr txBox="1"/>
          <p:nvPr/>
        </p:nvSpPr>
        <p:spPr>
          <a:xfrm>
            <a:off x="1905000" y="1614488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9.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E’T’F 	 i		   *i# 		       F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b="1" dirty="0"/>
              <a:t>i</a:t>
            </a:r>
            <a:endParaRPr lang="en-US" altLang="zh-CN" sz="2400" b="1" dirty="0"/>
          </a:p>
        </p:txBody>
      </p:sp>
      <p:sp>
        <p:nvSpPr>
          <p:cNvPr id="55302" name="Text Box 5"/>
          <p:cNvSpPr txBox="1"/>
          <p:nvPr/>
        </p:nvSpPr>
        <p:spPr>
          <a:xfrm>
            <a:off x="1905000" y="2117725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10.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 i 	 i		   *i# 		</a:t>
            </a:r>
            <a:endParaRPr lang="en-US" altLang="zh-CN" sz="2400" b="1" dirty="0"/>
          </a:p>
        </p:txBody>
      </p:sp>
      <p:sp>
        <p:nvSpPr>
          <p:cNvPr id="55303" name="Text Box 6"/>
          <p:cNvSpPr txBox="1"/>
          <p:nvPr/>
        </p:nvSpPr>
        <p:spPr>
          <a:xfrm>
            <a:off x="1905000" y="2620963"/>
            <a:ext cx="8458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11.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 	 *		    i# 	                   T’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b="1" dirty="0"/>
              <a:t>*FT’ 	         </a:t>
            </a:r>
            <a:endParaRPr lang="en-US" altLang="zh-CN" sz="2400" b="1" dirty="0"/>
          </a:p>
        </p:txBody>
      </p:sp>
      <p:sp>
        <p:nvSpPr>
          <p:cNvPr id="55304" name="Text Box 7"/>
          <p:cNvSpPr txBox="1"/>
          <p:nvPr/>
        </p:nvSpPr>
        <p:spPr>
          <a:xfrm>
            <a:off x="1905000" y="3124200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12.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E’T’F* 	 *		    i# 		</a:t>
            </a:r>
            <a:endParaRPr lang="en-US" altLang="zh-CN" sz="2400" b="1" dirty="0"/>
          </a:p>
        </p:txBody>
      </p:sp>
      <p:sp>
        <p:nvSpPr>
          <p:cNvPr id="55305" name="Text Box 8"/>
          <p:cNvSpPr txBox="1"/>
          <p:nvPr/>
        </p:nvSpPr>
        <p:spPr>
          <a:xfrm>
            <a:off x="1905000" y="3625850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13.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E’T’F	 i 		     # 	                   F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b="1" dirty="0"/>
              <a:t>i 	</a:t>
            </a:r>
            <a:endParaRPr lang="en-US" altLang="zh-CN" sz="2400" b="1" dirty="0"/>
          </a:p>
        </p:txBody>
      </p:sp>
      <p:sp>
        <p:nvSpPr>
          <p:cNvPr id="55306" name="Text Box 9"/>
          <p:cNvSpPr txBox="1"/>
          <p:nvPr/>
        </p:nvSpPr>
        <p:spPr>
          <a:xfrm>
            <a:off x="1905000" y="4129088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14.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 i 	 i		     # 		</a:t>
            </a:r>
            <a:endParaRPr lang="en-US" altLang="zh-CN" sz="2400" b="1" dirty="0"/>
          </a:p>
        </p:txBody>
      </p:sp>
      <p:sp>
        <p:nvSpPr>
          <p:cNvPr id="55307" name="Text Box 10"/>
          <p:cNvSpPr txBox="1"/>
          <p:nvPr/>
        </p:nvSpPr>
        <p:spPr>
          <a:xfrm>
            <a:off x="1905000" y="4632325"/>
            <a:ext cx="8458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15.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E’T’ 	 # 		                              T’ 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latin typeface="楷体_GB2312" pitchFamily="49" charset="-122"/>
              </a:rPr>
              <a:t>ε</a:t>
            </a:r>
            <a:r>
              <a:rPr lang="en-US" altLang="zh-CN" sz="2400" b="1" dirty="0"/>
              <a:t> 		</a:t>
            </a:r>
            <a:endParaRPr lang="en-US" altLang="zh-CN" sz="2400" b="1" dirty="0"/>
          </a:p>
        </p:txBody>
      </p:sp>
      <p:sp>
        <p:nvSpPr>
          <p:cNvPr id="55308" name="Text Box 11"/>
          <p:cNvSpPr txBox="1"/>
          <p:nvPr/>
        </p:nvSpPr>
        <p:spPr>
          <a:xfrm>
            <a:off x="1905000" y="5135563"/>
            <a:ext cx="8458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16.	</a:t>
            </a:r>
            <a:r>
              <a:rPr lang="zh-CN" altLang="en-US" sz="2400" b="1" dirty="0"/>
              <a:t>＃</a:t>
            </a:r>
            <a:r>
              <a:rPr lang="en-US" altLang="zh-CN" sz="2400" b="1" dirty="0"/>
              <a:t>E’ 		 #                                                   E’ 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→</a:t>
            </a:r>
            <a:r>
              <a:rPr lang="en-US" altLang="zh-CN" sz="2400" b="1" dirty="0">
                <a:latin typeface="楷体_GB2312" pitchFamily="49" charset="-122"/>
              </a:rPr>
              <a:t>ε</a:t>
            </a:r>
            <a:r>
              <a:rPr lang="en-US" altLang="zh-CN" sz="2400" b="1" dirty="0"/>
              <a:t> 		 		</a:t>
            </a:r>
            <a:endParaRPr lang="en-US" altLang="zh-CN" sz="2400" b="1" dirty="0"/>
          </a:p>
        </p:txBody>
      </p:sp>
      <p:sp>
        <p:nvSpPr>
          <p:cNvPr id="55309" name="Text Box 12"/>
          <p:cNvSpPr txBox="1"/>
          <p:nvPr/>
        </p:nvSpPr>
        <p:spPr>
          <a:xfrm>
            <a:off x="1905000" y="5638800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17.	</a:t>
            </a:r>
            <a:r>
              <a:rPr lang="zh-CN" altLang="en-US" sz="2400" b="1" dirty="0"/>
              <a:t>＃ 		 </a:t>
            </a:r>
            <a:r>
              <a:rPr lang="en-US" altLang="zh-CN" sz="2400" b="1" dirty="0"/>
              <a:t># 		 	                  accept	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演示</Application>
  <PresentationFormat>宽屏</PresentationFormat>
  <Paragraphs>115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楷体_GB2312</vt:lpstr>
      <vt:lpstr>新宋体</vt:lpstr>
      <vt:lpstr>华文楷体</vt:lpstr>
      <vt:lpstr>Euclid</vt:lpstr>
      <vt:lpstr>cwTeXMing</vt:lpstr>
      <vt:lpstr>Symbol</vt:lpstr>
      <vt:lpstr>WPS</vt:lpstr>
      <vt:lpstr>Word.Document.8</vt:lpstr>
      <vt:lpstr>Word.Document.8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wuzeto</cp:lastModifiedBy>
  <cp:revision>155</cp:revision>
  <dcterms:created xsi:type="dcterms:W3CDTF">2019-06-19T02:08:00Z</dcterms:created>
  <dcterms:modified xsi:type="dcterms:W3CDTF">2024-12-17T12:49:12Z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C5D4E1901DF84DBD9CE9EAB3B944DE84_11</vt:lpwstr>
  </property>
</Properties>
</file>