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sldIdLst>
    <p:sldId id="343" r:id="rId3"/>
    <p:sldId id="443" r:id="rId4"/>
    <p:sldId id="258" r:id="rId5"/>
    <p:sldId id="345" r:id="rId6"/>
    <p:sldId id="440" r:id="rId7"/>
    <p:sldId id="346" r:id="rId8"/>
    <p:sldId id="350" r:id="rId9"/>
    <p:sldId id="438" r:id="rId10"/>
    <p:sldId id="439" r:id="rId11"/>
    <p:sldId id="525" r:id="rId12"/>
    <p:sldId id="349" r:id="rId13"/>
    <p:sldId id="354" r:id="rId14"/>
    <p:sldId id="357" r:id="rId15"/>
    <p:sldId id="450" r:id="rId16"/>
    <p:sldId id="452" r:id="rId17"/>
    <p:sldId id="453" r:id="rId18"/>
    <p:sldId id="524" r:id="rId19"/>
    <p:sldId id="455" r:id="rId20"/>
    <p:sldId id="456" r:id="rId21"/>
    <p:sldId id="457" r:id="rId22"/>
    <p:sldId id="461" r:id="rId23"/>
    <p:sldId id="358" r:id="rId24"/>
    <p:sldId id="360" r:id="rId25"/>
    <p:sldId id="361" r:id="rId26"/>
    <p:sldId id="523" r:id="rId27"/>
    <p:sldId id="364" r:id="rId28"/>
    <p:sldId id="365" r:id="rId29"/>
    <p:sldId id="367" r:id="rId30"/>
    <p:sldId id="368" r:id="rId31"/>
    <p:sldId id="369" r:id="rId32"/>
    <p:sldId id="370" r:id="rId33"/>
    <p:sldId id="371" r:id="rId34"/>
    <p:sldId id="372" r:id="rId35"/>
    <p:sldId id="373" r:id="rId36"/>
    <p:sldId id="474" r:id="rId37"/>
    <p:sldId id="374" r:id="rId38"/>
    <p:sldId id="375" r:id="rId39"/>
    <p:sldId id="376" r:id="rId40"/>
    <p:sldId id="377" r:id="rId41"/>
    <p:sldId id="473" r:id="rId42"/>
    <p:sldId id="475" r:id="rId43"/>
    <p:sldId id="378" r:id="rId44"/>
    <p:sldId id="379" r:id="rId45"/>
    <p:sldId id="380" r:id="rId46"/>
    <p:sldId id="381" r:id="rId47"/>
    <p:sldId id="382" r:id="rId48"/>
    <p:sldId id="383" r:id="rId49"/>
    <p:sldId id="384" r:id="rId50"/>
    <p:sldId id="386" r:id="rId51"/>
    <p:sldId id="388" r:id="rId52"/>
    <p:sldId id="389" r:id="rId53"/>
    <p:sldId id="390" r:id="rId54"/>
    <p:sldId id="391" r:id="rId55"/>
    <p:sldId id="392" r:id="rId56"/>
    <p:sldId id="394" r:id="rId57"/>
    <p:sldId id="395" r:id="rId58"/>
    <p:sldId id="478" r:id="rId59"/>
    <p:sldId id="479" r:id="rId60"/>
    <p:sldId id="480" r:id="rId61"/>
    <p:sldId id="481" r:id="rId62"/>
    <p:sldId id="482" r:id="rId63"/>
    <p:sldId id="483" r:id="rId64"/>
    <p:sldId id="484" r:id="rId65"/>
    <p:sldId id="487" r:id="rId66"/>
    <p:sldId id="488" r:id="rId67"/>
    <p:sldId id="489" r:id="rId68"/>
    <p:sldId id="490" r:id="rId69"/>
    <p:sldId id="492" r:id="rId70"/>
    <p:sldId id="493" r:id="rId71"/>
    <p:sldId id="526" r:id="rId72"/>
    <p:sldId id="527" r:id="rId73"/>
    <p:sldId id="495" r:id="rId74"/>
    <p:sldId id="522" r:id="rId75"/>
    <p:sldId id="496" r:id="rId76"/>
    <p:sldId id="497" r:id="rId77"/>
    <p:sldId id="498" r:id="rId78"/>
    <p:sldId id="499" r:id="rId79"/>
    <p:sldId id="507" r:id="rId80"/>
    <p:sldId id="508" r:id="rId81"/>
    <p:sldId id="509" r:id="rId82"/>
    <p:sldId id="510" r:id="rId83"/>
    <p:sldId id="511" r:id="rId84"/>
    <p:sldId id="512" r:id="rId85"/>
    <p:sldId id="513" r:id="rId86"/>
    <p:sldId id="514" r:id="rId87"/>
    <p:sldId id="515" r:id="rId88"/>
    <p:sldId id="516" r:id="rId89"/>
    <p:sldId id="397" r:id="rId90"/>
    <p:sldId id="398" r:id="rId91"/>
    <p:sldId id="399" r:id="rId92"/>
    <p:sldId id="426" r:id="rId93"/>
    <p:sldId id="431" r:id="rId94"/>
    <p:sldId id="432" r:id="rId95"/>
    <p:sldId id="433" r:id="rId96"/>
  </p:sldIdLst>
  <p:sldSz cx="9144000" cy="6858000" type="screen4x3"/>
  <p:notesSz cx="6858000" cy="9144000"/>
  <p:custDataLst>
    <p:tags r:id="rId102"/>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mei"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6FF33"/>
    <a:srgbClr val="FF66FF"/>
    <a:srgbClr val="66FFFF"/>
    <a:srgbClr val="00CC99"/>
    <a:srgbClr val="FFFF00"/>
    <a:srgbClr val="FFC000"/>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3"/>
    <p:restoredTop sz="90928"/>
  </p:normalViewPr>
  <p:slideViewPr>
    <p:cSldViewPr showGuides="1">
      <p:cViewPr varScale="1">
        <p:scale>
          <a:sx n="82" d="100"/>
          <a:sy n="82" d="100"/>
        </p:scale>
        <p:origin x="701"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014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notesMaster" Target="notesMasters/notesMaster1.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2" Type="http://schemas.openxmlformats.org/officeDocument/2006/relationships/tags" Target="tags/tag33.xml"/><Relationship Id="rId101" Type="http://schemas.openxmlformats.org/officeDocument/2006/relationships/commentAuthors" Target="commentAuthors.xml"/><Relationship Id="rId100" Type="http://schemas.openxmlformats.org/officeDocument/2006/relationships/tableStyles" Target="tableStyle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205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0" name="Rectangle 4"/>
          <p:cNvSpPr>
            <a:spLocks noGrp="1" noChangeArrowheads="1"/>
          </p:cNvSpPr>
          <p:nvPr>
            <p:ph type="dt" sz="half" idx="2"/>
          </p:nvPr>
        </p:nvSpPr>
        <p:spPr bwMode="auto">
          <a:xfrm>
            <a:off x="5562600" y="6400800"/>
            <a:ext cx="1905000" cy="457200"/>
          </a:xfrm>
          <a:prstGeom prst="rect">
            <a:avLst/>
          </a:prstGeom>
          <a:noFill/>
          <a:ln>
            <a:noFill/>
          </a:ln>
          <a:effectLst/>
        </p:spPr>
        <p:txBody>
          <a:bodyPr vert="horz" wrap="square" lIns="91440" tIns="45720" rIns="91440" bIns="45720" numCol="1" anchor="t" anchorCtr="0" compatLnSpc="1"/>
          <a:lstStyle>
            <a:lvl1pPr algn="l" eaLnBrk="1" hangingPunct="1">
              <a:defRPr sz="1400" b="0">
                <a:ea typeface="+mj-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7A8903D-F349-4059-9968-7260EDDF5EA2}"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4101" name="Rectangle 5"/>
          <p:cNvSpPr>
            <a:spLocks noGrp="1" noChangeArrowheads="1"/>
          </p:cNvSpPr>
          <p:nvPr>
            <p:ph type="ftr" sz="quarter" idx="3"/>
          </p:nvPr>
        </p:nvSpPr>
        <p:spPr bwMode="auto">
          <a:xfrm>
            <a:off x="914400" y="61722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b="0">
                <a:ea typeface="+mj-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4102" name="Rectangle 6"/>
          <p:cNvSpPr>
            <a:spLocks noGrp="1" noChangeArrowheads="1"/>
          </p:cNvSpPr>
          <p:nvPr>
            <p:ph type="sldNum" sz="quarter" idx="4"/>
          </p:nvPr>
        </p:nvSpPr>
        <p:spPr bwMode="auto">
          <a:xfrm>
            <a:off x="6629400" y="6400800"/>
            <a:ext cx="1905000" cy="457200"/>
          </a:xfrm>
          <a:prstGeom prst="rect">
            <a:avLst/>
          </a:prstGeom>
          <a:noFill/>
          <a:ln>
            <a:noFill/>
          </a:ln>
          <a:effectLst/>
        </p:spPr>
        <p:txBody>
          <a:bodyPr vert="horz" wrap="square" lIns="91440" tIns="45720" rIns="91440" bIns="45720" numCol="1" anchor="t" anchorCtr="0" compatLnSpc="1"/>
          <a:lstStyle>
            <a:lvl1pPr algn="r">
              <a:defRPr sz="1400" b="0">
                <a:ea typeface="宋体" panose="02010600030101010101" pitchFamily="2" charset="-122"/>
              </a:defRPr>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
        <p:nvSpPr>
          <p:cNvPr id="1031" name="WordArt 7"/>
          <p:cNvSpPr>
            <a:spLocks noTextEdit="1"/>
          </p:cNvSpPr>
          <p:nvPr/>
        </p:nvSpPr>
        <p:spPr>
          <a:xfrm>
            <a:off x="174625" y="33338"/>
            <a:ext cx="1744663" cy="569912"/>
          </a:xfrm>
          <a:prstGeom prst="rect">
            <a:avLst/>
          </a:prstGeom>
        </p:spPr>
        <p:txBody>
          <a:bodyPr wrap="none" fromWordArt="1">
            <a:prstTxWarp prst="textPlain">
              <a:avLst>
                <a:gd name="adj" fmla="val 43708"/>
              </a:avLst>
            </a:prstTxWarp>
            <a:normAutofit/>
          </a:bodyPr>
          <a:p>
            <a:pPr algn="ctr"/>
            <a:r>
              <a:rPr lang="zh-CN" altLang="en-US" sz="3600" b="1" i="1">
                <a:ln w="12700" cap="flat" cmpd="sng">
                  <a:solidFill>
                    <a:srgbClr val="EAEAEA"/>
                  </a:solidFill>
                  <a:prstDash val="solid"/>
                  <a:headEnd type="none" w="sm" len="sm"/>
                  <a:tailEnd type="none" w="sm" len="sm"/>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Arial" panose="020B0604020202020204" pitchFamily="34" charset="0"/>
                <a:ea typeface="Arial" panose="020B0604020202020204" pitchFamily="34" charset="0"/>
              </a:rPr>
              <a:t>Compiler</a:t>
            </a:r>
            <a:endParaRPr lang="zh-CN" altLang="en-US" sz="3600" b="1" i="1">
              <a:ln w="12700" cap="flat" cmpd="sng">
                <a:solidFill>
                  <a:srgbClr val="EAEAEA"/>
                </a:solidFill>
                <a:prstDash val="solid"/>
                <a:headEnd type="none" w="sm" len="sm"/>
                <a:tailEnd type="none" w="sm" len="sm"/>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Arial" panose="020B0604020202020204" pitchFamily="34" charset="0"/>
              <a:ea typeface="Arial" panose="020B0604020202020204" pitchFamily="34" charset="0"/>
            </a:endParaRPr>
          </a:p>
        </p:txBody>
      </p:sp>
      <p:sp>
        <p:nvSpPr>
          <p:cNvPr id="1032" name="Line 8"/>
          <p:cNvSpPr/>
          <p:nvPr/>
        </p:nvSpPr>
        <p:spPr>
          <a:xfrm>
            <a:off x="1588" y="568325"/>
            <a:ext cx="9142412" cy="0"/>
          </a:xfrm>
          <a:prstGeom prst="line">
            <a:avLst/>
          </a:prstGeom>
          <a:ln w="28575" cap="flat" cmpd="sng">
            <a:solidFill>
              <a:schemeClr val="accent2"/>
            </a:solidFill>
            <a:prstDash val="solid"/>
            <a:headEnd type="none" w="sm" len="sm"/>
            <a:tailEnd type="none" w="sm" len="sm"/>
          </a:ln>
        </p:spPr>
      </p:sp>
      <p:sp>
        <p:nvSpPr>
          <p:cNvPr id="1033" name="Rectangle 9"/>
          <p:cNvSpPr>
            <a:spLocks noChangeArrowheads="1"/>
          </p:cNvSpPr>
          <p:nvPr/>
        </p:nvSpPr>
        <p:spPr bwMode="auto">
          <a:xfrm>
            <a:off x="457200" y="6248400"/>
            <a:ext cx="3781425" cy="457200"/>
          </a:xfrm>
          <a:prstGeom prst="rect">
            <a:avLst/>
          </a:prstGeom>
          <a:noFill/>
          <a:ln>
            <a:noFill/>
          </a:ln>
        </p:spPr>
        <p:txBody>
          <a:bodyPr/>
          <a:lstStyle>
            <a:lvl1pPr eaLnBrk="0" hangingPunct="0">
              <a:defRPr kumimoji="1" sz="2400" b="1">
                <a:solidFill>
                  <a:schemeClr val="tx1"/>
                </a:solidFill>
                <a:latin typeface="Times New Roman" panose="02020603050405020304" pitchFamily="18" charset="0"/>
                <a:ea typeface="楷体_GB2312" pitchFamily="49" charset="-122"/>
              </a:defRPr>
            </a:lvl1pPr>
            <a:lvl2pPr marL="742950" indent="-285750" eaLnBrk="0" hangingPunct="0">
              <a:defRPr kumimoji="1" sz="2400" b="1">
                <a:solidFill>
                  <a:schemeClr val="tx1"/>
                </a:solidFill>
                <a:latin typeface="Times New Roman" panose="02020603050405020304" pitchFamily="18" charset="0"/>
                <a:ea typeface="楷体_GB2312" pitchFamily="49" charset="-122"/>
              </a:defRPr>
            </a:lvl2pPr>
            <a:lvl3pPr marL="1143000" indent="-228600" eaLnBrk="0" hangingPunct="0">
              <a:defRPr kumimoji="1" sz="2400" b="1">
                <a:solidFill>
                  <a:schemeClr val="tx1"/>
                </a:solidFill>
                <a:latin typeface="Times New Roman" panose="02020603050405020304" pitchFamily="18" charset="0"/>
                <a:ea typeface="楷体_GB2312" pitchFamily="49" charset="-122"/>
              </a:defRPr>
            </a:lvl3pPr>
            <a:lvl4pPr marL="1600200" indent="-228600" eaLnBrk="0" hangingPunct="0">
              <a:defRPr kumimoji="1" sz="2400" b="1">
                <a:solidFill>
                  <a:schemeClr val="tx1"/>
                </a:solidFill>
                <a:latin typeface="Times New Roman" panose="02020603050405020304" pitchFamily="18" charset="0"/>
                <a:ea typeface="楷体_GB2312" pitchFamily="49" charset="-122"/>
              </a:defRPr>
            </a:lvl4pPr>
            <a:lvl5pPr marL="2057400" indent="-228600" eaLnBrk="0" hangingPunct="0">
              <a:defRPr kumimoji="1" sz="24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编 译 原 理</a:t>
            </a: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034" name="Line 10"/>
          <p:cNvSpPr/>
          <p:nvPr/>
        </p:nvSpPr>
        <p:spPr>
          <a:xfrm>
            <a:off x="0" y="6281738"/>
            <a:ext cx="9144000" cy="0"/>
          </a:xfrm>
          <a:prstGeom prst="line">
            <a:avLst/>
          </a:prstGeom>
          <a:ln w="9525"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wmf"/><Relationship Id="rId2" Type="http://schemas.openxmlformats.org/officeDocument/2006/relationships/image" Target="F:/&#32534;&#35793;&#21407;&#29702;/&#19978;&#35838;&#25945;&#26696;/&#35270;&#39057;/&#28165;&#21326;&#22823;&#23398;&#32534;&#35793;&#21407;&#29702;/img/totle3/p7_2-copy.gif" TargetMode="Externa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F:/&#32534;&#35793;&#21407;&#29702;/&#19978;&#35838;&#25945;&#26696;/&#35270;&#39057;/&#28165;&#21326;&#22823;&#23398;&#32534;&#35793;&#21407;&#29702;/img/totle3/p7_4-copy.gif" TargetMode="External"/><Relationship Id="rId3" Type="http://schemas.openxmlformats.org/officeDocument/2006/relationships/image" Target="../media/image11.png"/><Relationship Id="rId2" Type="http://schemas.openxmlformats.org/officeDocument/2006/relationships/image" Target="F:/&#32534;&#35793;&#21407;&#29702;/&#19978;&#35838;&#25945;&#26696;/&#35270;&#39057;/&#28165;&#21326;&#22823;&#23398;&#32534;&#35793;&#21407;&#29702;/img/totle/p7_3 copy.gif" TargetMode="Externa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F:/&#32534;&#35793;&#21407;&#29702;/&#19978;&#35838;&#25945;&#26696;/&#35270;&#39057;/&#28165;&#21326;&#22823;&#23398;&#32534;&#35793;&#21407;&#29702;/img/chap07/7_1_1.gif" TargetMode="Externa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wmf"/><Relationship Id="rId2" Type="http://schemas.openxmlformats.org/officeDocument/2006/relationships/image" Target="../media/image6.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image" Target="../media/image6.jpeg"/></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oleObject" Target="../embeddings/oleObject7.bin"/></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image" Target="../media/image21.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0.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slideLayout" Target="../slideLayouts/slideLayout7.xml"/><Relationship Id="rId20" Type="http://schemas.openxmlformats.org/officeDocument/2006/relationships/tags" Target="../tags/tag18.xml"/><Relationship Id="rId2" Type="http://schemas.openxmlformats.org/officeDocument/2006/relationships/tags" Target="../tags/tag2.xml"/><Relationship Id="rId19" Type="http://schemas.openxmlformats.org/officeDocument/2006/relationships/image" Target="../media/image23.png"/><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image" Target="../media/image21.png"/><Relationship Id="rId1" Type="http://schemas.openxmlformats.org/officeDocument/2006/relationships/tags" Target="../tags/tag1.xml"/></Relationships>
</file>

<file path=ppt/slides/_rels/slide71.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21.png"/><Relationship Id="rId2" Type="http://schemas.openxmlformats.org/officeDocument/2006/relationships/tags" Target="../tags/tag20.xml"/><Relationship Id="rId17" Type="http://schemas.openxmlformats.org/officeDocument/2006/relationships/slideLayout" Target="../slideLayouts/slideLayout7.xml"/><Relationship Id="rId16" Type="http://schemas.openxmlformats.org/officeDocument/2006/relationships/tags" Target="../tags/tag32.xml"/><Relationship Id="rId15" Type="http://schemas.openxmlformats.org/officeDocument/2006/relationships/image" Target="../media/image23.png"/><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w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5.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075" name="Rectangle 2"/>
          <p:cNvSpPr/>
          <p:nvPr/>
        </p:nvSpPr>
        <p:spPr>
          <a:xfrm>
            <a:off x="381000" y="1676400"/>
            <a:ext cx="7848600" cy="2895600"/>
          </a:xfrm>
          <a:prstGeom prst="rect">
            <a:avLst/>
          </a:prstGeom>
          <a:solidFill>
            <a:srgbClr val="D9E6E6">
              <a:alpha val="50195"/>
            </a:srgbClr>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2400" b="1" dirty="0">
                <a:solidFill>
                  <a:schemeClr val="accent2"/>
                </a:solidFill>
              </a:rPr>
              <a:t>什么是</a:t>
            </a:r>
            <a:r>
              <a:rPr lang="en-US" altLang="zh-CN" sz="2400" b="1" dirty="0">
                <a:solidFill>
                  <a:schemeClr val="accent2"/>
                </a:solidFill>
              </a:rPr>
              <a:t>LR(k)</a:t>
            </a:r>
            <a:r>
              <a:rPr lang="zh-CN" altLang="en-US" sz="2400" b="1" dirty="0">
                <a:solidFill>
                  <a:schemeClr val="accent2"/>
                </a:solidFill>
              </a:rPr>
              <a:t>分析</a:t>
            </a:r>
            <a:r>
              <a:rPr lang="en-US" altLang="zh-CN" sz="2400" b="1" dirty="0">
                <a:solidFill>
                  <a:schemeClr val="accent2"/>
                </a:solidFill>
              </a:rPr>
              <a:t>:</a:t>
            </a:r>
            <a:endParaRPr lang="en-US" altLang="zh-CN" sz="2400" b="1" dirty="0">
              <a:solidFill>
                <a:schemeClr val="accent2"/>
              </a:solidFill>
            </a:endParaRPr>
          </a:p>
          <a:p>
            <a:pPr marL="0" lvl="0" indent="0" eaLnBrk="1" hangingPunct="1">
              <a:lnSpc>
                <a:spcPct val="120000"/>
              </a:lnSpc>
              <a:spcBef>
                <a:spcPct val="0"/>
              </a:spcBef>
              <a:buNone/>
            </a:pPr>
            <a:r>
              <a:rPr lang="zh-CN" altLang="en-US" sz="2400" b="1" dirty="0">
                <a:solidFill>
                  <a:schemeClr val="accent2"/>
                </a:solidFill>
              </a:rPr>
              <a:t>　</a:t>
            </a:r>
            <a:r>
              <a:rPr lang="en-US" altLang="zh-CN" sz="2400" b="1" dirty="0">
                <a:solidFill>
                  <a:schemeClr val="accent2"/>
                </a:solidFill>
              </a:rPr>
              <a:t>L</a:t>
            </a:r>
            <a:r>
              <a:rPr lang="zh-CN" altLang="en-US" sz="2400" b="1" dirty="0">
                <a:solidFill>
                  <a:schemeClr val="accent2"/>
                </a:solidFill>
              </a:rPr>
              <a:t>：从左到右扫描</a:t>
            </a:r>
            <a:endParaRPr lang="zh-CN" altLang="en-US" sz="2400" b="1" dirty="0">
              <a:solidFill>
                <a:schemeClr val="accent2"/>
              </a:solidFill>
            </a:endParaRPr>
          </a:p>
          <a:p>
            <a:pPr marL="0" lvl="0" indent="0" eaLnBrk="1" hangingPunct="1">
              <a:lnSpc>
                <a:spcPct val="120000"/>
              </a:lnSpc>
              <a:spcBef>
                <a:spcPct val="0"/>
              </a:spcBef>
              <a:buNone/>
            </a:pPr>
            <a:r>
              <a:rPr lang="zh-CN" altLang="en-US" sz="2400" b="1" dirty="0">
                <a:solidFill>
                  <a:schemeClr val="accent2"/>
                </a:solidFill>
              </a:rPr>
              <a:t>　</a:t>
            </a:r>
            <a:r>
              <a:rPr lang="en-US" altLang="zh-CN" sz="2400" b="1" dirty="0">
                <a:solidFill>
                  <a:schemeClr val="accent2"/>
                </a:solidFill>
              </a:rPr>
              <a:t>R</a:t>
            </a:r>
            <a:r>
              <a:rPr lang="zh-CN" altLang="en-US" sz="2400" b="1" dirty="0">
                <a:solidFill>
                  <a:schemeClr val="accent2"/>
                </a:solidFill>
              </a:rPr>
              <a:t>：最右推导的逆过程（最左归约）</a:t>
            </a:r>
            <a:endParaRPr lang="zh-CN" altLang="en-US" sz="2400" b="1" dirty="0">
              <a:solidFill>
                <a:schemeClr val="accent2"/>
              </a:solidFill>
            </a:endParaRPr>
          </a:p>
          <a:p>
            <a:pPr marL="0" lvl="0" indent="0" eaLnBrk="1" hangingPunct="1">
              <a:spcBef>
                <a:spcPct val="50000"/>
              </a:spcBef>
              <a:buNone/>
            </a:pPr>
            <a:r>
              <a:rPr lang="zh-CN" altLang="en-US" sz="2400" b="1" dirty="0">
                <a:solidFill>
                  <a:schemeClr val="accent2"/>
                </a:solidFill>
              </a:rPr>
              <a:t>    </a:t>
            </a:r>
            <a:r>
              <a:rPr lang="en-US" altLang="zh-CN" sz="2400" b="1" dirty="0">
                <a:solidFill>
                  <a:schemeClr val="accent2"/>
                </a:solidFill>
              </a:rPr>
              <a:t>k</a:t>
            </a:r>
            <a:r>
              <a:rPr lang="zh-CN" altLang="en-US" sz="2400" b="1" dirty="0">
                <a:solidFill>
                  <a:schemeClr val="accent2"/>
                </a:solidFill>
              </a:rPr>
              <a:t>：是指为了作出分析决定而向前看的输入符号的个数</a:t>
            </a:r>
            <a:endParaRPr lang="zh-CN" altLang="en-US" sz="2400" b="1" dirty="0">
              <a:solidFill>
                <a:schemeClr val="accent2"/>
              </a:solidFill>
            </a:endParaRPr>
          </a:p>
          <a:p>
            <a:pPr marL="0" lvl="0" indent="0" eaLnBrk="1" hangingPunct="1">
              <a:lnSpc>
                <a:spcPct val="120000"/>
              </a:lnSpc>
              <a:spcBef>
                <a:spcPct val="0"/>
              </a:spcBef>
              <a:buNone/>
            </a:pPr>
            <a:endParaRPr lang="zh-CN" altLang="en-US" sz="2400" b="1" dirty="0">
              <a:solidFill>
                <a:schemeClr val="accent2"/>
              </a:solidFill>
            </a:endParaRPr>
          </a:p>
          <a:p>
            <a:pPr marL="0" lvl="0" indent="0" eaLnBrk="1" hangingPunct="1">
              <a:lnSpc>
                <a:spcPct val="120000"/>
              </a:lnSpc>
              <a:spcBef>
                <a:spcPct val="0"/>
              </a:spcBef>
              <a:buNone/>
            </a:pPr>
            <a:r>
              <a:rPr lang="zh-CN" altLang="en-US" sz="2400" b="1" dirty="0">
                <a:solidFill>
                  <a:schemeClr val="accent2"/>
                </a:solidFill>
              </a:rPr>
              <a:t> 是一种规范归约过程</a:t>
            </a:r>
            <a:endParaRPr lang="zh-CN" altLang="en-US" sz="2400" b="1" dirty="0">
              <a:solidFill>
                <a:schemeClr val="accent2"/>
              </a:solidFill>
            </a:endParaRPr>
          </a:p>
        </p:txBody>
      </p:sp>
      <p:sp>
        <p:nvSpPr>
          <p:cNvPr id="100355" name="Rectangle 3"/>
          <p:cNvSpPr>
            <a:spLocks noChangeArrowheads="1"/>
          </p:cNvSpPr>
          <p:nvPr/>
        </p:nvSpPr>
        <p:spPr bwMode="auto">
          <a:xfrm>
            <a:off x="230188" y="5059363"/>
            <a:ext cx="6934200" cy="457200"/>
          </a:xfrm>
          <a:prstGeom prst="rect">
            <a:avLst/>
          </a:prstGeom>
          <a:noFill/>
          <a:ln>
            <a:noFill/>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mn-cs"/>
              </a:rPr>
              <a:t> LR(k)</a:t>
            </a:r>
            <a:r>
              <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mn-cs"/>
              </a:rPr>
              <a:t>分析技术是 </a:t>
            </a:r>
            <a:r>
              <a:rPr kumimoji="1" lang="en-US" altLang="zh-CN" sz="2400" b="1" i="0" u="none" strike="noStrike" kern="1200" cap="none" spc="0" normalizeH="0" baseline="0" noProof="0" dirty="0">
                <a:ln>
                  <a:noFill/>
                </a:ln>
                <a:solidFill>
                  <a:schemeClr val="accent6">
                    <a:lumMod val="60000"/>
                    <a:lumOff val="40000"/>
                  </a:schemeClr>
                </a:solidFill>
                <a:effectLst/>
                <a:uLnTx/>
                <a:uFillTx/>
                <a:latin typeface="Times New Roman" panose="02020603050405020304" pitchFamily="18" charset="0"/>
                <a:ea typeface="楷体_GB2312" pitchFamily="49" charset="-122"/>
                <a:cs typeface="+mn-cs"/>
              </a:rPr>
              <a:t>Donald Knuth</a:t>
            </a:r>
            <a:r>
              <a:rPr kumimoji="1" lang="zh-CN"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mn-cs"/>
              </a:rPr>
              <a:t>于1965年首先提出</a:t>
            </a:r>
            <a:endParaRPr kumimoji="1" lang="zh-CN" altLang="en-US" sz="2400" b="1" i="0" u="none" strike="noStrike" kern="1200" cap="none" spc="0" normalizeH="0" baseline="0" noProof="0" dirty="0">
              <a:ln>
                <a:noFill/>
              </a:ln>
              <a:solidFill>
                <a:schemeClr val="accent2"/>
              </a:solidFill>
              <a:effectLst/>
              <a:uLnTx/>
              <a:uFillTx/>
              <a:latin typeface="Times New Roman" panose="02020603050405020304" pitchFamily="18" charset="0"/>
              <a:ea typeface="楷体_GB2312" pitchFamily="49" charset="-122"/>
              <a:cs typeface="+mn-cs"/>
            </a:endParaRPr>
          </a:p>
        </p:txBody>
      </p:sp>
      <p:sp>
        <p:nvSpPr>
          <p:cNvPr id="3077" name="Rectangle 4"/>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4000" b="1" dirty="0">
                <a:solidFill>
                  <a:srgbClr val="CC00CC"/>
                </a:solidFill>
                <a:latin typeface="楷体_GB2312" pitchFamily="49" charset="-122"/>
              </a:rPr>
              <a:t>第</a:t>
            </a:r>
            <a:r>
              <a:rPr lang="en-US" altLang="zh-CN" sz="4000" b="1" dirty="0">
                <a:solidFill>
                  <a:srgbClr val="CC00CC"/>
                </a:solidFill>
                <a:latin typeface="楷体_GB2312" pitchFamily="49" charset="-122"/>
              </a:rPr>
              <a:t>6</a:t>
            </a:r>
            <a:r>
              <a:rPr lang="zh-CN" altLang="en-US" sz="4000" b="1" dirty="0">
                <a:solidFill>
                  <a:srgbClr val="CC00CC"/>
                </a:solidFill>
                <a:latin typeface="楷体_GB2312" pitchFamily="49" charset="-122"/>
              </a:rPr>
              <a:t>章</a:t>
            </a:r>
            <a:r>
              <a:rPr lang="zh-CN" altLang="en-US" sz="2800" b="1" dirty="0">
                <a:solidFill>
                  <a:srgbClr val="CC00CC"/>
                </a:solidFill>
                <a:latin typeface="楷体_GB2312" pitchFamily="49" charset="-122"/>
              </a:rPr>
              <a:t>　</a:t>
            </a:r>
            <a:r>
              <a:rPr lang="en-US" altLang="zh-CN" sz="4000" b="1" dirty="0">
                <a:solidFill>
                  <a:srgbClr val="CC00CC"/>
                </a:solidFill>
                <a:latin typeface="楷体_GB2312" pitchFamily="49" charset="-122"/>
              </a:rPr>
              <a:t>LR</a:t>
            </a:r>
            <a:r>
              <a:rPr lang="zh-CN" altLang="en-US" sz="4000" b="1" dirty="0">
                <a:solidFill>
                  <a:srgbClr val="CC00CC"/>
                </a:solidFill>
                <a:latin typeface="楷体_GB2312" pitchFamily="49" charset="-122"/>
              </a:rPr>
              <a:t>分析</a:t>
            </a:r>
            <a:endParaRPr lang="zh-CN" altLang="en-US" sz="4000" b="1" dirty="0">
              <a:solidFill>
                <a:srgbClr val="CC00CC"/>
              </a:solidFill>
              <a:latin typeface="楷体_GB2312" pitchFamily="49" charset="-122"/>
            </a:endParaRPr>
          </a:p>
        </p:txBody>
      </p:sp>
      <p:sp>
        <p:nvSpPr>
          <p:cNvPr id="3078" name="Line 5"/>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3079" name="Picture 6"/>
          <p:cNvPicPr/>
          <p:nvPr/>
        </p:nvPicPr>
        <p:blipFill>
          <a:blip r:embed="rId1"/>
          <a:stretch>
            <a:fillRect/>
          </a:stretch>
        </p:blipFill>
        <p:spPr>
          <a:xfrm>
            <a:off x="7445375" y="596900"/>
            <a:ext cx="811213" cy="758825"/>
          </a:xfrm>
          <a:prstGeom prst="rect">
            <a:avLst/>
          </a:prstGeom>
          <a:noFill/>
          <a:ln w="9525">
            <a:noFill/>
          </a:ln>
        </p:spPr>
      </p:pic>
      <p:pic>
        <p:nvPicPr>
          <p:cNvPr id="3080" name="Picture 2" descr="don"/>
          <p:cNvPicPr>
            <a:picLocks noChangeAspect="1"/>
          </p:cNvPicPr>
          <p:nvPr/>
        </p:nvPicPr>
        <p:blipFill>
          <a:blip r:embed="rId2"/>
          <a:stretch>
            <a:fillRect/>
          </a:stretch>
        </p:blipFill>
        <p:spPr>
          <a:xfrm>
            <a:off x="7380288" y="4365625"/>
            <a:ext cx="1584325" cy="19192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txEl>
                                              <p:charRg st="0" end="35"/>
                                            </p:txEl>
                                          </p:spTgt>
                                        </p:tgtEl>
                                        <p:attrNameLst>
                                          <p:attrName>style.visibility</p:attrName>
                                        </p:attrNameLst>
                                      </p:cBhvr>
                                      <p:to>
                                        <p:strVal val="visible"/>
                                      </p:to>
                                    </p:set>
                                    <p:animEffect transition="in" filter="blinds(horizontal)">
                                      <p:cBhvr>
                                        <p:cTn id="7" dur="500"/>
                                        <p:tgtEl>
                                          <p:spTgt spid="100355">
                                            <p:txEl>
                                              <p:charRg st="0"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04FF629-44DA-470B-83AE-820F758FC33C}" type="datetime2">
              <a:rPr kumimoji="1"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 name="Rectangle 2"/>
          <p:cNvSpPr/>
          <p:nvPr/>
        </p:nvSpPr>
        <p:spPr>
          <a:xfrm>
            <a:off x="250825" y="1052513"/>
            <a:ext cx="842486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Ø"/>
            </a:pPr>
            <a:r>
              <a:rPr lang="zh-CN" altLang="en-US" sz="2400" b="1" dirty="0">
                <a:solidFill>
                  <a:srgbClr val="0070C0"/>
                </a:solidFill>
                <a:latin typeface="楷体_GB2312" pitchFamily="49" charset="-122"/>
              </a:rPr>
              <a:t>例：对输入串</a:t>
            </a:r>
            <a:r>
              <a:rPr lang="en-US" altLang="zh-CN" sz="2400" b="1" dirty="0">
                <a:solidFill>
                  <a:srgbClr val="0070C0"/>
                </a:solidFill>
                <a:latin typeface="楷体_GB2312" pitchFamily="49" charset="-122"/>
              </a:rPr>
              <a:t>abbcde</a:t>
            </a:r>
            <a:r>
              <a:rPr lang="zh-CN" altLang="en-US" sz="2400" b="1" dirty="0">
                <a:solidFill>
                  <a:srgbClr val="0070C0"/>
                </a:solidFill>
                <a:latin typeface="楷体_GB2312" pitchFamily="49" charset="-122"/>
              </a:rPr>
              <a:t>进行</a:t>
            </a:r>
            <a:r>
              <a:rPr lang="en-US" altLang="zh-CN" sz="2400" b="1" dirty="0">
                <a:solidFill>
                  <a:srgbClr val="0070C0"/>
                </a:solidFill>
                <a:latin typeface="楷体_GB2312" pitchFamily="49" charset="-122"/>
              </a:rPr>
              <a:t>LR</a:t>
            </a:r>
            <a:r>
              <a:rPr lang="zh-CN" altLang="en-US" sz="2400" b="1" dirty="0">
                <a:solidFill>
                  <a:srgbClr val="0070C0"/>
                </a:solidFill>
                <a:latin typeface="楷体_GB2312" pitchFamily="49" charset="-122"/>
              </a:rPr>
              <a:t>分析</a:t>
            </a:r>
            <a:endParaRPr lang="zh-CN" altLang="en-US" sz="2400" b="1" dirty="0">
              <a:solidFill>
                <a:srgbClr val="0070C0"/>
              </a:solidFill>
              <a:latin typeface="楷体_GB2312" pitchFamily="49" charset="-122"/>
            </a:endParaRPr>
          </a:p>
        </p:txBody>
      </p:sp>
      <p:grpSp>
        <p:nvGrpSpPr>
          <p:cNvPr id="12292" name="Group 9"/>
          <p:cNvGrpSpPr/>
          <p:nvPr/>
        </p:nvGrpSpPr>
        <p:grpSpPr>
          <a:xfrm>
            <a:off x="6119813" y="1082675"/>
            <a:ext cx="2736850" cy="1784350"/>
            <a:chOff x="3648" y="1413"/>
            <a:chExt cx="1584" cy="1124"/>
          </a:xfrm>
        </p:grpSpPr>
        <p:sp>
          <p:nvSpPr>
            <p:cNvPr id="12461" name="Rectangle 7"/>
            <p:cNvSpPr/>
            <p:nvPr/>
          </p:nvSpPr>
          <p:spPr>
            <a:xfrm>
              <a:off x="3648" y="1413"/>
              <a:ext cx="1584" cy="1124"/>
            </a:xfrm>
            <a:prstGeom prst="rect">
              <a:avLst/>
            </a:prstGeom>
            <a:solidFill>
              <a:srgbClr val="99FFCC"/>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000" b="1" dirty="0">
                  <a:latin typeface="楷体_GB2312" pitchFamily="49" charset="-122"/>
                </a:rPr>
                <a:t>(1) S</a:t>
              </a:r>
              <a:r>
                <a:rPr lang="zh-CN" altLang="en-US" sz="2000" b="1" dirty="0">
                  <a:latin typeface="楷体_GB2312" pitchFamily="49" charset="-122"/>
                </a:rPr>
                <a:t>　　  </a:t>
              </a:r>
              <a:r>
                <a:rPr lang="en-US" altLang="zh-CN" sz="2000" b="1" dirty="0">
                  <a:latin typeface="楷体_GB2312" pitchFamily="49" charset="-122"/>
                </a:rPr>
                <a:t>aAcBe </a:t>
              </a:r>
              <a:endParaRPr lang="en-US" altLang="zh-CN" sz="2000" b="1" dirty="0">
                <a:latin typeface="楷体_GB2312" pitchFamily="49" charset="-122"/>
              </a:endParaRPr>
            </a:p>
            <a:p>
              <a:pPr marL="0" lvl="0" indent="0">
                <a:spcBef>
                  <a:spcPct val="50000"/>
                </a:spcBef>
                <a:buFont typeface="Wingdings" panose="05000000000000000000" pitchFamily="2" charset="2"/>
                <a:buNone/>
              </a:pPr>
              <a:r>
                <a:rPr lang="en-US" altLang="zh-CN" sz="2000" b="1" dirty="0">
                  <a:latin typeface="楷体_GB2312" pitchFamily="49" charset="-122"/>
                </a:rPr>
                <a:t>(2) A</a:t>
              </a:r>
              <a:r>
                <a:rPr lang="zh-CN" altLang="en-US" sz="2000" b="1" dirty="0">
                  <a:latin typeface="楷体_GB2312" pitchFamily="49" charset="-122"/>
                </a:rPr>
                <a:t>　　 </a:t>
              </a:r>
              <a:r>
                <a:rPr lang="en-US" altLang="zh-CN" sz="2000" b="1" dirty="0">
                  <a:latin typeface="楷体_GB2312" pitchFamily="49" charset="-122"/>
                </a:rPr>
                <a:t>b </a:t>
              </a:r>
              <a:endParaRPr lang="en-US" altLang="zh-CN" sz="2000" b="1" dirty="0">
                <a:latin typeface="楷体_GB2312" pitchFamily="49" charset="-122"/>
              </a:endParaRPr>
            </a:p>
            <a:p>
              <a:pPr marL="0" lvl="0" indent="0">
                <a:spcBef>
                  <a:spcPct val="50000"/>
                </a:spcBef>
                <a:buFont typeface="Wingdings" panose="05000000000000000000" pitchFamily="2" charset="2"/>
                <a:buNone/>
              </a:pPr>
              <a:r>
                <a:rPr lang="en-US" altLang="zh-CN" sz="2000" b="1" dirty="0">
                  <a:latin typeface="楷体_GB2312" pitchFamily="49" charset="-122"/>
                </a:rPr>
                <a:t>(3) A</a:t>
              </a:r>
              <a:r>
                <a:rPr lang="zh-CN" altLang="en-US" sz="2000" b="1" dirty="0">
                  <a:latin typeface="楷体_GB2312" pitchFamily="49" charset="-122"/>
                </a:rPr>
                <a:t>　　 </a:t>
              </a:r>
              <a:r>
                <a:rPr lang="en-US" altLang="zh-CN" sz="2000" b="1" dirty="0">
                  <a:latin typeface="楷体_GB2312" pitchFamily="49" charset="-122"/>
                </a:rPr>
                <a:t>Ab </a:t>
              </a:r>
              <a:endParaRPr lang="en-US" altLang="zh-CN" sz="2000" b="1" dirty="0">
                <a:latin typeface="楷体_GB2312" pitchFamily="49" charset="-122"/>
              </a:endParaRPr>
            </a:p>
            <a:p>
              <a:pPr marL="0" lvl="0" indent="0">
                <a:spcBef>
                  <a:spcPct val="50000"/>
                </a:spcBef>
                <a:buFont typeface="Wingdings" panose="05000000000000000000" pitchFamily="2" charset="2"/>
                <a:buNone/>
              </a:pPr>
              <a:r>
                <a:rPr lang="en-US" altLang="zh-CN" sz="2000" b="1" dirty="0">
                  <a:latin typeface="楷体_GB2312" pitchFamily="49" charset="-122"/>
                </a:rPr>
                <a:t>(4) B</a:t>
              </a:r>
              <a:r>
                <a:rPr lang="zh-CN" altLang="en-US" sz="2000" b="1" dirty="0">
                  <a:latin typeface="楷体_GB2312" pitchFamily="49" charset="-122"/>
                </a:rPr>
                <a:t>　　 </a:t>
              </a:r>
              <a:r>
                <a:rPr lang="en-US" altLang="zh-CN" sz="2000" b="1" dirty="0">
                  <a:latin typeface="楷体_GB2312" pitchFamily="49" charset="-122"/>
                </a:rPr>
                <a:t>d </a:t>
              </a:r>
              <a:endParaRPr lang="en-US" altLang="zh-CN" sz="2000" b="1" dirty="0">
                <a:latin typeface="楷体_GB2312" pitchFamily="49" charset="-122"/>
              </a:endParaRPr>
            </a:p>
          </p:txBody>
        </p:sp>
        <p:sp>
          <p:nvSpPr>
            <p:cNvPr id="12462" name="Line 3"/>
            <p:cNvSpPr/>
            <p:nvPr/>
          </p:nvSpPr>
          <p:spPr>
            <a:xfrm>
              <a:off x="4072" y="1531"/>
              <a:ext cx="317" cy="0"/>
            </a:xfrm>
            <a:prstGeom prst="line">
              <a:avLst/>
            </a:prstGeom>
            <a:ln w="50800" cap="flat" cmpd="sng">
              <a:solidFill>
                <a:schemeClr val="tx1"/>
              </a:solidFill>
              <a:prstDash val="solid"/>
              <a:headEnd type="none" w="med" len="med"/>
              <a:tailEnd type="triangle" w="med" len="med"/>
            </a:ln>
          </p:spPr>
        </p:sp>
        <p:sp>
          <p:nvSpPr>
            <p:cNvPr id="12463" name="Line 4"/>
            <p:cNvSpPr/>
            <p:nvPr/>
          </p:nvSpPr>
          <p:spPr>
            <a:xfrm>
              <a:off x="4072" y="1803"/>
              <a:ext cx="317" cy="0"/>
            </a:xfrm>
            <a:prstGeom prst="line">
              <a:avLst/>
            </a:prstGeom>
            <a:ln w="50800" cap="flat" cmpd="sng">
              <a:solidFill>
                <a:schemeClr val="tx1"/>
              </a:solidFill>
              <a:prstDash val="solid"/>
              <a:headEnd type="none" w="med" len="med"/>
              <a:tailEnd type="triangle" w="med" len="med"/>
            </a:ln>
          </p:spPr>
        </p:sp>
        <p:sp>
          <p:nvSpPr>
            <p:cNvPr id="12464" name="Line 5"/>
            <p:cNvSpPr/>
            <p:nvPr/>
          </p:nvSpPr>
          <p:spPr>
            <a:xfrm>
              <a:off x="4086" y="2120"/>
              <a:ext cx="317" cy="0"/>
            </a:xfrm>
            <a:prstGeom prst="line">
              <a:avLst/>
            </a:prstGeom>
            <a:ln w="50800" cap="flat" cmpd="sng">
              <a:solidFill>
                <a:schemeClr val="tx1"/>
              </a:solidFill>
              <a:prstDash val="solid"/>
              <a:headEnd type="none" w="med" len="med"/>
              <a:tailEnd type="triangle" w="med" len="med"/>
            </a:ln>
          </p:spPr>
        </p:sp>
        <p:sp>
          <p:nvSpPr>
            <p:cNvPr id="12465" name="Line 6"/>
            <p:cNvSpPr/>
            <p:nvPr/>
          </p:nvSpPr>
          <p:spPr>
            <a:xfrm>
              <a:off x="4086" y="2393"/>
              <a:ext cx="317" cy="0"/>
            </a:xfrm>
            <a:prstGeom prst="line">
              <a:avLst/>
            </a:prstGeom>
            <a:ln w="50800" cap="flat" cmpd="sng">
              <a:solidFill>
                <a:schemeClr val="tx1"/>
              </a:solidFill>
              <a:prstDash val="solid"/>
              <a:headEnd type="none" w="med" len="med"/>
              <a:tailEnd type="triangle" w="med" len="med"/>
            </a:ln>
          </p:spPr>
        </p:sp>
      </p:grpSp>
      <p:sp>
        <p:nvSpPr>
          <p:cNvPr id="12293" name="文本框 9"/>
          <p:cNvSpPr txBox="1"/>
          <p:nvPr/>
        </p:nvSpPr>
        <p:spPr>
          <a:xfrm>
            <a:off x="6119813" y="598488"/>
            <a:ext cx="1166812"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t>G(S):</a:t>
            </a:r>
            <a:endParaRPr lang="zh-CN" altLang="en-US" sz="2400" b="1" dirty="0"/>
          </a:p>
        </p:txBody>
      </p:sp>
      <p:graphicFrame>
        <p:nvGraphicFramePr>
          <p:cNvPr id="11" name="表格 11"/>
          <p:cNvGraphicFramePr>
            <a:graphicFrameLocks noGrp="1"/>
          </p:cNvGraphicFramePr>
          <p:nvPr/>
        </p:nvGraphicFramePr>
        <p:xfrm>
          <a:off x="225425" y="1701800"/>
          <a:ext cx="5849938" cy="4389438"/>
        </p:xfrm>
        <a:graphic>
          <a:graphicData uri="http://schemas.openxmlformats.org/drawingml/2006/table">
            <a:tbl>
              <a:tblPr firstRow="1" bandRow="1">
                <a:tableStyleId>{5C22544A-7EE6-4342-B048-85BDC9FD1C3A}</a:tableStyleId>
              </a:tblPr>
              <a:tblGrid>
                <a:gridCol w="584994"/>
                <a:gridCol w="584994"/>
                <a:gridCol w="584994"/>
                <a:gridCol w="584994"/>
                <a:gridCol w="584994"/>
                <a:gridCol w="584994"/>
                <a:gridCol w="584994"/>
                <a:gridCol w="584994"/>
                <a:gridCol w="584994"/>
                <a:gridCol w="584994"/>
              </a:tblGrid>
              <a:tr h="365787">
                <a:tc rowSpan="2">
                  <a:txBody>
                    <a:bodyPr/>
                    <a:lstStyle/>
                    <a:p>
                      <a:pPr algn="ctr"/>
                      <a:endParaRPr lang="zh-CN" altLang="en-US" sz="1800" dirty="0"/>
                    </a:p>
                  </a:txBody>
                  <a:tcPr marL="91444" marR="91444" marT="45714" marB="45714"/>
                </a:tc>
                <a:tc gridSpan="6">
                  <a:txBody>
                    <a:bodyPr/>
                    <a:lstStyle/>
                    <a:p>
                      <a:pPr algn="ctr"/>
                      <a:r>
                        <a:rPr lang="en-US" altLang="zh-CN" sz="1800" dirty="0"/>
                        <a:t>ACTION</a:t>
                      </a:r>
                      <a:endParaRPr lang="zh-CN" altLang="en-US" sz="1800" dirty="0"/>
                    </a:p>
                  </a:txBody>
                  <a:tcPr marL="91444" marR="91444" marT="45714" marB="45714">
                    <a:lnR w="12700" cap="flat" cmpd="sng" algn="ctr">
                      <a:solidFill>
                        <a:schemeClr val="tx1"/>
                      </a:solidFill>
                      <a:prstDash val="solid"/>
                      <a:round/>
                      <a:headEnd type="none" w="med" len="med"/>
                      <a:tailEnd type="none" w="med" len="med"/>
                    </a:lnR>
                  </a:tcPr>
                </a:tc>
                <a:tc hMerge="1">
                  <a:tcPr/>
                </a:tc>
                <a:tc hMerge="1">
                  <a:tcPr/>
                </a:tc>
                <a:tc hMerge="1">
                  <a:tcPr/>
                </a:tc>
                <a:tc hMerge="1">
                  <a:tcPr/>
                </a:tc>
                <a:tc hMerge="1">
                  <a:tcPr/>
                </a:tc>
                <a:tc gridSpan="3">
                  <a:txBody>
                    <a:bodyPr/>
                    <a:lstStyle/>
                    <a:p>
                      <a:pPr algn="ctr"/>
                      <a:r>
                        <a:rPr lang="en-US" altLang="zh-CN" sz="1800" dirty="0"/>
                        <a:t>GOTO</a:t>
                      </a:r>
                      <a:endParaRPr lang="zh-CN" altLang="en-US" sz="1800" dirty="0"/>
                    </a:p>
                  </a:txBody>
                  <a:tcPr marL="91444" marR="91444" marT="45714" marB="45714">
                    <a:lnL w="12700" cap="flat" cmpd="sng" algn="ctr">
                      <a:solidFill>
                        <a:schemeClr val="tx1"/>
                      </a:solidFill>
                      <a:prstDash val="solid"/>
                      <a:round/>
                      <a:headEnd type="none" w="med" len="med"/>
                      <a:tailEnd type="none" w="med" len="med"/>
                    </a:lnL>
                  </a:tcPr>
                </a:tc>
                <a:tc hMerge="1">
                  <a:tcPr/>
                </a:tc>
                <a:tc hMerge="1">
                  <a:tcPr/>
                </a:tc>
              </a:tr>
              <a:tr h="365787">
                <a:tc vMerge="1">
                  <a:tcPr/>
                </a:tc>
                <a:tc>
                  <a:txBody>
                    <a:bodyPr/>
                    <a:lstStyle/>
                    <a:p>
                      <a:pPr algn="ctr"/>
                      <a:r>
                        <a:rPr lang="en-US" altLang="zh-CN" sz="1800" dirty="0">
                          <a:latin typeface="Adobe 黑体 Std R" pitchFamily="34" charset="-122"/>
                          <a:ea typeface="Adobe 黑体 Std R" pitchFamily="34" charset="-122"/>
                        </a:rPr>
                        <a:t>a</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c</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e</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b</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d</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a:t>
                      </a: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r>
                        <a:rPr lang="en-US" altLang="zh-CN" sz="1800" dirty="0">
                          <a:latin typeface="Adobe 黑体 Std R" pitchFamily="34" charset="-122"/>
                          <a:ea typeface="Adobe 黑体 Std R" pitchFamily="34" charset="-122"/>
                        </a:rPr>
                        <a:t>S</a:t>
                      </a:r>
                      <a:endParaRPr lang="zh-CN" altLang="en-US" sz="1800" dirty="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r>
                        <a:rPr lang="en-US" altLang="zh-CN" sz="1800" dirty="0">
                          <a:latin typeface="Adobe 黑体 Std R" pitchFamily="34" charset="-122"/>
                          <a:ea typeface="Adobe 黑体 Std R" pitchFamily="34" charset="-122"/>
                        </a:rPr>
                        <a:t>A</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B</a:t>
                      </a:r>
                      <a:endParaRPr lang="zh-CN" altLang="en-US" sz="1800" dirty="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0</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S2</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r>
                        <a:rPr lang="en-US" altLang="zh-CN" sz="1800" dirty="0">
                          <a:latin typeface="Adobe 黑体 Std R" pitchFamily="34" charset="-122"/>
                          <a:ea typeface="Adobe 黑体 Std R" pitchFamily="34" charset="-122"/>
                        </a:rPr>
                        <a:t>1</a:t>
                      </a:r>
                      <a:endParaRPr lang="zh-CN" altLang="en-US" sz="1800" dirty="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1</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acc</a:t>
                      </a: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2</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S4</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r>
                        <a:rPr lang="en-US" altLang="zh-CN" sz="1800" dirty="0">
                          <a:latin typeface="Adobe 黑体 Std R" pitchFamily="34" charset="-122"/>
                          <a:ea typeface="Adobe 黑体 Std R" pitchFamily="34" charset="-122"/>
                        </a:rPr>
                        <a:t>3</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3</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S5</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S6</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4</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r2</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r2</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r2</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r2</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r2</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r2</a:t>
                      </a: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5</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S8</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7</a:t>
                      </a:r>
                      <a:endParaRPr lang="zh-CN" altLang="en-US" sz="1800" dirty="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6</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r3</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r3</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r3</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r3</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r3</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r3</a:t>
                      </a: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7</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S9</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8</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r4</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r4</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r4</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r4</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r4</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r4</a:t>
                      </a: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r>
              <a:tr h="365787">
                <a:tc>
                  <a:txBody>
                    <a:bodyPr/>
                    <a:lstStyle/>
                    <a:p>
                      <a:pPr algn="ctr"/>
                      <a:r>
                        <a:rPr lang="en-US" altLang="zh-CN" sz="1800" dirty="0">
                          <a:latin typeface="Adobe 黑体 Std R" pitchFamily="34" charset="-122"/>
                          <a:ea typeface="Adobe 黑体 Std R" pitchFamily="34" charset="-122"/>
                        </a:rPr>
                        <a:t>9</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r1</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r1</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r1</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r1</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r1</a:t>
                      </a: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r>
                        <a:rPr lang="en-US" altLang="zh-CN" sz="1800" dirty="0">
                          <a:latin typeface="Adobe 黑体 Std R" pitchFamily="34" charset="-122"/>
                          <a:ea typeface="Adobe 黑体 Std R" pitchFamily="34" charset="-122"/>
                        </a:rPr>
                        <a:t>r1</a:t>
                      </a:r>
                      <a:endParaRPr lang="zh-CN" altLang="en-US" sz="1800" dirty="0">
                        <a:latin typeface="Adobe 黑体 Std R" pitchFamily="34" charset="-122"/>
                        <a:ea typeface="Adobe 黑体 Std R" pitchFamily="34" charset="-122"/>
                      </a:endParaRPr>
                    </a:p>
                  </a:txBody>
                  <a:tcPr marL="91444" marR="91444" marT="45714" marB="45714">
                    <a:lnR w="12700" cap="flat" cmpd="sng" algn="ctr">
                      <a:solidFill>
                        <a:schemeClr val="tx1"/>
                      </a:solidFill>
                      <a:prstDash val="solid"/>
                      <a:round/>
                      <a:headEnd type="none" w="med" len="med"/>
                      <a:tailEnd type="none" w="med" len="med"/>
                    </a:lnR>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lnL w="12700" cap="flat" cmpd="sng" algn="ctr">
                      <a:solidFill>
                        <a:schemeClr val="tx1"/>
                      </a:solidFill>
                      <a:prstDash val="solid"/>
                      <a:round/>
                      <a:headEnd type="none" w="med" len="med"/>
                      <a:tailEnd type="none" w="med" len="med"/>
                    </a:lnL>
                  </a:tcPr>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c>
                  <a:txBody>
                    <a:bodyPr/>
                    <a:lstStyle/>
                    <a:p>
                      <a:pPr algn="ctr"/>
                      <a:endParaRPr lang="zh-CN" altLang="en-US" sz="1800" dirty="0">
                        <a:latin typeface="Adobe 黑体 Std R" pitchFamily="34" charset="-122"/>
                        <a:ea typeface="Adobe 黑体 Std R" pitchFamily="34" charset="-122"/>
                      </a:endParaRPr>
                    </a:p>
                  </a:txBody>
                  <a:tcPr marL="91444" marR="91444" marT="45714" marB="45714"/>
                </a:tc>
              </a:tr>
            </a:tbl>
          </a:graphicData>
        </a:graphic>
      </p:graphicFrame>
      <p:cxnSp>
        <p:nvCxnSpPr>
          <p:cNvPr id="13" name="直接连接符 12"/>
          <p:cNvCxnSpPr/>
          <p:nvPr/>
        </p:nvCxnSpPr>
        <p:spPr bwMode="auto">
          <a:xfrm>
            <a:off x="225425" y="1701800"/>
            <a:ext cx="576263" cy="703263"/>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9" name="表格 19"/>
          <p:cNvGraphicFramePr>
            <a:graphicFrameLocks noGrp="1"/>
          </p:cNvGraphicFramePr>
          <p:nvPr/>
        </p:nvGraphicFramePr>
        <p:xfrm>
          <a:off x="6737350" y="3043238"/>
          <a:ext cx="1500188" cy="2595563"/>
        </p:xfrm>
        <a:graphic>
          <a:graphicData uri="http://schemas.openxmlformats.org/drawingml/2006/table">
            <a:tbl>
              <a:tblPr firstRow="1" bandRow="1">
                <a:tableStyleId>{5C22544A-7EE6-4342-B048-85BDC9FD1C3A}</a:tableStyleId>
              </a:tblPr>
              <a:tblGrid>
                <a:gridCol w="750094"/>
                <a:gridCol w="750094"/>
              </a:tblGrid>
              <a:tr h="370795">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pPr algn="ctr"/>
                      <a:endParaRPr lang="zh-CN" altLang="en-US" sz="180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pPr algn="ctr"/>
                      <a:endParaRPr lang="zh-CN" altLang="en-US" sz="180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pPr algn="ctr"/>
                      <a:endParaRPr lang="zh-CN" altLang="en-US" sz="180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795">
                <a:tc>
                  <a:txBody>
                    <a:bodyPr/>
                    <a:lstStyle/>
                    <a:p>
                      <a:pPr algn="ctr"/>
                      <a:r>
                        <a:rPr lang="en-US" altLang="zh-CN" sz="1800" dirty="0">
                          <a:latin typeface="Adobe 黑体 Std R" pitchFamily="34" charset="-122"/>
                          <a:ea typeface="Adobe 黑体 Std R" pitchFamily="34" charset="-122"/>
                        </a:rPr>
                        <a:t>0</a:t>
                      </a: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a:latin typeface="Adobe 黑体 Std R" pitchFamily="34" charset="-122"/>
                          <a:ea typeface="Adobe 黑体 Std R" pitchFamily="34" charset="-122"/>
                        </a:rPr>
                        <a:t>#</a:t>
                      </a:r>
                      <a:endParaRPr lang="zh-CN" altLang="en-US" sz="1800" dirty="0">
                        <a:latin typeface="Adobe 黑体 Std R" pitchFamily="34" charset="-122"/>
                        <a:ea typeface="Adobe 黑体 Std R" pitchFamily="34" charset="-122"/>
                      </a:endParaRPr>
                    </a:p>
                  </a:txBody>
                  <a:tcPr marL="91436" marR="91436"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460" name="文本框 19"/>
          <p:cNvSpPr txBox="1"/>
          <p:nvPr/>
        </p:nvSpPr>
        <p:spPr>
          <a:xfrm>
            <a:off x="6704013" y="5738813"/>
            <a:ext cx="19050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solidFill>
                  <a:srgbClr val="FF0000"/>
                </a:solidFill>
              </a:rPr>
              <a:t>ACC   </a:t>
            </a:r>
            <a:r>
              <a:rPr lang="zh-CN" altLang="en-US" sz="2400" b="1" dirty="0">
                <a:solidFill>
                  <a:srgbClr val="FF0000"/>
                </a:solidFill>
              </a:rPr>
              <a:t>接受</a:t>
            </a:r>
            <a:endParaRPr lang="zh-CN" alt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19"/>
                                            </p:txEl>
                                          </p:spTgt>
                                        </p:tgtEl>
                                        <p:attrNameLst>
                                          <p:attrName>style.visibility</p:attrName>
                                        </p:attrNameLst>
                                      </p:cBhvr>
                                      <p:to>
                                        <p:strVal val="visible"/>
                                      </p:to>
                                    </p:set>
                                    <p:animEffect transition="in" filter="blinds(horizontal)">
                                      <p:cBhvr>
                                        <p:cTn id="7" dur="500"/>
                                        <p:tgtEl>
                                          <p:spTgt spid="3">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6501" name="Group 5"/>
          <p:cNvGraphicFramePr>
            <a:graphicFrameLocks noGrp="1"/>
          </p:cNvGraphicFramePr>
          <p:nvPr/>
        </p:nvGraphicFramePr>
        <p:xfrm>
          <a:off x="255588" y="549275"/>
          <a:ext cx="8421688" cy="5662613"/>
        </p:xfrm>
        <a:graphic>
          <a:graphicData uri="http://schemas.openxmlformats.org/drawingml/2006/table">
            <a:tbl>
              <a:tblPr/>
              <a:tblGrid>
                <a:gridCol w="838269"/>
                <a:gridCol w="1447919"/>
                <a:gridCol w="1905157"/>
                <a:gridCol w="1524126"/>
                <a:gridCol w="1553992"/>
                <a:gridCol w="1152223"/>
              </a:tblGrid>
              <a:tr h="63328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9900"/>
                          </a:solidFill>
                          <a:effectLst/>
                          <a:latin typeface="Times New Roman" panose="02020603050405020304" pitchFamily="18" charset="0"/>
                          <a:ea typeface="楷体_GB2312" pitchFamily="49" charset="-122"/>
                        </a:rPr>
                        <a:t>步骤</a:t>
                      </a:r>
                      <a:endParaRPr kumimoji="1" lang="zh-CN" altLang="en-US" sz="2400" b="1" i="0" u="none" strike="noStrike" cap="none" normalizeH="0" baseline="0" dirty="0">
                        <a:ln>
                          <a:noFill/>
                        </a:ln>
                        <a:solidFill>
                          <a:srgbClr val="009900"/>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9900"/>
                          </a:solidFill>
                          <a:effectLst/>
                          <a:latin typeface="Times New Roman" panose="02020603050405020304" pitchFamily="18" charset="0"/>
                          <a:ea typeface="楷体_GB2312" pitchFamily="49" charset="-122"/>
                        </a:rPr>
                        <a:t>状态栈</a:t>
                      </a:r>
                      <a:endParaRPr kumimoji="1" lang="zh-CN" altLang="en-US" sz="2400" b="1" i="0" u="none" strike="noStrike" cap="none" normalizeH="0" baseline="0" dirty="0">
                        <a:ln>
                          <a:noFill/>
                        </a:ln>
                        <a:solidFill>
                          <a:srgbClr val="009900"/>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9900"/>
                          </a:solidFill>
                          <a:effectLst/>
                          <a:latin typeface="Times New Roman" panose="02020603050405020304" pitchFamily="18" charset="0"/>
                          <a:ea typeface="楷体_GB2312" pitchFamily="49" charset="-122"/>
                        </a:rPr>
                        <a:t>符号栈</a:t>
                      </a:r>
                      <a:endParaRPr kumimoji="1" lang="zh-CN" altLang="en-US" sz="2400" b="1" i="0" u="none" strike="noStrike" cap="none" normalizeH="0" baseline="0" dirty="0">
                        <a:ln>
                          <a:noFill/>
                        </a:ln>
                        <a:solidFill>
                          <a:srgbClr val="009900"/>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009900"/>
                          </a:solidFill>
                          <a:effectLst/>
                          <a:latin typeface="Times New Roman" panose="02020603050405020304" pitchFamily="18" charset="0"/>
                          <a:ea typeface="楷体_GB2312" pitchFamily="49" charset="-122"/>
                        </a:rPr>
                        <a:t>输入串</a:t>
                      </a:r>
                      <a:endParaRPr kumimoji="1" lang="zh-CN" altLang="en-US" sz="2400" b="1" i="0" u="none" strike="noStrike" cap="none" normalizeH="0" baseline="0" dirty="0">
                        <a:ln>
                          <a:noFill/>
                        </a:ln>
                        <a:solidFill>
                          <a:srgbClr val="009900"/>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ACTION</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GOTO</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                   </a:t>
                      </a:r>
                      <a:endParaRPr kumimoji="1" lang="zh-CN"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1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48" marR="91448"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407" name="Rectangle 98"/>
          <p:cNvSpPr/>
          <p:nvPr/>
        </p:nvSpPr>
        <p:spPr>
          <a:xfrm>
            <a:off x="179388" y="11557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(1)</a:t>
            </a:r>
            <a:endParaRPr lang="en-US" altLang="zh-CN" sz="2400" b="1" dirty="0">
              <a:latin typeface="宋体" panose="02010600030101010101" pitchFamily="2" charset="-122"/>
              <a:ea typeface="宋体" panose="02010600030101010101" pitchFamily="2" charset="-122"/>
            </a:endParaRPr>
          </a:p>
        </p:txBody>
      </p:sp>
      <p:sp>
        <p:nvSpPr>
          <p:cNvPr id="13408" name="Rectangle 99"/>
          <p:cNvSpPr/>
          <p:nvPr/>
        </p:nvSpPr>
        <p:spPr>
          <a:xfrm>
            <a:off x="1169988" y="1155700"/>
            <a:ext cx="33813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a:t>
            </a:r>
            <a:endParaRPr lang="en-US" altLang="zh-CN" sz="2400" b="1" dirty="0">
              <a:latin typeface="宋体" panose="02010600030101010101" pitchFamily="2" charset="-122"/>
              <a:ea typeface="宋体" panose="02010600030101010101" pitchFamily="2" charset="-122"/>
            </a:endParaRPr>
          </a:p>
        </p:txBody>
      </p:sp>
      <p:sp>
        <p:nvSpPr>
          <p:cNvPr id="13409" name="Rectangle 100"/>
          <p:cNvSpPr/>
          <p:nvPr/>
        </p:nvSpPr>
        <p:spPr>
          <a:xfrm>
            <a:off x="2693988" y="1155700"/>
            <a:ext cx="33813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p:txBody>
      </p:sp>
      <p:sp>
        <p:nvSpPr>
          <p:cNvPr id="13410" name="Rectangle 101"/>
          <p:cNvSpPr/>
          <p:nvPr/>
        </p:nvSpPr>
        <p:spPr>
          <a:xfrm>
            <a:off x="4522788" y="11557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abbcde#</a:t>
            </a:r>
            <a:endParaRPr lang="en-US" altLang="zh-CN" sz="2400" b="1" dirty="0">
              <a:latin typeface="宋体" panose="02010600030101010101" pitchFamily="2" charset="-122"/>
              <a:ea typeface="宋体" panose="02010600030101010101" pitchFamily="2" charset="-122"/>
            </a:endParaRPr>
          </a:p>
        </p:txBody>
      </p:sp>
      <p:sp>
        <p:nvSpPr>
          <p:cNvPr id="13411" name="Rectangle 102"/>
          <p:cNvSpPr/>
          <p:nvPr/>
        </p:nvSpPr>
        <p:spPr>
          <a:xfrm>
            <a:off x="6199188" y="11557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S</a:t>
            </a:r>
            <a:r>
              <a:rPr lang="en-US" altLang="zh-CN" sz="2400" b="1" baseline="-25000" dirty="0">
                <a:latin typeface="宋体" panose="02010600030101010101" pitchFamily="2" charset="-122"/>
                <a:ea typeface="宋体" panose="02010600030101010101" pitchFamily="2" charset="-122"/>
              </a:rPr>
              <a:t>2</a:t>
            </a:r>
            <a:endParaRPr lang="en-US" altLang="zh-CN" sz="2400" b="1" baseline="-25000" dirty="0">
              <a:latin typeface="宋体" panose="02010600030101010101" pitchFamily="2" charset="-122"/>
              <a:ea typeface="宋体" panose="02010600030101010101" pitchFamily="2" charset="-122"/>
            </a:endParaRPr>
          </a:p>
        </p:txBody>
      </p:sp>
      <p:sp>
        <p:nvSpPr>
          <p:cNvPr id="13412" name="Rectangle 103"/>
          <p:cNvSpPr/>
          <p:nvPr/>
        </p:nvSpPr>
        <p:spPr>
          <a:xfrm>
            <a:off x="179388" y="16129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(2)</a:t>
            </a:r>
            <a:endParaRPr lang="en-US" altLang="zh-CN" sz="2400" b="1" dirty="0">
              <a:latin typeface="宋体" panose="02010600030101010101" pitchFamily="2" charset="-122"/>
              <a:ea typeface="宋体" panose="02010600030101010101" pitchFamily="2" charset="-122"/>
            </a:endParaRPr>
          </a:p>
        </p:txBody>
      </p:sp>
      <p:sp>
        <p:nvSpPr>
          <p:cNvPr id="13413" name="Rectangle 104"/>
          <p:cNvSpPr/>
          <p:nvPr/>
        </p:nvSpPr>
        <p:spPr>
          <a:xfrm>
            <a:off x="1169988" y="1612900"/>
            <a:ext cx="492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a:t>
            </a:r>
            <a:endParaRPr lang="en-US" altLang="zh-CN" sz="2400" b="1" dirty="0">
              <a:latin typeface="宋体" panose="02010600030101010101" pitchFamily="2" charset="-122"/>
              <a:ea typeface="宋体" panose="02010600030101010101" pitchFamily="2" charset="-122"/>
            </a:endParaRPr>
          </a:p>
        </p:txBody>
      </p:sp>
      <p:sp>
        <p:nvSpPr>
          <p:cNvPr id="13414" name="Rectangle 105"/>
          <p:cNvSpPr/>
          <p:nvPr/>
        </p:nvSpPr>
        <p:spPr>
          <a:xfrm>
            <a:off x="2693988" y="1612900"/>
            <a:ext cx="492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a:t>
            </a:r>
            <a:endParaRPr lang="en-US" altLang="zh-CN" sz="2400" b="1" dirty="0">
              <a:latin typeface="宋体" panose="02010600030101010101" pitchFamily="2" charset="-122"/>
              <a:ea typeface="宋体" panose="02010600030101010101" pitchFamily="2" charset="-122"/>
            </a:endParaRPr>
          </a:p>
        </p:txBody>
      </p:sp>
      <p:sp>
        <p:nvSpPr>
          <p:cNvPr id="13415" name="Rectangle 106"/>
          <p:cNvSpPr/>
          <p:nvPr/>
        </p:nvSpPr>
        <p:spPr>
          <a:xfrm>
            <a:off x="4598988" y="16129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bbcde#</a:t>
            </a:r>
            <a:endParaRPr lang="en-US" altLang="zh-CN" sz="2400" b="1" dirty="0">
              <a:latin typeface="宋体" panose="02010600030101010101" pitchFamily="2" charset="-122"/>
              <a:ea typeface="宋体" panose="02010600030101010101" pitchFamily="2" charset="-122"/>
            </a:endParaRPr>
          </a:p>
        </p:txBody>
      </p:sp>
      <p:sp>
        <p:nvSpPr>
          <p:cNvPr id="13416" name="Rectangle 107"/>
          <p:cNvSpPr/>
          <p:nvPr/>
        </p:nvSpPr>
        <p:spPr>
          <a:xfrm>
            <a:off x="6199188" y="16129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S</a:t>
            </a:r>
            <a:r>
              <a:rPr lang="en-US" altLang="zh-CN" sz="2400" b="1" baseline="-25000" dirty="0">
                <a:latin typeface="宋体" panose="02010600030101010101" pitchFamily="2" charset="-122"/>
                <a:ea typeface="宋体" panose="02010600030101010101" pitchFamily="2" charset="-122"/>
              </a:rPr>
              <a:t>4</a:t>
            </a:r>
            <a:endParaRPr lang="en-US" altLang="zh-CN" sz="2400" b="1" baseline="-25000" dirty="0">
              <a:latin typeface="宋体" panose="02010600030101010101" pitchFamily="2" charset="-122"/>
              <a:ea typeface="宋体" panose="02010600030101010101" pitchFamily="2" charset="-122"/>
            </a:endParaRPr>
          </a:p>
        </p:txBody>
      </p:sp>
      <p:sp>
        <p:nvSpPr>
          <p:cNvPr id="13417" name="Rectangle 108"/>
          <p:cNvSpPr/>
          <p:nvPr/>
        </p:nvSpPr>
        <p:spPr>
          <a:xfrm>
            <a:off x="179388" y="20701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(3)</a:t>
            </a:r>
            <a:endParaRPr lang="en-US" altLang="zh-CN" sz="2400" b="1" dirty="0">
              <a:latin typeface="宋体" panose="02010600030101010101" pitchFamily="2" charset="-122"/>
              <a:ea typeface="宋体" panose="02010600030101010101" pitchFamily="2" charset="-122"/>
            </a:endParaRPr>
          </a:p>
        </p:txBody>
      </p:sp>
      <p:sp>
        <p:nvSpPr>
          <p:cNvPr id="13418" name="Rectangle 109"/>
          <p:cNvSpPr/>
          <p:nvPr/>
        </p:nvSpPr>
        <p:spPr>
          <a:xfrm>
            <a:off x="1169988" y="20701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024</a:t>
            </a:r>
            <a:endParaRPr lang="en-US" altLang="zh-CN" sz="2400" b="1" dirty="0">
              <a:latin typeface="宋体" panose="02010600030101010101" pitchFamily="2" charset="-122"/>
              <a:ea typeface="宋体" panose="02010600030101010101" pitchFamily="2" charset="-122"/>
            </a:endParaRPr>
          </a:p>
        </p:txBody>
      </p:sp>
      <p:sp>
        <p:nvSpPr>
          <p:cNvPr id="13419" name="Rectangle 110"/>
          <p:cNvSpPr/>
          <p:nvPr/>
        </p:nvSpPr>
        <p:spPr>
          <a:xfrm>
            <a:off x="2693988" y="20701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#ab</a:t>
            </a:r>
            <a:endParaRPr lang="en-US" altLang="zh-CN" sz="2400" b="1" dirty="0">
              <a:latin typeface="宋体" panose="02010600030101010101" pitchFamily="2" charset="-122"/>
              <a:ea typeface="宋体" panose="02010600030101010101" pitchFamily="2" charset="-122"/>
            </a:endParaRPr>
          </a:p>
        </p:txBody>
      </p:sp>
      <p:sp>
        <p:nvSpPr>
          <p:cNvPr id="13420" name="Rectangle 111"/>
          <p:cNvSpPr/>
          <p:nvPr/>
        </p:nvSpPr>
        <p:spPr>
          <a:xfrm>
            <a:off x="4598988" y="20701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bcde#</a:t>
            </a:r>
            <a:endParaRPr lang="en-US" altLang="zh-CN" sz="2400" b="1" dirty="0">
              <a:latin typeface="宋体" panose="02010600030101010101" pitchFamily="2" charset="-122"/>
              <a:ea typeface="宋体" panose="02010600030101010101" pitchFamily="2" charset="-122"/>
            </a:endParaRPr>
          </a:p>
        </p:txBody>
      </p:sp>
      <p:sp>
        <p:nvSpPr>
          <p:cNvPr id="13421" name="Rectangle 112"/>
          <p:cNvSpPr/>
          <p:nvPr/>
        </p:nvSpPr>
        <p:spPr>
          <a:xfrm>
            <a:off x="6275388" y="20701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r</a:t>
            </a:r>
            <a:r>
              <a:rPr lang="en-US" altLang="zh-CN" sz="2400" b="1" baseline="-25000" dirty="0">
                <a:latin typeface="宋体" panose="02010600030101010101" pitchFamily="2" charset="-122"/>
                <a:ea typeface="宋体" panose="02010600030101010101" pitchFamily="2" charset="-122"/>
              </a:rPr>
              <a:t>2</a:t>
            </a:r>
            <a:endParaRPr lang="en-US" altLang="zh-CN" sz="2400" b="1" baseline="-25000" dirty="0">
              <a:latin typeface="宋体" panose="02010600030101010101" pitchFamily="2" charset="-122"/>
              <a:ea typeface="宋体" panose="02010600030101010101" pitchFamily="2" charset="-122"/>
            </a:endParaRPr>
          </a:p>
        </p:txBody>
      </p:sp>
      <p:sp>
        <p:nvSpPr>
          <p:cNvPr id="13422" name="Rectangle 113"/>
          <p:cNvSpPr/>
          <p:nvPr/>
        </p:nvSpPr>
        <p:spPr>
          <a:xfrm>
            <a:off x="7762875" y="2070100"/>
            <a:ext cx="338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3</a:t>
            </a:r>
            <a:endParaRPr lang="en-US" altLang="zh-CN" sz="2400" b="1" baseline="-25000" dirty="0">
              <a:latin typeface="宋体" panose="02010600030101010101" pitchFamily="2" charset="-122"/>
              <a:ea typeface="宋体" panose="02010600030101010101" pitchFamily="2" charset="-122"/>
            </a:endParaRPr>
          </a:p>
        </p:txBody>
      </p:sp>
      <p:sp>
        <p:nvSpPr>
          <p:cNvPr id="13423" name="Rectangle 114"/>
          <p:cNvSpPr/>
          <p:nvPr/>
        </p:nvSpPr>
        <p:spPr>
          <a:xfrm>
            <a:off x="179388" y="25273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(4)</a:t>
            </a:r>
            <a:endParaRPr lang="en-US" altLang="zh-CN" sz="2400" b="1" dirty="0">
              <a:latin typeface="宋体" panose="02010600030101010101" pitchFamily="2" charset="-122"/>
              <a:ea typeface="宋体" panose="02010600030101010101" pitchFamily="2" charset="-122"/>
            </a:endParaRPr>
          </a:p>
        </p:txBody>
      </p:sp>
      <p:sp>
        <p:nvSpPr>
          <p:cNvPr id="13424" name="Rectangle 115"/>
          <p:cNvSpPr/>
          <p:nvPr/>
        </p:nvSpPr>
        <p:spPr>
          <a:xfrm>
            <a:off x="1169988" y="25273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023</a:t>
            </a:r>
            <a:endParaRPr lang="en-US" altLang="zh-CN" sz="2400" b="1" dirty="0">
              <a:latin typeface="宋体" panose="02010600030101010101" pitchFamily="2" charset="-122"/>
              <a:ea typeface="宋体" panose="02010600030101010101" pitchFamily="2" charset="-122"/>
            </a:endParaRPr>
          </a:p>
        </p:txBody>
      </p:sp>
      <p:sp>
        <p:nvSpPr>
          <p:cNvPr id="13425" name="Rectangle 116"/>
          <p:cNvSpPr/>
          <p:nvPr/>
        </p:nvSpPr>
        <p:spPr>
          <a:xfrm>
            <a:off x="2693988" y="25273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#aA</a:t>
            </a:r>
            <a:endParaRPr lang="en-US" altLang="zh-CN" sz="2400" b="1" dirty="0">
              <a:latin typeface="宋体" panose="02010600030101010101" pitchFamily="2" charset="-122"/>
              <a:ea typeface="宋体" panose="02010600030101010101" pitchFamily="2" charset="-122"/>
            </a:endParaRPr>
          </a:p>
        </p:txBody>
      </p:sp>
      <p:sp>
        <p:nvSpPr>
          <p:cNvPr id="13426" name="Rectangle 117"/>
          <p:cNvSpPr/>
          <p:nvPr/>
        </p:nvSpPr>
        <p:spPr>
          <a:xfrm>
            <a:off x="4598988" y="25273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bcde#</a:t>
            </a:r>
            <a:endParaRPr lang="en-US" altLang="zh-CN" sz="2400" b="1" dirty="0">
              <a:latin typeface="宋体" panose="02010600030101010101" pitchFamily="2" charset="-122"/>
              <a:ea typeface="宋体" panose="02010600030101010101" pitchFamily="2" charset="-122"/>
            </a:endParaRPr>
          </a:p>
        </p:txBody>
      </p:sp>
      <p:sp>
        <p:nvSpPr>
          <p:cNvPr id="13427" name="Rectangle 118"/>
          <p:cNvSpPr/>
          <p:nvPr/>
        </p:nvSpPr>
        <p:spPr>
          <a:xfrm>
            <a:off x="6275388" y="25273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S</a:t>
            </a:r>
            <a:r>
              <a:rPr lang="en-US" altLang="zh-CN" sz="2400" b="1" baseline="-25000" dirty="0">
                <a:latin typeface="宋体" panose="02010600030101010101" pitchFamily="2" charset="-122"/>
                <a:ea typeface="宋体" panose="02010600030101010101" pitchFamily="2" charset="-122"/>
              </a:rPr>
              <a:t>6</a:t>
            </a:r>
            <a:endParaRPr lang="en-US" altLang="zh-CN" sz="2400" b="1" baseline="-25000" dirty="0">
              <a:latin typeface="宋体" panose="02010600030101010101" pitchFamily="2" charset="-122"/>
              <a:ea typeface="宋体" panose="02010600030101010101" pitchFamily="2" charset="-122"/>
            </a:endParaRPr>
          </a:p>
        </p:txBody>
      </p:sp>
      <p:sp>
        <p:nvSpPr>
          <p:cNvPr id="13428" name="Rectangle 119"/>
          <p:cNvSpPr/>
          <p:nvPr/>
        </p:nvSpPr>
        <p:spPr>
          <a:xfrm>
            <a:off x="179388" y="29845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(5)</a:t>
            </a:r>
            <a:endParaRPr lang="en-US" altLang="zh-CN" sz="2400" b="1" dirty="0">
              <a:latin typeface="宋体" panose="02010600030101010101" pitchFamily="2" charset="-122"/>
              <a:ea typeface="宋体" panose="02010600030101010101" pitchFamily="2" charset="-122"/>
            </a:endParaRPr>
          </a:p>
        </p:txBody>
      </p:sp>
      <p:sp>
        <p:nvSpPr>
          <p:cNvPr id="13429" name="Rectangle 120"/>
          <p:cNvSpPr/>
          <p:nvPr/>
        </p:nvSpPr>
        <p:spPr>
          <a:xfrm>
            <a:off x="1169988" y="2984500"/>
            <a:ext cx="800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0236</a:t>
            </a:r>
            <a:endParaRPr lang="en-US" altLang="zh-CN" sz="2400" b="1" dirty="0">
              <a:latin typeface="宋体" panose="02010600030101010101" pitchFamily="2" charset="-122"/>
              <a:ea typeface="宋体" panose="02010600030101010101" pitchFamily="2" charset="-122"/>
            </a:endParaRPr>
          </a:p>
        </p:txBody>
      </p:sp>
      <p:sp>
        <p:nvSpPr>
          <p:cNvPr id="13430" name="Rectangle 121"/>
          <p:cNvSpPr/>
          <p:nvPr/>
        </p:nvSpPr>
        <p:spPr>
          <a:xfrm>
            <a:off x="2693988" y="2984500"/>
            <a:ext cx="800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#aAb</a:t>
            </a:r>
            <a:endParaRPr lang="en-US" altLang="zh-CN" sz="2400" b="1" dirty="0">
              <a:latin typeface="宋体" panose="02010600030101010101" pitchFamily="2" charset="-122"/>
              <a:ea typeface="宋体" panose="02010600030101010101" pitchFamily="2" charset="-122"/>
            </a:endParaRPr>
          </a:p>
        </p:txBody>
      </p:sp>
      <p:sp>
        <p:nvSpPr>
          <p:cNvPr id="13431" name="Rectangle 122"/>
          <p:cNvSpPr/>
          <p:nvPr/>
        </p:nvSpPr>
        <p:spPr>
          <a:xfrm>
            <a:off x="4598988" y="29845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cde#</a:t>
            </a:r>
            <a:endParaRPr lang="en-US" altLang="zh-CN" sz="2400" b="1" dirty="0">
              <a:latin typeface="宋体" panose="02010600030101010101" pitchFamily="2" charset="-122"/>
              <a:ea typeface="宋体" panose="02010600030101010101" pitchFamily="2" charset="-122"/>
            </a:endParaRPr>
          </a:p>
        </p:txBody>
      </p:sp>
      <p:sp>
        <p:nvSpPr>
          <p:cNvPr id="13432" name="Rectangle 123"/>
          <p:cNvSpPr/>
          <p:nvPr/>
        </p:nvSpPr>
        <p:spPr>
          <a:xfrm>
            <a:off x="6275388" y="29845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r</a:t>
            </a:r>
            <a:r>
              <a:rPr lang="en-US" altLang="zh-CN" sz="2400" b="1" baseline="-25000" dirty="0">
                <a:latin typeface="宋体" panose="02010600030101010101" pitchFamily="2" charset="-122"/>
                <a:ea typeface="宋体" panose="02010600030101010101" pitchFamily="2" charset="-122"/>
              </a:rPr>
              <a:t>3</a:t>
            </a:r>
            <a:endParaRPr lang="en-US" altLang="zh-CN" sz="2400" b="1" baseline="-25000" dirty="0">
              <a:latin typeface="宋体" panose="02010600030101010101" pitchFamily="2" charset="-122"/>
              <a:ea typeface="宋体" panose="02010600030101010101" pitchFamily="2" charset="-122"/>
            </a:endParaRPr>
          </a:p>
        </p:txBody>
      </p:sp>
      <p:sp>
        <p:nvSpPr>
          <p:cNvPr id="13433" name="Rectangle 124"/>
          <p:cNvSpPr/>
          <p:nvPr/>
        </p:nvSpPr>
        <p:spPr>
          <a:xfrm>
            <a:off x="7740650" y="2984500"/>
            <a:ext cx="338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3</a:t>
            </a:r>
            <a:endParaRPr lang="en-US" altLang="zh-CN" sz="2400" b="1" baseline="-25000" dirty="0">
              <a:latin typeface="宋体" panose="02010600030101010101" pitchFamily="2" charset="-122"/>
              <a:ea typeface="宋体" panose="02010600030101010101" pitchFamily="2" charset="-122"/>
            </a:endParaRPr>
          </a:p>
        </p:txBody>
      </p:sp>
      <p:sp>
        <p:nvSpPr>
          <p:cNvPr id="13434" name="Rectangle 125"/>
          <p:cNvSpPr/>
          <p:nvPr/>
        </p:nvSpPr>
        <p:spPr>
          <a:xfrm>
            <a:off x="179388" y="34417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(6)</a:t>
            </a:r>
            <a:endParaRPr lang="en-US" altLang="zh-CN" sz="2400" b="1" dirty="0">
              <a:latin typeface="宋体" panose="02010600030101010101" pitchFamily="2" charset="-122"/>
              <a:ea typeface="宋体" panose="02010600030101010101" pitchFamily="2" charset="-122"/>
            </a:endParaRPr>
          </a:p>
        </p:txBody>
      </p:sp>
      <p:sp>
        <p:nvSpPr>
          <p:cNvPr id="13435" name="Rectangle 126"/>
          <p:cNvSpPr/>
          <p:nvPr/>
        </p:nvSpPr>
        <p:spPr>
          <a:xfrm>
            <a:off x="1169988" y="34417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023</a:t>
            </a:r>
            <a:endParaRPr lang="en-US" altLang="zh-CN" sz="2400" b="1" dirty="0">
              <a:latin typeface="宋体" panose="02010600030101010101" pitchFamily="2" charset="-122"/>
              <a:ea typeface="宋体" panose="02010600030101010101" pitchFamily="2" charset="-122"/>
            </a:endParaRPr>
          </a:p>
        </p:txBody>
      </p:sp>
      <p:sp>
        <p:nvSpPr>
          <p:cNvPr id="13436" name="Rectangle 127"/>
          <p:cNvSpPr/>
          <p:nvPr/>
        </p:nvSpPr>
        <p:spPr>
          <a:xfrm>
            <a:off x="2693988" y="34417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#aA</a:t>
            </a:r>
            <a:endParaRPr lang="en-US" altLang="zh-CN" sz="2400" b="1" dirty="0">
              <a:latin typeface="宋体" panose="02010600030101010101" pitchFamily="2" charset="-122"/>
              <a:ea typeface="宋体" panose="02010600030101010101" pitchFamily="2" charset="-122"/>
            </a:endParaRPr>
          </a:p>
        </p:txBody>
      </p:sp>
      <p:sp>
        <p:nvSpPr>
          <p:cNvPr id="13437" name="Rectangle 128"/>
          <p:cNvSpPr/>
          <p:nvPr/>
        </p:nvSpPr>
        <p:spPr>
          <a:xfrm>
            <a:off x="4598988" y="34417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cde#</a:t>
            </a:r>
            <a:endParaRPr lang="en-US" altLang="zh-CN" sz="2400" b="1" dirty="0">
              <a:latin typeface="宋体" panose="02010600030101010101" pitchFamily="2" charset="-122"/>
              <a:ea typeface="宋体" panose="02010600030101010101" pitchFamily="2" charset="-122"/>
            </a:endParaRPr>
          </a:p>
        </p:txBody>
      </p:sp>
      <p:sp>
        <p:nvSpPr>
          <p:cNvPr id="13438" name="Rectangle 129"/>
          <p:cNvSpPr/>
          <p:nvPr/>
        </p:nvSpPr>
        <p:spPr>
          <a:xfrm>
            <a:off x="6275388" y="34417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S</a:t>
            </a:r>
            <a:r>
              <a:rPr lang="en-US" altLang="zh-CN" sz="2400" b="1" baseline="-25000" dirty="0">
                <a:latin typeface="宋体" panose="02010600030101010101" pitchFamily="2" charset="-122"/>
                <a:ea typeface="宋体" panose="02010600030101010101" pitchFamily="2" charset="-122"/>
              </a:rPr>
              <a:t>5</a:t>
            </a:r>
            <a:endParaRPr lang="en-US" altLang="zh-CN" sz="2400" b="1" baseline="-25000" dirty="0">
              <a:latin typeface="宋体" panose="02010600030101010101" pitchFamily="2" charset="-122"/>
              <a:ea typeface="宋体" panose="02010600030101010101" pitchFamily="2" charset="-122"/>
            </a:endParaRPr>
          </a:p>
        </p:txBody>
      </p:sp>
      <p:sp>
        <p:nvSpPr>
          <p:cNvPr id="13439" name="Rectangle 130"/>
          <p:cNvSpPr/>
          <p:nvPr/>
        </p:nvSpPr>
        <p:spPr>
          <a:xfrm>
            <a:off x="179388" y="38989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(7)</a:t>
            </a:r>
            <a:endParaRPr lang="en-US" altLang="zh-CN" sz="2400" b="1" dirty="0">
              <a:latin typeface="宋体" panose="02010600030101010101" pitchFamily="2" charset="-122"/>
              <a:ea typeface="宋体" panose="02010600030101010101" pitchFamily="2" charset="-122"/>
            </a:endParaRPr>
          </a:p>
        </p:txBody>
      </p:sp>
      <p:sp>
        <p:nvSpPr>
          <p:cNvPr id="13440" name="Rectangle 131"/>
          <p:cNvSpPr/>
          <p:nvPr/>
        </p:nvSpPr>
        <p:spPr>
          <a:xfrm>
            <a:off x="1169988" y="3898900"/>
            <a:ext cx="800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0235</a:t>
            </a:r>
            <a:endParaRPr lang="en-US" altLang="zh-CN" sz="2400" b="1" dirty="0">
              <a:latin typeface="宋体" panose="02010600030101010101" pitchFamily="2" charset="-122"/>
              <a:ea typeface="宋体" panose="02010600030101010101" pitchFamily="2" charset="-122"/>
            </a:endParaRPr>
          </a:p>
        </p:txBody>
      </p:sp>
      <p:sp>
        <p:nvSpPr>
          <p:cNvPr id="13441" name="Rectangle 132"/>
          <p:cNvSpPr/>
          <p:nvPr/>
        </p:nvSpPr>
        <p:spPr>
          <a:xfrm>
            <a:off x="2693988" y="3898900"/>
            <a:ext cx="800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#aAc</a:t>
            </a:r>
            <a:endParaRPr lang="en-US" altLang="zh-CN" sz="2400" b="1" dirty="0">
              <a:latin typeface="宋体" panose="02010600030101010101" pitchFamily="2" charset="-122"/>
              <a:ea typeface="宋体" panose="02010600030101010101" pitchFamily="2" charset="-122"/>
            </a:endParaRPr>
          </a:p>
        </p:txBody>
      </p:sp>
      <p:sp>
        <p:nvSpPr>
          <p:cNvPr id="13442" name="Rectangle 133"/>
          <p:cNvSpPr/>
          <p:nvPr/>
        </p:nvSpPr>
        <p:spPr>
          <a:xfrm>
            <a:off x="4598988" y="38989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de#</a:t>
            </a:r>
            <a:endParaRPr lang="en-US" altLang="zh-CN" sz="2400" b="1" dirty="0">
              <a:latin typeface="宋体" panose="02010600030101010101" pitchFamily="2" charset="-122"/>
              <a:ea typeface="宋体" panose="02010600030101010101" pitchFamily="2" charset="-122"/>
            </a:endParaRPr>
          </a:p>
        </p:txBody>
      </p:sp>
      <p:sp>
        <p:nvSpPr>
          <p:cNvPr id="13443" name="Rectangle 134"/>
          <p:cNvSpPr/>
          <p:nvPr/>
        </p:nvSpPr>
        <p:spPr>
          <a:xfrm>
            <a:off x="6275388" y="38989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S</a:t>
            </a:r>
            <a:r>
              <a:rPr lang="en-US" altLang="zh-CN" sz="2400" b="1" baseline="-25000" dirty="0">
                <a:latin typeface="宋体" panose="02010600030101010101" pitchFamily="2" charset="-122"/>
                <a:ea typeface="宋体" panose="02010600030101010101" pitchFamily="2" charset="-122"/>
              </a:rPr>
              <a:t>8</a:t>
            </a:r>
            <a:endParaRPr lang="en-US" altLang="zh-CN" sz="2400" b="1" baseline="-25000" dirty="0">
              <a:latin typeface="宋体" panose="02010600030101010101" pitchFamily="2" charset="-122"/>
              <a:ea typeface="宋体" panose="02010600030101010101" pitchFamily="2" charset="-122"/>
            </a:endParaRPr>
          </a:p>
        </p:txBody>
      </p:sp>
      <p:sp>
        <p:nvSpPr>
          <p:cNvPr id="13444" name="Rectangle 135"/>
          <p:cNvSpPr/>
          <p:nvPr/>
        </p:nvSpPr>
        <p:spPr>
          <a:xfrm>
            <a:off x="179388" y="43561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(8)</a:t>
            </a:r>
            <a:endParaRPr lang="en-US" altLang="zh-CN" sz="2400" b="1" dirty="0">
              <a:latin typeface="宋体" panose="02010600030101010101" pitchFamily="2" charset="-122"/>
              <a:ea typeface="宋体" panose="02010600030101010101" pitchFamily="2" charset="-122"/>
            </a:endParaRPr>
          </a:p>
        </p:txBody>
      </p:sp>
      <p:sp>
        <p:nvSpPr>
          <p:cNvPr id="13445" name="Rectangle 136"/>
          <p:cNvSpPr/>
          <p:nvPr/>
        </p:nvSpPr>
        <p:spPr>
          <a:xfrm>
            <a:off x="1169988" y="4356100"/>
            <a:ext cx="9540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02358</a:t>
            </a:r>
            <a:endParaRPr lang="en-US" altLang="zh-CN" sz="2400" b="1" dirty="0">
              <a:latin typeface="宋体" panose="02010600030101010101" pitchFamily="2" charset="-122"/>
              <a:ea typeface="宋体" panose="02010600030101010101" pitchFamily="2" charset="-122"/>
            </a:endParaRPr>
          </a:p>
        </p:txBody>
      </p:sp>
      <p:sp>
        <p:nvSpPr>
          <p:cNvPr id="13446" name="Rectangle 137"/>
          <p:cNvSpPr/>
          <p:nvPr/>
        </p:nvSpPr>
        <p:spPr>
          <a:xfrm>
            <a:off x="2693988" y="4356100"/>
            <a:ext cx="9540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#aAcd</a:t>
            </a:r>
            <a:endParaRPr lang="en-US" altLang="zh-CN" sz="2400" b="1" dirty="0">
              <a:latin typeface="宋体" panose="02010600030101010101" pitchFamily="2" charset="-122"/>
              <a:ea typeface="宋体" panose="02010600030101010101" pitchFamily="2" charset="-122"/>
            </a:endParaRPr>
          </a:p>
        </p:txBody>
      </p:sp>
      <p:sp>
        <p:nvSpPr>
          <p:cNvPr id="13447" name="Rectangle 138"/>
          <p:cNvSpPr/>
          <p:nvPr/>
        </p:nvSpPr>
        <p:spPr>
          <a:xfrm>
            <a:off x="4598988" y="43561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e#</a:t>
            </a:r>
            <a:endParaRPr lang="en-US" altLang="zh-CN" sz="2400" b="1" dirty="0">
              <a:latin typeface="宋体" panose="02010600030101010101" pitchFamily="2" charset="-122"/>
              <a:ea typeface="宋体" panose="02010600030101010101" pitchFamily="2" charset="-122"/>
            </a:endParaRPr>
          </a:p>
        </p:txBody>
      </p:sp>
      <p:sp>
        <p:nvSpPr>
          <p:cNvPr id="13448" name="Rectangle 139"/>
          <p:cNvSpPr/>
          <p:nvPr/>
        </p:nvSpPr>
        <p:spPr>
          <a:xfrm>
            <a:off x="6275388" y="43561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r</a:t>
            </a:r>
            <a:r>
              <a:rPr lang="en-US" altLang="zh-CN" sz="2400" b="1" baseline="-25000" dirty="0">
                <a:latin typeface="宋体" panose="02010600030101010101" pitchFamily="2" charset="-122"/>
                <a:ea typeface="宋体" panose="02010600030101010101" pitchFamily="2" charset="-122"/>
              </a:rPr>
              <a:t>4</a:t>
            </a:r>
            <a:endParaRPr lang="en-US" altLang="zh-CN" sz="2400" b="1" baseline="-25000" dirty="0">
              <a:latin typeface="宋体" panose="02010600030101010101" pitchFamily="2" charset="-122"/>
              <a:ea typeface="宋体" panose="02010600030101010101" pitchFamily="2" charset="-122"/>
            </a:endParaRPr>
          </a:p>
        </p:txBody>
      </p:sp>
      <p:sp>
        <p:nvSpPr>
          <p:cNvPr id="13449" name="Rectangle 140"/>
          <p:cNvSpPr/>
          <p:nvPr/>
        </p:nvSpPr>
        <p:spPr>
          <a:xfrm>
            <a:off x="7689850" y="4356100"/>
            <a:ext cx="338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7</a:t>
            </a:r>
            <a:endParaRPr lang="en-US" altLang="zh-CN" sz="2400" b="1" baseline="-25000" dirty="0">
              <a:latin typeface="宋体" panose="02010600030101010101" pitchFamily="2" charset="-122"/>
              <a:ea typeface="宋体" panose="02010600030101010101" pitchFamily="2" charset="-122"/>
            </a:endParaRPr>
          </a:p>
        </p:txBody>
      </p:sp>
      <p:sp>
        <p:nvSpPr>
          <p:cNvPr id="13450" name="Rectangle 141"/>
          <p:cNvSpPr/>
          <p:nvPr/>
        </p:nvSpPr>
        <p:spPr>
          <a:xfrm>
            <a:off x="179388" y="48133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(9)</a:t>
            </a:r>
            <a:endParaRPr lang="en-US" altLang="zh-CN" sz="2400" b="1" dirty="0">
              <a:latin typeface="宋体" panose="02010600030101010101" pitchFamily="2" charset="-122"/>
              <a:ea typeface="宋体" panose="02010600030101010101" pitchFamily="2" charset="-122"/>
            </a:endParaRPr>
          </a:p>
        </p:txBody>
      </p:sp>
      <p:sp>
        <p:nvSpPr>
          <p:cNvPr id="13451" name="Rectangle 142"/>
          <p:cNvSpPr/>
          <p:nvPr/>
        </p:nvSpPr>
        <p:spPr>
          <a:xfrm>
            <a:off x="1169988" y="4813300"/>
            <a:ext cx="9540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02357</a:t>
            </a:r>
            <a:endParaRPr lang="en-US" altLang="zh-CN" sz="2400" b="1" dirty="0">
              <a:latin typeface="宋体" panose="02010600030101010101" pitchFamily="2" charset="-122"/>
              <a:ea typeface="宋体" panose="02010600030101010101" pitchFamily="2" charset="-122"/>
            </a:endParaRPr>
          </a:p>
        </p:txBody>
      </p:sp>
      <p:sp>
        <p:nvSpPr>
          <p:cNvPr id="13452" name="Rectangle 143"/>
          <p:cNvSpPr/>
          <p:nvPr/>
        </p:nvSpPr>
        <p:spPr>
          <a:xfrm>
            <a:off x="2693988" y="4813300"/>
            <a:ext cx="9540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#aAcB</a:t>
            </a:r>
            <a:endParaRPr lang="en-US" altLang="zh-CN" sz="2400" b="1" dirty="0">
              <a:latin typeface="宋体" panose="02010600030101010101" pitchFamily="2" charset="-122"/>
              <a:ea typeface="宋体" panose="02010600030101010101" pitchFamily="2" charset="-122"/>
            </a:endParaRPr>
          </a:p>
        </p:txBody>
      </p:sp>
      <p:sp>
        <p:nvSpPr>
          <p:cNvPr id="13453" name="Rectangle 144"/>
          <p:cNvSpPr/>
          <p:nvPr/>
        </p:nvSpPr>
        <p:spPr>
          <a:xfrm>
            <a:off x="4598988" y="48133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e#</a:t>
            </a:r>
            <a:endParaRPr lang="en-US" altLang="zh-CN" sz="2400" b="1" dirty="0">
              <a:latin typeface="宋体" panose="02010600030101010101" pitchFamily="2" charset="-122"/>
              <a:ea typeface="宋体" panose="02010600030101010101" pitchFamily="2" charset="-122"/>
            </a:endParaRPr>
          </a:p>
        </p:txBody>
      </p:sp>
      <p:sp>
        <p:nvSpPr>
          <p:cNvPr id="13454" name="Rectangle 145"/>
          <p:cNvSpPr/>
          <p:nvPr/>
        </p:nvSpPr>
        <p:spPr>
          <a:xfrm>
            <a:off x="6275388" y="48133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S</a:t>
            </a:r>
            <a:r>
              <a:rPr lang="en-US" altLang="zh-CN" sz="2400" b="1" baseline="-25000" dirty="0">
                <a:latin typeface="宋体" panose="02010600030101010101" pitchFamily="2" charset="-122"/>
                <a:ea typeface="宋体" panose="02010600030101010101" pitchFamily="2" charset="-122"/>
              </a:rPr>
              <a:t>9</a:t>
            </a:r>
            <a:endParaRPr lang="en-US" altLang="zh-CN" sz="2400" b="1" baseline="-25000" dirty="0">
              <a:latin typeface="宋体" panose="02010600030101010101" pitchFamily="2" charset="-122"/>
              <a:ea typeface="宋体" panose="02010600030101010101" pitchFamily="2" charset="-122"/>
            </a:endParaRPr>
          </a:p>
        </p:txBody>
      </p:sp>
      <p:sp>
        <p:nvSpPr>
          <p:cNvPr id="13455" name="Rectangle 146"/>
          <p:cNvSpPr/>
          <p:nvPr/>
        </p:nvSpPr>
        <p:spPr>
          <a:xfrm>
            <a:off x="179388" y="5270500"/>
            <a:ext cx="800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(10)</a:t>
            </a:r>
            <a:endParaRPr lang="en-US" altLang="zh-CN" sz="2400" b="1" dirty="0">
              <a:latin typeface="宋体" panose="02010600030101010101" pitchFamily="2" charset="-122"/>
              <a:ea typeface="宋体" panose="02010600030101010101" pitchFamily="2" charset="-122"/>
            </a:endParaRPr>
          </a:p>
        </p:txBody>
      </p:sp>
      <p:sp>
        <p:nvSpPr>
          <p:cNvPr id="13456" name="Rectangle 147"/>
          <p:cNvSpPr/>
          <p:nvPr/>
        </p:nvSpPr>
        <p:spPr>
          <a:xfrm>
            <a:off x="1169988" y="5270500"/>
            <a:ext cx="1108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023579</a:t>
            </a:r>
            <a:endParaRPr lang="en-US" altLang="zh-CN" sz="2400" b="1" dirty="0">
              <a:latin typeface="宋体" panose="02010600030101010101" pitchFamily="2" charset="-122"/>
              <a:ea typeface="宋体" panose="02010600030101010101" pitchFamily="2" charset="-122"/>
            </a:endParaRPr>
          </a:p>
        </p:txBody>
      </p:sp>
      <p:sp>
        <p:nvSpPr>
          <p:cNvPr id="13457" name="Rectangle 148"/>
          <p:cNvSpPr/>
          <p:nvPr/>
        </p:nvSpPr>
        <p:spPr>
          <a:xfrm>
            <a:off x="2693988" y="5270500"/>
            <a:ext cx="1108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#aAcBe</a:t>
            </a:r>
            <a:endParaRPr lang="en-US" altLang="zh-CN" sz="2400" b="1" dirty="0">
              <a:latin typeface="宋体" panose="02010600030101010101" pitchFamily="2" charset="-122"/>
              <a:ea typeface="宋体" panose="02010600030101010101" pitchFamily="2" charset="-122"/>
            </a:endParaRPr>
          </a:p>
        </p:txBody>
      </p:sp>
      <p:sp>
        <p:nvSpPr>
          <p:cNvPr id="13458" name="Rectangle 149"/>
          <p:cNvSpPr/>
          <p:nvPr/>
        </p:nvSpPr>
        <p:spPr>
          <a:xfrm>
            <a:off x="4598988" y="52705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
        <p:nvSpPr>
          <p:cNvPr id="13459" name="Rectangle 150"/>
          <p:cNvSpPr/>
          <p:nvPr/>
        </p:nvSpPr>
        <p:spPr>
          <a:xfrm>
            <a:off x="6275388" y="5270500"/>
            <a:ext cx="4413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r</a:t>
            </a:r>
            <a:r>
              <a:rPr lang="en-US" altLang="zh-CN" sz="2400" b="1" baseline="-25000" dirty="0">
                <a:latin typeface="宋体" panose="02010600030101010101" pitchFamily="2" charset="-122"/>
                <a:ea typeface="宋体" panose="02010600030101010101" pitchFamily="2" charset="-122"/>
              </a:rPr>
              <a:t>1</a:t>
            </a:r>
            <a:endParaRPr lang="en-US" altLang="zh-CN" sz="2400" b="1" baseline="-25000" dirty="0">
              <a:latin typeface="宋体" panose="02010600030101010101" pitchFamily="2" charset="-122"/>
              <a:ea typeface="宋体" panose="02010600030101010101" pitchFamily="2" charset="-122"/>
            </a:endParaRPr>
          </a:p>
        </p:txBody>
      </p:sp>
      <p:sp>
        <p:nvSpPr>
          <p:cNvPr id="13460" name="Rectangle 151"/>
          <p:cNvSpPr/>
          <p:nvPr/>
        </p:nvSpPr>
        <p:spPr>
          <a:xfrm>
            <a:off x="7762875" y="5270500"/>
            <a:ext cx="338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1</a:t>
            </a:r>
            <a:endParaRPr lang="en-US" altLang="zh-CN" sz="2400" b="1" baseline="-25000" dirty="0">
              <a:latin typeface="宋体" panose="02010600030101010101" pitchFamily="2" charset="-122"/>
              <a:ea typeface="宋体" panose="02010600030101010101" pitchFamily="2" charset="-122"/>
            </a:endParaRPr>
          </a:p>
        </p:txBody>
      </p:sp>
      <p:sp>
        <p:nvSpPr>
          <p:cNvPr id="13461" name="Rectangle 152"/>
          <p:cNvSpPr/>
          <p:nvPr/>
        </p:nvSpPr>
        <p:spPr>
          <a:xfrm>
            <a:off x="179388" y="5727700"/>
            <a:ext cx="800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(11)</a:t>
            </a:r>
            <a:endParaRPr lang="en-US" altLang="zh-CN" sz="2400" b="1" dirty="0">
              <a:latin typeface="宋体" panose="02010600030101010101" pitchFamily="2" charset="-122"/>
              <a:ea typeface="宋体" panose="02010600030101010101" pitchFamily="2" charset="-122"/>
            </a:endParaRPr>
          </a:p>
        </p:txBody>
      </p:sp>
      <p:sp>
        <p:nvSpPr>
          <p:cNvPr id="13462" name="Rectangle 153"/>
          <p:cNvSpPr/>
          <p:nvPr/>
        </p:nvSpPr>
        <p:spPr>
          <a:xfrm>
            <a:off x="1169988" y="5727700"/>
            <a:ext cx="492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01</a:t>
            </a:r>
            <a:endParaRPr lang="en-US" altLang="zh-CN" sz="2400" b="1" dirty="0">
              <a:latin typeface="宋体" panose="02010600030101010101" pitchFamily="2" charset="-122"/>
              <a:ea typeface="宋体" panose="02010600030101010101" pitchFamily="2" charset="-122"/>
            </a:endParaRPr>
          </a:p>
        </p:txBody>
      </p:sp>
      <p:sp>
        <p:nvSpPr>
          <p:cNvPr id="13463" name="Rectangle 154"/>
          <p:cNvSpPr/>
          <p:nvPr/>
        </p:nvSpPr>
        <p:spPr>
          <a:xfrm>
            <a:off x="2693988" y="5727700"/>
            <a:ext cx="492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#S</a:t>
            </a:r>
            <a:endParaRPr lang="en-US" altLang="zh-CN" sz="2400" b="1" dirty="0">
              <a:latin typeface="宋体" panose="02010600030101010101" pitchFamily="2" charset="-122"/>
              <a:ea typeface="宋体" panose="02010600030101010101" pitchFamily="2" charset="-122"/>
            </a:endParaRPr>
          </a:p>
        </p:txBody>
      </p:sp>
      <p:sp>
        <p:nvSpPr>
          <p:cNvPr id="13464" name="Rectangle 155"/>
          <p:cNvSpPr/>
          <p:nvPr/>
        </p:nvSpPr>
        <p:spPr>
          <a:xfrm>
            <a:off x="4598988" y="5727700"/>
            <a:ext cx="12620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
        <p:nvSpPr>
          <p:cNvPr id="13465" name="Rectangle 156"/>
          <p:cNvSpPr/>
          <p:nvPr/>
        </p:nvSpPr>
        <p:spPr>
          <a:xfrm>
            <a:off x="6275388" y="5727700"/>
            <a:ext cx="6461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latin typeface="宋体" panose="02010600030101010101" pitchFamily="2" charset="-122"/>
                <a:ea typeface="宋体" panose="02010600030101010101" pitchFamily="2" charset="-122"/>
              </a:rPr>
              <a:t>acc</a:t>
            </a:r>
            <a:endParaRPr lang="en-US" altLang="zh-CN" sz="2400" b="1" baseline="-25000" dirty="0">
              <a:latin typeface="宋体" panose="02010600030101010101" pitchFamily="2" charset="-122"/>
              <a:ea typeface="宋体" panose="02010600030101010101" pitchFamily="2" charset="-122"/>
            </a:endParaRPr>
          </a:p>
        </p:txBody>
      </p:sp>
      <p:sp>
        <p:nvSpPr>
          <p:cNvPr id="106659" name="Rectangle 163"/>
          <p:cNvSpPr/>
          <p:nvPr/>
        </p:nvSpPr>
        <p:spPr>
          <a:xfrm>
            <a:off x="268288" y="2108200"/>
            <a:ext cx="8407400" cy="457200"/>
          </a:xfrm>
          <a:prstGeom prst="rect">
            <a:avLst/>
          </a:prstGeom>
          <a:solidFill>
            <a:srgbClr val="FF66FF">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06660" name="Rectangle 164"/>
          <p:cNvSpPr/>
          <p:nvPr/>
        </p:nvSpPr>
        <p:spPr>
          <a:xfrm>
            <a:off x="268288" y="2997200"/>
            <a:ext cx="8407400" cy="457200"/>
          </a:xfrm>
          <a:prstGeom prst="rect">
            <a:avLst/>
          </a:prstGeom>
          <a:solidFill>
            <a:srgbClr val="FF66FF">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6659"/>
                                        </p:tgtEl>
                                        <p:attrNameLst>
                                          <p:attrName>style.visibility</p:attrName>
                                        </p:attrNameLst>
                                      </p:cBhvr>
                                      <p:to>
                                        <p:strVal val="visible"/>
                                      </p:to>
                                    </p:set>
                                    <p:animEffect transition="in" filter="wipe(down)">
                                      <p:cBhvr>
                                        <p:cTn id="7" dur="500"/>
                                        <p:tgtEl>
                                          <p:spTgt spid="1066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6660"/>
                                        </p:tgtEl>
                                        <p:attrNameLst>
                                          <p:attrName>style.visibility</p:attrName>
                                        </p:attrNameLst>
                                      </p:cBhvr>
                                      <p:to>
                                        <p:strVal val="visible"/>
                                      </p:to>
                                    </p:set>
                                    <p:animEffect transition="in" filter="wipe(down)">
                                      <p:cBhvr>
                                        <p:cTn id="12" dur="500"/>
                                        <p:tgtEl>
                                          <p:spTgt spid="106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59" grpId="0" animBg="1"/>
      <p:bldP spid="1066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4339" name="Rectangle 2"/>
          <p:cNvSpPr/>
          <p:nvPr/>
        </p:nvSpPr>
        <p:spPr>
          <a:xfrm>
            <a:off x="533400" y="1589088"/>
            <a:ext cx="7924800" cy="609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r>
              <a:rPr lang="en-US" altLang="zh-CN" sz="2800" b="1" dirty="0">
                <a:latin typeface="楷体_GB2312" pitchFamily="49" charset="-122"/>
              </a:rPr>
              <a:t>LR(0)</a:t>
            </a:r>
            <a:r>
              <a:rPr lang="zh-CN" altLang="en-US" sz="2800" b="1" dirty="0">
                <a:latin typeface="楷体_GB2312" pitchFamily="49" charset="-122"/>
              </a:rPr>
              <a:t>分析法是其它</a:t>
            </a:r>
            <a:r>
              <a:rPr lang="en-US" altLang="zh-CN" sz="2800" b="1" dirty="0">
                <a:latin typeface="楷体_GB2312" pitchFamily="49" charset="-122"/>
              </a:rPr>
              <a:t>LR</a:t>
            </a:r>
            <a:r>
              <a:rPr lang="zh-CN" altLang="en-US" sz="2800" b="1" dirty="0">
                <a:latin typeface="楷体_GB2312" pitchFamily="49" charset="-122"/>
              </a:rPr>
              <a:t>分析法的基础。</a:t>
            </a:r>
            <a:endParaRPr lang="en-US" altLang="zh-CN" sz="2800" b="1" dirty="0">
              <a:latin typeface="楷体_GB2312" pitchFamily="49" charset="-122"/>
            </a:endParaRPr>
          </a:p>
          <a:p>
            <a:pPr marL="342900" lvl="0" indent="-342900" eaLnBrk="1" hangingPunct="1"/>
            <a:r>
              <a:rPr lang="zh-CN" altLang="en-US" sz="2800" b="1" dirty="0">
                <a:latin typeface="楷体_GB2312" pitchFamily="49" charset="-122"/>
              </a:rPr>
              <a:t>通过</a:t>
            </a:r>
            <a:r>
              <a:rPr lang="zh-CN" altLang="en-US" sz="2800" b="1" dirty="0">
                <a:solidFill>
                  <a:srgbClr val="FF0000"/>
                </a:solidFill>
                <a:latin typeface="楷体_GB2312" pitchFamily="49" charset="-122"/>
              </a:rPr>
              <a:t>活前缀</a:t>
            </a:r>
            <a:r>
              <a:rPr lang="zh-CN" altLang="en-US" sz="2800" b="1" dirty="0">
                <a:latin typeface="楷体_GB2312" pitchFamily="49" charset="-122"/>
              </a:rPr>
              <a:t>来帮助确定句柄</a:t>
            </a:r>
            <a:endParaRPr lang="zh-CN" altLang="en-US" sz="2800" b="1" dirty="0">
              <a:latin typeface="楷体_GB2312" pitchFamily="49" charset="-122"/>
            </a:endParaRPr>
          </a:p>
        </p:txBody>
      </p:sp>
      <p:sp>
        <p:nvSpPr>
          <p:cNvPr id="14340"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6.2 LR(0)</a:t>
            </a:r>
            <a:r>
              <a:rPr lang="zh-CN" altLang="en-US" b="1" dirty="0">
                <a:solidFill>
                  <a:srgbClr val="CC00CC"/>
                </a:solidFill>
                <a:latin typeface="楷体_GB2312" pitchFamily="49" charset="-122"/>
              </a:rPr>
              <a:t>分析</a:t>
            </a:r>
            <a:endParaRPr lang="zh-CN" altLang="en-US" b="1" dirty="0">
              <a:solidFill>
                <a:srgbClr val="CC00CC"/>
              </a:solidFill>
              <a:latin typeface="楷体_GB2312" pitchFamily="49" charset="-122"/>
            </a:endParaRPr>
          </a:p>
        </p:txBody>
      </p:sp>
      <p:sp>
        <p:nvSpPr>
          <p:cNvPr id="14341"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14342"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5363" name="Rectangle 2"/>
          <p:cNvSpPr/>
          <p:nvPr/>
        </p:nvSpPr>
        <p:spPr>
          <a:xfrm>
            <a:off x="0" y="609600"/>
            <a:ext cx="3810000" cy="533400"/>
          </a:xfrm>
          <a:prstGeom prst="rect">
            <a:avLst/>
          </a:prstGeom>
          <a:solidFill>
            <a:srgbClr val="CC99FF"/>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800" b="1" dirty="0"/>
              <a:t>LR</a:t>
            </a:r>
            <a:r>
              <a:rPr lang="zh-CN" altLang="en-US" sz="2800" b="1" dirty="0"/>
              <a:t>分析器的工作过程</a:t>
            </a:r>
            <a:endParaRPr lang="zh-CN" altLang="en-US" sz="2800" b="1" dirty="0"/>
          </a:p>
        </p:txBody>
      </p:sp>
      <p:grpSp>
        <p:nvGrpSpPr>
          <p:cNvPr id="15364" name="Group 3"/>
          <p:cNvGrpSpPr/>
          <p:nvPr/>
        </p:nvGrpSpPr>
        <p:grpSpPr>
          <a:xfrm>
            <a:off x="914400" y="1981200"/>
            <a:ext cx="7543800" cy="762000"/>
            <a:chOff x="192" y="1200"/>
            <a:chExt cx="5280" cy="480"/>
          </a:xfrm>
        </p:grpSpPr>
        <p:pic>
          <p:nvPicPr>
            <p:cNvPr id="15368" name="Picture 4"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15369" name="Text Box 5"/>
            <p:cNvSpPr txBox="1"/>
            <p:nvPr/>
          </p:nvSpPr>
          <p:spPr>
            <a:xfrm>
              <a:off x="336" y="1248"/>
              <a:ext cx="508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800" b="1" dirty="0">
                  <a:latin typeface="楷体_GB2312" pitchFamily="49" charset="-122"/>
                </a:rPr>
                <a:t>逐步产生文法的规范句型</a:t>
              </a:r>
              <a:r>
                <a:rPr lang="zh-CN" altLang="en-US" sz="2800" b="1" dirty="0">
                  <a:solidFill>
                    <a:srgbClr val="FF0000"/>
                  </a:solidFill>
                  <a:latin typeface="楷体_GB2312" pitchFamily="49" charset="-122"/>
                </a:rPr>
                <a:t>活前缀</a:t>
              </a:r>
              <a:r>
                <a:rPr lang="zh-CN" altLang="en-US" sz="2800" b="1" dirty="0">
                  <a:latin typeface="楷体_GB2312" pitchFamily="49" charset="-122"/>
                </a:rPr>
                <a:t>的过程</a:t>
              </a:r>
              <a:endParaRPr lang="zh-CN" altLang="en-US" sz="2800" b="1" dirty="0">
                <a:latin typeface="楷体_GB2312" pitchFamily="49" charset="-122"/>
              </a:endParaRPr>
            </a:p>
          </p:txBody>
        </p:sp>
      </p:grpSp>
      <p:grpSp>
        <p:nvGrpSpPr>
          <p:cNvPr id="15365" name="Group 6"/>
          <p:cNvGrpSpPr/>
          <p:nvPr/>
        </p:nvGrpSpPr>
        <p:grpSpPr>
          <a:xfrm>
            <a:off x="914400" y="3276600"/>
            <a:ext cx="7543800" cy="723900"/>
            <a:chOff x="240" y="1824"/>
            <a:chExt cx="5232" cy="456"/>
          </a:xfrm>
        </p:grpSpPr>
        <p:pic>
          <p:nvPicPr>
            <p:cNvPr id="15366" name="Picture 7" descr="kuang4"/>
            <p:cNvPicPr>
              <a:picLocks noChangeAspect="1"/>
            </p:cNvPicPr>
            <p:nvPr/>
          </p:nvPicPr>
          <p:blipFill>
            <a:blip r:embed="rId2"/>
            <a:stretch>
              <a:fillRect/>
            </a:stretch>
          </p:blipFill>
          <p:spPr>
            <a:xfrm>
              <a:off x="240" y="1824"/>
              <a:ext cx="5232" cy="456"/>
            </a:xfrm>
            <a:prstGeom prst="rect">
              <a:avLst/>
            </a:prstGeom>
            <a:noFill/>
            <a:ln w="9525">
              <a:noFill/>
            </a:ln>
          </p:spPr>
        </p:pic>
        <p:sp>
          <p:nvSpPr>
            <p:cNvPr id="15367" name="Text Box 8"/>
            <p:cNvSpPr txBox="1"/>
            <p:nvPr/>
          </p:nvSpPr>
          <p:spPr>
            <a:xfrm>
              <a:off x="336" y="1872"/>
              <a:ext cx="504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800" b="1" dirty="0">
                  <a:latin typeface="楷体_GB2312" pitchFamily="49" charset="-122"/>
                </a:rPr>
                <a:t>当栈顶形成</a:t>
              </a:r>
              <a:r>
                <a:rPr lang="zh-CN" altLang="en-US" sz="2800" b="1" dirty="0">
                  <a:solidFill>
                    <a:srgbClr val="FF0000"/>
                  </a:solidFill>
                  <a:latin typeface="楷体_GB2312" pitchFamily="49" charset="-122"/>
                </a:rPr>
                <a:t>句柄</a:t>
              </a:r>
              <a:r>
                <a:rPr lang="zh-CN" altLang="en-US" sz="2800" b="1" dirty="0">
                  <a:latin typeface="楷体_GB2312" pitchFamily="49" charset="-122"/>
                </a:rPr>
                <a:t>时，立即进行归约</a:t>
              </a:r>
              <a:endParaRPr lang="zh-CN" altLang="en-US" sz="2800" b="1" dirty="0">
                <a:latin typeface="楷体_GB2312" pitchFamily="49"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14018" name="Rectangle 2"/>
          <p:cNvSpPr/>
          <p:nvPr/>
        </p:nvSpPr>
        <p:spPr>
          <a:xfrm>
            <a:off x="179388" y="1643063"/>
            <a:ext cx="8424862" cy="1570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n"/>
            </a:pPr>
            <a:r>
              <a:rPr lang="zh-CN" altLang="en-US" sz="2400" b="1" dirty="0">
                <a:latin typeface="楷体_GB2312" pitchFamily="49" charset="-122"/>
              </a:rPr>
              <a:t>为了使推导和规约过程更清楚，</a:t>
            </a:r>
            <a:endParaRPr lang="en-US" altLang="zh-CN" sz="2400" b="1" dirty="0">
              <a:latin typeface="楷体_GB2312" pitchFamily="49" charset="-122"/>
            </a:endParaRPr>
          </a:p>
          <a:p>
            <a:pPr marL="0" lvl="0" indent="0">
              <a:spcBef>
                <a:spcPct val="50000"/>
              </a:spcBef>
              <a:buNone/>
            </a:pPr>
            <a:r>
              <a:rPr lang="zh-CN" altLang="en-US" sz="2400" b="1" dirty="0">
                <a:latin typeface="楷体_GB2312" pitchFamily="49" charset="-122"/>
              </a:rPr>
              <a:t>对每条产生式尾部添加一个序号</a:t>
            </a:r>
            <a:r>
              <a:rPr lang="en-US" altLang="zh-CN" sz="2400" b="1" dirty="0">
                <a:latin typeface="楷体_GB2312" pitchFamily="49" charset="-122"/>
              </a:rPr>
              <a:t>[i]</a:t>
            </a:r>
            <a:endParaRPr lang="en-US" altLang="zh-CN" sz="2400" b="1" dirty="0">
              <a:latin typeface="楷体_GB2312" pitchFamily="49" charset="-122"/>
            </a:endParaRPr>
          </a:p>
          <a:p>
            <a:pPr marL="0" lvl="0" indent="0">
              <a:spcBef>
                <a:spcPct val="50000"/>
              </a:spcBef>
              <a:buFont typeface="Wingdings" panose="05000000000000000000" pitchFamily="2" charset="2"/>
              <a:buChar char="Ø"/>
            </a:pPr>
            <a:r>
              <a:rPr lang="zh-CN" altLang="en-US" sz="2400" b="1" dirty="0">
                <a:solidFill>
                  <a:srgbClr val="0070C0"/>
                </a:solidFill>
                <a:latin typeface="楷体_GB2312" pitchFamily="49" charset="-122"/>
              </a:rPr>
              <a:t>例：对输入串</a:t>
            </a:r>
            <a:r>
              <a:rPr lang="en-US" altLang="zh-CN" sz="2400" b="1" dirty="0">
                <a:solidFill>
                  <a:srgbClr val="0070C0"/>
                </a:solidFill>
                <a:latin typeface="楷体_GB2312" pitchFamily="49" charset="-122"/>
              </a:rPr>
              <a:t>abbcde</a:t>
            </a:r>
            <a:r>
              <a:rPr lang="zh-CN" altLang="en-US" sz="2400" b="1" dirty="0">
                <a:solidFill>
                  <a:srgbClr val="0070C0"/>
                </a:solidFill>
                <a:latin typeface="楷体_GB2312" pitchFamily="49" charset="-122"/>
              </a:rPr>
              <a:t>分析</a:t>
            </a:r>
            <a:endParaRPr lang="zh-CN" altLang="en-US" sz="2400" b="1" dirty="0">
              <a:solidFill>
                <a:srgbClr val="0070C0"/>
              </a:solidFill>
              <a:latin typeface="楷体_GB2312" pitchFamily="49" charset="-122"/>
            </a:endParaRPr>
          </a:p>
        </p:txBody>
      </p:sp>
      <p:grpSp>
        <p:nvGrpSpPr>
          <p:cNvPr id="16388" name="Group 9"/>
          <p:cNvGrpSpPr/>
          <p:nvPr/>
        </p:nvGrpSpPr>
        <p:grpSpPr>
          <a:xfrm>
            <a:off x="6227763" y="1328738"/>
            <a:ext cx="2736850" cy="2100262"/>
            <a:chOff x="3648" y="1413"/>
            <a:chExt cx="1584" cy="1323"/>
          </a:xfrm>
        </p:grpSpPr>
        <p:sp>
          <p:nvSpPr>
            <p:cNvPr id="16402" name="Rectangle 7"/>
            <p:cNvSpPr/>
            <p:nvPr/>
          </p:nvSpPr>
          <p:spPr>
            <a:xfrm>
              <a:off x="3648" y="1413"/>
              <a:ext cx="1584" cy="1323"/>
            </a:xfrm>
            <a:prstGeom prst="rect">
              <a:avLst/>
            </a:prstGeom>
            <a:solidFill>
              <a:srgbClr val="99FFCC"/>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latin typeface="楷体_GB2312" pitchFamily="49" charset="-122"/>
                </a:rPr>
                <a:t>S</a:t>
              </a:r>
              <a:r>
                <a:rPr lang="zh-CN" altLang="en-US" sz="2400" b="1" dirty="0">
                  <a:latin typeface="楷体_GB2312" pitchFamily="49" charset="-122"/>
                </a:rPr>
                <a:t>　　 </a:t>
              </a:r>
              <a:r>
                <a:rPr lang="en-US" altLang="zh-CN" sz="2400" b="1" dirty="0">
                  <a:latin typeface="楷体_GB2312" pitchFamily="49" charset="-122"/>
                </a:rPr>
                <a:t>aAcBe [</a:t>
              </a:r>
              <a:r>
                <a:rPr lang="en-US" altLang="zh-CN" sz="2400" b="1" dirty="0">
                  <a:solidFill>
                    <a:srgbClr val="FF0000"/>
                  </a:solidFill>
                  <a:latin typeface="楷体_GB2312" pitchFamily="49" charset="-122"/>
                </a:rPr>
                <a:t>1</a:t>
              </a:r>
              <a:r>
                <a:rPr lang="en-US" altLang="zh-CN" sz="2400" b="1" dirty="0">
                  <a:latin typeface="楷体_GB2312" pitchFamily="49" charset="-122"/>
                </a:rPr>
                <a:t>]</a:t>
              </a:r>
              <a:endParaRPr lang="en-US" altLang="zh-CN" sz="2400" b="1" dirty="0">
                <a:latin typeface="楷体_GB2312" pitchFamily="49" charset="-122"/>
              </a:endParaRPr>
            </a:p>
            <a:p>
              <a:pPr marL="0" lvl="0" indent="0">
                <a:spcBef>
                  <a:spcPct val="50000"/>
                </a:spcBef>
                <a:buFont typeface="Wingdings" panose="05000000000000000000" pitchFamily="2" charset="2"/>
                <a:buNone/>
              </a:pPr>
              <a:r>
                <a:rPr lang="en-US" altLang="zh-CN" sz="2400" b="1" dirty="0">
                  <a:latin typeface="楷体_GB2312" pitchFamily="49" charset="-122"/>
                </a:rPr>
                <a:t>A</a:t>
              </a:r>
              <a:r>
                <a:rPr lang="zh-CN" altLang="en-US" sz="2400" b="1" dirty="0">
                  <a:latin typeface="楷体_GB2312" pitchFamily="49" charset="-122"/>
                </a:rPr>
                <a:t>　　 </a:t>
              </a:r>
              <a:r>
                <a:rPr lang="en-US" altLang="zh-CN" sz="2400" b="1" dirty="0">
                  <a:latin typeface="楷体_GB2312" pitchFamily="49" charset="-122"/>
                </a:rPr>
                <a:t>b [</a:t>
              </a:r>
              <a:r>
                <a:rPr lang="en-US" altLang="zh-CN" sz="2400" b="1" dirty="0">
                  <a:solidFill>
                    <a:srgbClr val="FF0000"/>
                  </a:solidFill>
                  <a:latin typeface="楷体_GB2312" pitchFamily="49" charset="-122"/>
                </a:rPr>
                <a:t>2</a:t>
              </a:r>
              <a:r>
                <a:rPr lang="en-US" altLang="zh-CN" sz="2400" b="1" dirty="0">
                  <a:latin typeface="楷体_GB2312" pitchFamily="49" charset="-122"/>
                </a:rPr>
                <a:t>]</a:t>
              </a:r>
              <a:endParaRPr lang="en-US" altLang="zh-CN" sz="2400" b="1" dirty="0">
                <a:latin typeface="楷体_GB2312" pitchFamily="49" charset="-122"/>
              </a:endParaRPr>
            </a:p>
            <a:p>
              <a:pPr marL="0" lvl="0" indent="0">
                <a:spcBef>
                  <a:spcPct val="50000"/>
                </a:spcBef>
                <a:buFont typeface="Wingdings" panose="05000000000000000000" pitchFamily="2" charset="2"/>
                <a:buNone/>
              </a:pPr>
              <a:r>
                <a:rPr lang="en-US" altLang="zh-CN" sz="2400" b="1" dirty="0">
                  <a:latin typeface="楷体_GB2312" pitchFamily="49" charset="-122"/>
                </a:rPr>
                <a:t>A</a:t>
              </a:r>
              <a:r>
                <a:rPr lang="zh-CN" altLang="en-US" sz="2400" b="1" dirty="0">
                  <a:latin typeface="楷体_GB2312" pitchFamily="49" charset="-122"/>
                </a:rPr>
                <a:t>　　 </a:t>
              </a:r>
              <a:r>
                <a:rPr lang="en-US" altLang="zh-CN" sz="2400" b="1" dirty="0">
                  <a:latin typeface="楷体_GB2312" pitchFamily="49" charset="-122"/>
                </a:rPr>
                <a:t>Ab [</a:t>
              </a:r>
              <a:r>
                <a:rPr lang="en-US" altLang="zh-CN" sz="2400" b="1" dirty="0">
                  <a:solidFill>
                    <a:srgbClr val="FF0000"/>
                  </a:solidFill>
                  <a:latin typeface="楷体_GB2312" pitchFamily="49" charset="-122"/>
                </a:rPr>
                <a:t>3</a:t>
              </a:r>
              <a:r>
                <a:rPr lang="en-US" altLang="zh-CN" sz="2400" b="1" dirty="0">
                  <a:latin typeface="楷体_GB2312" pitchFamily="49" charset="-122"/>
                </a:rPr>
                <a:t>]</a:t>
              </a:r>
              <a:endParaRPr lang="en-US" altLang="zh-CN" sz="2400" b="1" dirty="0">
                <a:latin typeface="楷体_GB2312" pitchFamily="49" charset="-122"/>
              </a:endParaRPr>
            </a:p>
            <a:p>
              <a:pPr marL="0" lvl="0" indent="0">
                <a:spcBef>
                  <a:spcPct val="50000"/>
                </a:spcBef>
                <a:buFont typeface="Wingdings" panose="05000000000000000000" pitchFamily="2" charset="2"/>
                <a:buNone/>
              </a:pPr>
              <a:r>
                <a:rPr lang="en-US" altLang="zh-CN" sz="2400" b="1" dirty="0">
                  <a:latin typeface="楷体_GB2312" pitchFamily="49" charset="-122"/>
                </a:rPr>
                <a:t>B</a:t>
              </a:r>
              <a:r>
                <a:rPr lang="zh-CN" altLang="en-US" sz="2400" b="1" dirty="0">
                  <a:latin typeface="楷体_GB2312" pitchFamily="49" charset="-122"/>
                </a:rPr>
                <a:t>　　 </a:t>
              </a:r>
              <a:r>
                <a:rPr lang="en-US" altLang="zh-CN" sz="2400" b="1" dirty="0">
                  <a:latin typeface="楷体_GB2312" pitchFamily="49" charset="-122"/>
                </a:rPr>
                <a:t>d [</a:t>
              </a:r>
              <a:r>
                <a:rPr lang="en-US" altLang="zh-CN" sz="2400" b="1" dirty="0">
                  <a:solidFill>
                    <a:srgbClr val="FF0000"/>
                  </a:solidFill>
                  <a:latin typeface="楷体_GB2312" pitchFamily="49" charset="-122"/>
                </a:rPr>
                <a:t>4</a:t>
              </a:r>
              <a:r>
                <a:rPr lang="en-US" altLang="zh-CN" sz="2400" b="1" dirty="0">
                  <a:latin typeface="楷体_GB2312" pitchFamily="49" charset="-122"/>
                </a:rPr>
                <a:t>]</a:t>
              </a:r>
              <a:endParaRPr lang="en-US" altLang="zh-CN" sz="2400" b="1" dirty="0">
                <a:latin typeface="楷体_GB2312" pitchFamily="49" charset="-122"/>
              </a:endParaRPr>
            </a:p>
          </p:txBody>
        </p:sp>
        <p:sp>
          <p:nvSpPr>
            <p:cNvPr id="16403" name="Line 3"/>
            <p:cNvSpPr/>
            <p:nvPr/>
          </p:nvSpPr>
          <p:spPr>
            <a:xfrm>
              <a:off x="3907" y="1584"/>
              <a:ext cx="317" cy="0"/>
            </a:xfrm>
            <a:prstGeom prst="line">
              <a:avLst/>
            </a:prstGeom>
            <a:ln w="50800" cap="flat" cmpd="sng">
              <a:solidFill>
                <a:schemeClr val="tx1"/>
              </a:solidFill>
              <a:prstDash val="solid"/>
              <a:headEnd type="none" w="med" len="med"/>
              <a:tailEnd type="triangle" w="med" len="med"/>
            </a:ln>
          </p:spPr>
        </p:sp>
        <p:sp>
          <p:nvSpPr>
            <p:cNvPr id="16404" name="Line 4"/>
            <p:cNvSpPr/>
            <p:nvPr/>
          </p:nvSpPr>
          <p:spPr>
            <a:xfrm>
              <a:off x="3892" y="1920"/>
              <a:ext cx="317" cy="0"/>
            </a:xfrm>
            <a:prstGeom prst="line">
              <a:avLst/>
            </a:prstGeom>
            <a:ln w="50800" cap="flat" cmpd="sng">
              <a:solidFill>
                <a:schemeClr val="tx1"/>
              </a:solidFill>
              <a:prstDash val="solid"/>
              <a:headEnd type="none" w="med" len="med"/>
              <a:tailEnd type="triangle" w="med" len="med"/>
            </a:ln>
          </p:spPr>
        </p:sp>
        <p:sp>
          <p:nvSpPr>
            <p:cNvPr id="16405" name="Line 5"/>
            <p:cNvSpPr/>
            <p:nvPr/>
          </p:nvSpPr>
          <p:spPr>
            <a:xfrm>
              <a:off x="3892" y="2304"/>
              <a:ext cx="317" cy="0"/>
            </a:xfrm>
            <a:prstGeom prst="line">
              <a:avLst/>
            </a:prstGeom>
            <a:ln w="50800" cap="flat" cmpd="sng">
              <a:solidFill>
                <a:schemeClr val="tx1"/>
              </a:solidFill>
              <a:prstDash val="solid"/>
              <a:headEnd type="none" w="med" len="med"/>
              <a:tailEnd type="triangle" w="med" len="med"/>
            </a:ln>
          </p:spPr>
        </p:sp>
        <p:sp>
          <p:nvSpPr>
            <p:cNvPr id="16406" name="Line 6"/>
            <p:cNvSpPr/>
            <p:nvPr/>
          </p:nvSpPr>
          <p:spPr>
            <a:xfrm>
              <a:off x="3892" y="2592"/>
              <a:ext cx="317" cy="0"/>
            </a:xfrm>
            <a:prstGeom prst="line">
              <a:avLst/>
            </a:prstGeom>
            <a:ln w="50800" cap="flat" cmpd="sng">
              <a:solidFill>
                <a:schemeClr val="tx1"/>
              </a:solidFill>
              <a:prstDash val="solid"/>
              <a:headEnd type="none" w="med" len="med"/>
              <a:tailEnd type="triangle" w="med" len="med"/>
            </a:ln>
          </p:spPr>
        </p:sp>
      </p:grpSp>
      <p:sp>
        <p:nvSpPr>
          <p:cNvPr id="214026" name="Rectangle 10"/>
          <p:cNvSpPr/>
          <p:nvPr/>
        </p:nvSpPr>
        <p:spPr>
          <a:xfrm>
            <a:off x="228600" y="3995738"/>
            <a:ext cx="4267200" cy="2100262"/>
          </a:xfrm>
          <a:prstGeom prst="rect">
            <a:avLst/>
          </a:prstGeom>
          <a:solidFill>
            <a:srgbClr val="FF99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99FF"/>
            </a:extrusionClr>
          </a:sp3d>
        </p:spPr>
        <p:txBody>
          <a:bodyPr>
            <a:spAutoFit/>
            <a:flatTx/>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ea typeface="宋体" panose="02010600030101010101" pitchFamily="2" charset="-122"/>
              </a:rPr>
              <a:t>   S</a:t>
            </a:r>
            <a:r>
              <a:rPr lang="zh-CN" altLang="en-US" sz="2400" b="1" dirty="0">
                <a:ea typeface="宋体" panose="02010600030101010101" pitchFamily="2" charset="-122"/>
              </a:rPr>
              <a:t>　　</a:t>
            </a:r>
            <a:r>
              <a:rPr lang="en-US" altLang="zh-CN" sz="2400" b="1" dirty="0">
                <a:ea typeface="宋体" panose="02010600030101010101" pitchFamily="2" charset="-122"/>
              </a:rPr>
              <a:t>aAcBe [1]</a:t>
            </a:r>
            <a:r>
              <a:rPr lang="en-US" altLang="zh-CN" sz="2400" dirty="0">
                <a:ea typeface="宋体" panose="02010600030101010101" pitchFamily="2" charset="-122"/>
              </a:rPr>
              <a:t> </a:t>
            </a:r>
            <a:r>
              <a:rPr lang="zh-CN" altLang="en-US" sz="2400" b="1" dirty="0">
                <a:ea typeface="宋体" panose="02010600030101010101" pitchFamily="2" charset="-122"/>
              </a:rPr>
              <a:t>　　</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aAcd [4]</a:t>
            </a:r>
            <a:r>
              <a:rPr lang="en-US" altLang="zh-CN" sz="2400" dirty="0">
                <a:ea typeface="宋体" panose="02010600030101010101" pitchFamily="2" charset="-122"/>
              </a:rPr>
              <a:t> </a:t>
            </a:r>
            <a:r>
              <a:rPr lang="en-US" altLang="zh-CN" sz="2400" b="1" dirty="0">
                <a:ea typeface="宋体" panose="02010600030101010101" pitchFamily="2" charset="-122"/>
              </a:rPr>
              <a:t>e [1]</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aAb [3]</a:t>
            </a:r>
            <a:r>
              <a:rPr lang="en-US" altLang="zh-CN" sz="2400" dirty="0">
                <a:ea typeface="宋体" panose="02010600030101010101" pitchFamily="2" charset="-122"/>
              </a:rPr>
              <a:t> </a:t>
            </a:r>
            <a:r>
              <a:rPr lang="en-US" altLang="zh-CN" sz="2400" b="1" dirty="0">
                <a:ea typeface="宋体" panose="02010600030101010101" pitchFamily="2" charset="-122"/>
              </a:rPr>
              <a:t>cd [4]</a:t>
            </a:r>
            <a:r>
              <a:rPr lang="en-US" altLang="zh-CN" sz="2400" dirty="0">
                <a:ea typeface="宋体" panose="02010600030101010101" pitchFamily="2" charset="-122"/>
              </a:rPr>
              <a:t> </a:t>
            </a:r>
            <a:r>
              <a:rPr lang="en-US" altLang="zh-CN" sz="2400" b="1" dirty="0">
                <a:ea typeface="宋体" panose="02010600030101010101" pitchFamily="2" charset="-122"/>
              </a:rPr>
              <a:t>e [1]</a:t>
            </a:r>
            <a:r>
              <a:rPr lang="en-US" altLang="zh-CN" sz="2400" dirty="0">
                <a:ea typeface="宋体" panose="02010600030101010101" pitchFamily="2" charset="-122"/>
              </a:rPr>
              <a:t> </a:t>
            </a:r>
            <a:endParaRPr lang="en-US" altLang="zh-CN" sz="2400"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ab [2]</a:t>
            </a:r>
            <a:r>
              <a:rPr lang="en-US" altLang="zh-CN" sz="2400" dirty="0">
                <a:ea typeface="宋体" panose="02010600030101010101" pitchFamily="2" charset="-122"/>
              </a:rPr>
              <a:t> </a:t>
            </a:r>
            <a:r>
              <a:rPr lang="en-US" altLang="zh-CN" sz="2400" b="1" dirty="0">
                <a:ea typeface="宋体" panose="02010600030101010101" pitchFamily="2" charset="-122"/>
              </a:rPr>
              <a:t>b [3]</a:t>
            </a:r>
            <a:r>
              <a:rPr lang="en-US" altLang="zh-CN" sz="2400" dirty="0">
                <a:ea typeface="宋体" panose="02010600030101010101" pitchFamily="2" charset="-122"/>
              </a:rPr>
              <a:t> </a:t>
            </a:r>
            <a:r>
              <a:rPr lang="en-US" altLang="zh-CN" sz="2400" b="1" dirty="0">
                <a:ea typeface="宋体" panose="02010600030101010101" pitchFamily="2" charset="-122"/>
              </a:rPr>
              <a:t>cd [4]</a:t>
            </a:r>
            <a:r>
              <a:rPr lang="en-US" altLang="zh-CN" sz="2400" dirty="0">
                <a:ea typeface="宋体" panose="02010600030101010101" pitchFamily="2" charset="-122"/>
              </a:rPr>
              <a:t> </a:t>
            </a:r>
            <a:r>
              <a:rPr lang="en-US" altLang="zh-CN" sz="2400" b="1" dirty="0">
                <a:ea typeface="宋体" panose="02010600030101010101" pitchFamily="2" charset="-122"/>
              </a:rPr>
              <a:t>e [1]</a:t>
            </a:r>
            <a:endParaRPr lang="en-US" altLang="zh-CN" sz="2400" b="1" dirty="0">
              <a:ea typeface="宋体" panose="02010600030101010101" pitchFamily="2" charset="-122"/>
            </a:endParaRPr>
          </a:p>
        </p:txBody>
      </p:sp>
      <p:sp>
        <p:nvSpPr>
          <p:cNvPr id="16390" name="AutoShape 11"/>
          <p:cNvSpPr/>
          <p:nvPr/>
        </p:nvSpPr>
        <p:spPr>
          <a:xfrm>
            <a:off x="792163" y="4156075"/>
            <a:ext cx="503237" cy="144463"/>
          </a:xfrm>
          <a:prstGeom prst="rightArrow">
            <a:avLst>
              <a:gd name="adj1" fmla="val 50000"/>
              <a:gd name="adj2" fmla="val 87087"/>
            </a:avLst>
          </a:prstGeom>
          <a:solidFill>
            <a:srgbClr val="66FFFF"/>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6391" name="AutoShape 12"/>
          <p:cNvSpPr/>
          <p:nvPr/>
        </p:nvSpPr>
        <p:spPr>
          <a:xfrm>
            <a:off x="792163" y="4765675"/>
            <a:ext cx="503237" cy="144463"/>
          </a:xfrm>
          <a:prstGeom prst="rightArrow">
            <a:avLst>
              <a:gd name="adj1" fmla="val 50000"/>
              <a:gd name="adj2" fmla="val 87087"/>
            </a:avLst>
          </a:prstGeom>
          <a:solidFill>
            <a:srgbClr val="66FFFF"/>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6392" name="AutoShape 13"/>
          <p:cNvSpPr/>
          <p:nvPr/>
        </p:nvSpPr>
        <p:spPr>
          <a:xfrm>
            <a:off x="792163" y="5299075"/>
            <a:ext cx="503237" cy="144463"/>
          </a:xfrm>
          <a:prstGeom prst="rightArrow">
            <a:avLst>
              <a:gd name="adj1" fmla="val 50000"/>
              <a:gd name="adj2" fmla="val 87087"/>
            </a:avLst>
          </a:prstGeom>
          <a:solidFill>
            <a:srgbClr val="66FFFF"/>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6393" name="AutoShape 14"/>
          <p:cNvSpPr/>
          <p:nvPr/>
        </p:nvSpPr>
        <p:spPr>
          <a:xfrm>
            <a:off x="762000" y="5832475"/>
            <a:ext cx="503238" cy="144463"/>
          </a:xfrm>
          <a:prstGeom prst="rightArrow">
            <a:avLst>
              <a:gd name="adj1" fmla="val 50000"/>
              <a:gd name="adj2" fmla="val 87087"/>
            </a:avLst>
          </a:prstGeom>
          <a:solidFill>
            <a:srgbClr val="66FFFF"/>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214032" name="Rectangle 16"/>
          <p:cNvSpPr/>
          <p:nvPr/>
        </p:nvSpPr>
        <p:spPr>
          <a:xfrm>
            <a:off x="5105400" y="3733800"/>
            <a:ext cx="3657600" cy="2647950"/>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a:spAutoFit/>
            <a:flatTx/>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ea typeface="宋体" panose="02010600030101010101" pitchFamily="2" charset="-122"/>
              </a:rPr>
              <a:t>ab [2]</a:t>
            </a:r>
            <a:r>
              <a:rPr lang="en-US" altLang="zh-CN" sz="2400" dirty="0">
                <a:ea typeface="宋体" panose="02010600030101010101" pitchFamily="2" charset="-122"/>
              </a:rPr>
              <a:t> </a:t>
            </a:r>
            <a:r>
              <a:rPr lang="en-US" altLang="zh-CN" sz="2400" b="1" dirty="0">
                <a:ea typeface="宋体" panose="02010600030101010101" pitchFamily="2" charset="-122"/>
              </a:rPr>
              <a:t>b [3]</a:t>
            </a:r>
            <a:r>
              <a:rPr lang="en-US" altLang="zh-CN" sz="2400" dirty="0">
                <a:ea typeface="宋体" panose="02010600030101010101" pitchFamily="2" charset="-122"/>
              </a:rPr>
              <a:t> </a:t>
            </a:r>
            <a:r>
              <a:rPr lang="en-US" altLang="zh-CN" sz="2400" b="1" dirty="0">
                <a:ea typeface="宋体" panose="02010600030101010101" pitchFamily="2" charset="-122"/>
              </a:rPr>
              <a:t>cd [4]</a:t>
            </a:r>
            <a:r>
              <a:rPr lang="en-US" altLang="zh-CN" sz="2400" dirty="0">
                <a:ea typeface="宋体" panose="02010600030101010101" pitchFamily="2" charset="-122"/>
              </a:rPr>
              <a:t> </a:t>
            </a:r>
            <a:r>
              <a:rPr lang="en-US" altLang="zh-CN" sz="2400" b="1" dirty="0">
                <a:ea typeface="宋体" panose="02010600030101010101" pitchFamily="2" charset="-122"/>
              </a:rPr>
              <a:t>e [1]</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aAb [3]</a:t>
            </a:r>
            <a:r>
              <a:rPr lang="en-US" altLang="zh-CN" sz="2400" dirty="0">
                <a:ea typeface="宋体" panose="02010600030101010101" pitchFamily="2" charset="-122"/>
              </a:rPr>
              <a:t> </a:t>
            </a:r>
            <a:r>
              <a:rPr lang="en-US" altLang="zh-CN" sz="2400" b="1" dirty="0">
                <a:ea typeface="宋体" panose="02010600030101010101" pitchFamily="2" charset="-122"/>
              </a:rPr>
              <a:t>cd [4]</a:t>
            </a:r>
            <a:r>
              <a:rPr lang="en-US" altLang="zh-CN" sz="2400" dirty="0">
                <a:ea typeface="宋体" panose="02010600030101010101" pitchFamily="2" charset="-122"/>
              </a:rPr>
              <a:t> </a:t>
            </a:r>
            <a:r>
              <a:rPr lang="en-US" altLang="zh-CN" sz="2400" b="1" dirty="0">
                <a:ea typeface="宋体" panose="02010600030101010101" pitchFamily="2" charset="-122"/>
              </a:rPr>
              <a:t>e [1]</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aAcd [4]</a:t>
            </a:r>
            <a:r>
              <a:rPr lang="en-US" altLang="zh-CN" sz="2400" dirty="0">
                <a:ea typeface="宋体" panose="02010600030101010101" pitchFamily="2" charset="-122"/>
              </a:rPr>
              <a:t> </a:t>
            </a:r>
            <a:r>
              <a:rPr lang="en-US" altLang="zh-CN" sz="2400" b="1" dirty="0">
                <a:ea typeface="宋体" panose="02010600030101010101" pitchFamily="2" charset="-122"/>
              </a:rPr>
              <a:t>e [1] </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aAcBe [1]</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S</a:t>
            </a:r>
            <a:endParaRPr lang="en-US" altLang="zh-CN" sz="2400" b="1" dirty="0">
              <a:ea typeface="宋体" panose="02010600030101010101" pitchFamily="2" charset="-122"/>
            </a:endParaRPr>
          </a:p>
        </p:txBody>
      </p:sp>
      <p:sp>
        <p:nvSpPr>
          <p:cNvPr id="16395" name="AutoShape 17"/>
          <p:cNvSpPr/>
          <p:nvPr/>
        </p:nvSpPr>
        <p:spPr>
          <a:xfrm flipH="1">
            <a:off x="5210175" y="4446588"/>
            <a:ext cx="504825" cy="217487"/>
          </a:xfrm>
          <a:prstGeom prst="rightArrow">
            <a:avLst>
              <a:gd name="adj1" fmla="val 50000"/>
              <a:gd name="adj2" fmla="val 58029"/>
            </a:avLst>
          </a:prstGeom>
          <a:solidFill>
            <a:srgbClr val="66FFFF"/>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6396" name="AutoShape 18"/>
          <p:cNvSpPr/>
          <p:nvPr/>
        </p:nvSpPr>
        <p:spPr>
          <a:xfrm flipH="1">
            <a:off x="5210175" y="5022850"/>
            <a:ext cx="504825" cy="217488"/>
          </a:xfrm>
          <a:prstGeom prst="rightArrow">
            <a:avLst>
              <a:gd name="adj1" fmla="val 50000"/>
              <a:gd name="adj2" fmla="val 58029"/>
            </a:avLst>
          </a:prstGeom>
          <a:solidFill>
            <a:srgbClr val="66FFFF"/>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6397" name="AutoShape 19"/>
          <p:cNvSpPr/>
          <p:nvPr/>
        </p:nvSpPr>
        <p:spPr>
          <a:xfrm flipH="1">
            <a:off x="5210175" y="5527675"/>
            <a:ext cx="504825" cy="217488"/>
          </a:xfrm>
          <a:prstGeom prst="rightArrow">
            <a:avLst>
              <a:gd name="adj1" fmla="val 50000"/>
              <a:gd name="adj2" fmla="val 58029"/>
            </a:avLst>
          </a:prstGeom>
          <a:solidFill>
            <a:srgbClr val="66FFFF"/>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6398" name="AutoShape 20"/>
          <p:cNvSpPr/>
          <p:nvPr/>
        </p:nvSpPr>
        <p:spPr>
          <a:xfrm flipH="1">
            <a:off x="5210175" y="6030913"/>
            <a:ext cx="504825" cy="217487"/>
          </a:xfrm>
          <a:prstGeom prst="rightArrow">
            <a:avLst>
              <a:gd name="adj1" fmla="val 50000"/>
              <a:gd name="adj2" fmla="val 58029"/>
            </a:avLst>
          </a:prstGeom>
          <a:solidFill>
            <a:srgbClr val="66FFFF"/>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6399"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6.2.1 </a:t>
            </a:r>
            <a:r>
              <a:rPr lang="zh-CN" altLang="en-US" b="1" dirty="0">
                <a:solidFill>
                  <a:srgbClr val="CC00CC"/>
                </a:solidFill>
                <a:latin typeface="楷体_GB2312" pitchFamily="49" charset="-122"/>
              </a:rPr>
              <a:t>可归前缀和子前缀</a:t>
            </a:r>
            <a:endParaRPr lang="zh-CN" altLang="en-US" b="1" dirty="0">
              <a:solidFill>
                <a:srgbClr val="CC00CC"/>
              </a:solidFill>
              <a:latin typeface="楷体_GB2312" pitchFamily="49" charset="-122"/>
            </a:endParaRPr>
          </a:p>
        </p:txBody>
      </p:sp>
      <p:sp>
        <p:nvSpPr>
          <p:cNvPr id="16400"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16401"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18">
                                            <p:txEl>
                                              <p:charRg st="0" end="15"/>
                                            </p:txEl>
                                          </p:spTgt>
                                        </p:tgtEl>
                                        <p:attrNameLst>
                                          <p:attrName>style.visibility</p:attrName>
                                        </p:attrNameLst>
                                      </p:cBhvr>
                                      <p:to>
                                        <p:strVal val="visible"/>
                                      </p:to>
                                    </p:set>
                                    <p:animEffect transition="in" filter="blinds(horizontal)">
                                      <p:cBhvr>
                                        <p:cTn id="7" dur="500"/>
                                        <p:tgtEl>
                                          <p:spTgt spid="214018">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18">
                                            <p:txEl>
                                              <p:charRg st="15" end="33"/>
                                            </p:txEl>
                                          </p:spTgt>
                                        </p:tgtEl>
                                        <p:attrNameLst>
                                          <p:attrName>style.visibility</p:attrName>
                                        </p:attrNameLst>
                                      </p:cBhvr>
                                      <p:to>
                                        <p:strVal val="visible"/>
                                      </p:to>
                                    </p:set>
                                    <p:animEffect transition="in" filter="blinds(horizontal)">
                                      <p:cBhvr>
                                        <p:cTn id="12" dur="500"/>
                                        <p:tgtEl>
                                          <p:spTgt spid="214018">
                                            <p:txEl>
                                              <p:charRg st="15"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018">
                                            <p:txEl>
                                              <p:charRg st="33" end="48"/>
                                            </p:txEl>
                                          </p:spTgt>
                                        </p:tgtEl>
                                        <p:attrNameLst>
                                          <p:attrName>style.visibility</p:attrName>
                                        </p:attrNameLst>
                                      </p:cBhvr>
                                      <p:to>
                                        <p:strVal val="visible"/>
                                      </p:to>
                                    </p:set>
                                    <p:animEffect transition="in" filter="blinds(horizontal)">
                                      <p:cBhvr>
                                        <p:cTn id="17" dur="500"/>
                                        <p:tgtEl>
                                          <p:spTgt spid="214018">
                                            <p:txEl>
                                              <p:charRg st="33"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14026"/>
                                        </p:tgtEl>
                                        <p:attrNameLst>
                                          <p:attrName>style.visibility</p:attrName>
                                        </p:attrNameLst>
                                      </p:cBhvr>
                                      <p:to>
                                        <p:strVal val="visible"/>
                                      </p:to>
                                    </p:set>
                                    <p:anim calcmode="lin" valueType="num">
                                      <p:cBhvr additive="base">
                                        <p:cTn id="22" dur="500" fill="hold"/>
                                        <p:tgtEl>
                                          <p:spTgt spid="214026"/>
                                        </p:tgtEl>
                                        <p:attrNameLst>
                                          <p:attrName>ppt_x</p:attrName>
                                        </p:attrNameLst>
                                      </p:cBhvr>
                                      <p:tavLst>
                                        <p:tav tm="0">
                                          <p:val>
                                            <p:strVal val="0-#ppt_w/2"/>
                                          </p:val>
                                        </p:tav>
                                        <p:tav tm="100000">
                                          <p:val>
                                            <p:strVal val="#ppt_x"/>
                                          </p:val>
                                        </p:tav>
                                      </p:tavLst>
                                    </p:anim>
                                    <p:anim calcmode="lin" valueType="num">
                                      <p:cBhvr additive="base">
                                        <p:cTn id="23" dur="500" fill="hold"/>
                                        <p:tgtEl>
                                          <p:spTgt spid="21402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14026">
                                            <p:txEl>
                                              <p:charRg st="0" end="19"/>
                                            </p:txEl>
                                          </p:spTgt>
                                        </p:tgtEl>
                                        <p:attrNameLst>
                                          <p:attrName>style.visibility</p:attrName>
                                        </p:attrNameLst>
                                      </p:cBhvr>
                                      <p:to>
                                        <p:strVal val="visible"/>
                                      </p:to>
                                    </p:set>
                                    <p:anim calcmode="lin" valueType="num">
                                      <p:cBhvr additive="base">
                                        <p:cTn id="28" dur="500" fill="hold"/>
                                        <p:tgtEl>
                                          <p:spTgt spid="214026">
                                            <p:txEl>
                                              <p:charRg st="0" end="19"/>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14026">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14026">
                                            <p:txEl>
                                              <p:charRg st="19" end="37"/>
                                            </p:txEl>
                                          </p:spTgt>
                                        </p:tgtEl>
                                        <p:attrNameLst>
                                          <p:attrName>style.visibility</p:attrName>
                                        </p:attrNameLst>
                                      </p:cBhvr>
                                      <p:to>
                                        <p:strVal val="visible"/>
                                      </p:to>
                                    </p:set>
                                    <p:anim calcmode="lin" valueType="num">
                                      <p:cBhvr additive="base">
                                        <p:cTn id="34" dur="500" fill="hold"/>
                                        <p:tgtEl>
                                          <p:spTgt spid="214026">
                                            <p:txEl>
                                              <p:charRg st="19" end="37"/>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14026">
                                            <p:txEl>
                                              <p:charRg st="19" end="37"/>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14026">
                                            <p:txEl>
                                              <p:charRg st="37" end="64"/>
                                            </p:txEl>
                                          </p:spTgt>
                                        </p:tgtEl>
                                        <p:attrNameLst>
                                          <p:attrName>style.visibility</p:attrName>
                                        </p:attrNameLst>
                                      </p:cBhvr>
                                      <p:to>
                                        <p:strVal val="visible"/>
                                      </p:to>
                                    </p:set>
                                    <p:anim calcmode="lin" valueType="num">
                                      <p:cBhvr additive="base">
                                        <p:cTn id="40" dur="500" fill="hold"/>
                                        <p:tgtEl>
                                          <p:spTgt spid="214026">
                                            <p:txEl>
                                              <p:charRg st="37" end="64"/>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14026">
                                            <p:txEl>
                                              <p:charRg st="37" end="64"/>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14026">
                                            <p:txEl>
                                              <p:charRg st="64" end="93"/>
                                            </p:txEl>
                                          </p:spTgt>
                                        </p:tgtEl>
                                        <p:attrNameLst>
                                          <p:attrName>style.visibility</p:attrName>
                                        </p:attrNameLst>
                                      </p:cBhvr>
                                      <p:to>
                                        <p:strVal val="visible"/>
                                      </p:to>
                                    </p:set>
                                    <p:anim calcmode="lin" valueType="num">
                                      <p:cBhvr additive="base">
                                        <p:cTn id="46" dur="500" fill="hold"/>
                                        <p:tgtEl>
                                          <p:spTgt spid="214026">
                                            <p:txEl>
                                              <p:charRg st="64" end="9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214026">
                                            <p:txEl>
                                              <p:charRg st="64" end="93"/>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140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14032">
                                            <p:txEl>
                                              <p:charRg st="0" end="26"/>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14032">
                                            <p:txEl>
                                              <p:charRg st="26" end="49"/>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14032">
                                            <p:txEl>
                                              <p:charRg st="49" end="67"/>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214032">
                                            <p:txEl>
                                              <p:charRg st="67" end="79"/>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14032">
                                            <p:txEl>
                                              <p:charRg st="79" end="8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p:bldP spid="214026" grpId="0" animBg="1" build="p"/>
      <p:bldP spid="214032"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16066" name="Rectangle 2"/>
          <p:cNvSpPr>
            <a:spLocks noChangeArrowheads="1"/>
          </p:cNvSpPr>
          <p:nvPr/>
        </p:nvSpPr>
        <p:spPr bwMode="auto">
          <a:xfrm>
            <a:off x="304800" y="533400"/>
            <a:ext cx="8135938" cy="5822950"/>
          </a:xfrm>
          <a:prstGeom prst="rect">
            <a:avLst/>
          </a:prstGeom>
          <a:noFill/>
          <a:ln>
            <a:noFill/>
          </a:ln>
          <a:effectLst/>
        </p:spPr>
        <p:txBody>
          <a:bodyPr>
            <a:spAutoFit/>
          </a:bodyPr>
          <a:p>
            <a:pPr>
              <a:spcBef>
                <a:spcPct val="30000"/>
              </a:spcBef>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rPr>
              <a:t>每次归约前句型的前部依次为：</a:t>
            </a:r>
            <a:endParaRPr lang="zh-CN" altLang="en-US"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Char char="§"/>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ab [2]</a:t>
            </a:r>
            <a:r>
              <a:rPr lang="en-US" altLang="zh-CN" b="0" dirty="0">
                <a:latin typeface="Times New Roman" panose="02020603050405020304" pitchFamily="18" charset="0"/>
                <a:ea typeface="宋体" panose="02010600030101010101" pitchFamily="2" charset="-122"/>
              </a:rPr>
              <a:t> </a:t>
            </a:r>
            <a:endParaRPr lang="en-US" altLang="zh-CN" b="0"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Char char="§"/>
            </a:pPr>
            <a:r>
              <a:rPr lang="en-US" altLang="zh-CN" dirty="0">
                <a:latin typeface="Times New Roman" panose="02020603050405020304" pitchFamily="18" charset="0"/>
                <a:ea typeface="宋体" panose="02010600030101010101" pitchFamily="2" charset="-122"/>
              </a:rPr>
              <a:t>  aAb [3]</a:t>
            </a:r>
            <a:r>
              <a:rPr lang="en-US" altLang="zh-CN" b="0" dirty="0">
                <a:latin typeface="Times New Roman" panose="02020603050405020304" pitchFamily="18" charset="0"/>
                <a:ea typeface="宋体" panose="02010600030101010101" pitchFamily="2" charset="-122"/>
              </a:rPr>
              <a:t> </a:t>
            </a:r>
            <a:endParaRPr lang="en-US" altLang="zh-CN" b="0"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Char char="§"/>
            </a:pPr>
            <a:r>
              <a:rPr lang="en-US" altLang="zh-CN" dirty="0">
                <a:latin typeface="Times New Roman" panose="02020603050405020304" pitchFamily="18" charset="0"/>
                <a:ea typeface="宋体" panose="02010600030101010101" pitchFamily="2" charset="-122"/>
              </a:rPr>
              <a:t>  aAcd [4]</a:t>
            </a:r>
            <a:endParaRPr lang="en-US" altLang="zh-CN"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Char char="§"/>
            </a:pPr>
            <a:r>
              <a:rPr lang="en-US" altLang="zh-CN" dirty="0">
                <a:latin typeface="Times New Roman" panose="02020603050405020304" pitchFamily="18" charset="0"/>
                <a:ea typeface="宋体" panose="02010600030101010101" pitchFamily="2" charset="-122"/>
              </a:rPr>
              <a:t>  aAcBe [1]</a:t>
            </a:r>
            <a:endParaRPr lang="en-US" altLang="zh-CN"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None/>
            </a:pPr>
            <a:r>
              <a:rPr lang="zh-CN" altLang="en-US" dirty="0">
                <a:latin typeface="Times New Roman" panose="02020603050405020304" pitchFamily="18" charset="0"/>
                <a:ea typeface="宋体" panose="02010600030101010101" pitchFamily="2" charset="-122"/>
              </a:rPr>
              <a:t>　这正是在表</a:t>
            </a:r>
            <a:r>
              <a:rPr lang="en-US" altLang="zh-CN" dirty="0">
                <a:latin typeface="Times New Roman" panose="02020603050405020304" pitchFamily="18" charset="0"/>
                <a:ea typeface="宋体" panose="02010600030101010101" pitchFamily="2" charset="-122"/>
              </a:rPr>
              <a:t>6.2</a:t>
            </a:r>
            <a:r>
              <a:rPr lang="zh-CN" altLang="en-US" dirty="0">
                <a:latin typeface="Times New Roman" panose="02020603050405020304" pitchFamily="18" charset="0"/>
                <a:ea typeface="宋体" panose="02010600030101010101" pitchFamily="2" charset="-122"/>
              </a:rPr>
              <a:t>的分析过程中每次采取归约动作前符号栈</a:t>
            </a:r>
            <a:endParaRPr lang="zh-CN" altLang="en-US"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None/>
            </a:pPr>
            <a:r>
              <a:rPr lang="zh-CN" altLang="en-US" dirty="0">
                <a:latin typeface="Times New Roman" panose="02020603050405020304" pitchFamily="18" charset="0"/>
                <a:ea typeface="宋体" panose="02010600030101010101" pitchFamily="2" charset="-122"/>
              </a:rPr>
              <a:t>中的内容，把规范句型的这种前部称</a:t>
            </a:r>
            <a:r>
              <a:rPr lang="zh-CN" altLang="en-US" sz="2800" u="sng"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可归前缀</a:t>
            </a:r>
            <a:endParaRPr lang="zh-CN" altLang="en-US" sz="2800" u="sng"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None/>
            </a:pPr>
            <a:r>
              <a:rPr lang="zh-CN" altLang="en-US" dirty="0">
                <a:latin typeface="Times New Roman" panose="02020603050405020304" pitchFamily="18" charset="0"/>
                <a:ea typeface="宋体" panose="02010600030101010101" pitchFamily="2" charset="-122"/>
              </a:rPr>
              <a:t>　上述分析每个部分的前缀：</a:t>
            </a:r>
            <a:endParaRPr lang="zh-CN" altLang="en-US"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Char char="ü"/>
            </a:pPr>
            <a:r>
              <a:rPr lang="el-GR" altLang="zh-CN" dirty="0">
                <a:latin typeface="Times New Roman" panose="02020603050405020304" pitchFamily="18" charset="0"/>
                <a:ea typeface="宋体" panose="02010600030101010101" pitchFamily="2" charset="-122"/>
              </a:rPr>
              <a:t>ε</a:t>
            </a:r>
            <a:r>
              <a:rPr lang="en-US" altLang="zh-CN" dirty="0">
                <a:latin typeface="Times New Roman" panose="02020603050405020304" pitchFamily="18" charset="0"/>
                <a:ea typeface="宋体" panose="02010600030101010101" pitchFamily="2" charset="-122"/>
              </a:rPr>
              <a:t>,a,ab </a:t>
            </a:r>
            <a:endParaRPr lang="en-US" altLang="zh-CN" b="0"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Char char="ü"/>
            </a:pPr>
            <a:r>
              <a:rPr lang="el-GR" altLang="zh-CN" dirty="0">
                <a:latin typeface="Times New Roman" panose="02020603050405020304" pitchFamily="18" charset="0"/>
                <a:ea typeface="宋体" panose="02010600030101010101" pitchFamily="2" charset="-122"/>
              </a:rPr>
              <a:t>ε</a:t>
            </a:r>
            <a:r>
              <a:rPr lang="en-US" altLang="zh-CN" b="0" dirty="0">
                <a:latin typeface="Times New Roman" panose="02020603050405020304" pitchFamily="18" charset="0"/>
                <a:ea typeface="宋体" panose="02010600030101010101" pitchFamily="2" charset="-122"/>
              </a:rPr>
              <a:t> ,a,a</a:t>
            </a:r>
            <a:r>
              <a:rPr lang="en-US" altLang="zh-CN" dirty="0">
                <a:latin typeface="Times New Roman" panose="02020603050405020304" pitchFamily="18" charset="0"/>
                <a:ea typeface="宋体" panose="02010600030101010101" pitchFamily="2" charset="-122"/>
              </a:rPr>
              <a:t>A,aAb </a:t>
            </a:r>
            <a:r>
              <a:rPr lang="en-US" altLang="zh-CN" b="0" dirty="0">
                <a:latin typeface="Times New Roman" panose="02020603050405020304" pitchFamily="18" charset="0"/>
                <a:ea typeface="宋体" panose="02010600030101010101" pitchFamily="2" charset="-122"/>
              </a:rPr>
              <a:t> </a:t>
            </a:r>
            <a:endParaRPr lang="en-US" altLang="zh-CN" b="0"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Char char="ü"/>
            </a:pPr>
            <a:r>
              <a:rPr lang="el-GR" altLang="zh-CN" dirty="0">
                <a:latin typeface="Times New Roman" panose="02020603050405020304" pitchFamily="18" charset="0"/>
                <a:ea typeface="宋体" panose="02010600030101010101" pitchFamily="2" charset="-122"/>
              </a:rPr>
              <a:t>ε</a:t>
            </a:r>
            <a:r>
              <a:rPr lang="en-US" altLang="zh-CN" b="0" dirty="0">
                <a:latin typeface="Times New Roman" panose="02020603050405020304" pitchFamily="18" charset="0"/>
                <a:ea typeface="宋体" panose="02010600030101010101" pitchFamily="2" charset="-122"/>
              </a:rPr>
              <a:t> ,a,aA,aAc,aAcd</a:t>
            </a:r>
            <a:endParaRPr lang="en-US" altLang="zh-CN" dirty="0">
              <a:latin typeface="Times New Roman" panose="02020603050405020304" pitchFamily="18" charset="0"/>
              <a:ea typeface="宋体" panose="02010600030101010101" pitchFamily="2" charset="-122"/>
            </a:endParaRPr>
          </a:p>
          <a:p>
            <a:pPr>
              <a:spcBef>
                <a:spcPct val="30000"/>
              </a:spcBef>
              <a:buFont typeface="Wingdings" panose="05000000000000000000" pitchFamily="2" charset="2"/>
              <a:buChar char="ü"/>
            </a:pPr>
            <a:r>
              <a:rPr lang="el-GR" altLang="zh-CN" dirty="0">
                <a:latin typeface="Times New Roman" panose="02020603050405020304" pitchFamily="18" charset="0"/>
                <a:ea typeface="宋体" panose="02010600030101010101" pitchFamily="2" charset="-122"/>
              </a:rPr>
              <a:t>ε</a:t>
            </a:r>
            <a:r>
              <a:rPr lang="en-US" altLang="zh-CN" b="0" dirty="0">
                <a:latin typeface="Times New Roman" panose="02020603050405020304" pitchFamily="18" charset="0"/>
                <a:ea typeface="宋体" panose="02010600030101010101" pitchFamily="2" charset="-122"/>
              </a:rPr>
              <a:t> ,a,aA,aAc,aAcB,aAcBe</a:t>
            </a:r>
            <a:endParaRPr lang="en-US" altLang="zh-CN" dirty="0">
              <a:latin typeface="Times New Roman" panose="02020603050405020304" pitchFamily="18" charset="0"/>
              <a:ea typeface="宋体" panose="02010600030101010101" pitchFamily="2" charset="-122"/>
            </a:endParaRPr>
          </a:p>
        </p:txBody>
      </p:sp>
      <p:grpSp>
        <p:nvGrpSpPr>
          <p:cNvPr id="17412" name="Group 3"/>
          <p:cNvGrpSpPr/>
          <p:nvPr/>
        </p:nvGrpSpPr>
        <p:grpSpPr>
          <a:xfrm>
            <a:off x="5257800" y="171450"/>
            <a:ext cx="3657600" cy="2647950"/>
            <a:chOff x="3216" y="1872"/>
            <a:chExt cx="2304" cy="1668"/>
          </a:xfrm>
        </p:grpSpPr>
        <p:sp>
          <p:nvSpPr>
            <p:cNvPr id="17414" name="Rectangle 4"/>
            <p:cNvSpPr/>
            <p:nvPr/>
          </p:nvSpPr>
          <p:spPr>
            <a:xfrm>
              <a:off x="3216" y="1872"/>
              <a:ext cx="2304" cy="1668"/>
            </a:xfrm>
            <a:prstGeom prst="rect">
              <a:avLst/>
            </a:prstGeom>
            <a:solidFill>
              <a:srgbClr val="FFFF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FF66"/>
              </a:extrusionClr>
            </a:sp3d>
          </p:spPr>
          <p:txBody>
            <a:bodyPr>
              <a:spAutoFit/>
              <a:flatTx/>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ea typeface="宋体" panose="02010600030101010101" pitchFamily="2" charset="-122"/>
                </a:rPr>
                <a:t>ab [2]</a:t>
              </a:r>
              <a:r>
                <a:rPr lang="en-US" altLang="zh-CN" sz="2400" dirty="0">
                  <a:ea typeface="宋体" panose="02010600030101010101" pitchFamily="2" charset="-122"/>
                </a:rPr>
                <a:t> </a:t>
              </a:r>
              <a:r>
                <a:rPr lang="en-US" altLang="zh-CN" sz="2400" b="1" dirty="0">
                  <a:ea typeface="宋体" panose="02010600030101010101" pitchFamily="2" charset="-122"/>
                </a:rPr>
                <a:t>b [3]</a:t>
              </a:r>
              <a:r>
                <a:rPr lang="en-US" altLang="zh-CN" sz="2400" dirty="0">
                  <a:ea typeface="宋体" panose="02010600030101010101" pitchFamily="2" charset="-122"/>
                </a:rPr>
                <a:t> </a:t>
              </a:r>
              <a:r>
                <a:rPr lang="en-US" altLang="zh-CN" sz="2400" b="1" dirty="0">
                  <a:ea typeface="宋体" panose="02010600030101010101" pitchFamily="2" charset="-122"/>
                </a:rPr>
                <a:t>cd [4]</a:t>
              </a:r>
              <a:r>
                <a:rPr lang="en-US" altLang="zh-CN" sz="2400" dirty="0">
                  <a:ea typeface="宋体" panose="02010600030101010101" pitchFamily="2" charset="-122"/>
                </a:rPr>
                <a:t> </a:t>
              </a:r>
              <a:r>
                <a:rPr lang="en-US" altLang="zh-CN" sz="2400" b="1" dirty="0">
                  <a:ea typeface="宋体" panose="02010600030101010101" pitchFamily="2" charset="-122"/>
                </a:rPr>
                <a:t>e [1]</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aAb [3]</a:t>
              </a:r>
              <a:r>
                <a:rPr lang="en-US" altLang="zh-CN" sz="2400" dirty="0">
                  <a:ea typeface="宋体" panose="02010600030101010101" pitchFamily="2" charset="-122"/>
                </a:rPr>
                <a:t> </a:t>
              </a:r>
              <a:r>
                <a:rPr lang="en-US" altLang="zh-CN" sz="2400" b="1" dirty="0">
                  <a:ea typeface="宋体" panose="02010600030101010101" pitchFamily="2" charset="-122"/>
                </a:rPr>
                <a:t>cd [4]</a:t>
              </a:r>
              <a:r>
                <a:rPr lang="en-US" altLang="zh-CN" sz="2400" dirty="0">
                  <a:ea typeface="宋体" panose="02010600030101010101" pitchFamily="2" charset="-122"/>
                </a:rPr>
                <a:t> </a:t>
              </a:r>
              <a:r>
                <a:rPr lang="en-US" altLang="zh-CN" sz="2400" b="1" dirty="0">
                  <a:ea typeface="宋体" panose="02010600030101010101" pitchFamily="2" charset="-122"/>
                </a:rPr>
                <a:t>e [1]</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aAcd [4]</a:t>
              </a:r>
              <a:r>
                <a:rPr lang="en-US" altLang="zh-CN" sz="2400" dirty="0">
                  <a:ea typeface="宋体" panose="02010600030101010101" pitchFamily="2" charset="-122"/>
                </a:rPr>
                <a:t> </a:t>
              </a:r>
              <a:r>
                <a:rPr lang="en-US" altLang="zh-CN" sz="2400" b="1" dirty="0">
                  <a:ea typeface="宋体" panose="02010600030101010101" pitchFamily="2" charset="-122"/>
                </a:rPr>
                <a:t>e [1] </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aAcBe [1]</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S</a:t>
              </a:r>
              <a:endParaRPr lang="en-US" altLang="zh-CN" sz="2400" b="1" dirty="0">
                <a:ea typeface="宋体" panose="02010600030101010101" pitchFamily="2" charset="-122"/>
              </a:endParaRPr>
            </a:p>
          </p:txBody>
        </p:sp>
        <p:sp>
          <p:nvSpPr>
            <p:cNvPr id="17415" name="AutoShape 5"/>
            <p:cNvSpPr/>
            <p:nvPr/>
          </p:nvSpPr>
          <p:spPr>
            <a:xfrm flipH="1">
              <a:off x="3282" y="2321"/>
              <a:ext cx="318" cy="137"/>
            </a:xfrm>
            <a:prstGeom prst="rightArrow">
              <a:avLst>
                <a:gd name="adj1" fmla="val 50000"/>
                <a:gd name="adj2" fmla="val 58029"/>
              </a:avLst>
            </a:prstGeom>
            <a:solidFill>
              <a:srgbClr val="009900"/>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7416" name="AutoShape 6"/>
            <p:cNvSpPr/>
            <p:nvPr/>
          </p:nvSpPr>
          <p:spPr>
            <a:xfrm flipH="1">
              <a:off x="3282" y="2684"/>
              <a:ext cx="318" cy="137"/>
            </a:xfrm>
            <a:prstGeom prst="rightArrow">
              <a:avLst>
                <a:gd name="adj1" fmla="val 50000"/>
                <a:gd name="adj2" fmla="val 58029"/>
              </a:avLst>
            </a:prstGeom>
            <a:solidFill>
              <a:srgbClr val="009900"/>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7417" name="AutoShape 7"/>
            <p:cNvSpPr/>
            <p:nvPr/>
          </p:nvSpPr>
          <p:spPr>
            <a:xfrm flipH="1">
              <a:off x="3282" y="3002"/>
              <a:ext cx="318" cy="137"/>
            </a:xfrm>
            <a:prstGeom prst="rightArrow">
              <a:avLst>
                <a:gd name="adj1" fmla="val 50000"/>
                <a:gd name="adj2" fmla="val 58029"/>
              </a:avLst>
            </a:prstGeom>
            <a:solidFill>
              <a:srgbClr val="009900"/>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17418" name="AutoShape 8"/>
            <p:cNvSpPr/>
            <p:nvPr/>
          </p:nvSpPr>
          <p:spPr>
            <a:xfrm flipH="1">
              <a:off x="3282" y="3319"/>
              <a:ext cx="318" cy="137"/>
            </a:xfrm>
            <a:prstGeom prst="rightArrow">
              <a:avLst>
                <a:gd name="adj1" fmla="val 50000"/>
                <a:gd name="adj2" fmla="val 58029"/>
              </a:avLst>
            </a:prstGeom>
            <a:solidFill>
              <a:srgbClr val="009900"/>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sp>
        <p:nvSpPr>
          <p:cNvPr id="10" name="Text Box 11"/>
          <p:cNvSpPr txBox="1"/>
          <p:nvPr/>
        </p:nvSpPr>
        <p:spPr>
          <a:xfrm>
            <a:off x="4346575" y="4046538"/>
            <a:ext cx="4608513" cy="5222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800" b="1" dirty="0">
                <a:solidFill>
                  <a:srgbClr val="FF0000"/>
                </a:solidFill>
                <a:latin typeface="楷体_GB2312" pitchFamily="49" charset="-122"/>
              </a:rPr>
              <a:t>前缀</a:t>
            </a:r>
            <a:r>
              <a:rPr lang="zh-CN" altLang="en-US" sz="2800" b="1" dirty="0">
                <a:latin typeface="楷体_GB2312" pitchFamily="49" charset="-122"/>
              </a:rPr>
              <a:t>：句型的任意首部</a:t>
            </a:r>
            <a:endParaRPr lang="zh-CN" altLang="en-US" sz="2800" b="1" dirty="0">
              <a:latin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066">
                                            <p:txEl>
                                              <p:charRg st="0" end="15"/>
                                            </p:txEl>
                                          </p:spTgt>
                                        </p:tgtEl>
                                        <p:attrNameLst>
                                          <p:attrName>style.visibility</p:attrName>
                                        </p:attrNameLst>
                                      </p:cBhvr>
                                      <p:to>
                                        <p:strVal val="visible"/>
                                      </p:to>
                                    </p:set>
                                    <p:animEffect transition="in" filter="blinds(horizontal)">
                                      <p:cBhvr>
                                        <p:cTn id="7" dur="500"/>
                                        <p:tgtEl>
                                          <p:spTgt spid="21606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066">
                                            <p:txEl>
                                              <p:charRg st="15" end="25"/>
                                            </p:txEl>
                                          </p:spTgt>
                                        </p:tgtEl>
                                        <p:attrNameLst>
                                          <p:attrName>style.visibility</p:attrName>
                                        </p:attrNameLst>
                                      </p:cBhvr>
                                      <p:to>
                                        <p:strVal val="visible"/>
                                      </p:to>
                                    </p:set>
                                    <p:animEffect transition="in" filter="blinds(horizontal)">
                                      <p:cBhvr>
                                        <p:cTn id="12" dur="500"/>
                                        <p:tgtEl>
                                          <p:spTgt spid="216066">
                                            <p:txEl>
                                              <p:charRg st="15"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6066">
                                            <p:txEl>
                                              <p:charRg st="25" end="36"/>
                                            </p:txEl>
                                          </p:spTgt>
                                        </p:tgtEl>
                                        <p:attrNameLst>
                                          <p:attrName>style.visibility</p:attrName>
                                        </p:attrNameLst>
                                      </p:cBhvr>
                                      <p:to>
                                        <p:strVal val="visible"/>
                                      </p:to>
                                    </p:set>
                                    <p:animEffect transition="in" filter="blinds(horizontal)">
                                      <p:cBhvr>
                                        <p:cTn id="17" dur="500"/>
                                        <p:tgtEl>
                                          <p:spTgt spid="216066">
                                            <p:txEl>
                                              <p:charRg st="25" end="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6066">
                                            <p:txEl>
                                              <p:charRg st="36" end="47"/>
                                            </p:txEl>
                                          </p:spTgt>
                                        </p:tgtEl>
                                        <p:attrNameLst>
                                          <p:attrName>style.visibility</p:attrName>
                                        </p:attrNameLst>
                                      </p:cBhvr>
                                      <p:to>
                                        <p:strVal val="visible"/>
                                      </p:to>
                                    </p:set>
                                    <p:animEffect transition="in" filter="blinds(horizontal)">
                                      <p:cBhvr>
                                        <p:cTn id="22" dur="500"/>
                                        <p:tgtEl>
                                          <p:spTgt spid="216066">
                                            <p:txEl>
                                              <p:charRg st="36" end="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066">
                                            <p:txEl>
                                              <p:charRg st="47" end="59"/>
                                            </p:txEl>
                                          </p:spTgt>
                                        </p:tgtEl>
                                        <p:attrNameLst>
                                          <p:attrName>style.visibility</p:attrName>
                                        </p:attrNameLst>
                                      </p:cBhvr>
                                      <p:to>
                                        <p:strVal val="visible"/>
                                      </p:to>
                                    </p:set>
                                    <p:animEffect transition="in" filter="blinds(horizontal)">
                                      <p:cBhvr>
                                        <p:cTn id="27" dur="500"/>
                                        <p:tgtEl>
                                          <p:spTgt spid="216066">
                                            <p:txEl>
                                              <p:charRg st="47" end="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6066">
                                            <p:txEl>
                                              <p:charRg st="59" end="87"/>
                                            </p:txEl>
                                          </p:spTgt>
                                        </p:tgtEl>
                                        <p:attrNameLst>
                                          <p:attrName>style.visibility</p:attrName>
                                        </p:attrNameLst>
                                      </p:cBhvr>
                                      <p:to>
                                        <p:strVal val="visible"/>
                                      </p:to>
                                    </p:set>
                                    <p:animEffect transition="in" filter="blinds(horizontal)">
                                      <p:cBhvr>
                                        <p:cTn id="32" dur="500"/>
                                        <p:tgtEl>
                                          <p:spTgt spid="216066">
                                            <p:txEl>
                                              <p:charRg st="59" end="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6066">
                                            <p:txEl>
                                              <p:charRg st="87" end="108"/>
                                            </p:txEl>
                                          </p:spTgt>
                                        </p:tgtEl>
                                        <p:attrNameLst>
                                          <p:attrName>style.visibility</p:attrName>
                                        </p:attrNameLst>
                                      </p:cBhvr>
                                      <p:to>
                                        <p:strVal val="visible"/>
                                      </p:to>
                                    </p:set>
                                    <p:animEffect transition="in" filter="blinds(horizontal)">
                                      <p:cBhvr>
                                        <p:cTn id="37" dur="500"/>
                                        <p:tgtEl>
                                          <p:spTgt spid="216066">
                                            <p:txEl>
                                              <p:charRg st="87" end="10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6066">
                                            <p:txEl>
                                              <p:charRg st="108" end="122"/>
                                            </p:txEl>
                                          </p:spTgt>
                                        </p:tgtEl>
                                        <p:attrNameLst>
                                          <p:attrName>style.visibility</p:attrName>
                                        </p:attrNameLst>
                                      </p:cBhvr>
                                      <p:to>
                                        <p:strVal val="visible"/>
                                      </p:to>
                                    </p:set>
                                    <p:animEffect transition="in" filter="blinds(horizontal)">
                                      <p:cBhvr>
                                        <p:cTn id="42" dur="500"/>
                                        <p:tgtEl>
                                          <p:spTgt spid="216066">
                                            <p:txEl>
                                              <p:charRg st="108" end="12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16066">
                                            <p:txEl>
                                              <p:charRg st="122" end="130"/>
                                            </p:txEl>
                                          </p:spTgt>
                                        </p:tgtEl>
                                        <p:attrNameLst>
                                          <p:attrName>style.visibility</p:attrName>
                                        </p:attrNameLst>
                                      </p:cBhvr>
                                      <p:to>
                                        <p:strVal val="visible"/>
                                      </p:to>
                                    </p:set>
                                    <p:animEffect transition="in" filter="blinds(horizontal)">
                                      <p:cBhvr>
                                        <p:cTn id="51" dur="500"/>
                                        <p:tgtEl>
                                          <p:spTgt spid="216066">
                                            <p:txEl>
                                              <p:charRg st="122" end="13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6066">
                                            <p:txEl>
                                              <p:charRg st="130" end="144"/>
                                            </p:txEl>
                                          </p:spTgt>
                                        </p:tgtEl>
                                        <p:attrNameLst>
                                          <p:attrName>style.visibility</p:attrName>
                                        </p:attrNameLst>
                                      </p:cBhvr>
                                      <p:to>
                                        <p:strVal val="visible"/>
                                      </p:to>
                                    </p:set>
                                    <p:animEffect transition="in" filter="blinds(horizontal)">
                                      <p:cBhvr>
                                        <p:cTn id="56" dur="500"/>
                                        <p:tgtEl>
                                          <p:spTgt spid="216066">
                                            <p:txEl>
                                              <p:charRg st="130" end="14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16066">
                                            <p:txEl>
                                              <p:charRg st="144" end="161"/>
                                            </p:txEl>
                                          </p:spTgt>
                                        </p:tgtEl>
                                        <p:attrNameLst>
                                          <p:attrName>style.visibility</p:attrName>
                                        </p:attrNameLst>
                                      </p:cBhvr>
                                      <p:to>
                                        <p:strVal val="visible"/>
                                      </p:to>
                                    </p:set>
                                    <p:animEffect transition="in" filter="blinds(horizontal)">
                                      <p:cBhvr>
                                        <p:cTn id="61" dur="500"/>
                                        <p:tgtEl>
                                          <p:spTgt spid="216066">
                                            <p:txEl>
                                              <p:charRg st="144" end="16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16066">
                                            <p:txEl>
                                              <p:charRg st="161" end="184"/>
                                            </p:txEl>
                                          </p:spTgt>
                                        </p:tgtEl>
                                        <p:attrNameLst>
                                          <p:attrName>style.visibility</p:attrName>
                                        </p:attrNameLst>
                                      </p:cBhvr>
                                      <p:to>
                                        <p:strVal val="visible"/>
                                      </p:to>
                                    </p:set>
                                    <p:animEffect transition="in" filter="blinds(horizontal)">
                                      <p:cBhvr>
                                        <p:cTn id="66" dur="500"/>
                                        <p:tgtEl>
                                          <p:spTgt spid="216066">
                                            <p:txEl>
                                              <p:charRg st="161"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uiExpand="1" build="p"/>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17090" name="Rectangle 2"/>
          <p:cNvSpPr/>
          <p:nvPr/>
        </p:nvSpPr>
        <p:spPr>
          <a:xfrm>
            <a:off x="381000" y="1371600"/>
            <a:ext cx="8135938" cy="1384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Ø"/>
            </a:pPr>
            <a:r>
              <a:rPr lang="zh-CN" altLang="en-US" sz="2400" b="1" dirty="0">
                <a:latin typeface="楷体_GB2312" pitchFamily="49" charset="-122"/>
              </a:rPr>
              <a:t>在规范句型中形成可归前缀之前（包括可归前缀在内）的所有前缀都称为</a:t>
            </a:r>
            <a:r>
              <a:rPr lang="zh-CN" altLang="en-US" sz="2400" b="1" dirty="0">
                <a:solidFill>
                  <a:srgbClr val="FF3300"/>
                </a:solidFill>
                <a:latin typeface="楷体_GB2312" pitchFamily="49" charset="-122"/>
              </a:rPr>
              <a:t>活前缀</a:t>
            </a:r>
            <a:r>
              <a:rPr lang="zh-CN" altLang="en-US" sz="2400" b="1" dirty="0">
                <a:latin typeface="楷体_GB2312" pitchFamily="49" charset="-122"/>
              </a:rPr>
              <a:t>。</a:t>
            </a:r>
            <a:endParaRPr lang="zh-CN" altLang="en-US" sz="2400" b="1" dirty="0">
              <a:latin typeface="楷体_GB2312" pitchFamily="49" charset="-122"/>
            </a:endParaRPr>
          </a:p>
          <a:p>
            <a:pPr marL="0" lvl="0" indent="0">
              <a:spcBef>
                <a:spcPct val="50000"/>
              </a:spcBef>
              <a:buFont typeface="Wingdings" panose="05000000000000000000" pitchFamily="2" charset="2"/>
              <a:buChar char="Ø"/>
            </a:pPr>
            <a:r>
              <a:rPr lang="zh-CN" altLang="en-US" sz="2400" b="1" dirty="0">
                <a:latin typeface="楷体_GB2312" pitchFamily="49" charset="-122"/>
              </a:rPr>
              <a:t>活前缀为一个或若干规范句型的前缀</a:t>
            </a:r>
            <a:endParaRPr lang="zh-CN" altLang="en-US" sz="2400" b="1" dirty="0">
              <a:latin typeface="楷体_GB2312" pitchFamily="49" charset="-122"/>
            </a:endParaRPr>
          </a:p>
        </p:txBody>
      </p:sp>
      <p:sp>
        <p:nvSpPr>
          <p:cNvPr id="18436"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b="1" dirty="0">
                <a:solidFill>
                  <a:srgbClr val="CC00CC"/>
                </a:solidFill>
                <a:latin typeface="楷体_GB2312" pitchFamily="49" charset="-122"/>
              </a:rPr>
              <a:t>活前缀</a:t>
            </a:r>
            <a:endParaRPr lang="zh-CN" altLang="en-US" b="1" dirty="0">
              <a:solidFill>
                <a:srgbClr val="CC00CC"/>
              </a:solidFill>
              <a:latin typeface="楷体_GB2312" pitchFamily="49" charset="-122"/>
            </a:endParaRPr>
          </a:p>
        </p:txBody>
      </p:sp>
      <p:sp>
        <p:nvSpPr>
          <p:cNvPr id="18437"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18438"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0">
                                            <p:txEl>
                                              <p:charRg st="0" end="37"/>
                                            </p:txEl>
                                          </p:spTgt>
                                        </p:tgtEl>
                                        <p:attrNameLst>
                                          <p:attrName>style.visibility</p:attrName>
                                        </p:attrNameLst>
                                      </p:cBhvr>
                                      <p:to>
                                        <p:strVal val="visible"/>
                                      </p:to>
                                    </p:set>
                                    <p:animEffect transition="in" filter="blinds(horizontal)">
                                      <p:cBhvr>
                                        <p:cTn id="7" dur="500"/>
                                        <p:tgtEl>
                                          <p:spTgt spid="217090">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0">
                                            <p:txEl>
                                              <p:charRg st="37" end="54"/>
                                            </p:txEl>
                                          </p:spTgt>
                                        </p:tgtEl>
                                        <p:attrNameLst>
                                          <p:attrName>style.visibility</p:attrName>
                                        </p:attrNameLst>
                                      </p:cBhvr>
                                      <p:to>
                                        <p:strVal val="visible"/>
                                      </p:to>
                                    </p:set>
                                    <p:animEffect transition="in" filter="blinds(horizontal)">
                                      <p:cBhvr>
                                        <p:cTn id="12" dur="500"/>
                                        <p:tgtEl>
                                          <p:spTgt spid="217090">
                                            <p:txEl>
                                              <p:charRg st="37"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17090" name="Rectangle 2"/>
          <p:cNvSpPr/>
          <p:nvPr/>
        </p:nvSpPr>
        <p:spPr>
          <a:xfrm>
            <a:off x="381000" y="1371600"/>
            <a:ext cx="8135938" cy="1384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Ø"/>
            </a:pPr>
            <a:r>
              <a:rPr lang="zh-CN" altLang="en-US" sz="2400" b="1" dirty="0">
                <a:latin typeface="楷体_GB2312" pitchFamily="49" charset="-122"/>
              </a:rPr>
              <a:t>在原文法</a:t>
            </a:r>
            <a:r>
              <a:rPr lang="en-US" altLang="zh-CN" sz="2400" b="1" dirty="0">
                <a:latin typeface="楷体_GB2312" pitchFamily="49" charset="-122"/>
              </a:rPr>
              <a:t>G</a:t>
            </a:r>
            <a:r>
              <a:rPr lang="zh-CN" altLang="en-US" sz="2400" b="1" dirty="0">
                <a:latin typeface="楷体_GB2312" pitchFamily="49" charset="-122"/>
              </a:rPr>
              <a:t>中增加产生式</a:t>
            </a:r>
            <a:r>
              <a:rPr lang="en-US" altLang="zh-CN" sz="2400" b="1" dirty="0">
                <a:latin typeface="楷体_GB2312" pitchFamily="49" charset="-122"/>
              </a:rPr>
              <a:t>S</a:t>
            </a:r>
            <a:r>
              <a:rPr lang="en-US" altLang="zh-CN" sz="2400" b="1" dirty="0"/>
              <a:t> ' </a:t>
            </a:r>
            <a:r>
              <a:rPr lang="zh-CN" altLang="en-US" sz="2400" b="1" dirty="0">
                <a:latin typeface="楷体_GB2312" pitchFamily="49" charset="-122"/>
              </a:rPr>
              <a:t>　　</a:t>
            </a:r>
            <a:r>
              <a:rPr lang="en-US" altLang="zh-CN" sz="2400" b="1" dirty="0">
                <a:latin typeface="楷体_GB2312" pitchFamily="49" charset="-122"/>
              </a:rPr>
              <a:t>S</a:t>
            </a:r>
            <a:r>
              <a:rPr lang="zh-CN" altLang="en-US" sz="2400" b="1" dirty="0">
                <a:latin typeface="楷体_GB2312" pitchFamily="49" charset="-122"/>
              </a:rPr>
              <a:t>，</a:t>
            </a:r>
            <a:r>
              <a:rPr lang="en-US" altLang="zh-CN" sz="2400" b="1" dirty="0">
                <a:latin typeface="楷体_GB2312" pitchFamily="49" charset="-122"/>
              </a:rPr>
              <a:t>S</a:t>
            </a:r>
            <a:r>
              <a:rPr lang="zh-CN" altLang="en-US" sz="2400" b="1" dirty="0">
                <a:latin typeface="楷体_GB2312" pitchFamily="49" charset="-122"/>
              </a:rPr>
              <a:t>为原文法</a:t>
            </a:r>
            <a:r>
              <a:rPr lang="en-US" altLang="zh-CN" sz="2400" b="1" dirty="0">
                <a:latin typeface="楷体_GB2312" pitchFamily="49" charset="-122"/>
              </a:rPr>
              <a:t>G</a:t>
            </a:r>
            <a:r>
              <a:rPr lang="zh-CN" altLang="en-US" sz="2400" b="1" dirty="0">
                <a:latin typeface="楷体_GB2312" pitchFamily="49" charset="-122"/>
              </a:rPr>
              <a:t>的开始符</a:t>
            </a:r>
            <a:endParaRPr lang="zh-CN" altLang="en-US" sz="2400" b="1" dirty="0">
              <a:latin typeface="楷体_GB2312" pitchFamily="49" charset="-122"/>
            </a:endParaRPr>
          </a:p>
          <a:p>
            <a:pPr marL="0" lvl="0" indent="0">
              <a:spcBef>
                <a:spcPct val="50000"/>
              </a:spcBef>
              <a:buFont typeface="Wingdings" panose="05000000000000000000" pitchFamily="2" charset="2"/>
              <a:buNone/>
            </a:pPr>
            <a:r>
              <a:rPr lang="zh-CN" altLang="en-US" sz="2400" b="1" dirty="0">
                <a:latin typeface="楷体_GB2312" pitchFamily="49" charset="-122"/>
              </a:rPr>
              <a:t>　号，所得的新文法称为</a:t>
            </a:r>
            <a:r>
              <a:rPr lang="en-US" altLang="zh-CN" sz="2400" b="1" dirty="0">
                <a:latin typeface="楷体_GB2312" pitchFamily="49" charset="-122"/>
              </a:rPr>
              <a:t>G</a:t>
            </a:r>
            <a:r>
              <a:rPr lang="zh-CN" altLang="en-US" sz="2400" b="1" dirty="0">
                <a:latin typeface="楷体_GB2312" pitchFamily="49" charset="-122"/>
              </a:rPr>
              <a:t>的拓广文法，以</a:t>
            </a:r>
            <a:r>
              <a:rPr lang="en-US" altLang="zh-CN" sz="2400" b="1" dirty="0">
                <a:latin typeface="楷体_GB2312" pitchFamily="49" charset="-122"/>
              </a:rPr>
              <a:t>G</a:t>
            </a:r>
            <a:r>
              <a:rPr lang="en-US" altLang="zh-CN" sz="2400" b="1" dirty="0">
                <a:solidFill>
                  <a:srgbClr val="FF0000"/>
                </a:solidFill>
              </a:rPr>
              <a:t> </a:t>
            </a:r>
            <a:r>
              <a:rPr lang="en-US" altLang="zh-CN" sz="2400" b="1" dirty="0"/>
              <a:t>'</a:t>
            </a:r>
            <a:r>
              <a:rPr lang="zh-CN" altLang="en-US" sz="2400" b="1" dirty="0">
                <a:latin typeface="楷体_GB2312" pitchFamily="49" charset="-122"/>
              </a:rPr>
              <a:t>表示，</a:t>
            </a:r>
            <a:r>
              <a:rPr lang="en-US" altLang="zh-CN" sz="2400" b="1" dirty="0">
                <a:latin typeface="楷体_GB2312" pitchFamily="49" charset="-122"/>
              </a:rPr>
              <a:t>S</a:t>
            </a:r>
            <a:r>
              <a:rPr lang="en-US" altLang="zh-CN" sz="2400" b="1" dirty="0"/>
              <a:t> '</a:t>
            </a:r>
            <a:r>
              <a:rPr lang="zh-CN" altLang="en-US" sz="2400" b="1" dirty="0">
                <a:latin typeface="楷体_GB2312" pitchFamily="49" charset="-122"/>
              </a:rPr>
              <a:t>为拓广后文法</a:t>
            </a:r>
            <a:r>
              <a:rPr lang="en-US" altLang="zh-CN" sz="2400" b="1" dirty="0">
                <a:latin typeface="楷体_GB2312" pitchFamily="49" charset="-122"/>
              </a:rPr>
              <a:t>G</a:t>
            </a:r>
            <a:r>
              <a:rPr lang="en-US" altLang="zh-CN" sz="2400" b="1" dirty="0"/>
              <a:t> '</a:t>
            </a:r>
            <a:r>
              <a:rPr lang="zh-CN" altLang="en-US" sz="2400" b="1" dirty="0">
                <a:latin typeface="楷体_GB2312" pitchFamily="49" charset="-122"/>
              </a:rPr>
              <a:t>的开始符号</a:t>
            </a:r>
            <a:endParaRPr lang="zh-CN" altLang="en-US" sz="2400" b="1" dirty="0">
              <a:latin typeface="楷体_GB2312" pitchFamily="49" charset="-122"/>
            </a:endParaRPr>
          </a:p>
        </p:txBody>
      </p:sp>
      <p:sp>
        <p:nvSpPr>
          <p:cNvPr id="19460" name="Line 3"/>
          <p:cNvSpPr/>
          <p:nvPr/>
        </p:nvSpPr>
        <p:spPr>
          <a:xfrm>
            <a:off x="4427538" y="1628775"/>
            <a:ext cx="503237" cy="0"/>
          </a:xfrm>
          <a:prstGeom prst="line">
            <a:avLst/>
          </a:prstGeom>
          <a:ln w="50800" cap="flat" cmpd="sng">
            <a:solidFill>
              <a:srgbClr val="FF0000"/>
            </a:solidFill>
            <a:prstDash val="solid"/>
            <a:headEnd type="none" w="med" len="med"/>
            <a:tailEnd type="triangle" w="med" len="med"/>
          </a:ln>
        </p:spPr>
      </p:sp>
      <p:sp>
        <p:nvSpPr>
          <p:cNvPr id="217095" name="Rectangle 7"/>
          <p:cNvSpPr/>
          <p:nvPr/>
        </p:nvSpPr>
        <p:spPr>
          <a:xfrm>
            <a:off x="517525" y="3429000"/>
            <a:ext cx="7772400" cy="1371600"/>
          </a:xfrm>
          <a:prstGeom prst="rect">
            <a:avLst/>
          </a:prstGeom>
          <a:solidFill>
            <a:srgbClr val="FF99FF"/>
          </a:solidFill>
          <a:ln w="9525" cap="flat" cmpd="sng">
            <a:solidFill>
              <a:schemeClr val="tx1"/>
            </a:solidFill>
            <a:prstDash val="solid"/>
            <a:miter/>
            <a:headEnd type="none" w="med" len="med"/>
            <a:tailEnd type="none" w="med" len="med"/>
          </a:ln>
          <a:effectLst>
            <a:outerShdw dist="107763" dir="18900000" algn="ctr" rotWithShape="0">
              <a:schemeClr val="bg2"/>
            </a:outerShdw>
          </a:effectLst>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zh-CN" altLang="en-US" sz="2400" b="1" dirty="0">
                <a:solidFill>
                  <a:schemeClr val="accent2"/>
                </a:solidFill>
              </a:rPr>
              <a:t>目的：</a:t>
            </a:r>
            <a:r>
              <a:rPr lang="zh-CN" altLang="en-US" sz="2400" b="1" dirty="0"/>
              <a:t>是为了对某些右部含有开始符号的文法，在归约过程中能分清是否已归约到文法的最初开始符，还是在文法右部出现的开始符号</a:t>
            </a:r>
            <a:endParaRPr lang="zh-CN" altLang="en-US" sz="2400" b="1" dirty="0"/>
          </a:p>
        </p:txBody>
      </p:sp>
      <p:sp>
        <p:nvSpPr>
          <p:cNvPr id="19462"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b="1" dirty="0">
                <a:solidFill>
                  <a:srgbClr val="CC00CC"/>
                </a:solidFill>
                <a:latin typeface="楷体_GB2312" pitchFamily="49" charset="-122"/>
              </a:rPr>
              <a:t>活前缀</a:t>
            </a:r>
            <a:endParaRPr lang="zh-CN" altLang="en-US" b="1" dirty="0">
              <a:solidFill>
                <a:srgbClr val="CC00CC"/>
              </a:solidFill>
              <a:latin typeface="楷体_GB2312" pitchFamily="49" charset="-122"/>
            </a:endParaRPr>
          </a:p>
        </p:txBody>
      </p:sp>
      <p:sp>
        <p:nvSpPr>
          <p:cNvPr id="19463"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19464"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0">
                                            <p:txEl>
                                              <p:charRg st="0" end="30"/>
                                            </p:txEl>
                                          </p:spTgt>
                                        </p:tgtEl>
                                        <p:attrNameLst>
                                          <p:attrName>style.visibility</p:attrName>
                                        </p:attrNameLst>
                                      </p:cBhvr>
                                      <p:to>
                                        <p:strVal val="visible"/>
                                      </p:to>
                                    </p:set>
                                    <p:animEffect transition="in" filter="blinds(horizontal)">
                                      <p:cBhvr>
                                        <p:cTn id="7" dur="500"/>
                                        <p:tgtEl>
                                          <p:spTgt spid="217090">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0">
                                            <p:txEl>
                                              <p:charRg st="30" end="73"/>
                                            </p:txEl>
                                          </p:spTgt>
                                        </p:tgtEl>
                                        <p:attrNameLst>
                                          <p:attrName>style.visibility</p:attrName>
                                        </p:attrNameLst>
                                      </p:cBhvr>
                                      <p:to>
                                        <p:strVal val="visible"/>
                                      </p:to>
                                    </p:set>
                                    <p:animEffect transition="in" filter="blinds(horizontal)">
                                      <p:cBhvr>
                                        <p:cTn id="12" dur="500"/>
                                        <p:tgtEl>
                                          <p:spTgt spid="217090">
                                            <p:txEl>
                                              <p:charRg st="30"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7095"/>
                                        </p:tgtEl>
                                        <p:attrNameLst>
                                          <p:attrName>style.visibility</p:attrName>
                                        </p:attrNameLst>
                                      </p:cBhvr>
                                      <p:to>
                                        <p:strVal val="visible"/>
                                      </p:to>
                                    </p:set>
                                    <p:animEffect transition="in" filter="dissolve">
                                      <p:cBhvr>
                                        <p:cTn id="17" dur="500"/>
                                        <p:tgtEl>
                                          <p:spTgt spid="21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build="p"/>
      <p:bldP spid="21709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10"/>
          </p:nvPr>
        </p:nvSpPr>
        <p:spPr bwMode="auto">
          <a:xfrm>
            <a:off x="5562600" y="6308725"/>
            <a:ext cx="1905000" cy="457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3" name="组合 2"/>
          <p:cNvGrpSpPr/>
          <p:nvPr/>
        </p:nvGrpSpPr>
        <p:grpSpPr>
          <a:xfrm>
            <a:off x="914400" y="2133600"/>
            <a:ext cx="7848600" cy="1773238"/>
            <a:chOff x="914400" y="2133600"/>
            <a:chExt cx="7848600" cy="1772793"/>
          </a:xfrm>
        </p:grpSpPr>
        <p:sp>
          <p:nvSpPr>
            <p:cNvPr id="20486" name="Rectangle 2"/>
            <p:cNvSpPr/>
            <p:nvPr/>
          </p:nvSpPr>
          <p:spPr>
            <a:xfrm>
              <a:off x="914400" y="2133600"/>
              <a:ext cx="7848600" cy="177279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30000"/>
                </a:lnSpc>
                <a:spcBef>
                  <a:spcPct val="50000"/>
                </a:spcBef>
                <a:buFont typeface="Wingdings" panose="05000000000000000000" pitchFamily="2" charset="2"/>
                <a:buNone/>
              </a:pPr>
              <a:r>
                <a:rPr lang="zh-CN" altLang="en-US" sz="2800" b="1" dirty="0">
                  <a:latin typeface="楷体_GB2312" pitchFamily="49" charset="-122"/>
                </a:rPr>
                <a:t>若</a:t>
              </a:r>
              <a:r>
                <a:rPr lang="en-US" altLang="zh-CN" sz="2800" b="1" dirty="0">
                  <a:latin typeface="楷体_GB2312" pitchFamily="49" charset="-122"/>
                </a:rPr>
                <a:t>S</a:t>
              </a:r>
              <a:r>
                <a:rPr lang="en-US" altLang="zh-CN" sz="2800" b="1" dirty="0"/>
                <a:t> '</a:t>
              </a:r>
              <a:r>
                <a:rPr lang="zh-CN" altLang="en-US" sz="2800" b="1" dirty="0">
                  <a:latin typeface="楷体_GB2312" pitchFamily="49" charset="-122"/>
                </a:rPr>
                <a:t>　  </a:t>
              </a:r>
              <a:r>
                <a:rPr lang="en-US" altLang="zh-CN" sz="2800" b="1" dirty="0">
                  <a:latin typeface="楷体_GB2312" pitchFamily="49" charset="-122"/>
                </a:rPr>
                <a:t>aAw</a:t>
              </a:r>
              <a:r>
                <a:rPr lang="zh-CN" altLang="en-US" sz="2800" b="1" dirty="0">
                  <a:latin typeface="楷体_GB2312" pitchFamily="49" charset="-122"/>
                </a:rPr>
                <a:t>　　</a:t>
              </a:r>
              <a:r>
                <a:rPr lang="en-US" altLang="zh-CN" sz="2800" b="1" dirty="0">
                  <a:latin typeface="楷体_GB2312" pitchFamily="49" charset="-122"/>
                </a:rPr>
                <a:t>a</a:t>
              </a:r>
              <a:r>
                <a:rPr lang="el-GR" altLang="zh-CN" sz="2800" b="1" dirty="0">
                  <a:latin typeface="楷体_GB2312" pitchFamily="49" charset="-122"/>
                </a:rPr>
                <a:t>β</a:t>
              </a:r>
              <a:r>
                <a:rPr lang="en-US" altLang="zh-CN" sz="2800" b="1" dirty="0">
                  <a:latin typeface="楷体_GB2312" pitchFamily="49" charset="-122"/>
                </a:rPr>
                <a:t>w</a:t>
              </a:r>
              <a:r>
                <a:rPr lang="zh-CN" altLang="en-US" sz="2800" b="1" dirty="0">
                  <a:latin typeface="楷体_GB2312" pitchFamily="49" charset="-122"/>
                </a:rPr>
                <a:t>是文法</a:t>
              </a:r>
              <a:r>
                <a:rPr lang="en-US" altLang="zh-CN" sz="2800" b="1" dirty="0">
                  <a:latin typeface="楷体_GB2312" pitchFamily="49" charset="-122"/>
                </a:rPr>
                <a:t>G</a:t>
              </a:r>
              <a:r>
                <a:rPr lang="zh-CN" altLang="en-US" sz="2800" b="1" dirty="0">
                  <a:latin typeface="楷体_GB2312" pitchFamily="49" charset="-122"/>
                </a:rPr>
                <a:t>的拓广文法</a:t>
              </a:r>
              <a:r>
                <a:rPr lang="en-US" altLang="zh-CN" sz="2800" b="1" dirty="0">
                  <a:latin typeface="楷体_GB2312" pitchFamily="49" charset="-122"/>
                </a:rPr>
                <a:t>G</a:t>
              </a:r>
              <a:r>
                <a:rPr lang="en-US" altLang="zh-CN" sz="2800" b="1" dirty="0"/>
                <a:t> '</a:t>
              </a:r>
              <a:r>
                <a:rPr lang="zh-CN" altLang="en-US" sz="2800" b="1" dirty="0">
                  <a:latin typeface="楷体_GB2312" pitchFamily="49" charset="-122"/>
                </a:rPr>
                <a:t>中的一个规范推导，符号串</a:t>
              </a:r>
              <a:r>
                <a:rPr lang="el-GR" altLang="zh-CN" sz="2800" b="1" dirty="0">
                  <a:latin typeface="楷体_GB2312" pitchFamily="49" charset="-122"/>
                </a:rPr>
                <a:t>γ</a:t>
              </a:r>
              <a:r>
                <a:rPr lang="zh-CN" altLang="en-US" sz="2800" b="1" dirty="0">
                  <a:latin typeface="楷体_GB2312" pitchFamily="49" charset="-122"/>
                </a:rPr>
                <a:t>是</a:t>
              </a:r>
              <a:r>
                <a:rPr lang="en-US" altLang="zh-CN" sz="2800" b="1" dirty="0">
                  <a:latin typeface="楷体_GB2312" pitchFamily="49" charset="-122"/>
                </a:rPr>
                <a:t>a</a:t>
              </a:r>
              <a:r>
                <a:rPr lang="el-GR" altLang="zh-CN" sz="2800" b="1" dirty="0">
                  <a:latin typeface="楷体_GB2312" pitchFamily="49" charset="-122"/>
                </a:rPr>
                <a:t>β</a:t>
              </a:r>
              <a:r>
                <a:rPr lang="zh-CN" altLang="en-US" sz="2800" b="1" dirty="0">
                  <a:latin typeface="楷体_GB2312" pitchFamily="49" charset="-122"/>
                </a:rPr>
                <a:t>的前缀，则称</a:t>
              </a:r>
              <a:r>
                <a:rPr lang="el-GR" altLang="zh-CN" sz="2800" b="1" dirty="0">
                  <a:latin typeface="楷体_GB2312" pitchFamily="49" charset="-122"/>
                </a:rPr>
                <a:t>γ</a:t>
              </a:r>
              <a:r>
                <a:rPr lang="zh-CN" altLang="en-US" sz="2800" b="1" dirty="0">
                  <a:latin typeface="楷体_GB2312" pitchFamily="49" charset="-122"/>
                </a:rPr>
                <a:t>是</a:t>
              </a:r>
              <a:r>
                <a:rPr lang="en-US" altLang="zh-CN" sz="2800" b="1" dirty="0">
                  <a:latin typeface="楷体_GB2312" pitchFamily="49" charset="-122"/>
                </a:rPr>
                <a:t>G</a:t>
              </a:r>
              <a:r>
                <a:rPr lang="zh-CN" altLang="en-US" sz="2800" b="1" dirty="0">
                  <a:latin typeface="楷体_GB2312" pitchFamily="49" charset="-122"/>
                </a:rPr>
                <a:t>的一个</a:t>
              </a:r>
              <a:r>
                <a:rPr lang="zh-CN" altLang="en-US" sz="2800" b="1" dirty="0">
                  <a:solidFill>
                    <a:srgbClr val="FF3300"/>
                  </a:solidFill>
                  <a:latin typeface="楷体_GB2312" pitchFamily="49" charset="-122"/>
                </a:rPr>
                <a:t>活前缀</a:t>
              </a:r>
              <a:r>
                <a:rPr lang="zh-CN" altLang="en-US" sz="2800" b="1" dirty="0">
                  <a:latin typeface="楷体_GB2312" pitchFamily="49" charset="-122"/>
                </a:rPr>
                <a:t>。</a:t>
              </a:r>
              <a:endParaRPr lang="zh-CN" altLang="en-US" sz="2800" b="1" dirty="0">
                <a:latin typeface="楷体_GB2312" pitchFamily="49" charset="-122"/>
              </a:endParaRPr>
            </a:p>
          </p:txBody>
        </p:sp>
        <p:grpSp>
          <p:nvGrpSpPr>
            <p:cNvPr id="20487" name="Group 10"/>
            <p:cNvGrpSpPr/>
            <p:nvPr/>
          </p:nvGrpSpPr>
          <p:grpSpPr>
            <a:xfrm>
              <a:off x="3205170" y="2438400"/>
              <a:ext cx="503239" cy="457200"/>
              <a:chOff x="2019" y="1536"/>
              <a:chExt cx="317" cy="288"/>
            </a:xfrm>
          </p:grpSpPr>
          <p:sp>
            <p:nvSpPr>
              <p:cNvPr id="20492" name="AutoShape 3"/>
              <p:cNvSpPr/>
              <p:nvPr/>
            </p:nvSpPr>
            <p:spPr>
              <a:xfrm>
                <a:off x="2019" y="1541"/>
                <a:ext cx="317" cy="91"/>
              </a:xfrm>
              <a:prstGeom prst="rightArrow">
                <a:avLst>
                  <a:gd name="adj1" fmla="val 50000"/>
                  <a:gd name="adj2" fmla="val 87087"/>
                </a:avLst>
              </a:prstGeom>
              <a:solidFill>
                <a:srgbClr val="009900"/>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20493" name="Text Box 4"/>
              <p:cNvSpPr txBox="1"/>
              <p:nvPr/>
            </p:nvSpPr>
            <p:spPr>
              <a:xfrm>
                <a:off x="2064" y="1536"/>
                <a:ext cx="2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009900"/>
                    </a:solidFill>
                    <a:ea typeface="宋体" panose="02010600030101010101" pitchFamily="2" charset="-122"/>
                  </a:rPr>
                  <a:t>R</a:t>
                </a:r>
                <a:endParaRPr lang="en-US" altLang="zh-CN" sz="2400" dirty="0">
                  <a:solidFill>
                    <a:srgbClr val="009900"/>
                  </a:solidFill>
                  <a:ea typeface="宋体" panose="02010600030101010101" pitchFamily="2" charset="-122"/>
                </a:endParaRPr>
              </a:p>
            </p:txBody>
          </p:sp>
        </p:grpSp>
        <p:grpSp>
          <p:nvGrpSpPr>
            <p:cNvPr id="20488" name="Group 5"/>
            <p:cNvGrpSpPr/>
            <p:nvPr/>
          </p:nvGrpSpPr>
          <p:grpSpPr>
            <a:xfrm>
              <a:off x="1828800" y="2197100"/>
              <a:ext cx="576263" cy="698500"/>
              <a:chOff x="657" y="2779"/>
              <a:chExt cx="363" cy="440"/>
            </a:xfrm>
          </p:grpSpPr>
          <p:sp>
            <p:nvSpPr>
              <p:cNvPr id="20489" name="AutoShape 6"/>
              <p:cNvSpPr/>
              <p:nvPr/>
            </p:nvSpPr>
            <p:spPr>
              <a:xfrm>
                <a:off x="657" y="2931"/>
                <a:ext cx="317" cy="91"/>
              </a:xfrm>
              <a:prstGeom prst="rightArrow">
                <a:avLst>
                  <a:gd name="adj1" fmla="val 50000"/>
                  <a:gd name="adj2" fmla="val 87087"/>
                </a:avLst>
              </a:prstGeom>
              <a:solidFill>
                <a:srgbClr val="009900"/>
              </a:solidFill>
              <a:ln w="9525" cap="flat" cmpd="sng">
                <a:solidFill>
                  <a:srgbClr val="0099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20490" name="Text Box 7"/>
              <p:cNvSpPr txBox="1"/>
              <p:nvPr/>
            </p:nvSpPr>
            <p:spPr>
              <a:xfrm>
                <a:off x="657" y="2931"/>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dirty="0">
                    <a:solidFill>
                      <a:srgbClr val="009900"/>
                    </a:solidFill>
                    <a:ea typeface="宋体" panose="02010600030101010101" pitchFamily="2" charset="-122"/>
                  </a:rPr>
                  <a:t>R</a:t>
                </a:r>
                <a:endParaRPr lang="en-US" altLang="zh-CN" sz="2400" dirty="0">
                  <a:solidFill>
                    <a:srgbClr val="009900"/>
                  </a:solidFill>
                  <a:ea typeface="宋体" panose="02010600030101010101" pitchFamily="2" charset="-122"/>
                </a:endParaRPr>
              </a:p>
            </p:txBody>
          </p:sp>
          <p:sp>
            <p:nvSpPr>
              <p:cNvPr id="20491" name="Text Box 8"/>
              <p:cNvSpPr txBox="1"/>
              <p:nvPr/>
            </p:nvSpPr>
            <p:spPr>
              <a:xfrm>
                <a:off x="657" y="2779"/>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009900"/>
                    </a:solidFill>
                    <a:ea typeface="宋体" panose="02010600030101010101" pitchFamily="2" charset="-122"/>
                  </a:rPr>
                  <a:t>*</a:t>
                </a:r>
                <a:endParaRPr lang="en-US" altLang="zh-CN" sz="2400" b="1" dirty="0">
                  <a:solidFill>
                    <a:srgbClr val="009900"/>
                  </a:solidFill>
                  <a:ea typeface="宋体" panose="02010600030101010101" pitchFamily="2" charset="-122"/>
                </a:endParaRPr>
              </a:p>
            </p:txBody>
          </p:sp>
        </p:grpSp>
      </p:grpSp>
      <p:sp>
        <p:nvSpPr>
          <p:cNvPr id="20484" name="Rectangle 9"/>
          <p:cNvSpPr/>
          <p:nvPr/>
        </p:nvSpPr>
        <p:spPr>
          <a:xfrm>
            <a:off x="381000" y="1143000"/>
            <a:ext cx="3505200" cy="579438"/>
          </a:xfrm>
          <a:prstGeom prst="rect">
            <a:avLst/>
          </a:prstGeom>
          <a:solidFill>
            <a:srgbClr val="FF99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b="1" dirty="0">
                <a:latin typeface="楷体_GB2312" pitchFamily="49" charset="-122"/>
              </a:rPr>
              <a:t>定义</a:t>
            </a:r>
            <a:r>
              <a:rPr lang="en-US" altLang="zh-CN" b="1" dirty="0">
                <a:latin typeface="楷体_GB2312" pitchFamily="49" charset="-122"/>
              </a:rPr>
              <a:t>6.1  </a:t>
            </a:r>
            <a:r>
              <a:rPr lang="zh-CN" altLang="en-US" b="1" dirty="0">
                <a:latin typeface="楷体_GB2312" pitchFamily="49" charset="-122"/>
              </a:rPr>
              <a:t>活前缀</a:t>
            </a:r>
            <a:endParaRPr lang="zh-CN" altLang="en-US" b="1" dirty="0">
              <a:latin typeface="楷体_GB2312" pitchFamily="49" charset="-122"/>
            </a:endParaRPr>
          </a:p>
        </p:txBody>
      </p:sp>
      <p:sp>
        <p:nvSpPr>
          <p:cNvPr id="2" name="矩形 1"/>
          <p:cNvSpPr/>
          <p:nvPr/>
        </p:nvSpPr>
        <p:spPr>
          <a:xfrm>
            <a:off x="971550" y="4195763"/>
            <a:ext cx="7370763" cy="1133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30000"/>
              </a:lnSpc>
              <a:spcBef>
                <a:spcPct val="50000"/>
              </a:spcBef>
              <a:buFont typeface="Wingdings" panose="05000000000000000000" pitchFamily="2" charset="2"/>
              <a:buNone/>
            </a:pPr>
            <a:r>
              <a:rPr lang="zh-CN" altLang="en-US" sz="2800" b="1" dirty="0">
                <a:latin typeface="楷体_GB2312" pitchFamily="49" charset="-122"/>
              </a:rPr>
              <a:t>即</a:t>
            </a:r>
            <a:r>
              <a:rPr lang="el-GR" altLang="zh-CN" sz="2800" b="1" dirty="0">
                <a:latin typeface="楷体_GB2312" pitchFamily="49" charset="-122"/>
              </a:rPr>
              <a:t>γ</a:t>
            </a:r>
            <a:r>
              <a:rPr lang="zh-CN" altLang="en-US" sz="2800" b="1" dirty="0">
                <a:latin typeface="楷体_GB2312" pitchFamily="49" charset="-122"/>
              </a:rPr>
              <a:t>是规范句型</a:t>
            </a:r>
            <a:r>
              <a:rPr lang="en-US" altLang="zh-CN" sz="2800" b="1" dirty="0">
                <a:latin typeface="楷体_GB2312" pitchFamily="49" charset="-122"/>
              </a:rPr>
              <a:t>a</a:t>
            </a:r>
            <a:r>
              <a:rPr lang="el-GR" altLang="zh-CN" sz="2800" b="1" dirty="0">
                <a:latin typeface="楷体_GB2312" pitchFamily="49" charset="-122"/>
              </a:rPr>
              <a:t>β</a:t>
            </a:r>
            <a:r>
              <a:rPr lang="en-US" altLang="zh-CN" sz="2800" b="1" dirty="0">
                <a:latin typeface="楷体_GB2312" pitchFamily="49" charset="-122"/>
              </a:rPr>
              <a:t>w</a:t>
            </a:r>
            <a:r>
              <a:rPr lang="zh-CN" altLang="en-US" sz="2800" b="1" dirty="0">
                <a:latin typeface="楷体_GB2312" pitchFamily="49" charset="-122"/>
              </a:rPr>
              <a:t>的前缀，但它的右端不超过该句型句柄的末端</a:t>
            </a:r>
            <a:endParaRPr lang="zh-CN" altLang="el-GR" sz="2800" b="1" dirty="0">
              <a:latin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220172" name="Picture 12" descr="F:\编译原理\上课教案\视频\清华大学编译原理\img\totle3\p7_2-copy.gif"/>
          <p:cNvPicPr>
            <a:picLocks noChangeAspect="1"/>
          </p:cNvPicPr>
          <p:nvPr/>
        </p:nvPicPr>
        <p:blipFill>
          <a:blip r:embed="rId1" r:link="rId2"/>
          <a:stretch>
            <a:fillRect/>
          </a:stretch>
        </p:blipFill>
        <p:spPr>
          <a:xfrm>
            <a:off x="3048000" y="1484313"/>
            <a:ext cx="6019800" cy="3629025"/>
          </a:xfrm>
          <a:prstGeom prst="rect">
            <a:avLst/>
          </a:prstGeom>
          <a:noFill/>
          <a:ln w="9525">
            <a:noFill/>
          </a:ln>
        </p:spPr>
      </p:pic>
      <p:grpSp>
        <p:nvGrpSpPr>
          <p:cNvPr id="220177" name="Group 17"/>
          <p:cNvGrpSpPr/>
          <p:nvPr/>
        </p:nvGrpSpPr>
        <p:grpSpPr>
          <a:xfrm>
            <a:off x="76200" y="5248275"/>
            <a:ext cx="8964613" cy="1050925"/>
            <a:chOff x="48" y="3187"/>
            <a:chExt cx="5647" cy="662"/>
          </a:xfrm>
        </p:grpSpPr>
        <p:sp>
          <p:nvSpPr>
            <p:cNvPr id="220171" name="Rectangle 11"/>
            <p:cNvSpPr>
              <a:spLocks noChangeArrowheads="1"/>
            </p:cNvSpPr>
            <p:nvPr/>
          </p:nvSpPr>
          <p:spPr bwMode="auto">
            <a:xfrm>
              <a:off x="48" y="3216"/>
              <a:ext cx="5647" cy="633"/>
            </a:xfrm>
            <a:prstGeom prst="rect">
              <a:avLst/>
            </a:prstGeom>
            <a:noFill/>
            <a:ln>
              <a:noFill/>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　　每一个终态都是</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句柄识别态</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，用　       表示，仅有带*号的状</a:t>
              </a:r>
              <a:endPar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态既为句柄识别态又是</a:t>
              </a: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句子识别态</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，句子识别态仅有唯一的一个</a:t>
              </a:r>
              <a:endPar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nvGrpSpPr>
            <p:cNvPr id="21514" name="Group 13"/>
            <p:cNvGrpSpPr/>
            <p:nvPr/>
          </p:nvGrpSpPr>
          <p:grpSpPr>
            <a:xfrm>
              <a:off x="3264" y="3187"/>
              <a:ext cx="345" cy="317"/>
              <a:chOff x="3742" y="3521"/>
              <a:chExt cx="345" cy="317"/>
            </a:xfrm>
          </p:grpSpPr>
          <p:sp>
            <p:nvSpPr>
              <p:cNvPr id="21515" name="Oval 14"/>
              <p:cNvSpPr/>
              <p:nvPr/>
            </p:nvSpPr>
            <p:spPr>
              <a:xfrm>
                <a:off x="3742" y="3521"/>
                <a:ext cx="317" cy="317"/>
              </a:xfrm>
              <a:prstGeom prst="ellipse">
                <a:avLst/>
              </a:prstGeom>
              <a:solidFill>
                <a:schemeClr val="bg1"/>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21516" name="Oval 15"/>
              <p:cNvSpPr/>
              <p:nvPr/>
            </p:nvSpPr>
            <p:spPr>
              <a:xfrm>
                <a:off x="3787" y="3566"/>
                <a:ext cx="227" cy="227"/>
              </a:xfrm>
              <a:prstGeom prst="ellipse">
                <a:avLst/>
              </a:prstGeom>
              <a:solidFill>
                <a:schemeClr val="bg1"/>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21517" name="Text Box 16"/>
              <p:cNvSpPr txBox="1"/>
              <p:nvPr/>
            </p:nvSpPr>
            <p:spPr>
              <a:xfrm>
                <a:off x="3815" y="3530"/>
                <a:ext cx="2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solidFill>
                      <a:srgbClr val="FF3300"/>
                    </a:solidFill>
                    <a:ea typeface="宋体" panose="02010600030101010101" pitchFamily="2" charset="-122"/>
                  </a:rPr>
                  <a:t>i</a:t>
                </a:r>
                <a:endParaRPr lang="en-US" altLang="zh-CN" sz="2400" b="1" dirty="0">
                  <a:solidFill>
                    <a:srgbClr val="FF3300"/>
                  </a:solidFill>
                  <a:ea typeface="宋体" panose="02010600030101010101" pitchFamily="2" charset="-122"/>
                </a:endParaRPr>
              </a:p>
            </p:txBody>
          </p:sp>
        </p:grpSp>
      </p:grpSp>
      <p:sp>
        <p:nvSpPr>
          <p:cNvPr id="220178" name="Rectangle 18"/>
          <p:cNvSpPr/>
          <p:nvPr/>
        </p:nvSpPr>
        <p:spPr>
          <a:xfrm>
            <a:off x="76200" y="1793875"/>
            <a:ext cx="3811588" cy="31956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zh-CN" altLang="en-US" sz="2400" b="1" dirty="0">
                <a:ea typeface="宋体" panose="02010600030101010101" pitchFamily="2" charset="-122"/>
              </a:rPr>
              <a:t>句子</a:t>
            </a:r>
            <a:r>
              <a:rPr lang="en-US" altLang="zh-CN" sz="2400" b="1" dirty="0">
                <a:ea typeface="宋体" panose="02010600030101010101" pitchFamily="2" charset="-122"/>
              </a:rPr>
              <a:t>abbcde</a:t>
            </a:r>
            <a:r>
              <a:rPr lang="zh-CN" altLang="en-US" sz="2400" b="1" dirty="0">
                <a:ea typeface="宋体" panose="02010600030101010101" pitchFamily="2" charset="-122"/>
              </a:rPr>
              <a:t>的可归前缀：</a:t>
            </a:r>
            <a:endParaRPr lang="zh-CN" altLang="en-US" sz="2400" b="1" dirty="0">
              <a:ea typeface="宋体" panose="02010600030101010101" pitchFamily="2" charset="-122"/>
            </a:endParaRPr>
          </a:p>
          <a:p>
            <a:pPr marL="0" lvl="0" indent="0">
              <a:spcBef>
                <a:spcPct val="50000"/>
              </a:spcBef>
              <a:buFont typeface="Wingdings" panose="05000000000000000000" pitchFamily="2" charset="2"/>
              <a:buChar char="ü"/>
            </a:pPr>
            <a:r>
              <a:rPr lang="en-US" altLang="zh-CN" sz="2400" b="1" dirty="0">
                <a:ea typeface="宋体" panose="02010600030101010101" pitchFamily="2" charset="-122"/>
              </a:rPr>
              <a:t>S [0] </a:t>
            </a:r>
            <a:endParaRPr lang="en-US" altLang="zh-CN" sz="2400" b="1" dirty="0">
              <a:ea typeface="宋体" panose="02010600030101010101" pitchFamily="2" charset="-122"/>
            </a:endParaRPr>
          </a:p>
          <a:p>
            <a:pPr marL="0" lvl="0" indent="0">
              <a:spcBef>
                <a:spcPct val="50000"/>
              </a:spcBef>
              <a:buFont typeface="Wingdings" panose="05000000000000000000" pitchFamily="2" charset="2"/>
              <a:buChar char="ü"/>
            </a:pPr>
            <a:r>
              <a:rPr lang="en-US" altLang="zh-CN" sz="2400" b="1" dirty="0">
                <a:ea typeface="宋体" panose="02010600030101010101" pitchFamily="2" charset="-122"/>
              </a:rPr>
              <a:t>ab [2]</a:t>
            </a:r>
            <a:r>
              <a:rPr lang="en-US" altLang="zh-CN" sz="2400" dirty="0">
                <a:ea typeface="宋体" panose="02010600030101010101" pitchFamily="2" charset="-122"/>
              </a:rPr>
              <a:t> </a:t>
            </a:r>
            <a:endParaRPr lang="en-US" altLang="zh-CN" sz="2400" dirty="0">
              <a:ea typeface="宋体" panose="02010600030101010101" pitchFamily="2" charset="-122"/>
            </a:endParaRPr>
          </a:p>
          <a:p>
            <a:pPr marL="0" lvl="0" indent="0">
              <a:spcBef>
                <a:spcPct val="50000"/>
              </a:spcBef>
              <a:buFont typeface="Wingdings" panose="05000000000000000000" pitchFamily="2" charset="2"/>
              <a:buChar char="ü"/>
            </a:pPr>
            <a:r>
              <a:rPr lang="en-US" altLang="zh-CN" sz="2400" b="1" dirty="0">
                <a:ea typeface="宋体" panose="02010600030101010101" pitchFamily="2" charset="-122"/>
              </a:rPr>
              <a:t>aAb [3]</a:t>
            </a:r>
            <a:r>
              <a:rPr lang="en-US" altLang="zh-CN" sz="2400" dirty="0">
                <a:ea typeface="宋体" panose="02010600030101010101" pitchFamily="2" charset="-122"/>
              </a:rPr>
              <a:t> </a:t>
            </a:r>
            <a:endParaRPr lang="en-US" altLang="zh-CN" sz="2400" dirty="0">
              <a:ea typeface="宋体" panose="02010600030101010101" pitchFamily="2" charset="-122"/>
            </a:endParaRPr>
          </a:p>
          <a:p>
            <a:pPr marL="0" lvl="0" indent="0">
              <a:spcBef>
                <a:spcPct val="50000"/>
              </a:spcBef>
              <a:buFont typeface="Wingdings" panose="05000000000000000000" pitchFamily="2" charset="2"/>
              <a:buChar char="ü"/>
            </a:pPr>
            <a:r>
              <a:rPr lang="en-US" altLang="zh-CN" sz="2400" b="1" dirty="0">
                <a:ea typeface="宋体" panose="02010600030101010101" pitchFamily="2" charset="-122"/>
              </a:rPr>
              <a:t>aAcd [4]</a:t>
            </a:r>
            <a:endParaRPr lang="en-US" altLang="zh-CN" sz="2400" b="1" dirty="0">
              <a:ea typeface="宋体" panose="02010600030101010101" pitchFamily="2" charset="-122"/>
            </a:endParaRPr>
          </a:p>
          <a:p>
            <a:pPr marL="0" lvl="0" indent="0">
              <a:spcBef>
                <a:spcPct val="50000"/>
              </a:spcBef>
              <a:buFont typeface="Wingdings" panose="05000000000000000000" pitchFamily="2" charset="2"/>
              <a:buChar char="ü"/>
            </a:pPr>
            <a:r>
              <a:rPr lang="en-US" altLang="zh-CN" sz="2400" b="1" dirty="0">
                <a:ea typeface="宋体" panose="02010600030101010101" pitchFamily="2" charset="-122"/>
              </a:rPr>
              <a:t>aAcBe [1]</a:t>
            </a:r>
            <a:endParaRPr lang="en-US" altLang="zh-CN" sz="2400" b="1" dirty="0">
              <a:ea typeface="宋体" panose="02010600030101010101" pitchFamily="2" charset="-122"/>
            </a:endParaRPr>
          </a:p>
        </p:txBody>
      </p:sp>
      <p:sp>
        <p:nvSpPr>
          <p:cNvPr id="21510" name="Rectangle 3"/>
          <p:cNvSpPr/>
          <p:nvPr/>
        </p:nvSpPr>
        <p:spPr>
          <a:xfrm>
            <a:off x="239713" y="503238"/>
            <a:ext cx="6132512"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6.2.2 </a:t>
            </a:r>
            <a:r>
              <a:rPr lang="zh-CN" altLang="en-US" b="1" dirty="0">
                <a:solidFill>
                  <a:srgbClr val="CC00CC"/>
                </a:solidFill>
                <a:latin typeface="楷体_GB2312" pitchFamily="49" charset="-122"/>
              </a:rPr>
              <a:t>识别活前缀的有限自动机</a:t>
            </a:r>
            <a:endParaRPr lang="zh-CN" altLang="en-US" b="1" dirty="0">
              <a:solidFill>
                <a:srgbClr val="CC00CC"/>
              </a:solidFill>
              <a:latin typeface="楷体_GB2312" pitchFamily="49" charset="-122"/>
            </a:endParaRPr>
          </a:p>
        </p:txBody>
      </p:sp>
      <p:sp>
        <p:nvSpPr>
          <p:cNvPr id="21511"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21512" name="Picture 5"/>
          <p:cNvPicPr/>
          <p:nvPr/>
        </p:nvPicPr>
        <p:blipFill>
          <a:blip r:embed="rId3"/>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78"/>
                                        </p:tgtEl>
                                        <p:attrNameLst>
                                          <p:attrName>style.visibility</p:attrName>
                                        </p:attrNameLst>
                                      </p:cBhvr>
                                      <p:to>
                                        <p:strVal val="visible"/>
                                      </p:to>
                                    </p:set>
                                    <p:animEffect transition="in" filter="blinds(horizontal)">
                                      <p:cBhvr>
                                        <p:cTn id="7" dur="500"/>
                                        <p:tgtEl>
                                          <p:spTgt spid="2201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0172"/>
                                        </p:tgtEl>
                                        <p:attrNameLst>
                                          <p:attrName>style.visibility</p:attrName>
                                        </p:attrNameLst>
                                      </p:cBhvr>
                                      <p:to>
                                        <p:strVal val="visible"/>
                                      </p:to>
                                    </p:set>
                                    <p:animEffect transition="in" filter="blinds(horizontal)">
                                      <p:cBhvr>
                                        <p:cTn id="12" dur="500"/>
                                        <p:tgtEl>
                                          <p:spTgt spid="2201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20177"/>
                                        </p:tgtEl>
                                        <p:attrNameLst>
                                          <p:attrName>style.visibility</p:attrName>
                                        </p:attrNameLst>
                                      </p:cBhvr>
                                      <p:to>
                                        <p:strVal val="visible"/>
                                      </p:to>
                                    </p:set>
                                    <p:animEffect transition="in" filter="blinds(vertical)">
                                      <p:cBhvr>
                                        <p:cTn id="17" dur="500"/>
                                        <p:tgtEl>
                                          <p:spTgt spid="220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203778" name="Picture 2" descr="7_6_1"/>
          <p:cNvPicPr>
            <a:picLocks noChangeAspect="1"/>
          </p:cNvPicPr>
          <p:nvPr/>
        </p:nvPicPr>
        <p:blipFill>
          <a:blip r:embed="rId1"/>
          <a:stretch>
            <a:fillRect/>
          </a:stretch>
        </p:blipFill>
        <p:spPr>
          <a:xfrm>
            <a:off x="1763713" y="3500438"/>
            <a:ext cx="5719762" cy="1979612"/>
          </a:xfrm>
          <a:prstGeom prst="rect">
            <a:avLst/>
          </a:prstGeom>
          <a:noFill/>
          <a:ln w="9525">
            <a:noFill/>
          </a:ln>
        </p:spPr>
      </p:pic>
      <p:sp>
        <p:nvSpPr>
          <p:cNvPr id="203779" name="Text Box 3"/>
          <p:cNvSpPr txBox="1"/>
          <p:nvPr/>
        </p:nvSpPr>
        <p:spPr>
          <a:xfrm>
            <a:off x="827088" y="981075"/>
            <a:ext cx="76200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solidFill>
                  <a:srgbClr val="FF3300"/>
                </a:solidFill>
                <a:latin typeface="微软雅黑" panose="020B0503020204020204" pitchFamily="34" charset="-122"/>
                <a:ea typeface="微软雅黑" panose="020B0503020204020204" pitchFamily="34" charset="-122"/>
              </a:rPr>
              <a:t>四种</a:t>
            </a:r>
            <a:r>
              <a:rPr lang="en-US" altLang="zh-CN" sz="2400" b="1" dirty="0">
                <a:solidFill>
                  <a:srgbClr val="FF3300"/>
                </a:solidFill>
                <a:latin typeface="微软雅黑" panose="020B0503020204020204" pitchFamily="34" charset="-122"/>
                <a:ea typeface="微软雅黑" panose="020B0503020204020204" pitchFamily="34" charset="-122"/>
              </a:rPr>
              <a:t>LR</a:t>
            </a:r>
            <a:r>
              <a:rPr lang="zh-CN" altLang="en-US" sz="2400" b="1" dirty="0">
                <a:solidFill>
                  <a:srgbClr val="FF3300"/>
                </a:solidFill>
                <a:latin typeface="微软雅黑" panose="020B0503020204020204" pitchFamily="34" charset="-122"/>
                <a:ea typeface="微软雅黑" panose="020B0503020204020204" pitchFamily="34" charset="-122"/>
              </a:rPr>
              <a:t>类型：</a:t>
            </a:r>
            <a:endParaRPr lang="zh-CN" altLang="en-US" sz="2400" b="1" dirty="0">
              <a:solidFill>
                <a:srgbClr val="FF3300"/>
              </a:solidFill>
              <a:latin typeface="微软雅黑" panose="020B0503020204020204" pitchFamily="34" charset="-122"/>
              <a:ea typeface="微软雅黑" panose="020B0503020204020204" pitchFamily="34" charset="-122"/>
            </a:endParaRPr>
          </a:p>
          <a:p>
            <a:pPr marL="0" lvl="0" indent="0">
              <a:spcBef>
                <a:spcPct val="50000"/>
              </a:spcBef>
              <a:buFont typeface="Wingdings" panose="05000000000000000000" pitchFamily="2" charset="2"/>
              <a:buChar char="Ø"/>
            </a:pPr>
            <a:r>
              <a:rPr lang="en-US" altLang="zh-CN" sz="2400" b="1" dirty="0">
                <a:ea typeface="宋体" panose="02010600030101010101" pitchFamily="2" charset="-122"/>
              </a:rPr>
              <a:t>LR(0) </a:t>
            </a:r>
            <a:r>
              <a:rPr lang="zh-CN" altLang="en-US" sz="2400" b="1" dirty="0">
                <a:ea typeface="宋体" panose="02010600030101010101" pitchFamily="2" charset="-122"/>
              </a:rPr>
              <a:t>、</a:t>
            </a:r>
            <a:r>
              <a:rPr lang="en-US" altLang="zh-CN" sz="2400" b="1" dirty="0">
                <a:ea typeface="宋体" panose="02010600030101010101" pitchFamily="2" charset="-122"/>
              </a:rPr>
              <a:t>SLR(1) </a:t>
            </a:r>
            <a:r>
              <a:rPr lang="zh-CN" altLang="en-US" sz="2400" b="1" dirty="0">
                <a:ea typeface="宋体" panose="02010600030101010101" pitchFamily="2" charset="-122"/>
              </a:rPr>
              <a:t>、 </a:t>
            </a:r>
            <a:r>
              <a:rPr lang="en-US" altLang="zh-CN" sz="2400" b="1" dirty="0">
                <a:ea typeface="宋体" panose="02010600030101010101" pitchFamily="2" charset="-122"/>
              </a:rPr>
              <a:t>LALR(1) </a:t>
            </a:r>
            <a:r>
              <a:rPr lang="zh-CN" altLang="en-US" sz="2400" b="1" dirty="0">
                <a:ea typeface="宋体" panose="02010600030101010101" pitchFamily="2" charset="-122"/>
              </a:rPr>
              <a:t>、 </a:t>
            </a:r>
            <a:r>
              <a:rPr lang="en-US" altLang="zh-CN" sz="2400" b="1" dirty="0">
                <a:ea typeface="宋体" panose="02010600030101010101" pitchFamily="2" charset="-122"/>
              </a:rPr>
              <a:t>LR(1) </a:t>
            </a:r>
            <a:r>
              <a:rPr lang="zh-CN" altLang="en-US" sz="2400" b="1" dirty="0">
                <a:ea typeface="宋体" panose="02010600030101010101" pitchFamily="2" charset="-122"/>
              </a:rPr>
              <a:t>功能逐个增强</a:t>
            </a:r>
            <a:endParaRPr lang="zh-CN" altLang="en-US" sz="2400" b="1" dirty="0">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ea typeface="宋体" panose="02010600030101010101" pitchFamily="2" charset="-122"/>
              </a:rPr>
              <a:t>四种</a:t>
            </a:r>
            <a:r>
              <a:rPr lang="en-US" altLang="zh-CN" sz="2400" b="1" dirty="0">
                <a:ea typeface="宋体" panose="02010600030101010101" pitchFamily="2" charset="-122"/>
              </a:rPr>
              <a:t>LR</a:t>
            </a:r>
            <a:r>
              <a:rPr lang="zh-CN" altLang="en-US" sz="2400" b="1" dirty="0">
                <a:ea typeface="宋体" panose="02010600030101010101" pitchFamily="2" charset="-122"/>
              </a:rPr>
              <a:t>类型的文法是真包含关系</a:t>
            </a:r>
            <a:endParaRPr lang="zh-CN" altLang="en-US" sz="24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79">
                                            <p:txEl>
                                              <p:charRg st="0" end="8"/>
                                            </p:txEl>
                                          </p:spTgt>
                                        </p:tgtEl>
                                        <p:attrNameLst>
                                          <p:attrName>style.visibility</p:attrName>
                                        </p:attrNameLst>
                                      </p:cBhvr>
                                      <p:to>
                                        <p:strVal val="visible"/>
                                      </p:to>
                                    </p:set>
                                    <p:animEffect transition="in" filter="blinds(horizontal)">
                                      <p:cBhvr>
                                        <p:cTn id="7" dur="500"/>
                                        <p:tgtEl>
                                          <p:spTgt spid="203779">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3779">
                                            <p:txEl>
                                              <p:charRg st="8" end="47"/>
                                            </p:txEl>
                                          </p:spTgt>
                                        </p:tgtEl>
                                        <p:attrNameLst>
                                          <p:attrName>style.visibility</p:attrName>
                                        </p:attrNameLst>
                                      </p:cBhvr>
                                      <p:to>
                                        <p:strVal val="visible"/>
                                      </p:to>
                                    </p:set>
                                    <p:animEffect transition="in" filter="blinds(horizontal)">
                                      <p:cBhvr>
                                        <p:cTn id="12" dur="500"/>
                                        <p:tgtEl>
                                          <p:spTgt spid="203779">
                                            <p:txEl>
                                              <p:charRg st="8"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3779">
                                            <p:txEl>
                                              <p:charRg st="47" end="63"/>
                                            </p:txEl>
                                          </p:spTgt>
                                        </p:tgtEl>
                                        <p:attrNameLst>
                                          <p:attrName>style.visibility</p:attrName>
                                        </p:attrNameLst>
                                      </p:cBhvr>
                                      <p:to>
                                        <p:strVal val="visible"/>
                                      </p:to>
                                    </p:set>
                                    <p:animEffect transition="in" filter="blinds(horizontal)">
                                      <p:cBhvr>
                                        <p:cTn id="17" dur="500"/>
                                        <p:tgtEl>
                                          <p:spTgt spid="203779">
                                            <p:txEl>
                                              <p:charRg st="47"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3778"/>
                                        </p:tgtEl>
                                        <p:attrNameLst>
                                          <p:attrName>style.visibility</p:attrName>
                                        </p:attrNameLst>
                                      </p:cBhvr>
                                      <p:to>
                                        <p:strVal val="visible"/>
                                      </p:to>
                                    </p:set>
                                    <p:animEffect transition="in" filter="blinds(horizontal)">
                                      <p:cBhvr>
                                        <p:cTn id="22" dur="500"/>
                                        <p:tgtEl>
                                          <p:spTgt spid="203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221187" name="Picture 3" descr="F:\编译原理\上课教案\视频\清华大学编译原理\img\totle\p7_3 copy.gif"/>
          <p:cNvPicPr>
            <a:picLocks noChangeAspect="1"/>
          </p:cNvPicPr>
          <p:nvPr/>
        </p:nvPicPr>
        <p:blipFill>
          <a:blip r:embed="rId1" r:link="rId2"/>
          <a:stretch>
            <a:fillRect/>
          </a:stretch>
        </p:blipFill>
        <p:spPr>
          <a:xfrm>
            <a:off x="228600" y="1828800"/>
            <a:ext cx="7315200" cy="3690938"/>
          </a:xfrm>
          <a:prstGeom prst="rect">
            <a:avLst/>
          </a:prstGeom>
          <a:noFill/>
          <a:ln w="9525">
            <a:noFill/>
          </a:ln>
        </p:spPr>
      </p:pic>
      <p:sp>
        <p:nvSpPr>
          <p:cNvPr id="22532" name="Rectangle 4"/>
          <p:cNvSpPr/>
          <p:nvPr/>
        </p:nvSpPr>
        <p:spPr>
          <a:xfrm>
            <a:off x="381000" y="838200"/>
            <a:ext cx="66294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加一个开始状态并用</a:t>
            </a:r>
            <a:r>
              <a:rPr lang="el-GR" altLang="zh-CN" sz="2400" b="1" dirty="0">
                <a:solidFill>
                  <a:srgbClr val="FF3300"/>
                </a:solidFill>
                <a:latin typeface="微软雅黑" panose="020B0503020204020204" pitchFamily="34" charset="-122"/>
                <a:ea typeface="微软雅黑" panose="020B0503020204020204" pitchFamily="34" charset="-122"/>
              </a:rPr>
              <a:t>ε</a:t>
            </a:r>
            <a:r>
              <a:rPr lang="zh-CN" altLang="en-US" sz="2400" b="1" dirty="0">
                <a:solidFill>
                  <a:srgbClr val="FF3300"/>
                </a:solidFill>
                <a:latin typeface="微软雅黑" panose="020B0503020204020204" pitchFamily="34" charset="-122"/>
                <a:ea typeface="微软雅黑" panose="020B0503020204020204" pitchFamily="34" charset="-122"/>
              </a:rPr>
              <a:t>弧和每个识别可归前缀的有限自动机连接</a:t>
            </a:r>
            <a:endParaRPr lang="zh-CN" altLang="en-US" sz="2400" b="1" dirty="0">
              <a:solidFill>
                <a:srgbClr val="FF3300"/>
              </a:solidFill>
              <a:latin typeface="微软雅黑" panose="020B0503020204020204" pitchFamily="34" charset="-122"/>
              <a:ea typeface="微软雅黑" panose="020B0503020204020204" pitchFamily="34" charset="-122"/>
            </a:endParaRPr>
          </a:p>
        </p:txBody>
      </p:sp>
      <p:grpSp>
        <p:nvGrpSpPr>
          <p:cNvPr id="221191" name="Group 7"/>
          <p:cNvGrpSpPr/>
          <p:nvPr/>
        </p:nvGrpSpPr>
        <p:grpSpPr>
          <a:xfrm>
            <a:off x="2949575" y="1570038"/>
            <a:ext cx="5654675" cy="4525962"/>
            <a:chOff x="1776" y="989"/>
            <a:chExt cx="3562" cy="2851"/>
          </a:xfrm>
        </p:grpSpPr>
        <p:pic>
          <p:nvPicPr>
            <p:cNvPr id="22534" name="Picture 5" descr="F:\编译原理\上课教案\视频\清华大学编译原理\img\totle3\p7_4-copy.gif"/>
            <p:cNvPicPr>
              <a:picLocks noChangeAspect="1"/>
            </p:cNvPicPr>
            <p:nvPr/>
          </p:nvPicPr>
          <p:blipFill>
            <a:blip r:embed="rId3" r:link="rId4"/>
            <a:stretch>
              <a:fillRect/>
            </a:stretch>
          </p:blipFill>
          <p:spPr>
            <a:xfrm>
              <a:off x="1776" y="989"/>
              <a:ext cx="2880" cy="2851"/>
            </a:xfrm>
            <a:prstGeom prst="rect">
              <a:avLst/>
            </a:prstGeom>
            <a:solidFill>
              <a:schemeClr val="bg1"/>
            </a:solidFill>
            <a:ln w="9525">
              <a:noFill/>
            </a:ln>
          </p:spPr>
        </p:pic>
        <p:sp>
          <p:nvSpPr>
            <p:cNvPr id="22535" name="Text Box 6"/>
            <p:cNvSpPr txBox="1"/>
            <p:nvPr/>
          </p:nvSpPr>
          <p:spPr>
            <a:xfrm>
              <a:off x="4953" y="1200"/>
              <a:ext cx="385" cy="192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b="1" dirty="0">
                  <a:solidFill>
                    <a:schemeClr val="accent2"/>
                  </a:solidFill>
                </a:rPr>
                <a:t>识别活前缀的</a:t>
              </a:r>
              <a:r>
                <a:rPr lang="en-US" altLang="zh-CN" sz="2800" b="1" dirty="0">
                  <a:solidFill>
                    <a:schemeClr val="accent2"/>
                  </a:solidFill>
                </a:rPr>
                <a:t>DFA</a:t>
              </a:r>
              <a:endParaRPr lang="en-US" altLang="zh-CN" sz="2800" b="1" dirty="0">
                <a:solidFill>
                  <a:schemeClr val="accent2"/>
                </a:solidFill>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1187"/>
                                        </p:tgtEl>
                                        <p:attrNameLst>
                                          <p:attrName>style.visibility</p:attrName>
                                        </p:attrNameLst>
                                      </p:cBhvr>
                                      <p:to>
                                        <p:strVal val="visible"/>
                                      </p:to>
                                    </p:set>
                                    <p:animEffect transition="in" filter="dissolve">
                                      <p:cBhvr>
                                        <p:cTn id="7" dur="500"/>
                                        <p:tgtEl>
                                          <p:spTgt spid="221187"/>
                                        </p:tgtEl>
                                      </p:cBhvr>
                                    </p:animEffect>
                                  </p:childTnLst>
                                  <p:subTnLst>
                                    <p:set>
                                      <p:cBhvr override="childStyle">
                                        <p:cTn dur="1" fill="hold" display="0" masterRel="nextClick" afterEffect="1"/>
                                        <p:tgtEl>
                                          <p:spTgt spid="22118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1191"/>
                                        </p:tgtEl>
                                        <p:attrNameLst>
                                          <p:attrName>style.visibility</p:attrName>
                                        </p:attrNameLst>
                                      </p:cBhvr>
                                      <p:to>
                                        <p:strVal val="visible"/>
                                      </p:to>
                                    </p:set>
                                    <p:animEffect transition="in" filter="dissolve">
                                      <p:cBhvr>
                                        <p:cTn id="12" dur="500"/>
                                        <p:tgtEl>
                                          <p:spTgt spid="22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25282" name="Rectangle 2"/>
          <p:cNvSpPr/>
          <p:nvPr/>
        </p:nvSpPr>
        <p:spPr>
          <a:xfrm>
            <a:off x="395288" y="1196975"/>
            <a:ext cx="8569325" cy="37258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800" b="1" dirty="0">
                <a:solidFill>
                  <a:srgbClr val="FF3300"/>
                </a:solidFill>
                <a:latin typeface="楷体_GB2312" pitchFamily="49" charset="-122"/>
              </a:rPr>
              <a:t>以上是一种特例方法：构造识别文法活前缀的</a:t>
            </a:r>
            <a:r>
              <a:rPr lang="en-US" altLang="zh-CN" sz="2800" b="1" dirty="0">
                <a:solidFill>
                  <a:srgbClr val="FF3300"/>
                </a:solidFill>
                <a:latin typeface="楷体_GB2312" pitchFamily="49" charset="-122"/>
              </a:rPr>
              <a:t>DFA</a:t>
            </a:r>
            <a:endParaRPr lang="en-US" altLang="zh-CN" sz="2800" b="1" dirty="0">
              <a:solidFill>
                <a:srgbClr val="FF3300"/>
              </a:solidFill>
              <a:latin typeface="楷体_GB2312" pitchFamily="49" charset="-122"/>
            </a:endParaRPr>
          </a:p>
          <a:p>
            <a:pPr marL="0" lvl="0" indent="0">
              <a:spcBef>
                <a:spcPct val="50000"/>
              </a:spcBef>
              <a:buFont typeface="Wingdings" panose="05000000000000000000" pitchFamily="2" charset="2"/>
              <a:buChar char="Ø"/>
            </a:pPr>
            <a:r>
              <a:rPr lang="zh-CN" altLang="el-GR" sz="2800" b="1" dirty="0">
                <a:latin typeface="楷体_GB2312" pitchFamily="49" charset="-122"/>
              </a:rPr>
              <a:t>对文法</a:t>
            </a:r>
            <a:r>
              <a:rPr lang="el-GR" altLang="zh-CN" sz="2800" b="1" dirty="0">
                <a:latin typeface="楷体_GB2312" pitchFamily="49" charset="-122"/>
              </a:rPr>
              <a:t>G</a:t>
            </a:r>
            <a:r>
              <a:rPr lang="zh-CN" altLang="el-GR" sz="2800" b="1" dirty="0">
                <a:latin typeface="楷体_GB2312" pitchFamily="49" charset="-122"/>
              </a:rPr>
              <a:t>用拓广文法</a:t>
            </a:r>
            <a:r>
              <a:rPr lang="el-GR" altLang="zh-CN" sz="2800" b="1" dirty="0">
                <a:latin typeface="楷体_GB2312" pitchFamily="49" charset="-122"/>
              </a:rPr>
              <a:t>G</a:t>
            </a:r>
            <a:r>
              <a:rPr lang="en-US" altLang="zh-CN" sz="2800" b="1" dirty="0"/>
              <a:t> '</a:t>
            </a:r>
            <a:r>
              <a:rPr lang="zh-CN" altLang="el-GR" sz="2800" b="1" dirty="0">
                <a:latin typeface="楷体_GB2312" pitchFamily="49" charset="-122"/>
              </a:rPr>
              <a:t>表示</a:t>
            </a:r>
            <a:endParaRPr lang="zh-CN" altLang="en-US" sz="2800" b="1" dirty="0">
              <a:latin typeface="楷体_GB2312" pitchFamily="49" charset="-122"/>
            </a:endParaRPr>
          </a:p>
          <a:p>
            <a:pPr marL="0" lvl="0" indent="0">
              <a:spcBef>
                <a:spcPct val="50000"/>
              </a:spcBef>
              <a:buFont typeface="Wingdings" panose="05000000000000000000" pitchFamily="2" charset="2"/>
              <a:buChar char="Ø"/>
            </a:pPr>
            <a:r>
              <a:rPr lang="zh-CN" altLang="el-GR" sz="2800" b="1" dirty="0">
                <a:latin typeface="楷体_GB2312" pitchFamily="49" charset="-122"/>
              </a:rPr>
              <a:t>对给定句子列出可归前缀</a:t>
            </a:r>
            <a:endParaRPr lang="zh-CN" altLang="en-US" sz="2800" b="1" dirty="0">
              <a:latin typeface="楷体_GB2312" pitchFamily="49" charset="-122"/>
            </a:endParaRPr>
          </a:p>
          <a:p>
            <a:pPr marL="0" lvl="0" indent="0">
              <a:spcBef>
                <a:spcPct val="50000"/>
              </a:spcBef>
              <a:buFont typeface="Wingdings" panose="05000000000000000000" pitchFamily="2" charset="2"/>
              <a:buChar char="Ø"/>
            </a:pPr>
            <a:r>
              <a:rPr lang="zh-CN" altLang="el-GR" sz="2800" b="1" dirty="0">
                <a:latin typeface="楷体_GB2312" pitchFamily="49" charset="-122"/>
              </a:rPr>
              <a:t>构造识别其活前缀及可归前缀的有限自动机</a:t>
            </a:r>
            <a:endParaRPr lang="zh-CN" altLang="en-US" sz="2800" b="1" dirty="0">
              <a:latin typeface="楷体_GB2312" pitchFamily="49" charset="-122"/>
            </a:endParaRPr>
          </a:p>
          <a:p>
            <a:pPr marL="0" lvl="0" indent="0">
              <a:spcBef>
                <a:spcPct val="50000"/>
              </a:spcBef>
              <a:buFont typeface="Wingdings" panose="05000000000000000000" pitchFamily="2" charset="2"/>
              <a:buChar char="Ø"/>
            </a:pPr>
            <a:r>
              <a:rPr lang="zh-CN" altLang="el-GR" sz="2800" b="1" dirty="0">
                <a:latin typeface="楷体_GB2312" pitchFamily="49" charset="-122"/>
              </a:rPr>
              <a:t>构造识别活前缀的</a:t>
            </a:r>
            <a:r>
              <a:rPr lang="el-GR" altLang="zh-CN" sz="2800" b="1" dirty="0">
                <a:latin typeface="楷体_GB2312" pitchFamily="49" charset="-122"/>
              </a:rPr>
              <a:t>NFA</a:t>
            </a:r>
            <a:endParaRPr lang="en-US" altLang="zh-CN" sz="2800" b="1" dirty="0">
              <a:latin typeface="楷体_GB2312" pitchFamily="49" charset="-122"/>
            </a:endParaRPr>
          </a:p>
          <a:p>
            <a:pPr marL="0" lvl="0" indent="0">
              <a:spcBef>
                <a:spcPct val="50000"/>
              </a:spcBef>
              <a:buFont typeface="Wingdings" panose="05000000000000000000" pitchFamily="2" charset="2"/>
              <a:buChar char="Ø"/>
            </a:pPr>
            <a:r>
              <a:rPr lang="zh-CN" altLang="el-GR" sz="2800" b="1" dirty="0">
                <a:latin typeface="楷体_GB2312" pitchFamily="49" charset="-122"/>
              </a:rPr>
              <a:t>再确定化为</a:t>
            </a:r>
            <a:r>
              <a:rPr lang="el-GR" altLang="zh-CN" sz="2800" b="1" dirty="0">
                <a:latin typeface="楷体_GB2312" pitchFamily="49" charset="-122"/>
              </a:rPr>
              <a:t>DFA</a:t>
            </a:r>
            <a:endParaRPr lang="el-GR" altLang="zh-CN" sz="2800" b="1" dirty="0">
              <a:latin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2">
                                            <p:txEl>
                                              <p:charRg st="0" end="24"/>
                                            </p:txEl>
                                          </p:spTgt>
                                        </p:tgtEl>
                                        <p:attrNameLst>
                                          <p:attrName>style.visibility</p:attrName>
                                        </p:attrNameLst>
                                      </p:cBhvr>
                                      <p:to>
                                        <p:strVal val="visible"/>
                                      </p:to>
                                    </p:set>
                                    <p:animEffect transition="in" filter="blinds(horizontal)">
                                      <p:cBhvr>
                                        <p:cTn id="7" dur="500"/>
                                        <p:tgtEl>
                                          <p:spTgt spid="225282">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282">
                                            <p:txEl>
                                              <p:charRg st="24" end="39"/>
                                            </p:txEl>
                                          </p:spTgt>
                                        </p:tgtEl>
                                        <p:attrNameLst>
                                          <p:attrName>style.visibility</p:attrName>
                                        </p:attrNameLst>
                                      </p:cBhvr>
                                      <p:to>
                                        <p:strVal val="visible"/>
                                      </p:to>
                                    </p:set>
                                    <p:animEffect transition="in" filter="blinds(horizontal)">
                                      <p:cBhvr>
                                        <p:cTn id="12" dur="500"/>
                                        <p:tgtEl>
                                          <p:spTgt spid="225282">
                                            <p:txEl>
                                              <p:charRg st="24"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282">
                                            <p:txEl>
                                              <p:charRg st="39" end="51"/>
                                            </p:txEl>
                                          </p:spTgt>
                                        </p:tgtEl>
                                        <p:attrNameLst>
                                          <p:attrName>style.visibility</p:attrName>
                                        </p:attrNameLst>
                                      </p:cBhvr>
                                      <p:to>
                                        <p:strVal val="visible"/>
                                      </p:to>
                                    </p:set>
                                    <p:animEffect transition="in" filter="blinds(horizontal)">
                                      <p:cBhvr>
                                        <p:cTn id="17" dur="500"/>
                                        <p:tgtEl>
                                          <p:spTgt spid="225282">
                                            <p:txEl>
                                              <p:charRg st="39" end="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282">
                                            <p:txEl>
                                              <p:charRg st="51" end="71"/>
                                            </p:txEl>
                                          </p:spTgt>
                                        </p:tgtEl>
                                        <p:attrNameLst>
                                          <p:attrName>style.visibility</p:attrName>
                                        </p:attrNameLst>
                                      </p:cBhvr>
                                      <p:to>
                                        <p:strVal val="visible"/>
                                      </p:to>
                                    </p:set>
                                    <p:animEffect transition="in" filter="blinds(horizontal)">
                                      <p:cBhvr>
                                        <p:cTn id="22" dur="500"/>
                                        <p:tgtEl>
                                          <p:spTgt spid="225282">
                                            <p:txEl>
                                              <p:charRg st="51"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282">
                                            <p:txEl>
                                              <p:charRg st="71" end="83"/>
                                            </p:txEl>
                                          </p:spTgt>
                                        </p:tgtEl>
                                        <p:attrNameLst>
                                          <p:attrName>style.visibility</p:attrName>
                                        </p:attrNameLst>
                                      </p:cBhvr>
                                      <p:to>
                                        <p:strVal val="visible"/>
                                      </p:to>
                                    </p:set>
                                    <p:animEffect transition="in" filter="blinds(horizontal)">
                                      <p:cBhvr>
                                        <p:cTn id="27" dur="500"/>
                                        <p:tgtEl>
                                          <p:spTgt spid="225282">
                                            <p:txEl>
                                              <p:charRg st="71" end="8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282">
                                            <p:txEl>
                                              <p:charRg st="83" end="92"/>
                                            </p:txEl>
                                          </p:spTgt>
                                        </p:tgtEl>
                                        <p:attrNameLst>
                                          <p:attrName>style.visibility</p:attrName>
                                        </p:attrNameLst>
                                      </p:cBhvr>
                                      <p:to>
                                        <p:strVal val="visible"/>
                                      </p:to>
                                    </p:set>
                                    <p:animEffect transition="in" filter="blinds(horizontal)">
                                      <p:cBhvr>
                                        <p:cTn id="32" dur="500"/>
                                        <p:tgtEl>
                                          <p:spTgt spid="225282">
                                            <p:txEl>
                                              <p:charRg st="83"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116739" name="Group 3"/>
          <p:cNvGrpSpPr/>
          <p:nvPr/>
        </p:nvGrpSpPr>
        <p:grpSpPr>
          <a:xfrm>
            <a:off x="533400" y="2286000"/>
            <a:ext cx="5927725" cy="457200"/>
            <a:chOff x="1104" y="1200"/>
            <a:chExt cx="3734" cy="288"/>
          </a:xfrm>
        </p:grpSpPr>
        <p:sp>
          <p:nvSpPr>
            <p:cNvPr id="24602" name="AutoShape 4"/>
            <p:cNvSpPr/>
            <p:nvPr/>
          </p:nvSpPr>
          <p:spPr>
            <a:xfrm>
              <a:off x="1104" y="1296"/>
              <a:ext cx="336" cy="96"/>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24603" name="Rectangle 5"/>
            <p:cNvSpPr/>
            <p:nvPr/>
          </p:nvSpPr>
          <p:spPr>
            <a:xfrm>
              <a:off x="1488" y="1200"/>
              <a:ext cx="335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0000"/>
                  </a:solidFill>
                  <a:latin typeface="楷体_GB2312" pitchFamily="49" charset="-122"/>
                  <a:ea typeface="宋体" panose="02010600030101010101" pitchFamily="2" charset="-122"/>
                </a:rPr>
                <a:t>A</a:t>
              </a:r>
              <a:r>
                <a:rPr lang="en-US" altLang="zh-CN"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ea typeface="宋体" panose="02010600030101010101" pitchFamily="2" charset="-122"/>
                  <a:sym typeface="Symbol" panose="05050102010706020507" pitchFamily="18" charset="2"/>
                </a:rPr>
                <a:t></a:t>
              </a:r>
              <a:r>
                <a:rPr lang="zh-CN" altLang="en-US" sz="2400" b="1" dirty="0">
                  <a:solidFill>
                    <a:srgbClr val="000000"/>
                  </a:solidFill>
                  <a:latin typeface="楷体_GB2312" pitchFamily="49" charset="-122"/>
                </a:rPr>
                <a:t>的右部</a:t>
              </a:r>
              <a:r>
                <a:rPr lang="zh-CN" altLang="en-US" sz="2400" b="1" dirty="0">
                  <a:solidFill>
                    <a:srgbClr val="000000"/>
                  </a:solidFill>
                  <a:ea typeface="宋体" panose="02010600030101010101" pitchFamily="2" charset="-122"/>
                  <a:sym typeface="Symbol" panose="05050102010706020507" pitchFamily="18" charset="2"/>
                </a:rPr>
                <a:t></a:t>
              </a:r>
              <a:r>
                <a:rPr lang="zh-CN" altLang="en-US" sz="2400" b="1" dirty="0">
                  <a:solidFill>
                    <a:srgbClr val="000000"/>
                  </a:solidFill>
                  <a:latin typeface="楷体_GB2312" pitchFamily="49" charset="-122"/>
                </a:rPr>
                <a:t>已出现在栈顶，可以</a:t>
              </a:r>
              <a:r>
                <a:rPr lang="zh-CN" altLang="en-US" sz="2400" b="1" dirty="0">
                  <a:solidFill>
                    <a:srgbClr val="FF0000"/>
                  </a:solidFill>
                  <a:latin typeface="楷体_GB2312" pitchFamily="49" charset="-122"/>
                </a:rPr>
                <a:t>归约</a:t>
              </a:r>
              <a:endParaRPr lang="zh-CN" altLang="en-US" sz="2400" b="1" dirty="0">
                <a:solidFill>
                  <a:srgbClr val="FF0000"/>
                </a:solidFill>
                <a:latin typeface="楷体_GB2312" pitchFamily="49" charset="-122"/>
              </a:endParaRPr>
            </a:p>
          </p:txBody>
        </p:sp>
      </p:grpSp>
      <p:grpSp>
        <p:nvGrpSpPr>
          <p:cNvPr id="24580" name="Group 6"/>
          <p:cNvGrpSpPr/>
          <p:nvPr/>
        </p:nvGrpSpPr>
        <p:grpSpPr>
          <a:xfrm>
            <a:off x="187325" y="1527175"/>
            <a:ext cx="5105400" cy="533400"/>
            <a:chOff x="192" y="1200"/>
            <a:chExt cx="5280" cy="480"/>
          </a:xfrm>
        </p:grpSpPr>
        <p:pic>
          <p:nvPicPr>
            <p:cNvPr id="24600" name="Picture 7"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24601" name="Text Box 8"/>
            <p:cNvSpPr txBox="1"/>
            <p:nvPr/>
          </p:nvSpPr>
          <p:spPr>
            <a:xfrm>
              <a:off x="336" y="1248"/>
              <a:ext cx="50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b="1" dirty="0">
                  <a:solidFill>
                    <a:schemeClr val="accent2"/>
                  </a:solidFill>
                  <a:latin typeface="楷体_GB2312" pitchFamily="49" charset="-122"/>
                </a:rPr>
                <a:t>①</a:t>
              </a:r>
              <a:r>
                <a:rPr lang="zh-CN" altLang="en-US" sz="2400" b="1" dirty="0">
                  <a:solidFill>
                    <a:schemeClr val="accent2"/>
                  </a:solidFill>
                  <a:latin typeface="楷体_GB2312" pitchFamily="49" charset="-122"/>
                </a:rPr>
                <a:t>活前缀已含有句柄的</a:t>
              </a:r>
              <a:r>
                <a:rPr lang="zh-CN" altLang="en-US" sz="2400" b="1" dirty="0">
                  <a:solidFill>
                    <a:srgbClr val="FF0000"/>
                  </a:solidFill>
                  <a:latin typeface="楷体_GB2312" pitchFamily="49" charset="-122"/>
                </a:rPr>
                <a:t>全部</a:t>
              </a:r>
              <a:r>
                <a:rPr lang="zh-CN" altLang="en-US" sz="2400" b="1" dirty="0">
                  <a:solidFill>
                    <a:schemeClr val="accent2"/>
                  </a:solidFill>
                  <a:latin typeface="楷体_GB2312" pitchFamily="49" charset="-122"/>
                </a:rPr>
                <a:t>符号</a:t>
              </a:r>
              <a:endParaRPr lang="zh-CN" altLang="en-US" sz="2400" b="1" dirty="0">
                <a:solidFill>
                  <a:schemeClr val="accent2"/>
                </a:solidFill>
                <a:latin typeface="楷体_GB2312" pitchFamily="49" charset="-122"/>
              </a:endParaRPr>
            </a:p>
          </p:txBody>
        </p:sp>
      </p:grpSp>
      <p:grpSp>
        <p:nvGrpSpPr>
          <p:cNvPr id="24581" name="Group 9"/>
          <p:cNvGrpSpPr/>
          <p:nvPr/>
        </p:nvGrpSpPr>
        <p:grpSpPr>
          <a:xfrm>
            <a:off x="187325" y="2876550"/>
            <a:ext cx="5105400" cy="481013"/>
            <a:chOff x="192" y="1200"/>
            <a:chExt cx="5280" cy="480"/>
          </a:xfrm>
        </p:grpSpPr>
        <p:pic>
          <p:nvPicPr>
            <p:cNvPr id="24598" name="Picture 10"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24599" name="Text Box 11"/>
            <p:cNvSpPr txBox="1"/>
            <p:nvPr/>
          </p:nvSpPr>
          <p:spPr>
            <a:xfrm>
              <a:off x="336" y="1248"/>
              <a:ext cx="50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b="1" dirty="0">
                  <a:solidFill>
                    <a:schemeClr val="accent2"/>
                  </a:solidFill>
                  <a:latin typeface="楷体_GB2312" pitchFamily="49" charset="-122"/>
                </a:rPr>
                <a:t>②</a:t>
              </a:r>
              <a:r>
                <a:rPr lang="zh-CN" altLang="en-US" sz="2400" b="1" dirty="0">
                  <a:solidFill>
                    <a:schemeClr val="accent2"/>
                  </a:solidFill>
                  <a:latin typeface="楷体_GB2312" pitchFamily="49" charset="-122"/>
                </a:rPr>
                <a:t>活前缀只含有句柄的</a:t>
              </a:r>
              <a:r>
                <a:rPr lang="zh-CN" altLang="en-US" sz="2400" b="1" dirty="0">
                  <a:solidFill>
                    <a:srgbClr val="FF0000"/>
                  </a:solidFill>
                  <a:latin typeface="楷体_GB2312" pitchFamily="49" charset="-122"/>
                </a:rPr>
                <a:t>部分</a:t>
              </a:r>
              <a:r>
                <a:rPr lang="zh-CN" altLang="en-US" sz="2400" b="1" dirty="0">
                  <a:solidFill>
                    <a:schemeClr val="accent2"/>
                  </a:solidFill>
                  <a:latin typeface="楷体_GB2312" pitchFamily="49" charset="-122"/>
                </a:rPr>
                <a:t>符号</a:t>
              </a:r>
              <a:endParaRPr lang="zh-CN" altLang="en-US" sz="2400" b="1" dirty="0">
                <a:solidFill>
                  <a:schemeClr val="accent2"/>
                </a:solidFill>
                <a:latin typeface="楷体_GB2312" pitchFamily="49" charset="-122"/>
              </a:endParaRPr>
            </a:p>
          </p:txBody>
        </p:sp>
      </p:grpSp>
      <p:grpSp>
        <p:nvGrpSpPr>
          <p:cNvPr id="24582" name="Group 12"/>
          <p:cNvGrpSpPr/>
          <p:nvPr/>
        </p:nvGrpSpPr>
        <p:grpSpPr>
          <a:xfrm>
            <a:off x="187325" y="4572000"/>
            <a:ext cx="5105400" cy="533400"/>
            <a:chOff x="192" y="1200"/>
            <a:chExt cx="5280" cy="480"/>
          </a:xfrm>
        </p:grpSpPr>
        <p:pic>
          <p:nvPicPr>
            <p:cNvPr id="24596" name="Picture 13"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24597" name="Text Box 14"/>
            <p:cNvSpPr txBox="1"/>
            <p:nvPr/>
          </p:nvSpPr>
          <p:spPr>
            <a:xfrm>
              <a:off x="336" y="1248"/>
              <a:ext cx="50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b="1" dirty="0">
                  <a:solidFill>
                    <a:schemeClr val="accent2"/>
                  </a:solidFill>
                  <a:latin typeface="楷体_GB2312" pitchFamily="49" charset="-122"/>
                </a:rPr>
                <a:t>③</a:t>
              </a:r>
              <a:r>
                <a:rPr lang="zh-CN" altLang="en-US" sz="2400" b="1" dirty="0">
                  <a:solidFill>
                    <a:schemeClr val="accent2"/>
                  </a:solidFill>
                  <a:latin typeface="楷体_GB2312" pitchFamily="49" charset="-122"/>
                </a:rPr>
                <a:t>活前缀</a:t>
              </a:r>
              <a:r>
                <a:rPr lang="zh-CN" altLang="en-US" sz="2400" b="1" dirty="0">
                  <a:solidFill>
                    <a:srgbClr val="FF0000"/>
                  </a:solidFill>
                  <a:latin typeface="楷体_GB2312" pitchFamily="49" charset="-122"/>
                </a:rPr>
                <a:t>不含有</a:t>
              </a:r>
              <a:r>
                <a:rPr lang="zh-CN" altLang="en-US" sz="2400" b="1" dirty="0">
                  <a:solidFill>
                    <a:schemeClr val="accent2"/>
                  </a:solidFill>
                  <a:latin typeface="楷体_GB2312" pitchFamily="49" charset="-122"/>
                </a:rPr>
                <a:t>句柄的任何符号</a:t>
              </a:r>
              <a:endParaRPr lang="zh-CN" altLang="en-US" sz="2400" b="1" dirty="0">
                <a:solidFill>
                  <a:schemeClr val="accent2"/>
                </a:solidFill>
                <a:latin typeface="楷体_GB2312" pitchFamily="49" charset="-122"/>
              </a:endParaRPr>
            </a:p>
          </p:txBody>
        </p:sp>
      </p:grpSp>
      <p:grpSp>
        <p:nvGrpSpPr>
          <p:cNvPr id="116751" name="Group 15"/>
          <p:cNvGrpSpPr/>
          <p:nvPr/>
        </p:nvGrpSpPr>
        <p:grpSpPr>
          <a:xfrm>
            <a:off x="381000" y="3581400"/>
            <a:ext cx="6629400" cy="822325"/>
            <a:chOff x="1056" y="1824"/>
            <a:chExt cx="4176" cy="518"/>
          </a:xfrm>
        </p:grpSpPr>
        <p:sp>
          <p:nvSpPr>
            <p:cNvPr id="24594" name="AutoShape 16"/>
            <p:cNvSpPr/>
            <p:nvPr/>
          </p:nvSpPr>
          <p:spPr>
            <a:xfrm>
              <a:off x="1056" y="2016"/>
              <a:ext cx="336" cy="96"/>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24595" name="Rectangle 17"/>
            <p:cNvSpPr/>
            <p:nvPr/>
          </p:nvSpPr>
          <p:spPr>
            <a:xfrm>
              <a:off x="1392" y="1824"/>
              <a:ext cx="3840"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buNone/>
              </a:pPr>
              <a:r>
                <a:rPr lang="en-US" altLang="zh-CN" sz="2400" b="1" dirty="0">
                  <a:solidFill>
                    <a:srgbClr val="000000"/>
                  </a:solidFill>
                  <a:latin typeface="楷体_GB2312" pitchFamily="49" charset="-122"/>
                </a:rPr>
                <a:t>A→</a:t>
              </a:r>
              <a:r>
                <a:rPr lang="en-US" altLang="zh-CN" sz="2400" b="1" dirty="0">
                  <a:solidFill>
                    <a:srgbClr val="000000"/>
                  </a:solidFill>
                  <a:latin typeface="楷体_GB2312" pitchFamily="49" charset="-122"/>
                  <a:sym typeface="Symbol" panose="05050102010706020507" pitchFamily="18" charset="2"/>
                </a:rPr>
                <a:t></a:t>
              </a:r>
              <a:r>
                <a:rPr lang="en-US" altLang="zh-CN" sz="2400" b="1" baseline="-25000" dirty="0">
                  <a:solidFill>
                    <a:srgbClr val="000000"/>
                  </a:solidFill>
                  <a:latin typeface="楷体_GB2312" pitchFamily="49" charset="-122"/>
                </a:rPr>
                <a:t>1</a:t>
              </a:r>
              <a:r>
                <a:rPr lang="en-US" altLang="zh-CN" sz="2400" b="1" dirty="0">
                  <a:solidFill>
                    <a:srgbClr val="000000"/>
                  </a:solidFill>
                  <a:latin typeface="楷体_GB2312" pitchFamily="49" charset="-122"/>
                  <a:sym typeface="Symbol" panose="05050102010706020507" pitchFamily="18" charset="2"/>
                </a:rPr>
                <a:t></a:t>
              </a:r>
              <a:r>
                <a:rPr lang="en-US" altLang="zh-CN" sz="2400" b="1" baseline="-25000" dirty="0">
                  <a:solidFill>
                    <a:srgbClr val="000000"/>
                  </a:solidFill>
                  <a:latin typeface="楷体_GB2312" pitchFamily="49" charset="-122"/>
                </a:rPr>
                <a:t>2</a:t>
              </a:r>
              <a:r>
                <a:rPr lang="zh-CN" altLang="en-US" sz="2400" b="1" dirty="0">
                  <a:solidFill>
                    <a:srgbClr val="000000"/>
                  </a:solidFill>
                  <a:latin typeface="楷体_GB2312" pitchFamily="49" charset="-122"/>
                </a:rPr>
                <a:t>的右部子串</a:t>
              </a:r>
              <a:r>
                <a:rPr lang="zh-CN" altLang="en-US" sz="2400" b="1" dirty="0">
                  <a:solidFill>
                    <a:srgbClr val="000000"/>
                  </a:solidFill>
                  <a:latin typeface="楷体_GB2312" pitchFamily="49" charset="-122"/>
                  <a:sym typeface="Symbol" panose="05050102010706020507" pitchFamily="18" charset="2"/>
                </a:rPr>
                <a:t></a:t>
              </a:r>
              <a:r>
                <a:rPr lang="en-US" altLang="zh-CN" sz="2400" b="1" baseline="-25000" dirty="0">
                  <a:solidFill>
                    <a:srgbClr val="000000"/>
                  </a:solidFill>
                  <a:latin typeface="楷体_GB2312" pitchFamily="49" charset="-122"/>
                </a:rPr>
                <a:t>1</a:t>
              </a:r>
              <a:r>
                <a:rPr lang="zh-CN" altLang="en-US" sz="2400" b="1" dirty="0">
                  <a:solidFill>
                    <a:srgbClr val="000000"/>
                  </a:solidFill>
                  <a:latin typeface="楷体_GB2312" pitchFamily="49" charset="-122"/>
                </a:rPr>
                <a:t>已出现在栈顶，正期待从剩余输入串中能看到由</a:t>
              </a:r>
              <a:r>
                <a:rPr lang="zh-CN" altLang="en-US" sz="2400" b="1" dirty="0">
                  <a:solidFill>
                    <a:srgbClr val="000000"/>
                  </a:solidFill>
                  <a:latin typeface="楷体_GB2312" pitchFamily="49" charset="-122"/>
                  <a:sym typeface="Symbol" panose="05050102010706020507" pitchFamily="18" charset="2"/>
                </a:rPr>
                <a:t></a:t>
              </a:r>
              <a:r>
                <a:rPr lang="en-US" altLang="zh-CN" sz="2400" b="1" baseline="-25000" dirty="0">
                  <a:solidFill>
                    <a:srgbClr val="000000"/>
                  </a:solidFill>
                  <a:latin typeface="楷体_GB2312" pitchFamily="49" charset="-122"/>
                </a:rPr>
                <a:t>2</a:t>
              </a:r>
              <a:r>
                <a:rPr lang="zh-CN" altLang="en-US" sz="2400" b="1" dirty="0">
                  <a:solidFill>
                    <a:srgbClr val="000000"/>
                  </a:solidFill>
                  <a:latin typeface="楷体_GB2312" pitchFamily="49" charset="-122"/>
                </a:rPr>
                <a:t>推出的符号串</a:t>
              </a:r>
              <a:endParaRPr lang="zh-CN" altLang="en-US" sz="2400" b="1" dirty="0">
                <a:solidFill>
                  <a:srgbClr val="000000"/>
                </a:solidFill>
                <a:latin typeface="楷体_GB2312" pitchFamily="49" charset="-122"/>
              </a:endParaRPr>
            </a:p>
          </p:txBody>
        </p:sp>
      </p:grpSp>
      <p:grpSp>
        <p:nvGrpSpPr>
          <p:cNvPr id="116754" name="Group 18"/>
          <p:cNvGrpSpPr/>
          <p:nvPr/>
        </p:nvGrpSpPr>
        <p:grpSpPr>
          <a:xfrm>
            <a:off x="381000" y="5334000"/>
            <a:ext cx="6858000" cy="822325"/>
            <a:chOff x="1056" y="2928"/>
            <a:chExt cx="4320" cy="518"/>
          </a:xfrm>
        </p:grpSpPr>
        <p:sp>
          <p:nvSpPr>
            <p:cNvPr id="24592" name="Rectangle 19"/>
            <p:cNvSpPr/>
            <p:nvPr/>
          </p:nvSpPr>
          <p:spPr>
            <a:xfrm>
              <a:off x="1536" y="2928"/>
              <a:ext cx="3840"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400" b="1" dirty="0">
                  <a:solidFill>
                    <a:srgbClr val="000000"/>
                  </a:solidFill>
                  <a:latin typeface="楷体_GB2312" pitchFamily="49" charset="-122"/>
                </a:rPr>
                <a:t>期望从剩余输入串中能看到由某产生式</a:t>
              </a:r>
              <a:r>
                <a:rPr lang="en-US" altLang="zh-CN" sz="2400" b="1" dirty="0">
                  <a:solidFill>
                    <a:srgbClr val="000000"/>
                  </a:solidFill>
                  <a:latin typeface="楷体_GB2312" pitchFamily="49" charset="-122"/>
                </a:rPr>
                <a:t>A→</a:t>
              </a:r>
              <a:r>
                <a:rPr lang="en-US" altLang="zh-CN" sz="2400" b="1" dirty="0">
                  <a:solidFill>
                    <a:srgbClr val="000000"/>
                  </a:solidFill>
                  <a:latin typeface="楷体_GB2312" pitchFamily="49" charset="-122"/>
                  <a:sym typeface="Symbol" panose="05050102010706020507" pitchFamily="18" charset="2"/>
                </a:rPr>
                <a:t></a:t>
              </a:r>
              <a:r>
                <a:rPr lang="zh-CN" altLang="en-US" sz="2400" b="1" dirty="0">
                  <a:solidFill>
                    <a:srgbClr val="000000"/>
                  </a:solidFill>
                  <a:latin typeface="楷体_GB2312" pitchFamily="49" charset="-122"/>
                </a:rPr>
                <a:t>的右部</a:t>
              </a:r>
              <a:r>
                <a:rPr lang="zh-CN" altLang="en-US" sz="2400" b="1" dirty="0">
                  <a:solidFill>
                    <a:srgbClr val="000000"/>
                  </a:solidFill>
                  <a:latin typeface="楷体_GB2312" pitchFamily="49" charset="-122"/>
                  <a:sym typeface="Symbol" panose="05050102010706020507" pitchFamily="18" charset="2"/>
                </a:rPr>
                <a:t></a:t>
              </a:r>
              <a:r>
                <a:rPr lang="zh-CN" altLang="en-US" sz="2400" b="1" dirty="0">
                  <a:solidFill>
                    <a:srgbClr val="000000"/>
                  </a:solidFill>
                  <a:latin typeface="楷体_GB2312" pitchFamily="49" charset="-122"/>
                </a:rPr>
                <a:t>所推出的符号串</a:t>
              </a:r>
              <a:endParaRPr lang="zh-CN" altLang="en-US" sz="2400" b="1" dirty="0">
                <a:solidFill>
                  <a:srgbClr val="000000"/>
                </a:solidFill>
                <a:latin typeface="楷体_GB2312" pitchFamily="49" charset="-122"/>
              </a:endParaRPr>
            </a:p>
          </p:txBody>
        </p:sp>
        <p:sp>
          <p:nvSpPr>
            <p:cNvPr id="24593" name="AutoShape 20"/>
            <p:cNvSpPr/>
            <p:nvPr/>
          </p:nvSpPr>
          <p:spPr>
            <a:xfrm>
              <a:off x="1056" y="3072"/>
              <a:ext cx="336" cy="96"/>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sp>
        <p:nvSpPr>
          <p:cNvPr id="116757" name="AutoShape 21"/>
          <p:cNvSpPr/>
          <p:nvPr/>
        </p:nvSpPr>
        <p:spPr>
          <a:xfrm>
            <a:off x="5638800" y="1676400"/>
            <a:ext cx="1828800" cy="533400"/>
          </a:xfrm>
          <a:prstGeom prst="cloudCallout">
            <a:avLst>
              <a:gd name="adj1" fmla="val -98870"/>
              <a:gd name="adj2" fmla="val 64583"/>
            </a:avLst>
          </a:prstGeom>
          <a:solidFill>
            <a:srgbClr val="00CC99">
              <a:alpha val="50195"/>
            </a:srgbClr>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ea typeface="宋体" panose="02010600030101010101" pitchFamily="2" charset="-122"/>
              </a:rPr>
              <a:t> A</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endParaRPr lang="en-US" altLang="zh-CN" sz="2400" b="1" dirty="0"/>
          </a:p>
        </p:txBody>
      </p:sp>
      <p:sp>
        <p:nvSpPr>
          <p:cNvPr id="116759" name="AutoShape 23"/>
          <p:cNvSpPr/>
          <p:nvPr/>
        </p:nvSpPr>
        <p:spPr>
          <a:xfrm>
            <a:off x="6172200" y="2895600"/>
            <a:ext cx="2590800" cy="533400"/>
          </a:xfrm>
          <a:prstGeom prst="cloudCallout">
            <a:avLst>
              <a:gd name="adj1" fmla="val -92829"/>
              <a:gd name="adj2" fmla="val 75597"/>
            </a:avLst>
          </a:prstGeom>
          <a:solidFill>
            <a:srgbClr val="00CC99">
              <a:alpha val="50195"/>
            </a:srgbClr>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ea typeface="宋体" panose="02010600030101010101" pitchFamily="2" charset="-122"/>
              </a:rPr>
              <a:t> A→</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1</a:t>
            </a:r>
            <a:r>
              <a:rPr lang="en-US" altLang="zh-CN" sz="2400" b="1" dirty="0">
                <a:ea typeface="宋体" panose="02010600030101010101" pitchFamily="2" charset="-122"/>
              </a:rPr>
              <a:t>·</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endParaRPr lang="en-US" altLang="zh-CN" sz="2400" b="1" dirty="0">
              <a:ea typeface="宋体" panose="02010600030101010101" pitchFamily="2" charset="-122"/>
            </a:endParaRPr>
          </a:p>
        </p:txBody>
      </p:sp>
      <p:sp>
        <p:nvSpPr>
          <p:cNvPr id="116760" name="AutoShape 24"/>
          <p:cNvSpPr/>
          <p:nvPr/>
        </p:nvSpPr>
        <p:spPr>
          <a:xfrm>
            <a:off x="6324600" y="4572000"/>
            <a:ext cx="2057400" cy="533400"/>
          </a:xfrm>
          <a:prstGeom prst="cloudCallout">
            <a:avLst>
              <a:gd name="adj1" fmla="val -100542"/>
              <a:gd name="adj2" fmla="val 31546"/>
            </a:avLst>
          </a:prstGeom>
          <a:solidFill>
            <a:srgbClr val="00CC99">
              <a:alpha val="50195"/>
            </a:srgbClr>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ea typeface="宋体" panose="02010600030101010101" pitchFamily="2" charset="-122"/>
              </a:rPr>
              <a:t> A→·</a:t>
            </a:r>
            <a:r>
              <a:rPr lang="en-US" altLang="zh-CN" sz="2400" b="1" dirty="0">
                <a:ea typeface="宋体" panose="02010600030101010101" pitchFamily="2" charset="-122"/>
                <a:sym typeface="Symbol" panose="05050102010706020507" pitchFamily="18" charset="2"/>
              </a:rPr>
              <a:t></a:t>
            </a:r>
            <a:endParaRPr lang="en-US" altLang="zh-CN" sz="2400" b="1" dirty="0">
              <a:ea typeface="宋体" panose="02010600030101010101" pitchFamily="2" charset="-122"/>
              <a:sym typeface="Symbol" panose="05050102010706020507" pitchFamily="18" charset="2"/>
            </a:endParaRPr>
          </a:p>
        </p:txBody>
      </p:sp>
      <p:sp>
        <p:nvSpPr>
          <p:cNvPr id="24588" name="Rectangle 3"/>
          <p:cNvSpPr/>
          <p:nvPr/>
        </p:nvSpPr>
        <p:spPr>
          <a:xfrm>
            <a:off x="95250" y="503238"/>
            <a:ext cx="6132513"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b="1" dirty="0">
                <a:solidFill>
                  <a:srgbClr val="CC00CC"/>
                </a:solidFill>
                <a:latin typeface="楷体_GB2312" pitchFamily="49" charset="-122"/>
              </a:rPr>
              <a:t>活前缀与句柄的关系</a:t>
            </a:r>
            <a:endParaRPr lang="zh-CN" altLang="en-US" b="1" dirty="0">
              <a:solidFill>
                <a:srgbClr val="CC00CC"/>
              </a:solidFill>
              <a:latin typeface="楷体_GB2312" pitchFamily="49" charset="-122"/>
            </a:endParaRPr>
          </a:p>
        </p:txBody>
      </p:sp>
      <p:sp>
        <p:nvSpPr>
          <p:cNvPr id="24589"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24590" name="Picture 5"/>
          <p:cNvPicPr/>
          <p:nvPr/>
        </p:nvPicPr>
        <p:blipFill>
          <a:blip r:embed="rId2"/>
          <a:stretch>
            <a:fillRect/>
          </a:stretch>
        </p:blipFill>
        <p:spPr>
          <a:xfrm>
            <a:off x="7445375" y="596900"/>
            <a:ext cx="811213" cy="758825"/>
          </a:xfrm>
          <a:prstGeom prst="rect">
            <a:avLst/>
          </a:prstGeom>
          <a:noFill/>
          <a:ln w="9525">
            <a:noFill/>
          </a:ln>
        </p:spPr>
      </p:pic>
      <p:sp>
        <p:nvSpPr>
          <p:cNvPr id="116758" name="Rectangle 22"/>
          <p:cNvSpPr/>
          <p:nvPr/>
        </p:nvSpPr>
        <p:spPr>
          <a:xfrm>
            <a:off x="4156075" y="122238"/>
            <a:ext cx="4953000" cy="1219200"/>
          </a:xfrm>
          <a:prstGeom prst="rect">
            <a:avLst/>
          </a:prstGeom>
          <a:solidFill>
            <a:srgbClr val="FFFFD5"/>
          </a:solid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楷体_GB2312" pitchFamily="49" charset="-122"/>
              </a:rPr>
              <a:t>为刻划产生式右部符号已有多大一部分被识别，用项目来指示位置</a:t>
            </a:r>
            <a:endParaRPr lang="zh-CN" altLang="en-US" sz="2400" b="1" dirty="0">
              <a:solidFill>
                <a:srgbClr val="000000"/>
              </a:solidFill>
              <a:latin typeface="楷体_GB2312" pitchFamily="49" charset="-122"/>
            </a:endParaRPr>
          </a:p>
          <a:p>
            <a:pPr marL="0" lvl="0" indent="0" eaLnBrk="1" hangingPunct="1">
              <a:spcBef>
                <a:spcPct val="0"/>
              </a:spcBef>
              <a:buNone/>
            </a:pPr>
            <a:r>
              <a:rPr lang="zh-CN" altLang="en-US" sz="2400" b="1" dirty="0">
                <a:solidFill>
                  <a:srgbClr val="FF0066"/>
                </a:solidFill>
              </a:rPr>
              <a:t>项目</a:t>
            </a:r>
            <a:r>
              <a:rPr lang="en-US" altLang="zh-CN" sz="2400" b="1" dirty="0">
                <a:solidFill>
                  <a:srgbClr val="FF0066"/>
                </a:solidFill>
              </a:rPr>
              <a:t>:</a:t>
            </a:r>
            <a:r>
              <a:rPr lang="zh-CN" altLang="en-US" sz="2400" b="1" dirty="0">
                <a:solidFill>
                  <a:srgbClr val="000000"/>
                </a:solidFill>
                <a:latin typeface="楷体_GB2312" pitchFamily="49" charset="-122"/>
              </a:rPr>
              <a:t>产生式的右部添加一个圆点</a:t>
            </a:r>
            <a:endParaRPr lang="zh-CN" altLang="en-US" sz="2400" b="1" dirty="0">
              <a:solidFill>
                <a:srgbClr val="000000"/>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6739"/>
                                        </p:tgtEl>
                                        <p:attrNameLst>
                                          <p:attrName>style.visibility</p:attrName>
                                        </p:attrNameLst>
                                      </p:cBhvr>
                                      <p:to>
                                        <p:strVal val="visible"/>
                                      </p:to>
                                    </p:set>
                                    <p:anim calcmode="lin" valueType="num">
                                      <p:cBhvr additive="base">
                                        <p:cTn id="7" dur="500" fill="hold"/>
                                        <p:tgtEl>
                                          <p:spTgt spid="116739"/>
                                        </p:tgtEl>
                                        <p:attrNameLst>
                                          <p:attrName>ppt_x</p:attrName>
                                        </p:attrNameLst>
                                      </p:cBhvr>
                                      <p:tavLst>
                                        <p:tav tm="0">
                                          <p:val>
                                            <p:strVal val="0-#ppt_w/2"/>
                                          </p:val>
                                        </p:tav>
                                        <p:tav tm="100000">
                                          <p:val>
                                            <p:strVal val="#ppt_x"/>
                                          </p:val>
                                        </p:tav>
                                      </p:tavLst>
                                    </p:anim>
                                    <p:anim calcmode="lin" valueType="num">
                                      <p:cBhvr additive="base">
                                        <p:cTn id="8" dur="500" fill="hold"/>
                                        <p:tgtEl>
                                          <p:spTgt spid="1167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6751"/>
                                        </p:tgtEl>
                                        <p:attrNameLst>
                                          <p:attrName>style.visibility</p:attrName>
                                        </p:attrNameLst>
                                      </p:cBhvr>
                                      <p:to>
                                        <p:strVal val="visible"/>
                                      </p:to>
                                    </p:set>
                                    <p:anim calcmode="lin" valueType="num">
                                      <p:cBhvr additive="base">
                                        <p:cTn id="13" dur="500" fill="hold"/>
                                        <p:tgtEl>
                                          <p:spTgt spid="116751"/>
                                        </p:tgtEl>
                                        <p:attrNameLst>
                                          <p:attrName>ppt_x</p:attrName>
                                        </p:attrNameLst>
                                      </p:cBhvr>
                                      <p:tavLst>
                                        <p:tav tm="0">
                                          <p:val>
                                            <p:strVal val="0-#ppt_w/2"/>
                                          </p:val>
                                        </p:tav>
                                        <p:tav tm="100000">
                                          <p:val>
                                            <p:strVal val="#ppt_x"/>
                                          </p:val>
                                        </p:tav>
                                      </p:tavLst>
                                    </p:anim>
                                    <p:anim calcmode="lin" valueType="num">
                                      <p:cBhvr additive="base">
                                        <p:cTn id="14" dur="500" fill="hold"/>
                                        <p:tgtEl>
                                          <p:spTgt spid="1167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6754"/>
                                        </p:tgtEl>
                                        <p:attrNameLst>
                                          <p:attrName>style.visibility</p:attrName>
                                        </p:attrNameLst>
                                      </p:cBhvr>
                                      <p:to>
                                        <p:strVal val="visible"/>
                                      </p:to>
                                    </p:set>
                                    <p:anim calcmode="lin" valueType="num">
                                      <p:cBhvr additive="base">
                                        <p:cTn id="19" dur="500" fill="hold"/>
                                        <p:tgtEl>
                                          <p:spTgt spid="116754"/>
                                        </p:tgtEl>
                                        <p:attrNameLst>
                                          <p:attrName>ppt_x</p:attrName>
                                        </p:attrNameLst>
                                      </p:cBhvr>
                                      <p:tavLst>
                                        <p:tav tm="0">
                                          <p:val>
                                            <p:strVal val="0-#ppt_w/2"/>
                                          </p:val>
                                        </p:tav>
                                        <p:tav tm="100000">
                                          <p:val>
                                            <p:strVal val="#ppt_x"/>
                                          </p:val>
                                        </p:tav>
                                      </p:tavLst>
                                    </p:anim>
                                    <p:anim calcmode="lin" valueType="num">
                                      <p:cBhvr additive="base">
                                        <p:cTn id="20" dur="500" fill="hold"/>
                                        <p:tgtEl>
                                          <p:spTgt spid="11675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6758"/>
                                        </p:tgtEl>
                                        <p:attrNameLst>
                                          <p:attrName>style.visibility</p:attrName>
                                        </p:attrNameLst>
                                      </p:cBhvr>
                                      <p:to>
                                        <p:strVal val="visible"/>
                                      </p:to>
                                    </p:set>
                                    <p:anim calcmode="lin" valueType="num">
                                      <p:cBhvr additive="base">
                                        <p:cTn id="25" dur="500" fill="hold"/>
                                        <p:tgtEl>
                                          <p:spTgt spid="116758"/>
                                        </p:tgtEl>
                                        <p:attrNameLst>
                                          <p:attrName>ppt_x</p:attrName>
                                        </p:attrNameLst>
                                      </p:cBhvr>
                                      <p:tavLst>
                                        <p:tav tm="0">
                                          <p:val>
                                            <p:strVal val="0-#ppt_w/2"/>
                                          </p:val>
                                        </p:tav>
                                        <p:tav tm="100000">
                                          <p:val>
                                            <p:strVal val="#ppt_x"/>
                                          </p:val>
                                        </p:tav>
                                      </p:tavLst>
                                    </p:anim>
                                    <p:anim calcmode="lin" valueType="num">
                                      <p:cBhvr additive="base">
                                        <p:cTn id="26" dur="500" fill="hold"/>
                                        <p:tgtEl>
                                          <p:spTgt spid="1167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6757"/>
                                        </p:tgtEl>
                                        <p:attrNameLst>
                                          <p:attrName>style.visibility</p:attrName>
                                        </p:attrNameLst>
                                      </p:cBhvr>
                                      <p:to>
                                        <p:strVal val="visible"/>
                                      </p:to>
                                    </p:set>
                                    <p:anim calcmode="lin" valueType="num">
                                      <p:cBhvr additive="base">
                                        <p:cTn id="31" dur="500" fill="hold"/>
                                        <p:tgtEl>
                                          <p:spTgt spid="116757"/>
                                        </p:tgtEl>
                                        <p:attrNameLst>
                                          <p:attrName>ppt_x</p:attrName>
                                        </p:attrNameLst>
                                      </p:cBhvr>
                                      <p:tavLst>
                                        <p:tav tm="0">
                                          <p:val>
                                            <p:strVal val="0-#ppt_w/2"/>
                                          </p:val>
                                        </p:tav>
                                        <p:tav tm="100000">
                                          <p:val>
                                            <p:strVal val="#ppt_x"/>
                                          </p:val>
                                        </p:tav>
                                      </p:tavLst>
                                    </p:anim>
                                    <p:anim calcmode="lin" valueType="num">
                                      <p:cBhvr additive="base">
                                        <p:cTn id="32" dur="500" fill="hold"/>
                                        <p:tgtEl>
                                          <p:spTgt spid="11675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6759"/>
                                        </p:tgtEl>
                                        <p:attrNameLst>
                                          <p:attrName>style.visibility</p:attrName>
                                        </p:attrNameLst>
                                      </p:cBhvr>
                                      <p:to>
                                        <p:strVal val="visible"/>
                                      </p:to>
                                    </p:set>
                                    <p:anim calcmode="lin" valueType="num">
                                      <p:cBhvr additive="base">
                                        <p:cTn id="37" dur="500" fill="hold"/>
                                        <p:tgtEl>
                                          <p:spTgt spid="116759"/>
                                        </p:tgtEl>
                                        <p:attrNameLst>
                                          <p:attrName>ppt_x</p:attrName>
                                        </p:attrNameLst>
                                      </p:cBhvr>
                                      <p:tavLst>
                                        <p:tav tm="0">
                                          <p:val>
                                            <p:strVal val="0-#ppt_w/2"/>
                                          </p:val>
                                        </p:tav>
                                        <p:tav tm="100000">
                                          <p:val>
                                            <p:strVal val="#ppt_x"/>
                                          </p:val>
                                        </p:tav>
                                      </p:tavLst>
                                    </p:anim>
                                    <p:anim calcmode="lin" valueType="num">
                                      <p:cBhvr additive="base">
                                        <p:cTn id="38" dur="500" fill="hold"/>
                                        <p:tgtEl>
                                          <p:spTgt spid="11675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6760"/>
                                        </p:tgtEl>
                                        <p:attrNameLst>
                                          <p:attrName>style.visibility</p:attrName>
                                        </p:attrNameLst>
                                      </p:cBhvr>
                                      <p:to>
                                        <p:strVal val="visible"/>
                                      </p:to>
                                    </p:set>
                                    <p:anim calcmode="lin" valueType="num">
                                      <p:cBhvr additive="base">
                                        <p:cTn id="43" dur="500" fill="hold"/>
                                        <p:tgtEl>
                                          <p:spTgt spid="116760"/>
                                        </p:tgtEl>
                                        <p:attrNameLst>
                                          <p:attrName>ppt_x</p:attrName>
                                        </p:attrNameLst>
                                      </p:cBhvr>
                                      <p:tavLst>
                                        <p:tav tm="0">
                                          <p:val>
                                            <p:strVal val="0-#ppt_w/2"/>
                                          </p:val>
                                        </p:tav>
                                        <p:tav tm="100000">
                                          <p:val>
                                            <p:strVal val="#ppt_x"/>
                                          </p:val>
                                        </p:tav>
                                      </p:tavLst>
                                    </p:anim>
                                    <p:anim calcmode="lin" valueType="num">
                                      <p:cBhvr additive="base">
                                        <p:cTn id="44" dur="500" fill="hold"/>
                                        <p:tgtEl>
                                          <p:spTgt spid="1167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7" grpId="0" animBg="1"/>
      <p:bldP spid="116759" grpId="0" animBg="1"/>
      <p:bldP spid="116760" grpId="0" animBg="1"/>
      <p:bldP spid="11675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118800" name="Group 16"/>
          <p:cNvGrpSpPr/>
          <p:nvPr/>
        </p:nvGrpSpPr>
        <p:grpSpPr>
          <a:xfrm>
            <a:off x="247650" y="2489200"/>
            <a:ext cx="7924800" cy="1660525"/>
            <a:chOff x="48" y="528"/>
            <a:chExt cx="4992" cy="1046"/>
          </a:xfrm>
        </p:grpSpPr>
        <p:sp>
          <p:nvSpPr>
            <p:cNvPr id="25615" name="AutoShape 3"/>
            <p:cNvSpPr/>
            <p:nvPr/>
          </p:nvSpPr>
          <p:spPr>
            <a:xfrm>
              <a:off x="336" y="1248"/>
              <a:ext cx="336" cy="96"/>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25616" name="Rectangle 4"/>
            <p:cNvSpPr/>
            <p:nvPr/>
          </p:nvSpPr>
          <p:spPr>
            <a:xfrm>
              <a:off x="720" y="1056"/>
              <a:ext cx="4320"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圆点后面是终结符，表示栈内是句柄的一部分，期待从输入串中移进一个符号，以形成句柄。</a:t>
              </a:r>
              <a:endParaRPr lang="zh-CN" altLang="en-US" sz="2400" b="1" dirty="0">
                <a:solidFill>
                  <a:schemeClr val="hlink"/>
                </a:solidFill>
                <a:latin typeface="楷体_GB2312" pitchFamily="49" charset="-122"/>
              </a:endParaRPr>
            </a:p>
          </p:txBody>
        </p:sp>
        <p:grpSp>
          <p:nvGrpSpPr>
            <p:cNvPr id="25617" name="Group 5"/>
            <p:cNvGrpSpPr/>
            <p:nvPr/>
          </p:nvGrpSpPr>
          <p:grpSpPr>
            <a:xfrm>
              <a:off x="48" y="528"/>
              <a:ext cx="3216" cy="480"/>
              <a:chOff x="192" y="1200"/>
              <a:chExt cx="5280" cy="480"/>
            </a:xfrm>
          </p:grpSpPr>
          <p:pic>
            <p:nvPicPr>
              <p:cNvPr id="25618" name="Picture 6"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25619" name="Text Box 7"/>
              <p:cNvSpPr txBox="1"/>
              <p:nvPr/>
            </p:nvSpPr>
            <p:spPr>
              <a:xfrm>
                <a:off x="336" y="1248"/>
                <a:ext cx="50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①</a:t>
                </a:r>
                <a:r>
                  <a:rPr lang="zh-CN" altLang="en-US" sz="2400" b="1" dirty="0">
                    <a:latin typeface="楷体_GB2312" pitchFamily="49" charset="-122"/>
                  </a:rPr>
                  <a:t>移进项目：</a:t>
                </a:r>
                <a:r>
                  <a:rPr lang="en-US" altLang="zh-CN" sz="2400" b="1" dirty="0">
                    <a:latin typeface="楷体_GB2312" pitchFamily="49" charset="-122"/>
                  </a:rPr>
                  <a:t>A→α</a:t>
                </a:r>
                <a:r>
                  <a:rPr lang="en-US" altLang="zh-CN" sz="2400" b="1" dirty="0">
                    <a:latin typeface="Arial" panose="020B0604020202020204" pitchFamily="34" charset="0"/>
                  </a:rPr>
                  <a:t>·</a:t>
                </a:r>
                <a:r>
                  <a:rPr lang="en-US" altLang="zh-CN" sz="2400" b="1" dirty="0">
                    <a:latin typeface="楷体_GB2312" pitchFamily="49" charset="-122"/>
                  </a:rPr>
                  <a:t>aβ</a:t>
                </a:r>
                <a:endParaRPr lang="en-US" altLang="zh-CN" sz="2400" b="1" dirty="0">
                  <a:solidFill>
                    <a:schemeClr val="accent2"/>
                  </a:solidFill>
                  <a:latin typeface="楷体_GB2312" pitchFamily="49" charset="-122"/>
                </a:endParaRPr>
              </a:p>
            </p:txBody>
          </p:sp>
        </p:grpSp>
      </p:grpSp>
      <p:grpSp>
        <p:nvGrpSpPr>
          <p:cNvPr id="118792" name="Group 8"/>
          <p:cNvGrpSpPr/>
          <p:nvPr/>
        </p:nvGrpSpPr>
        <p:grpSpPr>
          <a:xfrm>
            <a:off x="242888" y="4211638"/>
            <a:ext cx="8001000" cy="2025650"/>
            <a:chOff x="48" y="1728"/>
            <a:chExt cx="5040" cy="1276"/>
          </a:xfrm>
        </p:grpSpPr>
        <p:sp>
          <p:nvSpPr>
            <p:cNvPr id="25609" name="AutoShape 9"/>
            <p:cNvSpPr/>
            <p:nvPr/>
          </p:nvSpPr>
          <p:spPr>
            <a:xfrm>
              <a:off x="384" y="2448"/>
              <a:ext cx="336" cy="96"/>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nvGrpSpPr>
            <p:cNvPr id="25610" name="Group 10"/>
            <p:cNvGrpSpPr/>
            <p:nvPr/>
          </p:nvGrpSpPr>
          <p:grpSpPr>
            <a:xfrm>
              <a:off x="48" y="1728"/>
              <a:ext cx="5040" cy="1276"/>
              <a:chOff x="48" y="1728"/>
              <a:chExt cx="5040" cy="1276"/>
            </a:xfrm>
          </p:grpSpPr>
          <p:grpSp>
            <p:nvGrpSpPr>
              <p:cNvPr id="25611" name="Group 11"/>
              <p:cNvGrpSpPr/>
              <p:nvPr/>
            </p:nvGrpSpPr>
            <p:grpSpPr>
              <a:xfrm>
                <a:off x="48" y="1728"/>
                <a:ext cx="3216" cy="480"/>
                <a:chOff x="192" y="1200"/>
                <a:chExt cx="5280" cy="480"/>
              </a:xfrm>
            </p:grpSpPr>
            <p:pic>
              <p:nvPicPr>
                <p:cNvPr id="25613" name="Picture 12"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25614" name="Text Box 13"/>
                <p:cNvSpPr txBox="1"/>
                <p:nvPr/>
              </p:nvSpPr>
              <p:spPr>
                <a:xfrm>
                  <a:off x="336" y="1248"/>
                  <a:ext cx="50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②</a:t>
                  </a:r>
                  <a:r>
                    <a:rPr lang="zh-CN" altLang="en-US" sz="2400" b="1" dirty="0">
                      <a:latin typeface="楷体_GB2312" pitchFamily="49" charset="-122"/>
                    </a:rPr>
                    <a:t>待约项目：</a:t>
                  </a:r>
                  <a:r>
                    <a:rPr lang="en-US" altLang="zh-CN" sz="2400" b="1" dirty="0">
                      <a:latin typeface="楷体_GB2312" pitchFamily="49" charset="-122"/>
                    </a:rPr>
                    <a:t>A→α</a:t>
                  </a:r>
                  <a:r>
                    <a:rPr lang="en-US" altLang="zh-CN" sz="2400" b="1" dirty="0">
                      <a:latin typeface="Arial" panose="020B0604020202020204" pitchFamily="34" charset="0"/>
                    </a:rPr>
                    <a:t>·</a:t>
                  </a:r>
                  <a:r>
                    <a:rPr lang="en-US" altLang="zh-CN" sz="2400" b="1" dirty="0">
                      <a:latin typeface="楷体_GB2312" pitchFamily="49" charset="-122"/>
                    </a:rPr>
                    <a:t>Bβ</a:t>
                  </a:r>
                  <a:endParaRPr lang="en-US" altLang="zh-CN" sz="2400" b="1" dirty="0">
                    <a:latin typeface="楷体_GB2312" pitchFamily="49" charset="-122"/>
                  </a:endParaRPr>
                </a:p>
              </p:txBody>
            </p:sp>
          </p:grpSp>
          <p:sp>
            <p:nvSpPr>
              <p:cNvPr id="25612" name="Rectangle 14"/>
              <p:cNvSpPr/>
              <p:nvPr/>
            </p:nvSpPr>
            <p:spPr>
              <a:xfrm>
                <a:off x="768" y="2256"/>
                <a:ext cx="4320" cy="7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圆点后面是非终结符的项目，表示栈内是句柄的一部分，为了形成句柄，期待从剩余的输入串中进行归约而得到Ｂ，然后才能继续分析</a:t>
                </a:r>
                <a:r>
                  <a:rPr lang="en-US" altLang="zh-CN" sz="2400" b="1" dirty="0">
                    <a:latin typeface="楷体_GB2312" pitchFamily="49" charset="-122"/>
                  </a:rPr>
                  <a:t>A</a:t>
                </a:r>
                <a:r>
                  <a:rPr lang="zh-CN" altLang="en-US" sz="2400" b="1" dirty="0">
                    <a:latin typeface="楷体_GB2312" pitchFamily="49" charset="-122"/>
                  </a:rPr>
                  <a:t>的右部。</a:t>
                </a:r>
                <a:endParaRPr lang="zh-CN" altLang="en-US" sz="2400" b="1" dirty="0">
                  <a:latin typeface="楷体_GB2312" pitchFamily="49" charset="-122"/>
                </a:endParaRPr>
              </a:p>
            </p:txBody>
          </p:sp>
        </p:grpSp>
      </p:grpSp>
      <p:sp>
        <p:nvSpPr>
          <p:cNvPr id="25605" name="Rectangle 3"/>
          <p:cNvSpPr/>
          <p:nvPr/>
        </p:nvSpPr>
        <p:spPr>
          <a:xfrm>
            <a:off x="239713" y="503238"/>
            <a:ext cx="6780212"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6.2.4 LR(0)</a:t>
            </a:r>
            <a:r>
              <a:rPr lang="zh-CN" altLang="en-US" b="1" dirty="0">
                <a:solidFill>
                  <a:srgbClr val="CC00CC"/>
                </a:solidFill>
                <a:latin typeface="楷体_GB2312" pitchFamily="49" charset="-122"/>
              </a:rPr>
              <a:t>项目集规范族的构造</a:t>
            </a:r>
            <a:endParaRPr lang="zh-CN" altLang="en-US" b="1" dirty="0">
              <a:solidFill>
                <a:srgbClr val="CC00CC"/>
              </a:solidFill>
              <a:latin typeface="楷体_GB2312" pitchFamily="49" charset="-122"/>
            </a:endParaRPr>
          </a:p>
        </p:txBody>
      </p:sp>
      <p:sp>
        <p:nvSpPr>
          <p:cNvPr id="25606"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25607" name="Picture 5"/>
          <p:cNvPicPr/>
          <p:nvPr/>
        </p:nvPicPr>
        <p:blipFill>
          <a:blip r:embed="rId2"/>
          <a:stretch>
            <a:fillRect/>
          </a:stretch>
        </p:blipFill>
        <p:spPr>
          <a:xfrm>
            <a:off x="7445375" y="596900"/>
            <a:ext cx="811213" cy="758825"/>
          </a:xfrm>
          <a:prstGeom prst="rect">
            <a:avLst/>
          </a:prstGeom>
          <a:noFill/>
          <a:ln w="9525">
            <a:noFill/>
          </a:ln>
        </p:spPr>
      </p:pic>
      <p:sp>
        <p:nvSpPr>
          <p:cNvPr id="19" name="Rectangle 3"/>
          <p:cNvSpPr/>
          <p:nvPr/>
        </p:nvSpPr>
        <p:spPr>
          <a:xfrm>
            <a:off x="152400" y="1341438"/>
            <a:ext cx="8839200" cy="914400"/>
          </a:xfrm>
          <a:prstGeom prst="rect">
            <a:avLst/>
          </a:prstGeom>
          <a:solidFill>
            <a:srgbClr val="FFFFE9"/>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t>项目的直观意义</a:t>
            </a:r>
            <a:r>
              <a:rPr lang="en-US" altLang="zh-CN" sz="2800" b="1" dirty="0"/>
              <a:t>:</a:t>
            </a:r>
            <a:endParaRPr lang="en-US" altLang="zh-CN" sz="2800" b="1" dirty="0"/>
          </a:p>
          <a:p>
            <a:pPr marL="0" lvl="0" indent="0" eaLnBrk="1" hangingPunct="1">
              <a:spcBef>
                <a:spcPct val="0"/>
              </a:spcBef>
              <a:buNone/>
            </a:pPr>
            <a:r>
              <a:rPr lang="zh-CN" altLang="en-US" sz="2800" b="1" dirty="0"/>
              <a:t>在分过程中的某一时刻已经规约的部分和等待规约部分</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8800"/>
                                        </p:tgtEl>
                                        <p:attrNameLst>
                                          <p:attrName>style.visibility</p:attrName>
                                        </p:attrNameLst>
                                      </p:cBhvr>
                                      <p:to>
                                        <p:strVal val="visible"/>
                                      </p:to>
                                    </p:set>
                                    <p:anim calcmode="lin" valueType="num">
                                      <p:cBhvr additive="base">
                                        <p:cTn id="13" dur="500" fill="hold"/>
                                        <p:tgtEl>
                                          <p:spTgt spid="118800"/>
                                        </p:tgtEl>
                                        <p:attrNameLst>
                                          <p:attrName>ppt_x</p:attrName>
                                        </p:attrNameLst>
                                      </p:cBhvr>
                                      <p:tavLst>
                                        <p:tav tm="0">
                                          <p:val>
                                            <p:strVal val="0-#ppt_w/2"/>
                                          </p:val>
                                        </p:tav>
                                        <p:tav tm="100000">
                                          <p:val>
                                            <p:strVal val="#ppt_x"/>
                                          </p:val>
                                        </p:tav>
                                      </p:tavLst>
                                    </p:anim>
                                    <p:anim calcmode="lin" valueType="num">
                                      <p:cBhvr additive="base">
                                        <p:cTn id="14" dur="500" fill="hold"/>
                                        <p:tgtEl>
                                          <p:spTgt spid="1188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8792"/>
                                        </p:tgtEl>
                                        <p:attrNameLst>
                                          <p:attrName>style.visibility</p:attrName>
                                        </p:attrNameLst>
                                      </p:cBhvr>
                                      <p:to>
                                        <p:strVal val="visible"/>
                                      </p:to>
                                    </p:set>
                                    <p:anim calcmode="lin" valueType="num">
                                      <p:cBhvr additive="base">
                                        <p:cTn id="19" dur="500" fill="hold"/>
                                        <p:tgtEl>
                                          <p:spTgt spid="118792"/>
                                        </p:tgtEl>
                                        <p:attrNameLst>
                                          <p:attrName>ppt_x</p:attrName>
                                        </p:attrNameLst>
                                      </p:cBhvr>
                                      <p:tavLst>
                                        <p:tav tm="0">
                                          <p:val>
                                            <p:strVal val="0-#ppt_w/2"/>
                                          </p:val>
                                        </p:tav>
                                        <p:tav tm="100000">
                                          <p:val>
                                            <p:strVal val="#ppt_x"/>
                                          </p:val>
                                        </p:tav>
                                      </p:tavLst>
                                    </p:anim>
                                    <p:anim calcmode="lin" valueType="num">
                                      <p:cBhvr additive="base">
                                        <p:cTn id="20" dur="500" fill="hold"/>
                                        <p:tgtEl>
                                          <p:spTgt spid="1187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2" name="组合 1"/>
          <p:cNvGrpSpPr/>
          <p:nvPr/>
        </p:nvGrpSpPr>
        <p:grpSpPr>
          <a:xfrm>
            <a:off x="247650" y="620713"/>
            <a:ext cx="7924800" cy="1660525"/>
            <a:chOff x="175592" y="838200"/>
            <a:chExt cx="7924800" cy="1660525"/>
          </a:xfrm>
        </p:grpSpPr>
        <p:sp>
          <p:nvSpPr>
            <p:cNvPr id="26638" name="AutoShape 3"/>
            <p:cNvSpPr/>
            <p:nvPr/>
          </p:nvSpPr>
          <p:spPr>
            <a:xfrm>
              <a:off x="533400" y="1981200"/>
              <a:ext cx="533400" cy="152400"/>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nvGrpSpPr>
            <p:cNvPr id="26639" name="Group 4"/>
            <p:cNvGrpSpPr/>
            <p:nvPr/>
          </p:nvGrpSpPr>
          <p:grpSpPr>
            <a:xfrm>
              <a:off x="175592" y="838200"/>
              <a:ext cx="7924800" cy="1660525"/>
              <a:chOff x="48" y="528"/>
              <a:chExt cx="4992" cy="1046"/>
            </a:xfrm>
          </p:grpSpPr>
          <p:sp>
            <p:nvSpPr>
              <p:cNvPr id="26640" name="Rectangle 5"/>
              <p:cNvSpPr/>
              <p:nvPr/>
            </p:nvSpPr>
            <p:spPr>
              <a:xfrm>
                <a:off x="720" y="1056"/>
                <a:ext cx="4320"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400" b="1" dirty="0">
                    <a:latin typeface="楷体_GB2312" pitchFamily="49" charset="-122"/>
                  </a:rPr>
                  <a:t>圆点在最后，表示栈顶的部分内容已构成所期望的句柄，应使用产生式</a:t>
                </a:r>
                <a:r>
                  <a:rPr lang="en-US" altLang="zh-CN" sz="2400" b="1" dirty="0">
                    <a:latin typeface="楷体_GB2312" pitchFamily="49" charset="-122"/>
                  </a:rPr>
                  <a:t>A→α</a:t>
                </a:r>
                <a:r>
                  <a:rPr lang="zh-CN" altLang="en-US" sz="2400" b="1" dirty="0">
                    <a:latin typeface="楷体_GB2312" pitchFamily="49" charset="-122"/>
                  </a:rPr>
                  <a:t>进行归约。</a:t>
                </a:r>
                <a:endParaRPr lang="zh-CN" altLang="en-US" sz="2400" b="1" dirty="0">
                  <a:latin typeface="楷体_GB2312" pitchFamily="49" charset="-122"/>
                </a:endParaRPr>
              </a:p>
            </p:txBody>
          </p:sp>
          <p:grpSp>
            <p:nvGrpSpPr>
              <p:cNvPr id="26641" name="Group 6"/>
              <p:cNvGrpSpPr/>
              <p:nvPr/>
            </p:nvGrpSpPr>
            <p:grpSpPr>
              <a:xfrm>
                <a:off x="48" y="528"/>
                <a:ext cx="3216" cy="480"/>
                <a:chOff x="192" y="1200"/>
                <a:chExt cx="5280" cy="480"/>
              </a:xfrm>
            </p:grpSpPr>
            <p:pic>
              <p:nvPicPr>
                <p:cNvPr id="26642" name="Picture 7"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26643" name="Text Box 8"/>
                <p:cNvSpPr txBox="1"/>
                <p:nvPr/>
              </p:nvSpPr>
              <p:spPr>
                <a:xfrm>
                  <a:off x="336" y="1248"/>
                  <a:ext cx="50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b="1" dirty="0">
                      <a:latin typeface="楷体_GB2312" pitchFamily="49" charset="-122"/>
                    </a:rPr>
                    <a:t>③</a:t>
                  </a:r>
                  <a:r>
                    <a:rPr lang="zh-CN" altLang="en-US" sz="2400" b="1" dirty="0">
                      <a:latin typeface="楷体_GB2312" pitchFamily="49" charset="-122"/>
                    </a:rPr>
                    <a:t>归约项目：</a:t>
                  </a:r>
                  <a:r>
                    <a:rPr lang="en-US" altLang="zh-CN" sz="2400" b="1" dirty="0">
                      <a:latin typeface="楷体_GB2312" pitchFamily="49" charset="-122"/>
                    </a:rPr>
                    <a:t>A→α</a:t>
                  </a:r>
                  <a:r>
                    <a:rPr lang="en-US" altLang="zh-CN" sz="2400" b="1" dirty="0">
                      <a:latin typeface="Arial" panose="020B0604020202020204" pitchFamily="34" charset="0"/>
                    </a:rPr>
                    <a:t>·</a:t>
                  </a:r>
                  <a:r>
                    <a:rPr lang="en-US" altLang="zh-CN" sz="2400" b="1" dirty="0">
                      <a:latin typeface="楷体_GB2312" pitchFamily="49" charset="-122"/>
                    </a:rPr>
                    <a:t> </a:t>
                  </a:r>
                  <a:endParaRPr lang="en-US" altLang="zh-CN" sz="2400" b="1" dirty="0">
                    <a:latin typeface="楷体_GB2312" pitchFamily="49" charset="-122"/>
                  </a:endParaRPr>
                </a:p>
              </p:txBody>
            </p:sp>
          </p:grpSp>
        </p:grpSp>
      </p:grpSp>
      <p:grpSp>
        <p:nvGrpSpPr>
          <p:cNvPr id="119817" name="Group 9"/>
          <p:cNvGrpSpPr/>
          <p:nvPr/>
        </p:nvGrpSpPr>
        <p:grpSpPr>
          <a:xfrm>
            <a:off x="242888" y="2525713"/>
            <a:ext cx="8001000" cy="2025650"/>
            <a:chOff x="48" y="1728"/>
            <a:chExt cx="5040" cy="1276"/>
          </a:xfrm>
        </p:grpSpPr>
        <p:sp>
          <p:nvSpPr>
            <p:cNvPr id="26632" name="AutoShape 10"/>
            <p:cNvSpPr/>
            <p:nvPr/>
          </p:nvSpPr>
          <p:spPr>
            <a:xfrm>
              <a:off x="384" y="2448"/>
              <a:ext cx="336" cy="96"/>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nvGrpSpPr>
            <p:cNvPr id="26633" name="Group 11"/>
            <p:cNvGrpSpPr/>
            <p:nvPr/>
          </p:nvGrpSpPr>
          <p:grpSpPr>
            <a:xfrm>
              <a:off x="48" y="1728"/>
              <a:ext cx="5040" cy="1276"/>
              <a:chOff x="48" y="1728"/>
              <a:chExt cx="5040" cy="1276"/>
            </a:xfrm>
          </p:grpSpPr>
          <p:grpSp>
            <p:nvGrpSpPr>
              <p:cNvPr id="26634" name="Group 12"/>
              <p:cNvGrpSpPr/>
              <p:nvPr/>
            </p:nvGrpSpPr>
            <p:grpSpPr>
              <a:xfrm>
                <a:off x="48" y="1728"/>
                <a:ext cx="3216" cy="480"/>
                <a:chOff x="192" y="1200"/>
                <a:chExt cx="5280" cy="480"/>
              </a:xfrm>
            </p:grpSpPr>
            <p:pic>
              <p:nvPicPr>
                <p:cNvPr id="26636" name="Picture 13"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26637" name="Text Box 14"/>
                <p:cNvSpPr txBox="1"/>
                <p:nvPr/>
              </p:nvSpPr>
              <p:spPr>
                <a:xfrm>
                  <a:off x="336" y="1248"/>
                  <a:ext cx="50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④</a:t>
                  </a:r>
                  <a:r>
                    <a:rPr lang="zh-CN" altLang="en-US" sz="2400" b="1" dirty="0">
                      <a:latin typeface="楷体_GB2312" pitchFamily="49" charset="-122"/>
                    </a:rPr>
                    <a:t>接受项目：</a:t>
                  </a:r>
                  <a:r>
                    <a:rPr lang="en-US" altLang="zh-CN" sz="2400" b="1" dirty="0">
                      <a:latin typeface="楷体_GB2312" pitchFamily="49" charset="-122"/>
                    </a:rPr>
                    <a:t>S′→α</a:t>
                  </a:r>
                  <a:r>
                    <a:rPr lang="en-US" altLang="zh-CN" sz="2400" b="1" dirty="0">
                      <a:latin typeface="Arial" panose="020B0604020202020204" pitchFamily="34" charset="0"/>
                    </a:rPr>
                    <a:t>·</a:t>
                  </a:r>
                  <a:endParaRPr lang="en-US" altLang="zh-CN" sz="2400" b="1" dirty="0">
                    <a:latin typeface="楷体_GB2312" pitchFamily="49" charset="-122"/>
                  </a:endParaRPr>
                </a:p>
              </p:txBody>
            </p:sp>
          </p:grpSp>
          <p:sp>
            <p:nvSpPr>
              <p:cNvPr id="26635" name="Rectangle 15"/>
              <p:cNvSpPr/>
              <p:nvPr/>
            </p:nvSpPr>
            <p:spPr>
              <a:xfrm>
                <a:off x="768" y="2256"/>
                <a:ext cx="4320" cy="74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特殊的归约项目，使用产生式</a:t>
                </a:r>
                <a:r>
                  <a:rPr lang="en-US" altLang="zh-CN" sz="2400" b="1" dirty="0">
                    <a:latin typeface="楷体_GB2312" pitchFamily="49" charset="-122"/>
                  </a:rPr>
                  <a:t>S′→α</a:t>
                </a:r>
                <a:r>
                  <a:rPr lang="zh-CN" altLang="en-US" sz="2400" b="1" dirty="0">
                    <a:latin typeface="楷体_GB2312" pitchFamily="49" charset="-122"/>
                  </a:rPr>
                  <a:t>进行归约，表示整个句子已经分析完毕，分析成功，也即输入串为该文法的句子。</a:t>
                </a:r>
                <a:endParaRPr lang="zh-CN" altLang="en-US" sz="2400" b="1" dirty="0">
                  <a:latin typeface="楷体_GB2312" pitchFamily="49" charset="-122"/>
                </a:endParaRPr>
              </a:p>
            </p:txBody>
          </p:sp>
        </p:grpSp>
      </p:grpSp>
      <p:grpSp>
        <p:nvGrpSpPr>
          <p:cNvPr id="19" name="Group 5"/>
          <p:cNvGrpSpPr/>
          <p:nvPr/>
        </p:nvGrpSpPr>
        <p:grpSpPr>
          <a:xfrm>
            <a:off x="533400" y="4821238"/>
            <a:ext cx="7543800" cy="984250"/>
            <a:chOff x="336" y="1152"/>
            <a:chExt cx="4752" cy="768"/>
          </a:xfrm>
        </p:grpSpPr>
        <p:pic>
          <p:nvPicPr>
            <p:cNvPr id="26630" name="Picture 6" descr="kuang4"/>
            <p:cNvPicPr>
              <a:picLocks noChangeAspect="1"/>
            </p:cNvPicPr>
            <p:nvPr/>
          </p:nvPicPr>
          <p:blipFill>
            <a:blip r:embed="rId2"/>
            <a:stretch>
              <a:fillRect/>
            </a:stretch>
          </p:blipFill>
          <p:spPr>
            <a:xfrm>
              <a:off x="336" y="1152"/>
              <a:ext cx="4752" cy="768"/>
            </a:xfrm>
            <a:prstGeom prst="rect">
              <a:avLst/>
            </a:prstGeom>
            <a:noFill/>
            <a:ln w="9525">
              <a:noFill/>
            </a:ln>
          </p:spPr>
        </p:pic>
        <p:sp>
          <p:nvSpPr>
            <p:cNvPr id="26631" name="Text Box 7"/>
            <p:cNvSpPr txBox="1"/>
            <p:nvPr/>
          </p:nvSpPr>
          <p:spPr>
            <a:xfrm>
              <a:off x="423" y="1200"/>
              <a:ext cx="4578"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400" b="1" dirty="0">
                  <a:solidFill>
                    <a:srgbClr val="000000"/>
                  </a:solidFill>
                </a:rPr>
                <a:t>一个产生式对应的项目个数是右部符号长度加</a:t>
              </a:r>
              <a:r>
                <a:rPr lang="en-US" altLang="zh-CN" sz="2400" b="1" dirty="0">
                  <a:solidFill>
                    <a:srgbClr val="000000"/>
                  </a:solidFill>
                </a:rPr>
                <a:t>1</a:t>
              </a:r>
              <a:endParaRPr lang="en-US" altLang="zh-CN" sz="2400" b="1" dirty="0">
                <a:solidFill>
                  <a:srgbClr val="000000"/>
                </a:solidFill>
              </a:endParaRPr>
            </a:p>
            <a:p>
              <a:pPr marL="0" lvl="0" indent="0" algn="just" eaLnBrk="1" hangingPunct="1">
                <a:spcBef>
                  <a:spcPct val="0"/>
                </a:spcBef>
                <a:buNone/>
              </a:pPr>
              <a:r>
                <a:rPr lang="zh-CN" altLang="en-US" sz="2400" b="1" dirty="0">
                  <a:solidFill>
                    <a:srgbClr val="000000"/>
                  </a:solidFill>
                </a:rPr>
                <a:t>产生式</a:t>
              </a:r>
              <a:r>
                <a:rPr lang="en-US" altLang="zh-CN" sz="2400" b="1" dirty="0">
                  <a:solidFill>
                    <a:srgbClr val="000000"/>
                  </a:solidFill>
                </a:rPr>
                <a:t>A→</a:t>
              </a:r>
              <a:r>
                <a:rPr lang="en-US" altLang="zh-CN" sz="2400" b="1" dirty="0">
                  <a:solidFill>
                    <a:srgbClr val="000000"/>
                  </a:solidFill>
                  <a:sym typeface="Symbol" panose="05050102010706020507" pitchFamily="18" charset="2"/>
                </a:rPr>
                <a:t></a:t>
              </a:r>
              <a:r>
                <a:rPr lang="zh-CN" altLang="en-US" sz="2400" b="1" dirty="0">
                  <a:solidFill>
                    <a:srgbClr val="000000"/>
                  </a:solidFill>
                </a:rPr>
                <a:t>的项目个数只有一个，即</a:t>
              </a:r>
              <a:r>
                <a:rPr lang="en-US" altLang="zh-CN" sz="2400" b="1" dirty="0">
                  <a:solidFill>
                    <a:srgbClr val="000000"/>
                  </a:solidFill>
                  <a:sym typeface="Symbol" panose="05050102010706020507" pitchFamily="18" charset="2"/>
                </a:rPr>
                <a:t>A→· </a:t>
              </a:r>
              <a:endParaRPr lang="en-US" altLang="zh-CN" sz="2800" b="1" dirty="0">
                <a:latin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9817"/>
                                        </p:tgtEl>
                                        <p:attrNameLst>
                                          <p:attrName>style.visibility</p:attrName>
                                        </p:attrNameLst>
                                      </p:cBhvr>
                                      <p:to>
                                        <p:strVal val="visible"/>
                                      </p:to>
                                    </p:set>
                                    <p:anim calcmode="lin" valueType="num">
                                      <p:cBhvr additive="base">
                                        <p:cTn id="13" dur="500" fill="hold"/>
                                        <p:tgtEl>
                                          <p:spTgt spid="119817"/>
                                        </p:tgtEl>
                                        <p:attrNameLst>
                                          <p:attrName>ppt_x</p:attrName>
                                        </p:attrNameLst>
                                      </p:cBhvr>
                                      <p:tavLst>
                                        <p:tav tm="0">
                                          <p:val>
                                            <p:strVal val="0-#ppt_w/2"/>
                                          </p:val>
                                        </p:tav>
                                        <p:tav tm="100000">
                                          <p:val>
                                            <p:strVal val="#ppt_x"/>
                                          </p:val>
                                        </p:tav>
                                      </p:tavLst>
                                    </p:anim>
                                    <p:anim calcmode="lin" valueType="num">
                                      <p:cBhvr additive="base">
                                        <p:cTn id="14" dur="500" fill="hold"/>
                                        <p:tgtEl>
                                          <p:spTgt spid="1198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19825" name="Rectangle 17"/>
          <p:cNvSpPr/>
          <p:nvPr/>
        </p:nvSpPr>
        <p:spPr>
          <a:xfrm>
            <a:off x="395288" y="3268663"/>
            <a:ext cx="5256212"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800" b="1" dirty="0">
                <a:solidFill>
                  <a:srgbClr val="000000"/>
                </a:solidFill>
              </a:rPr>
              <a:t>文法</a:t>
            </a:r>
            <a:r>
              <a:rPr lang="en-US" altLang="zh-CN" sz="2800" b="1" dirty="0">
                <a:solidFill>
                  <a:srgbClr val="000000"/>
                </a:solidFill>
              </a:rPr>
              <a:t>G[S]</a:t>
            </a:r>
            <a:r>
              <a:rPr lang="zh-CN" altLang="en-US" sz="2800" b="1" dirty="0">
                <a:solidFill>
                  <a:srgbClr val="000000"/>
                </a:solidFill>
              </a:rPr>
              <a:t>拓广后得到文法</a:t>
            </a:r>
            <a:r>
              <a:rPr lang="en-US" altLang="zh-CN" sz="2800" b="1" dirty="0">
                <a:solidFill>
                  <a:srgbClr val="000000"/>
                </a:solidFill>
              </a:rPr>
              <a:t>G[S']</a:t>
            </a:r>
            <a:r>
              <a:rPr lang="zh-CN" altLang="en-US" sz="2800" b="1" dirty="0">
                <a:solidFill>
                  <a:srgbClr val="000000"/>
                </a:solidFill>
              </a:rPr>
              <a:t>：</a:t>
            </a:r>
            <a:endParaRPr lang="zh-CN" altLang="en-US" sz="2800" b="1" dirty="0"/>
          </a:p>
          <a:p>
            <a:pPr marL="0" lvl="0" indent="0" algn="just">
              <a:spcBef>
                <a:spcPct val="0"/>
              </a:spcBef>
              <a:buNone/>
            </a:pPr>
            <a:r>
              <a:rPr lang="en-US" altLang="zh-CN" sz="2800" b="1" dirty="0">
                <a:solidFill>
                  <a:srgbClr val="000000"/>
                </a:solidFill>
              </a:rPr>
              <a:t>[0] </a:t>
            </a:r>
            <a:r>
              <a:rPr lang="en-US" altLang="zh-CN" sz="2800" b="1" dirty="0">
                <a:solidFill>
                  <a:srgbClr val="FF0000"/>
                </a:solidFill>
              </a:rPr>
              <a:t>S'→S</a:t>
            </a:r>
            <a:endParaRPr lang="en-US" altLang="zh-CN" sz="2800" b="1" dirty="0">
              <a:solidFill>
                <a:srgbClr val="FF0000"/>
              </a:solidFill>
            </a:endParaRPr>
          </a:p>
          <a:p>
            <a:pPr marL="0" lvl="0" indent="0" algn="just">
              <a:spcBef>
                <a:spcPct val="0"/>
              </a:spcBef>
              <a:buNone/>
            </a:pPr>
            <a:r>
              <a:rPr lang="en-US" altLang="zh-CN" sz="2800" b="1" dirty="0">
                <a:solidFill>
                  <a:srgbClr val="000000"/>
                </a:solidFill>
              </a:rPr>
              <a:t>[1] S→aS</a:t>
            </a:r>
            <a:endParaRPr lang="en-US" altLang="zh-CN" sz="2800" b="1" dirty="0"/>
          </a:p>
          <a:p>
            <a:pPr marL="0" lvl="0" indent="0" algn="just">
              <a:spcBef>
                <a:spcPct val="0"/>
              </a:spcBef>
              <a:buNone/>
            </a:pPr>
            <a:r>
              <a:rPr lang="en-US" altLang="zh-CN" sz="2800" b="1" dirty="0">
                <a:solidFill>
                  <a:srgbClr val="000000"/>
                </a:solidFill>
              </a:rPr>
              <a:t>[2] S→b</a:t>
            </a:r>
            <a:endParaRPr lang="en-US" altLang="zh-CN" sz="2800" b="1" dirty="0"/>
          </a:p>
        </p:txBody>
      </p:sp>
      <p:sp>
        <p:nvSpPr>
          <p:cNvPr id="119826" name="AutoShape 18"/>
          <p:cNvSpPr>
            <a:spLocks noChangeArrowheads="1"/>
          </p:cNvSpPr>
          <p:nvPr/>
        </p:nvSpPr>
        <p:spPr bwMode="auto">
          <a:xfrm>
            <a:off x="4932363" y="1341438"/>
            <a:ext cx="3505200" cy="838200"/>
          </a:xfrm>
          <a:prstGeom prst="leftArrow">
            <a:avLst>
              <a:gd name="adj1" fmla="val 50000"/>
              <a:gd name="adj2" fmla="val 104545"/>
            </a:avLst>
          </a:prstGeom>
          <a:solidFill>
            <a:schemeClr val="accent6">
              <a:lumMod val="60000"/>
              <a:lumOff val="40000"/>
            </a:schemeClr>
          </a:solid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rPr>
              <a:t>       </a:t>
            </a:r>
            <a:r>
              <a:rPr kumimoji="1"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rPr>
              <a:t>写出文法所有项目</a:t>
            </a:r>
            <a:endParaRPr kumimoji="1"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endParaRPr>
          </a:p>
        </p:txBody>
      </p:sp>
      <p:sp>
        <p:nvSpPr>
          <p:cNvPr id="19" name="Rectangle 4"/>
          <p:cNvSpPr/>
          <p:nvPr/>
        </p:nvSpPr>
        <p:spPr>
          <a:xfrm>
            <a:off x="304800" y="1009650"/>
            <a:ext cx="4627563"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69875" algn="just">
              <a:spcBef>
                <a:spcPct val="0"/>
              </a:spcBef>
              <a:buNone/>
            </a:pPr>
            <a:r>
              <a:rPr lang="en-US" altLang="zh-CN" sz="2800" b="1" dirty="0">
                <a:solidFill>
                  <a:schemeClr val="accent2"/>
                </a:solidFill>
                <a:latin typeface="Times New Roman MT Extra Bold" charset="0"/>
                <a:sym typeface="Symbol" panose="05050102010706020507" pitchFamily="18" charset="2"/>
              </a:rPr>
              <a:t>【</a:t>
            </a:r>
            <a:r>
              <a:rPr lang="zh-CN" altLang="en-US" sz="2800" b="1" dirty="0">
                <a:solidFill>
                  <a:schemeClr val="accent2"/>
                </a:solidFill>
                <a:latin typeface="Times New Roman MT Extra Bold" charset="0"/>
                <a:sym typeface="Symbol" panose="05050102010706020507" pitchFamily="18" charset="2"/>
              </a:rPr>
              <a:t>例</a:t>
            </a:r>
            <a:r>
              <a:rPr lang="en-US" altLang="zh-CN" sz="2800" b="1" dirty="0">
                <a:solidFill>
                  <a:schemeClr val="accent2"/>
                </a:solidFill>
                <a:latin typeface="Times New Roman MT Extra Bold" charset="0"/>
                <a:sym typeface="Symbol" panose="05050102010706020507" pitchFamily="18" charset="2"/>
              </a:rPr>
              <a:t>】</a:t>
            </a:r>
            <a:r>
              <a:rPr lang="en-US" altLang="zh-CN" sz="2800" b="1" dirty="0">
                <a:solidFill>
                  <a:schemeClr val="accent2"/>
                </a:solidFill>
                <a:sym typeface="Symbol" panose="05050102010706020507" pitchFamily="18" charset="2"/>
              </a:rPr>
              <a:t> </a:t>
            </a:r>
            <a:r>
              <a:rPr lang="zh-CN" altLang="en-US" sz="2800" b="1" dirty="0">
                <a:solidFill>
                  <a:schemeClr val="accent2"/>
                </a:solidFill>
                <a:sym typeface="Symbol" panose="05050102010706020507" pitchFamily="18" charset="2"/>
              </a:rPr>
              <a:t>文法</a:t>
            </a:r>
            <a:r>
              <a:rPr lang="en-US" altLang="zh-CN" sz="2800" b="1" dirty="0">
                <a:solidFill>
                  <a:schemeClr val="accent2"/>
                </a:solidFill>
                <a:sym typeface="Symbol" panose="05050102010706020507" pitchFamily="18" charset="2"/>
              </a:rPr>
              <a:t>G[S]</a:t>
            </a:r>
            <a:r>
              <a:rPr lang="zh-CN" altLang="en-US" sz="2800" b="1" dirty="0">
                <a:solidFill>
                  <a:schemeClr val="accent2"/>
                </a:solidFill>
                <a:sym typeface="Symbol" panose="05050102010706020507" pitchFamily="18" charset="2"/>
              </a:rPr>
              <a:t>：</a:t>
            </a:r>
            <a:endParaRPr lang="zh-CN" altLang="en-US" sz="2800" b="1" dirty="0">
              <a:solidFill>
                <a:schemeClr val="accent2"/>
              </a:solidFill>
              <a:sym typeface="Symbol" panose="05050102010706020507" pitchFamily="18" charset="2"/>
            </a:endParaRPr>
          </a:p>
          <a:p>
            <a:pPr marL="0" lvl="0" indent="269875" algn="just">
              <a:spcBef>
                <a:spcPct val="0"/>
              </a:spcBef>
              <a:buNone/>
            </a:pPr>
            <a:r>
              <a:rPr lang="en-US" altLang="zh-CN" sz="2800" b="1" dirty="0">
                <a:solidFill>
                  <a:schemeClr val="accent2"/>
                </a:solidFill>
                <a:sym typeface="Symbol" panose="05050102010706020507" pitchFamily="18" charset="2"/>
              </a:rPr>
              <a:t>S→aS|b</a:t>
            </a:r>
            <a:endParaRPr lang="en-US" altLang="zh-CN" sz="2800" b="1" dirty="0">
              <a:solidFill>
                <a:schemeClr val="accent2"/>
              </a:solidFill>
              <a:sym typeface="Symbol" panose="05050102010706020507" pitchFamily="18" charset="2"/>
            </a:endParaRPr>
          </a:p>
          <a:p>
            <a:pPr marL="0" lvl="0" indent="269875" algn="just">
              <a:spcBef>
                <a:spcPct val="0"/>
              </a:spcBef>
              <a:buNone/>
            </a:pPr>
            <a:r>
              <a:rPr lang="zh-CN" altLang="en-US" sz="2800" b="1" dirty="0">
                <a:solidFill>
                  <a:schemeClr val="accent2"/>
                </a:solidFill>
                <a:sym typeface="Symbol" panose="05050102010706020507" pitchFamily="18" charset="2"/>
              </a:rPr>
              <a:t>写出其所有的</a:t>
            </a:r>
            <a:r>
              <a:rPr lang="en-US" altLang="zh-CN" sz="2800" b="1" dirty="0">
                <a:solidFill>
                  <a:schemeClr val="accent2"/>
                </a:solidFill>
                <a:sym typeface="Symbol" panose="05050102010706020507" pitchFamily="18" charset="2"/>
              </a:rPr>
              <a:t>LR(0)</a:t>
            </a:r>
            <a:r>
              <a:rPr lang="zh-CN" altLang="en-US" sz="2800" b="1" dirty="0">
                <a:solidFill>
                  <a:schemeClr val="accent2"/>
                </a:solidFill>
                <a:sym typeface="Symbol" panose="05050102010706020507" pitchFamily="18" charset="2"/>
              </a:rPr>
              <a:t>项目。</a:t>
            </a:r>
            <a:endParaRPr lang="zh-CN" altLang="en-US" sz="2800" b="1" dirty="0">
              <a:solidFill>
                <a:schemeClr val="accent2"/>
              </a:solidFill>
              <a:sym typeface="Symbol" panose="05050102010706020507" pitchFamily="18" charset="2"/>
            </a:endParaRPr>
          </a:p>
        </p:txBody>
      </p:sp>
      <p:sp>
        <p:nvSpPr>
          <p:cNvPr id="20" name="Rectangle 8"/>
          <p:cNvSpPr>
            <a:spLocks noChangeArrowheads="1"/>
          </p:cNvSpPr>
          <p:nvPr/>
        </p:nvSpPr>
        <p:spPr bwMode="auto">
          <a:xfrm>
            <a:off x="6630988" y="2924175"/>
            <a:ext cx="1612900" cy="3109913"/>
          </a:xfrm>
          <a:prstGeom prst="rect">
            <a:avLst/>
          </a:prstGeom>
          <a:solidFill>
            <a:schemeClr val="accent6">
              <a:lumMod val="60000"/>
              <a:lumOff val="40000"/>
            </a:schemeClr>
          </a:solid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a:t>
            </a: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rPr>
              <a:t>'</a:t>
            </a: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    </a:t>
            </a:r>
            <a:endPar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a:t>
            </a: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rPr>
              <a:t>'</a:t>
            </a: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a:t>
            </a:r>
            <a:endPar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a:t>
            </a:r>
            <a:r>
              <a:rPr kumimoji="1"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aS</a:t>
            </a: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    </a:t>
            </a:r>
            <a:endPar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S→a·S</a:t>
            </a: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    </a:t>
            </a:r>
            <a:endPar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S→aS</a:t>
            </a: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    </a:t>
            </a:r>
            <a:endPar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S→·b   </a:t>
            </a:r>
            <a:endPar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800" b="1" i="0" u="none" strike="noStrike" kern="1200" cap="none" spc="0" normalizeH="0" baseline="0" noProof="0" dirty="0" err="1">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S→b</a:t>
            </a:r>
            <a:r>
              <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rPr>
              <a:t>·</a:t>
            </a:r>
            <a:endParaRPr kumimoji="1"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楷体_GB2312" pitchFamily="49" charset="-122"/>
              <a:cs typeface="+mn-cs"/>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9826"/>
                                        </p:tgtEl>
                                        <p:attrNameLst>
                                          <p:attrName>style.visibility</p:attrName>
                                        </p:attrNameLst>
                                      </p:cBhvr>
                                      <p:to>
                                        <p:strVal val="visible"/>
                                      </p:to>
                                    </p:set>
                                    <p:anim calcmode="lin" valueType="num">
                                      <p:cBhvr additive="base">
                                        <p:cTn id="13" dur="500" fill="hold"/>
                                        <p:tgtEl>
                                          <p:spTgt spid="119826"/>
                                        </p:tgtEl>
                                        <p:attrNameLst>
                                          <p:attrName>ppt_x</p:attrName>
                                        </p:attrNameLst>
                                      </p:cBhvr>
                                      <p:tavLst>
                                        <p:tav tm="0">
                                          <p:val>
                                            <p:strVal val="1+#ppt_w/2"/>
                                          </p:val>
                                        </p:tav>
                                        <p:tav tm="100000">
                                          <p:val>
                                            <p:strVal val="#ppt_x"/>
                                          </p:val>
                                        </p:tav>
                                      </p:tavLst>
                                    </p:anim>
                                    <p:anim calcmode="lin" valueType="num">
                                      <p:cBhvr additive="base">
                                        <p:cTn id="14" dur="500" fill="hold"/>
                                        <p:tgtEl>
                                          <p:spTgt spid="1198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25"/>
                                        </p:tgtEl>
                                        <p:attrNameLst>
                                          <p:attrName>style.visibility</p:attrName>
                                        </p:attrNameLst>
                                      </p:cBhvr>
                                      <p:to>
                                        <p:strVal val="visible"/>
                                      </p:to>
                                    </p:set>
                                    <p:anim calcmode="lin" valueType="num">
                                      <p:cBhvr additive="base">
                                        <p:cTn id="19" dur="500" fill="hold"/>
                                        <p:tgtEl>
                                          <p:spTgt spid="119825"/>
                                        </p:tgtEl>
                                        <p:attrNameLst>
                                          <p:attrName>ppt_x</p:attrName>
                                        </p:attrNameLst>
                                      </p:cBhvr>
                                      <p:tavLst>
                                        <p:tav tm="0">
                                          <p:val>
                                            <p:strVal val="0-#ppt_w/2"/>
                                          </p:val>
                                        </p:tav>
                                        <p:tav tm="100000">
                                          <p:val>
                                            <p:strVal val="#ppt_x"/>
                                          </p:val>
                                        </p:tav>
                                      </p:tavLst>
                                    </p:anim>
                                    <p:anim calcmode="lin" valueType="num">
                                      <p:cBhvr additive="base">
                                        <p:cTn id="20" dur="500" fill="hold"/>
                                        <p:tgtEl>
                                          <p:spTgt spid="1198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5" grpId="0"/>
      <p:bldP spid="119826" grpId="0" animBg="1"/>
      <p:bldP spid="19" grpId="0"/>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22883" name="Text Box 3"/>
          <p:cNvSpPr txBox="1"/>
          <p:nvPr/>
        </p:nvSpPr>
        <p:spPr>
          <a:xfrm>
            <a:off x="468313" y="4581525"/>
            <a:ext cx="8066087" cy="1587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50000"/>
              </a:spcBef>
              <a:buNone/>
            </a:pPr>
            <a:r>
              <a:rPr lang="zh-CN" altLang="en-US" sz="2800" b="1" dirty="0">
                <a:latin typeface="楷体_GB2312" pitchFamily="49" charset="-122"/>
              </a:rPr>
              <a:t>（</a:t>
            </a:r>
            <a:r>
              <a:rPr lang="en-US" altLang="zh-CN" sz="2800" b="1" dirty="0">
                <a:latin typeface="楷体_GB2312" pitchFamily="49" charset="-122"/>
              </a:rPr>
              <a:t>1</a:t>
            </a:r>
            <a:r>
              <a:rPr lang="zh-CN" altLang="en-US" sz="2800" b="1" dirty="0">
                <a:latin typeface="楷体_GB2312" pitchFamily="49" charset="-122"/>
              </a:rPr>
              <a:t>）求出文法的所有项目，按一定规则构造</a:t>
            </a:r>
            <a:r>
              <a:rPr lang="en-US" altLang="zh-CN" sz="2800" b="1" dirty="0">
                <a:latin typeface="楷体_GB2312" pitchFamily="49" charset="-122"/>
              </a:rPr>
              <a:t>NFA</a:t>
            </a:r>
            <a:r>
              <a:rPr lang="zh-CN" altLang="en-US" sz="2800" b="1" dirty="0">
                <a:latin typeface="楷体_GB2312" pitchFamily="49" charset="-122"/>
              </a:rPr>
              <a:t>再确定化为</a:t>
            </a:r>
            <a:r>
              <a:rPr lang="en-US" altLang="zh-CN" sz="2800" b="1" dirty="0">
                <a:latin typeface="楷体_GB2312" pitchFamily="49" charset="-122"/>
              </a:rPr>
              <a:t>DFA</a:t>
            </a:r>
            <a:endParaRPr lang="en-US" altLang="zh-CN" sz="2800" b="1" dirty="0">
              <a:solidFill>
                <a:srgbClr val="FF3300"/>
              </a:solidFill>
              <a:latin typeface="楷体_GB2312" pitchFamily="49" charset="-122"/>
            </a:endParaRPr>
          </a:p>
          <a:p>
            <a:pPr marL="0" lvl="0" indent="0" algn="just" eaLnBrk="1" hangingPunct="1">
              <a:spcBef>
                <a:spcPct val="50000"/>
              </a:spcBef>
              <a:buNone/>
            </a:pPr>
            <a:r>
              <a:rPr lang="zh-CN" altLang="en-US" sz="2800" b="1" dirty="0">
                <a:latin typeface="楷体_GB2312" pitchFamily="49" charset="-122"/>
              </a:rPr>
              <a:t>（</a:t>
            </a:r>
            <a:r>
              <a:rPr lang="en-US" altLang="zh-CN" sz="2800" b="1" dirty="0">
                <a:latin typeface="楷体_GB2312" pitchFamily="49" charset="-122"/>
              </a:rPr>
              <a:t>2</a:t>
            </a:r>
            <a:r>
              <a:rPr lang="zh-CN" altLang="en-US" sz="2800" b="1" dirty="0">
                <a:latin typeface="楷体_GB2312" pitchFamily="49" charset="-122"/>
              </a:rPr>
              <a:t>）直接构造</a:t>
            </a:r>
            <a:r>
              <a:rPr lang="en-US" altLang="zh-CN" sz="2800" b="1" dirty="0">
                <a:latin typeface="楷体_GB2312" pitchFamily="49" charset="-122"/>
              </a:rPr>
              <a:t>DFA</a:t>
            </a:r>
            <a:r>
              <a:rPr lang="zh-CN" altLang="en-US" sz="2800" b="1" dirty="0">
                <a:solidFill>
                  <a:srgbClr val="FF3300"/>
                </a:solidFill>
                <a:latin typeface="楷体_GB2312" pitchFamily="49" charset="-122"/>
              </a:rPr>
              <a:t>（重点掌握）</a:t>
            </a:r>
            <a:endParaRPr lang="zh-CN" altLang="en-US" sz="2800" b="1" dirty="0">
              <a:latin typeface="楷体_GB2312" pitchFamily="49" charset="-122"/>
            </a:endParaRPr>
          </a:p>
        </p:txBody>
      </p:sp>
      <p:sp>
        <p:nvSpPr>
          <p:cNvPr id="122884" name="Rectangle 4"/>
          <p:cNvSpPr/>
          <p:nvPr/>
        </p:nvSpPr>
        <p:spPr>
          <a:xfrm>
            <a:off x="228600" y="3959225"/>
            <a:ext cx="1679575" cy="533400"/>
          </a:xfrm>
          <a:prstGeom prst="rect">
            <a:avLst/>
          </a:prstGeom>
          <a:solidFill>
            <a:srgbClr val="CC99FF"/>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t>两种方法</a:t>
            </a:r>
            <a:endParaRPr lang="zh-CN" altLang="en-US" sz="2800" b="1" dirty="0"/>
          </a:p>
        </p:txBody>
      </p:sp>
      <p:sp>
        <p:nvSpPr>
          <p:cNvPr id="122885" name="Rectangle 5"/>
          <p:cNvSpPr/>
          <p:nvPr/>
        </p:nvSpPr>
        <p:spPr>
          <a:xfrm>
            <a:off x="323850" y="1268413"/>
            <a:ext cx="8382000" cy="25908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Font typeface="Wingdings" panose="05000000000000000000" pitchFamily="2" charset="2"/>
              <a:buChar char="Ø"/>
            </a:pPr>
            <a:r>
              <a:rPr lang="zh-CN" altLang="en-US" sz="2600" b="1" dirty="0">
                <a:latin typeface="楷体_GB2312" pitchFamily="49" charset="-122"/>
              </a:rPr>
              <a:t>有穷自动机的</a:t>
            </a:r>
            <a:r>
              <a:rPr lang="zh-CN" altLang="en-US" sz="2600" b="1" dirty="0">
                <a:solidFill>
                  <a:srgbClr val="FF0000"/>
                </a:solidFill>
                <a:latin typeface="楷体_GB2312" pitchFamily="49" charset="-122"/>
              </a:rPr>
              <a:t>输入字符</a:t>
            </a:r>
            <a:r>
              <a:rPr lang="zh-CN" altLang="en-US" sz="2600" b="1" dirty="0">
                <a:latin typeface="楷体_GB2312" pitchFamily="49" charset="-122"/>
              </a:rPr>
              <a:t>：</a:t>
            </a:r>
            <a:r>
              <a:rPr lang="zh-CN" altLang="en-US" sz="2600" b="1" dirty="0">
                <a:solidFill>
                  <a:srgbClr val="FF0000"/>
                </a:solidFill>
                <a:latin typeface="楷体_GB2312" pitchFamily="49" charset="-122"/>
              </a:rPr>
              <a:t>终结符和非终结符</a:t>
            </a:r>
            <a:endParaRPr lang="zh-CN" altLang="en-US" sz="2600" b="1" dirty="0">
              <a:solidFill>
                <a:srgbClr val="FF0000"/>
              </a:solidFill>
              <a:latin typeface="楷体_GB2312" pitchFamily="49" charset="-122"/>
            </a:endParaRPr>
          </a:p>
          <a:p>
            <a:pPr marL="342900" lvl="0" indent="-342900" eaLnBrk="1" hangingPunct="1">
              <a:buFont typeface="Wingdings" panose="05000000000000000000" pitchFamily="2" charset="2"/>
              <a:buChar char="Ø"/>
            </a:pPr>
            <a:r>
              <a:rPr lang="zh-CN" altLang="en-US" sz="2600" b="1" dirty="0">
                <a:solidFill>
                  <a:srgbClr val="FF0000"/>
                </a:solidFill>
                <a:latin typeface="楷体_GB2312" pitchFamily="49" charset="-122"/>
              </a:rPr>
              <a:t>状态转换</a:t>
            </a:r>
            <a:r>
              <a:rPr lang="zh-CN" altLang="en-US" sz="2600" b="1" dirty="0">
                <a:latin typeface="楷体_GB2312" pitchFamily="49" charset="-122"/>
              </a:rPr>
              <a:t>：每把一个</a:t>
            </a:r>
            <a:r>
              <a:rPr lang="zh-CN" altLang="en-US" sz="2600" b="1" dirty="0">
                <a:solidFill>
                  <a:srgbClr val="FF0000"/>
                </a:solidFill>
                <a:latin typeface="楷体_GB2312" pitchFamily="49" charset="-122"/>
              </a:rPr>
              <a:t>符号进栈</a:t>
            </a:r>
            <a:r>
              <a:rPr lang="zh-CN" altLang="en-US" sz="2600" b="1" dirty="0">
                <a:latin typeface="楷体_GB2312" pitchFamily="49" charset="-122"/>
              </a:rPr>
              <a:t>，就看成识别过了该符号，进行状态转换。因为</a:t>
            </a:r>
            <a:r>
              <a:rPr lang="en-US" altLang="zh-CN" sz="2600" b="1" dirty="0">
                <a:latin typeface="楷体_GB2312" pitchFamily="49" charset="-122"/>
              </a:rPr>
              <a:t>LR</a:t>
            </a:r>
            <a:r>
              <a:rPr lang="zh-CN" altLang="en-US" sz="2600" b="1" dirty="0">
                <a:latin typeface="楷体_GB2312" pitchFamily="49" charset="-122"/>
              </a:rPr>
              <a:t>分析时栈中始终保持是活前缀，所以有穷自动机识别过的符号串也是活前缀。</a:t>
            </a:r>
            <a:endParaRPr lang="zh-CN" altLang="en-US" sz="2600" b="1" dirty="0">
              <a:latin typeface="楷体_GB2312" pitchFamily="49" charset="-122"/>
            </a:endParaRPr>
          </a:p>
          <a:p>
            <a:pPr marL="342900" lvl="0" indent="-342900" eaLnBrk="1" hangingPunct="1">
              <a:buFont typeface="Wingdings" panose="05000000000000000000" pitchFamily="2" charset="2"/>
              <a:buChar char="Ø"/>
            </a:pPr>
            <a:r>
              <a:rPr lang="zh-CN" altLang="en-US" sz="2600" b="1" dirty="0">
                <a:solidFill>
                  <a:srgbClr val="FF0000"/>
                </a:solidFill>
                <a:latin typeface="楷体_GB2312" pitchFamily="49" charset="-122"/>
              </a:rPr>
              <a:t>终态</a:t>
            </a:r>
            <a:r>
              <a:rPr lang="zh-CN" altLang="en-US" sz="2600" b="1" dirty="0">
                <a:latin typeface="楷体_GB2312" pitchFamily="49" charset="-122"/>
              </a:rPr>
              <a:t>：当识别到可归约前缀（表明在栈中形成句柄），认为到达了识别句柄的终态，执行</a:t>
            </a:r>
            <a:r>
              <a:rPr lang="zh-CN" altLang="en-US" sz="2600" b="1" dirty="0">
                <a:solidFill>
                  <a:srgbClr val="FF0000"/>
                </a:solidFill>
                <a:latin typeface="楷体_GB2312" pitchFamily="49" charset="-122"/>
              </a:rPr>
              <a:t>归约。</a:t>
            </a:r>
            <a:endParaRPr lang="zh-CN" altLang="en-US" sz="2600" b="1" dirty="0">
              <a:solidFill>
                <a:srgbClr val="FF0000"/>
              </a:solidFill>
              <a:latin typeface="楷体_GB2312" pitchFamily="49" charset="-122"/>
            </a:endParaRPr>
          </a:p>
        </p:txBody>
      </p:sp>
      <p:sp>
        <p:nvSpPr>
          <p:cNvPr id="28678"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b="1" dirty="0">
                <a:solidFill>
                  <a:srgbClr val="CC00CC"/>
                </a:solidFill>
                <a:latin typeface="楷体_GB2312" pitchFamily="49" charset="-122"/>
              </a:rPr>
              <a:t>构造识别活前缀的</a:t>
            </a:r>
            <a:r>
              <a:rPr lang="en-US" altLang="zh-CN" b="1" dirty="0">
                <a:solidFill>
                  <a:srgbClr val="CC00CC"/>
                </a:solidFill>
                <a:latin typeface="楷体_GB2312" pitchFamily="49" charset="-122"/>
              </a:rPr>
              <a:t>DFA</a:t>
            </a:r>
            <a:endParaRPr lang="en-US" altLang="zh-CN" b="1" dirty="0">
              <a:solidFill>
                <a:srgbClr val="CC00CC"/>
              </a:solidFill>
              <a:latin typeface="楷体_GB2312" pitchFamily="49" charset="-122"/>
            </a:endParaRPr>
          </a:p>
        </p:txBody>
      </p:sp>
      <p:sp>
        <p:nvSpPr>
          <p:cNvPr id="28679"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28680"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5">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5">
                                            <p:txEl>
                                              <p:charRg st="20" end="9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885">
                                            <p:txEl>
                                              <p:charRg st="91" end="13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4"/>
                                        </p:tgtEl>
                                        <p:attrNameLst>
                                          <p:attrName>style.visibility</p:attrName>
                                        </p:attrNameLst>
                                      </p:cBhvr>
                                      <p:to>
                                        <p:strVal val="visible"/>
                                      </p:to>
                                    </p:set>
                                    <p:anim calcmode="lin" valueType="num">
                                      <p:cBhvr additive="base">
                                        <p:cTn id="19" dur="500" fill="hold"/>
                                        <p:tgtEl>
                                          <p:spTgt spid="122884"/>
                                        </p:tgtEl>
                                        <p:attrNameLst>
                                          <p:attrName>ppt_x</p:attrName>
                                        </p:attrNameLst>
                                      </p:cBhvr>
                                      <p:tavLst>
                                        <p:tav tm="0">
                                          <p:val>
                                            <p:strVal val="0-#ppt_w/2"/>
                                          </p:val>
                                        </p:tav>
                                        <p:tav tm="100000">
                                          <p:val>
                                            <p:strVal val="#ppt_x"/>
                                          </p:val>
                                        </p:tav>
                                      </p:tavLst>
                                    </p:anim>
                                    <p:anim calcmode="lin" valueType="num">
                                      <p:cBhvr additive="base">
                                        <p:cTn id="20"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3"/>
                                        </p:tgtEl>
                                        <p:attrNameLst>
                                          <p:attrName>style.visibility</p:attrName>
                                        </p:attrNameLst>
                                      </p:cBhvr>
                                      <p:to>
                                        <p:strVal val="visible"/>
                                      </p:to>
                                    </p:set>
                                    <p:anim calcmode="lin" valueType="num">
                                      <p:cBhvr additive="base">
                                        <p:cTn id="25" dur="500" fill="hold"/>
                                        <p:tgtEl>
                                          <p:spTgt spid="122883"/>
                                        </p:tgtEl>
                                        <p:attrNameLst>
                                          <p:attrName>ppt_x</p:attrName>
                                        </p:attrNameLst>
                                      </p:cBhvr>
                                      <p:tavLst>
                                        <p:tav tm="0">
                                          <p:val>
                                            <p:strVal val="0-#ppt_w/2"/>
                                          </p:val>
                                        </p:tav>
                                        <p:tav tm="100000">
                                          <p:val>
                                            <p:strVal val="#ppt_x"/>
                                          </p:val>
                                        </p:tav>
                                      </p:tavLst>
                                    </p:anim>
                                    <p:anim calcmode="lin" valueType="num">
                                      <p:cBhvr additive="base">
                                        <p:cTn id="26" dur="500" fill="hold"/>
                                        <p:tgtEl>
                                          <p:spTgt spid="1228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P spid="122884" grpId="0" animBg="1"/>
      <p:bldP spid="122885" grpId="0" bldLvl="2"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9699" name="Rectangle 2"/>
          <p:cNvSpPr/>
          <p:nvPr/>
        </p:nvSpPr>
        <p:spPr>
          <a:xfrm>
            <a:off x="0" y="0"/>
            <a:ext cx="6019800" cy="685800"/>
          </a:xfrm>
          <a:prstGeom prst="rect">
            <a:avLst/>
          </a:prstGeom>
          <a:solidFill>
            <a:srgbClr val="FFFFD5"/>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latin typeface="楷体_GB2312" pitchFamily="49" charset="-122"/>
              </a:rPr>
              <a:t>构造活前缀的方法一：</a:t>
            </a:r>
            <a:r>
              <a:rPr lang="en-US" altLang="zh-CN" sz="2800" b="1" dirty="0">
                <a:latin typeface="楷体_GB2312" pitchFamily="49" charset="-122"/>
              </a:rPr>
              <a:t>NFA</a:t>
            </a:r>
            <a:r>
              <a:rPr lang="en-US" altLang="zh-CN" sz="2800" b="1" dirty="0">
                <a:latin typeface="楷体_GB2312" pitchFamily="49" charset="-122"/>
                <a:sym typeface="Wingdings" panose="05000000000000000000" pitchFamily="2" charset="2"/>
              </a:rPr>
              <a:t> </a:t>
            </a:r>
            <a:r>
              <a:rPr lang="en-US" altLang="zh-CN" sz="2800" b="1" dirty="0">
                <a:latin typeface="楷体_GB2312" pitchFamily="49" charset="-122"/>
              </a:rPr>
              <a:t>DFA </a:t>
            </a:r>
            <a:endParaRPr lang="en-US" altLang="zh-CN" sz="2800" b="1" dirty="0">
              <a:latin typeface="楷体_GB2312" pitchFamily="49" charset="-122"/>
            </a:endParaRPr>
          </a:p>
        </p:txBody>
      </p:sp>
      <p:grpSp>
        <p:nvGrpSpPr>
          <p:cNvPr id="123907" name="Group 3"/>
          <p:cNvGrpSpPr/>
          <p:nvPr/>
        </p:nvGrpSpPr>
        <p:grpSpPr>
          <a:xfrm>
            <a:off x="381000" y="685800"/>
            <a:ext cx="8153400" cy="1524000"/>
            <a:chOff x="192" y="1200"/>
            <a:chExt cx="5280" cy="480"/>
          </a:xfrm>
        </p:grpSpPr>
        <p:pic>
          <p:nvPicPr>
            <p:cNvPr id="29707" name="Picture 4" descr="kuang3"/>
            <p:cNvPicPr>
              <a:picLocks noChangeAspect="1"/>
            </p:cNvPicPr>
            <p:nvPr/>
          </p:nvPicPr>
          <p:blipFill>
            <a:blip r:embed="rId1"/>
            <a:stretch>
              <a:fillRect/>
            </a:stretch>
          </p:blipFill>
          <p:spPr>
            <a:xfrm rot="10800000" flipH="1" flipV="1">
              <a:off x="192" y="1200"/>
              <a:ext cx="5280" cy="480"/>
            </a:xfrm>
            <a:prstGeom prst="rect">
              <a:avLst/>
            </a:prstGeom>
            <a:noFill/>
            <a:ln w="9525">
              <a:noFill/>
            </a:ln>
          </p:spPr>
        </p:pic>
        <p:sp>
          <p:nvSpPr>
            <p:cNvPr id="29708" name="Text Box 5"/>
            <p:cNvSpPr txBox="1"/>
            <p:nvPr/>
          </p:nvSpPr>
          <p:spPr>
            <a:xfrm>
              <a:off x="336" y="1248"/>
              <a:ext cx="5088" cy="3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楷体_GB2312" pitchFamily="49" charset="-122"/>
                </a:rPr>
                <a:t>1</a:t>
              </a:r>
              <a:r>
                <a:rPr lang="zh-CN" altLang="en-US" sz="2400" b="1" dirty="0">
                  <a:solidFill>
                    <a:srgbClr val="000000"/>
                  </a:solidFill>
                  <a:latin typeface="宋体" panose="02010600030101010101" pitchFamily="2" charset="-122"/>
                </a:rPr>
                <a:t>）设所有</a:t>
              </a:r>
              <a:r>
                <a:rPr lang="en-US" altLang="zh-CN" sz="2400" b="1" dirty="0">
                  <a:solidFill>
                    <a:srgbClr val="000000"/>
                  </a:solidFill>
                  <a:latin typeface="楷体_GB2312" pitchFamily="49" charset="-122"/>
                </a:rPr>
                <a:t>LR(0)</a:t>
              </a:r>
              <a:r>
                <a:rPr lang="zh-CN" altLang="en-US" sz="2400" b="1" dirty="0">
                  <a:solidFill>
                    <a:srgbClr val="000000"/>
                  </a:solidFill>
                  <a:latin typeface="宋体" panose="02010600030101010101" pitchFamily="2" charset="-122"/>
                </a:rPr>
                <a:t>项目分别对应</a:t>
              </a:r>
              <a:r>
                <a:rPr lang="en-US" altLang="zh-CN" sz="2400" b="1" dirty="0">
                  <a:solidFill>
                    <a:srgbClr val="000000"/>
                  </a:solidFill>
                  <a:latin typeface="楷体_GB2312" pitchFamily="49" charset="-122"/>
                </a:rPr>
                <a:t>NFA</a:t>
              </a:r>
              <a:r>
                <a:rPr lang="zh-CN" altLang="en-US" sz="2400" b="1" dirty="0">
                  <a:solidFill>
                    <a:srgbClr val="000000"/>
                  </a:solidFill>
                  <a:latin typeface="宋体" panose="02010600030101010101" pitchFamily="2" charset="-122"/>
                </a:rPr>
                <a:t>的一个状态，其中含有文法开始符号的产生式</a:t>
              </a:r>
              <a:r>
                <a:rPr lang="en-US" altLang="zh-CN" sz="2400" b="1" dirty="0">
                  <a:solidFill>
                    <a:srgbClr val="000000"/>
                  </a:solidFill>
                  <a:latin typeface="楷体_GB2312" pitchFamily="49" charset="-122"/>
                </a:rPr>
                <a:t>S'</a:t>
              </a:r>
              <a:r>
                <a:rPr lang="en-US" altLang="zh-CN" sz="2400" b="1" dirty="0">
                  <a:solidFill>
                    <a:srgbClr val="000000"/>
                  </a:solidFill>
                  <a:latin typeface="宋体" panose="02010600030101010101" pitchFamily="2" charset="-122"/>
                </a:rPr>
                <a:t>→</a:t>
              </a:r>
              <a:r>
                <a:rPr lang="en-US" altLang="zh-CN" sz="2400" b="1" dirty="0">
                  <a:solidFill>
                    <a:srgbClr val="000000"/>
                  </a:solidFill>
                  <a:latin typeface="楷体_GB2312" pitchFamily="49" charset="-122"/>
                </a:rPr>
                <a:t>S</a:t>
              </a:r>
              <a:r>
                <a:rPr lang="zh-CN" altLang="en-US" sz="2400" b="1" dirty="0">
                  <a:solidFill>
                    <a:srgbClr val="000000"/>
                  </a:solidFill>
                  <a:latin typeface="宋体" panose="02010600030101010101" pitchFamily="2" charset="-122"/>
                </a:rPr>
                <a:t>的第一个项目（</a:t>
              </a:r>
              <a:r>
                <a:rPr lang="en-US" altLang="zh-CN" sz="2400" b="1" dirty="0">
                  <a:solidFill>
                    <a:srgbClr val="FF0000"/>
                  </a:solidFill>
                  <a:latin typeface="楷体_GB2312" pitchFamily="49" charset="-122"/>
                </a:rPr>
                <a:t>S'</a:t>
              </a:r>
              <a:r>
                <a:rPr lang="en-US" altLang="zh-CN" sz="2400" b="1" dirty="0">
                  <a:solidFill>
                    <a:srgbClr val="FF0000"/>
                  </a:solidFill>
                  <a:latin typeface="宋体" panose="02010600030101010101" pitchFamily="2" charset="-122"/>
                </a:rPr>
                <a:t>→</a:t>
              </a:r>
              <a:r>
                <a:rPr lang="en-US" altLang="zh-CN" sz="2400" b="1" dirty="0">
                  <a:solidFill>
                    <a:srgbClr val="FF0000"/>
                  </a:solidFill>
                </a:rPr>
                <a:t>·</a:t>
              </a:r>
              <a:r>
                <a:rPr lang="en-US" altLang="zh-CN" sz="2400" b="1" dirty="0">
                  <a:solidFill>
                    <a:srgbClr val="FF0000"/>
                  </a:solidFill>
                  <a:latin typeface="楷体_GB2312" pitchFamily="49" charset="-122"/>
                </a:rPr>
                <a:t>S</a:t>
              </a:r>
              <a:r>
                <a:rPr lang="zh-CN" altLang="en-US" sz="2400" b="1" dirty="0">
                  <a:solidFill>
                    <a:srgbClr val="000000"/>
                  </a:solidFill>
                  <a:latin typeface="宋体" panose="02010600030101010101" pitchFamily="2" charset="-122"/>
                </a:rPr>
                <a:t>）作为</a:t>
              </a:r>
              <a:r>
                <a:rPr lang="en-US" altLang="zh-CN" sz="2400" b="1" dirty="0">
                  <a:solidFill>
                    <a:srgbClr val="000000"/>
                  </a:solidFill>
                  <a:latin typeface="楷体_GB2312" pitchFamily="49" charset="-122"/>
                </a:rPr>
                <a:t>NFA</a:t>
              </a:r>
              <a:r>
                <a:rPr lang="zh-CN" altLang="en-US" sz="2400" b="1" dirty="0">
                  <a:solidFill>
                    <a:srgbClr val="000000"/>
                  </a:solidFill>
                  <a:latin typeface="宋体" panose="02010600030101010101" pitchFamily="2" charset="-122"/>
                </a:rPr>
                <a:t>的唯一</a:t>
              </a:r>
              <a:r>
                <a:rPr lang="zh-CN" altLang="en-US" sz="2400" b="1" dirty="0">
                  <a:solidFill>
                    <a:srgbClr val="FF0000"/>
                  </a:solidFill>
                  <a:latin typeface="宋体" panose="02010600030101010101" pitchFamily="2" charset="-122"/>
                </a:rPr>
                <a:t>初态</a:t>
              </a:r>
              <a:r>
                <a:rPr lang="zh-CN" altLang="en-US" sz="2400" b="1" dirty="0">
                  <a:solidFill>
                    <a:srgbClr val="000000"/>
                  </a:solidFill>
                  <a:latin typeface="宋体" panose="02010600030101010101" pitchFamily="2" charset="-122"/>
                </a:rPr>
                <a:t>，归约项目对应为</a:t>
              </a:r>
              <a:r>
                <a:rPr lang="zh-CN" altLang="en-US" sz="2400" b="1" dirty="0">
                  <a:solidFill>
                    <a:srgbClr val="FF0000"/>
                  </a:solidFill>
                  <a:latin typeface="宋体" panose="02010600030101010101" pitchFamily="2" charset="-122"/>
                </a:rPr>
                <a:t>终态</a:t>
              </a:r>
              <a:r>
                <a:rPr lang="zh-CN" altLang="en-US" sz="2400" b="1" dirty="0">
                  <a:solidFill>
                    <a:srgbClr val="000000"/>
                  </a:solidFill>
                  <a:latin typeface="宋体" panose="02010600030101010101" pitchFamily="2" charset="-122"/>
                </a:rPr>
                <a:t>。</a:t>
              </a:r>
              <a:r>
                <a:rPr lang="zh-CN" altLang="en-US" sz="2400" b="1" dirty="0">
                  <a:solidFill>
                    <a:schemeClr val="accent2"/>
                  </a:solidFill>
                  <a:latin typeface="楷体_GB2312" pitchFamily="49" charset="-122"/>
                </a:rPr>
                <a:t> </a:t>
              </a:r>
              <a:endParaRPr lang="zh-CN" altLang="en-US" sz="2400" b="1" dirty="0">
                <a:solidFill>
                  <a:schemeClr val="accent2"/>
                </a:solidFill>
                <a:latin typeface="楷体_GB2312" pitchFamily="49" charset="-122"/>
              </a:endParaRPr>
            </a:p>
          </p:txBody>
        </p:sp>
      </p:grpSp>
      <p:grpSp>
        <p:nvGrpSpPr>
          <p:cNvPr id="123917" name="Group 13"/>
          <p:cNvGrpSpPr/>
          <p:nvPr/>
        </p:nvGrpSpPr>
        <p:grpSpPr>
          <a:xfrm>
            <a:off x="381000" y="2438400"/>
            <a:ext cx="8153400" cy="2362200"/>
            <a:chOff x="240" y="1392"/>
            <a:chExt cx="5136" cy="1488"/>
          </a:xfrm>
        </p:grpSpPr>
        <p:pic>
          <p:nvPicPr>
            <p:cNvPr id="29705" name="Picture 7" descr="kuang3"/>
            <p:cNvPicPr>
              <a:picLocks noChangeAspect="1"/>
            </p:cNvPicPr>
            <p:nvPr/>
          </p:nvPicPr>
          <p:blipFill>
            <a:blip r:embed="rId1"/>
            <a:stretch>
              <a:fillRect/>
            </a:stretch>
          </p:blipFill>
          <p:spPr>
            <a:xfrm rot="10800000" flipH="1" flipV="1">
              <a:off x="240" y="1392"/>
              <a:ext cx="5136" cy="1488"/>
            </a:xfrm>
            <a:prstGeom prst="rect">
              <a:avLst/>
            </a:prstGeom>
            <a:noFill/>
            <a:ln w="9525">
              <a:noFill/>
            </a:ln>
          </p:spPr>
        </p:pic>
        <p:sp>
          <p:nvSpPr>
            <p:cNvPr id="29706" name="Text Box 8"/>
            <p:cNvSpPr txBox="1"/>
            <p:nvPr/>
          </p:nvSpPr>
          <p:spPr>
            <a:xfrm>
              <a:off x="288" y="1392"/>
              <a:ext cx="4949" cy="143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400" b="1" dirty="0">
                  <a:solidFill>
                    <a:srgbClr val="000000"/>
                  </a:solidFill>
                </a:rPr>
                <a:t>（</a:t>
              </a:r>
              <a:r>
                <a:rPr lang="en-US" altLang="zh-CN" sz="2400" b="1" dirty="0">
                  <a:solidFill>
                    <a:srgbClr val="000000"/>
                  </a:solidFill>
                  <a:latin typeface="楷体_GB2312" pitchFamily="49" charset="-122"/>
                </a:rPr>
                <a:t>2</a:t>
              </a:r>
              <a:r>
                <a:rPr lang="zh-CN" altLang="en-US" sz="2400" b="1" dirty="0">
                  <a:solidFill>
                    <a:srgbClr val="000000"/>
                  </a:solidFill>
                </a:rPr>
                <a:t>）若状态</a:t>
              </a:r>
              <a:r>
                <a:rPr lang="en-US" altLang="zh-CN" sz="2400" b="1" dirty="0">
                  <a:solidFill>
                    <a:srgbClr val="000000"/>
                  </a:solidFill>
                  <a:latin typeface="楷体_GB2312" pitchFamily="49" charset="-122"/>
                </a:rPr>
                <a:t>i</a:t>
              </a:r>
              <a:r>
                <a:rPr lang="zh-CN" altLang="en-US" sz="2400" b="1" dirty="0">
                  <a:solidFill>
                    <a:srgbClr val="000000"/>
                  </a:solidFill>
                </a:rPr>
                <a:t>和</a:t>
              </a:r>
              <a:r>
                <a:rPr lang="en-US" altLang="zh-CN" sz="2400" b="1" dirty="0">
                  <a:solidFill>
                    <a:srgbClr val="000000"/>
                  </a:solidFill>
                  <a:latin typeface="楷体_GB2312" pitchFamily="49" charset="-122"/>
                </a:rPr>
                <a:t>j</a:t>
              </a:r>
              <a:r>
                <a:rPr lang="zh-CN" altLang="en-US" sz="2400" b="1" dirty="0">
                  <a:solidFill>
                    <a:srgbClr val="000000"/>
                  </a:solidFill>
                </a:rPr>
                <a:t>中的</a:t>
              </a:r>
              <a:r>
                <a:rPr lang="en-US" altLang="zh-CN" sz="2400" b="1" dirty="0">
                  <a:solidFill>
                    <a:srgbClr val="000000"/>
                  </a:solidFill>
                  <a:latin typeface="楷体_GB2312" pitchFamily="49" charset="-122"/>
                </a:rPr>
                <a:t>LR(0)</a:t>
              </a:r>
              <a:r>
                <a:rPr lang="zh-CN" altLang="en-US" sz="2400" b="1" dirty="0">
                  <a:solidFill>
                    <a:srgbClr val="000000"/>
                  </a:solidFill>
                </a:rPr>
                <a:t>项目出自同一条产生式，只是圆点的位置相差一个符号，即</a:t>
              </a:r>
              <a:endParaRPr lang="zh-CN" altLang="en-US" sz="2400" b="1" dirty="0">
                <a:solidFill>
                  <a:schemeClr val="accent2"/>
                </a:solidFill>
                <a:latin typeface="楷体_GB2312" pitchFamily="49" charset="-122"/>
              </a:endParaRPr>
            </a:p>
            <a:p>
              <a:pPr marL="0" lvl="0" indent="0" algn="just" eaLnBrk="1" hangingPunct="1">
                <a:spcBef>
                  <a:spcPct val="0"/>
                </a:spcBef>
                <a:buNone/>
              </a:pPr>
              <a:r>
                <a:rPr lang="en-US" altLang="zh-CN" sz="2400" b="1" dirty="0">
                  <a:solidFill>
                    <a:srgbClr val="000000"/>
                  </a:solidFill>
                  <a:latin typeface="楷体_GB2312" pitchFamily="49" charset="-122"/>
                </a:rPr>
                <a:t>i</a:t>
              </a:r>
              <a:r>
                <a:rPr lang="zh-CN" altLang="en-US" sz="2400" b="1" dirty="0">
                  <a:solidFill>
                    <a:srgbClr val="000000"/>
                  </a:solidFill>
                </a:rPr>
                <a:t>为：</a:t>
              </a:r>
              <a:r>
                <a:rPr lang="en-US" altLang="zh-CN" sz="2400" b="1" dirty="0">
                  <a:solidFill>
                    <a:srgbClr val="000000"/>
                  </a:solidFill>
                  <a:latin typeface="楷体_GB2312" pitchFamily="49" charset="-122"/>
                </a:rPr>
                <a:t>X</a:t>
              </a:r>
              <a:r>
                <a:rPr lang="en-US" altLang="zh-CN" sz="2400" b="1" dirty="0">
                  <a:solidFill>
                    <a:srgbClr val="000000"/>
                  </a:solidFill>
                </a:rPr>
                <a:t>→</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1</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2</a:t>
              </a:r>
              <a:r>
                <a:rPr lang="en-US" altLang="zh-CN" sz="2400" b="1" dirty="0">
                  <a:solidFill>
                    <a:srgbClr val="000000"/>
                  </a:solidFill>
                </a:rPr>
                <a:t>…</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i-1</a:t>
              </a:r>
              <a:r>
                <a:rPr lang="en-US" altLang="zh-CN" sz="2400" b="1" dirty="0">
                  <a:solidFill>
                    <a:srgbClr val="000000"/>
                  </a:solidFill>
                  <a:latin typeface="楷体_GB2312" pitchFamily="49" charset="-122"/>
                </a:rPr>
                <a:t> </a:t>
              </a:r>
              <a:r>
                <a:rPr lang="en-US" altLang="zh-CN" sz="2400" b="1" dirty="0">
                  <a:solidFill>
                    <a:srgbClr val="000000"/>
                  </a:solidFill>
                </a:rPr>
                <a:t>·</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i</a:t>
              </a:r>
              <a:r>
                <a:rPr lang="en-US" altLang="zh-CN" sz="2400" b="1" dirty="0">
                  <a:solidFill>
                    <a:srgbClr val="000000"/>
                  </a:solidFill>
                </a:rPr>
                <a:t>…</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n</a:t>
              </a:r>
              <a:r>
                <a:rPr lang="en-US" altLang="zh-CN" sz="2400" b="1" dirty="0">
                  <a:solidFill>
                    <a:srgbClr val="000000"/>
                  </a:solidFill>
                  <a:latin typeface="楷体_GB2312" pitchFamily="49" charset="-122"/>
                </a:rPr>
                <a:t> </a:t>
              </a:r>
              <a:endParaRPr lang="en-US" altLang="zh-CN" sz="2400" b="1" dirty="0">
                <a:solidFill>
                  <a:schemeClr val="accent2"/>
                </a:solidFill>
                <a:latin typeface="楷体_GB2312" pitchFamily="49" charset="-122"/>
              </a:endParaRPr>
            </a:p>
            <a:p>
              <a:pPr marL="0" lvl="0" indent="0" algn="just" eaLnBrk="1" hangingPunct="1">
                <a:spcBef>
                  <a:spcPct val="0"/>
                </a:spcBef>
                <a:buNone/>
              </a:pPr>
              <a:r>
                <a:rPr lang="en-US" altLang="zh-CN" sz="2400" b="1" dirty="0">
                  <a:solidFill>
                    <a:srgbClr val="000000"/>
                  </a:solidFill>
                  <a:latin typeface="楷体_GB2312" pitchFamily="49" charset="-122"/>
                </a:rPr>
                <a:t>j</a:t>
              </a:r>
              <a:r>
                <a:rPr lang="zh-CN" altLang="en-US" sz="2400" b="1" dirty="0">
                  <a:solidFill>
                    <a:srgbClr val="000000"/>
                  </a:solidFill>
                </a:rPr>
                <a:t>为：</a:t>
              </a:r>
              <a:r>
                <a:rPr lang="en-US" altLang="zh-CN" sz="2400" b="1" dirty="0">
                  <a:solidFill>
                    <a:srgbClr val="000000"/>
                  </a:solidFill>
                  <a:latin typeface="楷体_GB2312" pitchFamily="49" charset="-122"/>
                </a:rPr>
                <a:t>X</a:t>
              </a:r>
              <a:r>
                <a:rPr lang="en-US" altLang="zh-CN" sz="2400" b="1" dirty="0">
                  <a:solidFill>
                    <a:srgbClr val="000000"/>
                  </a:solidFill>
                </a:rPr>
                <a:t>→</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1</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2</a:t>
              </a:r>
              <a:r>
                <a:rPr lang="en-US" altLang="zh-CN" sz="2400" b="1" dirty="0">
                  <a:solidFill>
                    <a:srgbClr val="000000"/>
                  </a:solidFill>
                </a:rPr>
                <a:t>…</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i-1</a:t>
              </a:r>
              <a:r>
                <a:rPr lang="en-US" altLang="zh-CN" sz="2400" b="1" dirty="0">
                  <a:solidFill>
                    <a:srgbClr val="000000"/>
                  </a:solidFill>
                  <a:latin typeface="楷体_GB2312" pitchFamily="49" charset="-122"/>
                </a:rPr>
                <a:t> X</a:t>
              </a:r>
              <a:r>
                <a:rPr lang="en-US" altLang="zh-CN" sz="2400" b="1" baseline="-30000" dirty="0">
                  <a:solidFill>
                    <a:srgbClr val="000000"/>
                  </a:solidFill>
                  <a:latin typeface="楷体_GB2312" pitchFamily="49" charset="-122"/>
                </a:rPr>
                <a:t>i</a:t>
              </a:r>
              <a:r>
                <a:rPr lang="en-US" altLang="zh-CN" sz="2400" b="1" dirty="0">
                  <a:solidFill>
                    <a:srgbClr val="000000"/>
                  </a:solidFill>
                  <a:latin typeface="楷体_GB2312" pitchFamily="49" charset="-122"/>
                </a:rPr>
                <a:t> </a:t>
              </a:r>
              <a:r>
                <a:rPr lang="en-US" altLang="zh-CN" sz="2400" b="1" dirty="0">
                  <a:solidFill>
                    <a:srgbClr val="000000"/>
                  </a:solidFill>
                </a:rPr>
                <a:t>·</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i+1</a:t>
              </a:r>
              <a:r>
                <a:rPr lang="en-US" altLang="zh-CN" sz="2400" b="1" dirty="0">
                  <a:solidFill>
                    <a:srgbClr val="000000"/>
                  </a:solidFill>
                </a:rPr>
                <a:t>…</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n</a:t>
              </a:r>
              <a:endParaRPr lang="en-US" altLang="zh-CN" sz="2400" b="1" dirty="0">
                <a:solidFill>
                  <a:schemeClr val="accent2"/>
                </a:solidFill>
                <a:latin typeface="楷体_GB2312" pitchFamily="49" charset="-122"/>
              </a:endParaRPr>
            </a:p>
            <a:p>
              <a:pPr marL="0" lvl="0" indent="0" algn="just" eaLnBrk="1" hangingPunct="1">
                <a:spcBef>
                  <a:spcPct val="0"/>
                </a:spcBef>
                <a:buNone/>
              </a:pPr>
              <a:r>
                <a:rPr lang="zh-CN" altLang="en-US" sz="2400" b="1" dirty="0">
                  <a:solidFill>
                    <a:srgbClr val="000000"/>
                  </a:solidFill>
                </a:rPr>
                <a:t>则从状态</a:t>
              </a:r>
              <a:r>
                <a:rPr lang="en-US" altLang="zh-CN" sz="2400" b="1" dirty="0">
                  <a:solidFill>
                    <a:srgbClr val="000000"/>
                  </a:solidFill>
                  <a:latin typeface="楷体_GB2312" pitchFamily="49" charset="-122"/>
                </a:rPr>
                <a:t>i</a:t>
              </a:r>
              <a:r>
                <a:rPr lang="zh-CN" altLang="en-US" sz="2400" b="1" dirty="0">
                  <a:solidFill>
                    <a:srgbClr val="000000"/>
                  </a:solidFill>
                </a:rPr>
                <a:t>到状态</a:t>
              </a:r>
              <a:r>
                <a:rPr lang="en-US" altLang="zh-CN" sz="2400" b="1" dirty="0">
                  <a:solidFill>
                    <a:srgbClr val="000000"/>
                  </a:solidFill>
                  <a:latin typeface="楷体_GB2312" pitchFamily="49" charset="-122"/>
                </a:rPr>
                <a:t>j</a:t>
              </a:r>
              <a:r>
                <a:rPr lang="zh-CN" altLang="en-US" sz="2400" b="1" dirty="0">
                  <a:solidFill>
                    <a:srgbClr val="000000"/>
                  </a:solidFill>
                </a:rPr>
                <a:t>连一条</a:t>
              </a:r>
              <a:r>
                <a:rPr lang="en-US" altLang="zh-CN" sz="2400" b="1" dirty="0">
                  <a:solidFill>
                    <a:srgbClr val="FF0000"/>
                  </a:solidFill>
                  <a:latin typeface="楷体_GB2312" pitchFamily="49" charset="-122"/>
                </a:rPr>
                <a:t>X</a:t>
              </a:r>
              <a:r>
                <a:rPr lang="en-US" altLang="zh-CN" sz="2400" b="1" baseline="-30000" dirty="0">
                  <a:solidFill>
                    <a:srgbClr val="FF0000"/>
                  </a:solidFill>
                  <a:latin typeface="楷体_GB2312" pitchFamily="49" charset="-122"/>
                </a:rPr>
                <a:t>i</a:t>
              </a:r>
              <a:r>
                <a:rPr lang="zh-CN" altLang="en-US" sz="2400" b="1" dirty="0">
                  <a:solidFill>
                    <a:srgbClr val="000000"/>
                  </a:solidFill>
                </a:rPr>
                <a:t>弧，说明在状态</a:t>
              </a:r>
              <a:r>
                <a:rPr lang="en-US" altLang="zh-CN" sz="2400" b="1" dirty="0">
                  <a:solidFill>
                    <a:srgbClr val="000000"/>
                  </a:solidFill>
                  <a:latin typeface="楷体_GB2312" pitchFamily="49" charset="-122"/>
                </a:rPr>
                <a:t>i</a:t>
              </a:r>
              <a:r>
                <a:rPr lang="zh-CN" altLang="en-US" sz="2400" b="1" dirty="0">
                  <a:solidFill>
                    <a:srgbClr val="000000"/>
                  </a:solidFill>
                </a:rPr>
                <a:t>下，识别了符号</a:t>
              </a:r>
              <a:r>
                <a:rPr lang="en-US" altLang="zh-CN" sz="2400" b="1" dirty="0">
                  <a:solidFill>
                    <a:srgbClr val="000000"/>
                  </a:solidFill>
                  <a:latin typeface="楷体_GB2312" pitchFamily="49" charset="-122"/>
                </a:rPr>
                <a:t>X</a:t>
              </a:r>
              <a:r>
                <a:rPr lang="en-US" altLang="zh-CN" sz="2400" b="1" baseline="-30000" dirty="0">
                  <a:solidFill>
                    <a:srgbClr val="000000"/>
                  </a:solidFill>
                  <a:latin typeface="楷体_GB2312" pitchFamily="49" charset="-122"/>
                </a:rPr>
                <a:t>i</a:t>
              </a:r>
              <a:r>
                <a:rPr lang="zh-CN" altLang="en-US" sz="2400" b="1" dirty="0">
                  <a:solidFill>
                    <a:srgbClr val="000000"/>
                  </a:solidFill>
                </a:rPr>
                <a:t>后，</a:t>
              </a:r>
              <a:r>
                <a:rPr lang="en-US" altLang="zh-CN" sz="2400" b="1" dirty="0">
                  <a:solidFill>
                    <a:srgbClr val="000000"/>
                  </a:solidFill>
                  <a:latin typeface="楷体_GB2312" pitchFamily="49" charset="-122"/>
                </a:rPr>
                <a:t>NFA</a:t>
              </a:r>
              <a:r>
                <a:rPr lang="zh-CN" altLang="en-US" sz="2400" b="1" dirty="0">
                  <a:solidFill>
                    <a:srgbClr val="000000"/>
                  </a:solidFill>
                </a:rPr>
                <a:t>从状态</a:t>
              </a:r>
              <a:r>
                <a:rPr lang="en-US" altLang="zh-CN" sz="2400" b="1" dirty="0">
                  <a:solidFill>
                    <a:srgbClr val="000000"/>
                  </a:solidFill>
                  <a:latin typeface="楷体_GB2312" pitchFamily="49" charset="-122"/>
                </a:rPr>
                <a:t>i</a:t>
              </a:r>
              <a:r>
                <a:rPr lang="zh-CN" altLang="en-US" sz="2400" b="1" dirty="0">
                  <a:solidFill>
                    <a:srgbClr val="000000"/>
                  </a:solidFill>
                </a:rPr>
                <a:t>转换为状态</a:t>
              </a:r>
              <a:r>
                <a:rPr lang="en-US" altLang="zh-CN" sz="2400" b="1" dirty="0">
                  <a:solidFill>
                    <a:srgbClr val="000000"/>
                  </a:solidFill>
                  <a:latin typeface="楷体_GB2312" pitchFamily="49" charset="-122"/>
                </a:rPr>
                <a:t>j</a:t>
              </a:r>
              <a:r>
                <a:rPr lang="zh-CN" altLang="en-US" sz="2400" b="1" dirty="0">
                  <a:solidFill>
                    <a:srgbClr val="000000"/>
                  </a:solidFill>
                </a:rPr>
                <a:t>。</a:t>
              </a:r>
              <a:endParaRPr lang="zh-CN" altLang="en-US" sz="2400" b="1" dirty="0">
                <a:solidFill>
                  <a:srgbClr val="000000"/>
                </a:solidFill>
              </a:endParaRPr>
            </a:p>
          </p:txBody>
        </p:sp>
      </p:grpSp>
      <p:grpSp>
        <p:nvGrpSpPr>
          <p:cNvPr id="123918" name="Group 14"/>
          <p:cNvGrpSpPr/>
          <p:nvPr/>
        </p:nvGrpSpPr>
        <p:grpSpPr>
          <a:xfrm>
            <a:off x="381000" y="5029200"/>
            <a:ext cx="8153400" cy="1371600"/>
            <a:chOff x="240" y="3072"/>
            <a:chExt cx="5136" cy="864"/>
          </a:xfrm>
        </p:grpSpPr>
        <p:pic>
          <p:nvPicPr>
            <p:cNvPr id="29703" name="Picture 11" descr="kuang3"/>
            <p:cNvPicPr>
              <a:picLocks noChangeAspect="1"/>
            </p:cNvPicPr>
            <p:nvPr/>
          </p:nvPicPr>
          <p:blipFill>
            <a:blip r:embed="rId1"/>
            <a:stretch>
              <a:fillRect/>
            </a:stretch>
          </p:blipFill>
          <p:spPr>
            <a:xfrm rot="10800000" flipH="1" flipV="1">
              <a:off x="240" y="3072"/>
              <a:ext cx="5136" cy="864"/>
            </a:xfrm>
            <a:prstGeom prst="rect">
              <a:avLst/>
            </a:prstGeom>
            <a:noFill/>
            <a:ln w="9525">
              <a:noFill/>
            </a:ln>
          </p:spPr>
        </p:pic>
        <p:sp>
          <p:nvSpPr>
            <p:cNvPr id="29704" name="Text Box 12"/>
            <p:cNvSpPr txBox="1"/>
            <p:nvPr/>
          </p:nvSpPr>
          <p:spPr>
            <a:xfrm>
              <a:off x="336" y="3120"/>
              <a:ext cx="4949" cy="7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400" b="1" dirty="0">
                  <a:solidFill>
                    <a:srgbClr val="000000"/>
                  </a:solidFill>
                </a:rPr>
                <a:t>（</a:t>
              </a:r>
              <a:r>
                <a:rPr lang="en-US" altLang="zh-CN" sz="2400" b="1" dirty="0">
                  <a:solidFill>
                    <a:srgbClr val="000000"/>
                  </a:solidFill>
                  <a:latin typeface="楷体_GB2312" pitchFamily="49" charset="-122"/>
                </a:rPr>
                <a:t>3</a:t>
              </a:r>
              <a:r>
                <a:rPr lang="zh-CN" altLang="en-US" sz="2400" b="1" dirty="0">
                  <a:solidFill>
                    <a:srgbClr val="000000"/>
                  </a:solidFill>
                </a:rPr>
                <a:t>）若状态</a:t>
              </a:r>
              <a:r>
                <a:rPr lang="en-US" altLang="zh-CN" sz="2400" b="1" dirty="0">
                  <a:solidFill>
                    <a:srgbClr val="000000"/>
                  </a:solidFill>
                  <a:latin typeface="楷体_GB2312" pitchFamily="49" charset="-122"/>
                </a:rPr>
                <a:t>i</a:t>
              </a:r>
              <a:r>
                <a:rPr lang="zh-CN" altLang="en-US" sz="2400" b="1" dirty="0">
                  <a:solidFill>
                    <a:srgbClr val="000000"/>
                  </a:solidFill>
                </a:rPr>
                <a:t>为待约项目：</a:t>
              </a:r>
              <a:r>
                <a:rPr lang="en-US" altLang="zh-CN" sz="2400" b="1" dirty="0">
                  <a:solidFill>
                    <a:srgbClr val="000000"/>
                  </a:solidFill>
                  <a:latin typeface="楷体_GB2312" pitchFamily="49" charset="-122"/>
                </a:rPr>
                <a:t>A</a:t>
              </a:r>
              <a:r>
                <a:rPr lang="en-US" altLang="zh-CN" sz="2400" b="1" dirty="0">
                  <a:solidFill>
                    <a:srgbClr val="000000"/>
                  </a:solidFill>
                </a:rPr>
                <a:t>→</a:t>
              </a:r>
              <a:r>
                <a:rPr lang="en-US" altLang="zh-CN" sz="2400" b="1" dirty="0">
                  <a:solidFill>
                    <a:srgbClr val="000000"/>
                  </a:solidFill>
                  <a:sym typeface="Symbol" panose="05050102010706020507" pitchFamily="18" charset="2"/>
                </a:rPr>
                <a:t></a:t>
              </a:r>
              <a:r>
                <a:rPr lang="en-US" altLang="zh-CN" sz="2400" b="1" dirty="0">
                  <a:solidFill>
                    <a:srgbClr val="000000"/>
                  </a:solidFill>
                </a:rPr>
                <a:t>·</a:t>
              </a:r>
              <a:r>
                <a:rPr lang="en-US" altLang="zh-CN" sz="2400" b="1" dirty="0">
                  <a:solidFill>
                    <a:srgbClr val="000000"/>
                  </a:solidFill>
                  <a:latin typeface="楷体_GB2312" pitchFamily="49" charset="-122"/>
                </a:rPr>
                <a:t>B</a:t>
              </a:r>
              <a:r>
                <a:rPr lang="en-US" altLang="zh-CN" sz="2400" b="1" dirty="0">
                  <a:solidFill>
                    <a:srgbClr val="000000"/>
                  </a:solidFill>
                  <a:sym typeface="Symbol" panose="05050102010706020507" pitchFamily="18" charset="2"/>
                </a:rPr>
                <a:t></a:t>
              </a:r>
              <a:endParaRPr lang="en-US" altLang="zh-CN" sz="2400" b="1" dirty="0">
                <a:solidFill>
                  <a:schemeClr val="accent2"/>
                </a:solidFill>
                <a:latin typeface="楷体_GB2312" pitchFamily="49" charset="-122"/>
              </a:endParaRPr>
            </a:p>
            <a:p>
              <a:pPr marL="0" lvl="0" indent="0" algn="just" eaLnBrk="1" hangingPunct="1">
                <a:spcBef>
                  <a:spcPct val="0"/>
                </a:spcBef>
                <a:buNone/>
              </a:pPr>
              <a:r>
                <a:rPr lang="zh-CN" altLang="en-US" sz="2400" b="1" dirty="0">
                  <a:solidFill>
                    <a:srgbClr val="000000"/>
                  </a:solidFill>
                </a:rPr>
                <a:t>则也会有以非终结符</a:t>
              </a:r>
              <a:r>
                <a:rPr lang="en-US" altLang="zh-CN" sz="2400" b="1" dirty="0">
                  <a:solidFill>
                    <a:srgbClr val="000000"/>
                  </a:solidFill>
                  <a:latin typeface="楷体_GB2312" pitchFamily="49" charset="-122"/>
                </a:rPr>
                <a:t>B</a:t>
              </a:r>
              <a:r>
                <a:rPr lang="zh-CN" altLang="en-US" sz="2400" b="1" dirty="0">
                  <a:solidFill>
                    <a:srgbClr val="000000"/>
                  </a:solidFill>
                </a:rPr>
                <a:t>为左部的相关项目及其相应状态，如状态</a:t>
              </a:r>
              <a:r>
                <a:rPr lang="en-US" altLang="zh-CN" sz="2400" b="1" dirty="0">
                  <a:solidFill>
                    <a:srgbClr val="000000"/>
                  </a:solidFill>
                  <a:latin typeface="楷体_GB2312" pitchFamily="49" charset="-122"/>
                </a:rPr>
                <a:t>k</a:t>
              </a:r>
              <a:r>
                <a:rPr lang="zh-CN" altLang="en-US" sz="2400" b="1" dirty="0">
                  <a:solidFill>
                    <a:srgbClr val="000000"/>
                  </a:solidFill>
                </a:rPr>
                <a:t>为：</a:t>
              </a:r>
              <a:r>
                <a:rPr lang="en-US" altLang="zh-CN" sz="2400" b="1" dirty="0">
                  <a:solidFill>
                    <a:srgbClr val="000000"/>
                  </a:solidFill>
                  <a:latin typeface="楷体_GB2312" pitchFamily="49" charset="-122"/>
                </a:rPr>
                <a:t>B</a:t>
              </a:r>
              <a:r>
                <a:rPr lang="en-US" altLang="zh-CN" sz="2400" b="1" dirty="0">
                  <a:solidFill>
                    <a:srgbClr val="000000"/>
                  </a:solidFill>
                </a:rPr>
                <a:t>→·</a:t>
              </a:r>
              <a:r>
                <a:rPr lang="en-US" altLang="zh-CN" sz="2400" b="1" dirty="0">
                  <a:solidFill>
                    <a:srgbClr val="000000"/>
                  </a:solidFill>
                  <a:latin typeface="楷体_GB2312" pitchFamily="49" charset="-122"/>
                </a:rPr>
                <a:t>γ</a:t>
              </a:r>
              <a:r>
                <a:rPr lang="zh-CN" altLang="en-US" sz="2400" b="1" dirty="0">
                  <a:solidFill>
                    <a:srgbClr val="000000"/>
                  </a:solidFill>
                  <a:latin typeface="楷体_GB2312" pitchFamily="49" charset="-122"/>
                </a:rPr>
                <a:t>，</a:t>
              </a:r>
              <a:r>
                <a:rPr lang="zh-CN" altLang="en-US" sz="2400" b="1" dirty="0">
                  <a:solidFill>
                    <a:srgbClr val="000000"/>
                  </a:solidFill>
                </a:rPr>
                <a:t>则从状态</a:t>
              </a:r>
              <a:r>
                <a:rPr lang="en-US" altLang="zh-CN" sz="2400" b="1" dirty="0">
                  <a:solidFill>
                    <a:srgbClr val="000000"/>
                  </a:solidFill>
                  <a:latin typeface="楷体_GB2312" pitchFamily="49" charset="-122"/>
                </a:rPr>
                <a:t>i</a:t>
              </a:r>
              <a:r>
                <a:rPr lang="zh-CN" altLang="en-US" sz="2400" b="1" dirty="0">
                  <a:solidFill>
                    <a:srgbClr val="000000"/>
                  </a:solidFill>
                </a:rPr>
                <a:t>到状态</a:t>
              </a:r>
              <a:r>
                <a:rPr lang="en-US" altLang="zh-CN" sz="2400" b="1" dirty="0">
                  <a:solidFill>
                    <a:srgbClr val="000000"/>
                  </a:solidFill>
                  <a:latin typeface="楷体_GB2312" pitchFamily="49" charset="-122"/>
                </a:rPr>
                <a:t>k</a:t>
              </a:r>
              <a:r>
                <a:rPr lang="zh-CN" altLang="en-US" sz="2400" b="1" dirty="0">
                  <a:solidFill>
                    <a:srgbClr val="000000"/>
                  </a:solidFill>
                </a:rPr>
                <a:t>连一条</a:t>
              </a:r>
              <a:r>
                <a:rPr lang="zh-CN" altLang="en-US" sz="2800" b="1" dirty="0">
                  <a:solidFill>
                    <a:srgbClr val="FF0000"/>
                  </a:solidFill>
                  <a:sym typeface="Symbol" panose="05050102010706020507" pitchFamily="18" charset="2"/>
                </a:rPr>
                <a:t></a:t>
              </a:r>
              <a:r>
                <a:rPr lang="zh-CN" altLang="en-US" sz="2400" b="1" dirty="0">
                  <a:solidFill>
                    <a:srgbClr val="000000"/>
                  </a:solidFill>
                </a:rPr>
                <a:t>弧。</a:t>
              </a:r>
              <a:endParaRPr lang="zh-CN" altLang="en-US" sz="2400" b="1" dirty="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checkerboard(across)">
                                      <p:cBhvr>
                                        <p:cTn id="7" dur="500"/>
                                        <p:tgtEl>
                                          <p:spTgt spid="1239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3917"/>
                                        </p:tgtEl>
                                        <p:attrNameLst>
                                          <p:attrName>style.visibility</p:attrName>
                                        </p:attrNameLst>
                                      </p:cBhvr>
                                      <p:to>
                                        <p:strVal val="visible"/>
                                      </p:to>
                                    </p:set>
                                    <p:animEffect transition="in" filter="checkerboard(across)">
                                      <p:cBhvr>
                                        <p:cTn id="12" dur="500"/>
                                        <p:tgtEl>
                                          <p:spTgt spid="1239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3918"/>
                                        </p:tgtEl>
                                        <p:attrNameLst>
                                          <p:attrName>style.visibility</p:attrName>
                                        </p:attrNameLst>
                                      </p:cBhvr>
                                      <p:to>
                                        <p:strVal val="visible"/>
                                      </p:to>
                                    </p:set>
                                    <p:animEffect transition="in" filter="checkerboard(across)">
                                      <p:cBhvr>
                                        <p:cTn id="17" dur="500"/>
                                        <p:tgtEl>
                                          <p:spTgt spid="123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aphicFrame>
        <p:nvGraphicFramePr>
          <p:cNvPr id="125955" name="Object 3"/>
          <p:cNvGraphicFramePr>
            <a:graphicFrameLocks noChangeAspect="1"/>
          </p:cNvGraphicFramePr>
          <p:nvPr/>
        </p:nvGraphicFramePr>
        <p:xfrm>
          <a:off x="533400" y="762000"/>
          <a:ext cx="8458200" cy="5029200"/>
        </p:xfrm>
        <a:graphic>
          <a:graphicData uri="http://schemas.openxmlformats.org/presentationml/2006/ole">
            <mc:AlternateContent xmlns:mc="http://schemas.openxmlformats.org/markup-compatibility/2006">
              <mc:Choice xmlns:v="urn:schemas-microsoft-com:vml" Requires="v">
                <p:oleObj spid="_x0000_s3081" name="" r:id="rId1" imgW="3325495" imgH="1765300" progId="Word.Picture.8">
                  <p:embed/>
                </p:oleObj>
              </mc:Choice>
              <mc:Fallback>
                <p:oleObj name="" r:id="rId1" imgW="3325495" imgH="1765300" progId="Word.Picture.8">
                  <p:embed/>
                  <p:pic>
                    <p:nvPicPr>
                      <p:cNvPr id="0" name="图片 3080"/>
                      <p:cNvPicPr/>
                      <p:nvPr/>
                    </p:nvPicPr>
                    <p:blipFill>
                      <a:blip r:embed="rId2"/>
                      <a:srcRect t="3474" b="4491"/>
                      <a:stretch>
                        <a:fillRect/>
                      </a:stretch>
                    </p:blipFill>
                    <p:spPr>
                      <a:xfrm>
                        <a:off x="533400" y="762000"/>
                        <a:ext cx="8458200" cy="5029200"/>
                      </a:xfrm>
                      <a:prstGeom prst="rect">
                        <a:avLst/>
                      </a:prstGeom>
                      <a:noFill/>
                      <a:ln w="38100">
                        <a:noFill/>
                        <a:miter/>
                      </a:ln>
                    </p:spPr>
                  </p:pic>
                </p:oleObj>
              </mc:Fallback>
            </mc:AlternateContent>
          </a:graphicData>
        </a:graphic>
      </p:graphicFrame>
      <p:sp>
        <p:nvSpPr>
          <p:cNvPr id="30724" name="Rectangle 4"/>
          <p:cNvSpPr/>
          <p:nvPr/>
        </p:nvSpPr>
        <p:spPr>
          <a:xfrm>
            <a:off x="6705600" y="76200"/>
            <a:ext cx="2286000" cy="3733800"/>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400" b="1" dirty="0">
                <a:latin typeface="楷体_GB2312" pitchFamily="49" charset="-122"/>
              </a:rPr>
              <a:t>【</a:t>
            </a:r>
            <a:r>
              <a:rPr lang="zh-CN" altLang="en-US" sz="2400" b="1" dirty="0">
                <a:latin typeface="楷体_GB2312" pitchFamily="49" charset="-122"/>
              </a:rPr>
              <a:t>例</a:t>
            </a:r>
            <a:r>
              <a:rPr lang="en-US" altLang="zh-CN" sz="2400" b="1" dirty="0">
                <a:latin typeface="楷体_GB2312" pitchFamily="49" charset="-122"/>
              </a:rPr>
              <a:t>】</a:t>
            </a:r>
            <a:endParaRPr lang="en-US" altLang="zh-CN" sz="2400" b="1" dirty="0">
              <a:latin typeface="楷体_GB2312" pitchFamily="49" charset="-122"/>
            </a:endParaRPr>
          </a:p>
          <a:p>
            <a:pPr marL="342900" lvl="0" indent="-342900" algn="just" eaLnBrk="1" hangingPunct="1">
              <a:buNone/>
            </a:pPr>
            <a:r>
              <a:rPr lang="zh-CN" altLang="en-US" sz="2400" b="1" dirty="0">
                <a:solidFill>
                  <a:srgbClr val="FF0000"/>
                </a:solidFill>
                <a:ea typeface="宋体" panose="02010600030101010101" pitchFamily="2" charset="-122"/>
              </a:rPr>
              <a:t>（</a:t>
            </a:r>
            <a:r>
              <a:rPr lang="en-US" altLang="zh-CN" sz="2400" b="1" dirty="0">
                <a:solidFill>
                  <a:srgbClr val="FF0000"/>
                </a:solidFill>
                <a:latin typeface="楷体_GB2312" pitchFamily="49" charset="-122"/>
                <a:ea typeface="宋体" panose="02010600030101010101" pitchFamily="2" charset="-122"/>
              </a:rPr>
              <a:t>0</a:t>
            </a:r>
            <a:r>
              <a:rPr lang="zh-CN" altLang="en-US" sz="2400" b="1" dirty="0">
                <a:solidFill>
                  <a:srgbClr val="FF0000"/>
                </a:solidFill>
                <a:ea typeface="宋体" panose="02010600030101010101" pitchFamily="2" charset="-122"/>
              </a:rPr>
              <a:t>）</a:t>
            </a:r>
            <a:r>
              <a:rPr lang="en-US" altLang="zh-CN" sz="2400" b="1" dirty="0">
                <a:solidFill>
                  <a:srgbClr val="FF0000"/>
                </a:solidFill>
                <a:latin typeface="楷体_GB2312" pitchFamily="49" charset="-122"/>
                <a:ea typeface="宋体" panose="02010600030101010101" pitchFamily="2" charset="-122"/>
              </a:rPr>
              <a:t>S'</a:t>
            </a:r>
            <a:r>
              <a:rPr lang="en-US" altLang="zh-CN" sz="2400" b="1" dirty="0">
                <a:solidFill>
                  <a:srgbClr val="FF0000"/>
                </a:solidFill>
                <a:ea typeface="宋体" panose="02010600030101010101" pitchFamily="2" charset="-122"/>
              </a:rPr>
              <a:t>→·</a:t>
            </a:r>
            <a:r>
              <a:rPr lang="en-US" altLang="zh-CN" sz="2400" b="1" dirty="0">
                <a:solidFill>
                  <a:srgbClr val="FF0000"/>
                </a:solidFill>
                <a:latin typeface="楷体_GB2312" pitchFamily="49" charset="-122"/>
                <a:ea typeface="宋体" panose="02010600030101010101" pitchFamily="2" charset="-122"/>
              </a:rPr>
              <a:t>S</a:t>
            </a:r>
            <a:endParaRPr lang="en-US" altLang="zh-CN" sz="2400" b="1" dirty="0">
              <a:solidFill>
                <a:srgbClr val="FF0000"/>
              </a:solidFill>
              <a:latin typeface="楷体_GB2312" pitchFamily="49" charset="-122"/>
              <a:ea typeface="宋体" panose="02010600030101010101" pitchFamily="2" charset="-122"/>
            </a:endParaRPr>
          </a:p>
          <a:p>
            <a:pPr marL="342900" lvl="0" indent="-342900" algn="just" eaLnBrk="1" hangingPunct="1">
              <a:buNone/>
            </a:pP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1</a:t>
            </a: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S'</a:t>
            </a:r>
            <a:r>
              <a:rPr lang="en-US" altLang="zh-CN"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S</a:t>
            </a:r>
            <a:r>
              <a:rPr lang="en-US" altLang="zh-CN" sz="2400" b="1" dirty="0">
                <a:solidFill>
                  <a:srgbClr val="000000"/>
                </a:solidFill>
                <a:ea typeface="宋体" panose="02010600030101010101" pitchFamily="2" charset="-122"/>
              </a:rPr>
              <a:t>·</a:t>
            </a:r>
            <a:endParaRPr lang="en-US" altLang="zh-CN" sz="2400" b="1" dirty="0">
              <a:latin typeface="楷体_GB2312" pitchFamily="49" charset="-122"/>
              <a:ea typeface="宋体" panose="02010600030101010101" pitchFamily="2" charset="-122"/>
            </a:endParaRPr>
          </a:p>
          <a:p>
            <a:pPr marL="342900" lvl="0" indent="-342900" algn="just" eaLnBrk="1" hangingPunct="1">
              <a:buNone/>
            </a:pP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2</a:t>
            </a: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S</a:t>
            </a:r>
            <a:r>
              <a:rPr lang="en-US" altLang="zh-CN"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aS </a:t>
            </a:r>
            <a:endParaRPr lang="en-US" altLang="zh-CN" sz="2400" b="1" dirty="0">
              <a:latin typeface="楷体_GB2312" pitchFamily="49" charset="-122"/>
              <a:ea typeface="宋体" panose="02010600030101010101" pitchFamily="2" charset="-122"/>
            </a:endParaRPr>
          </a:p>
          <a:p>
            <a:pPr marL="342900" lvl="0" indent="-342900" algn="just" eaLnBrk="1" hangingPunct="1">
              <a:buNone/>
            </a:pP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3</a:t>
            </a: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S</a:t>
            </a:r>
            <a:r>
              <a:rPr lang="en-US" altLang="zh-CN"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a</a:t>
            </a:r>
            <a:r>
              <a:rPr lang="en-US" altLang="zh-CN"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S  </a:t>
            </a:r>
            <a:endParaRPr lang="en-US" altLang="zh-CN" sz="2400" b="1" dirty="0">
              <a:latin typeface="楷体_GB2312" pitchFamily="49" charset="-122"/>
              <a:ea typeface="宋体" panose="02010600030101010101" pitchFamily="2" charset="-122"/>
            </a:endParaRPr>
          </a:p>
          <a:p>
            <a:pPr marL="342900" lvl="0" indent="-342900" algn="just" eaLnBrk="1" hangingPunct="1">
              <a:buNone/>
            </a:pP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4</a:t>
            </a: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S</a:t>
            </a:r>
            <a:r>
              <a:rPr lang="en-US" altLang="zh-CN"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aS</a:t>
            </a:r>
            <a:r>
              <a:rPr lang="en-US" altLang="zh-CN" sz="2400" b="1" dirty="0">
                <a:solidFill>
                  <a:srgbClr val="000000"/>
                </a:solidFill>
                <a:ea typeface="宋体" panose="02010600030101010101" pitchFamily="2" charset="-122"/>
              </a:rPr>
              <a:t>·</a:t>
            </a:r>
            <a:endParaRPr lang="en-US" altLang="zh-CN" sz="2400" b="1" dirty="0">
              <a:latin typeface="楷体_GB2312" pitchFamily="49" charset="-122"/>
              <a:ea typeface="宋体" panose="02010600030101010101" pitchFamily="2" charset="-122"/>
            </a:endParaRPr>
          </a:p>
          <a:p>
            <a:pPr marL="342900" lvl="0" indent="-342900" algn="just" eaLnBrk="1" hangingPunct="1">
              <a:buNone/>
            </a:pP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5</a:t>
            </a: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S</a:t>
            </a:r>
            <a:r>
              <a:rPr lang="en-US" altLang="zh-CN"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b</a:t>
            </a:r>
            <a:endParaRPr lang="en-US" altLang="zh-CN" sz="2400" b="1" dirty="0">
              <a:latin typeface="楷体_GB2312" pitchFamily="49" charset="-122"/>
              <a:ea typeface="宋体" panose="02010600030101010101" pitchFamily="2" charset="-122"/>
            </a:endParaRPr>
          </a:p>
          <a:p>
            <a:pPr marL="342900" lvl="0" indent="-342900" algn="just" eaLnBrk="1" hangingPunct="1">
              <a:buNone/>
            </a:pP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6</a:t>
            </a:r>
            <a:r>
              <a:rPr lang="zh-CN" altLang="en-US"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S</a:t>
            </a:r>
            <a:r>
              <a:rPr lang="en-US" altLang="zh-CN" sz="2400" b="1" dirty="0">
                <a:solidFill>
                  <a:srgbClr val="000000"/>
                </a:solidFill>
                <a:ea typeface="宋体" panose="02010600030101010101" pitchFamily="2" charset="-122"/>
              </a:rPr>
              <a:t>→</a:t>
            </a:r>
            <a:r>
              <a:rPr lang="en-US" altLang="zh-CN" sz="2400" b="1" dirty="0">
                <a:solidFill>
                  <a:srgbClr val="000000"/>
                </a:solidFill>
                <a:latin typeface="楷体_GB2312" pitchFamily="49" charset="-122"/>
                <a:ea typeface="宋体" panose="02010600030101010101" pitchFamily="2" charset="-122"/>
              </a:rPr>
              <a:t>b</a:t>
            </a:r>
            <a:r>
              <a:rPr lang="en-US" altLang="zh-CN" sz="2400" b="1" dirty="0">
                <a:solidFill>
                  <a:srgbClr val="000000"/>
                </a:solidFill>
                <a:ea typeface="宋体" panose="02010600030101010101" pitchFamily="2" charset="-122"/>
              </a:rPr>
              <a:t>·</a:t>
            </a:r>
            <a:endParaRPr lang="en-US" altLang="zh-CN" sz="2400" b="1" dirty="0">
              <a:latin typeface="楷体_GB2312" pitchFamily="49" charset="-122"/>
            </a:endParaRPr>
          </a:p>
        </p:txBody>
      </p:sp>
      <p:sp>
        <p:nvSpPr>
          <p:cNvPr id="30725" name="Rectangle 6"/>
          <p:cNvSpPr/>
          <p:nvPr/>
        </p:nvSpPr>
        <p:spPr>
          <a:xfrm>
            <a:off x="0" y="0"/>
            <a:ext cx="3505200" cy="533400"/>
          </a:xfrm>
          <a:prstGeom prst="rect">
            <a:avLst/>
          </a:prstGeom>
          <a:solidFill>
            <a:srgbClr val="CC99FF"/>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t>识别活前缀的</a:t>
            </a:r>
            <a:r>
              <a:rPr lang="en-US" altLang="zh-CN" sz="2800" b="1" dirty="0"/>
              <a:t>NFA</a:t>
            </a:r>
            <a:r>
              <a:rPr lang="en-US" altLang="zh-CN" sz="1100" dirty="0"/>
              <a:t> </a:t>
            </a:r>
            <a:endParaRPr lang="en-US" altLang="zh-CN"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dissolve">
                                      <p:cBhvr>
                                        <p:cTn id="7" dur="500"/>
                                        <p:tgtEl>
                                          <p:spTgt spid="125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aphicFrame>
        <p:nvGraphicFramePr>
          <p:cNvPr id="31747" name="Object 12"/>
          <p:cNvGraphicFramePr>
            <a:graphicFrameLocks noChangeAspect="1"/>
          </p:cNvGraphicFramePr>
          <p:nvPr/>
        </p:nvGraphicFramePr>
        <p:xfrm>
          <a:off x="87313" y="1066800"/>
          <a:ext cx="6542087" cy="4724400"/>
        </p:xfrm>
        <a:graphic>
          <a:graphicData uri="http://schemas.openxmlformats.org/presentationml/2006/ole">
            <mc:AlternateContent xmlns:mc="http://schemas.openxmlformats.org/markup-compatibility/2006">
              <mc:Choice xmlns:v="urn:schemas-microsoft-com:vml" Requires="v">
                <p:oleObj spid="_x0000_s3082" name="" r:id="rId1" imgW="6543675" imgH="4724400" progId="Paint.Picture">
                  <p:embed/>
                </p:oleObj>
              </mc:Choice>
              <mc:Fallback>
                <p:oleObj name="" r:id="rId1" imgW="6543675" imgH="4724400" progId="Paint.Picture">
                  <p:embed/>
                  <p:pic>
                    <p:nvPicPr>
                      <p:cNvPr id="0" name="图片 3081"/>
                      <p:cNvPicPr/>
                      <p:nvPr/>
                    </p:nvPicPr>
                    <p:blipFill>
                      <a:blip r:embed="rId2"/>
                      <a:stretch>
                        <a:fillRect/>
                      </a:stretch>
                    </p:blipFill>
                    <p:spPr>
                      <a:xfrm>
                        <a:off x="87313" y="1066800"/>
                        <a:ext cx="6542087" cy="4724400"/>
                      </a:xfrm>
                      <a:prstGeom prst="rect">
                        <a:avLst/>
                      </a:prstGeom>
                      <a:noFill/>
                      <a:ln w="38100">
                        <a:noFill/>
                        <a:miter/>
                      </a:ln>
                    </p:spPr>
                  </p:pic>
                </p:oleObj>
              </mc:Fallback>
            </mc:AlternateContent>
          </a:graphicData>
        </a:graphic>
      </p:graphicFrame>
      <p:sp>
        <p:nvSpPr>
          <p:cNvPr id="31748" name="Rectangle 4"/>
          <p:cNvSpPr/>
          <p:nvPr/>
        </p:nvSpPr>
        <p:spPr>
          <a:xfrm>
            <a:off x="0" y="0"/>
            <a:ext cx="3505200" cy="533400"/>
          </a:xfrm>
          <a:prstGeom prst="rect">
            <a:avLst/>
          </a:prstGeom>
          <a:solidFill>
            <a:srgbClr val="CC99FF"/>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t>识别活前缀的</a:t>
            </a:r>
            <a:r>
              <a:rPr lang="en-US" altLang="zh-CN" sz="2800" b="1" dirty="0"/>
              <a:t>DFA</a:t>
            </a:r>
            <a:r>
              <a:rPr lang="en-US" altLang="zh-CN" sz="1100" dirty="0"/>
              <a:t> </a:t>
            </a:r>
            <a:endParaRPr lang="en-US" altLang="zh-CN" sz="1100" dirty="0"/>
          </a:p>
        </p:txBody>
      </p:sp>
      <p:grpSp>
        <p:nvGrpSpPr>
          <p:cNvPr id="31749" name="Group 5"/>
          <p:cNvGrpSpPr/>
          <p:nvPr/>
        </p:nvGrpSpPr>
        <p:grpSpPr>
          <a:xfrm>
            <a:off x="4343400" y="1676400"/>
            <a:ext cx="4572000" cy="609600"/>
            <a:chOff x="2736" y="720"/>
            <a:chExt cx="2880" cy="384"/>
          </a:xfrm>
        </p:grpSpPr>
        <p:pic>
          <p:nvPicPr>
            <p:cNvPr id="31753" name="Picture 6" descr="kuang3"/>
            <p:cNvPicPr>
              <a:picLocks noChangeAspect="1"/>
            </p:cNvPicPr>
            <p:nvPr/>
          </p:nvPicPr>
          <p:blipFill>
            <a:blip r:embed="rId3"/>
            <a:stretch>
              <a:fillRect/>
            </a:stretch>
          </p:blipFill>
          <p:spPr>
            <a:xfrm rot="10800000" flipH="1" flipV="1">
              <a:off x="2736" y="720"/>
              <a:ext cx="2880" cy="384"/>
            </a:xfrm>
            <a:prstGeom prst="rect">
              <a:avLst/>
            </a:prstGeom>
            <a:noFill/>
            <a:ln w="9525">
              <a:noFill/>
            </a:ln>
          </p:spPr>
        </p:pic>
        <p:sp>
          <p:nvSpPr>
            <p:cNvPr id="31754" name="Text Box 7"/>
            <p:cNvSpPr txBox="1"/>
            <p:nvPr/>
          </p:nvSpPr>
          <p:spPr>
            <a:xfrm>
              <a:off x="2784" y="816"/>
              <a:ext cx="2640" cy="19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60000"/>
                </a:lnSpc>
                <a:spcBef>
                  <a:spcPct val="50000"/>
                </a:spcBef>
                <a:buNone/>
              </a:pP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0</a:t>
              </a: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1</a:t>
              </a: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2</a:t>
              </a: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3</a:t>
              </a: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4</a:t>
              </a:r>
              <a:r>
                <a:rPr lang="zh-CN" altLang="en-US" sz="2400" b="1" dirty="0">
                  <a:solidFill>
                    <a:srgbClr val="000000"/>
                  </a:solidFill>
                  <a:ea typeface="宋体" panose="02010600030101010101" pitchFamily="2" charset="-122"/>
                </a:rPr>
                <a:t>：</a:t>
              </a:r>
              <a:r>
                <a:rPr lang="zh-CN" altLang="en-US" sz="2400" b="1" dirty="0">
                  <a:solidFill>
                    <a:srgbClr val="000000"/>
                  </a:solidFill>
                </a:rPr>
                <a:t>分别称为</a:t>
              </a:r>
              <a:r>
                <a:rPr lang="zh-CN" altLang="en-US" sz="2400" b="1" dirty="0">
                  <a:solidFill>
                    <a:srgbClr val="FF0000"/>
                  </a:solidFill>
                </a:rPr>
                <a:t>项目集</a:t>
              </a:r>
              <a:endParaRPr lang="zh-CN" altLang="en-US" sz="2400" b="1" dirty="0">
                <a:solidFill>
                  <a:srgbClr val="FF0000"/>
                </a:solidFill>
              </a:endParaRPr>
            </a:p>
          </p:txBody>
        </p:sp>
      </p:grpSp>
      <p:grpSp>
        <p:nvGrpSpPr>
          <p:cNvPr id="31750" name="Group 8"/>
          <p:cNvGrpSpPr/>
          <p:nvPr/>
        </p:nvGrpSpPr>
        <p:grpSpPr>
          <a:xfrm>
            <a:off x="4343400" y="2438400"/>
            <a:ext cx="4572000" cy="609600"/>
            <a:chOff x="2736" y="1200"/>
            <a:chExt cx="2880" cy="384"/>
          </a:xfrm>
        </p:grpSpPr>
        <p:pic>
          <p:nvPicPr>
            <p:cNvPr id="31751" name="Picture 9" descr="kuang3"/>
            <p:cNvPicPr>
              <a:picLocks noChangeAspect="1"/>
            </p:cNvPicPr>
            <p:nvPr/>
          </p:nvPicPr>
          <p:blipFill>
            <a:blip r:embed="rId3"/>
            <a:stretch>
              <a:fillRect/>
            </a:stretch>
          </p:blipFill>
          <p:spPr>
            <a:xfrm rot="10800000" flipH="1" flipV="1">
              <a:off x="2736" y="1200"/>
              <a:ext cx="2880" cy="384"/>
            </a:xfrm>
            <a:prstGeom prst="rect">
              <a:avLst/>
            </a:prstGeom>
            <a:noFill/>
            <a:ln w="9525">
              <a:noFill/>
            </a:ln>
          </p:spPr>
        </p:pic>
        <p:sp>
          <p:nvSpPr>
            <p:cNvPr id="31752" name="Text Box 10"/>
            <p:cNvSpPr txBox="1"/>
            <p:nvPr/>
          </p:nvSpPr>
          <p:spPr>
            <a:xfrm>
              <a:off x="2784" y="1296"/>
              <a:ext cx="2736" cy="19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60000"/>
                </a:lnSpc>
                <a:spcBef>
                  <a:spcPct val="50000"/>
                </a:spcBef>
                <a:buNone/>
              </a:pP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0</a:t>
              </a: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1</a:t>
              </a: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2</a:t>
              </a: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3</a:t>
              </a:r>
              <a:r>
                <a:rPr lang="en-US" altLang="zh-CN" sz="2400" b="1" dirty="0">
                  <a:solidFill>
                    <a:srgbClr val="000000"/>
                  </a:solidFill>
                  <a:ea typeface="宋体" panose="02010600030101010101" pitchFamily="2" charset="-122"/>
                </a:rPr>
                <a:t>,I</a:t>
              </a:r>
              <a:r>
                <a:rPr lang="en-US" altLang="zh-CN" sz="2400" b="1" baseline="-30000" dirty="0">
                  <a:solidFill>
                    <a:srgbClr val="000000"/>
                  </a:solidFill>
                  <a:ea typeface="宋体" panose="02010600030101010101" pitchFamily="2" charset="-122"/>
                </a:rPr>
                <a:t>4</a:t>
              </a:r>
              <a:r>
                <a:rPr lang="en-US" altLang="zh-CN" sz="2400" b="1" dirty="0">
                  <a:solidFill>
                    <a:srgbClr val="000000"/>
                  </a:solidFill>
                  <a:ea typeface="宋体" panose="02010600030101010101" pitchFamily="2" charset="-122"/>
                </a:rPr>
                <a:t>}</a:t>
              </a:r>
              <a:r>
                <a:rPr lang="zh-CN" altLang="en-US" sz="2400" b="1" dirty="0">
                  <a:solidFill>
                    <a:srgbClr val="000000"/>
                  </a:solidFill>
                </a:rPr>
                <a:t>称为</a:t>
              </a:r>
              <a:r>
                <a:rPr lang="zh-CN" altLang="en-US" sz="2400" b="1" dirty="0">
                  <a:solidFill>
                    <a:srgbClr val="FF0000"/>
                  </a:solidFill>
                </a:rPr>
                <a:t>项目集规范族</a:t>
              </a:r>
              <a:endParaRPr lang="zh-CN" altLang="en-US" sz="2400" b="1" dirty="0">
                <a:solidFill>
                  <a:srgbClr val="FF0000"/>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9218" name="Text Box 2"/>
          <p:cNvSpPr txBox="1"/>
          <p:nvPr/>
        </p:nvSpPr>
        <p:spPr>
          <a:xfrm>
            <a:off x="395288" y="2133600"/>
            <a:ext cx="611187" cy="1495425"/>
          </a:xfrm>
          <a:prstGeom prst="rect">
            <a:avLst/>
          </a:prstGeom>
          <a:noFill/>
          <a:ln w="9525">
            <a:noFill/>
          </a:ln>
        </p:spPr>
        <p:txBody>
          <a:bodyPr vert="eaVert"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zh-CN" altLang="en-US" sz="2800" b="1" dirty="0">
                <a:solidFill>
                  <a:srgbClr val="FF3300"/>
                </a:solidFill>
                <a:ea typeface="宋体" panose="02010600030101010101" pitchFamily="2" charset="-122"/>
              </a:rPr>
              <a:t>知识结构</a:t>
            </a:r>
            <a:endParaRPr lang="zh-CN" altLang="en-US" sz="2800" b="1" dirty="0">
              <a:solidFill>
                <a:srgbClr val="FF3300"/>
              </a:solidFill>
              <a:ea typeface="宋体" panose="02010600030101010101" pitchFamily="2" charset="-122"/>
            </a:endParaRPr>
          </a:p>
        </p:txBody>
      </p:sp>
      <p:pic>
        <p:nvPicPr>
          <p:cNvPr id="9221" name="Picture 5" descr="F:\编译原理\上课教案\视频\清华大学编译原理\img\chap07\7_1_1.gif"/>
          <p:cNvPicPr>
            <a:picLocks noChangeAspect="1"/>
          </p:cNvPicPr>
          <p:nvPr/>
        </p:nvPicPr>
        <p:blipFill>
          <a:blip r:embed="rId1" r:link="rId2"/>
          <a:stretch>
            <a:fillRect/>
          </a:stretch>
        </p:blipFill>
        <p:spPr>
          <a:xfrm>
            <a:off x="1905000" y="76200"/>
            <a:ext cx="6858000" cy="6386513"/>
          </a:xfrm>
          <a:prstGeom prst="rect">
            <a:avLst/>
          </a:prstGeom>
          <a:noFill/>
          <a:ln w="9525" cap="flat" cmpd="sng">
            <a:solidFill>
              <a:srgbClr val="FF33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in)">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blinds(horizontal)">
                                      <p:cBhvr>
                                        <p:cTn id="12"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2771" name="Rectangle 2"/>
          <p:cNvSpPr/>
          <p:nvPr/>
        </p:nvSpPr>
        <p:spPr>
          <a:xfrm>
            <a:off x="0" y="0"/>
            <a:ext cx="6019800" cy="685800"/>
          </a:xfrm>
          <a:prstGeom prst="rect">
            <a:avLst/>
          </a:prstGeom>
          <a:solidFill>
            <a:srgbClr val="FFFFD5"/>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latin typeface="楷体_GB2312" pitchFamily="49" charset="-122"/>
              </a:rPr>
              <a:t>构造活前缀的方法二：直接构造</a:t>
            </a:r>
            <a:r>
              <a:rPr lang="en-US" altLang="zh-CN" sz="2800" b="1" dirty="0">
                <a:latin typeface="楷体_GB2312" pitchFamily="49" charset="-122"/>
              </a:rPr>
              <a:t>DFA </a:t>
            </a:r>
            <a:endParaRPr lang="en-US" altLang="zh-CN" sz="2800" b="1" dirty="0">
              <a:latin typeface="楷体_GB2312" pitchFamily="49" charset="-122"/>
            </a:endParaRPr>
          </a:p>
        </p:txBody>
      </p:sp>
      <p:sp>
        <p:nvSpPr>
          <p:cNvPr id="32772" name="Rectangle 3"/>
          <p:cNvSpPr/>
          <p:nvPr/>
        </p:nvSpPr>
        <p:spPr>
          <a:xfrm>
            <a:off x="381000" y="990600"/>
            <a:ext cx="8294688"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方法一</a:t>
            </a:r>
            <a:r>
              <a:rPr lang="zh-CN" altLang="en-US" sz="2400" b="1" dirty="0">
                <a:solidFill>
                  <a:srgbClr val="FF0000"/>
                </a:solidFill>
                <a:latin typeface="楷体_GB2312" pitchFamily="49" charset="-122"/>
              </a:rPr>
              <a:t>工作量大</a:t>
            </a:r>
            <a:r>
              <a:rPr lang="zh-CN" altLang="en-US" sz="2400" b="1" dirty="0">
                <a:latin typeface="楷体_GB2312" pitchFamily="49" charset="-122"/>
              </a:rPr>
              <a:t>，不适用</a:t>
            </a:r>
            <a:r>
              <a:rPr lang="zh-CN" altLang="en-US" sz="2400" b="1" dirty="0">
                <a:solidFill>
                  <a:srgbClr val="000000"/>
                </a:solidFill>
                <a:latin typeface="楷体_GB2312" pitchFamily="49" charset="-122"/>
              </a:rPr>
              <a:t> </a:t>
            </a:r>
            <a:endParaRPr lang="zh-CN" altLang="en-US" sz="2400" b="1" dirty="0">
              <a:solidFill>
                <a:srgbClr val="000000"/>
              </a:solidFill>
              <a:latin typeface="楷体_GB2312" pitchFamily="49" charset="-122"/>
            </a:endParaRPr>
          </a:p>
          <a:p>
            <a:pPr marL="0" lvl="0" indent="0" eaLnBrk="1" hangingPunct="1">
              <a:spcBef>
                <a:spcPct val="0"/>
              </a:spcBef>
              <a:buNone/>
            </a:pPr>
            <a:r>
              <a:rPr lang="zh-CN" altLang="en-US" sz="2400" b="1" dirty="0">
                <a:solidFill>
                  <a:srgbClr val="000000"/>
                </a:solidFill>
                <a:latin typeface="楷体_GB2312" pitchFamily="49" charset="-122"/>
              </a:rPr>
              <a:t>分析</a:t>
            </a:r>
            <a:r>
              <a:rPr lang="en-US" altLang="zh-CN" sz="2400" b="1" dirty="0">
                <a:solidFill>
                  <a:srgbClr val="000000"/>
                </a:solidFill>
                <a:latin typeface="楷体_GB2312" pitchFamily="49" charset="-122"/>
              </a:rPr>
              <a:t>DFA</a:t>
            </a:r>
            <a:r>
              <a:rPr lang="zh-CN" altLang="en-US" sz="2400" b="1" dirty="0">
                <a:solidFill>
                  <a:srgbClr val="000000"/>
                </a:solidFill>
                <a:latin typeface="楷体_GB2312" pitchFamily="49" charset="-122"/>
              </a:rPr>
              <a:t>状态的项目集之间、项目集内的项目之间的</a:t>
            </a:r>
            <a:r>
              <a:rPr lang="zh-CN" altLang="en-US" sz="2400" b="1" dirty="0">
                <a:solidFill>
                  <a:srgbClr val="FF0000"/>
                </a:solidFill>
                <a:latin typeface="楷体_GB2312" pitchFamily="49" charset="-122"/>
              </a:rPr>
              <a:t>规律</a:t>
            </a:r>
            <a:r>
              <a:rPr lang="zh-CN" altLang="en-US" sz="2400" b="1" dirty="0">
                <a:solidFill>
                  <a:srgbClr val="000000"/>
                </a:solidFill>
                <a:latin typeface="楷体_GB2312" pitchFamily="49" charset="-122"/>
              </a:rPr>
              <a:t>性</a:t>
            </a:r>
            <a:endParaRPr lang="zh-CN" altLang="en-US" sz="2400" b="1" dirty="0">
              <a:solidFill>
                <a:srgbClr val="000000"/>
              </a:solidFill>
              <a:latin typeface="楷体_GB2312" pitchFamily="49" charset="-122"/>
            </a:endParaRPr>
          </a:p>
          <a:p>
            <a:pPr marL="0" lvl="0" indent="0" eaLnBrk="1" hangingPunct="1">
              <a:spcBef>
                <a:spcPct val="0"/>
              </a:spcBef>
              <a:buNone/>
            </a:pPr>
            <a:r>
              <a:rPr lang="zh-CN" altLang="en-US" sz="2400" b="1" dirty="0">
                <a:solidFill>
                  <a:srgbClr val="FF0000"/>
                </a:solidFill>
                <a:latin typeface="楷体_GB2312" pitchFamily="49" charset="-122"/>
              </a:rPr>
              <a:t>直接构造</a:t>
            </a:r>
            <a:r>
              <a:rPr lang="zh-CN" altLang="en-US" sz="2400" b="1" dirty="0">
                <a:solidFill>
                  <a:srgbClr val="000000"/>
                </a:solidFill>
                <a:latin typeface="楷体_GB2312" pitchFamily="49" charset="-122"/>
              </a:rPr>
              <a:t>出</a:t>
            </a:r>
            <a:r>
              <a:rPr lang="en-US" altLang="zh-CN" sz="2400" b="1" dirty="0">
                <a:solidFill>
                  <a:srgbClr val="000000"/>
                </a:solidFill>
                <a:latin typeface="楷体_GB2312" pitchFamily="49" charset="-122"/>
              </a:rPr>
              <a:t>DFA</a:t>
            </a:r>
            <a:endParaRPr lang="en-US" altLang="zh-CN" sz="2400" b="1" dirty="0">
              <a:solidFill>
                <a:srgbClr val="000000"/>
              </a:solidFill>
              <a:latin typeface="楷体_GB2312" pitchFamily="49" charset="-122"/>
            </a:endParaRPr>
          </a:p>
        </p:txBody>
      </p:sp>
      <p:sp>
        <p:nvSpPr>
          <p:cNvPr id="128004" name="Text Box 4"/>
          <p:cNvSpPr txBox="1"/>
          <p:nvPr/>
        </p:nvSpPr>
        <p:spPr>
          <a:xfrm>
            <a:off x="685800" y="2438400"/>
            <a:ext cx="7734300" cy="1735138"/>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folHlink"/>
              </a:buClr>
              <a:buFont typeface="Wingdings" panose="05000000000000000000" pitchFamily="2" charset="2"/>
              <a:buChar char="q"/>
            </a:pPr>
            <a:r>
              <a:rPr lang="zh-CN" altLang="en-US" sz="2400" b="1" dirty="0">
                <a:solidFill>
                  <a:srgbClr val="000000"/>
                </a:solidFill>
                <a:latin typeface="宋体" panose="02010600030101010101" pitchFamily="2" charset="-122"/>
              </a:rPr>
              <a:t>若项目集中有</a:t>
            </a:r>
            <a:r>
              <a:rPr lang="en-US" altLang="zh-CN" sz="2400" b="1" dirty="0">
                <a:solidFill>
                  <a:srgbClr val="FF0000"/>
                </a:solidFill>
                <a:latin typeface="楷体_GB2312" pitchFamily="49" charset="-122"/>
              </a:rPr>
              <a:t>Y→</a:t>
            </a:r>
            <a:r>
              <a:rPr lang="en-US" altLang="zh-CN" sz="2400" b="1" dirty="0">
                <a:solidFill>
                  <a:srgbClr val="FF0000"/>
                </a:solidFill>
                <a:latin typeface="楷体_GB2312" pitchFamily="49" charset="-122"/>
                <a:sym typeface="Symbol" panose="05050102010706020507" pitchFamily="18" charset="2"/>
              </a:rPr>
              <a:t></a:t>
            </a:r>
            <a:r>
              <a:rPr lang="en-US" altLang="zh-CN" sz="2400" b="1" dirty="0">
                <a:solidFill>
                  <a:srgbClr val="FF0000"/>
                </a:solidFill>
              </a:rPr>
              <a:t>·</a:t>
            </a:r>
            <a:r>
              <a:rPr lang="en-US" altLang="zh-CN" sz="2400" b="1" dirty="0">
                <a:solidFill>
                  <a:srgbClr val="FF0000"/>
                </a:solidFill>
                <a:latin typeface="楷体_GB2312" pitchFamily="49" charset="-122"/>
              </a:rPr>
              <a:t>X</a:t>
            </a:r>
            <a:r>
              <a:rPr lang="en-US" altLang="zh-CN" sz="2400" b="1" dirty="0">
                <a:solidFill>
                  <a:srgbClr val="FF0000"/>
                </a:solidFill>
                <a:latin typeface="楷体_GB2312" pitchFamily="49" charset="-122"/>
                <a:sym typeface="Symbol" panose="05050102010706020507" pitchFamily="18" charset="2"/>
              </a:rPr>
              <a:t></a:t>
            </a:r>
            <a:r>
              <a:rPr lang="zh-CN" altLang="en-US" sz="2400" b="1" dirty="0">
                <a:solidFill>
                  <a:srgbClr val="000000"/>
                </a:solidFill>
                <a:latin typeface="宋体" panose="02010600030101010101" pitchFamily="2" charset="-122"/>
              </a:rPr>
              <a:t>，另一项目集中有</a:t>
            </a:r>
            <a:r>
              <a:rPr lang="en-US" altLang="zh-CN" sz="2400" b="1" dirty="0">
                <a:solidFill>
                  <a:srgbClr val="FF0000"/>
                </a:solidFill>
                <a:latin typeface="楷体_GB2312" pitchFamily="49" charset="-122"/>
              </a:rPr>
              <a:t>Y→</a:t>
            </a:r>
            <a:r>
              <a:rPr lang="en-US" altLang="zh-CN" sz="2400" b="1" dirty="0">
                <a:solidFill>
                  <a:srgbClr val="FF0000"/>
                </a:solidFill>
                <a:latin typeface="楷体_GB2312" pitchFamily="49" charset="-122"/>
                <a:sym typeface="Symbol" panose="05050102010706020507" pitchFamily="18" charset="2"/>
              </a:rPr>
              <a:t></a:t>
            </a:r>
            <a:r>
              <a:rPr lang="en-US" altLang="zh-CN" sz="2400" b="1" dirty="0">
                <a:solidFill>
                  <a:srgbClr val="FF0000"/>
                </a:solidFill>
                <a:latin typeface="楷体_GB2312" pitchFamily="49" charset="-122"/>
              </a:rPr>
              <a:t>X</a:t>
            </a:r>
            <a:r>
              <a:rPr lang="en-US" altLang="zh-CN" sz="2400" b="1" dirty="0">
                <a:solidFill>
                  <a:srgbClr val="FF0000"/>
                </a:solidFill>
              </a:rPr>
              <a:t>·</a:t>
            </a:r>
            <a:r>
              <a:rPr lang="en-US" altLang="zh-CN" sz="2400" b="1" dirty="0">
                <a:solidFill>
                  <a:srgbClr val="FF0000"/>
                </a:solidFill>
                <a:latin typeface="楷体_GB2312" pitchFamily="49" charset="-122"/>
                <a:sym typeface="Symbol" panose="05050102010706020507" pitchFamily="18" charset="2"/>
              </a:rPr>
              <a:t></a:t>
            </a:r>
            <a:r>
              <a:rPr lang="zh-CN" altLang="en-US" sz="2400" b="1" dirty="0">
                <a:solidFill>
                  <a:srgbClr val="000000"/>
                </a:solidFill>
                <a:latin typeface="宋体" panose="02010600030101010101" pitchFamily="2" charset="-122"/>
              </a:rPr>
              <a:t>，则这两个项目集之间必有一条</a:t>
            </a:r>
            <a:r>
              <a:rPr lang="en-US" altLang="zh-CN" sz="2400" b="1" dirty="0">
                <a:solidFill>
                  <a:srgbClr val="FF0000"/>
                </a:solidFill>
              </a:rPr>
              <a:t>X</a:t>
            </a:r>
            <a:r>
              <a:rPr lang="zh-CN" altLang="en-US" sz="2400" b="1" dirty="0">
                <a:solidFill>
                  <a:srgbClr val="000000"/>
                </a:solidFill>
                <a:latin typeface="宋体" panose="02010600030101010101" pitchFamily="2" charset="-122"/>
              </a:rPr>
              <a:t>弧。如，</a:t>
            </a:r>
            <a:r>
              <a:rPr lang="en-US" altLang="zh-CN" sz="2400" b="1" dirty="0">
                <a:solidFill>
                  <a:schemeClr val="accent2"/>
                </a:solidFill>
              </a:rPr>
              <a:t>I</a:t>
            </a:r>
            <a:r>
              <a:rPr lang="en-US" altLang="zh-CN" sz="2400" b="1" baseline="-30000" dirty="0">
                <a:solidFill>
                  <a:schemeClr val="accent2"/>
                </a:solidFill>
              </a:rPr>
              <a:t>0</a:t>
            </a:r>
            <a:r>
              <a:rPr lang="en-US" altLang="zh-CN" sz="2400" b="1" dirty="0">
                <a:solidFill>
                  <a:schemeClr val="accent2"/>
                </a:solidFill>
              </a:rPr>
              <a:t> </a:t>
            </a:r>
            <a:r>
              <a:rPr lang="zh-CN" altLang="en-US" sz="2400" b="1" dirty="0">
                <a:solidFill>
                  <a:schemeClr val="accent2"/>
                </a:solidFill>
                <a:latin typeface="宋体" panose="02010600030101010101" pitchFamily="2" charset="-122"/>
              </a:rPr>
              <a:t>和</a:t>
            </a:r>
            <a:r>
              <a:rPr lang="en-US" altLang="zh-CN" sz="2400" b="1" dirty="0">
                <a:solidFill>
                  <a:schemeClr val="accent2"/>
                </a:solidFill>
              </a:rPr>
              <a:t>I</a:t>
            </a:r>
            <a:r>
              <a:rPr lang="en-US" altLang="zh-CN" sz="2400" b="1" baseline="-30000" dirty="0">
                <a:solidFill>
                  <a:schemeClr val="accent2"/>
                </a:solidFill>
              </a:rPr>
              <a:t>1</a:t>
            </a:r>
            <a:r>
              <a:rPr lang="zh-CN" altLang="en-US" sz="2400" b="1" dirty="0">
                <a:solidFill>
                  <a:schemeClr val="accent2"/>
                </a:solidFill>
                <a:latin typeface="宋体" panose="02010600030101010101" pitchFamily="2" charset="-122"/>
              </a:rPr>
              <a:t>、</a:t>
            </a:r>
            <a:r>
              <a:rPr lang="en-US" altLang="zh-CN" sz="2400" b="1" dirty="0">
                <a:solidFill>
                  <a:schemeClr val="accent2"/>
                </a:solidFill>
              </a:rPr>
              <a:t>I</a:t>
            </a:r>
            <a:r>
              <a:rPr lang="en-US" altLang="zh-CN" sz="2400" b="1" baseline="-30000" dirty="0">
                <a:solidFill>
                  <a:schemeClr val="accent2"/>
                </a:solidFill>
              </a:rPr>
              <a:t>2</a:t>
            </a:r>
            <a:r>
              <a:rPr lang="zh-CN" altLang="en-US" sz="2400" b="1" dirty="0">
                <a:solidFill>
                  <a:schemeClr val="accent2"/>
                </a:solidFill>
                <a:latin typeface="宋体" panose="02010600030101010101" pitchFamily="2" charset="-122"/>
              </a:rPr>
              <a:t>、</a:t>
            </a:r>
            <a:r>
              <a:rPr lang="en-US" altLang="zh-CN" sz="2400" b="1" dirty="0">
                <a:solidFill>
                  <a:schemeClr val="accent2"/>
                </a:solidFill>
              </a:rPr>
              <a:t>I</a:t>
            </a:r>
            <a:r>
              <a:rPr lang="en-US" altLang="zh-CN" sz="2400" b="1" baseline="-30000" dirty="0">
                <a:solidFill>
                  <a:schemeClr val="accent2"/>
                </a:solidFill>
              </a:rPr>
              <a:t>3</a:t>
            </a:r>
            <a:r>
              <a:rPr lang="zh-CN" altLang="en-US" sz="2400" b="1" dirty="0">
                <a:solidFill>
                  <a:srgbClr val="000000"/>
                </a:solidFill>
                <a:latin typeface="宋体" panose="02010600030101010101" pitchFamily="2" charset="-122"/>
              </a:rPr>
              <a:t>等。</a:t>
            </a:r>
            <a:endParaRPr lang="zh-CN" altLang="en-US" sz="2400" b="1" dirty="0">
              <a:solidFill>
                <a:srgbClr val="000000"/>
              </a:solidFill>
              <a:latin typeface="宋体" panose="02010600030101010101" pitchFamily="2" charset="-122"/>
            </a:endParaRPr>
          </a:p>
          <a:p>
            <a:pPr marL="0" lvl="0" indent="0" eaLnBrk="1" hangingPunct="1">
              <a:spcBef>
                <a:spcPct val="50000"/>
              </a:spcBef>
              <a:buClr>
                <a:schemeClr val="folHlink"/>
              </a:buClr>
              <a:buFont typeface="Wingdings" panose="05000000000000000000" pitchFamily="2" charset="2"/>
              <a:buChar char="q"/>
            </a:pPr>
            <a:r>
              <a:rPr lang="zh-CN" altLang="en-US" sz="2400" b="1" dirty="0">
                <a:solidFill>
                  <a:srgbClr val="000000"/>
                </a:solidFill>
                <a:latin typeface="宋体" panose="02010600030101010101" pitchFamily="2" charset="-122"/>
              </a:rPr>
              <a:t>若项目集中有</a:t>
            </a:r>
            <a:r>
              <a:rPr lang="en-US" altLang="zh-CN" sz="2400" b="1" dirty="0">
                <a:solidFill>
                  <a:srgbClr val="FF0000"/>
                </a:solidFill>
                <a:latin typeface="楷体_GB2312" pitchFamily="49" charset="-122"/>
              </a:rPr>
              <a:t>A→</a:t>
            </a:r>
            <a:r>
              <a:rPr lang="en-US" altLang="zh-CN" sz="2400" b="1" dirty="0">
                <a:solidFill>
                  <a:srgbClr val="FF0000"/>
                </a:solidFill>
                <a:latin typeface="楷体_GB2312" pitchFamily="49" charset="-122"/>
                <a:sym typeface="Symbol" panose="05050102010706020507" pitchFamily="18" charset="2"/>
              </a:rPr>
              <a:t></a:t>
            </a:r>
            <a:r>
              <a:rPr lang="en-US" altLang="zh-CN" sz="2400" b="1" dirty="0">
                <a:solidFill>
                  <a:srgbClr val="FF0000"/>
                </a:solidFill>
              </a:rPr>
              <a:t>·</a:t>
            </a:r>
            <a:r>
              <a:rPr lang="en-US" altLang="zh-CN" sz="2400" b="1" dirty="0">
                <a:solidFill>
                  <a:srgbClr val="FF0000"/>
                </a:solidFill>
                <a:latin typeface="楷体_GB2312" pitchFamily="49" charset="-122"/>
              </a:rPr>
              <a:t>B</a:t>
            </a:r>
            <a:r>
              <a:rPr lang="en-US" altLang="zh-CN" sz="2400" b="1" dirty="0">
                <a:solidFill>
                  <a:srgbClr val="FF0000"/>
                </a:solidFill>
                <a:latin typeface="楷体_GB2312" pitchFamily="49" charset="-122"/>
                <a:sym typeface="Symbol" panose="05050102010706020507" pitchFamily="18" charset="2"/>
              </a:rPr>
              <a:t></a:t>
            </a:r>
            <a:r>
              <a:rPr lang="zh-CN" altLang="en-US" sz="2400" b="1" dirty="0">
                <a:solidFill>
                  <a:srgbClr val="000000"/>
                </a:solidFill>
                <a:latin typeface="宋体" panose="02010600030101010101" pitchFamily="2" charset="-122"/>
              </a:rPr>
              <a:t>，则必包含</a:t>
            </a:r>
            <a:r>
              <a:rPr lang="en-US" altLang="zh-CN" sz="2400" b="1" dirty="0">
                <a:solidFill>
                  <a:srgbClr val="FF0000"/>
                </a:solidFill>
                <a:latin typeface="楷体_GB2312" pitchFamily="49" charset="-122"/>
              </a:rPr>
              <a:t>B→</a:t>
            </a:r>
            <a:r>
              <a:rPr lang="en-US" altLang="zh-CN" sz="2400" b="1" dirty="0">
                <a:solidFill>
                  <a:srgbClr val="FF0000"/>
                </a:solidFill>
              </a:rPr>
              <a:t>·</a:t>
            </a:r>
            <a:r>
              <a:rPr lang="en-US" altLang="zh-CN" sz="2400" b="1" dirty="0">
                <a:solidFill>
                  <a:srgbClr val="FF0000"/>
                </a:solidFill>
                <a:latin typeface="楷体_GB2312" pitchFamily="49" charset="-122"/>
              </a:rPr>
              <a:t>γ</a:t>
            </a:r>
            <a:r>
              <a:rPr lang="zh-CN" altLang="en-US" sz="2400" b="1" dirty="0">
                <a:solidFill>
                  <a:srgbClr val="000000"/>
                </a:solidFill>
                <a:latin typeface="宋体" panose="02010600030101010101" pitchFamily="2" charset="-122"/>
              </a:rPr>
              <a:t>，其中</a:t>
            </a:r>
            <a:r>
              <a:rPr lang="en-US" altLang="zh-CN" sz="2400" b="1" dirty="0">
                <a:solidFill>
                  <a:srgbClr val="000000"/>
                </a:solidFill>
              </a:rPr>
              <a:t>B</a:t>
            </a:r>
            <a:r>
              <a:rPr lang="en-US" altLang="zh-CN" sz="2400" b="1" dirty="0">
                <a:solidFill>
                  <a:srgbClr val="000000"/>
                </a:solidFill>
                <a:latin typeface="宋体" panose="02010600030101010101" pitchFamily="2" charset="-122"/>
              </a:rPr>
              <a:t>→</a:t>
            </a:r>
            <a:r>
              <a:rPr lang="en-US" altLang="zh-CN" sz="2400" b="1" dirty="0">
                <a:solidFill>
                  <a:srgbClr val="000000"/>
                </a:solidFill>
              </a:rPr>
              <a:t>γ</a:t>
            </a:r>
            <a:r>
              <a:rPr lang="zh-CN" altLang="en-US" sz="2400" b="1" dirty="0">
                <a:solidFill>
                  <a:srgbClr val="000000"/>
                </a:solidFill>
                <a:latin typeface="宋体" panose="02010600030101010101" pitchFamily="2" charset="-122"/>
              </a:rPr>
              <a:t>是产生式。如 </a:t>
            </a:r>
            <a:r>
              <a:rPr lang="en-US" altLang="zh-CN" sz="2400" b="1" dirty="0">
                <a:solidFill>
                  <a:schemeClr val="accent2"/>
                </a:solidFill>
              </a:rPr>
              <a:t>I</a:t>
            </a:r>
            <a:r>
              <a:rPr lang="en-US" altLang="zh-CN" sz="2400" b="1" baseline="-30000" dirty="0">
                <a:solidFill>
                  <a:schemeClr val="accent2"/>
                </a:solidFill>
              </a:rPr>
              <a:t>0</a:t>
            </a:r>
            <a:r>
              <a:rPr lang="zh-CN" altLang="en-US" sz="2400" b="1" dirty="0">
                <a:solidFill>
                  <a:srgbClr val="FF0000"/>
                </a:solidFill>
                <a:latin typeface="楷体_GB2312" pitchFamily="49" charset="-122"/>
              </a:rPr>
              <a:t>和</a:t>
            </a:r>
            <a:r>
              <a:rPr lang="en-US" altLang="zh-CN" sz="2400" b="1" dirty="0">
                <a:solidFill>
                  <a:schemeClr val="accent2"/>
                </a:solidFill>
              </a:rPr>
              <a:t>I</a:t>
            </a:r>
            <a:r>
              <a:rPr lang="en-US" altLang="zh-CN" sz="2400" b="1" baseline="-30000" dirty="0">
                <a:solidFill>
                  <a:schemeClr val="accent2"/>
                </a:solidFill>
              </a:rPr>
              <a:t>2</a:t>
            </a:r>
            <a:r>
              <a:rPr lang="en-US" altLang="zh-CN" sz="2400" b="1" dirty="0">
                <a:solidFill>
                  <a:srgbClr val="FF0000"/>
                </a:solidFill>
                <a:latin typeface="楷体_GB2312" pitchFamily="49" charset="-122"/>
              </a:rPr>
              <a:t> </a:t>
            </a:r>
            <a:r>
              <a:rPr lang="zh-CN" altLang="en-US" sz="2400" b="1" dirty="0">
                <a:solidFill>
                  <a:srgbClr val="000000"/>
                </a:solidFill>
                <a:latin typeface="宋体" panose="02010600030101010101" pitchFamily="2" charset="-122"/>
              </a:rPr>
              <a:t>。 </a:t>
            </a:r>
            <a:r>
              <a:rPr lang="zh-CN" altLang="en-US" sz="2400" b="1" dirty="0">
                <a:solidFill>
                  <a:schemeClr val="hlink"/>
                </a:solidFill>
              </a:rPr>
              <a:t> </a:t>
            </a:r>
            <a:endParaRPr lang="zh-CN" altLang="en-US" sz="2400" b="1" dirty="0">
              <a:solidFill>
                <a:schemeClr val="hlink"/>
              </a:solidFill>
            </a:endParaRPr>
          </a:p>
        </p:txBody>
      </p:sp>
      <p:sp>
        <p:nvSpPr>
          <p:cNvPr id="128006" name="Rectangle 6"/>
          <p:cNvSpPr/>
          <p:nvPr/>
        </p:nvSpPr>
        <p:spPr>
          <a:xfrm>
            <a:off x="762000" y="4648200"/>
            <a:ext cx="4876800" cy="1219200"/>
          </a:xfrm>
          <a:prstGeom prst="rect">
            <a:avLst/>
          </a:prstGeom>
          <a:solidFill>
            <a:srgbClr val="FFFFD5"/>
          </a:solidFill>
          <a:ln w="57150" cap="flat" cmpd="sng">
            <a:solidFill>
              <a:schemeClr val="accent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楷体_GB2312" pitchFamily="49" charset="-122"/>
              </a:rPr>
              <a:t>为实现这一步，先给出两个定义：</a:t>
            </a:r>
            <a:endParaRPr lang="zh-CN" altLang="en-US" sz="2400" b="1" dirty="0">
              <a:solidFill>
                <a:schemeClr val="tx2"/>
              </a:solidFill>
              <a:latin typeface="楷体_GB2312" pitchFamily="49" charset="-122"/>
            </a:endParaRPr>
          </a:p>
          <a:p>
            <a:pPr marL="0" lvl="0" indent="0" eaLnBrk="1" hangingPunct="1">
              <a:spcBef>
                <a:spcPct val="0"/>
              </a:spcBef>
              <a:buNone/>
            </a:pPr>
            <a:r>
              <a:rPr lang="en-US" altLang="zh-CN" sz="2400" b="1" dirty="0">
                <a:solidFill>
                  <a:schemeClr val="tx2"/>
                </a:solidFill>
                <a:latin typeface="楷体_GB2312" pitchFamily="49" charset="-122"/>
              </a:rPr>
              <a:t>A.</a:t>
            </a:r>
            <a:r>
              <a:rPr lang="zh-CN" altLang="en-US" sz="2400" b="1" dirty="0">
                <a:solidFill>
                  <a:schemeClr val="tx2"/>
                </a:solidFill>
                <a:latin typeface="楷体_GB2312" pitchFamily="49" charset="-122"/>
              </a:rPr>
              <a:t>项目集闭包函数</a:t>
            </a:r>
            <a:r>
              <a:rPr lang="en-US" altLang="zh-CN" sz="2400" b="1" dirty="0">
                <a:solidFill>
                  <a:srgbClr val="D60093"/>
                </a:solidFill>
                <a:latin typeface="楷体_GB2312" pitchFamily="49" charset="-122"/>
              </a:rPr>
              <a:t>closure</a:t>
            </a:r>
            <a:endParaRPr lang="en-US" altLang="zh-CN" sz="2400" b="1" dirty="0">
              <a:solidFill>
                <a:srgbClr val="D60093"/>
              </a:solidFill>
              <a:latin typeface="楷体_GB2312" pitchFamily="49" charset="-122"/>
            </a:endParaRPr>
          </a:p>
          <a:p>
            <a:pPr marL="0" lvl="0" indent="0" eaLnBrk="1" hangingPunct="1">
              <a:spcBef>
                <a:spcPct val="0"/>
              </a:spcBef>
              <a:buNone/>
            </a:pPr>
            <a:r>
              <a:rPr lang="en-US" altLang="zh-CN" sz="2400" b="1" dirty="0">
                <a:solidFill>
                  <a:schemeClr val="tx2"/>
                </a:solidFill>
                <a:latin typeface="楷体_GB2312" pitchFamily="49" charset="-122"/>
              </a:rPr>
              <a:t>B.</a:t>
            </a:r>
            <a:r>
              <a:rPr lang="zh-CN" altLang="en-US" sz="2400" b="1" dirty="0">
                <a:solidFill>
                  <a:schemeClr val="tx2"/>
                </a:solidFill>
                <a:latin typeface="楷体_GB2312" pitchFamily="49" charset="-122"/>
              </a:rPr>
              <a:t>状态转移函数</a:t>
            </a:r>
            <a:r>
              <a:rPr lang="en-US" altLang="zh-CN" sz="2400" b="1" dirty="0">
                <a:solidFill>
                  <a:srgbClr val="D60093"/>
                </a:solidFill>
                <a:latin typeface="楷体_GB2312" pitchFamily="49" charset="-122"/>
              </a:rPr>
              <a:t>GO</a:t>
            </a:r>
            <a:endParaRPr lang="en-US" altLang="zh-CN" sz="2400" b="1" dirty="0">
              <a:solidFill>
                <a:srgbClr val="D60093"/>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0-#ppt_w/2"/>
                                          </p:val>
                                        </p:tav>
                                        <p:tav tm="100000">
                                          <p:val>
                                            <p:strVal val="#ppt_x"/>
                                          </p:val>
                                        </p:tav>
                                      </p:tavLst>
                                    </p:anim>
                                    <p:anim calcmode="lin" valueType="num">
                                      <p:cBhvr additive="base">
                                        <p:cTn id="8" dur="500" fill="hold"/>
                                        <p:tgtEl>
                                          <p:spTgt spid="1280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4">
                                            <p:txEl>
                                              <p:charRg st="0" end="60"/>
                                            </p:txEl>
                                          </p:spTgt>
                                        </p:tgtEl>
                                        <p:attrNameLst>
                                          <p:attrName>style.visibility</p:attrName>
                                        </p:attrNameLst>
                                      </p:cBhvr>
                                      <p:to>
                                        <p:strVal val="visible"/>
                                      </p:to>
                                    </p:set>
                                    <p:anim calcmode="lin" valueType="num">
                                      <p:cBhvr additive="base">
                                        <p:cTn id="13" dur="500" fill="hold"/>
                                        <p:tgtEl>
                                          <p:spTgt spid="128004">
                                            <p:txEl>
                                              <p:charRg st="0" end="6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4">
                                            <p:txEl>
                                              <p:charRg st="0" end="6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8004">
                                            <p:txEl>
                                              <p:charRg st="60" end="104"/>
                                            </p:txEl>
                                          </p:spTgt>
                                        </p:tgtEl>
                                        <p:attrNameLst>
                                          <p:attrName>style.visibility</p:attrName>
                                        </p:attrNameLst>
                                      </p:cBhvr>
                                      <p:to>
                                        <p:strVal val="visible"/>
                                      </p:to>
                                    </p:set>
                                    <p:anim calcmode="lin" valueType="num">
                                      <p:cBhvr additive="base">
                                        <p:cTn id="19" dur="500" fill="hold"/>
                                        <p:tgtEl>
                                          <p:spTgt spid="128004">
                                            <p:txEl>
                                              <p:charRg st="60" end="10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8004">
                                            <p:txEl>
                                              <p:charRg st="60" end="10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28006"/>
                                        </p:tgtEl>
                                        <p:attrNameLst>
                                          <p:attrName>style.visibility</p:attrName>
                                        </p:attrNameLst>
                                      </p:cBhvr>
                                      <p:to>
                                        <p:strVal val="visible"/>
                                      </p:to>
                                    </p:set>
                                    <p:anim calcmode="lin" valueType="num">
                                      <p:cBhvr>
                                        <p:cTn id="25" dur="500" fill="hold"/>
                                        <p:tgtEl>
                                          <p:spTgt spid="128006"/>
                                        </p:tgtEl>
                                        <p:attrNameLst>
                                          <p:attrName>ppt_w</p:attrName>
                                        </p:attrNameLst>
                                      </p:cBhvr>
                                      <p:tavLst>
                                        <p:tav tm="0">
                                          <p:val>
                                            <p:fltVal val="0.000000"/>
                                          </p:val>
                                        </p:tav>
                                        <p:tav tm="100000">
                                          <p:val>
                                            <p:strVal val="#ppt_w"/>
                                          </p:val>
                                        </p:tav>
                                      </p:tavLst>
                                    </p:anim>
                                    <p:anim calcmode="lin" valueType="num">
                                      <p:cBhvr>
                                        <p:cTn id="26" dur="500" fill="hold"/>
                                        <p:tgtEl>
                                          <p:spTgt spid="1280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nimBg="1" build="p"/>
      <p:bldP spid="1280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3795" name="Rectangle 2"/>
          <p:cNvSpPr/>
          <p:nvPr/>
        </p:nvSpPr>
        <p:spPr>
          <a:xfrm>
            <a:off x="152400" y="609600"/>
            <a:ext cx="7239000" cy="2819400"/>
          </a:xfrm>
          <a:prstGeom prst="rect">
            <a:avLst/>
          </a:prstGeom>
          <a:solidFill>
            <a:srgbClr val="FFFFD5"/>
          </a:solidFill>
          <a:ln w="38100"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solidFill>
                  <a:schemeClr val="tx2"/>
                </a:solidFill>
              </a:rPr>
              <a:t>A.</a:t>
            </a:r>
            <a:r>
              <a:rPr lang="zh-CN" altLang="en-US" sz="2800" b="1" dirty="0">
                <a:solidFill>
                  <a:schemeClr val="tx2"/>
                </a:solidFill>
              </a:rPr>
              <a:t>项目集闭包函数</a:t>
            </a:r>
            <a:r>
              <a:rPr lang="en-US" altLang="zh-CN" sz="2800" b="1" dirty="0">
                <a:solidFill>
                  <a:srgbClr val="D60093"/>
                </a:solidFill>
              </a:rPr>
              <a:t>closure (I)</a:t>
            </a:r>
            <a:endParaRPr lang="en-US" altLang="zh-CN" sz="2800" b="1" dirty="0">
              <a:solidFill>
                <a:srgbClr val="D60093"/>
              </a:solidFill>
            </a:endParaRPr>
          </a:p>
          <a:p>
            <a:pPr marL="0" lvl="0" indent="0" eaLnBrk="1" hangingPunct="1">
              <a:lnSpc>
                <a:spcPct val="90000"/>
              </a:lnSpc>
              <a:buNone/>
            </a:pPr>
            <a:r>
              <a:rPr lang="zh-CN" altLang="en-US" sz="2800" b="1" dirty="0">
                <a:latin typeface="楷体_GB2312" pitchFamily="49" charset="-122"/>
              </a:rPr>
              <a:t>（</a:t>
            </a:r>
            <a:r>
              <a:rPr lang="en-US" altLang="zh-CN" sz="2800" b="1" dirty="0">
                <a:latin typeface="楷体_GB2312" pitchFamily="49" charset="-122"/>
              </a:rPr>
              <a:t>1</a:t>
            </a:r>
            <a:r>
              <a:rPr lang="zh-CN" altLang="en-US" sz="2800" b="1" dirty="0">
                <a:latin typeface="楷体_GB2312" pitchFamily="49" charset="-122"/>
              </a:rPr>
              <a:t>）每一个</a:t>
            </a:r>
            <a:r>
              <a:rPr lang="en-US" altLang="zh-CN" sz="2800" b="1" dirty="0">
                <a:latin typeface="楷体_GB2312" pitchFamily="49" charset="-122"/>
              </a:rPr>
              <a:t>I</a:t>
            </a:r>
            <a:r>
              <a:rPr lang="zh-CN" altLang="en-US" sz="2800" b="1" dirty="0">
                <a:latin typeface="楷体_GB2312" pitchFamily="49" charset="-122"/>
              </a:rPr>
              <a:t>中的项目都加进</a:t>
            </a:r>
            <a:r>
              <a:rPr lang="en-US" altLang="zh-CN" sz="2800" b="1" dirty="0">
                <a:latin typeface="楷体_GB2312" pitchFamily="49" charset="-122"/>
              </a:rPr>
              <a:t>closure(I)</a:t>
            </a:r>
            <a:r>
              <a:rPr lang="zh-CN" altLang="en-US" sz="2800" b="1" dirty="0">
                <a:latin typeface="楷体_GB2312" pitchFamily="49" charset="-122"/>
              </a:rPr>
              <a:t>；</a:t>
            </a:r>
            <a:endParaRPr lang="zh-CN" altLang="en-US" sz="2800" b="1" dirty="0">
              <a:latin typeface="楷体_GB2312" pitchFamily="49" charset="-122"/>
            </a:endParaRPr>
          </a:p>
          <a:p>
            <a:pPr marL="0" lvl="0" indent="0" eaLnBrk="1" hangingPunct="1">
              <a:lnSpc>
                <a:spcPct val="90000"/>
              </a:lnSpc>
              <a:buNone/>
            </a:pPr>
            <a:r>
              <a:rPr lang="zh-CN" altLang="en-US" sz="2800" b="1" dirty="0">
                <a:latin typeface="楷体_GB2312" pitchFamily="49" charset="-122"/>
              </a:rPr>
              <a:t>（</a:t>
            </a:r>
            <a:r>
              <a:rPr lang="en-US" altLang="zh-CN" sz="2800" b="1" dirty="0">
                <a:latin typeface="楷体_GB2312" pitchFamily="49" charset="-122"/>
              </a:rPr>
              <a:t>2</a:t>
            </a:r>
            <a:r>
              <a:rPr lang="zh-CN" altLang="en-US" sz="2800" b="1" dirty="0">
                <a:latin typeface="楷体_GB2312" pitchFamily="49" charset="-122"/>
              </a:rPr>
              <a:t>）若</a:t>
            </a:r>
            <a:r>
              <a:rPr lang="en-US" altLang="zh-CN" sz="2800" b="1" dirty="0">
                <a:latin typeface="楷体_GB2312" pitchFamily="49" charset="-122"/>
              </a:rPr>
              <a:t>A→α</a:t>
            </a:r>
            <a:r>
              <a:rPr lang="en-US" altLang="zh-CN" sz="2800" b="1" dirty="0">
                <a:latin typeface="Arial" panose="020B0604020202020204" pitchFamily="34" charset="0"/>
              </a:rPr>
              <a:t>·</a:t>
            </a:r>
            <a:r>
              <a:rPr lang="en-US" altLang="zh-CN" sz="2800" b="1" dirty="0">
                <a:latin typeface="楷体_GB2312" pitchFamily="49" charset="-122"/>
              </a:rPr>
              <a:t>Bβ∈closure(I)</a:t>
            </a:r>
            <a:r>
              <a:rPr lang="zh-CN" altLang="en-US" sz="2800" b="1" dirty="0">
                <a:latin typeface="楷体_GB2312" pitchFamily="49" charset="-122"/>
              </a:rPr>
              <a:t>且有产生式</a:t>
            </a:r>
            <a:r>
              <a:rPr lang="en-US" altLang="zh-CN" sz="2800" b="1" dirty="0">
                <a:latin typeface="楷体_GB2312" pitchFamily="49" charset="-122"/>
              </a:rPr>
              <a:t>B→γ</a:t>
            </a:r>
            <a:r>
              <a:rPr lang="zh-CN" altLang="en-US" sz="2800" b="1" dirty="0">
                <a:latin typeface="楷体_GB2312" pitchFamily="49" charset="-122"/>
              </a:rPr>
              <a:t>，则将</a:t>
            </a:r>
            <a:r>
              <a:rPr lang="en-US" altLang="zh-CN" sz="2800" b="1" dirty="0">
                <a:latin typeface="楷体_GB2312" pitchFamily="49" charset="-122"/>
              </a:rPr>
              <a:t>B→</a:t>
            </a:r>
            <a:r>
              <a:rPr lang="en-US" altLang="zh-CN" sz="2800" b="1" dirty="0">
                <a:latin typeface="Arial" panose="020B0604020202020204" pitchFamily="34" charset="0"/>
              </a:rPr>
              <a:t>·</a:t>
            </a:r>
            <a:r>
              <a:rPr lang="en-US" altLang="zh-CN" sz="2800" b="1" dirty="0">
                <a:latin typeface="楷体_GB2312" pitchFamily="49" charset="-122"/>
              </a:rPr>
              <a:t>γ</a:t>
            </a:r>
            <a:r>
              <a:rPr lang="zh-CN" altLang="en-US" sz="2800" b="1" dirty="0">
                <a:latin typeface="楷体_GB2312" pitchFamily="49" charset="-122"/>
              </a:rPr>
              <a:t>加进</a:t>
            </a:r>
            <a:r>
              <a:rPr lang="en-US" altLang="zh-CN" sz="2800" b="1" dirty="0">
                <a:latin typeface="楷体_GB2312" pitchFamily="49" charset="-122"/>
              </a:rPr>
              <a:t>closure(I)</a:t>
            </a:r>
            <a:r>
              <a:rPr lang="zh-CN" altLang="en-US" sz="2800" b="1" dirty="0">
                <a:latin typeface="楷体_GB2312" pitchFamily="49" charset="-122"/>
              </a:rPr>
              <a:t>；</a:t>
            </a:r>
            <a:endParaRPr lang="zh-CN" altLang="en-US" sz="2800" b="1" dirty="0">
              <a:latin typeface="楷体_GB2312" pitchFamily="49" charset="-122"/>
            </a:endParaRPr>
          </a:p>
          <a:p>
            <a:pPr marL="0" lvl="0" indent="0" eaLnBrk="1" hangingPunct="1">
              <a:lnSpc>
                <a:spcPct val="90000"/>
              </a:lnSpc>
              <a:buNone/>
            </a:pPr>
            <a:r>
              <a:rPr lang="zh-CN" altLang="en-US" sz="2800" b="1" dirty="0">
                <a:latin typeface="楷体_GB2312" pitchFamily="49" charset="-122"/>
              </a:rPr>
              <a:t>（</a:t>
            </a:r>
            <a:r>
              <a:rPr lang="en-US" altLang="zh-CN" sz="2800" b="1" dirty="0">
                <a:latin typeface="楷体_GB2312" pitchFamily="49" charset="-122"/>
              </a:rPr>
              <a:t>3</a:t>
            </a:r>
            <a:r>
              <a:rPr lang="zh-CN" altLang="en-US" sz="2800" b="1" dirty="0">
                <a:latin typeface="楷体_GB2312" pitchFamily="49" charset="-122"/>
              </a:rPr>
              <a:t>）重复执行（</a:t>
            </a:r>
            <a:r>
              <a:rPr lang="en-US" altLang="zh-CN" sz="2800" b="1" dirty="0">
                <a:latin typeface="楷体_GB2312" pitchFamily="49" charset="-122"/>
              </a:rPr>
              <a:t>2</a:t>
            </a:r>
            <a:r>
              <a:rPr lang="zh-CN" altLang="en-US" sz="2800" b="1" dirty="0">
                <a:latin typeface="楷体_GB2312" pitchFamily="49" charset="-122"/>
              </a:rPr>
              <a:t>）直到</a:t>
            </a:r>
            <a:r>
              <a:rPr lang="en-US" altLang="zh-CN" sz="2800" b="1" dirty="0">
                <a:latin typeface="楷体_GB2312" pitchFamily="49" charset="-122"/>
              </a:rPr>
              <a:t>closure(I)</a:t>
            </a:r>
            <a:r>
              <a:rPr lang="zh-CN" altLang="en-US" sz="2800" b="1" dirty="0">
                <a:latin typeface="楷体_GB2312" pitchFamily="49" charset="-122"/>
              </a:rPr>
              <a:t>不再增大为止。</a:t>
            </a:r>
            <a:endParaRPr lang="zh-CN" altLang="en-US" sz="2800" b="1" dirty="0">
              <a:latin typeface="楷体_GB2312" pitchFamily="49" charset="-122"/>
            </a:endParaRPr>
          </a:p>
        </p:txBody>
      </p:sp>
      <p:sp>
        <p:nvSpPr>
          <p:cNvPr id="129027" name="Rectangle 3"/>
          <p:cNvSpPr/>
          <p:nvPr/>
        </p:nvSpPr>
        <p:spPr>
          <a:xfrm>
            <a:off x="457200" y="3810000"/>
            <a:ext cx="3733800" cy="9906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chemeClr val="accent2"/>
                </a:solidFill>
              </a:rPr>
              <a:t>例：</a:t>
            </a:r>
            <a:r>
              <a:rPr lang="en-US" altLang="zh-CN" sz="2400" b="1" dirty="0">
                <a:solidFill>
                  <a:schemeClr val="accent2"/>
                </a:solidFill>
              </a:rPr>
              <a:t>I= { S'→·S} </a:t>
            </a:r>
            <a:endParaRPr lang="en-US" altLang="zh-CN" sz="2400" b="1" dirty="0">
              <a:solidFill>
                <a:schemeClr val="accent2"/>
              </a:solidFill>
            </a:endParaRPr>
          </a:p>
          <a:p>
            <a:pPr marL="0" lvl="0" indent="0" eaLnBrk="1" hangingPunct="1">
              <a:spcBef>
                <a:spcPct val="0"/>
              </a:spcBef>
              <a:buNone/>
            </a:pPr>
            <a:r>
              <a:rPr lang="en-US" altLang="zh-CN" sz="2400" b="1" dirty="0">
                <a:solidFill>
                  <a:schemeClr val="accent2"/>
                </a:solidFill>
              </a:rPr>
              <a:t>closure(I)=</a:t>
            </a:r>
            <a:r>
              <a:rPr lang="zh-CN" altLang="en-US" sz="2400" b="1" dirty="0">
                <a:solidFill>
                  <a:schemeClr val="accent2"/>
                </a:solidFill>
              </a:rPr>
              <a:t>？</a:t>
            </a:r>
            <a:endParaRPr lang="zh-CN" altLang="en-US" sz="2400" b="1" dirty="0">
              <a:solidFill>
                <a:schemeClr val="accent2"/>
              </a:solidFill>
            </a:endParaRPr>
          </a:p>
        </p:txBody>
      </p:sp>
      <p:sp>
        <p:nvSpPr>
          <p:cNvPr id="129028" name="Rectangle 4"/>
          <p:cNvSpPr/>
          <p:nvPr/>
        </p:nvSpPr>
        <p:spPr>
          <a:xfrm>
            <a:off x="457200" y="4648200"/>
            <a:ext cx="3733800" cy="7620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FF0066"/>
                </a:solidFill>
              </a:rPr>
              <a:t> { S'→·S , S→·aS , S→·b } </a:t>
            </a:r>
            <a:endParaRPr lang="en-US" altLang="zh-CN" sz="2400" b="1" dirty="0">
              <a:solidFill>
                <a:srgbClr val="FF0066"/>
              </a:solidFill>
            </a:endParaRPr>
          </a:p>
        </p:txBody>
      </p:sp>
      <p:sp>
        <p:nvSpPr>
          <p:cNvPr id="33798" name="Rectangle 5"/>
          <p:cNvSpPr/>
          <p:nvPr/>
        </p:nvSpPr>
        <p:spPr>
          <a:xfrm>
            <a:off x="7467600" y="0"/>
            <a:ext cx="1676400" cy="2971800"/>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b="1" dirty="0">
                <a:latin typeface="楷体_GB2312" pitchFamily="49" charset="-122"/>
              </a:rPr>
              <a:t>【</a:t>
            </a:r>
            <a:r>
              <a:rPr lang="zh-CN" altLang="en-US" sz="2000" b="1" dirty="0">
                <a:latin typeface="楷体_GB2312" pitchFamily="49" charset="-122"/>
              </a:rPr>
              <a:t>例</a:t>
            </a:r>
            <a:r>
              <a:rPr lang="en-US" altLang="zh-CN" sz="2000" b="1" dirty="0">
                <a:latin typeface="楷体_GB2312" pitchFamily="49" charset="-122"/>
              </a:rPr>
              <a:t>】</a:t>
            </a:r>
            <a:endParaRPr lang="en-US" altLang="zh-CN" sz="2000" b="1" dirty="0">
              <a:latin typeface="楷体_GB2312" pitchFamily="49"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0</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1</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2</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aS </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3</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a</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  </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4</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aS</a:t>
            </a:r>
            <a:r>
              <a:rPr lang="en-US" altLang="zh-CN" sz="2000" b="1" dirty="0">
                <a:solidFill>
                  <a:srgbClr val="000000"/>
                </a:solidFill>
                <a:ea typeface="宋体" panose="02010600030101010101" pitchFamily="2" charset="-122"/>
              </a:rPr>
              <a:t>·</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5</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b</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6</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b</a:t>
            </a:r>
            <a:r>
              <a:rPr lang="en-US" altLang="zh-CN" sz="2000" b="1" dirty="0">
                <a:solidFill>
                  <a:srgbClr val="000000"/>
                </a:solidFill>
                <a:ea typeface="宋体" panose="02010600030101010101" pitchFamily="2" charset="-122"/>
              </a:rPr>
              <a:t>·</a:t>
            </a:r>
            <a:endParaRPr lang="en-US" altLang="zh-CN" sz="2000" b="1" dirty="0">
              <a:latin typeface="楷体_GB2312" pitchFamily="49" charset="-122"/>
            </a:endParaRPr>
          </a:p>
        </p:txBody>
      </p:sp>
      <p:sp>
        <p:nvSpPr>
          <p:cNvPr id="129030" name="Rectangle 6"/>
          <p:cNvSpPr/>
          <p:nvPr/>
        </p:nvSpPr>
        <p:spPr>
          <a:xfrm>
            <a:off x="4800600" y="3810000"/>
            <a:ext cx="3733800" cy="9906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chemeClr val="accent2"/>
                </a:solidFill>
              </a:rPr>
              <a:t>练习：</a:t>
            </a:r>
            <a:r>
              <a:rPr lang="en-US" altLang="zh-CN" sz="2400" b="1" dirty="0">
                <a:solidFill>
                  <a:schemeClr val="accent2"/>
                </a:solidFill>
              </a:rPr>
              <a:t>I= { S→a·S} </a:t>
            </a:r>
            <a:endParaRPr lang="en-US" altLang="zh-CN" sz="2400" b="1" dirty="0">
              <a:solidFill>
                <a:schemeClr val="accent2"/>
              </a:solidFill>
            </a:endParaRPr>
          </a:p>
          <a:p>
            <a:pPr marL="0" lvl="0" indent="0" eaLnBrk="1" hangingPunct="1">
              <a:spcBef>
                <a:spcPct val="0"/>
              </a:spcBef>
              <a:buNone/>
            </a:pPr>
            <a:r>
              <a:rPr lang="en-US" altLang="zh-CN" sz="2400" b="1" dirty="0">
                <a:solidFill>
                  <a:schemeClr val="accent2"/>
                </a:solidFill>
              </a:rPr>
              <a:t>closure(I)=</a:t>
            </a:r>
            <a:r>
              <a:rPr lang="zh-CN" altLang="en-US" sz="2400" b="1" dirty="0">
                <a:solidFill>
                  <a:schemeClr val="accent2"/>
                </a:solidFill>
              </a:rPr>
              <a:t>？</a:t>
            </a:r>
            <a:endParaRPr lang="zh-CN" altLang="en-US" sz="2400" b="1" dirty="0">
              <a:solidFill>
                <a:schemeClr val="accent2"/>
              </a:solidFill>
            </a:endParaRPr>
          </a:p>
        </p:txBody>
      </p:sp>
      <p:sp>
        <p:nvSpPr>
          <p:cNvPr id="129031" name="Rectangle 7"/>
          <p:cNvSpPr/>
          <p:nvPr/>
        </p:nvSpPr>
        <p:spPr>
          <a:xfrm>
            <a:off x="4800600" y="4572000"/>
            <a:ext cx="3733800" cy="7620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FF0066"/>
                </a:solidFill>
              </a:rPr>
              <a:t> { S→a·S , S→·aS , S→·b } </a:t>
            </a:r>
            <a:endParaRPr lang="en-US" altLang="zh-CN" sz="2400" b="1" dirty="0">
              <a:solidFill>
                <a:srgbClr val="FF0066"/>
              </a:solidFill>
            </a:endParaRPr>
          </a:p>
        </p:txBody>
      </p:sp>
      <p:sp>
        <p:nvSpPr>
          <p:cNvPr id="129032" name="AutoShape 8"/>
          <p:cNvSpPr/>
          <p:nvPr/>
        </p:nvSpPr>
        <p:spPr>
          <a:xfrm>
            <a:off x="5791200" y="228600"/>
            <a:ext cx="1219200" cy="609600"/>
          </a:xfrm>
          <a:prstGeom prst="wedgeEllipseCallout">
            <a:avLst>
              <a:gd name="adj1" fmla="val -43361"/>
              <a:gd name="adj2" fmla="val 115106"/>
            </a:avLst>
          </a:prstGeom>
          <a:solidFill>
            <a:srgbClr val="FFFF00"/>
          </a:solidFill>
          <a:ln w="9525" cap="flat" cmpd="sng">
            <a:solidFill>
              <a:srgbClr val="FF66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b="1" dirty="0"/>
              <a:t>核</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9032"/>
                                        </p:tgtEl>
                                        <p:attrNameLst>
                                          <p:attrName>style.visibility</p:attrName>
                                        </p:attrNameLst>
                                      </p:cBhvr>
                                      <p:to>
                                        <p:strVal val="visible"/>
                                      </p:to>
                                    </p:set>
                                    <p:animEffect transition="in" filter="barn(outHorizontal)">
                                      <p:cBhvr>
                                        <p:cTn id="7" dur="500"/>
                                        <p:tgtEl>
                                          <p:spTgt spid="1290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 calcmode="lin" valueType="num">
                                      <p:cBhvr additive="base">
                                        <p:cTn id="12" dur="500" fill="hold"/>
                                        <p:tgtEl>
                                          <p:spTgt spid="129027"/>
                                        </p:tgtEl>
                                        <p:attrNameLst>
                                          <p:attrName>ppt_x</p:attrName>
                                        </p:attrNameLst>
                                      </p:cBhvr>
                                      <p:tavLst>
                                        <p:tav tm="0">
                                          <p:val>
                                            <p:strVal val="0-#ppt_w/2"/>
                                          </p:val>
                                        </p:tav>
                                        <p:tav tm="100000">
                                          <p:val>
                                            <p:strVal val="#ppt_x"/>
                                          </p:val>
                                        </p:tav>
                                      </p:tavLst>
                                    </p:anim>
                                    <p:anim calcmode="lin" valueType="num">
                                      <p:cBhvr additive="base">
                                        <p:cTn id="13" dur="500" fill="hold"/>
                                        <p:tgtEl>
                                          <p:spTgt spid="1290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9028"/>
                                        </p:tgtEl>
                                        <p:attrNameLst>
                                          <p:attrName>style.visibility</p:attrName>
                                        </p:attrNameLst>
                                      </p:cBhvr>
                                      <p:to>
                                        <p:strVal val="visible"/>
                                      </p:to>
                                    </p:set>
                                    <p:anim calcmode="lin" valueType="num">
                                      <p:cBhvr additive="base">
                                        <p:cTn id="18" dur="500" fill="hold"/>
                                        <p:tgtEl>
                                          <p:spTgt spid="129028"/>
                                        </p:tgtEl>
                                        <p:attrNameLst>
                                          <p:attrName>ppt_x</p:attrName>
                                        </p:attrNameLst>
                                      </p:cBhvr>
                                      <p:tavLst>
                                        <p:tav tm="0">
                                          <p:val>
                                            <p:strVal val="0-#ppt_w/2"/>
                                          </p:val>
                                        </p:tav>
                                        <p:tav tm="100000">
                                          <p:val>
                                            <p:strVal val="#ppt_x"/>
                                          </p:val>
                                        </p:tav>
                                      </p:tavLst>
                                    </p:anim>
                                    <p:anim calcmode="lin" valueType="num">
                                      <p:cBhvr additive="base">
                                        <p:cTn id="19" dur="500" fill="hold"/>
                                        <p:tgtEl>
                                          <p:spTgt spid="1290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9030"/>
                                        </p:tgtEl>
                                        <p:attrNameLst>
                                          <p:attrName>style.visibility</p:attrName>
                                        </p:attrNameLst>
                                      </p:cBhvr>
                                      <p:to>
                                        <p:strVal val="visible"/>
                                      </p:to>
                                    </p:set>
                                    <p:anim calcmode="lin" valueType="num">
                                      <p:cBhvr additive="base">
                                        <p:cTn id="24" dur="500" fill="hold"/>
                                        <p:tgtEl>
                                          <p:spTgt spid="129030"/>
                                        </p:tgtEl>
                                        <p:attrNameLst>
                                          <p:attrName>ppt_x</p:attrName>
                                        </p:attrNameLst>
                                      </p:cBhvr>
                                      <p:tavLst>
                                        <p:tav tm="0">
                                          <p:val>
                                            <p:strVal val="0-#ppt_w/2"/>
                                          </p:val>
                                        </p:tav>
                                        <p:tav tm="100000">
                                          <p:val>
                                            <p:strVal val="#ppt_x"/>
                                          </p:val>
                                        </p:tav>
                                      </p:tavLst>
                                    </p:anim>
                                    <p:anim calcmode="lin" valueType="num">
                                      <p:cBhvr additive="base">
                                        <p:cTn id="25" dur="500" fill="hold"/>
                                        <p:tgtEl>
                                          <p:spTgt spid="12903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29031"/>
                                        </p:tgtEl>
                                        <p:attrNameLst>
                                          <p:attrName>style.visibility</p:attrName>
                                        </p:attrNameLst>
                                      </p:cBhvr>
                                      <p:to>
                                        <p:strVal val="visible"/>
                                      </p:to>
                                    </p:set>
                                    <p:anim calcmode="lin" valueType="num">
                                      <p:cBhvr additive="base">
                                        <p:cTn id="30" dur="500" fill="hold"/>
                                        <p:tgtEl>
                                          <p:spTgt spid="129031"/>
                                        </p:tgtEl>
                                        <p:attrNameLst>
                                          <p:attrName>ppt_x</p:attrName>
                                        </p:attrNameLst>
                                      </p:cBhvr>
                                      <p:tavLst>
                                        <p:tav tm="0">
                                          <p:val>
                                            <p:strVal val="0-#ppt_w/2"/>
                                          </p:val>
                                        </p:tav>
                                        <p:tav tm="100000">
                                          <p:val>
                                            <p:strVal val="#ppt_x"/>
                                          </p:val>
                                        </p:tav>
                                      </p:tavLst>
                                    </p:anim>
                                    <p:anim calcmode="lin" valueType="num">
                                      <p:cBhvr additive="base">
                                        <p:cTn id="31" dur="500" fill="hold"/>
                                        <p:tgtEl>
                                          <p:spTgt spid="1290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nimBg="1"/>
      <p:bldP spid="129028" grpId="0" animBg="1"/>
      <p:bldP spid="129030" grpId="0" animBg="1"/>
      <p:bldP spid="129031" grpId="0" animBg="1"/>
      <p:bldP spid="1290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4819" name="Rectangle 2"/>
          <p:cNvSpPr/>
          <p:nvPr/>
        </p:nvSpPr>
        <p:spPr>
          <a:xfrm>
            <a:off x="152400" y="609600"/>
            <a:ext cx="6477000" cy="1524000"/>
          </a:xfrm>
          <a:prstGeom prst="rect">
            <a:avLst/>
          </a:prstGeom>
          <a:solidFill>
            <a:srgbClr val="FFFFD5"/>
          </a:solidFill>
          <a:ln w="38100"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800" b="1" dirty="0">
                <a:solidFill>
                  <a:schemeClr val="tx2"/>
                </a:solidFill>
              </a:rPr>
              <a:t>B.</a:t>
            </a:r>
            <a:r>
              <a:rPr lang="zh-CN" altLang="en-US" sz="2800" b="1" dirty="0">
                <a:solidFill>
                  <a:schemeClr val="tx2"/>
                </a:solidFill>
              </a:rPr>
              <a:t>状态转移函数</a:t>
            </a:r>
            <a:r>
              <a:rPr lang="en-US" altLang="zh-CN" sz="2800" b="1" dirty="0">
                <a:solidFill>
                  <a:srgbClr val="D60093"/>
                </a:solidFill>
              </a:rPr>
              <a:t>GO</a:t>
            </a:r>
            <a:r>
              <a:rPr lang="zh-CN" altLang="en-US" sz="2800" b="1" dirty="0">
                <a:solidFill>
                  <a:srgbClr val="D60093"/>
                </a:solidFill>
              </a:rPr>
              <a:t>，</a:t>
            </a:r>
            <a:r>
              <a:rPr lang="en-US" altLang="zh-CN" sz="2800" b="1" dirty="0">
                <a:latin typeface="楷体_GB2312" pitchFamily="49" charset="-122"/>
              </a:rPr>
              <a:t>X</a:t>
            </a:r>
            <a:r>
              <a:rPr lang="zh-CN" altLang="en-US" sz="2800" b="1" dirty="0">
                <a:latin typeface="楷体_GB2312" pitchFamily="49" charset="-122"/>
              </a:rPr>
              <a:t>是文法符号</a:t>
            </a:r>
            <a:endParaRPr lang="zh-CN" altLang="en-US" sz="2800" b="1" dirty="0">
              <a:solidFill>
                <a:srgbClr val="D60093"/>
              </a:solidFill>
            </a:endParaRPr>
          </a:p>
          <a:p>
            <a:pPr marL="0" lvl="0" indent="0">
              <a:spcBef>
                <a:spcPct val="0"/>
              </a:spcBef>
              <a:buNone/>
            </a:pPr>
            <a:r>
              <a:rPr lang="en-US" altLang="zh-CN" sz="2800" b="1" dirty="0">
                <a:latin typeface="楷体_GB2312" pitchFamily="49" charset="-122"/>
              </a:rPr>
              <a:t>GO(I,X)=closure(J)</a:t>
            </a:r>
            <a:endParaRPr lang="en-US" altLang="zh-CN" sz="2800" b="1" dirty="0">
              <a:latin typeface="楷体_GB2312" pitchFamily="49" charset="-122"/>
            </a:endParaRPr>
          </a:p>
          <a:p>
            <a:pPr marL="0" lvl="0" indent="0" eaLnBrk="1" hangingPunct="1">
              <a:buNone/>
            </a:pPr>
            <a:r>
              <a:rPr lang="en-US" altLang="zh-CN" sz="2800" b="1" dirty="0">
                <a:latin typeface="楷体_GB2312" pitchFamily="49" charset="-122"/>
              </a:rPr>
              <a:t>J={</a:t>
            </a:r>
            <a:r>
              <a:rPr lang="zh-CN" altLang="en-US" sz="2800" b="1" dirty="0">
                <a:latin typeface="楷体_GB2312" pitchFamily="49" charset="-122"/>
              </a:rPr>
              <a:t>形如</a:t>
            </a:r>
            <a:r>
              <a:rPr lang="en-US" altLang="zh-CN" sz="2800" b="1" dirty="0">
                <a:latin typeface="楷体_GB2312" pitchFamily="49" charset="-122"/>
              </a:rPr>
              <a:t>A→αX</a:t>
            </a:r>
            <a:r>
              <a:rPr lang="en-US" altLang="zh-CN" sz="2800" b="1" dirty="0">
                <a:latin typeface="Arial" panose="020B0604020202020204" pitchFamily="34" charset="0"/>
              </a:rPr>
              <a:t>·</a:t>
            </a:r>
            <a:r>
              <a:rPr lang="en-US" altLang="zh-CN" sz="2800" b="1" dirty="0">
                <a:latin typeface="楷体_GB2312" pitchFamily="49" charset="-122"/>
              </a:rPr>
              <a:t>β</a:t>
            </a:r>
            <a:r>
              <a:rPr lang="zh-CN" altLang="en-US" sz="2800" b="1" dirty="0">
                <a:latin typeface="楷体_GB2312" pitchFamily="49" charset="-122"/>
              </a:rPr>
              <a:t>的项目</a:t>
            </a:r>
            <a:r>
              <a:rPr lang="en-US" altLang="zh-CN" sz="2800" b="1" dirty="0">
                <a:latin typeface="楷体_GB2312" pitchFamily="49" charset="-122"/>
              </a:rPr>
              <a:t>|A→α</a:t>
            </a:r>
            <a:r>
              <a:rPr lang="en-US" altLang="zh-CN" sz="2800" b="1" dirty="0">
                <a:latin typeface="Arial" panose="020B0604020202020204" pitchFamily="34" charset="0"/>
              </a:rPr>
              <a:t>·</a:t>
            </a:r>
            <a:r>
              <a:rPr lang="en-US" altLang="zh-CN" sz="2800" b="1" dirty="0">
                <a:latin typeface="楷体_GB2312" pitchFamily="49" charset="-122"/>
              </a:rPr>
              <a:t>Xβ∈I}</a:t>
            </a:r>
            <a:endParaRPr lang="en-US" altLang="zh-CN" sz="2800" b="1" dirty="0">
              <a:latin typeface="楷体_GB2312" pitchFamily="49" charset="-122"/>
            </a:endParaRPr>
          </a:p>
        </p:txBody>
      </p:sp>
      <p:sp>
        <p:nvSpPr>
          <p:cNvPr id="130051" name="Rectangle 3"/>
          <p:cNvSpPr/>
          <p:nvPr/>
        </p:nvSpPr>
        <p:spPr>
          <a:xfrm>
            <a:off x="304800" y="3048000"/>
            <a:ext cx="5105400" cy="5334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chemeClr val="accent2"/>
                </a:solidFill>
              </a:rPr>
              <a:t>求</a:t>
            </a:r>
            <a:r>
              <a:rPr lang="en-US" altLang="zh-CN" sz="2400" b="1" dirty="0">
                <a:solidFill>
                  <a:schemeClr val="accent2"/>
                </a:solidFill>
              </a:rPr>
              <a:t>GO (I , b )=?</a:t>
            </a:r>
            <a:endParaRPr lang="en-US" altLang="zh-CN" sz="2400" b="1" dirty="0">
              <a:solidFill>
                <a:schemeClr val="accent2"/>
              </a:solidFill>
            </a:endParaRPr>
          </a:p>
          <a:p>
            <a:pPr marL="0" lvl="0" indent="0" eaLnBrk="1" hangingPunct="1">
              <a:spcBef>
                <a:spcPct val="0"/>
              </a:spcBef>
              <a:buNone/>
            </a:pPr>
            <a:endParaRPr lang="en-US" altLang="zh-CN" sz="2400" b="1" dirty="0">
              <a:solidFill>
                <a:schemeClr val="accent2"/>
              </a:solidFill>
            </a:endParaRPr>
          </a:p>
        </p:txBody>
      </p:sp>
      <p:sp>
        <p:nvSpPr>
          <p:cNvPr id="130052" name="Rectangle 4"/>
          <p:cNvSpPr/>
          <p:nvPr/>
        </p:nvSpPr>
        <p:spPr>
          <a:xfrm>
            <a:off x="304800" y="3581400"/>
            <a:ext cx="5105400" cy="4572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FF0066"/>
                </a:solidFill>
              </a:rPr>
              <a:t>GO(I,b)=closure({S→b·})={ S→b·}</a:t>
            </a:r>
            <a:endParaRPr lang="en-US" altLang="zh-CN" sz="2400" b="1" dirty="0">
              <a:solidFill>
                <a:srgbClr val="FF0066"/>
              </a:solidFill>
            </a:endParaRPr>
          </a:p>
        </p:txBody>
      </p:sp>
      <p:sp>
        <p:nvSpPr>
          <p:cNvPr id="34822" name="Rectangle 5"/>
          <p:cNvSpPr/>
          <p:nvPr/>
        </p:nvSpPr>
        <p:spPr>
          <a:xfrm>
            <a:off x="7467600" y="0"/>
            <a:ext cx="1676400" cy="2971800"/>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b="1" dirty="0">
                <a:latin typeface="楷体_GB2312" pitchFamily="49" charset="-122"/>
              </a:rPr>
              <a:t>【</a:t>
            </a:r>
            <a:r>
              <a:rPr lang="zh-CN" altLang="en-US" sz="2000" b="1" dirty="0">
                <a:latin typeface="楷体_GB2312" pitchFamily="49" charset="-122"/>
              </a:rPr>
              <a:t>例</a:t>
            </a:r>
            <a:r>
              <a:rPr lang="en-US" altLang="zh-CN" sz="2000" b="1" dirty="0">
                <a:latin typeface="楷体_GB2312" pitchFamily="49" charset="-122"/>
              </a:rPr>
              <a:t>】</a:t>
            </a:r>
            <a:endParaRPr lang="en-US" altLang="zh-CN" sz="2000" b="1" dirty="0">
              <a:latin typeface="楷体_GB2312" pitchFamily="49"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0</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1</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2</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aS </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3</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a</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  </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4</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aS</a:t>
            </a:r>
            <a:r>
              <a:rPr lang="en-US" altLang="zh-CN" sz="2000" b="1" dirty="0">
                <a:solidFill>
                  <a:srgbClr val="000000"/>
                </a:solidFill>
                <a:ea typeface="宋体" panose="02010600030101010101" pitchFamily="2" charset="-122"/>
              </a:rPr>
              <a:t>·</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5</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b</a:t>
            </a:r>
            <a:endParaRPr lang="en-US" altLang="zh-CN" sz="2000" b="1" dirty="0">
              <a:latin typeface="楷体_GB2312" pitchFamily="49" charset="-122"/>
              <a:ea typeface="宋体" panose="02010600030101010101" pitchFamily="2" charset="-122"/>
            </a:endParaRPr>
          </a:p>
          <a:p>
            <a:pPr marL="342900" lvl="0" indent="-342900" algn="just" eaLnBrk="1" hangingPunct="1">
              <a:buNone/>
            </a:pP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6</a:t>
            </a:r>
            <a:r>
              <a:rPr lang="zh-CN" altLang="en-US"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S</a:t>
            </a:r>
            <a:r>
              <a:rPr lang="en-US" altLang="zh-CN" sz="2000" b="1" dirty="0">
                <a:solidFill>
                  <a:srgbClr val="000000"/>
                </a:solidFill>
                <a:ea typeface="宋体" panose="02010600030101010101" pitchFamily="2" charset="-122"/>
              </a:rPr>
              <a:t>→</a:t>
            </a:r>
            <a:r>
              <a:rPr lang="en-US" altLang="zh-CN" sz="2000" b="1" dirty="0">
                <a:solidFill>
                  <a:srgbClr val="000000"/>
                </a:solidFill>
                <a:latin typeface="楷体_GB2312" pitchFamily="49" charset="-122"/>
                <a:ea typeface="宋体" panose="02010600030101010101" pitchFamily="2" charset="-122"/>
              </a:rPr>
              <a:t>b</a:t>
            </a:r>
            <a:r>
              <a:rPr lang="en-US" altLang="zh-CN" sz="2000" b="1" dirty="0">
                <a:solidFill>
                  <a:srgbClr val="000000"/>
                </a:solidFill>
                <a:ea typeface="宋体" panose="02010600030101010101" pitchFamily="2" charset="-122"/>
              </a:rPr>
              <a:t>·</a:t>
            </a:r>
            <a:endParaRPr lang="en-US" altLang="zh-CN" sz="2000" b="1" dirty="0">
              <a:latin typeface="楷体_GB2312" pitchFamily="49" charset="-122"/>
            </a:endParaRPr>
          </a:p>
        </p:txBody>
      </p:sp>
      <p:sp>
        <p:nvSpPr>
          <p:cNvPr id="130054" name="Rectangle 6"/>
          <p:cNvSpPr/>
          <p:nvPr/>
        </p:nvSpPr>
        <p:spPr>
          <a:xfrm>
            <a:off x="304800" y="4267200"/>
            <a:ext cx="5181600" cy="5334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chemeClr val="accent2"/>
                </a:solidFill>
              </a:rPr>
              <a:t>求</a:t>
            </a:r>
            <a:r>
              <a:rPr lang="en-US" altLang="zh-CN" sz="2400" b="1" dirty="0">
                <a:solidFill>
                  <a:schemeClr val="accent2"/>
                </a:solidFill>
              </a:rPr>
              <a:t>GO (I , a )=?</a:t>
            </a:r>
            <a:endParaRPr lang="en-US" altLang="zh-CN" sz="2400" b="1" dirty="0">
              <a:solidFill>
                <a:schemeClr val="accent2"/>
              </a:solidFill>
            </a:endParaRPr>
          </a:p>
          <a:p>
            <a:pPr marL="0" lvl="0" indent="0" eaLnBrk="1" hangingPunct="1">
              <a:spcBef>
                <a:spcPct val="0"/>
              </a:spcBef>
              <a:buNone/>
            </a:pPr>
            <a:endParaRPr lang="en-US" altLang="zh-CN" sz="2400" b="1" dirty="0">
              <a:solidFill>
                <a:schemeClr val="accent2"/>
              </a:solidFill>
            </a:endParaRPr>
          </a:p>
        </p:txBody>
      </p:sp>
      <p:sp>
        <p:nvSpPr>
          <p:cNvPr id="130055" name="Rectangle 7"/>
          <p:cNvSpPr/>
          <p:nvPr/>
        </p:nvSpPr>
        <p:spPr>
          <a:xfrm>
            <a:off x="304800" y="4800600"/>
            <a:ext cx="7239000" cy="4572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0000"/>
              </a:lnSpc>
              <a:buNone/>
            </a:pPr>
            <a:r>
              <a:rPr lang="en-US" altLang="zh-CN" sz="2400" b="1" dirty="0">
                <a:solidFill>
                  <a:srgbClr val="FF0066"/>
                </a:solidFill>
              </a:rPr>
              <a:t>GO(I,a)=closure({S→a·S})={ S→a·S , S→·aS , S→·b }</a:t>
            </a:r>
            <a:endParaRPr lang="en-US" altLang="zh-CN" sz="2400" b="1" dirty="0">
              <a:solidFill>
                <a:srgbClr val="FF0066"/>
              </a:solidFill>
            </a:endParaRPr>
          </a:p>
          <a:p>
            <a:pPr marL="0" lvl="0" indent="0" eaLnBrk="1" hangingPunct="1">
              <a:lnSpc>
                <a:spcPct val="90000"/>
              </a:lnSpc>
              <a:buNone/>
            </a:pPr>
            <a:endParaRPr lang="en-US" altLang="zh-CN" sz="2400" b="1" dirty="0">
              <a:solidFill>
                <a:srgbClr val="FF0066"/>
              </a:solidFill>
            </a:endParaRPr>
          </a:p>
        </p:txBody>
      </p:sp>
      <p:sp>
        <p:nvSpPr>
          <p:cNvPr id="130056" name="Rectangle 8"/>
          <p:cNvSpPr/>
          <p:nvPr/>
        </p:nvSpPr>
        <p:spPr>
          <a:xfrm>
            <a:off x="304800" y="2362200"/>
            <a:ext cx="5105400" cy="533400"/>
          </a:xfrm>
          <a:prstGeom prst="rect">
            <a:avLst/>
          </a:prstGeom>
          <a:solidFill>
            <a:srgbClr val="CCECFF">
              <a:alpha val="50195"/>
            </a:srgbClr>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chemeClr val="accent2"/>
                </a:solidFill>
              </a:rPr>
              <a:t>例：</a:t>
            </a:r>
            <a:r>
              <a:rPr lang="en-US" altLang="zh-CN" sz="2400" b="1" dirty="0">
                <a:solidFill>
                  <a:schemeClr val="accent2"/>
                </a:solidFill>
              </a:rPr>
              <a:t>I= {S'→·S , S→·aS , S→·b</a:t>
            </a:r>
            <a:r>
              <a:rPr lang="en-US" altLang="zh-CN" sz="2400" b="1" dirty="0">
                <a:solidFill>
                  <a:srgbClr val="FF0066"/>
                </a:solidFill>
              </a:rPr>
              <a:t> </a:t>
            </a:r>
            <a:r>
              <a:rPr lang="en-US" altLang="zh-CN" sz="2400" b="1" dirty="0">
                <a:solidFill>
                  <a:schemeClr val="accent2"/>
                </a:solidFill>
              </a:rPr>
              <a:t>} </a:t>
            </a:r>
            <a:endParaRPr lang="en-US" altLang="zh-CN" sz="2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6"/>
                                        </p:tgtEl>
                                        <p:attrNameLst>
                                          <p:attrName>style.visibility</p:attrName>
                                        </p:attrNameLst>
                                      </p:cBhvr>
                                      <p:to>
                                        <p:strVal val="visible"/>
                                      </p:to>
                                    </p:set>
                                    <p:anim calcmode="lin" valueType="num">
                                      <p:cBhvr additive="base">
                                        <p:cTn id="7" dur="500" fill="hold"/>
                                        <p:tgtEl>
                                          <p:spTgt spid="130056"/>
                                        </p:tgtEl>
                                        <p:attrNameLst>
                                          <p:attrName>ppt_x</p:attrName>
                                        </p:attrNameLst>
                                      </p:cBhvr>
                                      <p:tavLst>
                                        <p:tav tm="0">
                                          <p:val>
                                            <p:strVal val="0-#ppt_w/2"/>
                                          </p:val>
                                        </p:tav>
                                        <p:tav tm="100000">
                                          <p:val>
                                            <p:strVal val="#ppt_x"/>
                                          </p:val>
                                        </p:tav>
                                      </p:tavLst>
                                    </p:anim>
                                    <p:anim calcmode="lin" valueType="num">
                                      <p:cBhvr additive="base">
                                        <p:cTn id="8" dur="500" fill="hold"/>
                                        <p:tgtEl>
                                          <p:spTgt spid="1300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1"/>
                                        </p:tgtEl>
                                        <p:attrNameLst>
                                          <p:attrName>style.visibility</p:attrName>
                                        </p:attrNameLst>
                                      </p:cBhvr>
                                      <p:to>
                                        <p:strVal val="visible"/>
                                      </p:to>
                                    </p:set>
                                    <p:anim calcmode="lin" valueType="num">
                                      <p:cBhvr additive="base">
                                        <p:cTn id="13" dur="500" fill="hold"/>
                                        <p:tgtEl>
                                          <p:spTgt spid="130051"/>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2"/>
                                        </p:tgtEl>
                                        <p:attrNameLst>
                                          <p:attrName>style.visibility</p:attrName>
                                        </p:attrNameLst>
                                      </p:cBhvr>
                                      <p:to>
                                        <p:strVal val="visible"/>
                                      </p:to>
                                    </p:set>
                                    <p:anim calcmode="lin" valueType="num">
                                      <p:cBhvr additive="base">
                                        <p:cTn id="19" dur="500" fill="hold"/>
                                        <p:tgtEl>
                                          <p:spTgt spid="130052"/>
                                        </p:tgtEl>
                                        <p:attrNameLst>
                                          <p:attrName>ppt_x</p:attrName>
                                        </p:attrNameLst>
                                      </p:cBhvr>
                                      <p:tavLst>
                                        <p:tav tm="0">
                                          <p:val>
                                            <p:strVal val="0-#ppt_w/2"/>
                                          </p:val>
                                        </p:tav>
                                        <p:tav tm="100000">
                                          <p:val>
                                            <p:strVal val="#ppt_x"/>
                                          </p:val>
                                        </p:tav>
                                      </p:tavLst>
                                    </p:anim>
                                    <p:anim calcmode="lin" valueType="num">
                                      <p:cBhvr additive="base">
                                        <p:cTn id="20"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0054"/>
                                        </p:tgtEl>
                                        <p:attrNameLst>
                                          <p:attrName>style.visibility</p:attrName>
                                        </p:attrNameLst>
                                      </p:cBhvr>
                                      <p:to>
                                        <p:strVal val="visible"/>
                                      </p:to>
                                    </p:set>
                                    <p:anim calcmode="lin" valueType="num">
                                      <p:cBhvr additive="base">
                                        <p:cTn id="25" dur="500" fill="hold"/>
                                        <p:tgtEl>
                                          <p:spTgt spid="130054"/>
                                        </p:tgtEl>
                                        <p:attrNameLst>
                                          <p:attrName>ppt_x</p:attrName>
                                        </p:attrNameLst>
                                      </p:cBhvr>
                                      <p:tavLst>
                                        <p:tav tm="0">
                                          <p:val>
                                            <p:strVal val="0-#ppt_w/2"/>
                                          </p:val>
                                        </p:tav>
                                        <p:tav tm="100000">
                                          <p:val>
                                            <p:strVal val="#ppt_x"/>
                                          </p:val>
                                        </p:tav>
                                      </p:tavLst>
                                    </p:anim>
                                    <p:anim calcmode="lin" valueType="num">
                                      <p:cBhvr additive="base">
                                        <p:cTn id="26" dur="500" fill="hold"/>
                                        <p:tgtEl>
                                          <p:spTgt spid="1300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55"/>
                                        </p:tgtEl>
                                        <p:attrNameLst>
                                          <p:attrName>style.visibility</p:attrName>
                                        </p:attrNameLst>
                                      </p:cBhvr>
                                      <p:to>
                                        <p:strVal val="visible"/>
                                      </p:to>
                                    </p:set>
                                    <p:anim calcmode="lin" valueType="num">
                                      <p:cBhvr additive="base">
                                        <p:cTn id="31" dur="500" fill="hold"/>
                                        <p:tgtEl>
                                          <p:spTgt spid="130055"/>
                                        </p:tgtEl>
                                        <p:attrNameLst>
                                          <p:attrName>ppt_x</p:attrName>
                                        </p:attrNameLst>
                                      </p:cBhvr>
                                      <p:tavLst>
                                        <p:tav tm="0">
                                          <p:val>
                                            <p:strVal val="0-#ppt_w/2"/>
                                          </p:val>
                                        </p:tav>
                                        <p:tav tm="100000">
                                          <p:val>
                                            <p:strVal val="#ppt_x"/>
                                          </p:val>
                                        </p:tav>
                                      </p:tavLst>
                                    </p:anim>
                                    <p:anim calcmode="lin" valueType="num">
                                      <p:cBhvr additive="base">
                                        <p:cTn id="32" dur="500" fill="hold"/>
                                        <p:tgtEl>
                                          <p:spTgt spid="130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nimBg="1"/>
      <p:bldP spid="130052" grpId="0" animBg="1"/>
      <p:bldP spid="130054" grpId="0" animBg="1"/>
      <p:bldP spid="130055" grpId="0" animBg="1"/>
      <p:bldP spid="1300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5843" name="Rectangle 2"/>
          <p:cNvSpPr/>
          <p:nvPr/>
        </p:nvSpPr>
        <p:spPr>
          <a:xfrm>
            <a:off x="152400" y="990600"/>
            <a:ext cx="8001000" cy="82232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GO(I,X) </a:t>
            </a:r>
            <a:r>
              <a:rPr lang="zh-CN" altLang="en-US" sz="2400" b="1" dirty="0"/>
              <a:t>的直观意义是</a:t>
            </a:r>
            <a:r>
              <a:rPr lang="en-US" altLang="zh-CN" sz="2400" b="1" dirty="0"/>
              <a:t>:</a:t>
            </a:r>
            <a:endParaRPr lang="en-US" altLang="zh-CN" sz="2400" b="1" dirty="0"/>
          </a:p>
          <a:p>
            <a:pPr marL="0" lvl="0" indent="0" eaLnBrk="1" hangingPunct="1">
              <a:spcBef>
                <a:spcPct val="0"/>
              </a:spcBef>
              <a:buNone/>
            </a:pPr>
            <a:r>
              <a:rPr lang="zh-CN" altLang="en-US" sz="2400" b="1" dirty="0">
                <a:solidFill>
                  <a:srgbClr val="FF0000"/>
                </a:solidFill>
              </a:rPr>
              <a:t>从状态</a:t>
            </a:r>
            <a:r>
              <a:rPr lang="en-US" altLang="zh-CN" sz="2400" b="1" dirty="0">
                <a:solidFill>
                  <a:srgbClr val="FF0000"/>
                </a:solidFill>
              </a:rPr>
              <a:t>I(</a:t>
            </a:r>
            <a:r>
              <a:rPr lang="zh-CN" altLang="en-US" sz="2400" b="1" dirty="0">
                <a:solidFill>
                  <a:srgbClr val="FF0000"/>
                </a:solidFill>
              </a:rPr>
              <a:t>项目集</a:t>
            </a:r>
            <a:r>
              <a:rPr lang="en-US" altLang="zh-CN" sz="2400" b="1" dirty="0">
                <a:solidFill>
                  <a:srgbClr val="FF0000"/>
                </a:solidFill>
              </a:rPr>
              <a:t>)</a:t>
            </a:r>
            <a:r>
              <a:rPr lang="zh-CN" altLang="en-US" sz="2400" b="1" dirty="0">
                <a:solidFill>
                  <a:srgbClr val="FF0000"/>
                </a:solidFill>
              </a:rPr>
              <a:t>出发，经过</a:t>
            </a:r>
            <a:r>
              <a:rPr lang="en-US" altLang="zh-CN" sz="2400" b="1" dirty="0">
                <a:solidFill>
                  <a:srgbClr val="FF0000"/>
                </a:solidFill>
              </a:rPr>
              <a:t>X</a:t>
            </a:r>
            <a:r>
              <a:rPr lang="zh-CN" altLang="en-US" sz="2400" b="1" dirty="0">
                <a:solidFill>
                  <a:srgbClr val="FF0000"/>
                </a:solidFill>
              </a:rPr>
              <a:t>弧所应该到达的状态</a:t>
            </a:r>
            <a:r>
              <a:rPr lang="en-US" altLang="zh-CN" sz="2400" b="1" dirty="0">
                <a:solidFill>
                  <a:srgbClr val="FF0000"/>
                </a:solidFill>
              </a:rPr>
              <a:t>(</a:t>
            </a:r>
            <a:r>
              <a:rPr lang="zh-CN" altLang="en-US" sz="2400" b="1" dirty="0">
                <a:solidFill>
                  <a:srgbClr val="FF0000"/>
                </a:solidFill>
              </a:rPr>
              <a:t>项目集</a:t>
            </a:r>
            <a:r>
              <a:rPr lang="en-US" altLang="zh-CN" sz="2400" b="1" dirty="0">
                <a:solidFill>
                  <a:srgbClr val="FF0000"/>
                </a:solidFill>
              </a:rPr>
              <a:t>) </a:t>
            </a:r>
            <a:endParaRPr lang="en-US" altLang="zh-CN" sz="2400" b="1" dirty="0">
              <a:solidFill>
                <a:srgbClr val="FF0000"/>
              </a:solidFill>
            </a:endParaRPr>
          </a:p>
        </p:txBody>
      </p:sp>
      <p:sp>
        <p:nvSpPr>
          <p:cNvPr id="131075" name="Rectangle 3"/>
          <p:cNvSpPr/>
          <p:nvPr/>
        </p:nvSpPr>
        <p:spPr>
          <a:xfrm>
            <a:off x="533400" y="2286000"/>
            <a:ext cx="7620000" cy="1295400"/>
          </a:xfrm>
          <a:prstGeom prst="rect">
            <a:avLst/>
          </a:prstGeom>
          <a:noFill/>
          <a:ln w="57150"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400" b="1" dirty="0">
                <a:latin typeface="楷体_GB2312" pitchFamily="49" charset="-122"/>
              </a:rPr>
              <a:t>在</a:t>
            </a:r>
            <a:r>
              <a:rPr lang="en-US" altLang="zh-CN" sz="2400" b="1" dirty="0">
                <a:latin typeface="楷体_GB2312" pitchFamily="49" charset="-122"/>
              </a:rPr>
              <a:t>LR</a:t>
            </a:r>
            <a:r>
              <a:rPr lang="zh-CN" altLang="en-US" sz="2400" b="1" dirty="0">
                <a:latin typeface="楷体_GB2312" pitchFamily="49" charset="-122"/>
              </a:rPr>
              <a:t>分析中，若</a:t>
            </a:r>
            <a:r>
              <a:rPr lang="en-US" altLang="zh-CN" sz="2400" b="1" dirty="0">
                <a:latin typeface="楷体_GB2312" pitchFamily="49" charset="-122"/>
              </a:rPr>
              <a:t>I</a:t>
            </a:r>
            <a:r>
              <a:rPr lang="zh-CN" altLang="en-US" sz="2400" b="1" dirty="0">
                <a:latin typeface="楷体_GB2312" pitchFamily="49" charset="-122"/>
              </a:rPr>
              <a:t>中有圆点位于</a:t>
            </a:r>
            <a:r>
              <a:rPr lang="en-US" altLang="zh-CN" sz="2400" b="1" dirty="0">
                <a:latin typeface="楷体_GB2312" pitchFamily="49" charset="-122"/>
              </a:rPr>
              <a:t>X</a:t>
            </a:r>
            <a:r>
              <a:rPr lang="zh-CN" altLang="en-US" sz="2400" b="1" dirty="0">
                <a:latin typeface="楷体_GB2312" pitchFamily="49" charset="-122"/>
              </a:rPr>
              <a:t>左边的项目</a:t>
            </a:r>
            <a:r>
              <a:rPr lang="en-US" altLang="zh-CN" sz="2400" b="1" dirty="0">
                <a:solidFill>
                  <a:srgbClr val="FF0000"/>
                </a:solidFill>
                <a:latin typeface="楷体_GB2312" pitchFamily="49" charset="-122"/>
              </a:rPr>
              <a:t>A→α</a:t>
            </a:r>
            <a:r>
              <a:rPr lang="en-US" altLang="zh-CN" sz="2400" b="1" dirty="0">
                <a:solidFill>
                  <a:srgbClr val="FF0000"/>
                </a:solidFill>
                <a:latin typeface="Arial" panose="020B0604020202020204" pitchFamily="34" charset="0"/>
              </a:rPr>
              <a:t>·</a:t>
            </a:r>
            <a:r>
              <a:rPr lang="en-US" altLang="zh-CN" sz="2400" b="1" dirty="0">
                <a:solidFill>
                  <a:srgbClr val="FF0000"/>
                </a:solidFill>
                <a:latin typeface="楷体_GB2312" pitchFamily="49" charset="-122"/>
              </a:rPr>
              <a:t>Xβ</a:t>
            </a:r>
            <a:r>
              <a:rPr lang="zh-CN" altLang="en-US" sz="2400" b="1" dirty="0">
                <a:latin typeface="楷体_GB2312" pitchFamily="49" charset="-122"/>
              </a:rPr>
              <a:t>，则当分析器从输入符号串中识别出文法符号</a:t>
            </a:r>
            <a:r>
              <a:rPr lang="en-US" altLang="zh-CN" sz="2400" b="1" dirty="0">
                <a:solidFill>
                  <a:srgbClr val="FF0000"/>
                </a:solidFill>
                <a:latin typeface="楷体_GB2312" pitchFamily="49" charset="-122"/>
              </a:rPr>
              <a:t>X</a:t>
            </a:r>
            <a:r>
              <a:rPr lang="zh-CN" altLang="en-US" sz="2400" b="1" dirty="0">
                <a:latin typeface="楷体_GB2312" pitchFamily="49" charset="-122"/>
              </a:rPr>
              <a:t>后，分析器要进入后续状态。</a:t>
            </a:r>
            <a:endParaRPr lang="zh-CN" altLang="en-US" sz="2400" b="1"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 calcmode="lin" valueType="num">
                                      <p:cBhvr additive="base">
                                        <p:cTn id="7" dur="500" fill="hold"/>
                                        <p:tgtEl>
                                          <p:spTgt spid="131075"/>
                                        </p:tgtEl>
                                        <p:attrNameLst>
                                          <p:attrName>ppt_x</p:attrName>
                                        </p:attrNameLst>
                                      </p:cBhvr>
                                      <p:tavLst>
                                        <p:tav tm="0">
                                          <p:val>
                                            <p:strVal val="0-#ppt_w/2"/>
                                          </p:val>
                                        </p:tav>
                                        <p:tav tm="100000">
                                          <p:val>
                                            <p:strVal val="#ppt_x"/>
                                          </p:val>
                                        </p:tav>
                                      </p:tavLst>
                                    </p:anim>
                                    <p:anim calcmode="lin" valueType="num">
                                      <p:cBhvr additive="base">
                                        <p:cTn id="8" dur="500" fill="hold"/>
                                        <p:tgtEl>
                                          <p:spTgt spid="131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1"/>
          <p:cNvSpPr txBox="1">
            <a:spLocks noGrp="1"/>
          </p:cNvSpPr>
          <p:nvPr>
            <p:ph type="dt" sz="half" idx="10"/>
          </p:nvPr>
        </p:nvSpPr>
        <p:spPr bwMode="auto">
          <a:xfrm>
            <a:off x="5562600" y="6308725"/>
            <a:ext cx="1905000" cy="457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6867" name="Rectangle 2"/>
          <p:cNvSpPr/>
          <p:nvPr/>
        </p:nvSpPr>
        <p:spPr>
          <a:xfrm>
            <a:off x="0" y="0"/>
            <a:ext cx="3962400" cy="609600"/>
          </a:xfrm>
          <a:prstGeom prst="rect">
            <a:avLst/>
          </a:prstGeom>
          <a:solidFill>
            <a:srgbClr val="CCECFF"/>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LR</a:t>
            </a:r>
            <a:r>
              <a:rPr lang="zh-CN" altLang="en-US" sz="2800" b="1" dirty="0"/>
              <a:t>（</a:t>
            </a:r>
            <a:r>
              <a:rPr lang="en-US" altLang="zh-CN" sz="2800" b="1" dirty="0"/>
              <a:t>0</a:t>
            </a:r>
            <a:r>
              <a:rPr lang="zh-CN" altLang="en-US" sz="2800" b="1" dirty="0"/>
              <a:t>）项目集规范族</a:t>
            </a:r>
            <a:endParaRPr lang="zh-CN" altLang="en-US" sz="2800" b="1" dirty="0"/>
          </a:p>
        </p:txBody>
      </p:sp>
      <p:grpSp>
        <p:nvGrpSpPr>
          <p:cNvPr id="132107" name="Group 11"/>
          <p:cNvGrpSpPr/>
          <p:nvPr/>
        </p:nvGrpSpPr>
        <p:grpSpPr>
          <a:xfrm>
            <a:off x="1219200" y="3048000"/>
            <a:ext cx="7772400" cy="2895600"/>
            <a:chOff x="768" y="1920"/>
            <a:chExt cx="4896" cy="1824"/>
          </a:xfrm>
        </p:grpSpPr>
        <p:pic>
          <p:nvPicPr>
            <p:cNvPr id="36871" name="Picture 4" descr="kuang3"/>
            <p:cNvPicPr>
              <a:picLocks noChangeAspect="1"/>
            </p:cNvPicPr>
            <p:nvPr/>
          </p:nvPicPr>
          <p:blipFill>
            <a:blip r:embed="rId1"/>
            <a:stretch>
              <a:fillRect/>
            </a:stretch>
          </p:blipFill>
          <p:spPr>
            <a:xfrm rot="10800000" flipH="1" flipV="1">
              <a:off x="768" y="1920"/>
              <a:ext cx="4896" cy="1824"/>
            </a:xfrm>
            <a:prstGeom prst="rect">
              <a:avLst/>
            </a:prstGeom>
            <a:solidFill>
              <a:srgbClr val="66FFFF"/>
            </a:solidFill>
            <a:ln w="9525">
              <a:noFill/>
            </a:ln>
          </p:spPr>
        </p:pic>
        <p:sp>
          <p:nvSpPr>
            <p:cNvPr id="36872" name="Text Box 5"/>
            <p:cNvSpPr txBox="1"/>
            <p:nvPr/>
          </p:nvSpPr>
          <p:spPr>
            <a:xfrm>
              <a:off x="768" y="2042"/>
              <a:ext cx="4848" cy="15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folHlink"/>
                </a:buClr>
                <a:buFont typeface="Wingdings" panose="05000000000000000000" pitchFamily="2" charset="2"/>
                <a:buNone/>
              </a:pPr>
              <a:r>
                <a:rPr lang="en-US" altLang="zh-CN" sz="2600" b="1" dirty="0">
                  <a:ea typeface="宋体" panose="02010600030101010101" pitchFamily="2" charset="-122"/>
                </a:rPr>
                <a:t>①</a:t>
              </a:r>
              <a:r>
                <a:rPr lang="zh-CN" altLang="en-US" sz="2600" b="1" dirty="0">
                  <a:solidFill>
                    <a:srgbClr val="000000"/>
                  </a:solidFill>
                  <a:latin typeface="楷体_GB2312" pitchFamily="49" charset="-122"/>
                </a:rPr>
                <a:t>从</a:t>
              </a:r>
              <a:r>
                <a:rPr lang="en-US" altLang="zh-CN" sz="2600" b="1" dirty="0">
                  <a:solidFill>
                    <a:srgbClr val="000000"/>
                  </a:solidFill>
                  <a:latin typeface="楷体_GB2312" pitchFamily="49" charset="-122"/>
                </a:rPr>
                <a:t>S </a:t>
              </a:r>
              <a:r>
                <a:rPr lang="en-US" altLang="zh-CN" sz="2800" b="1" dirty="0"/>
                <a:t>' </a:t>
              </a:r>
              <a:r>
                <a:rPr lang="en-US" altLang="zh-CN" sz="2600" b="1" dirty="0">
                  <a:solidFill>
                    <a:srgbClr val="000000"/>
                  </a:solidFill>
                  <a:latin typeface="楷体_GB2312" pitchFamily="49" charset="-122"/>
                </a:rPr>
                <a:t>→</a:t>
              </a:r>
              <a:r>
                <a:rPr lang="en-US" altLang="zh-CN" sz="2600" b="1" dirty="0">
                  <a:solidFill>
                    <a:srgbClr val="000000"/>
                  </a:solidFill>
                </a:rPr>
                <a:t>·</a:t>
              </a:r>
              <a:r>
                <a:rPr lang="en-US" altLang="zh-CN" sz="2600" b="1" dirty="0">
                  <a:solidFill>
                    <a:srgbClr val="000000"/>
                  </a:solidFill>
                  <a:latin typeface="楷体_GB2312" pitchFamily="49" charset="-122"/>
                </a:rPr>
                <a:t>S</a:t>
              </a:r>
              <a:r>
                <a:rPr lang="zh-CN" altLang="en-US" sz="2600" b="1" dirty="0">
                  <a:solidFill>
                    <a:srgbClr val="000000"/>
                  </a:solidFill>
                  <a:latin typeface="楷体_GB2312" pitchFamily="49" charset="-122"/>
                </a:rPr>
                <a:t>开始，作为初始集的核，然后对核求闭包，得到</a:t>
              </a:r>
              <a:r>
                <a:rPr lang="en-US" altLang="zh-CN" sz="2600" b="1" dirty="0">
                  <a:solidFill>
                    <a:srgbClr val="000000"/>
                  </a:solidFill>
                  <a:latin typeface="楷体_GB2312" pitchFamily="49" charset="-122"/>
                </a:rPr>
                <a:t>DFA</a:t>
              </a:r>
              <a:r>
                <a:rPr lang="zh-CN" altLang="en-US" sz="2600" b="1" dirty="0">
                  <a:solidFill>
                    <a:srgbClr val="000000"/>
                  </a:solidFill>
                  <a:latin typeface="楷体_GB2312" pitchFamily="49" charset="-122"/>
                </a:rPr>
                <a:t>的</a:t>
              </a:r>
              <a:r>
                <a:rPr lang="zh-CN" altLang="en-US" sz="2600" b="1" dirty="0">
                  <a:solidFill>
                    <a:srgbClr val="FF0000"/>
                  </a:solidFill>
                  <a:latin typeface="楷体_GB2312" pitchFamily="49" charset="-122"/>
                </a:rPr>
                <a:t>初态项目集</a:t>
              </a:r>
              <a:endParaRPr lang="zh-CN" altLang="en-US" sz="2600" b="1" dirty="0">
                <a:solidFill>
                  <a:srgbClr val="FF0000"/>
                </a:solidFill>
                <a:latin typeface="楷体_GB2312" pitchFamily="49" charset="-122"/>
              </a:endParaRPr>
            </a:p>
            <a:p>
              <a:pPr marL="0" lvl="0" indent="0">
                <a:spcBef>
                  <a:spcPct val="50000"/>
                </a:spcBef>
                <a:buFont typeface="Wingdings" panose="05000000000000000000" pitchFamily="2" charset="2"/>
                <a:buNone/>
              </a:pPr>
              <a:r>
                <a:rPr lang="zh-CN" altLang="en-US" sz="2600" b="1" dirty="0">
                  <a:latin typeface="楷体_GB2312" pitchFamily="49" charset="-122"/>
                </a:rPr>
                <a:t>②对初态集或其他项目集应用</a:t>
              </a:r>
              <a:r>
                <a:rPr lang="en-US" altLang="zh-CN" sz="2600" b="1" dirty="0">
                  <a:latin typeface="楷体_GB2312" pitchFamily="49" charset="-122"/>
                </a:rPr>
                <a:t>GO(I,X)</a:t>
              </a:r>
              <a:r>
                <a:rPr lang="zh-CN" altLang="en-US" sz="2600" b="1" dirty="0">
                  <a:latin typeface="楷体_GB2312" pitchFamily="49" charset="-122"/>
                </a:rPr>
                <a:t>＝</a:t>
              </a:r>
              <a:r>
                <a:rPr lang="en-US" altLang="zh-CN" sz="2600" b="1" dirty="0">
                  <a:latin typeface="楷体_GB2312" pitchFamily="49" charset="-122"/>
                </a:rPr>
                <a:t>CLOSURE(J)</a:t>
              </a:r>
              <a:r>
                <a:rPr lang="zh-CN" altLang="en-US" sz="2600" b="1" dirty="0">
                  <a:latin typeface="楷体_GB2312" pitchFamily="49" charset="-122"/>
                </a:rPr>
                <a:t>求出新状态</a:t>
              </a:r>
              <a:r>
                <a:rPr lang="en-US" altLang="zh-CN" sz="2600" b="1" dirty="0">
                  <a:latin typeface="楷体_GB2312" pitchFamily="49" charset="-122"/>
                </a:rPr>
                <a:t>J</a:t>
              </a:r>
              <a:r>
                <a:rPr lang="zh-CN" altLang="en-US" sz="2600" b="1" dirty="0">
                  <a:latin typeface="楷体_GB2312" pitchFamily="49" charset="-122"/>
                </a:rPr>
                <a:t>的项目集</a:t>
              </a:r>
              <a:endParaRPr lang="zh-CN" altLang="en-US" sz="2600" b="1" dirty="0">
                <a:latin typeface="楷体_GB2312" pitchFamily="49" charset="-122"/>
              </a:endParaRPr>
            </a:p>
            <a:p>
              <a:pPr marL="0" lvl="0" indent="0">
                <a:spcBef>
                  <a:spcPct val="50000"/>
                </a:spcBef>
                <a:buNone/>
              </a:pPr>
              <a:r>
                <a:rPr lang="zh-CN" altLang="el-GR" sz="2600" b="1" dirty="0">
                  <a:latin typeface="楷体_GB2312" pitchFamily="49" charset="-122"/>
                </a:rPr>
                <a:t>③</a:t>
              </a:r>
              <a:r>
                <a:rPr lang="zh-CN" altLang="en-US" sz="2600" b="1" dirty="0">
                  <a:latin typeface="楷体_GB2312" pitchFamily="49" charset="-122"/>
                </a:rPr>
                <a:t>重复</a:t>
              </a:r>
              <a:r>
                <a:rPr lang="zh-CN" altLang="el-GR" sz="2600" b="1" dirty="0">
                  <a:latin typeface="楷体_GB2312" pitchFamily="49" charset="-122"/>
                </a:rPr>
                <a:t>②</a:t>
              </a:r>
              <a:r>
                <a:rPr lang="zh-CN" altLang="en-US" sz="2600" b="1" dirty="0">
                  <a:latin typeface="楷体_GB2312" pitchFamily="49" charset="-122"/>
                </a:rPr>
                <a:t>直到不出现新的项目为止。</a:t>
              </a:r>
              <a:endParaRPr lang="zh-CN" altLang="en-US" sz="2600" b="1" dirty="0">
                <a:latin typeface="楷体_GB2312" pitchFamily="49" charset="-122"/>
              </a:endParaRPr>
            </a:p>
          </p:txBody>
        </p:sp>
      </p:grpSp>
      <p:sp>
        <p:nvSpPr>
          <p:cNvPr id="132104" name="Rectangle 8"/>
          <p:cNvSpPr/>
          <p:nvPr/>
        </p:nvSpPr>
        <p:spPr>
          <a:xfrm>
            <a:off x="381000" y="838200"/>
            <a:ext cx="8077200" cy="20145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en-US" altLang="zh-CN" sz="2800" b="1" dirty="0">
                <a:latin typeface="楷体_GB2312" pitchFamily="49" charset="-122"/>
              </a:rPr>
              <a:t>  </a:t>
            </a:r>
            <a:r>
              <a:rPr lang="zh-CN" altLang="en-US" sz="2800" b="1" dirty="0">
                <a:latin typeface="楷体_GB2312" pitchFamily="49" charset="-122"/>
              </a:rPr>
              <a:t>定义：对于构成识别一个文法活前缀的</a:t>
            </a:r>
            <a:r>
              <a:rPr lang="en-US" altLang="zh-CN" sz="2800" b="1" dirty="0">
                <a:latin typeface="楷体_GB2312" pitchFamily="49" charset="-122"/>
              </a:rPr>
              <a:t>DFA</a:t>
            </a:r>
            <a:r>
              <a:rPr lang="zh-CN" altLang="en-US" sz="2800" b="1" dirty="0">
                <a:latin typeface="楷体_GB2312" pitchFamily="49" charset="-122"/>
              </a:rPr>
              <a:t>项目集（状态）的全体</a:t>
            </a:r>
            <a:endParaRPr lang="zh-CN" altLang="en-US" sz="2800" b="1" dirty="0">
              <a:latin typeface="楷体_GB2312" pitchFamily="49" charset="-122"/>
            </a:endParaRPr>
          </a:p>
          <a:p>
            <a:pPr marL="0" lvl="0" indent="0">
              <a:spcBef>
                <a:spcPct val="50000"/>
              </a:spcBef>
              <a:buFont typeface="Wingdings" panose="05000000000000000000" pitchFamily="2" charset="2"/>
              <a:buChar char="v"/>
            </a:pPr>
            <a:r>
              <a:rPr lang="zh-CN" altLang="en-US" sz="2800" b="1" dirty="0">
                <a:latin typeface="楷体_GB2312" pitchFamily="49" charset="-122"/>
              </a:rPr>
              <a:t>  利用</a:t>
            </a:r>
            <a:r>
              <a:rPr lang="en-US" altLang="zh-CN" sz="2800" b="1" dirty="0">
                <a:latin typeface="楷体_GB2312" pitchFamily="49" charset="-122"/>
              </a:rPr>
              <a:t>CLOSURE</a:t>
            </a:r>
            <a:r>
              <a:rPr lang="zh-CN" altLang="en-US" sz="2800" b="1" dirty="0">
                <a:latin typeface="楷体_GB2312" pitchFamily="49" charset="-122"/>
              </a:rPr>
              <a:t>和</a:t>
            </a:r>
            <a:r>
              <a:rPr lang="en-US" altLang="zh-CN" sz="2800" b="1" dirty="0">
                <a:latin typeface="楷体_GB2312" pitchFamily="49" charset="-122"/>
              </a:rPr>
              <a:t>GO</a:t>
            </a:r>
            <a:r>
              <a:rPr lang="zh-CN" altLang="en-US" sz="2800" b="1" dirty="0">
                <a:latin typeface="楷体_GB2312" pitchFamily="49" charset="-122"/>
              </a:rPr>
              <a:t>函数，构造文法</a:t>
            </a:r>
            <a:r>
              <a:rPr lang="en-US" altLang="zh-CN" sz="2800" b="1" dirty="0">
                <a:latin typeface="楷体_GB2312" pitchFamily="49" charset="-122"/>
              </a:rPr>
              <a:t>G</a:t>
            </a:r>
            <a:r>
              <a:rPr lang="en-US" altLang="zh-CN" sz="2800" b="1" dirty="0"/>
              <a:t> '</a:t>
            </a:r>
            <a:r>
              <a:rPr lang="zh-CN" altLang="en-US" sz="2800" b="1" dirty="0">
                <a:latin typeface="楷体_GB2312" pitchFamily="49" charset="-122"/>
              </a:rPr>
              <a:t>的</a:t>
            </a:r>
            <a:r>
              <a:rPr lang="en-US" altLang="zh-CN" sz="2800" b="1" dirty="0">
                <a:latin typeface="楷体_GB2312" pitchFamily="49" charset="-122"/>
              </a:rPr>
              <a:t>LR</a:t>
            </a:r>
            <a:r>
              <a:rPr lang="zh-CN" altLang="en-US" sz="2800" b="1" dirty="0">
                <a:latin typeface="楷体_GB2312" pitchFamily="49" charset="-122"/>
              </a:rPr>
              <a:t>（</a:t>
            </a:r>
            <a:r>
              <a:rPr lang="en-US" altLang="zh-CN" sz="2800" b="1" dirty="0">
                <a:latin typeface="楷体_GB2312" pitchFamily="49" charset="-122"/>
              </a:rPr>
              <a:t>0</a:t>
            </a:r>
            <a:r>
              <a:rPr lang="zh-CN" altLang="en-US" sz="2800" b="1" dirty="0">
                <a:latin typeface="楷体_GB2312" pitchFamily="49" charset="-122"/>
              </a:rPr>
              <a:t>）项目集规范族</a:t>
            </a:r>
            <a:r>
              <a:rPr lang="en-US" altLang="zh-CN" sz="2800" b="1" dirty="0">
                <a:latin typeface="楷体_GB2312" pitchFamily="49" charset="-122"/>
              </a:rPr>
              <a:t>C</a:t>
            </a:r>
            <a:r>
              <a:rPr lang="zh-CN" altLang="en-US" sz="2800" b="1" dirty="0">
                <a:latin typeface="楷体_GB2312" pitchFamily="49" charset="-122"/>
              </a:rPr>
              <a:t>＝｛</a:t>
            </a:r>
            <a:r>
              <a:rPr lang="en-US" altLang="zh-CN" sz="2800" b="1" dirty="0">
                <a:latin typeface="楷体_GB2312" pitchFamily="49" charset="-122"/>
              </a:rPr>
              <a:t>I</a:t>
            </a:r>
            <a:r>
              <a:rPr lang="en-US" altLang="zh-CN" sz="2800" b="1" baseline="-25000" dirty="0">
                <a:latin typeface="楷体_GB2312" pitchFamily="49" charset="-122"/>
              </a:rPr>
              <a:t>0</a:t>
            </a:r>
            <a:r>
              <a:rPr lang="en-US" altLang="zh-CN" sz="2800" b="1" dirty="0">
                <a:latin typeface="楷体_GB2312" pitchFamily="49" charset="-122"/>
              </a:rPr>
              <a:t>,I</a:t>
            </a:r>
            <a:r>
              <a:rPr lang="en-US" altLang="zh-CN" sz="2800" b="1" baseline="-25000" dirty="0">
                <a:latin typeface="楷体_GB2312" pitchFamily="49" charset="-122"/>
              </a:rPr>
              <a:t>1</a:t>
            </a:r>
            <a:r>
              <a:rPr lang="en-US" altLang="zh-CN" sz="2800" b="1" dirty="0">
                <a:latin typeface="楷体_GB2312" pitchFamily="49" charset="-122"/>
              </a:rPr>
              <a:t>,</a:t>
            </a:r>
            <a:r>
              <a:rPr lang="en-US" altLang="zh-CN" sz="2800" b="1" dirty="0"/>
              <a:t>···</a:t>
            </a:r>
            <a:r>
              <a:rPr lang="zh-CN" altLang="en-US" sz="2800" b="1" dirty="0">
                <a:latin typeface="楷体_GB2312" pitchFamily="49" charset="-122"/>
              </a:rPr>
              <a:t>｝</a:t>
            </a:r>
            <a:endParaRPr lang="zh-CN" altLang="en-US" sz="2800" b="1" dirty="0">
              <a:latin typeface="楷体_GB2312" pitchFamily="49" charset="-122"/>
            </a:endParaRPr>
          </a:p>
        </p:txBody>
      </p:sp>
      <p:sp>
        <p:nvSpPr>
          <p:cNvPr id="132105" name="AutoShape 9"/>
          <p:cNvSpPr/>
          <p:nvPr/>
        </p:nvSpPr>
        <p:spPr>
          <a:xfrm>
            <a:off x="76200" y="3962400"/>
            <a:ext cx="1143000" cy="762000"/>
          </a:xfrm>
          <a:prstGeom prst="rightArrow">
            <a:avLst>
              <a:gd name="adj1" fmla="val 50000"/>
              <a:gd name="adj2" fmla="val 37500"/>
            </a:avLst>
          </a:prstGeom>
          <a:solidFill>
            <a:srgbClr val="66FFFF"/>
          </a:solid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t>步骤</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4">
                                            <p:txEl>
                                              <p:charRg st="0" end="33"/>
                                            </p:txEl>
                                          </p:spTgt>
                                        </p:tgtEl>
                                        <p:attrNameLst>
                                          <p:attrName>style.visibility</p:attrName>
                                        </p:attrNameLst>
                                      </p:cBhvr>
                                      <p:to>
                                        <p:strVal val="visible"/>
                                      </p:to>
                                    </p:set>
                                    <p:animEffect transition="in" filter="blinds(horizontal)">
                                      <p:cBhvr>
                                        <p:cTn id="7" dur="500"/>
                                        <p:tgtEl>
                                          <p:spTgt spid="132104">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104">
                                            <p:txEl>
                                              <p:charRg st="33" end="83"/>
                                            </p:txEl>
                                          </p:spTgt>
                                        </p:tgtEl>
                                        <p:attrNameLst>
                                          <p:attrName>style.visibility</p:attrName>
                                        </p:attrNameLst>
                                      </p:cBhvr>
                                      <p:to>
                                        <p:strVal val="visible"/>
                                      </p:to>
                                    </p:set>
                                    <p:animEffect transition="in" filter="blinds(horizontal)">
                                      <p:cBhvr>
                                        <p:cTn id="12" dur="500"/>
                                        <p:tgtEl>
                                          <p:spTgt spid="132104">
                                            <p:txEl>
                                              <p:charRg st="33"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2105"/>
                                        </p:tgtEl>
                                        <p:attrNameLst>
                                          <p:attrName>style.visibility</p:attrName>
                                        </p:attrNameLst>
                                      </p:cBhvr>
                                      <p:to>
                                        <p:strVal val="visible"/>
                                      </p:to>
                                    </p:set>
                                    <p:anim calcmode="lin" valueType="num">
                                      <p:cBhvr additive="base">
                                        <p:cTn id="17" dur="500" fill="hold"/>
                                        <p:tgtEl>
                                          <p:spTgt spid="132105"/>
                                        </p:tgtEl>
                                        <p:attrNameLst>
                                          <p:attrName>ppt_x</p:attrName>
                                        </p:attrNameLst>
                                      </p:cBhvr>
                                      <p:tavLst>
                                        <p:tav tm="0">
                                          <p:val>
                                            <p:strVal val="0-#ppt_w/2"/>
                                          </p:val>
                                        </p:tav>
                                        <p:tav tm="100000">
                                          <p:val>
                                            <p:strVal val="#ppt_x"/>
                                          </p:val>
                                        </p:tav>
                                      </p:tavLst>
                                    </p:anim>
                                    <p:anim calcmode="lin" valueType="num">
                                      <p:cBhvr additive="base">
                                        <p:cTn id="18" dur="500" fill="hold"/>
                                        <p:tgtEl>
                                          <p:spTgt spid="13210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32107"/>
                                        </p:tgtEl>
                                        <p:attrNameLst>
                                          <p:attrName>style.visibility</p:attrName>
                                        </p:attrNameLst>
                                      </p:cBhvr>
                                      <p:to>
                                        <p:strVal val="visible"/>
                                      </p:to>
                                    </p:set>
                                    <p:anim calcmode="lin" valueType="num">
                                      <p:cBhvr additive="base">
                                        <p:cTn id="23" dur="500" fill="hold"/>
                                        <p:tgtEl>
                                          <p:spTgt spid="132107"/>
                                        </p:tgtEl>
                                        <p:attrNameLst>
                                          <p:attrName>ppt_x</p:attrName>
                                        </p:attrNameLst>
                                      </p:cBhvr>
                                      <p:tavLst>
                                        <p:tav tm="0">
                                          <p:val>
                                            <p:strVal val="0-#ppt_w/2"/>
                                          </p:val>
                                        </p:tav>
                                        <p:tav tm="100000">
                                          <p:val>
                                            <p:strVal val="#ppt_x"/>
                                          </p:val>
                                        </p:tav>
                                      </p:tavLst>
                                    </p:anim>
                                    <p:anim calcmode="lin" valueType="num">
                                      <p:cBhvr additive="base">
                                        <p:cTn id="24" dur="500" fill="hold"/>
                                        <p:tgtEl>
                                          <p:spTgt spid="132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build="p"/>
      <p:bldP spid="13210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37891" name="Rectangle 3"/>
          <p:cNvSpPr/>
          <p:nvPr/>
        </p:nvSpPr>
        <p:spPr>
          <a:xfrm>
            <a:off x="0" y="0"/>
            <a:ext cx="5181600" cy="609600"/>
          </a:xfrm>
          <a:prstGeom prst="rect">
            <a:avLst/>
          </a:prstGeom>
          <a:solidFill>
            <a:srgbClr val="CCECFF"/>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t>LR</a:t>
            </a:r>
            <a:r>
              <a:rPr lang="zh-CN" altLang="en-US" sz="2800" b="1" dirty="0"/>
              <a:t>（</a:t>
            </a:r>
            <a:r>
              <a:rPr lang="en-US" altLang="zh-CN" sz="2800" b="1" dirty="0"/>
              <a:t>0</a:t>
            </a:r>
            <a:r>
              <a:rPr lang="zh-CN" altLang="en-US" sz="2800" b="1" dirty="0"/>
              <a:t>）项目集规范族构造算法 </a:t>
            </a:r>
            <a:endParaRPr lang="zh-CN" altLang="en-US" sz="2800" b="1" dirty="0"/>
          </a:p>
        </p:txBody>
      </p:sp>
      <p:sp>
        <p:nvSpPr>
          <p:cNvPr id="238597" name="Rectangle 5"/>
          <p:cNvSpPr/>
          <p:nvPr/>
        </p:nvSpPr>
        <p:spPr>
          <a:xfrm>
            <a:off x="228600" y="990600"/>
            <a:ext cx="8424863" cy="5251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ea typeface="宋体" panose="02010600030101010101" pitchFamily="2" charset="-122"/>
              </a:rPr>
              <a:t>Procedure ITEMS(G`);</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begin</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C:={I</a:t>
            </a:r>
            <a:r>
              <a:rPr lang="en-US" altLang="zh-CN" sz="2400" b="1" baseline="-25000" dirty="0">
                <a:ea typeface="宋体" panose="02010600030101010101" pitchFamily="2" charset="-122"/>
              </a:rPr>
              <a:t>0</a:t>
            </a:r>
            <a:r>
              <a:rPr lang="en-US" altLang="zh-CN" sz="2400" b="1" dirty="0">
                <a:ea typeface="宋体" panose="02010600030101010101" pitchFamily="2" charset="-122"/>
              </a:rPr>
              <a:t>=CLOSURE({S`</a:t>
            </a:r>
            <a:r>
              <a:rPr lang="en-US" altLang="zh-CN" sz="2600" b="1" dirty="0">
                <a:solidFill>
                  <a:srgbClr val="000000"/>
                </a:solidFill>
                <a:latin typeface="楷体_GB2312" pitchFamily="49" charset="-122"/>
              </a:rPr>
              <a:t>→</a:t>
            </a:r>
            <a:r>
              <a:rPr lang="en-US" altLang="zh-CN" sz="2400" b="1" dirty="0">
                <a:ea typeface="宋体" panose="02010600030101010101" pitchFamily="2" charset="-122"/>
              </a:rPr>
              <a:t>·S})};</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repeat</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for C</a:t>
            </a:r>
            <a:r>
              <a:rPr lang="zh-CN" altLang="en-US" sz="2400" b="1" dirty="0">
                <a:ea typeface="宋体" panose="02010600030101010101" pitchFamily="2" charset="-122"/>
              </a:rPr>
              <a:t>中每个项目集</a:t>
            </a:r>
            <a:r>
              <a:rPr lang="en-US" altLang="zh-CN" sz="2400" b="1" dirty="0">
                <a:ea typeface="宋体" panose="02010600030101010101" pitchFamily="2" charset="-122"/>
              </a:rPr>
              <a:t>I</a:t>
            </a:r>
            <a:r>
              <a:rPr lang="zh-CN" altLang="en-US" sz="2400" b="1" dirty="0">
                <a:ea typeface="宋体" panose="02010600030101010101" pitchFamily="2" charset="-122"/>
              </a:rPr>
              <a:t>和</a:t>
            </a:r>
            <a:r>
              <a:rPr lang="en-US" altLang="zh-CN" sz="2400" b="1" dirty="0">
                <a:ea typeface="宋体" panose="02010600030101010101" pitchFamily="2" charset="-122"/>
              </a:rPr>
              <a:t>I</a:t>
            </a:r>
            <a:r>
              <a:rPr lang="zh-CN" altLang="en-US" sz="2400" b="1" dirty="0">
                <a:ea typeface="宋体" panose="02010600030101010101" pitchFamily="2" charset="-122"/>
              </a:rPr>
              <a:t>中每个紧接“</a:t>
            </a:r>
            <a:r>
              <a:rPr lang="en-US" altLang="zh-CN" sz="2400" b="1" dirty="0">
                <a:ea typeface="宋体" panose="02010600030101010101" pitchFamily="2" charset="-122"/>
              </a:rPr>
              <a:t>·”</a:t>
            </a:r>
            <a:r>
              <a:rPr lang="zh-CN" altLang="en-US" sz="2400" b="1" dirty="0">
                <a:ea typeface="宋体" panose="02010600030101010101" pitchFamily="2" charset="-122"/>
              </a:rPr>
              <a:t>后的</a:t>
            </a:r>
            <a:r>
              <a:rPr lang="zh-CN" altLang="en-US" sz="2400" b="1" dirty="0">
                <a:solidFill>
                  <a:srgbClr val="FF3300"/>
                </a:solidFill>
                <a:ea typeface="宋体" panose="02010600030101010101" pitchFamily="2" charset="-122"/>
              </a:rPr>
              <a:t>不同</a:t>
            </a:r>
            <a:r>
              <a:rPr lang="zh-CN" altLang="en-US" sz="2400" b="1" dirty="0">
                <a:ea typeface="宋体" panose="02010600030101010101" pitchFamily="2" charset="-122"/>
              </a:rPr>
              <a:t>文法符号</a:t>
            </a:r>
            <a:r>
              <a:rPr lang="en-US" altLang="zh-CN" sz="2400" b="1" dirty="0">
                <a:ea typeface="宋体" panose="02010600030101010101" pitchFamily="2" charset="-122"/>
              </a:rPr>
              <a:t>X  do</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if</a:t>
            </a:r>
            <a:r>
              <a:rPr lang="zh-CN" altLang="en-US" sz="2400" b="1" dirty="0">
                <a:ea typeface="宋体" panose="02010600030101010101" pitchFamily="2" charset="-122"/>
              </a:rPr>
              <a:t>　</a:t>
            </a:r>
            <a:r>
              <a:rPr lang="en-US" altLang="zh-CN" sz="2400" b="1" dirty="0">
                <a:ea typeface="宋体" panose="02010600030101010101" pitchFamily="2" charset="-122"/>
              </a:rPr>
              <a:t>go(I,X)</a:t>
            </a:r>
            <a:r>
              <a:rPr lang="zh-CN" altLang="en-US" sz="2400" b="1" dirty="0">
                <a:ea typeface="宋体" panose="02010600030101010101" pitchFamily="2" charset="-122"/>
              </a:rPr>
              <a:t>非空且不属于</a:t>
            </a:r>
            <a:r>
              <a:rPr lang="en-US" altLang="zh-CN" sz="2400" b="1" dirty="0">
                <a:ea typeface="宋体" panose="02010600030101010101" pitchFamily="2" charset="-122"/>
              </a:rPr>
              <a:t>C then</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将</a:t>
            </a:r>
            <a:r>
              <a:rPr lang="en-US" altLang="zh-CN" sz="2400" b="1" dirty="0">
                <a:ea typeface="宋体" panose="02010600030101010101" pitchFamily="2" charset="-122"/>
              </a:rPr>
              <a:t>go(I,X)</a:t>
            </a:r>
            <a:r>
              <a:rPr lang="zh-CN" altLang="en-US" sz="2400" b="1" dirty="0">
                <a:ea typeface="宋体" panose="02010600030101010101" pitchFamily="2" charset="-122"/>
              </a:rPr>
              <a:t>加到</a:t>
            </a:r>
            <a:r>
              <a:rPr lang="en-US" altLang="zh-CN" sz="2400" b="1" dirty="0">
                <a:ea typeface="宋体" panose="02010600030101010101" pitchFamily="2" charset="-122"/>
              </a:rPr>
              <a:t>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until C</a:t>
            </a:r>
            <a:r>
              <a:rPr lang="zh-CN" altLang="en-US" sz="2400" b="1" dirty="0">
                <a:ea typeface="宋体" panose="02010600030101010101" pitchFamily="2" charset="-122"/>
              </a:rPr>
              <a:t>不再增大；</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end;</a:t>
            </a:r>
            <a:endParaRPr lang="en-US" altLang="zh-CN" sz="24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7"/>
                                        </p:tgtEl>
                                        <p:attrNameLst>
                                          <p:attrName>style.visibility</p:attrName>
                                        </p:attrNameLst>
                                      </p:cBhvr>
                                      <p:to>
                                        <p:strVal val="visible"/>
                                      </p:to>
                                    </p:set>
                                    <p:animEffect transition="in" filter="blinds(horizontal)">
                                      <p:cBhvr>
                                        <p:cTn id="7" dur="500"/>
                                        <p:tgtEl>
                                          <p:spTgt spid="238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日期占位符 1"/>
          <p:cNvSpPr txBox="1">
            <a:spLocks noGrp="1"/>
          </p:cNvSpPr>
          <p:nvPr>
            <p:ph type="dt" sz="half" idx="10"/>
          </p:nvPr>
        </p:nvSpPr>
        <p:spPr bwMode="auto">
          <a:xfrm>
            <a:off x="5562600" y="6308725"/>
            <a:ext cx="1905000" cy="457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mn-cs"/>
            </a:endParaRPr>
          </a:p>
        </p:txBody>
      </p:sp>
      <p:sp>
        <p:nvSpPr>
          <p:cNvPr id="38915" name="Rectangle 2"/>
          <p:cNvSpPr/>
          <p:nvPr/>
        </p:nvSpPr>
        <p:spPr>
          <a:xfrm>
            <a:off x="1600200" y="2743200"/>
            <a:ext cx="6096000" cy="3505200"/>
          </a:xfrm>
          <a:prstGeom prst="rect">
            <a:avLst/>
          </a:prstGeom>
          <a:solidFill>
            <a:srgbClr val="FFFF99">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38916" name="Line 3"/>
          <p:cNvSpPr/>
          <p:nvPr/>
        </p:nvSpPr>
        <p:spPr>
          <a:xfrm>
            <a:off x="1665288" y="3429000"/>
            <a:ext cx="5753100" cy="0"/>
          </a:xfrm>
          <a:prstGeom prst="line">
            <a:avLst/>
          </a:prstGeom>
          <a:ln w="9525" cap="flat" cmpd="sng">
            <a:solidFill>
              <a:schemeClr val="tx1"/>
            </a:solidFill>
            <a:prstDash val="solid"/>
            <a:headEnd type="none" w="med" len="med"/>
            <a:tailEnd type="none" w="med" len="med"/>
          </a:ln>
        </p:spPr>
      </p:sp>
      <p:sp>
        <p:nvSpPr>
          <p:cNvPr id="38917" name="Line 4"/>
          <p:cNvSpPr/>
          <p:nvPr/>
        </p:nvSpPr>
        <p:spPr>
          <a:xfrm>
            <a:off x="2798763" y="2819400"/>
            <a:ext cx="0" cy="3505200"/>
          </a:xfrm>
          <a:prstGeom prst="line">
            <a:avLst/>
          </a:prstGeom>
          <a:ln w="9525" cap="flat" cmpd="sng">
            <a:solidFill>
              <a:schemeClr val="tx1"/>
            </a:solidFill>
            <a:prstDash val="solid"/>
            <a:headEnd type="none" w="med" len="med"/>
            <a:tailEnd type="none" w="med" len="med"/>
          </a:ln>
        </p:spPr>
      </p:sp>
      <p:sp>
        <p:nvSpPr>
          <p:cNvPr id="38918" name="Line 5"/>
          <p:cNvSpPr/>
          <p:nvPr/>
        </p:nvSpPr>
        <p:spPr>
          <a:xfrm>
            <a:off x="4300538" y="2819400"/>
            <a:ext cx="0" cy="3505200"/>
          </a:xfrm>
          <a:prstGeom prst="line">
            <a:avLst/>
          </a:prstGeom>
          <a:ln w="9525" cap="flat" cmpd="sng">
            <a:solidFill>
              <a:schemeClr val="tx1"/>
            </a:solidFill>
            <a:prstDash val="solid"/>
            <a:headEnd type="none" w="med" len="med"/>
            <a:tailEnd type="none" w="med" len="med"/>
          </a:ln>
        </p:spPr>
      </p:sp>
      <p:sp>
        <p:nvSpPr>
          <p:cNvPr id="38919" name="Line 6"/>
          <p:cNvSpPr/>
          <p:nvPr/>
        </p:nvSpPr>
        <p:spPr>
          <a:xfrm>
            <a:off x="5884863" y="2819400"/>
            <a:ext cx="0" cy="3505200"/>
          </a:xfrm>
          <a:prstGeom prst="line">
            <a:avLst/>
          </a:prstGeom>
          <a:ln w="9525" cap="flat" cmpd="sng">
            <a:solidFill>
              <a:schemeClr val="tx1"/>
            </a:solidFill>
            <a:prstDash val="solid"/>
            <a:headEnd type="none" w="med" len="med"/>
            <a:tailEnd type="none" w="med" len="med"/>
          </a:ln>
        </p:spPr>
      </p:sp>
      <p:sp>
        <p:nvSpPr>
          <p:cNvPr id="38920" name="Text Box 7"/>
          <p:cNvSpPr txBox="1"/>
          <p:nvPr/>
        </p:nvSpPr>
        <p:spPr>
          <a:xfrm>
            <a:off x="1970088" y="2971800"/>
            <a:ext cx="5486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ea typeface="宋体" panose="02010600030101010101" pitchFamily="2" charset="-122"/>
              </a:rPr>
              <a:t>   </a:t>
            </a:r>
            <a:r>
              <a:rPr lang="en-US" altLang="zh-CN" sz="2400" b="1" dirty="0">
                <a:solidFill>
                  <a:srgbClr val="FF0000"/>
                </a:solidFill>
                <a:ea typeface="宋体" panose="02010600030101010101" pitchFamily="2" charset="-122"/>
              </a:rPr>
              <a:t>I        GO(I,S)</a:t>
            </a:r>
            <a:r>
              <a:rPr lang="en-US" altLang="zh-CN" sz="2400" b="1" baseline="-25000" dirty="0">
                <a:solidFill>
                  <a:srgbClr val="FF0000"/>
                </a:solidFill>
                <a:ea typeface="宋体" panose="02010600030101010101" pitchFamily="2" charset="-122"/>
              </a:rPr>
              <a:t>           </a:t>
            </a:r>
            <a:r>
              <a:rPr lang="en-US" altLang="zh-CN" sz="2400" b="1" dirty="0">
                <a:solidFill>
                  <a:srgbClr val="FF0000"/>
                </a:solidFill>
                <a:ea typeface="宋体" panose="02010600030101010101" pitchFamily="2" charset="-122"/>
              </a:rPr>
              <a:t>GO(I,a)</a:t>
            </a:r>
            <a:r>
              <a:rPr lang="en-US" altLang="zh-CN" sz="2400" b="1" baseline="-25000" dirty="0">
                <a:solidFill>
                  <a:srgbClr val="FF0000"/>
                </a:solidFill>
                <a:ea typeface="宋体" panose="02010600030101010101" pitchFamily="2" charset="-122"/>
              </a:rPr>
              <a:t>           </a:t>
            </a:r>
            <a:r>
              <a:rPr lang="en-US" altLang="zh-CN" sz="2400" b="1" dirty="0">
                <a:solidFill>
                  <a:srgbClr val="FF0000"/>
                </a:solidFill>
                <a:ea typeface="宋体" panose="02010600030101010101" pitchFamily="2" charset="-122"/>
              </a:rPr>
              <a:t>GO(I,b)</a:t>
            </a:r>
            <a:r>
              <a:rPr lang="en-US" altLang="zh-CN" sz="2400" b="1" baseline="-25000" dirty="0">
                <a:solidFill>
                  <a:srgbClr val="FF0000"/>
                </a:solidFill>
                <a:ea typeface="宋体" panose="02010600030101010101" pitchFamily="2" charset="-122"/>
              </a:rPr>
              <a:t> </a:t>
            </a:r>
            <a:endParaRPr lang="en-US" altLang="zh-CN" sz="2400" b="1" baseline="-25000" dirty="0">
              <a:solidFill>
                <a:srgbClr val="FF0000"/>
              </a:solidFill>
              <a:ea typeface="宋体" panose="02010600030101010101" pitchFamily="2" charset="-122"/>
            </a:endParaRPr>
          </a:p>
        </p:txBody>
      </p:sp>
      <p:sp>
        <p:nvSpPr>
          <p:cNvPr id="38921" name="Text Box 8"/>
          <p:cNvSpPr txBox="1"/>
          <p:nvPr/>
        </p:nvSpPr>
        <p:spPr>
          <a:xfrm>
            <a:off x="2209800" y="3429000"/>
            <a:ext cx="50942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0</a:t>
            </a:r>
            <a:r>
              <a:rPr lang="en-US" altLang="zh-CN" sz="2000" b="1" dirty="0">
                <a:latin typeface="楷体_GB2312" pitchFamily="49" charset="-122"/>
              </a:rPr>
              <a:t>        </a:t>
            </a:r>
            <a:r>
              <a:rPr lang="en-US" altLang="zh-CN" sz="2400" b="1" dirty="0">
                <a:solidFill>
                  <a:schemeClr val="accent2"/>
                </a:solidFill>
              </a:rPr>
              <a:t>I</a:t>
            </a:r>
            <a:r>
              <a:rPr lang="en-US" altLang="zh-CN" sz="2400" b="1" baseline="-30000" dirty="0">
                <a:solidFill>
                  <a:schemeClr val="accent2"/>
                </a:solidFill>
              </a:rPr>
              <a:t>1</a:t>
            </a:r>
            <a:r>
              <a:rPr lang="en-US" altLang="zh-CN" sz="2400" b="1" dirty="0">
                <a:solidFill>
                  <a:srgbClr val="FF0000"/>
                </a:solidFill>
                <a:ea typeface="宋体" panose="02010600030101010101" pitchFamily="2" charset="-122"/>
              </a:rPr>
              <a:t>                 </a:t>
            </a:r>
            <a:r>
              <a:rPr lang="en-US" altLang="zh-CN" sz="2400" b="1" dirty="0">
                <a:solidFill>
                  <a:schemeClr val="accent2"/>
                </a:solidFill>
              </a:rPr>
              <a:t>I</a:t>
            </a:r>
            <a:r>
              <a:rPr lang="en-US" altLang="zh-CN" sz="2400" b="1" baseline="-30000" dirty="0">
                <a:solidFill>
                  <a:schemeClr val="accent2"/>
                </a:solidFill>
              </a:rPr>
              <a:t>2</a:t>
            </a:r>
            <a:r>
              <a:rPr lang="en-US" altLang="zh-CN" sz="2400" b="1" dirty="0">
                <a:solidFill>
                  <a:srgbClr val="FF0000"/>
                </a:solidFill>
                <a:ea typeface="宋体" panose="02010600030101010101" pitchFamily="2" charset="-122"/>
              </a:rPr>
              <a:t>                  </a:t>
            </a:r>
            <a:r>
              <a:rPr lang="en-US" altLang="zh-CN" sz="2400" b="1" dirty="0">
                <a:solidFill>
                  <a:schemeClr val="accent2"/>
                </a:solidFill>
              </a:rPr>
              <a:t>I</a:t>
            </a:r>
            <a:r>
              <a:rPr lang="en-US" altLang="zh-CN" sz="2400" b="1" baseline="-30000" dirty="0">
                <a:solidFill>
                  <a:schemeClr val="accent2"/>
                </a:solidFill>
              </a:rPr>
              <a:t>3</a:t>
            </a:r>
            <a:r>
              <a:rPr lang="en-US" altLang="zh-CN" sz="2400" b="1" dirty="0">
                <a:solidFill>
                  <a:srgbClr val="FF0000"/>
                </a:solidFill>
                <a:ea typeface="宋体" panose="02010600030101010101" pitchFamily="2" charset="-122"/>
              </a:rPr>
              <a:t> </a:t>
            </a:r>
            <a:endParaRPr lang="en-US" altLang="zh-CN" sz="2400" b="1" dirty="0">
              <a:solidFill>
                <a:srgbClr val="FF0000"/>
              </a:solidFill>
              <a:ea typeface="宋体" panose="02010600030101010101" pitchFamily="2" charset="-122"/>
            </a:endParaRPr>
          </a:p>
        </p:txBody>
      </p:sp>
      <p:sp>
        <p:nvSpPr>
          <p:cNvPr id="38922" name="Text Box 9"/>
          <p:cNvSpPr txBox="1"/>
          <p:nvPr/>
        </p:nvSpPr>
        <p:spPr>
          <a:xfrm>
            <a:off x="2209800" y="4038600"/>
            <a:ext cx="50942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1</a:t>
            </a:r>
            <a:r>
              <a:rPr lang="en-US" altLang="zh-CN" sz="2000" b="1" dirty="0">
                <a:latin typeface="楷体_GB2312" pitchFamily="49" charset="-122"/>
              </a:rPr>
              <a:t>        </a:t>
            </a:r>
            <a:r>
              <a:rPr lang="en-US" altLang="zh-CN" sz="2400" b="1" dirty="0">
                <a:solidFill>
                  <a:srgbClr val="000000"/>
                </a:solidFill>
                <a:ea typeface="宋体" panose="02010600030101010101" pitchFamily="2" charset="-122"/>
              </a:rPr>
              <a:t>Φ              </a:t>
            </a:r>
            <a:r>
              <a:rPr lang="en-US" altLang="zh-CN" sz="2400" b="1" dirty="0">
                <a:solidFill>
                  <a:srgbClr val="FF0000"/>
                </a:solidFill>
                <a:ea typeface="宋体" panose="02010600030101010101" pitchFamily="2" charset="-122"/>
              </a:rPr>
              <a:t> </a:t>
            </a:r>
            <a:r>
              <a:rPr lang="en-US" altLang="zh-CN" sz="2400" b="1" dirty="0">
                <a:solidFill>
                  <a:srgbClr val="000000"/>
                </a:solidFill>
                <a:ea typeface="宋体" panose="02010600030101010101" pitchFamily="2" charset="-122"/>
              </a:rPr>
              <a:t>Φ                </a:t>
            </a:r>
            <a:r>
              <a:rPr lang="en-US" altLang="zh-CN" sz="2400" b="1" dirty="0">
                <a:solidFill>
                  <a:srgbClr val="FF0000"/>
                </a:solidFill>
                <a:ea typeface="宋体" panose="02010600030101010101" pitchFamily="2" charset="-122"/>
              </a:rPr>
              <a:t> </a:t>
            </a:r>
            <a:r>
              <a:rPr lang="en-US" altLang="zh-CN" sz="2400" b="1" dirty="0">
                <a:solidFill>
                  <a:srgbClr val="000000"/>
                </a:solidFill>
                <a:ea typeface="宋体" panose="02010600030101010101" pitchFamily="2" charset="-122"/>
              </a:rPr>
              <a:t>Φ</a:t>
            </a:r>
            <a:r>
              <a:rPr lang="en-US" altLang="zh-CN" sz="2400" b="1" dirty="0">
                <a:solidFill>
                  <a:srgbClr val="FF0000"/>
                </a:solidFill>
                <a:ea typeface="宋体" panose="02010600030101010101" pitchFamily="2" charset="-122"/>
              </a:rPr>
              <a:t> </a:t>
            </a:r>
            <a:endParaRPr lang="en-US" altLang="zh-CN" sz="2400" b="1" dirty="0">
              <a:solidFill>
                <a:srgbClr val="FF0000"/>
              </a:solidFill>
              <a:ea typeface="宋体" panose="02010600030101010101" pitchFamily="2" charset="-122"/>
            </a:endParaRPr>
          </a:p>
        </p:txBody>
      </p:sp>
      <p:sp>
        <p:nvSpPr>
          <p:cNvPr id="38923" name="Text Box 10"/>
          <p:cNvSpPr txBox="1"/>
          <p:nvPr/>
        </p:nvSpPr>
        <p:spPr>
          <a:xfrm>
            <a:off x="2209800" y="4572000"/>
            <a:ext cx="50942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2</a:t>
            </a:r>
            <a:r>
              <a:rPr lang="en-US" altLang="zh-CN" sz="2000" b="1" dirty="0">
                <a:latin typeface="楷体_GB2312" pitchFamily="49" charset="-122"/>
              </a:rPr>
              <a:t>        </a:t>
            </a:r>
            <a:r>
              <a:rPr lang="en-US" altLang="zh-CN" sz="2400" b="1" dirty="0">
                <a:solidFill>
                  <a:schemeClr val="accent2"/>
                </a:solidFill>
              </a:rPr>
              <a:t>I</a:t>
            </a:r>
            <a:r>
              <a:rPr lang="en-US" altLang="zh-CN" sz="2400" b="1" baseline="-30000" dirty="0">
                <a:solidFill>
                  <a:schemeClr val="accent2"/>
                </a:solidFill>
              </a:rPr>
              <a:t>4</a:t>
            </a:r>
            <a:r>
              <a:rPr lang="en-US" altLang="zh-CN" sz="2400" b="1" dirty="0">
                <a:solidFill>
                  <a:srgbClr val="FF0000"/>
                </a:solidFill>
                <a:ea typeface="宋体" panose="02010600030101010101" pitchFamily="2" charset="-122"/>
              </a:rPr>
              <a:t>                 </a:t>
            </a:r>
            <a:r>
              <a:rPr lang="en-US" altLang="zh-CN" sz="2400" b="1" dirty="0">
                <a:solidFill>
                  <a:schemeClr val="accent2"/>
                </a:solidFill>
              </a:rPr>
              <a:t>I</a:t>
            </a:r>
            <a:r>
              <a:rPr lang="en-US" altLang="zh-CN" sz="2400" b="1" baseline="-30000" dirty="0">
                <a:solidFill>
                  <a:schemeClr val="accent2"/>
                </a:solidFill>
              </a:rPr>
              <a:t>2</a:t>
            </a:r>
            <a:r>
              <a:rPr lang="en-US" altLang="zh-CN" sz="2400" b="1" dirty="0">
                <a:solidFill>
                  <a:srgbClr val="FF0000"/>
                </a:solidFill>
                <a:ea typeface="宋体" panose="02010600030101010101" pitchFamily="2" charset="-122"/>
              </a:rPr>
              <a:t>                  </a:t>
            </a:r>
            <a:r>
              <a:rPr lang="en-US" altLang="zh-CN" sz="2400" b="1" dirty="0">
                <a:solidFill>
                  <a:schemeClr val="accent2"/>
                </a:solidFill>
              </a:rPr>
              <a:t>I</a:t>
            </a:r>
            <a:r>
              <a:rPr lang="en-US" altLang="zh-CN" sz="2400" b="1" baseline="-30000" dirty="0">
                <a:solidFill>
                  <a:schemeClr val="accent2"/>
                </a:solidFill>
              </a:rPr>
              <a:t>3</a:t>
            </a:r>
            <a:r>
              <a:rPr lang="en-US" altLang="zh-CN" sz="2400" b="1" dirty="0">
                <a:solidFill>
                  <a:srgbClr val="FF0000"/>
                </a:solidFill>
                <a:ea typeface="宋体" panose="02010600030101010101" pitchFamily="2" charset="-122"/>
              </a:rPr>
              <a:t> </a:t>
            </a:r>
            <a:endParaRPr lang="en-US" altLang="zh-CN" sz="2400" b="1" dirty="0">
              <a:solidFill>
                <a:srgbClr val="FF0000"/>
              </a:solidFill>
              <a:ea typeface="宋体" panose="02010600030101010101" pitchFamily="2" charset="-122"/>
            </a:endParaRPr>
          </a:p>
        </p:txBody>
      </p:sp>
      <p:sp>
        <p:nvSpPr>
          <p:cNvPr id="38924" name="Text Box 11"/>
          <p:cNvSpPr txBox="1"/>
          <p:nvPr/>
        </p:nvSpPr>
        <p:spPr>
          <a:xfrm>
            <a:off x="2209800" y="5105400"/>
            <a:ext cx="50942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3</a:t>
            </a:r>
            <a:r>
              <a:rPr lang="en-US" altLang="zh-CN" sz="2000" b="1" dirty="0">
                <a:latin typeface="楷体_GB2312" pitchFamily="49" charset="-122"/>
              </a:rPr>
              <a:t>        </a:t>
            </a:r>
            <a:r>
              <a:rPr lang="en-US" altLang="zh-CN" sz="2400" b="1" dirty="0">
                <a:solidFill>
                  <a:srgbClr val="000000"/>
                </a:solidFill>
                <a:ea typeface="宋体" panose="02010600030101010101" pitchFamily="2" charset="-122"/>
              </a:rPr>
              <a:t>Φ              </a:t>
            </a:r>
            <a:r>
              <a:rPr lang="en-US" altLang="zh-CN" sz="2400" b="1" dirty="0">
                <a:solidFill>
                  <a:srgbClr val="FF0000"/>
                </a:solidFill>
                <a:ea typeface="宋体" panose="02010600030101010101" pitchFamily="2" charset="-122"/>
              </a:rPr>
              <a:t> </a:t>
            </a:r>
            <a:r>
              <a:rPr lang="en-US" altLang="zh-CN" sz="2400" b="1" dirty="0">
                <a:solidFill>
                  <a:srgbClr val="000000"/>
                </a:solidFill>
                <a:ea typeface="宋体" panose="02010600030101010101" pitchFamily="2" charset="-122"/>
              </a:rPr>
              <a:t>Φ                </a:t>
            </a:r>
            <a:r>
              <a:rPr lang="en-US" altLang="zh-CN" sz="2400" b="1" dirty="0">
                <a:solidFill>
                  <a:srgbClr val="FF0000"/>
                </a:solidFill>
                <a:ea typeface="宋体" panose="02010600030101010101" pitchFamily="2" charset="-122"/>
              </a:rPr>
              <a:t> </a:t>
            </a:r>
            <a:r>
              <a:rPr lang="en-US" altLang="zh-CN" sz="2400" b="1" dirty="0">
                <a:solidFill>
                  <a:srgbClr val="000000"/>
                </a:solidFill>
                <a:ea typeface="宋体" panose="02010600030101010101" pitchFamily="2" charset="-122"/>
              </a:rPr>
              <a:t>Φ</a:t>
            </a:r>
            <a:r>
              <a:rPr lang="en-US" altLang="zh-CN" sz="2400" b="1" dirty="0">
                <a:solidFill>
                  <a:srgbClr val="FF0000"/>
                </a:solidFill>
                <a:ea typeface="宋体" panose="02010600030101010101" pitchFamily="2" charset="-122"/>
              </a:rPr>
              <a:t> </a:t>
            </a:r>
            <a:endParaRPr lang="en-US" altLang="zh-CN" sz="2400" b="1" dirty="0">
              <a:solidFill>
                <a:srgbClr val="FF0000"/>
              </a:solidFill>
              <a:ea typeface="宋体" panose="02010600030101010101" pitchFamily="2" charset="-122"/>
            </a:endParaRPr>
          </a:p>
        </p:txBody>
      </p:sp>
      <p:sp>
        <p:nvSpPr>
          <p:cNvPr id="38925" name="Text Box 12"/>
          <p:cNvSpPr txBox="1"/>
          <p:nvPr/>
        </p:nvSpPr>
        <p:spPr>
          <a:xfrm>
            <a:off x="2209800" y="5638800"/>
            <a:ext cx="50942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4</a:t>
            </a:r>
            <a:r>
              <a:rPr lang="en-US" altLang="zh-CN" sz="2000" b="1" dirty="0">
                <a:latin typeface="楷体_GB2312" pitchFamily="49" charset="-122"/>
              </a:rPr>
              <a:t>        </a:t>
            </a:r>
            <a:r>
              <a:rPr lang="en-US" altLang="zh-CN" sz="2400" b="1" dirty="0">
                <a:solidFill>
                  <a:srgbClr val="000000"/>
                </a:solidFill>
                <a:ea typeface="宋体" panose="02010600030101010101" pitchFamily="2" charset="-122"/>
              </a:rPr>
              <a:t>Φ              </a:t>
            </a:r>
            <a:r>
              <a:rPr lang="en-US" altLang="zh-CN" sz="2400" b="1" dirty="0">
                <a:solidFill>
                  <a:srgbClr val="FF0000"/>
                </a:solidFill>
                <a:ea typeface="宋体" panose="02010600030101010101" pitchFamily="2" charset="-122"/>
              </a:rPr>
              <a:t> </a:t>
            </a:r>
            <a:r>
              <a:rPr lang="en-US" altLang="zh-CN" sz="2400" b="1" dirty="0">
                <a:solidFill>
                  <a:srgbClr val="000000"/>
                </a:solidFill>
                <a:ea typeface="宋体" panose="02010600030101010101" pitchFamily="2" charset="-122"/>
              </a:rPr>
              <a:t>Φ                </a:t>
            </a:r>
            <a:r>
              <a:rPr lang="en-US" altLang="zh-CN" sz="2400" b="1" dirty="0">
                <a:solidFill>
                  <a:srgbClr val="FF0000"/>
                </a:solidFill>
                <a:ea typeface="宋体" panose="02010600030101010101" pitchFamily="2" charset="-122"/>
              </a:rPr>
              <a:t> </a:t>
            </a:r>
            <a:r>
              <a:rPr lang="en-US" altLang="zh-CN" sz="2400" b="1" dirty="0">
                <a:solidFill>
                  <a:srgbClr val="000000"/>
                </a:solidFill>
                <a:ea typeface="宋体" panose="02010600030101010101" pitchFamily="2" charset="-122"/>
              </a:rPr>
              <a:t>Φ</a:t>
            </a:r>
            <a:r>
              <a:rPr lang="en-US" altLang="zh-CN" sz="2400" b="1" dirty="0">
                <a:solidFill>
                  <a:srgbClr val="FF0000"/>
                </a:solidFill>
                <a:ea typeface="宋体" panose="02010600030101010101" pitchFamily="2" charset="-122"/>
              </a:rPr>
              <a:t> </a:t>
            </a:r>
            <a:endParaRPr lang="en-US" altLang="zh-CN" sz="2400" b="1" dirty="0">
              <a:solidFill>
                <a:srgbClr val="FF0000"/>
              </a:solidFill>
              <a:ea typeface="宋体" panose="02010600030101010101" pitchFamily="2" charset="-122"/>
            </a:endParaRPr>
          </a:p>
        </p:txBody>
      </p:sp>
      <p:sp>
        <p:nvSpPr>
          <p:cNvPr id="38926" name="Rectangle 13"/>
          <p:cNvSpPr/>
          <p:nvPr/>
        </p:nvSpPr>
        <p:spPr>
          <a:xfrm>
            <a:off x="34925" y="0"/>
            <a:ext cx="1754188" cy="1844675"/>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400" b="1" dirty="0">
                <a:latin typeface="楷体_GB2312" pitchFamily="49" charset="-122"/>
              </a:rPr>
              <a:t>G[S</a:t>
            </a:r>
            <a:r>
              <a:rPr lang="en-US" altLang="zh-CN" sz="2400" b="1" dirty="0"/>
              <a:t>'</a:t>
            </a:r>
            <a:r>
              <a:rPr lang="en-US" altLang="zh-CN" sz="2400" b="1" dirty="0">
                <a:latin typeface="楷体_GB2312" pitchFamily="49" charset="-122"/>
              </a:rPr>
              <a:t>]</a:t>
            </a:r>
            <a:r>
              <a:rPr lang="zh-CN" altLang="en-US" sz="2400" b="1" dirty="0">
                <a:latin typeface="楷体_GB2312" pitchFamily="49" charset="-122"/>
              </a:rPr>
              <a:t>：</a:t>
            </a:r>
            <a:endParaRPr lang="zh-CN" altLang="en-US" sz="2400" b="1" dirty="0">
              <a:latin typeface="楷体_GB2312" pitchFamily="49" charset="-122"/>
            </a:endParaRPr>
          </a:p>
          <a:p>
            <a:pPr marL="342900" lvl="0" indent="-342900" eaLnBrk="1" hangingPunct="1">
              <a:buNone/>
            </a:pPr>
            <a:r>
              <a:rPr lang="en-US" altLang="zh-CN" sz="2400" b="1" dirty="0">
                <a:latin typeface="楷体_GB2312" pitchFamily="49" charset="-122"/>
              </a:rPr>
              <a:t>S</a:t>
            </a:r>
            <a:r>
              <a:rPr lang="en-US" altLang="zh-CN" sz="2400" b="1" dirty="0"/>
              <a:t> ' </a:t>
            </a:r>
            <a:r>
              <a:rPr lang="en-US" altLang="zh-CN" sz="2400" b="1" dirty="0">
                <a:latin typeface="楷体_GB2312" pitchFamily="49" charset="-122"/>
              </a:rPr>
              <a:t>→S</a:t>
            </a:r>
            <a:endParaRPr lang="en-US" altLang="zh-CN" sz="2400" b="1" dirty="0">
              <a:latin typeface="楷体_GB2312" pitchFamily="49" charset="-122"/>
            </a:endParaRPr>
          </a:p>
          <a:p>
            <a:pPr marL="342900" lvl="0" indent="-342900" eaLnBrk="1" hangingPunct="1">
              <a:buNone/>
            </a:pPr>
            <a:r>
              <a:rPr lang="en-US" altLang="zh-CN" sz="2400" b="1" dirty="0">
                <a:latin typeface="楷体_GB2312" pitchFamily="49" charset="-122"/>
              </a:rPr>
              <a:t>S→aS</a:t>
            </a:r>
            <a:endParaRPr lang="en-US" altLang="zh-CN" sz="2400" b="1" dirty="0">
              <a:latin typeface="楷体_GB2312" pitchFamily="49" charset="-122"/>
            </a:endParaRPr>
          </a:p>
          <a:p>
            <a:pPr marL="342900" lvl="0" indent="-342900" eaLnBrk="1" hangingPunct="1">
              <a:buNone/>
            </a:pPr>
            <a:r>
              <a:rPr lang="en-US" altLang="zh-CN" sz="2400" b="1" dirty="0">
                <a:latin typeface="楷体_GB2312" pitchFamily="49" charset="-122"/>
              </a:rPr>
              <a:t>S→b</a:t>
            </a:r>
            <a:endParaRPr lang="en-US" altLang="zh-CN" sz="2400" b="1" dirty="0">
              <a:latin typeface="楷体_GB2312" pitchFamily="49" charset="-122"/>
            </a:endParaRPr>
          </a:p>
        </p:txBody>
      </p:sp>
      <p:sp>
        <p:nvSpPr>
          <p:cNvPr id="133134" name="Rectangle 14"/>
          <p:cNvSpPr/>
          <p:nvPr/>
        </p:nvSpPr>
        <p:spPr>
          <a:xfrm>
            <a:off x="2133600" y="669925"/>
            <a:ext cx="6705600" cy="1616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0</a:t>
            </a:r>
            <a:r>
              <a:rPr lang="en-US" altLang="zh-CN" sz="2000" b="1" dirty="0">
                <a:solidFill>
                  <a:srgbClr val="000000"/>
                </a:solidFill>
                <a:ea typeface="宋体" panose="02010600030101010101" pitchFamily="2" charset="-122"/>
              </a:rPr>
              <a:t>= { S'→·S , S→·aS , S→·b }</a:t>
            </a:r>
            <a:endParaRPr lang="en-US" altLang="zh-CN" sz="2000" b="1" dirty="0">
              <a:ea typeface="宋体" panose="02010600030101010101" pitchFamily="2" charset="-122"/>
            </a:endParaRPr>
          </a:p>
          <a:p>
            <a:pPr marL="0" lvl="0" indent="0" algn="just">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1</a:t>
            </a:r>
            <a:r>
              <a:rPr lang="en-US" altLang="zh-CN" sz="2000" b="1" dirty="0">
                <a:solidFill>
                  <a:srgbClr val="000000"/>
                </a:solidFill>
                <a:ea typeface="宋体" panose="02010600030101010101" pitchFamily="2" charset="-122"/>
              </a:rPr>
              <a:t> = GO(I</a:t>
            </a:r>
            <a:r>
              <a:rPr lang="en-US" altLang="zh-CN" sz="2000" b="1" baseline="-30000" dirty="0">
                <a:solidFill>
                  <a:srgbClr val="000000"/>
                </a:solidFill>
                <a:ea typeface="宋体" panose="02010600030101010101" pitchFamily="2" charset="-122"/>
              </a:rPr>
              <a:t>0</a:t>
            </a:r>
            <a:r>
              <a:rPr lang="en-US" altLang="zh-CN" sz="2000" b="1" dirty="0">
                <a:solidFill>
                  <a:srgbClr val="000000"/>
                </a:solidFill>
                <a:ea typeface="宋体" panose="02010600030101010101" pitchFamily="2" charset="-122"/>
              </a:rPr>
              <a:t>,S)=closure({S'→S·})={ S'→S·}</a:t>
            </a:r>
            <a:endParaRPr lang="en-US" altLang="zh-CN" sz="2000" b="1" dirty="0">
              <a:ea typeface="宋体" panose="02010600030101010101" pitchFamily="2" charset="-122"/>
            </a:endParaRPr>
          </a:p>
          <a:p>
            <a:pPr marL="0" lvl="0" indent="0" algn="just">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2</a:t>
            </a:r>
            <a:r>
              <a:rPr lang="en-US" altLang="zh-CN" sz="2000" b="1" dirty="0">
                <a:solidFill>
                  <a:srgbClr val="000000"/>
                </a:solidFill>
                <a:ea typeface="宋体" panose="02010600030101010101" pitchFamily="2" charset="-122"/>
              </a:rPr>
              <a:t> = GO(I</a:t>
            </a:r>
            <a:r>
              <a:rPr lang="en-US" altLang="zh-CN" sz="2000" b="1" baseline="-30000" dirty="0">
                <a:solidFill>
                  <a:srgbClr val="000000"/>
                </a:solidFill>
                <a:ea typeface="宋体" panose="02010600030101010101" pitchFamily="2" charset="-122"/>
              </a:rPr>
              <a:t>0</a:t>
            </a:r>
            <a:r>
              <a:rPr lang="en-US" altLang="zh-CN" sz="2000" b="1" dirty="0">
                <a:solidFill>
                  <a:srgbClr val="000000"/>
                </a:solidFill>
                <a:ea typeface="宋体" panose="02010600030101010101" pitchFamily="2" charset="-122"/>
              </a:rPr>
              <a:t>,a)=closure({S→a·S})={ S→a·S , S→·aS , S→·b }</a:t>
            </a:r>
            <a:endParaRPr lang="en-US" altLang="zh-CN" sz="2000" b="1" dirty="0">
              <a:ea typeface="宋体" panose="02010600030101010101" pitchFamily="2" charset="-122"/>
            </a:endParaRPr>
          </a:p>
          <a:p>
            <a:pPr marL="0" lvl="0" indent="0" algn="just">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3 </a:t>
            </a:r>
            <a:r>
              <a:rPr lang="en-US" altLang="zh-CN" sz="2000" b="1" dirty="0">
                <a:solidFill>
                  <a:srgbClr val="000000"/>
                </a:solidFill>
                <a:ea typeface="宋体" panose="02010600030101010101" pitchFamily="2" charset="-122"/>
              </a:rPr>
              <a:t>= GO(I</a:t>
            </a:r>
            <a:r>
              <a:rPr lang="en-US" altLang="zh-CN" sz="2000" b="1" baseline="-30000" dirty="0">
                <a:solidFill>
                  <a:srgbClr val="000000"/>
                </a:solidFill>
                <a:ea typeface="宋体" panose="02010600030101010101" pitchFamily="2" charset="-122"/>
              </a:rPr>
              <a:t>0</a:t>
            </a:r>
            <a:r>
              <a:rPr lang="en-US" altLang="zh-CN" sz="2000" b="1" dirty="0">
                <a:solidFill>
                  <a:srgbClr val="000000"/>
                </a:solidFill>
                <a:ea typeface="宋体" panose="02010600030101010101" pitchFamily="2" charset="-122"/>
              </a:rPr>
              <a:t>,b)=closure({S→b·})={ S→b·} </a:t>
            </a:r>
            <a:endParaRPr lang="en-US" altLang="zh-CN" sz="2000" b="1" dirty="0">
              <a:solidFill>
                <a:srgbClr val="000000"/>
              </a:solidFill>
              <a:ea typeface="宋体" panose="02010600030101010101" pitchFamily="2" charset="-122"/>
            </a:endParaRPr>
          </a:p>
          <a:p>
            <a:pPr marL="0" lvl="0" indent="0" algn="just">
              <a:spcBef>
                <a:spcPct val="0"/>
              </a:spcBef>
              <a:buNone/>
            </a:pPr>
            <a:r>
              <a:rPr lang="en-US" altLang="zh-CN" sz="2000" b="1" dirty="0">
                <a:solidFill>
                  <a:srgbClr val="000000"/>
                </a:solidFill>
                <a:ea typeface="宋体" panose="02010600030101010101" pitchFamily="2" charset="-122"/>
              </a:rPr>
              <a:t>I</a:t>
            </a:r>
            <a:r>
              <a:rPr lang="en-US" altLang="zh-CN" sz="2000" b="1" baseline="-30000" dirty="0">
                <a:solidFill>
                  <a:srgbClr val="000000"/>
                </a:solidFill>
                <a:ea typeface="宋体" panose="02010600030101010101" pitchFamily="2" charset="-122"/>
              </a:rPr>
              <a:t>4</a:t>
            </a:r>
            <a:r>
              <a:rPr lang="en-US" altLang="zh-CN" sz="2000" b="1" dirty="0">
                <a:solidFill>
                  <a:srgbClr val="000000"/>
                </a:solidFill>
                <a:ea typeface="宋体" panose="02010600030101010101" pitchFamily="2" charset="-122"/>
              </a:rPr>
              <a:t> = GO(I</a:t>
            </a:r>
            <a:r>
              <a:rPr lang="en-US" altLang="zh-CN" sz="2000" b="1" baseline="-30000" dirty="0">
                <a:solidFill>
                  <a:srgbClr val="000000"/>
                </a:solidFill>
                <a:ea typeface="宋体" panose="02010600030101010101" pitchFamily="2" charset="-122"/>
              </a:rPr>
              <a:t>2</a:t>
            </a:r>
            <a:r>
              <a:rPr lang="en-US" altLang="zh-CN" sz="2000" b="1" dirty="0">
                <a:solidFill>
                  <a:srgbClr val="000000"/>
                </a:solidFill>
                <a:ea typeface="宋体" panose="02010600030101010101" pitchFamily="2" charset="-122"/>
              </a:rPr>
              <a:t>,S)=closure({{ S→aS·}})={ { S→aS·}}</a:t>
            </a:r>
            <a:endParaRPr lang="en-US" altLang="zh-CN" sz="20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34"/>
                                        </p:tgtEl>
                                        <p:attrNameLst>
                                          <p:attrName>style.visibility</p:attrName>
                                        </p:attrNameLst>
                                      </p:cBhvr>
                                      <p:to>
                                        <p:strVal val="visible"/>
                                      </p:to>
                                    </p:set>
                                    <p:anim calcmode="lin" valueType="num">
                                      <p:cBhvr additive="base">
                                        <p:cTn id="7" dur="500" fill="hold"/>
                                        <p:tgtEl>
                                          <p:spTgt spid="133134"/>
                                        </p:tgtEl>
                                        <p:attrNameLst>
                                          <p:attrName>ppt_x</p:attrName>
                                        </p:attrNameLst>
                                      </p:cBhvr>
                                      <p:tavLst>
                                        <p:tav tm="0">
                                          <p:val>
                                            <p:strVal val="0-#ppt_w/2"/>
                                          </p:val>
                                        </p:tav>
                                        <p:tav tm="100000">
                                          <p:val>
                                            <p:strVal val="#ppt_x"/>
                                          </p:val>
                                        </p:tav>
                                      </p:tavLst>
                                    </p:anim>
                                    <p:anim calcmode="lin" valueType="num">
                                      <p:cBhvr additive="base">
                                        <p:cTn id="8" dur="500" fill="hold"/>
                                        <p:tgtEl>
                                          <p:spTgt spid="133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aphicFrame>
        <p:nvGraphicFramePr>
          <p:cNvPr id="39939" name="Object 3"/>
          <p:cNvGraphicFramePr>
            <a:graphicFrameLocks noChangeAspect="1"/>
          </p:cNvGraphicFramePr>
          <p:nvPr/>
        </p:nvGraphicFramePr>
        <p:xfrm>
          <a:off x="0" y="762000"/>
          <a:ext cx="7315200" cy="3429000"/>
        </p:xfrm>
        <a:graphic>
          <a:graphicData uri="http://schemas.openxmlformats.org/presentationml/2006/ole">
            <mc:AlternateContent xmlns:mc="http://schemas.openxmlformats.org/markup-compatibility/2006">
              <mc:Choice xmlns:v="urn:schemas-microsoft-com:vml" Requires="v">
                <p:oleObj spid="_x0000_s3076" name="" r:id="rId1" imgW="3162300" imgH="2476500" progId="Word.Picture.8">
                  <p:embed/>
                </p:oleObj>
              </mc:Choice>
              <mc:Fallback>
                <p:oleObj name="" r:id="rId1" imgW="3162300" imgH="2476500" progId="Word.Picture.8">
                  <p:embed/>
                  <p:pic>
                    <p:nvPicPr>
                      <p:cNvPr id="0" name="图片 3075"/>
                      <p:cNvPicPr/>
                      <p:nvPr/>
                    </p:nvPicPr>
                    <p:blipFill>
                      <a:blip r:embed="rId2"/>
                      <a:srcRect t="4051" b="22871"/>
                      <a:stretch>
                        <a:fillRect/>
                      </a:stretch>
                    </p:blipFill>
                    <p:spPr>
                      <a:xfrm>
                        <a:off x="0" y="762000"/>
                        <a:ext cx="7315200" cy="3429000"/>
                      </a:xfrm>
                      <a:prstGeom prst="rect">
                        <a:avLst/>
                      </a:prstGeom>
                      <a:noFill/>
                      <a:ln w="38100">
                        <a:noFill/>
                        <a:miter/>
                      </a:ln>
                    </p:spPr>
                  </p:pic>
                </p:oleObj>
              </mc:Fallback>
            </mc:AlternateContent>
          </a:graphicData>
        </a:graphic>
      </p:graphicFrame>
      <p:sp>
        <p:nvSpPr>
          <p:cNvPr id="39940" name="Rectangle 4"/>
          <p:cNvSpPr/>
          <p:nvPr/>
        </p:nvSpPr>
        <p:spPr>
          <a:xfrm>
            <a:off x="381000" y="152400"/>
            <a:ext cx="3505200" cy="533400"/>
          </a:xfrm>
          <a:prstGeom prst="rect">
            <a:avLst/>
          </a:prstGeom>
          <a:solidFill>
            <a:srgbClr val="CC99FF"/>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sz="2800" b="1" dirty="0"/>
              <a:t>识别活前缀的</a:t>
            </a:r>
            <a:r>
              <a:rPr lang="en-US" altLang="zh-CN" sz="2800" b="1" dirty="0"/>
              <a:t>DFA</a:t>
            </a:r>
            <a:r>
              <a:rPr lang="en-US" altLang="zh-CN" sz="1100" dirty="0"/>
              <a:t> </a:t>
            </a:r>
            <a:endParaRPr lang="en-US" altLang="zh-CN" sz="1100" dirty="0"/>
          </a:p>
        </p:txBody>
      </p:sp>
      <p:sp>
        <p:nvSpPr>
          <p:cNvPr id="134149" name="Rectangle 5"/>
          <p:cNvSpPr/>
          <p:nvPr/>
        </p:nvSpPr>
        <p:spPr>
          <a:xfrm>
            <a:off x="304800" y="4267200"/>
            <a:ext cx="8153400" cy="2286000"/>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sz="2400" b="1" dirty="0">
                <a:solidFill>
                  <a:srgbClr val="FF0000"/>
                </a:solidFill>
                <a:latin typeface="楷体_GB2312" pitchFamily="49" charset="-122"/>
              </a:rPr>
              <a:t>定义</a:t>
            </a:r>
            <a:r>
              <a:rPr lang="zh-CN" altLang="en-US" sz="2400" b="1" dirty="0">
                <a:latin typeface="楷体_GB2312" pitchFamily="49" charset="-122"/>
              </a:rPr>
              <a:t>　如果一个文法</a:t>
            </a:r>
            <a:r>
              <a:rPr lang="en-US" altLang="zh-CN" sz="2400" b="1" dirty="0">
                <a:latin typeface="楷体_GB2312" pitchFamily="49" charset="-122"/>
              </a:rPr>
              <a:t>G</a:t>
            </a:r>
            <a:r>
              <a:rPr lang="zh-CN" altLang="en-US" sz="2400" b="1" dirty="0">
                <a:latin typeface="楷体_GB2312" pitchFamily="49" charset="-122"/>
              </a:rPr>
              <a:t>的识别活前缀的</a:t>
            </a:r>
            <a:r>
              <a:rPr lang="en-US" altLang="zh-CN" sz="2400" b="1" dirty="0">
                <a:latin typeface="楷体_GB2312" pitchFamily="49" charset="-122"/>
              </a:rPr>
              <a:t>DFA</a:t>
            </a:r>
            <a:r>
              <a:rPr lang="zh-CN" altLang="en-US" sz="2400" b="1" dirty="0">
                <a:latin typeface="楷体_GB2312" pitchFamily="49" charset="-122"/>
              </a:rPr>
              <a:t>的每个状态不存在任何冲突项目：</a:t>
            </a:r>
            <a:endParaRPr lang="zh-CN" altLang="en-US" sz="2400" b="1" dirty="0">
              <a:latin typeface="楷体_GB2312" pitchFamily="49" charset="-122"/>
            </a:endParaRPr>
          </a:p>
          <a:p>
            <a:pPr marL="342900" lvl="0" indent="-342900" eaLnBrk="1" hangingPunct="1">
              <a:buNone/>
            </a:pPr>
            <a:r>
              <a:rPr lang="zh-CN" altLang="en-US" sz="2400" b="1" dirty="0">
                <a:solidFill>
                  <a:srgbClr val="FF0000"/>
                </a:solidFill>
                <a:latin typeface="楷体_GB2312" pitchFamily="49" charset="-122"/>
              </a:rPr>
              <a:t>（</a:t>
            </a:r>
            <a:r>
              <a:rPr lang="en-US" altLang="zh-CN" sz="2400" b="1" dirty="0">
                <a:solidFill>
                  <a:srgbClr val="FF0000"/>
                </a:solidFill>
                <a:latin typeface="楷体_GB2312" pitchFamily="49" charset="-122"/>
              </a:rPr>
              <a:t>1</a:t>
            </a:r>
            <a:r>
              <a:rPr lang="zh-CN" altLang="en-US" sz="2400" b="1" dirty="0">
                <a:solidFill>
                  <a:srgbClr val="FF0000"/>
                </a:solidFill>
                <a:latin typeface="楷体_GB2312" pitchFamily="49" charset="-122"/>
              </a:rPr>
              <a:t>）移进项目和归约项目并存；</a:t>
            </a:r>
            <a:endParaRPr lang="zh-CN" altLang="en-US" sz="2400" b="1" dirty="0">
              <a:solidFill>
                <a:srgbClr val="FF0000"/>
              </a:solidFill>
              <a:latin typeface="楷体_GB2312" pitchFamily="49" charset="-122"/>
            </a:endParaRPr>
          </a:p>
          <a:p>
            <a:pPr marL="342900" lvl="0" indent="-342900" eaLnBrk="1" hangingPunct="1">
              <a:buNone/>
            </a:pPr>
            <a:r>
              <a:rPr lang="zh-CN" altLang="en-US" sz="2400" b="1" dirty="0">
                <a:solidFill>
                  <a:srgbClr val="FF0000"/>
                </a:solidFill>
                <a:latin typeface="楷体_GB2312" pitchFamily="49" charset="-122"/>
              </a:rPr>
              <a:t>（</a:t>
            </a:r>
            <a:r>
              <a:rPr lang="en-US" altLang="zh-CN" sz="2400" b="1" dirty="0">
                <a:solidFill>
                  <a:srgbClr val="FF0000"/>
                </a:solidFill>
                <a:latin typeface="楷体_GB2312" pitchFamily="49" charset="-122"/>
              </a:rPr>
              <a:t>2</a:t>
            </a:r>
            <a:r>
              <a:rPr lang="zh-CN" altLang="en-US" sz="2400" b="1" dirty="0">
                <a:solidFill>
                  <a:srgbClr val="FF0000"/>
                </a:solidFill>
                <a:latin typeface="楷体_GB2312" pitchFamily="49" charset="-122"/>
              </a:rPr>
              <a:t>）多个归约项目并存。</a:t>
            </a:r>
            <a:endParaRPr lang="zh-CN" altLang="en-US" sz="2400" b="1" dirty="0">
              <a:solidFill>
                <a:srgbClr val="FF0000"/>
              </a:solidFill>
              <a:latin typeface="楷体_GB2312" pitchFamily="49" charset="-122"/>
            </a:endParaRPr>
          </a:p>
          <a:p>
            <a:pPr marL="342900" lvl="0" indent="-342900" eaLnBrk="1" hangingPunct="1">
              <a:buNone/>
            </a:pPr>
            <a:r>
              <a:rPr lang="zh-CN" altLang="en-US" sz="2400" b="1" dirty="0">
                <a:latin typeface="楷体_GB2312" pitchFamily="49" charset="-122"/>
              </a:rPr>
              <a:t>则称</a:t>
            </a:r>
            <a:r>
              <a:rPr lang="en-US" altLang="zh-CN" sz="2400" b="1" dirty="0">
                <a:latin typeface="楷体_GB2312" pitchFamily="49" charset="-122"/>
              </a:rPr>
              <a:t>G</a:t>
            </a:r>
            <a:r>
              <a:rPr lang="zh-CN" altLang="en-US" sz="2400" b="1" dirty="0">
                <a:latin typeface="楷体_GB2312" pitchFamily="49" charset="-122"/>
              </a:rPr>
              <a:t>是一个</a:t>
            </a:r>
            <a:r>
              <a:rPr lang="en-US" altLang="zh-CN" sz="2400" b="1" dirty="0">
                <a:latin typeface="楷体_GB2312" pitchFamily="49" charset="-122"/>
              </a:rPr>
              <a:t>LR(0)</a:t>
            </a:r>
            <a:r>
              <a:rPr lang="zh-CN" altLang="en-US" sz="2400" b="1" dirty="0">
                <a:latin typeface="楷体_GB2312" pitchFamily="49" charset="-122"/>
              </a:rPr>
              <a:t>文法。</a:t>
            </a:r>
            <a:endParaRPr lang="zh-CN" altLang="en-US" sz="2400" b="1"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 calcmode="lin" valueType="num">
                                      <p:cBhvr additive="base">
                                        <p:cTn id="7" dur="500" fill="hold"/>
                                        <p:tgtEl>
                                          <p:spTgt spid="134149"/>
                                        </p:tgtEl>
                                        <p:attrNameLst>
                                          <p:attrName>ppt_x</p:attrName>
                                        </p:attrNameLst>
                                      </p:cBhvr>
                                      <p:tavLst>
                                        <p:tav tm="0">
                                          <p:val>
                                            <p:strVal val="0-#ppt_w/2"/>
                                          </p:val>
                                        </p:tav>
                                        <p:tav tm="100000">
                                          <p:val>
                                            <p:strVal val="#ppt_x"/>
                                          </p:val>
                                        </p:tav>
                                      </p:tavLst>
                                    </p:anim>
                                    <p:anim calcmode="lin" valueType="num">
                                      <p:cBhvr additive="base">
                                        <p:cTn id="8" dur="500" fill="hold"/>
                                        <p:tgtEl>
                                          <p:spTgt spid="134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40963" name="Group 110"/>
          <p:cNvGrpSpPr/>
          <p:nvPr/>
        </p:nvGrpSpPr>
        <p:grpSpPr>
          <a:xfrm>
            <a:off x="130175" y="990600"/>
            <a:ext cx="8861425" cy="5029200"/>
            <a:chOff x="82" y="624"/>
            <a:chExt cx="5582" cy="3168"/>
          </a:xfrm>
        </p:grpSpPr>
        <p:sp>
          <p:nvSpPr>
            <p:cNvPr id="40965" name="AutoShape 107"/>
            <p:cNvSpPr/>
            <p:nvPr/>
          </p:nvSpPr>
          <p:spPr>
            <a:xfrm>
              <a:off x="82" y="624"/>
              <a:ext cx="5582" cy="3168"/>
            </a:xfrm>
            <a:prstGeom prst="bevel">
              <a:avLst>
                <a:gd name="adj" fmla="val 5773"/>
              </a:avLst>
            </a:prstGeom>
            <a:solidFill>
              <a:srgbClr val="FF99FF"/>
            </a:solid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40966" name="Text Box 104"/>
            <p:cNvSpPr txBox="1"/>
            <p:nvPr/>
          </p:nvSpPr>
          <p:spPr>
            <a:xfrm>
              <a:off x="336" y="912"/>
              <a:ext cx="4992" cy="27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lnSpc>
                  <a:spcPct val="120000"/>
                </a:lnSpc>
                <a:spcBef>
                  <a:spcPct val="0"/>
                </a:spcBef>
                <a:buNone/>
              </a:pPr>
              <a:r>
                <a:rPr lang="zh-CN" altLang="en-US" sz="2800" b="1" dirty="0">
                  <a:solidFill>
                    <a:srgbClr val="000000"/>
                  </a:solidFill>
                  <a:latin typeface="宋体" panose="02010600030101010101" pitchFamily="2" charset="-122"/>
                </a:rPr>
                <a:t>（</a:t>
              </a:r>
              <a:r>
                <a:rPr lang="en-US" altLang="zh-CN" sz="2800" b="1" dirty="0">
                  <a:solidFill>
                    <a:srgbClr val="000000"/>
                  </a:solidFill>
                </a:rPr>
                <a:t>1</a:t>
              </a:r>
              <a:r>
                <a:rPr lang="zh-CN" altLang="en-US" sz="2800" b="1" dirty="0">
                  <a:solidFill>
                    <a:srgbClr val="000000"/>
                  </a:solidFill>
                  <a:latin typeface="宋体" panose="02010600030101010101" pitchFamily="2" charset="-122"/>
                </a:rPr>
                <a:t>）若</a:t>
              </a:r>
              <a:r>
                <a:rPr lang="en-US" altLang="zh-CN" sz="2800" b="1" dirty="0">
                  <a:solidFill>
                    <a:srgbClr val="000000"/>
                  </a:solidFill>
                </a:rPr>
                <a:t>A</a:t>
              </a:r>
              <a:r>
                <a:rPr lang="en-US" altLang="zh-CN" sz="2800" b="1" dirty="0">
                  <a:solidFill>
                    <a:srgbClr val="000000"/>
                  </a:solidFill>
                  <a:latin typeface="宋体" panose="02010600030101010101" pitchFamily="2" charset="-122"/>
                </a:rPr>
                <a:t>→</a:t>
              </a:r>
              <a:r>
                <a:rPr lang="en-US" altLang="zh-CN" sz="2800" b="1" dirty="0">
                  <a:solidFill>
                    <a:srgbClr val="000000"/>
                  </a:solidFill>
                  <a:sym typeface="Symbol" panose="05050102010706020507" pitchFamily="18" charset="2"/>
                </a:rPr>
                <a:t></a:t>
              </a:r>
              <a:r>
                <a:rPr lang="en-US" altLang="zh-CN" sz="2800" b="1" dirty="0">
                  <a:solidFill>
                    <a:srgbClr val="000000"/>
                  </a:solidFill>
                </a:rPr>
                <a:t>·a</a:t>
              </a:r>
              <a:r>
                <a:rPr lang="en-US" altLang="zh-CN" sz="2800" b="1" dirty="0">
                  <a:solidFill>
                    <a:srgbClr val="000000"/>
                  </a:solidFill>
                  <a:sym typeface="Symbol" panose="05050102010706020507" pitchFamily="18" charset="2"/>
                </a:rPr>
                <a:t></a:t>
              </a:r>
              <a:r>
                <a:rPr lang="en-US" altLang="zh-CN" sz="2800" b="1" dirty="0">
                  <a:solidFill>
                    <a:srgbClr val="000000"/>
                  </a:solidFill>
                  <a:latin typeface="宋体" panose="02010600030101010101" pitchFamily="2" charset="-122"/>
                </a:rPr>
                <a:t>∈</a:t>
              </a:r>
              <a:r>
                <a:rPr lang="en-US" altLang="zh-CN" sz="2800" b="1" dirty="0">
                  <a:solidFill>
                    <a:srgbClr val="000000"/>
                  </a:solidFill>
                </a:rPr>
                <a:t>I</a:t>
              </a:r>
              <a:r>
                <a:rPr lang="en-US" altLang="zh-CN" sz="2800" b="1" baseline="-30000" dirty="0">
                  <a:solidFill>
                    <a:srgbClr val="000000"/>
                  </a:solidFill>
                </a:rPr>
                <a:t>k</a:t>
              </a:r>
              <a:r>
                <a:rPr lang="zh-CN" altLang="en-US" sz="2800" b="1" dirty="0">
                  <a:solidFill>
                    <a:srgbClr val="000000"/>
                  </a:solidFill>
                  <a:latin typeface="宋体" panose="02010600030101010101" pitchFamily="2" charset="-122"/>
                </a:rPr>
                <a:t>，且</a:t>
              </a:r>
              <a:r>
                <a:rPr lang="en-US" altLang="zh-CN" sz="2800" b="1" dirty="0">
                  <a:solidFill>
                    <a:srgbClr val="000000"/>
                  </a:solidFill>
                </a:rPr>
                <a:t>GO(I</a:t>
              </a:r>
              <a:r>
                <a:rPr lang="en-US" altLang="zh-CN" sz="2800" b="1" baseline="-30000" dirty="0">
                  <a:solidFill>
                    <a:srgbClr val="000000"/>
                  </a:solidFill>
                </a:rPr>
                <a:t>k</a:t>
              </a:r>
              <a:r>
                <a:rPr lang="en-US" altLang="zh-CN" sz="2800" b="1" dirty="0">
                  <a:solidFill>
                    <a:srgbClr val="000000"/>
                  </a:solidFill>
                </a:rPr>
                <a:t>,a)= I</a:t>
              </a:r>
              <a:r>
                <a:rPr lang="en-US" altLang="zh-CN" sz="2800" b="1" baseline="-30000" dirty="0">
                  <a:solidFill>
                    <a:srgbClr val="000000"/>
                  </a:solidFill>
                </a:rPr>
                <a:t>j</a:t>
              </a:r>
              <a:r>
                <a:rPr lang="en-US" altLang="zh-CN" sz="2800" b="1" dirty="0">
                  <a:solidFill>
                    <a:srgbClr val="000000"/>
                  </a:solidFill>
                </a:rPr>
                <a:t>(a</a:t>
              </a:r>
              <a:r>
                <a:rPr lang="en-US" altLang="zh-CN" sz="2800" b="1" dirty="0">
                  <a:solidFill>
                    <a:srgbClr val="000000"/>
                  </a:solidFill>
                  <a:latin typeface="宋体" panose="02010600030101010101" pitchFamily="2" charset="-122"/>
                </a:rPr>
                <a:t>∈</a:t>
              </a:r>
              <a:r>
                <a:rPr lang="en-US" altLang="zh-CN" sz="2800" b="1" dirty="0">
                  <a:solidFill>
                    <a:srgbClr val="000000"/>
                  </a:solidFill>
                </a:rPr>
                <a:t>V</a:t>
              </a:r>
              <a:r>
                <a:rPr lang="en-US" altLang="zh-CN" sz="2800" b="1" baseline="-30000" dirty="0">
                  <a:solidFill>
                    <a:srgbClr val="000000"/>
                  </a:solidFill>
                </a:rPr>
                <a:t>T</a:t>
              </a:r>
              <a:r>
                <a:rPr lang="en-US" altLang="zh-CN" sz="2800" b="1" dirty="0">
                  <a:solidFill>
                    <a:srgbClr val="000000"/>
                  </a:solidFill>
                </a:rPr>
                <a:t>)</a:t>
              </a:r>
              <a:r>
                <a:rPr lang="zh-CN" altLang="en-US" sz="2800" b="1" dirty="0">
                  <a:solidFill>
                    <a:srgbClr val="000000"/>
                  </a:solidFill>
                  <a:latin typeface="宋体" panose="02010600030101010101" pitchFamily="2" charset="-122"/>
                </a:rPr>
                <a:t>，则置</a:t>
              </a:r>
              <a:r>
                <a:rPr lang="en-US" altLang="zh-CN" sz="2800" b="1" dirty="0">
                  <a:solidFill>
                    <a:srgbClr val="000000"/>
                  </a:solidFill>
                </a:rPr>
                <a:t>ACTION[k,a]= </a:t>
              </a:r>
              <a:r>
                <a:rPr lang="en-US" altLang="zh-CN" b="1" dirty="0">
                  <a:solidFill>
                    <a:schemeClr val="accent2"/>
                  </a:solidFill>
                </a:rPr>
                <a:t>S</a:t>
              </a:r>
              <a:r>
                <a:rPr lang="en-US" altLang="zh-CN" b="1" baseline="-30000" dirty="0">
                  <a:solidFill>
                    <a:schemeClr val="accent2"/>
                  </a:solidFill>
                </a:rPr>
                <a:t>j </a:t>
              </a:r>
              <a:r>
                <a:rPr lang="zh-CN" altLang="en-US" sz="2800" b="1" dirty="0">
                  <a:solidFill>
                    <a:srgbClr val="000000"/>
                  </a:solidFill>
                  <a:latin typeface="宋体" panose="02010600030101010101" pitchFamily="2" charset="-122"/>
                </a:rPr>
                <a:t>；</a:t>
              </a:r>
              <a:endParaRPr lang="zh-CN" altLang="en-US" sz="2800" b="1" dirty="0"/>
            </a:p>
            <a:p>
              <a:pPr marL="0" lvl="0" indent="0" algn="just" eaLnBrk="1" hangingPunct="1">
                <a:lnSpc>
                  <a:spcPct val="120000"/>
                </a:lnSpc>
                <a:spcBef>
                  <a:spcPct val="0"/>
                </a:spcBef>
                <a:buNone/>
              </a:pPr>
              <a:r>
                <a:rPr lang="zh-CN" altLang="en-US" sz="2800" b="1" dirty="0">
                  <a:solidFill>
                    <a:srgbClr val="000000"/>
                  </a:solidFill>
                  <a:latin typeface="宋体" panose="02010600030101010101" pitchFamily="2" charset="-122"/>
                </a:rPr>
                <a:t>（</a:t>
              </a:r>
              <a:r>
                <a:rPr lang="en-US" altLang="zh-CN" sz="2800" b="1" dirty="0">
                  <a:solidFill>
                    <a:srgbClr val="000000"/>
                  </a:solidFill>
                </a:rPr>
                <a:t>2</a:t>
              </a:r>
              <a:r>
                <a:rPr lang="zh-CN" altLang="en-US" sz="2800" b="1" dirty="0">
                  <a:solidFill>
                    <a:srgbClr val="000000"/>
                  </a:solidFill>
                  <a:latin typeface="宋体" panose="02010600030101010101" pitchFamily="2" charset="-122"/>
                </a:rPr>
                <a:t>）若</a:t>
              </a:r>
              <a:r>
                <a:rPr lang="en-US" altLang="zh-CN" sz="2800" b="1" dirty="0">
                  <a:solidFill>
                    <a:srgbClr val="000000"/>
                  </a:solidFill>
                </a:rPr>
                <a:t>A</a:t>
              </a:r>
              <a:r>
                <a:rPr lang="en-US" altLang="zh-CN" sz="2800" b="1" dirty="0">
                  <a:solidFill>
                    <a:srgbClr val="000000"/>
                  </a:solidFill>
                  <a:latin typeface="宋体" panose="02010600030101010101" pitchFamily="2" charset="-122"/>
                </a:rPr>
                <a:t>→</a:t>
              </a:r>
              <a:r>
                <a:rPr lang="en-US" altLang="zh-CN" sz="2800" b="1" dirty="0">
                  <a:solidFill>
                    <a:srgbClr val="000000"/>
                  </a:solidFill>
                  <a:sym typeface="Symbol" panose="05050102010706020507" pitchFamily="18" charset="2"/>
                </a:rPr>
                <a:t></a:t>
              </a:r>
              <a:r>
                <a:rPr lang="en-US" altLang="zh-CN" sz="2800" b="1" dirty="0">
                  <a:solidFill>
                    <a:srgbClr val="000000"/>
                  </a:solidFill>
                </a:rPr>
                <a:t>·</a:t>
              </a:r>
              <a:r>
                <a:rPr lang="en-US" altLang="zh-CN" sz="2800" b="1" dirty="0">
                  <a:solidFill>
                    <a:srgbClr val="000000"/>
                  </a:solidFill>
                  <a:latin typeface="宋体" panose="02010600030101010101" pitchFamily="2" charset="-122"/>
                </a:rPr>
                <a:t>∈</a:t>
              </a:r>
              <a:r>
                <a:rPr lang="en-US" altLang="zh-CN" sz="2800" b="1" dirty="0">
                  <a:solidFill>
                    <a:srgbClr val="000000"/>
                  </a:solidFill>
                </a:rPr>
                <a:t>I</a:t>
              </a:r>
              <a:r>
                <a:rPr lang="en-US" altLang="zh-CN" sz="2800" b="1" baseline="-30000" dirty="0">
                  <a:solidFill>
                    <a:srgbClr val="000000"/>
                  </a:solidFill>
                </a:rPr>
                <a:t>k</a:t>
              </a:r>
              <a:r>
                <a:rPr lang="zh-CN" altLang="en-US" sz="2800" b="1" dirty="0">
                  <a:solidFill>
                    <a:srgbClr val="000000"/>
                  </a:solidFill>
                  <a:latin typeface="宋体" panose="02010600030101010101" pitchFamily="2" charset="-122"/>
                </a:rPr>
                <a:t>，则对任意终结符</a:t>
              </a:r>
              <a:r>
                <a:rPr lang="en-US" altLang="zh-CN" sz="2800" b="1" dirty="0">
                  <a:solidFill>
                    <a:srgbClr val="000000"/>
                  </a:solidFill>
                </a:rPr>
                <a:t>a</a:t>
              </a:r>
              <a:r>
                <a:rPr lang="zh-CN" altLang="en-US" sz="2800" b="1" dirty="0">
                  <a:solidFill>
                    <a:srgbClr val="000000"/>
                  </a:solidFill>
                  <a:latin typeface="宋体" panose="02010600030101010101" pitchFamily="2" charset="-122"/>
                </a:rPr>
                <a:t>（包括</a:t>
              </a:r>
              <a:r>
                <a:rPr lang="en-US" altLang="zh-CN" sz="2800" b="1" dirty="0">
                  <a:solidFill>
                    <a:srgbClr val="000000"/>
                  </a:solidFill>
                </a:rPr>
                <a:t>#</a:t>
              </a:r>
              <a:r>
                <a:rPr lang="zh-CN" altLang="en-US" sz="2800" b="1" dirty="0">
                  <a:solidFill>
                    <a:srgbClr val="000000"/>
                  </a:solidFill>
                  <a:latin typeface="宋体" panose="02010600030101010101" pitchFamily="2" charset="-122"/>
                </a:rPr>
                <a:t>）置</a:t>
              </a:r>
              <a:r>
                <a:rPr lang="en-US" altLang="zh-CN" sz="2800" b="1" dirty="0">
                  <a:solidFill>
                    <a:srgbClr val="000000"/>
                  </a:solidFill>
                </a:rPr>
                <a:t>ACTION[k,a]= </a:t>
              </a:r>
              <a:r>
                <a:rPr lang="en-US" altLang="zh-CN" b="1" dirty="0">
                  <a:solidFill>
                    <a:schemeClr val="accent2"/>
                  </a:solidFill>
                </a:rPr>
                <a:t>r</a:t>
              </a:r>
              <a:r>
                <a:rPr lang="en-US" altLang="zh-CN" b="1" baseline="-25000" dirty="0">
                  <a:solidFill>
                    <a:schemeClr val="accent2"/>
                  </a:solidFill>
                </a:rPr>
                <a:t>j</a:t>
              </a:r>
              <a:r>
                <a:rPr lang="zh-CN" altLang="en-US" sz="2800" b="1" dirty="0">
                  <a:solidFill>
                    <a:srgbClr val="000000"/>
                  </a:solidFill>
                  <a:latin typeface="宋体" panose="02010600030101010101" pitchFamily="2" charset="-122"/>
                </a:rPr>
                <a:t>（</a:t>
              </a:r>
              <a:r>
                <a:rPr lang="en-US" altLang="zh-CN" sz="2800" b="1" dirty="0">
                  <a:solidFill>
                    <a:srgbClr val="000000"/>
                  </a:solidFill>
                </a:rPr>
                <a:t>j</a:t>
              </a:r>
              <a:r>
                <a:rPr lang="zh-CN" altLang="en-US" sz="2800" b="1" dirty="0">
                  <a:solidFill>
                    <a:srgbClr val="000000"/>
                  </a:solidFill>
                  <a:latin typeface="宋体" panose="02010600030101010101" pitchFamily="2" charset="-122"/>
                </a:rPr>
                <a:t>为产生式</a:t>
              </a:r>
              <a:r>
                <a:rPr lang="en-US" altLang="zh-CN" sz="2800" b="1" dirty="0">
                  <a:solidFill>
                    <a:srgbClr val="000000"/>
                  </a:solidFill>
                </a:rPr>
                <a:t>A</a:t>
              </a:r>
              <a:r>
                <a:rPr lang="en-US" altLang="zh-CN" sz="2800" b="1" dirty="0">
                  <a:solidFill>
                    <a:srgbClr val="000000"/>
                  </a:solidFill>
                  <a:latin typeface="宋体" panose="02010600030101010101" pitchFamily="2" charset="-122"/>
                </a:rPr>
                <a:t>→</a:t>
              </a:r>
              <a:r>
                <a:rPr lang="en-US" altLang="zh-CN" sz="2800" b="1" dirty="0">
                  <a:solidFill>
                    <a:srgbClr val="000000"/>
                  </a:solidFill>
                  <a:sym typeface="Symbol" panose="05050102010706020507" pitchFamily="18" charset="2"/>
                </a:rPr>
                <a:t></a:t>
              </a:r>
              <a:r>
                <a:rPr lang="zh-CN" altLang="en-US" sz="2800" b="1" dirty="0">
                  <a:solidFill>
                    <a:srgbClr val="000000"/>
                  </a:solidFill>
                  <a:latin typeface="宋体" panose="02010600030101010101" pitchFamily="2" charset="-122"/>
                </a:rPr>
                <a:t>的编号）；</a:t>
              </a:r>
              <a:endParaRPr lang="zh-CN" altLang="en-US" sz="2800" b="1" dirty="0"/>
            </a:p>
            <a:p>
              <a:pPr marL="0" lvl="0" indent="0" algn="just" eaLnBrk="1" hangingPunct="1">
                <a:lnSpc>
                  <a:spcPct val="120000"/>
                </a:lnSpc>
                <a:spcBef>
                  <a:spcPct val="0"/>
                </a:spcBef>
                <a:buNone/>
              </a:pPr>
              <a:r>
                <a:rPr lang="zh-CN" altLang="en-US" sz="2800" b="1" dirty="0">
                  <a:solidFill>
                    <a:srgbClr val="000000"/>
                  </a:solidFill>
                  <a:latin typeface="宋体" panose="02010600030101010101" pitchFamily="2" charset="-122"/>
                </a:rPr>
                <a:t>（</a:t>
              </a:r>
              <a:r>
                <a:rPr lang="en-US" altLang="zh-CN" sz="2800" b="1" dirty="0">
                  <a:solidFill>
                    <a:srgbClr val="000000"/>
                  </a:solidFill>
                </a:rPr>
                <a:t>3</a:t>
              </a:r>
              <a:r>
                <a:rPr lang="zh-CN" altLang="en-US" sz="2800" b="1" dirty="0">
                  <a:solidFill>
                    <a:srgbClr val="000000"/>
                  </a:solidFill>
                  <a:latin typeface="宋体" panose="02010600030101010101" pitchFamily="2" charset="-122"/>
                </a:rPr>
                <a:t>）若项目</a:t>
              </a:r>
              <a:r>
                <a:rPr lang="en-US" altLang="zh-CN" sz="2800" b="1" dirty="0">
                  <a:solidFill>
                    <a:srgbClr val="000000"/>
                  </a:solidFill>
                </a:rPr>
                <a:t>S'</a:t>
              </a:r>
              <a:r>
                <a:rPr lang="en-US" altLang="zh-CN" sz="2800" b="1" dirty="0">
                  <a:solidFill>
                    <a:srgbClr val="000000"/>
                  </a:solidFill>
                  <a:latin typeface="宋体" panose="02010600030101010101" pitchFamily="2" charset="-122"/>
                </a:rPr>
                <a:t>→</a:t>
              </a:r>
              <a:r>
                <a:rPr lang="en-US" altLang="zh-CN" sz="2800" b="1" dirty="0">
                  <a:solidFill>
                    <a:srgbClr val="000000"/>
                  </a:solidFill>
                </a:rPr>
                <a:t>S·</a:t>
              </a:r>
              <a:r>
                <a:rPr lang="en-US" altLang="zh-CN" sz="2800" b="1" dirty="0">
                  <a:solidFill>
                    <a:srgbClr val="000000"/>
                  </a:solidFill>
                  <a:latin typeface="宋体" panose="02010600030101010101" pitchFamily="2" charset="-122"/>
                </a:rPr>
                <a:t>∈</a:t>
              </a:r>
              <a:r>
                <a:rPr lang="en-US" altLang="zh-CN" sz="2800" b="1" dirty="0">
                  <a:solidFill>
                    <a:srgbClr val="000000"/>
                  </a:solidFill>
                </a:rPr>
                <a:t>I</a:t>
              </a:r>
              <a:r>
                <a:rPr lang="en-US" altLang="zh-CN" sz="2800" b="1" baseline="-30000" dirty="0">
                  <a:solidFill>
                    <a:srgbClr val="000000"/>
                  </a:solidFill>
                </a:rPr>
                <a:t>k</a:t>
              </a:r>
              <a:r>
                <a:rPr lang="zh-CN" altLang="en-US" sz="2800" b="1" dirty="0">
                  <a:solidFill>
                    <a:srgbClr val="000000"/>
                  </a:solidFill>
                  <a:latin typeface="宋体" panose="02010600030101010101" pitchFamily="2" charset="-122"/>
                </a:rPr>
                <a:t>，则置</a:t>
              </a:r>
              <a:r>
                <a:rPr lang="en-US" altLang="zh-CN" sz="2800" b="1" dirty="0">
                  <a:solidFill>
                    <a:srgbClr val="000000"/>
                  </a:solidFill>
                </a:rPr>
                <a:t>ACTION[k,#]=</a:t>
              </a:r>
              <a:r>
                <a:rPr lang="en-US" altLang="zh-CN" sz="2800" b="1" dirty="0">
                  <a:solidFill>
                    <a:schemeClr val="accent2"/>
                  </a:solidFill>
                </a:rPr>
                <a:t>acc</a:t>
              </a:r>
              <a:r>
                <a:rPr lang="zh-CN" altLang="en-US" sz="2800" b="1" dirty="0">
                  <a:solidFill>
                    <a:srgbClr val="000000"/>
                  </a:solidFill>
                  <a:latin typeface="宋体" panose="02010600030101010101" pitchFamily="2" charset="-122"/>
                </a:rPr>
                <a:t>；</a:t>
              </a:r>
              <a:endParaRPr lang="zh-CN" altLang="en-US" sz="2800" b="1" dirty="0"/>
            </a:p>
            <a:p>
              <a:pPr marL="0" lvl="0" indent="0" algn="just" eaLnBrk="1" hangingPunct="1">
                <a:lnSpc>
                  <a:spcPct val="120000"/>
                </a:lnSpc>
                <a:spcBef>
                  <a:spcPct val="0"/>
                </a:spcBef>
                <a:buNone/>
              </a:pPr>
              <a:r>
                <a:rPr lang="zh-CN" altLang="en-US" sz="2800" b="1" dirty="0">
                  <a:solidFill>
                    <a:srgbClr val="000000"/>
                  </a:solidFill>
                  <a:latin typeface="宋体" panose="02010600030101010101" pitchFamily="2" charset="-122"/>
                </a:rPr>
                <a:t>（</a:t>
              </a:r>
              <a:r>
                <a:rPr lang="en-US" altLang="zh-CN" sz="2800" b="1" dirty="0">
                  <a:solidFill>
                    <a:srgbClr val="000000"/>
                  </a:solidFill>
                </a:rPr>
                <a:t>4 </a:t>
              </a:r>
              <a:r>
                <a:rPr lang="zh-CN" altLang="en-US" sz="2800" b="1" dirty="0">
                  <a:solidFill>
                    <a:srgbClr val="000000"/>
                  </a:solidFill>
                  <a:latin typeface="宋体" panose="02010600030101010101" pitchFamily="2" charset="-122"/>
                </a:rPr>
                <a:t>）若</a:t>
              </a:r>
              <a:r>
                <a:rPr lang="en-US" altLang="zh-CN" sz="2800" b="1" dirty="0">
                  <a:solidFill>
                    <a:srgbClr val="000000"/>
                  </a:solidFill>
                </a:rPr>
                <a:t>GO(I</a:t>
              </a:r>
              <a:r>
                <a:rPr lang="en-US" altLang="zh-CN" sz="2800" b="1" baseline="-30000" dirty="0">
                  <a:solidFill>
                    <a:srgbClr val="000000"/>
                  </a:solidFill>
                </a:rPr>
                <a:t>k</a:t>
              </a:r>
              <a:r>
                <a:rPr lang="en-US" altLang="zh-CN" sz="2800" b="1" dirty="0">
                  <a:solidFill>
                    <a:srgbClr val="000000"/>
                  </a:solidFill>
                </a:rPr>
                <a:t>,A)=I</a:t>
              </a:r>
              <a:r>
                <a:rPr lang="en-US" altLang="zh-CN" sz="2800" b="1" baseline="-30000" dirty="0">
                  <a:solidFill>
                    <a:srgbClr val="000000"/>
                  </a:solidFill>
                </a:rPr>
                <a:t>j</a:t>
              </a:r>
              <a:r>
                <a:rPr lang="en-US" altLang="zh-CN" sz="2800" b="1" dirty="0">
                  <a:solidFill>
                    <a:srgbClr val="000000"/>
                  </a:solidFill>
                </a:rPr>
                <a:t>(A</a:t>
              </a:r>
              <a:r>
                <a:rPr lang="en-US" altLang="zh-CN" sz="2800" b="1" dirty="0">
                  <a:solidFill>
                    <a:srgbClr val="000000"/>
                  </a:solidFill>
                  <a:latin typeface="宋体" panose="02010600030101010101" pitchFamily="2" charset="-122"/>
                </a:rPr>
                <a:t>∈</a:t>
              </a:r>
              <a:r>
                <a:rPr lang="en-US" altLang="zh-CN" sz="2800" b="1" dirty="0">
                  <a:solidFill>
                    <a:srgbClr val="000000"/>
                  </a:solidFill>
                </a:rPr>
                <a:t>V</a:t>
              </a:r>
              <a:r>
                <a:rPr lang="en-US" altLang="zh-CN" sz="2800" b="1" baseline="-30000" dirty="0">
                  <a:solidFill>
                    <a:srgbClr val="000000"/>
                  </a:solidFill>
                </a:rPr>
                <a:t>N</a:t>
              </a:r>
              <a:r>
                <a:rPr lang="en-US" altLang="zh-CN" sz="2800" b="1" dirty="0">
                  <a:solidFill>
                    <a:srgbClr val="000000"/>
                  </a:solidFill>
                </a:rPr>
                <a:t>)</a:t>
              </a:r>
              <a:r>
                <a:rPr lang="zh-CN" altLang="en-US" sz="2800" b="1" dirty="0">
                  <a:solidFill>
                    <a:srgbClr val="000000"/>
                  </a:solidFill>
                  <a:latin typeface="宋体" panose="02010600030101010101" pitchFamily="2" charset="-122"/>
                </a:rPr>
                <a:t>，则置</a:t>
              </a:r>
              <a:r>
                <a:rPr lang="en-US" altLang="zh-CN" sz="2800" b="1" dirty="0">
                  <a:solidFill>
                    <a:srgbClr val="000000"/>
                  </a:solidFill>
                </a:rPr>
                <a:t>GOTO[k,A]=</a:t>
              </a:r>
              <a:r>
                <a:rPr lang="en-US" altLang="zh-CN" sz="2800" b="1" dirty="0">
                  <a:solidFill>
                    <a:schemeClr val="accent2"/>
                  </a:solidFill>
                </a:rPr>
                <a:t>j</a:t>
              </a:r>
              <a:r>
                <a:rPr lang="zh-CN" altLang="en-US" sz="2800" b="1" dirty="0">
                  <a:solidFill>
                    <a:srgbClr val="000000"/>
                  </a:solidFill>
                  <a:latin typeface="宋体" panose="02010600030101010101" pitchFamily="2" charset="-122"/>
                </a:rPr>
                <a:t>；</a:t>
              </a:r>
              <a:r>
                <a:rPr lang="zh-CN" altLang="en-US" sz="2800" b="1" dirty="0">
                  <a:solidFill>
                    <a:srgbClr val="000000"/>
                  </a:solidFill>
                </a:rPr>
                <a:t> </a:t>
              </a:r>
              <a:endParaRPr lang="zh-CN" altLang="en-US" sz="2800" b="1" dirty="0"/>
            </a:p>
            <a:p>
              <a:pPr marL="0" lvl="0" indent="0" eaLnBrk="1" hangingPunct="1">
                <a:lnSpc>
                  <a:spcPct val="120000"/>
                </a:lnSpc>
                <a:spcBef>
                  <a:spcPct val="0"/>
                </a:spcBef>
                <a:buNone/>
              </a:pPr>
              <a:r>
                <a:rPr lang="zh-CN" altLang="en-US" sz="2800" b="1" dirty="0">
                  <a:solidFill>
                    <a:srgbClr val="000000"/>
                  </a:solidFill>
                  <a:latin typeface="宋体" panose="02010600030101010101" pitchFamily="2" charset="-122"/>
                </a:rPr>
                <a:t>（</a:t>
              </a:r>
              <a:r>
                <a:rPr lang="en-US" altLang="zh-CN" sz="2800" b="1" dirty="0">
                  <a:solidFill>
                    <a:srgbClr val="000000"/>
                  </a:solidFill>
                </a:rPr>
                <a:t>5</a:t>
              </a:r>
              <a:r>
                <a:rPr lang="zh-CN" altLang="en-US" sz="2800" b="1" dirty="0">
                  <a:solidFill>
                    <a:srgbClr val="000000"/>
                  </a:solidFill>
                  <a:latin typeface="宋体" panose="02010600030101010101" pitchFamily="2" charset="-122"/>
                </a:rPr>
                <a:t>）不能用上述方法填入内容的单元均置为</a:t>
              </a:r>
              <a:r>
                <a:rPr lang="zh-CN" altLang="en-US" sz="2800" b="1" dirty="0">
                  <a:solidFill>
                    <a:srgbClr val="000000"/>
                  </a:solidFill>
                </a:rPr>
                <a:t>“</a:t>
              </a:r>
              <a:r>
                <a:rPr lang="zh-CN" altLang="en-US" sz="2800" b="1" dirty="0">
                  <a:solidFill>
                    <a:srgbClr val="000000"/>
                  </a:solidFill>
                  <a:latin typeface="宋体" panose="02010600030101010101" pitchFamily="2" charset="-122"/>
                </a:rPr>
                <a:t>出错标志</a:t>
              </a:r>
              <a:r>
                <a:rPr lang="zh-CN" altLang="en-US" sz="2800" b="1" dirty="0">
                  <a:solidFill>
                    <a:srgbClr val="000000"/>
                  </a:solidFill>
                </a:rPr>
                <a:t>”</a:t>
              </a:r>
              <a:r>
                <a:rPr lang="zh-CN" altLang="en-US" sz="2800" b="1" dirty="0">
                  <a:solidFill>
                    <a:srgbClr val="000000"/>
                  </a:solidFill>
                  <a:latin typeface="宋体" panose="02010600030101010101" pitchFamily="2" charset="-122"/>
                </a:rPr>
                <a:t>（用空白表示）。</a:t>
              </a:r>
              <a:r>
                <a:rPr lang="zh-CN" altLang="en-US" sz="2000" b="1" dirty="0">
                  <a:latin typeface="楷体_GB2312" pitchFamily="49" charset="-122"/>
                </a:rPr>
                <a:t> </a:t>
              </a:r>
              <a:endParaRPr lang="zh-CN" altLang="en-US" sz="2000" b="1" dirty="0">
                <a:latin typeface="楷体_GB2312" pitchFamily="49" charset="-122"/>
              </a:endParaRPr>
            </a:p>
          </p:txBody>
        </p:sp>
      </p:grpSp>
      <p:sp>
        <p:nvSpPr>
          <p:cNvPr id="40964" name="Rectangle 105"/>
          <p:cNvSpPr/>
          <p:nvPr/>
        </p:nvSpPr>
        <p:spPr>
          <a:xfrm>
            <a:off x="0" y="0"/>
            <a:ext cx="3429000" cy="533400"/>
          </a:xfrm>
          <a:prstGeom prst="rect">
            <a:avLst/>
          </a:prstGeom>
          <a:solidFill>
            <a:srgbClr val="CCECFF"/>
          </a:solidFill>
          <a:ln w="9525">
            <a:noFill/>
          </a:ln>
        </p:spPr>
        <p:txBody>
          <a:bodyPr wrap="none"/>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LR(0)</a:t>
            </a:r>
            <a:r>
              <a:rPr lang="zh-CN" altLang="en-US" sz="2400" b="1" dirty="0">
                <a:solidFill>
                  <a:schemeClr val="accent2"/>
                </a:solidFill>
              </a:rPr>
              <a:t>分析表的构造 </a:t>
            </a:r>
            <a:endParaRPr lang="zh-CN" altLang="en-US" sz="2400" b="1" dirty="0">
              <a:solidFill>
                <a:schemeClr val="accent2"/>
              </a:solidFill>
            </a:endParaRPr>
          </a:p>
          <a:p>
            <a:pPr marL="0" lvl="0" indent="0" eaLnBrk="1" hangingPunct="1">
              <a:spcBef>
                <a:spcPct val="0"/>
              </a:spcBef>
              <a:buNone/>
            </a:pPr>
            <a:r>
              <a:rPr lang="zh-CN" altLang="en-US" sz="2400" b="1" dirty="0">
                <a:solidFill>
                  <a:schemeClr val="accent2"/>
                </a:solidFill>
              </a:rPr>
              <a:t> </a:t>
            </a:r>
            <a:endParaRPr lang="zh-CN" altLang="en-US" sz="2400" b="1" dirty="0">
              <a:solidFill>
                <a:schemeClr val="accent2"/>
              </a:solidFill>
            </a:endParaRPr>
          </a:p>
          <a:p>
            <a:pPr marL="0" lvl="0" indent="0" eaLnBrk="1" hangingPunct="1">
              <a:spcBef>
                <a:spcPct val="0"/>
              </a:spcBef>
              <a:buNone/>
            </a:pPr>
            <a:endParaRPr lang="en-US" altLang="zh-CN" sz="2400" b="1" dirty="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41987" name="Rectangle 2"/>
          <p:cNvSpPr/>
          <p:nvPr/>
        </p:nvSpPr>
        <p:spPr>
          <a:xfrm>
            <a:off x="228600" y="609600"/>
            <a:ext cx="5791200" cy="18288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400" b="1" dirty="0">
                <a:latin typeface="楷体_GB2312" pitchFamily="49" charset="-122"/>
              </a:rPr>
              <a:t>【</a:t>
            </a:r>
            <a:r>
              <a:rPr lang="zh-CN" altLang="en-US" sz="2400" b="1" dirty="0">
                <a:latin typeface="楷体_GB2312" pitchFamily="49" charset="-122"/>
              </a:rPr>
              <a:t>例</a:t>
            </a:r>
            <a:r>
              <a:rPr lang="en-US" altLang="zh-CN" sz="2400" b="1" dirty="0">
                <a:latin typeface="楷体_GB2312" pitchFamily="49" charset="-122"/>
              </a:rPr>
              <a:t>】</a:t>
            </a:r>
            <a:r>
              <a:rPr lang="zh-CN" altLang="en-US" sz="2400" b="1" dirty="0">
                <a:latin typeface="楷体_GB2312" pitchFamily="49" charset="-122"/>
              </a:rPr>
              <a:t>文法</a:t>
            </a:r>
            <a:r>
              <a:rPr lang="en-US" altLang="zh-CN" sz="2400" b="1" dirty="0">
                <a:latin typeface="楷体_GB2312" pitchFamily="49" charset="-122"/>
              </a:rPr>
              <a:t>G[S]</a:t>
            </a:r>
            <a:r>
              <a:rPr lang="zh-CN" altLang="en-US" sz="2400" b="1" dirty="0">
                <a:latin typeface="楷体_GB2312" pitchFamily="49" charset="-122"/>
              </a:rPr>
              <a:t>：</a:t>
            </a:r>
            <a:endParaRPr lang="zh-CN" altLang="en-US" sz="2400" b="1" dirty="0">
              <a:latin typeface="楷体_GB2312" pitchFamily="49" charset="-122"/>
            </a:endParaRPr>
          </a:p>
          <a:p>
            <a:pPr marL="342900" lvl="0" indent="-342900" eaLnBrk="1" hangingPunct="1">
              <a:buNone/>
            </a:pPr>
            <a:r>
              <a:rPr lang="en-US" altLang="zh-CN" sz="2400" b="1" dirty="0">
                <a:latin typeface="楷体_GB2312" pitchFamily="49" charset="-122"/>
              </a:rPr>
              <a:t>S→aS|b</a:t>
            </a:r>
            <a:endParaRPr lang="en-US" altLang="zh-CN" sz="2400" b="1" dirty="0">
              <a:latin typeface="楷体_GB2312" pitchFamily="49" charset="-122"/>
            </a:endParaRPr>
          </a:p>
          <a:p>
            <a:pPr marL="342900" lvl="0" indent="-342900" eaLnBrk="1" hangingPunct="1">
              <a:buNone/>
            </a:pPr>
            <a:r>
              <a:rPr lang="zh-CN" altLang="en-US" sz="2400" b="1" dirty="0">
                <a:latin typeface="楷体_GB2312" pitchFamily="49" charset="-122"/>
              </a:rPr>
              <a:t>利用算法构造</a:t>
            </a:r>
            <a:r>
              <a:rPr lang="en-US" altLang="zh-CN" sz="2400" b="1" dirty="0">
                <a:latin typeface="楷体_GB2312" pitchFamily="49" charset="-122"/>
              </a:rPr>
              <a:t>G</a:t>
            </a:r>
            <a:r>
              <a:rPr lang="zh-CN" altLang="en-US" sz="2400" b="1" dirty="0">
                <a:latin typeface="楷体_GB2312" pitchFamily="49" charset="-122"/>
              </a:rPr>
              <a:t>的</a:t>
            </a:r>
            <a:r>
              <a:rPr lang="en-US" altLang="zh-CN" sz="2400" b="1" dirty="0">
                <a:latin typeface="楷体_GB2312" pitchFamily="49" charset="-122"/>
              </a:rPr>
              <a:t>LR(0)</a:t>
            </a:r>
            <a:r>
              <a:rPr lang="zh-CN" altLang="en-US" sz="2400" b="1" dirty="0">
                <a:latin typeface="楷体_GB2312" pitchFamily="49" charset="-122"/>
              </a:rPr>
              <a:t>分析表。</a:t>
            </a:r>
            <a:endParaRPr lang="zh-CN" altLang="en-US" sz="2400" b="1" dirty="0">
              <a:latin typeface="楷体_GB2312" pitchFamily="49" charset="-122"/>
            </a:endParaRPr>
          </a:p>
        </p:txBody>
      </p:sp>
      <p:grpSp>
        <p:nvGrpSpPr>
          <p:cNvPr id="41988" name="Group 3"/>
          <p:cNvGrpSpPr/>
          <p:nvPr/>
        </p:nvGrpSpPr>
        <p:grpSpPr>
          <a:xfrm>
            <a:off x="304800" y="2590800"/>
            <a:ext cx="8534400" cy="2801938"/>
            <a:chOff x="240" y="1776"/>
            <a:chExt cx="5376" cy="1440"/>
          </a:xfrm>
        </p:grpSpPr>
        <p:pic>
          <p:nvPicPr>
            <p:cNvPr id="41989" name="Picture 4" descr="kuang4"/>
            <p:cNvPicPr>
              <a:picLocks noChangeAspect="1"/>
            </p:cNvPicPr>
            <p:nvPr/>
          </p:nvPicPr>
          <p:blipFill>
            <a:blip r:embed="rId1"/>
            <a:stretch>
              <a:fillRect/>
            </a:stretch>
          </p:blipFill>
          <p:spPr>
            <a:xfrm>
              <a:off x="240" y="1776"/>
              <a:ext cx="5376" cy="1440"/>
            </a:xfrm>
            <a:prstGeom prst="rect">
              <a:avLst/>
            </a:prstGeom>
            <a:noFill/>
            <a:ln w="9525">
              <a:noFill/>
            </a:ln>
          </p:spPr>
        </p:pic>
        <p:sp>
          <p:nvSpPr>
            <p:cNvPr id="41990" name="Text Box 5"/>
            <p:cNvSpPr txBox="1"/>
            <p:nvPr/>
          </p:nvSpPr>
          <p:spPr>
            <a:xfrm>
              <a:off x="240" y="1872"/>
              <a:ext cx="5376" cy="113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400" b="1" dirty="0">
                  <a:latin typeface="楷体_GB2312" pitchFamily="49" charset="-122"/>
                </a:rPr>
                <a:t>（</a:t>
              </a:r>
              <a:r>
                <a:rPr lang="en-US" altLang="zh-CN" sz="2400" b="1" dirty="0">
                  <a:latin typeface="楷体_GB2312" pitchFamily="49" charset="-122"/>
                </a:rPr>
                <a:t>1</a:t>
              </a:r>
              <a:r>
                <a:rPr lang="zh-CN" altLang="en-US" sz="2400" b="1" dirty="0">
                  <a:latin typeface="楷体_GB2312" pitchFamily="49" charset="-122"/>
                </a:rPr>
                <a:t>）写出文法</a:t>
              </a:r>
              <a:r>
                <a:rPr lang="en-US" altLang="zh-CN" sz="2400" b="1" dirty="0">
                  <a:latin typeface="楷体_GB2312" pitchFamily="49" charset="-122"/>
                </a:rPr>
                <a:t>G</a:t>
              </a:r>
              <a:r>
                <a:rPr lang="zh-CN" altLang="en-US" sz="2400" b="1" dirty="0">
                  <a:latin typeface="楷体_GB2312" pitchFamily="49" charset="-122"/>
                </a:rPr>
                <a:t>的拓广文法</a:t>
              </a:r>
              <a:r>
                <a:rPr lang="en-US" altLang="zh-CN" sz="2400" b="1" dirty="0">
                  <a:latin typeface="楷体_GB2312" pitchFamily="49" charset="-122"/>
                </a:rPr>
                <a:t>G</a:t>
              </a:r>
              <a:r>
                <a:rPr lang="en-US" altLang="zh-CN" sz="2400" b="1" dirty="0"/>
                <a:t>‘</a:t>
              </a:r>
              <a:r>
                <a:rPr lang="zh-CN" altLang="en-US" sz="2400" b="1" dirty="0"/>
                <a:t>，并给产生式编号</a:t>
              </a:r>
              <a:r>
                <a:rPr lang="zh-CN" altLang="en-US" sz="2400" b="1" dirty="0">
                  <a:latin typeface="楷体_GB2312" pitchFamily="49" charset="-122"/>
                </a:rPr>
                <a:t> ；</a:t>
              </a:r>
              <a:endParaRPr lang="zh-CN" altLang="en-US" sz="2400" b="1" dirty="0">
                <a:latin typeface="楷体_GB2312" pitchFamily="49" charset="-122"/>
              </a:endParaRPr>
            </a:p>
            <a:p>
              <a:pPr marL="0" lvl="0" indent="0" eaLnBrk="1" hangingPunct="1">
                <a:buNone/>
              </a:pPr>
              <a:r>
                <a:rPr lang="zh-CN" altLang="en-US" sz="2400" b="1" dirty="0">
                  <a:latin typeface="楷体_GB2312" pitchFamily="49" charset="-122"/>
                </a:rPr>
                <a:t>（</a:t>
              </a:r>
              <a:r>
                <a:rPr lang="en-US" altLang="zh-CN" sz="2400" b="1" dirty="0">
                  <a:latin typeface="楷体_GB2312" pitchFamily="49" charset="-122"/>
                </a:rPr>
                <a:t>2</a:t>
              </a:r>
              <a:r>
                <a:rPr lang="zh-CN" altLang="en-US" sz="2400" b="1" dirty="0">
                  <a:latin typeface="楷体_GB2312" pitchFamily="49" charset="-122"/>
                </a:rPr>
                <a:t>）写出文法</a:t>
              </a:r>
              <a:r>
                <a:rPr lang="en-US" altLang="zh-CN" sz="2400" b="1" dirty="0">
                  <a:latin typeface="楷体_GB2312" pitchFamily="49" charset="-122"/>
                </a:rPr>
                <a:t>G</a:t>
              </a:r>
              <a:r>
                <a:rPr lang="en-US" altLang="zh-CN" sz="2400" b="1" dirty="0"/>
                <a:t>'</a:t>
              </a:r>
              <a:r>
                <a:rPr lang="zh-CN" altLang="en-US" sz="2400" b="1" dirty="0">
                  <a:latin typeface="楷体_GB2312" pitchFamily="49" charset="-122"/>
                </a:rPr>
                <a:t>的基本</a:t>
              </a:r>
              <a:r>
                <a:rPr lang="en-US" altLang="zh-CN" sz="2400" b="1" dirty="0">
                  <a:latin typeface="楷体_GB2312" pitchFamily="49" charset="-122"/>
                </a:rPr>
                <a:t>LR(0)</a:t>
              </a:r>
              <a:r>
                <a:rPr lang="zh-CN" altLang="en-US" sz="2400" b="1" dirty="0">
                  <a:latin typeface="楷体_GB2312" pitchFamily="49" charset="-122"/>
                </a:rPr>
                <a:t>项目；</a:t>
              </a:r>
              <a:endParaRPr lang="zh-CN" altLang="en-US" sz="2400" b="1" dirty="0">
                <a:latin typeface="楷体_GB2312" pitchFamily="49" charset="-122"/>
              </a:endParaRPr>
            </a:p>
            <a:p>
              <a:pPr marL="0" lvl="0" indent="0" eaLnBrk="1" hangingPunct="1">
                <a:buNone/>
              </a:pPr>
              <a:r>
                <a:rPr lang="zh-CN" altLang="en-US" sz="2400" b="1" dirty="0">
                  <a:latin typeface="楷体_GB2312" pitchFamily="49" charset="-122"/>
                </a:rPr>
                <a:t>（</a:t>
              </a:r>
              <a:r>
                <a:rPr lang="en-US" altLang="zh-CN" sz="2400" b="1" dirty="0">
                  <a:latin typeface="楷体_GB2312" pitchFamily="49" charset="-122"/>
                </a:rPr>
                <a:t>3</a:t>
              </a:r>
              <a:r>
                <a:rPr lang="zh-CN" altLang="en-US" sz="2400" b="1" dirty="0">
                  <a:latin typeface="楷体_GB2312" pitchFamily="49" charset="-122"/>
                </a:rPr>
                <a:t>）利用函数</a:t>
              </a:r>
              <a:r>
                <a:rPr lang="en-US" altLang="zh-CN" sz="2400" b="1" dirty="0">
                  <a:latin typeface="楷体_GB2312" pitchFamily="49" charset="-122"/>
                </a:rPr>
                <a:t>Closure</a:t>
              </a:r>
              <a:r>
                <a:rPr lang="zh-CN" altLang="en-US" sz="2400" b="1" dirty="0">
                  <a:latin typeface="楷体_GB2312" pitchFamily="49" charset="-122"/>
                </a:rPr>
                <a:t>和</a:t>
              </a:r>
              <a:r>
                <a:rPr lang="en-US" altLang="zh-CN" sz="2400" b="1" dirty="0">
                  <a:latin typeface="楷体_GB2312" pitchFamily="49" charset="-122"/>
                </a:rPr>
                <a:t>GO</a:t>
              </a:r>
              <a:r>
                <a:rPr lang="zh-CN" altLang="en-US" sz="2400" b="1" dirty="0">
                  <a:latin typeface="楷体_GB2312" pitchFamily="49" charset="-122"/>
                </a:rPr>
                <a:t>，求出相应的项目集规范族</a:t>
              </a:r>
              <a:r>
                <a:rPr lang="en-US" altLang="zh-CN" sz="2400" b="1" dirty="0">
                  <a:latin typeface="楷体_GB2312" pitchFamily="49" charset="-122"/>
                </a:rPr>
                <a:t>C</a:t>
              </a:r>
              <a:r>
                <a:rPr lang="zh-CN" altLang="en-US" sz="2400" b="1" dirty="0">
                  <a:latin typeface="楷体_GB2312" pitchFamily="49" charset="-122"/>
                </a:rPr>
                <a:t>； </a:t>
              </a:r>
              <a:endParaRPr lang="zh-CN" altLang="en-US" sz="2400" b="1" dirty="0">
                <a:latin typeface="楷体_GB2312" pitchFamily="49" charset="-122"/>
              </a:endParaRPr>
            </a:p>
            <a:p>
              <a:pPr marL="0" lvl="0" indent="0" eaLnBrk="1" hangingPunct="1">
                <a:buNone/>
              </a:pPr>
              <a:r>
                <a:rPr lang="zh-CN" altLang="en-US" sz="2400" b="1" dirty="0">
                  <a:latin typeface="楷体_GB2312" pitchFamily="49" charset="-122"/>
                </a:rPr>
                <a:t>（</a:t>
              </a:r>
              <a:r>
                <a:rPr lang="en-US" altLang="zh-CN" sz="2400" b="1" dirty="0">
                  <a:latin typeface="楷体_GB2312" pitchFamily="49" charset="-122"/>
                </a:rPr>
                <a:t>4</a:t>
              </a:r>
              <a:r>
                <a:rPr lang="zh-CN" altLang="en-US" sz="2400" b="1" dirty="0">
                  <a:latin typeface="楷体_GB2312" pitchFamily="49" charset="-122"/>
                </a:rPr>
                <a:t>）构造识别文法</a:t>
              </a:r>
              <a:r>
                <a:rPr lang="en-US" altLang="zh-CN" sz="2400" b="1" dirty="0">
                  <a:latin typeface="楷体_GB2312" pitchFamily="49" charset="-122"/>
                </a:rPr>
                <a:t>G</a:t>
              </a:r>
              <a:r>
                <a:rPr lang="en-US" altLang="zh-CN" sz="2400" b="1" dirty="0"/>
                <a:t>'</a:t>
              </a:r>
              <a:r>
                <a:rPr lang="zh-CN" altLang="en-US" sz="2400" b="1" dirty="0">
                  <a:latin typeface="楷体_GB2312" pitchFamily="49" charset="-122"/>
                </a:rPr>
                <a:t>所有活前缀的</a:t>
              </a:r>
              <a:r>
                <a:rPr lang="en-US" altLang="zh-CN" sz="2400" b="1" dirty="0">
                  <a:latin typeface="楷体_GB2312" pitchFamily="49" charset="-122"/>
                </a:rPr>
                <a:t>DFA</a:t>
              </a:r>
              <a:r>
                <a:rPr lang="zh-CN" altLang="en-US" sz="2400" b="1" dirty="0">
                  <a:latin typeface="楷体_GB2312" pitchFamily="49" charset="-122"/>
                </a:rPr>
                <a:t>；</a:t>
              </a:r>
              <a:endParaRPr lang="zh-CN" altLang="en-US" sz="2400" b="1" dirty="0">
                <a:latin typeface="楷体_GB2312" pitchFamily="49" charset="-122"/>
              </a:endParaRPr>
            </a:p>
            <a:p>
              <a:pPr marL="0" lvl="0" indent="0" eaLnBrk="1" hangingPunct="1">
                <a:buNone/>
              </a:pPr>
              <a:r>
                <a:rPr lang="zh-CN" altLang="en-US" sz="2400" b="1" dirty="0">
                  <a:latin typeface="楷体_GB2312" pitchFamily="49" charset="-122"/>
                </a:rPr>
                <a:t>（</a:t>
              </a:r>
              <a:r>
                <a:rPr lang="en-US" altLang="zh-CN" sz="2400" b="1" dirty="0">
                  <a:latin typeface="楷体_GB2312" pitchFamily="49" charset="-122"/>
                </a:rPr>
                <a:t>5</a:t>
              </a:r>
              <a:r>
                <a:rPr lang="zh-CN" altLang="en-US" sz="2400" b="1" dirty="0">
                  <a:latin typeface="楷体_GB2312" pitchFamily="49" charset="-122"/>
                </a:rPr>
                <a:t>）根据</a:t>
              </a:r>
              <a:r>
                <a:rPr lang="en-US" altLang="zh-CN" sz="2400" b="1" dirty="0">
                  <a:latin typeface="楷体_GB2312" pitchFamily="49" charset="-122"/>
                </a:rPr>
                <a:t>DFA</a:t>
              </a:r>
              <a:r>
                <a:rPr lang="zh-CN" altLang="en-US" sz="2400" b="1" dirty="0">
                  <a:latin typeface="楷体_GB2312" pitchFamily="49" charset="-122"/>
                </a:rPr>
                <a:t>构造</a:t>
              </a:r>
              <a:r>
                <a:rPr lang="en-US" altLang="zh-CN" sz="2400" b="1" dirty="0">
                  <a:latin typeface="楷体_GB2312" pitchFamily="49" charset="-122"/>
                </a:rPr>
                <a:t>LR(0)</a:t>
              </a:r>
              <a:r>
                <a:rPr lang="zh-CN" altLang="en-US" sz="2400" b="1" dirty="0">
                  <a:latin typeface="楷体_GB2312" pitchFamily="49" charset="-122"/>
                </a:rPr>
                <a:t>分析表。</a:t>
              </a:r>
              <a:endParaRPr lang="zh-CN" altLang="en-US" sz="2400" b="1" dirty="0">
                <a:latin typeface="楷体_GB2312" pitchFamily="49"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6147" name="Picture 2" descr="kuang3"/>
          <p:cNvPicPr>
            <a:picLocks noChangeAspect="1"/>
          </p:cNvPicPr>
          <p:nvPr/>
        </p:nvPicPr>
        <p:blipFill>
          <a:blip r:embed="rId1"/>
          <a:stretch>
            <a:fillRect/>
          </a:stretch>
        </p:blipFill>
        <p:spPr>
          <a:xfrm rot="10800000" flipH="1" flipV="1">
            <a:off x="533400" y="1766888"/>
            <a:ext cx="8153400" cy="2598737"/>
          </a:xfrm>
          <a:prstGeom prst="rect">
            <a:avLst/>
          </a:prstGeom>
          <a:noFill/>
          <a:ln w="9525">
            <a:noFill/>
          </a:ln>
        </p:spPr>
      </p:pic>
      <p:sp>
        <p:nvSpPr>
          <p:cNvPr id="6148" name="Text Box 3"/>
          <p:cNvSpPr txBox="1"/>
          <p:nvPr/>
        </p:nvSpPr>
        <p:spPr>
          <a:xfrm>
            <a:off x="990600" y="1843088"/>
            <a:ext cx="7162800" cy="2227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
                <a:schemeClr val="tx1"/>
              </a:buClr>
              <a:buFont typeface="Wingdings" panose="05000000000000000000" pitchFamily="2" charset="2"/>
              <a:buChar char="Ø"/>
            </a:pPr>
            <a:r>
              <a:rPr lang="en-US" altLang="zh-CN" sz="2800" b="1" dirty="0">
                <a:solidFill>
                  <a:srgbClr val="FF0000"/>
                </a:solidFill>
                <a:latin typeface="楷体_GB2312" pitchFamily="49" charset="-122"/>
              </a:rPr>
              <a:t> </a:t>
            </a:r>
            <a:r>
              <a:rPr lang="zh-CN" altLang="en-US" sz="2800" b="1" dirty="0">
                <a:solidFill>
                  <a:srgbClr val="FF0000"/>
                </a:solidFill>
                <a:latin typeface="楷体_GB2312" pitchFamily="49" charset="-122"/>
              </a:rPr>
              <a:t>适用范围广</a:t>
            </a:r>
            <a:r>
              <a:rPr lang="zh-CN" altLang="en-US" sz="2800" b="1" dirty="0">
                <a:solidFill>
                  <a:schemeClr val="accent2"/>
                </a:solidFill>
              </a:rPr>
              <a:t>，适用于多数无二义性的上下文无关文法</a:t>
            </a:r>
            <a:endParaRPr lang="zh-CN" altLang="en-US" sz="2800" b="1" dirty="0">
              <a:solidFill>
                <a:schemeClr val="accent2"/>
              </a:solidFill>
            </a:endParaRPr>
          </a:p>
          <a:p>
            <a:pPr marL="0" lvl="0" indent="0" eaLnBrk="1" hangingPunct="1">
              <a:spcBef>
                <a:spcPct val="0"/>
              </a:spcBef>
              <a:buClr>
                <a:schemeClr val="tx1"/>
              </a:buClr>
              <a:buFont typeface="Wingdings" panose="05000000000000000000" pitchFamily="2" charset="2"/>
              <a:buChar char="Ø"/>
            </a:pPr>
            <a:r>
              <a:rPr lang="zh-CN" altLang="en-US" sz="2800" b="1" dirty="0">
                <a:solidFill>
                  <a:schemeClr val="accent2"/>
                </a:solidFill>
              </a:rPr>
              <a:t> 分析</a:t>
            </a:r>
            <a:r>
              <a:rPr lang="zh-CN" altLang="en-US" sz="2800" b="1" dirty="0">
                <a:solidFill>
                  <a:srgbClr val="FF0000"/>
                </a:solidFill>
                <a:latin typeface="楷体_GB2312" pitchFamily="49" charset="-122"/>
              </a:rPr>
              <a:t>效率高</a:t>
            </a:r>
            <a:r>
              <a:rPr lang="zh-CN" altLang="en-US" sz="2800" b="1" dirty="0">
                <a:solidFill>
                  <a:srgbClr val="FF0000"/>
                </a:solidFill>
              </a:rPr>
              <a:t>，</a:t>
            </a:r>
            <a:r>
              <a:rPr lang="zh-CN" altLang="en-US" sz="2800" b="1" dirty="0">
                <a:solidFill>
                  <a:srgbClr val="FF0000"/>
                </a:solidFill>
                <a:latin typeface="楷体_GB2312" pitchFamily="49" charset="-122"/>
              </a:rPr>
              <a:t>报错及时，</a:t>
            </a:r>
            <a:r>
              <a:rPr lang="zh-CN" altLang="en-US" sz="2800" b="1" dirty="0">
                <a:solidFill>
                  <a:schemeClr val="accent2"/>
                </a:solidFill>
              </a:rPr>
              <a:t>能准确即时地指出出错位置</a:t>
            </a:r>
            <a:endParaRPr lang="zh-CN" altLang="en-US" sz="2800" b="1" dirty="0">
              <a:solidFill>
                <a:schemeClr val="accent2"/>
              </a:solidFill>
            </a:endParaRPr>
          </a:p>
          <a:p>
            <a:pPr marL="0" lvl="0" indent="0" eaLnBrk="1" hangingPunct="1">
              <a:spcBef>
                <a:spcPct val="0"/>
              </a:spcBef>
              <a:buClr>
                <a:schemeClr val="tx1"/>
              </a:buClr>
              <a:buFont typeface="Wingdings" panose="05000000000000000000" pitchFamily="2" charset="2"/>
              <a:buChar char="Ø"/>
            </a:pPr>
            <a:r>
              <a:rPr lang="zh-CN" altLang="en-US" sz="2800" b="1" dirty="0">
                <a:solidFill>
                  <a:schemeClr val="accent2"/>
                </a:solidFill>
              </a:rPr>
              <a:t> 可以</a:t>
            </a:r>
            <a:r>
              <a:rPr lang="zh-CN" altLang="en-US" sz="2800" b="1" dirty="0">
                <a:solidFill>
                  <a:srgbClr val="FF0000"/>
                </a:solidFill>
                <a:latin typeface="楷体_GB2312" pitchFamily="49" charset="-122"/>
              </a:rPr>
              <a:t>自动生成</a:t>
            </a:r>
            <a:endParaRPr lang="zh-CN" altLang="en-US" sz="2800" b="1" dirty="0">
              <a:solidFill>
                <a:srgbClr val="FF0000"/>
              </a:solidFill>
              <a:latin typeface="楷体_GB2312" pitchFamily="49" charset="-122"/>
            </a:endParaRPr>
          </a:p>
        </p:txBody>
      </p:sp>
      <p:pic>
        <p:nvPicPr>
          <p:cNvPr id="102405" name="Picture 5" descr="kuang4"/>
          <p:cNvPicPr>
            <a:picLocks noChangeAspect="1"/>
          </p:cNvPicPr>
          <p:nvPr/>
        </p:nvPicPr>
        <p:blipFill>
          <a:blip r:embed="rId2"/>
          <a:stretch>
            <a:fillRect/>
          </a:stretch>
        </p:blipFill>
        <p:spPr>
          <a:xfrm>
            <a:off x="609600" y="4979988"/>
            <a:ext cx="8077200" cy="1257300"/>
          </a:xfrm>
          <a:prstGeom prst="rect">
            <a:avLst/>
          </a:prstGeom>
          <a:noFill/>
          <a:ln w="9525">
            <a:noFill/>
          </a:ln>
        </p:spPr>
      </p:pic>
      <p:sp>
        <p:nvSpPr>
          <p:cNvPr id="102406" name="Text Box 6"/>
          <p:cNvSpPr txBox="1"/>
          <p:nvPr/>
        </p:nvSpPr>
        <p:spPr>
          <a:xfrm>
            <a:off x="695325" y="5045075"/>
            <a:ext cx="7820025"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
                <a:schemeClr val="tx1"/>
              </a:buClr>
              <a:buFont typeface="Wingdings" panose="05000000000000000000" pitchFamily="2" charset="2"/>
              <a:buChar char="Ø"/>
            </a:pPr>
            <a:r>
              <a:rPr lang="en-US" altLang="zh-CN" sz="2800" b="1" dirty="0">
                <a:solidFill>
                  <a:schemeClr val="accent2"/>
                </a:solidFill>
              </a:rPr>
              <a:t> </a:t>
            </a:r>
            <a:r>
              <a:rPr lang="zh-CN" altLang="en-US" sz="2800" b="1" dirty="0">
                <a:solidFill>
                  <a:schemeClr val="accent2"/>
                </a:solidFill>
              </a:rPr>
              <a:t>分析器构造工作量</a:t>
            </a:r>
            <a:r>
              <a:rPr lang="zh-CN" altLang="en-US" sz="2800" b="1" dirty="0">
                <a:solidFill>
                  <a:srgbClr val="FF0000"/>
                </a:solidFill>
                <a:latin typeface="楷体_GB2312" pitchFamily="49" charset="-122"/>
              </a:rPr>
              <a:t>大</a:t>
            </a:r>
            <a:endParaRPr lang="zh-CN" altLang="en-US" sz="2800" b="1" dirty="0">
              <a:solidFill>
                <a:srgbClr val="FF0000"/>
              </a:solidFill>
              <a:latin typeface="楷体_GB2312" pitchFamily="49" charset="-122"/>
            </a:endParaRPr>
          </a:p>
          <a:p>
            <a:pPr marL="0" lvl="0" indent="0">
              <a:spcBef>
                <a:spcPct val="50000"/>
              </a:spcBef>
              <a:buClr>
                <a:schemeClr val="tx1"/>
              </a:buClr>
              <a:buFont typeface="Wingdings" panose="05000000000000000000" pitchFamily="2" charset="2"/>
              <a:buChar char="Ø"/>
            </a:pPr>
            <a:r>
              <a:rPr lang="zh-CN" altLang="en-US" sz="2800" b="1" dirty="0">
                <a:solidFill>
                  <a:schemeClr val="accent2"/>
                </a:solidFill>
              </a:rPr>
              <a:t>  </a:t>
            </a:r>
            <a:r>
              <a:rPr lang="en-US" altLang="zh-CN" sz="2800" b="1" dirty="0">
                <a:solidFill>
                  <a:schemeClr val="accent2"/>
                </a:solidFill>
              </a:rPr>
              <a:t>k</a:t>
            </a:r>
            <a:r>
              <a:rPr lang="zh-CN" altLang="en-US" sz="2800" b="1" dirty="0">
                <a:solidFill>
                  <a:schemeClr val="accent2"/>
                </a:solidFill>
              </a:rPr>
              <a:t>愈大构造愈复杂，实现比较困难</a:t>
            </a:r>
            <a:endParaRPr lang="zh-CN" altLang="en-US" sz="2800" b="1" dirty="0">
              <a:solidFill>
                <a:schemeClr val="accent2"/>
              </a:solidFill>
            </a:endParaRPr>
          </a:p>
        </p:txBody>
      </p:sp>
      <p:sp>
        <p:nvSpPr>
          <p:cNvPr id="6151" name="Rectangle 8"/>
          <p:cNvSpPr/>
          <p:nvPr/>
        </p:nvSpPr>
        <p:spPr>
          <a:xfrm>
            <a:off x="304800" y="1233488"/>
            <a:ext cx="100012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b="1" dirty="0">
                <a:solidFill>
                  <a:schemeClr val="accent2"/>
                </a:solidFill>
                <a:latin typeface="楷体_GB2312" pitchFamily="49" charset="-122"/>
              </a:rPr>
              <a:t>优点</a:t>
            </a:r>
            <a:endParaRPr lang="zh-CN" altLang="en-US" b="1" dirty="0">
              <a:solidFill>
                <a:schemeClr val="accent2"/>
              </a:solidFill>
              <a:latin typeface="楷体_GB2312" pitchFamily="49" charset="-122"/>
            </a:endParaRPr>
          </a:p>
        </p:txBody>
      </p:sp>
      <p:sp>
        <p:nvSpPr>
          <p:cNvPr id="6152" name="Rectangle 9"/>
          <p:cNvSpPr/>
          <p:nvPr/>
        </p:nvSpPr>
        <p:spPr>
          <a:xfrm>
            <a:off x="228600" y="4370388"/>
            <a:ext cx="1309688"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b="1" dirty="0">
                <a:solidFill>
                  <a:schemeClr val="accent2"/>
                </a:solidFill>
                <a:latin typeface="楷体_GB2312" pitchFamily="49" charset="-122"/>
              </a:rPr>
              <a:t>缺点</a:t>
            </a:r>
            <a:endParaRPr lang="zh-CN" altLang="en-US" b="1" dirty="0">
              <a:solidFill>
                <a:schemeClr val="accent2"/>
              </a:solidFill>
              <a:latin typeface="楷体_GB2312" pitchFamily="49" charset="-122"/>
            </a:endParaRPr>
          </a:p>
        </p:txBody>
      </p:sp>
      <p:sp>
        <p:nvSpPr>
          <p:cNvPr id="6153"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LR</a:t>
            </a:r>
            <a:r>
              <a:rPr lang="zh-CN" altLang="en-US" b="1" dirty="0">
                <a:solidFill>
                  <a:srgbClr val="CC00CC"/>
                </a:solidFill>
                <a:latin typeface="楷体_GB2312" pitchFamily="49" charset="-122"/>
              </a:rPr>
              <a:t>分析法的特点</a:t>
            </a:r>
            <a:endParaRPr lang="zh-CN" altLang="en-US" b="1" dirty="0">
              <a:solidFill>
                <a:srgbClr val="CC00CC"/>
              </a:solidFill>
              <a:latin typeface="楷体_GB2312" pitchFamily="49" charset="-122"/>
            </a:endParaRPr>
          </a:p>
        </p:txBody>
      </p:sp>
      <p:sp>
        <p:nvSpPr>
          <p:cNvPr id="6154"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6155" name="Picture 5"/>
          <p:cNvPicPr/>
          <p:nvPr/>
        </p:nvPicPr>
        <p:blipFill>
          <a:blip r:embed="rId3"/>
          <a:stretch>
            <a:fillRect/>
          </a:stretch>
        </p:blipFill>
        <p:spPr>
          <a:xfrm>
            <a:off x="7445375" y="596900"/>
            <a:ext cx="811213" cy="758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checkerboard(across)">
                                      <p:cBhvr>
                                        <p:cTn id="7" dur="500"/>
                                        <p:tgtEl>
                                          <p:spTgt spid="102405"/>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02406"/>
                                        </p:tgtEl>
                                        <p:attrNameLst>
                                          <p:attrName>style.visibility</p:attrName>
                                        </p:attrNameLst>
                                      </p:cBhvr>
                                      <p:to>
                                        <p:strVal val="visible"/>
                                      </p:to>
                                    </p:set>
                                    <p:animEffect transition="in" filter="checkerboard(across)">
                                      <p:cBhvr>
                                        <p:cTn id="11" dur="500"/>
                                        <p:tgtEl>
                                          <p:spTgt spid="10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aphicFrame>
        <p:nvGraphicFramePr>
          <p:cNvPr id="43011" name="Object 101"/>
          <p:cNvGraphicFramePr>
            <a:graphicFrameLocks noChangeAspect="1"/>
          </p:cNvGraphicFramePr>
          <p:nvPr/>
        </p:nvGraphicFramePr>
        <p:xfrm>
          <a:off x="0" y="0"/>
          <a:ext cx="5029200" cy="3427413"/>
        </p:xfrm>
        <a:graphic>
          <a:graphicData uri="http://schemas.openxmlformats.org/presentationml/2006/ole">
            <mc:AlternateContent xmlns:mc="http://schemas.openxmlformats.org/markup-compatibility/2006">
              <mc:Choice xmlns:v="urn:schemas-microsoft-com:vml" Requires="v">
                <p:oleObj spid="_x0000_s3077" name="" r:id="rId1" imgW="3162300" imgH="2476500" progId="Word.Picture.8">
                  <p:embed/>
                </p:oleObj>
              </mc:Choice>
              <mc:Fallback>
                <p:oleObj name="" r:id="rId1" imgW="3162300" imgH="2476500" progId="Word.Picture.8">
                  <p:embed/>
                  <p:pic>
                    <p:nvPicPr>
                      <p:cNvPr id="0" name="图片 3076"/>
                      <p:cNvPicPr/>
                      <p:nvPr/>
                    </p:nvPicPr>
                    <p:blipFill>
                      <a:blip r:embed="rId2"/>
                      <a:srcRect t="4051" b="22871"/>
                      <a:stretch>
                        <a:fillRect/>
                      </a:stretch>
                    </p:blipFill>
                    <p:spPr>
                      <a:xfrm>
                        <a:off x="0" y="0"/>
                        <a:ext cx="5029200" cy="3427413"/>
                      </a:xfrm>
                      <a:prstGeom prst="rect">
                        <a:avLst/>
                      </a:prstGeom>
                      <a:solidFill>
                        <a:schemeClr val="bg1"/>
                      </a:solidFill>
                      <a:ln w="38100">
                        <a:noFill/>
                        <a:miter/>
                      </a:ln>
                    </p:spPr>
                  </p:pic>
                </p:oleObj>
              </mc:Fallback>
            </mc:AlternateContent>
          </a:graphicData>
        </a:graphic>
      </p:graphicFrame>
      <p:grpSp>
        <p:nvGrpSpPr>
          <p:cNvPr id="237596" name="Group 28"/>
          <p:cNvGrpSpPr/>
          <p:nvPr/>
        </p:nvGrpSpPr>
        <p:grpSpPr>
          <a:xfrm>
            <a:off x="4316413" y="3862388"/>
            <a:ext cx="1119187" cy="481012"/>
            <a:chOff x="710" y="748"/>
            <a:chExt cx="768" cy="374"/>
          </a:xfrm>
        </p:grpSpPr>
        <p:sp>
          <p:nvSpPr>
            <p:cNvPr id="43110" name="Rectangle 29"/>
            <p:cNvSpPr/>
            <p:nvPr/>
          </p:nvSpPr>
          <p:spPr>
            <a:xfrm>
              <a:off x="753" y="748"/>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S</a:t>
              </a:r>
              <a:r>
                <a:rPr lang="en-US" altLang="zh-CN" sz="2000" b="1" baseline="-25000" dirty="0">
                  <a:ea typeface="宋体" panose="02010600030101010101" pitchFamily="2" charset="-122"/>
                </a:rPr>
                <a:t>2</a:t>
              </a:r>
              <a:endParaRPr lang="en-US" altLang="zh-CN" sz="2000" b="1" baseline="-25000" dirty="0">
                <a:ea typeface="宋体" panose="02010600030101010101" pitchFamily="2" charset="-122"/>
              </a:endParaRPr>
            </a:p>
          </p:txBody>
        </p:sp>
        <p:sp>
          <p:nvSpPr>
            <p:cNvPr id="43111" name="Rectangle 30"/>
            <p:cNvSpPr/>
            <p:nvPr/>
          </p:nvSpPr>
          <p:spPr>
            <a:xfrm>
              <a:off x="710" y="748"/>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237599" name="Group 31"/>
          <p:cNvGrpSpPr/>
          <p:nvPr/>
        </p:nvGrpSpPr>
        <p:grpSpPr>
          <a:xfrm>
            <a:off x="5435600" y="3860800"/>
            <a:ext cx="1119188" cy="481013"/>
            <a:chOff x="1478" y="748"/>
            <a:chExt cx="768" cy="374"/>
          </a:xfrm>
        </p:grpSpPr>
        <p:sp>
          <p:nvSpPr>
            <p:cNvPr id="43108" name="Rectangle 32"/>
            <p:cNvSpPr/>
            <p:nvPr/>
          </p:nvSpPr>
          <p:spPr>
            <a:xfrm>
              <a:off x="1521" y="748"/>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S</a:t>
              </a:r>
              <a:r>
                <a:rPr lang="en-US" altLang="zh-CN" sz="2000" b="1" baseline="-25000" dirty="0">
                  <a:ea typeface="宋体" panose="02010600030101010101" pitchFamily="2" charset="-122"/>
                </a:rPr>
                <a:t>3</a:t>
              </a:r>
              <a:endParaRPr lang="en-US" altLang="zh-CN" sz="2000" b="1" baseline="-25000" dirty="0">
                <a:ea typeface="宋体" panose="02010600030101010101" pitchFamily="2" charset="-122"/>
              </a:endParaRPr>
            </a:p>
          </p:txBody>
        </p:sp>
        <p:sp>
          <p:nvSpPr>
            <p:cNvPr id="43109" name="Rectangle 33"/>
            <p:cNvSpPr/>
            <p:nvPr/>
          </p:nvSpPr>
          <p:spPr>
            <a:xfrm>
              <a:off x="1478" y="748"/>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237605" name="Group 37"/>
          <p:cNvGrpSpPr/>
          <p:nvPr/>
        </p:nvGrpSpPr>
        <p:grpSpPr>
          <a:xfrm>
            <a:off x="7696200" y="3870325"/>
            <a:ext cx="1119188" cy="481013"/>
            <a:chOff x="3014" y="748"/>
            <a:chExt cx="768" cy="374"/>
          </a:xfrm>
        </p:grpSpPr>
        <p:sp>
          <p:nvSpPr>
            <p:cNvPr id="43106" name="Rectangle 38"/>
            <p:cNvSpPr/>
            <p:nvPr/>
          </p:nvSpPr>
          <p:spPr>
            <a:xfrm>
              <a:off x="3057" y="748"/>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1</a:t>
              </a:r>
              <a:endParaRPr lang="en-US" altLang="zh-CN" sz="2000" b="1" dirty="0">
                <a:ea typeface="宋体" panose="02010600030101010101" pitchFamily="2" charset="-122"/>
              </a:endParaRPr>
            </a:p>
          </p:txBody>
        </p:sp>
        <p:sp>
          <p:nvSpPr>
            <p:cNvPr id="43107" name="Rectangle 39"/>
            <p:cNvSpPr/>
            <p:nvPr/>
          </p:nvSpPr>
          <p:spPr>
            <a:xfrm>
              <a:off x="3014" y="748"/>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237617" name="Group 49"/>
          <p:cNvGrpSpPr/>
          <p:nvPr/>
        </p:nvGrpSpPr>
        <p:grpSpPr>
          <a:xfrm>
            <a:off x="6553200" y="4343400"/>
            <a:ext cx="1119188" cy="482600"/>
            <a:chOff x="2246" y="1122"/>
            <a:chExt cx="768" cy="374"/>
          </a:xfrm>
        </p:grpSpPr>
        <p:sp>
          <p:nvSpPr>
            <p:cNvPr id="43104" name="Rectangle 50"/>
            <p:cNvSpPr/>
            <p:nvPr/>
          </p:nvSpPr>
          <p:spPr>
            <a:xfrm>
              <a:off x="2289" y="1122"/>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acc</a:t>
              </a:r>
              <a:endParaRPr lang="en-US" altLang="zh-CN" sz="2000" b="1" dirty="0">
                <a:ea typeface="宋体" panose="02010600030101010101" pitchFamily="2" charset="-122"/>
              </a:endParaRPr>
            </a:p>
          </p:txBody>
        </p:sp>
        <p:sp>
          <p:nvSpPr>
            <p:cNvPr id="43105" name="Rectangle 51"/>
            <p:cNvSpPr/>
            <p:nvPr/>
          </p:nvSpPr>
          <p:spPr>
            <a:xfrm>
              <a:off x="2246" y="1122"/>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237626" name="Group 58"/>
          <p:cNvGrpSpPr/>
          <p:nvPr/>
        </p:nvGrpSpPr>
        <p:grpSpPr>
          <a:xfrm>
            <a:off x="4327525" y="4816475"/>
            <a:ext cx="1119188" cy="481013"/>
            <a:chOff x="710" y="1496"/>
            <a:chExt cx="768" cy="374"/>
          </a:xfrm>
        </p:grpSpPr>
        <p:sp>
          <p:nvSpPr>
            <p:cNvPr id="43102" name="Rectangle 59"/>
            <p:cNvSpPr/>
            <p:nvPr/>
          </p:nvSpPr>
          <p:spPr>
            <a:xfrm>
              <a:off x="753" y="1496"/>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S</a:t>
              </a:r>
              <a:r>
                <a:rPr lang="en-US" altLang="zh-CN" sz="2000" b="1" baseline="-25000" dirty="0">
                  <a:ea typeface="宋体" panose="02010600030101010101" pitchFamily="2" charset="-122"/>
                </a:rPr>
                <a:t>2</a:t>
              </a:r>
              <a:endParaRPr lang="en-US" altLang="zh-CN" sz="2000" b="1" baseline="-25000" dirty="0">
                <a:ea typeface="宋体" panose="02010600030101010101" pitchFamily="2" charset="-122"/>
              </a:endParaRPr>
            </a:p>
          </p:txBody>
        </p:sp>
        <p:sp>
          <p:nvSpPr>
            <p:cNvPr id="43103" name="Rectangle 60"/>
            <p:cNvSpPr/>
            <p:nvPr/>
          </p:nvSpPr>
          <p:spPr>
            <a:xfrm>
              <a:off x="710" y="1496"/>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237629" name="Group 61"/>
          <p:cNvGrpSpPr/>
          <p:nvPr/>
        </p:nvGrpSpPr>
        <p:grpSpPr>
          <a:xfrm>
            <a:off x="5453063" y="4816475"/>
            <a:ext cx="1119187" cy="481013"/>
            <a:chOff x="1478" y="1496"/>
            <a:chExt cx="768" cy="374"/>
          </a:xfrm>
        </p:grpSpPr>
        <p:sp>
          <p:nvSpPr>
            <p:cNvPr id="43100" name="Rectangle 62"/>
            <p:cNvSpPr/>
            <p:nvPr/>
          </p:nvSpPr>
          <p:spPr>
            <a:xfrm>
              <a:off x="1521" y="1496"/>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S</a:t>
              </a:r>
              <a:r>
                <a:rPr lang="en-US" altLang="zh-CN" sz="2000" b="1" baseline="-25000" dirty="0">
                  <a:ea typeface="宋体" panose="02010600030101010101" pitchFamily="2" charset="-122"/>
                </a:rPr>
                <a:t>3</a:t>
              </a:r>
              <a:endParaRPr lang="en-US" altLang="zh-CN" sz="2000" b="1" baseline="-25000" dirty="0">
                <a:ea typeface="宋体" panose="02010600030101010101" pitchFamily="2" charset="-122"/>
              </a:endParaRPr>
            </a:p>
          </p:txBody>
        </p:sp>
        <p:sp>
          <p:nvSpPr>
            <p:cNvPr id="43101" name="Rectangle 63"/>
            <p:cNvSpPr/>
            <p:nvPr/>
          </p:nvSpPr>
          <p:spPr>
            <a:xfrm>
              <a:off x="1478" y="1496"/>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237635" name="Group 67"/>
          <p:cNvGrpSpPr/>
          <p:nvPr/>
        </p:nvGrpSpPr>
        <p:grpSpPr>
          <a:xfrm>
            <a:off x="7696200" y="4816475"/>
            <a:ext cx="1119188" cy="481013"/>
            <a:chOff x="3014" y="1496"/>
            <a:chExt cx="768" cy="374"/>
          </a:xfrm>
        </p:grpSpPr>
        <p:sp>
          <p:nvSpPr>
            <p:cNvPr id="43098" name="Rectangle 68"/>
            <p:cNvSpPr/>
            <p:nvPr/>
          </p:nvSpPr>
          <p:spPr>
            <a:xfrm>
              <a:off x="3057" y="1496"/>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4</a:t>
              </a:r>
              <a:endParaRPr lang="en-US" altLang="zh-CN" sz="2000" b="1" dirty="0">
                <a:ea typeface="宋体" panose="02010600030101010101" pitchFamily="2" charset="-122"/>
              </a:endParaRPr>
            </a:p>
          </p:txBody>
        </p:sp>
        <p:sp>
          <p:nvSpPr>
            <p:cNvPr id="43099" name="Rectangle 69"/>
            <p:cNvSpPr/>
            <p:nvPr/>
          </p:nvSpPr>
          <p:spPr>
            <a:xfrm>
              <a:off x="3014" y="1496"/>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237670" name="Group 102"/>
          <p:cNvGrpSpPr/>
          <p:nvPr/>
        </p:nvGrpSpPr>
        <p:grpSpPr>
          <a:xfrm>
            <a:off x="4338638" y="5308600"/>
            <a:ext cx="3357562" cy="482600"/>
            <a:chOff x="2719" y="3343"/>
            <a:chExt cx="2115" cy="304"/>
          </a:xfrm>
        </p:grpSpPr>
        <p:grpSp>
          <p:nvGrpSpPr>
            <p:cNvPr id="43089" name="Group 73"/>
            <p:cNvGrpSpPr/>
            <p:nvPr/>
          </p:nvGrpSpPr>
          <p:grpSpPr>
            <a:xfrm>
              <a:off x="2719" y="3343"/>
              <a:ext cx="705" cy="304"/>
              <a:chOff x="710" y="1870"/>
              <a:chExt cx="768" cy="374"/>
            </a:xfrm>
          </p:grpSpPr>
          <p:sp>
            <p:nvSpPr>
              <p:cNvPr id="43096" name="Rectangle 74"/>
              <p:cNvSpPr/>
              <p:nvPr/>
            </p:nvSpPr>
            <p:spPr>
              <a:xfrm>
                <a:off x="753" y="1870"/>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r </a:t>
                </a:r>
                <a:r>
                  <a:rPr lang="en-US" altLang="zh-CN" sz="2000" b="1" baseline="-25000" dirty="0">
                    <a:ea typeface="宋体" panose="02010600030101010101" pitchFamily="2" charset="-122"/>
                  </a:rPr>
                  <a:t>2</a:t>
                </a:r>
                <a:endParaRPr lang="en-US" altLang="zh-CN" sz="2000" b="1" baseline="-25000" dirty="0">
                  <a:ea typeface="宋体" panose="02010600030101010101" pitchFamily="2" charset="-122"/>
                </a:endParaRPr>
              </a:p>
            </p:txBody>
          </p:sp>
          <p:sp>
            <p:nvSpPr>
              <p:cNvPr id="43097" name="Rectangle 75"/>
              <p:cNvSpPr/>
              <p:nvPr/>
            </p:nvSpPr>
            <p:spPr>
              <a:xfrm>
                <a:off x="710" y="1870"/>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90" name="Group 76"/>
            <p:cNvGrpSpPr/>
            <p:nvPr/>
          </p:nvGrpSpPr>
          <p:grpSpPr>
            <a:xfrm>
              <a:off x="3424" y="3343"/>
              <a:ext cx="705" cy="304"/>
              <a:chOff x="1478" y="1870"/>
              <a:chExt cx="768" cy="374"/>
            </a:xfrm>
          </p:grpSpPr>
          <p:sp>
            <p:nvSpPr>
              <p:cNvPr id="43094" name="Rectangle 77"/>
              <p:cNvSpPr/>
              <p:nvPr/>
            </p:nvSpPr>
            <p:spPr>
              <a:xfrm>
                <a:off x="1521" y="1870"/>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r </a:t>
                </a:r>
                <a:r>
                  <a:rPr lang="en-US" altLang="zh-CN" sz="2000" b="1" baseline="-25000" dirty="0">
                    <a:ea typeface="宋体" panose="02010600030101010101" pitchFamily="2" charset="-122"/>
                  </a:rPr>
                  <a:t>2</a:t>
                </a:r>
                <a:endParaRPr lang="en-US" altLang="zh-CN" sz="2000" b="1" baseline="-25000" dirty="0">
                  <a:ea typeface="宋体" panose="02010600030101010101" pitchFamily="2" charset="-122"/>
                </a:endParaRPr>
              </a:p>
            </p:txBody>
          </p:sp>
          <p:sp>
            <p:nvSpPr>
              <p:cNvPr id="43095" name="Rectangle 78"/>
              <p:cNvSpPr/>
              <p:nvPr/>
            </p:nvSpPr>
            <p:spPr>
              <a:xfrm>
                <a:off x="1478" y="1870"/>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91" name="Group 79"/>
            <p:cNvGrpSpPr/>
            <p:nvPr/>
          </p:nvGrpSpPr>
          <p:grpSpPr>
            <a:xfrm>
              <a:off x="4129" y="3343"/>
              <a:ext cx="705" cy="304"/>
              <a:chOff x="2246" y="1870"/>
              <a:chExt cx="768" cy="374"/>
            </a:xfrm>
          </p:grpSpPr>
          <p:sp>
            <p:nvSpPr>
              <p:cNvPr id="43092" name="Rectangle 80"/>
              <p:cNvSpPr/>
              <p:nvPr/>
            </p:nvSpPr>
            <p:spPr>
              <a:xfrm>
                <a:off x="2289" y="1870"/>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r </a:t>
                </a:r>
                <a:r>
                  <a:rPr lang="en-US" altLang="zh-CN" sz="2000" b="1" baseline="-25000" dirty="0">
                    <a:ea typeface="宋体" panose="02010600030101010101" pitchFamily="2" charset="-122"/>
                  </a:rPr>
                  <a:t>2</a:t>
                </a:r>
                <a:endParaRPr lang="en-US" altLang="zh-CN" sz="2000" b="1" baseline="-25000" dirty="0">
                  <a:ea typeface="宋体" panose="02010600030101010101" pitchFamily="2" charset="-122"/>
                </a:endParaRPr>
              </a:p>
            </p:txBody>
          </p:sp>
          <p:sp>
            <p:nvSpPr>
              <p:cNvPr id="43093" name="Rectangle 81"/>
              <p:cNvSpPr/>
              <p:nvPr/>
            </p:nvSpPr>
            <p:spPr>
              <a:xfrm>
                <a:off x="2246" y="1870"/>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grpSp>
        <p:nvGrpSpPr>
          <p:cNvPr id="237671" name="Group 103"/>
          <p:cNvGrpSpPr/>
          <p:nvPr/>
        </p:nvGrpSpPr>
        <p:grpSpPr>
          <a:xfrm>
            <a:off x="4343400" y="5791200"/>
            <a:ext cx="3357563" cy="481013"/>
            <a:chOff x="2719" y="3647"/>
            <a:chExt cx="2115" cy="303"/>
          </a:xfrm>
        </p:grpSpPr>
        <p:grpSp>
          <p:nvGrpSpPr>
            <p:cNvPr id="43080" name="Group 88"/>
            <p:cNvGrpSpPr/>
            <p:nvPr/>
          </p:nvGrpSpPr>
          <p:grpSpPr>
            <a:xfrm>
              <a:off x="2719" y="3647"/>
              <a:ext cx="705" cy="303"/>
              <a:chOff x="710" y="2244"/>
              <a:chExt cx="768" cy="374"/>
            </a:xfrm>
          </p:grpSpPr>
          <p:sp>
            <p:nvSpPr>
              <p:cNvPr id="43087" name="Rectangle 89"/>
              <p:cNvSpPr/>
              <p:nvPr/>
            </p:nvSpPr>
            <p:spPr>
              <a:xfrm>
                <a:off x="731" y="2244"/>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r </a:t>
                </a:r>
                <a:r>
                  <a:rPr lang="en-US" altLang="zh-CN" sz="2000" b="1" baseline="-25000" dirty="0">
                    <a:ea typeface="宋体" panose="02010600030101010101" pitchFamily="2" charset="-122"/>
                  </a:rPr>
                  <a:t>1</a:t>
                </a:r>
                <a:endParaRPr lang="en-US" altLang="zh-CN" sz="2000" b="1" baseline="-25000" dirty="0">
                  <a:ea typeface="宋体" panose="02010600030101010101" pitchFamily="2" charset="-122"/>
                </a:endParaRPr>
              </a:p>
            </p:txBody>
          </p:sp>
          <p:sp>
            <p:nvSpPr>
              <p:cNvPr id="43088" name="Rectangle 90"/>
              <p:cNvSpPr/>
              <p:nvPr/>
            </p:nvSpPr>
            <p:spPr>
              <a:xfrm>
                <a:off x="710" y="2244"/>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81" name="Group 91"/>
            <p:cNvGrpSpPr/>
            <p:nvPr/>
          </p:nvGrpSpPr>
          <p:grpSpPr>
            <a:xfrm>
              <a:off x="3424" y="3647"/>
              <a:ext cx="705" cy="303"/>
              <a:chOff x="1478" y="2244"/>
              <a:chExt cx="768" cy="374"/>
            </a:xfrm>
          </p:grpSpPr>
          <p:sp>
            <p:nvSpPr>
              <p:cNvPr id="43085" name="Rectangle 92"/>
              <p:cNvSpPr/>
              <p:nvPr/>
            </p:nvSpPr>
            <p:spPr>
              <a:xfrm>
                <a:off x="1521" y="2244"/>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r </a:t>
                </a:r>
                <a:r>
                  <a:rPr lang="en-US" altLang="zh-CN" sz="2000" b="1" baseline="-25000" dirty="0">
                    <a:ea typeface="宋体" panose="02010600030101010101" pitchFamily="2" charset="-122"/>
                  </a:rPr>
                  <a:t>1</a:t>
                </a:r>
                <a:endParaRPr lang="en-US" altLang="zh-CN" sz="2000" b="1" baseline="-25000" dirty="0">
                  <a:ea typeface="宋体" panose="02010600030101010101" pitchFamily="2" charset="-122"/>
                </a:endParaRPr>
              </a:p>
            </p:txBody>
          </p:sp>
          <p:sp>
            <p:nvSpPr>
              <p:cNvPr id="43086" name="Rectangle 93"/>
              <p:cNvSpPr/>
              <p:nvPr/>
            </p:nvSpPr>
            <p:spPr>
              <a:xfrm>
                <a:off x="1478" y="2244"/>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82" name="Group 94"/>
            <p:cNvGrpSpPr/>
            <p:nvPr/>
          </p:nvGrpSpPr>
          <p:grpSpPr>
            <a:xfrm>
              <a:off x="4129" y="3647"/>
              <a:ext cx="705" cy="303"/>
              <a:chOff x="2246" y="2244"/>
              <a:chExt cx="768" cy="374"/>
            </a:xfrm>
          </p:grpSpPr>
          <p:sp>
            <p:nvSpPr>
              <p:cNvPr id="43083" name="Rectangle 95"/>
              <p:cNvSpPr/>
              <p:nvPr/>
            </p:nvSpPr>
            <p:spPr>
              <a:xfrm>
                <a:off x="2289" y="2244"/>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r </a:t>
                </a:r>
                <a:r>
                  <a:rPr lang="en-US" altLang="zh-CN" sz="2000" b="1" baseline="-25000" dirty="0">
                    <a:ea typeface="宋体" panose="02010600030101010101" pitchFamily="2" charset="-122"/>
                  </a:rPr>
                  <a:t>1</a:t>
                </a:r>
                <a:endParaRPr lang="en-US" altLang="zh-CN" sz="2000" b="1" baseline="-25000" dirty="0">
                  <a:ea typeface="宋体" panose="02010600030101010101" pitchFamily="2" charset="-122"/>
                </a:endParaRPr>
              </a:p>
            </p:txBody>
          </p:sp>
          <p:sp>
            <p:nvSpPr>
              <p:cNvPr id="43084" name="Rectangle 96"/>
              <p:cNvSpPr/>
              <p:nvPr/>
            </p:nvSpPr>
            <p:spPr>
              <a:xfrm>
                <a:off x="2246" y="2244"/>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grpSp>
        <p:nvGrpSpPr>
          <p:cNvPr id="237672" name="Group 104"/>
          <p:cNvGrpSpPr/>
          <p:nvPr/>
        </p:nvGrpSpPr>
        <p:grpSpPr>
          <a:xfrm>
            <a:off x="3276600" y="2895600"/>
            <a:ext cx="5521325" cy="3378200"/>
            <a:chOff x="2064" y="1824"/>
            <a:chExt cx="3478" cy="2128"/>
          </a:xfrm>
        </p:grpSpPr>
        <p:grpSp>
          <p:nvGrpSpPr>
            <p:cNvPr id="43022" name="Group 4"/>
            <p:cNvGrpSpPr/>
            <p:nvPr/>
          </p:nvGrpSpPr>
          <p:grpSpPr>
            <a:xfrm>
              <a:off x="2067" y="1826"/>
              <a:ext cx="652" cy="607"/>
              <a:chOff x="0" y="0"/>
              <a:chExt cx="710" cy="748"/>
            </a:xfrm>
          </p:grpSpPr>
          <p:sp>
            <p:nvSpPr>
              <p:cNvPr id="43078" name="Rectangle 5"/>
              <p:cNvSpPr/>
              <p:nvPr/>
            </p:nvSpPr>
            <p:spPr>
              <a:xfrm>
                <a:off x="43" y="0"/>
                <a:ext cx="624" cy="748"/>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b="1" dirty="0">
                    <a:ea typeface="宋体" panose="02010600030101010101" pitchFamily="2" charset="-122"/>
                  </a:rPr>
                  <a:t>状    态</a:t>
                </a:r>
                <a:endParaRPr lang="zh-CN" altLang="en-US" sz="2000" b="1" dirty="0">
                  <a:ea typeface="宋体" panose="02010600030101010101" pitchFamily="2" charset="-122"/>
                </a:endParaRPr>
              </a:p>
              <a:p>
                <a:pPr marL="0" lvl="0" indent="0" algn="ctr">
                  <a:spcBef>
                    <a:spcPct val="0"/>
                  </a:spcBef>
                  <a:buNone/>
                </a:pPr>
                <a:endParaRPr lang="en-US" altLang="zh-CN" sz="2000" b="1" dirty="0">
                  <a:ea typeface="宋体" panose="02010600030101010101" pitchFamily="2" charset="-122"/>
                </a:endParaRPr>
              </a:p>
            </p:txBody>
          </p:sp>
          <p:sp>
            <p:nvSpPr>
              <p:cNvPr id="43079" name="Rectangle 6"/>
              <p:cNvSpPr/>
              <p:nvPr/>
            </p:nvSpPr>
            <p:spPr>
              <a:xfrm>
                <a:off x="0" y="0"/>
                <a:ext cx="710" cy="748"/>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23" name="Group 7"/>
            <p:cNvGrpSpPr/>
            <p:nvPr/>
          </p:nvGrpSpPr>
          <p:grpSpPr>
            <a:xfrm>
              <a:off x="2719" y="1826"/>
              <a:ext cx="2115" cy="303"/>
              <a:chOff x="710" y="0"/>
              <a:chExt cx="2304" cy="374"/>
            </a:xfrm>
          </p:grpSpPr>
          <p:sp>
            <p:nvSpPr>
              <p:cNvPr id="43076" name="Rectangle 8"/>
              <p:cNvSpPr/>
              <p:nvPr/>
            </p:nvSpPr>
            <p:spPr>
              <a:xfrm>
                <a:off x="753" y="0"/>
                <a:ext cx="2218"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ACTION</a:t>
                </a:r>
                <a:endParaRPr lang="en-US" altLang="zh-CN" sz="2000" b="1" dirty="0">
                  <a:ea typeface="宋体" panose="02010600030101010101" pitchFamily="2" charset="-122"/>
                </a:endParaRPr>
              </a:p>
            </p:txBody>
          </p:sp>
          <p:sp>
            <p:nvSpPr>
              <p:cNvPr id="43077" name="Rectangle 9"/>
              <p:cNvSpPr/>
              <p:nvPr/>
            </p:nvSpPr>
            <p:spPr>
              <a:xfrm>
                <a:off x="710" y="0"/>
                <a:ext cx="2304"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24" name="Group 10"/>
            <p:cNvGrpSpPr/>
            <p:nvPr/>
          </p:nvGrpSpPr>
          <p:grpSpPr>
            <a:xfrm>
              <a:off x="4834" y="1826"/>
              <a:ext cx="705" cy="303"/>
              <a:chOff x="3014" y="0"/>
              <a:chExt cx="768" cy="374"/>
            </a:xfrm>
          </p:grpSpPr>
          <p:sp>
            <p:nvSpPr>
              <p:cNvPr id="43074" name="Rectangle 11"/>
              <p:cNvSpPr/>
              <p:nvPr/>
            </p:nvSpPr>
            <p:spPr>
              <a:xfrm>
                <a:off x="3057" y="0"/>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GOTO</a:t>
                </a:r>
                <a:endParaRPr lang="en-US" altLang="zh-CN" sz="2000" b="1" dirty="0">
                  <a:ea typeface="宋体" panose="02010600030101010101" pitchFamily="2" charset="-122"/>
                </a:endParaRPr>
              </a:p>
            </p:txBody>
          </p:sp>
          <p:sp>
            <p:nvSpPr>
              <p:cNvPr id="43075" name="Rectangle 12"/>
              <p:cNvSpPr/>
              <p:nvPr/>
            </p:nvSpPr>
            <p:spPr>
              <a:xfrm>
                <a:off x="3014" y="0"/>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25" name="Group 13"/>
            <p:cNvGrpSpPr/>
            <p:nvPr/>
          </p:nvGrpSpPr>
          <p:grpSpPr>
            <a:xfrm>
              <a:off x="2719" y="2129"/>
              <a:ext cx="705" cy="304"/>
              <a:chOff x="710" y="374"/>
              <a:chExt cx="768" cy="374"/>
            </a:xfrm>
          </p:grpSpPr>
          <p:sp>
            <p:nvSpPr>
              <p:cNvPr id="43072" name="Rectangle 14"/>
              <p:cNvSpPr/>
              <p:nvPr/>
            </p:nvSpPr>
            <p:spPr>
              <a:xfrm>
                <a:off x="753" y="374"/>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a</a:t>
                </a:r>
                <a:endParaRPr lang="en-US" altLang="zh-CN" sz="2000" b="1" dirty="0">
                  <a:ea typeface="宋体" panose="02010600030101010101" pitchFamily="2" charset="-122"/>
                </a:endParaRPr>
              </a:p>
            </p:txBody>
          </p:sp>
          <p:sp>
            <p:nvSpPr>
              <p:cNvPr id="43073" name="Rectangle 15"/>
              <p:cNvSpPr/>
              <p:nvPr/>
            </p:nvSpPr>
            <p:spPr>
              <a:xfrm>
                <a:off x="710" y="374"/>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26" name="Group 16"/>
            <p:cNvGrpSpPr/>
            <p:nvPr/>
          </p:nvGrpSpPr>
          <p:grpSpPr>
            <a:xfrm>
              <a:off x="3424" y="2129"/>
              <a:ext cx="705" cy="304"/>
              <a:chOff x="1478" y="374"/>
              <a:chExt cx="768" cy="374"/>
            </a:xfrm>
          </p:grpSpPr>
          <p:sp>
            <p:nvSpPr>
              <p:cNvPr id="43070" name="Rectangle 17"/>
              <p:cNvSpPr/>
              <p:nvPr/>
            </p:nvSpPr>
            <p:spPr>
              <a:xfrm>
                <a:off x="1521" y="374"/>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b</a:t>
                </a:r>
                <a:endParaRPr lang="en-US" altLang="zh-CN" sz="2000" b="1" dirty="0">
                  <a:ea typeface="宋体" panose="02010600030101010101" pitchFamily="2" charset="-122"/>
                </a:endParaRPr>
              </a:p>
            </p:txBody>
          </p:sp>
          <p:sp>
            <p:nvSpPr>
              <p:cNvPr id="43071" name="Rectangle 18"/>
              <p:cNvSpPr/>
              <p:nvPr/>
            </p:nvSpPr>
            <p:spPr>
              <a:xfrm>
                <a:off x="1478" y="374"/>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27" name="Group 19"/>
            <p:cNvGrpSpPr/>
            <p:nvPr/>
          </p:nvGrpSpPr>
          <p:grpSpPr>
            <a:xfrm>
              <a:off x="4129" y="2129"/>
              <a:ext cx="705" cy="304"/>
              <a:chOff x="2246" y="374"/>
              <a:chExt cx="768" cy="374"/>
            </a:xfrm>
          </p:grpSpPr>
          <p:sp>
            <p:nvSpPr>
              <p:cNvPr id="43068" name="Rectangle 20"/>
              <p:cNvSpPr/>
              <p:nvPr/>
            </p:nvSpPr>
            <p:spPr>
              <a:xfrm>
                <a:off x="2289" y="374"/>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a:t>
                </a:r>
                <a:endParaRPr lang="en-US" altLang="zh-CN" sz="2000" b="1" dirty="0">
                  <a:ea typeface="宋体" panose="02010600030101010101" pitchFamily="2" charset="-122"/>
                </a:endParaRPr>
              </a:p>
            </p:txBody>
          </p:sp>
          <p:sp>
            <p:nvSpPr>
              <p:cNvPr id="43069" name="Rectangle 21"/>
              <p:cNvSpPr/>
              <p:nvPr/>
            </p:nvSpPr>
            <p:spPr>
              <a:xfrm>
                <a:off x="2246" y="374"/>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28" name="Group 22"/>
            <p:cNvGrpSpPr/>
            <p:nvPr/>
          </p:nvGrpSpPr>
          <p:grpSpPr>
            <a:xfrm>
              <a:off x="4834" y="2129"/>
              <a:ext cx="705" cy="304"/>
              <a:chOff x="3014" y="374"/>
              <a:chExt cx="768" cy="374"/>
            </a:xfrm>
          </p:grpSpPr>
          <p:sp>
            <p:nvSpPr>
              <p:cNvPr id="43066" name="Rectangle 23"/>
              <p:cNvSpPr/>
              <p:nvPr/>
            </p:nvSpPr>
            <p:spPr>
              <a:xfrm>
                <a:off x="3057" y="374"/>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S</a:t>
                </a:r>
                <a:endParaRPr lang="en-US" altLang="zh-CN" sz="2000" b="1" dirty="0">
                  <a:ea typeface="宋体" panose="02010600030101010101" pitchFamily="2" charset="-122"/>
                </a:endParaRPr>
              </a:p>
            </p:txBody>
          </p:sp>
          <p:sp>
            <p:nvSpPr>
              <p:cNvPr id="43067" name="Rectangle 24"/>
              <p:cNvSpPr/>
              <p:nvPr/>
            </p:nvSpPr>
            <p:spPr>
              <a:xfrm>
                <a:off x="3014" y="374"/>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29" name="Group 25"/>
            <p:cNvGrpSpPr/>
            <p:nvPr/>
          </p:nvGrpSpPr>
          <p:grpSpPr>
            <a:xfrm>
              <a:off x="2067" y="2433"/>
              <a:ext cx="652" cy="303"/>
              <a:chOff x="0" y="748"/>
              <a:chExt cx="710" cy="374"/>
            </a:xfrm>
          </p:grpSpPr>
          <p:sp>
            <p:nvSpPr>
              <p:cNvPr id="43064" name="Rectangle 26"/>
              <p:cNvSpPr/>
              <p:nvPr/>
            </p:nvSpPr>
            <p:spPr>
              <a:xfrm>
                <a:off x="43" y="748"/>
                <a:ext cx="624"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0</a:t>
                </a:r>
                <a:endParaRPr lang="en-US" altLang="zh-CN" sz="2000" b="1" dirty="0">
                  <a:ea typeface="宋体" panose="02010600030101010101" pitchFamily="2" charset="-122"/>
                </a:endParaRPr>
              </a:p>
            </p:txBody>
          </p:sp>
          <p:sp>
            <p:nvSpPr>
              <p:cNvPr id="43065" name="Rectangle 27"/>
              <p:cNvSpPr/>
              <p:nvPr/>
            </p:nvSpPr>
            <p:spPr>
              <a:xfrm>
                <a:off x="0" y="748"/>
                <a:ext cx="710"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0" name="Group 34"/>
            <p:cNvGrpSpPr/>
            <p:nvPr/>
          </p:nvGrpSpPr>
          <p:grpSpPr>
            <a:xfrm>
              <a:off x="4129" y="2433"/>
              <a:ext cx="705" cy="303"/>
              <a:chOff x="2246" y="748"/>
              <a:chExt cx="768" cy="374"/>
            </a:xfrm>
          </p:grpSpPr>
          <p:sp>
            <p:nvSpPr>
              <p:cNvPr id="43062" name="Rectangle 35"/>
              <p:cNvSpPr/>
              <p:nvPr/>
            </p:nvSpPr>
            <p:spPr>
              <a:xfrm>
                <a:off x="2289" y="748"/>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 </a:t>
                </a:r>
                <a:endParaRPr lang="en-US" altLang="zh-CN" sz="2000" b="1" dirty="0">
                  <a:ea typeface="宋体" panose="02010600030101010101" pitchFamily="2" charset="-122"/>
                </a:endParaRPr>
              </a:p>
              <a:p>
                <a:pPr marL="0" lvl="0" indent="0" algn="ctr">
                  <a:spcBef>
                    <a:spcPct val="0"/>
                  </a:spcBef>
                  <a:buNone/>
                </a:pPr>
                <a:endParaRPr lang="en-US" altLang="zh-CN" sz="2000" b="1" dirty="0">
                  <a:ea typeface="宋体" panose="02010600030101010101" pitchFamily="2" charset="-122"/>
                </a:endParaRPr>
              </a:p>
            </p:txBody>
          </p:sp>
          <p:sp>
            <p:nvSpPr>
              <p:cNvPr id="43063" name="Rectangle 36"/>
              <p:cNvSpPr/>
              <p:nvPr/>
            </p:nvSpPr>
            <p:spPr>
              <a:xfrm>
                <a:off x="2246" y="748"/>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1" name="Group 40"/>
            <p:cNvGrpSpPr/>
            <p:nvPr/>
          </p:nvGrpSpPr>
          <p:grpSpPr>
            <a:xfrm>
              <a:off x="2067" y="2736"/>
              <a:ext cx="652" cy="304"/>
              <a:chOff x="0" y="1122"/>
              <a:chExt cx="710" cy="374"/>
            </a:xfrm>
          </p:grpSpPr>
          <p:sp>
            <p:nvSpPr>
              <p:cNvPr id="43060" name="Rectangle 41"/>
              <p:cNvSpPr/>
              <p:nvPr/>
            </p:nvSpPr>
            <p:spPr>
              <a:xfrm>
                <a:off x="43" y="1122"/>
                <a:ext cx="624"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1</a:t>
                </a:r>
                <a:endParaRPr lang="en-US" altLang="zh-CN" sz="2000" b="1" dirty="0">
                  <a:ea typeface="宋体" panose="02010600030101010101" pitchFamily="2" charset="-122"/>
                </a:endParaRPr>
              </a:p>
            </p:txBody>
          </p:sp>
          <p:sp>
            <p:nvSpPr>
              <p:cNvPr id="43061" name="Rectangle 42"/>
              <p:cNvSpPr/>
              <p:nvPr/>
            </p:nvSpPr>
            <p:spPr>
              <a:xfrm>
                <a:off x="0" y="1122"/>
                <a:ext cx="710"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2" name="Group 43"/>
            <p:cNvGrpSpPr/>
            <p:nvPr/>
          </p:nvGrpSpPr>
          <p:grpSpPr>
            <a:xfrm>
              <a:off x="2719" y="2736"/>
              <a:ext cx="705" cy="304"/>
              <a:chOff x="710" y="1122"/>
              <a:chExt cx="768" cy="374"/>
            </a:xfrm>
          </p:grpSpPr>
          <p:sp>
            <p:nvSpPr>
              <p:cNvPr id="43058" name="Rectangle 44"/>
              <p:cNvSpPr/>
              <p:nvPr/>
            </p:nvSpPr>
            <p:spPr>
              <a:xfrm>
                <a:off x="753" y="1122"/>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 </a:t>
                </a:r>
                <a:endParaRPr lang="en-US" altLang="zh-CN" sz="2000" b="1" dirty="0">
                  <a:ea typeface="宋体" panose="02010600030101010101" pitchFamily="2" charset="-122"/>
                </a:endParaRPr>
              </a:p>
              <a:p>
                <a:pPr marL="0" lvl="0" indent="0" algn="ctr">
                  <a:spcBef>
                    <a:spcPct val="0"/>
                  </a:spcBef>
                  <a:buNone/>
                </a:pPr>
                <a:endParaRPr lang="en-US" altLang="zh-CN" sz="2000" b="1" dirty="0">
                  <a:ea typeface="宋体" panose="02010600030101010101" pitchFamily="2" charset="-122"/>
                </a:endParaRPr>
              </a:p>
            </p:txBody>
          </p:sp>
          <p:sp>
            <p:nvSpPr>
              <p:cNvPr id="43059" name="Rectangle 45"/>
              <p:cNvSpPr/>
              <p:nvPr/>
            </p:nvSpPr>
            <p:spPr>
              <a:xfrm>
                <a:off x="710" y="1122"/>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3" name="Group 46"/>
            <p:cNvGrpSpPr/>
            <p:nvPr/>
          </p:nvGrpSpPr>
          <p:grpSpPr>
            <a:xfrm>
              <a:off x="3424" y="2736"/>
              <a:ext cx="705" cy="304"/>
              <a:chOff x="1478" y="1122"/>
              <a:chExt cx="768" cy="374"/>
            </a:xfrm>
          </p:grpSpPr>
          <p:sp>
            <p:nvSpPr>
              <p:cNvPr id="43056" name="Rectangle 47"/>
              <p:cNvSpPr/>
              <p:nvPr/>
            </p:nvSpPr>
            <p:spPr>
              <a:xfrm>
                <a:off x="1521" y="1122"/>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 </a:t>
                </a:r>
                <a:endParaRPr lang="en-US" altLang="zh-CN" sz="2000" b="1" dirty="0">
                  <a:ea typeface="宋体" panose="02010600030101010101" pitchFamily="2" charset="-122"/>
                </a:endParaRPr>
              </a:p>
              <a:p>
                <a:pPr marL="0" lvl="0" indent="0" algn="ctr">
                  <a:spcBef>
                    <a:spcPct val="0"/>
                  </a:spcBef>
                  <a:buNone/>
                </a:pPr>
                <a:endParaRPr lang="en-US" altLang="zh-CN" sz="2000" b="1" dirty="0">
                  <a:ea typeface="宋体" panose="02010600030101010101" pitchFamily="2" charset="-122"/>
                </a:endParaRPr>
              </a:p>
            </p:txBody>
          </p:sp>
          <p:sp>
            <p:nvSpPr>
              <p:cNvPr id="43057" name="Rectangle 48"/>
              <p:cNvSpPr/>
              <p:nvPr/>
            </p:nvSpPr>
            <p:spPr>
              <a:xfrm>
                <a:off x="1478" y="1122"/>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4" name="Group 52"/>
            <p:cNvGrpSpPr/>
            <p:nvPr/>
          </p:nvGrpSpPr>
          <p:grpSpPr>
            <a:xfrm>
              <a:off x="4834" y="2736"/>
              <a:ext cx="705" cy="304"/>
              <a:chOff x="3014" y="1122"/>
              <a:chExt cx="768" cy="374"/>
            </a:xfrm>
          </p:grpSpPr>
          <p:sp>
            <p:nvSpPr>
              <p:cNvPr id="43054" name="Rectangle 53"/>
              <p:cNvSpPr/>
              <p:nvPr/>
            </p:nvSpPr>
            <p:spPr>
              <a:xfrm>
                <a:off x="3057" y="1122"/>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 </a:t>
                </a:r>
                <a:endParaRPr lang="en-US" altLang="zh-CN" sz="2000" b="1" dirty="0">
                  <a:ea typeface="宋体" panose="02010600030101010101" pitchFamily="2" charset="-122"/>
                </a:endParaRPr>
              </a:p>
              <a:p>
                <a:pPr marL="0" lvl="0" indent="0" algn="ctr">
                  <a:spcBef>
                    <a:spcPct val="0"/>
                  </a:spcBef>
                  <a:buNone/>
                </a:pPr>
                <a:endParaRPr lang="en-US" altLang="zh-CN" sz="2000" b="1" dirty="0">
                  <a:ea typeface="宋体" panose="02010600030101010101" pitchFamily="2" charset="-122"/>
                </a:endParaRPr>
              </a:p>
            </p:txBody>
          </p:sp>
          <p:sp>
            <p:nvSpPr>
              <p:cNvPr id="43055" name="Rectangle 54"/>
              <p:cNvSpPr/>
              <p:nvPr/>
            </p:nvSpPr>
            <p:spPr>
              <a:xfrm>
                <a:off x="3014" y="1122"/>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5" name="Group 55"/>
            <p:cNvGrpSpPr/>
            <p:nvPr/>
          </p:nvGrpSpPr>
          <p:grpSpPr>
            <a:xfrm>
              <a:off x="2067" y="3040"/>
              <a:ext cx="652" cy="303"/>
              <a:chOff x="0" y="1496"/>
              <a:chExt cx="710" cy="374"/>
            </a:xfrm>
          </p:grpSpPr>
          <p:sp>
            <p:nvSpPr>
              <p:cNvPr id="43052" name="Rectangle 56"/>
              <p:cNvSpPr/>
              <p:nvPr/>
            </p:nvSpPr>
            <p:spPr>
              <a:xfrm>
                <a:off x="43" y="1496"/>
                <a:ext cx="624"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2</a:t>
                </a:r>
                <a:endParaRPr lang="en-US" altLang="zh-CN" sz="2000" b="1" dirty="0">
                  <a:ea typeface="宋体" panose="02010600030101010101" pitchFamily="2" charset="-122"/>
                </a:endParaRPr>
              </a:p>
            </p:txBody>
          </p:sp>
          <p:sp>
            <p:nvSpPr>
              <p:cNvPr id="43053" name="Rectangle 57"/>
              <p:cNvSpPr/>
              <p:nvPr/>
            </p:nvSpPr>
            <p:spPr>
              <a:xfrm>
                <a:off x="0" y="1496"/>
                <a:ext cx="710"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6" name="Group 64"/>
            <p:cNvGrpSpPr/>
            <p:nvPr/>
          </p:nvGrpSpPr>
          <p:grpSpPr>
            <a:xfrm>
              <a:off x="4129" y="3040"/>
              <a:ext cx="705" cy="303"/>
              <a:chOff x="2246" y="1496"/>
              <a:chExt cx="768" cy="374"/>
            </a:xfrm>
          </p:grpSpPr>
          <p:sp>
            <p:nvSpPr>
              <p:cNvPr id="43050" name="Rectangle 65"/>
              <p:cNvSpPr/>
              <p:nvPr/>
            </p:nvSpPr>
            <p:spPr>
              <a:xfrm>
                <a:off x="2289" y="1496"/>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 </a:t>
                </a:r>
                <a:endParaRPr lang="en-US" altLang="zh-CN" sz="2000" b="1" dirty="0">
                  <a:ea typeface="宋体" panose="02010600030101010101" pitchFamily="2" charset="-122"/>
                </a:endParaRPr>
              </a:p>
              <a:p>
                <a:pPr marL="0" lvl="0" indent="0" algn="ctr">
                  <a:spcBef>
                    <a:spcPct val="0"/>
                  </a:spcBef>
                  <a:buNone/>
                </a:pPr>
                <a:endParaRPr lang="en-US" altLang="zh-CN" sz="2000" b="1" dirty="0">
                  <a:ea typeface="宋体" panose="02010600030101010101" pitchFamily="2" charset="-122"/>
                </a:endParaRPr>
              </a:p>
            </p:txBody>
          </p:sp>
          <p:sp>
            <p:nvSpPr>
              <p:cNvPr id="43051" name="Rectangle 66"/>
              <p:cNvSpPr/>
              <p:nvPr/>
            </p:nvSpPr>
            <p:spPr>
              <a:xfrm>
                <a:off x="2246" y="1496"/>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7" name="Group 70"/>
            <p:cNvGrpSpPr/>
            <p:nvPr/>
          </p:nvGrpSpPr>
          <p:grpSpPr>
            <a:xfrm>
              <a:off x="2067" y="3343"/>
              <a:ext cx="652" cy="304"/>
              <a:chOff x="0" y="1870"/>
              <a:chExt cx="710" cy="374"/>
            </a:xfrm>
          </p:grpSpPr>
          <p:sp>
            <p:nvSpPr>
              <p:cNvPr id="43048" name="Rectangle 71"/>
              <p:cNvSpPr/>
              <p:nvPr/>
            </p:nvSpPr>
            <p:spPr>
              <a:xfrm>
                <a:off x="43" y="1870"/>
                <a:ext cx="624"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3</a:t>
                </a:r>
                <a:endParaRPr lang="en-US" altLang="zh-CN" sz="2000" b="1" dirty="0">
                  <a:ea typeface="宋体" panose="02010600030101010101" pitchFamily="2" charset="-122"/>
                </a:endParaRPr>
              </a:p>
            </p:txBody>
          </p:sp>
          <p:sp>
            <p:nvSpPr>
              <p:cNvPr id="43049" name="Rectangle 72"/>
              <p:cNvSpPr/>
              <p:nvPr/>
            </p:nvSpPr>
            <p:spPr>
              <a:xfrm>
                <a:off x="0" y="1870"/>
                <a:ext cx="710"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8" name="Group 82"/>
            <p:cNvGrpSpPr/>
            <p:nvPr/>
          </p:nvGrpSpPr>
          <p:grpSpPr>
            <a:xfrm>
              <a:off x="4834" y="3343"/>
              <a:ext cx="705" cy="304"/>
              <a:chOff x="3014" y="1870"/>
              <a:chExt cx="768" cy="374"/>
            </a:xfrm>
          </p:grpSpPr>
          <p:sp>
            <p:nvSpPr>
              <p:cNvPr id="43046" name="Rectangle 83"/>
              <p:cNvSpPr/>
              <p:nvPr/>
            </p:nvSpPr>
            <p:spPr>
              <a:xfrm>
                <a:off x="3057" y="1870"/>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 </a:t>
                </a:r>
                <a:endParaRPr lang="en-US" altLang="zh-CN" sz="2000" b="1" dirty="0">
                  <a:ea typeface="宋体" panose="02010600030101010101" pitchFamily="2" charset="-122"/>
                </a:endParaRPr>
              </a:p>
              <a:p>
                <a:pPr marL="0" lvl="0" indent="0" algn="ctr">
                  <a:spcBef>
                    <a:spcPct val="0"/>
                  </a:spcBef>
                  <a:buNone/>
                </a:pPr>
                <a:endParaRPr lang="en-US" altLang="zh-CN" sz="2000" b="1" dirty="0">
                  <a:ea typeface="宋体" panose="02010600030101010101" pitchFamily="2" charset="-122"/>
                </a:endParaRPr>
              </a:p>
            </p:txBody>
          </p:sp>
          <p:sp>
            <p:nvSpPr>
              <p:cNvPr id="43047" name="Rectangle 84"/>
              <p:cNvSpPr/>
              <p:nvPr/>
            </p:nvSpPr>
            <p:spPr>
              <a:xfrm>
                <a:off x="3014" y="1870"/>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39" name="Group 85"/>
            <p:cNvGrpSpPr/>
            <p:nvPr/>
          </p:nvGrpSpPr>
          <p:grpSpPr>
            <a:xfrm>
              <a:off x="2067" y="3647"/>
              <a:ext cx="652" cy="303"/>
              <a:chOff x="0" y="2244"/>
              <a:chExt cx="710" cy="374"/>
            </a:xfrm>
          </p:grpSpPr>
          <p:sp>
            <p:nvSpPr>
              <p:cNvPr id="43044" name="Rectangle 86"/>
              <p:cNvSpPr/>
              <p:nvPr/>
            </p:nvSpPr>
            <p:spPr>
              <a:xfrm>
                <a:off x="43" y="2244"/>
                <a:ext cx="624"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4</a:t>
                </a:r>
                <a:endParaRPr lang="en-US" altLang="zh-CN" sz="2000" b="1" dirty="0">
                  <a:ea typeface="宋体" panose="02010600030101010101" pitchFamily="2" charset="-122"/>
                </a:endParaRPr>
              </a:p>
            </p:txBody>
          </p:sp>
          <p:sp>
            <p:nvSpPr>
              <p:cNvPr id="43045" name="Rectangle 87"/>
              <p:cNvSpPr/>
              <p:nvPr/>
            </p:nvSpPr>
            <p:spPr>
              <a:xfrm>
                <a:off x="0" y="2244"/>
                <a:ext cx="710"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43040" name="Group 97"/>
            <p:cNvGrpSpPr/>
            <p:nvPr/>
          </p:nvGrpSpPr>
          <p:grpSpPr>
            <a:xfrm>
              <a:off x="4834" y="3647"/>
              <a:ext cx="705" cy="303"/>
              <a:chOff x="3014" y="2244"/>
              <a:chExt cx="768" cy="374"/>
            </a:xfrm>
          </p:grpSpPr>
          <p:sp>
            <p:nvSpPr>
              <p:cNvPr id="43042" name="Rectangle 98"/>
              <p:cNvSpPr/>
              <p:nvPr/>
            </p:nvSpPr>
            <p:spPr>
              <a:xfrm>
                <a:off x="3057" y="2244"/>
                <a:ext cx="682" cy="374"/>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ea typeface="宋体" panose="02010600030101010101" pitchFamily="2" charset="-122"/>
                  </a:rPr>
                  <a:t> </a:t>
                </a:r>
                <a:endParaRPr lang="en-US" altLang="zh-CN" sz="2000" b="1" dirty="0">
                  <a:ea typeface="宋体" panose="02010600030101010101" pitchFamily="2" charset="-122"/>
                </a:endParaRPr>
              </a:p>
              <a:p>
                <a:pPr marL="0" lvl="0" indent="0" algn="ctr">
                  <a:spcBef>
                    <a:spcPct val="0"/>
                  </a:spcBef>
                  <a:buNone/>
                </a:pPr>
                <a:endParaRPr lang="en-US" altLang="zh-CN" sz="2000" b="1" dirty="0">
                  <a:ea typeface="宋体" panose="02010600030101010101" pitchFamily="2" charset="-122"/>
                </a:endParaRPr>
              </a:p>
            </p:txBody>
          </p:sp>
          <p:sp>
            <p:nvSpPr>
              <p:cNvPr id="43043" name="Rectangle 99"/>
              <p:cNvSpPr/>
              <p:nvPr/>
            </p:nvSpPr>
            <p:spPr>
              <a:xfrm>
                <a:off x="3014" y="2244"/>
                <a:ext cx="768" cy="374"/>
              </a:xfrm>
              <a:prstGeom prst="rect">
                <a:avLst/>
              </a:prstGeom>
              <a:noFill/>
              <a:ln w="7"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sp>
          <p:nvSpPr>
            <p:cNvPr id="43041" name="Rectangle 100"/>
            <p:cNvSpPr/>
            <p:nvPr/>
          </p:nvSpPr>
          <p:spPr>
            <a:xfrm>
              <a:off x="2064" y="1824"/>
              <a:ext cx="3478" cy="2128"/>
            </a:xfrm>
            <a:prstGeom prst="rect">
              <a:avLst/>
            </a:prstGeom>
            <a:noFill/>
            <a:ln w="9525" cap="flat" cmpd="sng">
              <a:solidFill>
                <a:srgbClr val="A0A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7672"/>
                                        </p:tgtEl>
                                        <p:attrNameLst>
                                          <p:attrName>style.visibility</p:attrName>
                                        </p:attrNameLst>
                                      </p:cBhvr>
                                      <p:to>
                                        <p:strVal val="visible"/>
                                      </p:to>
                                    </p:set>
                                    <p:anim calcmode="lin" valueType="num">
                                      <p:cBhvr additive="base">
                                        <p:cTn id="7" dur="500" fill="hold"/>
                                        <p:tgtEl>
                                          <p:spTgt spid="237672"/>
                                        </p:tgtEl>
                                        <p:attrNameLst>
                                          <p:attrName>ppt_x</p:attrName>
                                        </p:attrNameLst>
                                      </p:cBhvr>
                                      <p:tavLst>
                                        <p:tav tm="0">
                                          <p:val>
                                            <p:strVal val="0-#ppt_w/2"/>
                                          </p:val>
                                        </p:tav>
                                        <p:tav tm="100000">
                                          <p:val>
                                            <p:strVal val="#ppt_x"/>
                                          </p:val>
                                        </p:tav>
                                      </p:tavLst>
                                    </p:anim>
                                    <p:anim calcmode="lin" valueType="num">
                                      <p:cBhvr additive="base">
                                        <p:cTn id="8" dur="500" fill="hold"/>
                                        <p:tgtEl>
                                          <p:spTgt spid="2376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7596"/>
                                        </p:tgtEl>
                                        <p:attrNameLst>
                                          <p:attrName>style.visibility</p:attrName>
                                        </p:attrNameLst>
                                      </p:cBhvr>
                                      <p:to>
                                        <p:strVal val="visible"/>
                                      </p:to>
                                    </p:set>
                                    <p:anim calcmode="lin" valueType="num">
                                      <p:cBhvr additive="base">
                                        <p:cTn id="13" dur="500" fill="hold"/>
                                        <p:tgtEl>
                                          <p:spTgt spid="237596"/>
                                        </p:tgtEl>
                                        <p:attrNameLst>
                                          <p:attrName>ppt_x</p:attrName>
                                        </p:attrNameLst>
                                      </p:cBhvr>
                                      <p:tavLst>
                                        <p:tav tm="0">
                                          <p:val>
                                            <p:strVal val="0-#ppt_w/2"/>
                                          </p:val>
                                        </p:tav>
                                        <p:tav tm="100000">
                                          <p:val>
                                            <p:strVal val="#ppt_x"/>
                                          </p:val>
                                        </p:tav>
                                      </p:tavLst>
                                    </p:anim>
                                    <p:anim calcmode="lin" valueType="num">
                                      <p:cBhvr additive="base">
                                        <p:cTn id="14" dur="500" fill="hold"/>
                                        <p:tgtEl>
                                          <p:spTgt spid="2375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7599"/>
                                        </p:tgtEl>
                                        <p:attrNameLst>
                                          <p:attrName>style.visibility</p:attrName>
                                        </p:attrNameLst>
                                      </p:cBhvr>
                                      <p:to>
                                        <p:strVal val="visible"/>
                                      </p:to>
                                    </p:set>
                                    <p:anim calcmode="lin" valueType="num">
                                      <p:cBhvr additive="base">
                                        <p:cTn id="19" dur="500" fill="hold"/>
                                        <p:tgtEl>
                                          <p:spTgt spid="237599"/>
                                        </p:tgtEl>
                                        <p:attrNameLst>
                                          <p:attrName>ppt_x</p:attrName>
                                        </p:attrNameLst>
                                      </p:cBhvr>
                                      <p:tavLst>
                                        <p:tav tm="0">
                                          <p:val>
                                            <p:strVal val="0-#ppt_w/2"/>
                                          </p:val>
                                        </p:tav>
                                        <p:tav tm="100000">
                                          <p:val>
                                            <p:strVal val="#ppt_x"/>
                                          </p:val>
                                        </p:tav>
                                      </p:tavLst>
                                    </p:anim>
                                    <p:anim calcmode="lin" valueType="num">
                                      <p:cBhvr additive="base">
                                        <p:cTn id="20" dur="500" fill="hold"/>
                                        <p:tgtEl>
                                          <p:spTgt spid="23759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7605"/>
                                        </p:tgtEl>
                                        <p:attrNameLst>
                                          <p:attrName>style.visibility</p:attrName>
                                        </p:attrNameLst>
                                      </p:cBhvr>
                                      <p:to>
                                        <p:strVal val="visible"/>
                                      </p:to>
                                    </p:set>
                                    <p:anim calcmode="lin" valueType="num">
                                      <p:cBhvr additive="base">
                                        <p:cTn id="25" dur="500" fill="hold"/>
                                        <p:tgtEl>
                                          <p:spTgt spid="237605"/>
                                        </p:tgtEl>
                                        <p:attrNameLst>
                                          <p:attrName>ppt_x</p:attrName>
                                        </p:attrNameLst>
                                      </p:cBhvr>
                                      <p:tavLst>
                                        <p:tav tm="0">
                                          <p:val>
                                            <p:strVal val="0-#ppt_w/2"/>
                                          </p:val>
                                        </p:tav>
                                        <p:tav tm="100000">
                                          <p:val>
                                            <p:strVal val="#ppt_x"/>
                                          </p:val>
                                        </p:tav>
                                      </p:tavLst>
                                    </p:anim>
                                    <p:anim calcmode="lin" valueType="num">
                                      <p:cBhvr additive="base">
                                        <p:cTn id="26" dur="500" fill="hold"/>
                                        <p:tgtEl>
                                          <p:spTgt spid="2376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7617"/>
                                        </p:tgtEl>
                                        <p:attrNameLst>
                                          <p:attrName>style.visibility</p:attrName>
                                        </p:attrNameLst>
                                      </p:cBhvr>
                                      <p:to>
                                        <p:strVal val="visible"/>
                                      </p:to>
                                    </p:set>
                                    <p:anim calcmode="lin" valueType="num">
                                      <p:cBhvr additive="base">
                                        <p:cTn id="31" dur="500" fill="hold"/>
                                        <p:tgtEl>
                                          <p:spTgt spid="237617"/>
                                        </p:tgtEl>
                                        <p:attrNameLst>
                                          <p:attrName>ppt_x</p:attrName>
                                        </p:attrNameLst>
                                      </p:cBhvr>
                                      <p:tavLst>
                                        <p:tav tm="0">
                                          <p:val>
                                            <p:strVal val="0-#ppt_w/2"/>
                                          </p:val>
                                        </p:tav>
                                        <p:tav tm="100000">
                                          <p:val>
                                            <p:strVal val="#ppt_x"/>
                                          </p:val>
                                        </p:tav>
                                      </p:tavLst>
                                    </p:anim>
                                    <p:anim calcmode="lin" valueType="num">
                                      <p:cBhvr additive="base">
                                        <p:cTn id="32" dur="500" fill="hold"/>
                                        <p:tgtEl>
                                          <p:spTgt spid="2376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37626"/>
                                        </p:tgtEl>
                                        <p:attrNameLst>
                                          <p:attrName>style.visibility</p:attrName>
                                        </p:attrNameLst>
                                      </p:cBhvr>
                                      <p:to>
                                        <p:strVal val="visible"/>
                                      </p:to>
                                    </p:set>
                                    <p:anim calcmode="lin" valueType="num">
                                      <p:cBhvr additive="base">
                                        <p:cTn id="37" dur="500" fill="hold"/>
                                        <p:tgtEl>
                                          <p:spTgt spid="237626"/>
                                        </p:tgtEl>
                                        <p:attrNameLst>
                                          <p:attrName>ppt_x</p:attrName>
                                        </p:attrNameLst>
                                      </p:cBhvr>
                                      <p:tavLst>
                                        <p:tav tm="0">
                                          <p:val>
                                            <p:strVal val="0-#ppt_w/2"/>
                                          </p:val>
                                        </p:tav>
                                        <p:tav tm="100000">
                                          <p:val>
                                            <p:strVal val="#ppt_x"/>
                                          </p:val>
                                        </p:tav>
                                      </p:tavLst>
                                    </p:anim>
                                    <p:anim calcmode="lin" valueType="num">
                                      <p:cBhvr additive="base">
                                        <p:cTn id="38" dur="500" fill="hold"/>
                                        <p:tgtEl>
                                          <p:spTgt spid="23762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37629"/>
                                        </p:tgtEl>
                                        <p:attrNameLst>
                                          <p:attrName>style.visibility</p:attrName>
                                        </p:attrNameLst>
                                      </p:cBhvr>
                                      <p:to>
                                        <p:strVal val="visible"/>
                                      </p:to>
                                    </p:set>
                                    <p:anim calcmode="lin" valueType="num">
                                      <p:cBhvr additive="base">
                                        <p:cTn id="43" dur="500" fill="hold"/>
                                        <p:tgtEl>
                                          <p:spTgt spid="237629"/>
                                        </p:tgtEl>
                                        <p:attrNameLst>
                                          <p:attrName>ppt_x</p:attrName>
                                        </p:attrNameLst>
                                      </p:cBhvr>
                                      <p:tavLst>
                                        <p:tav tm="0">
                                          <p:val>
                                            <p:strVal val="0-#ppt_w/2"/>
                                          </p:val>
                                        </p:tav>
                                        <p:tav tm="100000">
                                          <p:val>
                                            <p:strVal val="#ppt_x"/>
                                          </p:val>
                                        </p:tav>
                                      </p:tavLst>
                                    </p:anim>
                                    <p:anim calcmode="lin" valueType="num">
                                      <p:cBhvr additive="base">
                                        <p:cTn id="44" dur="500" fill="hold"/>
                                        <p:tgtEl>
                                          <p:spTgt spid="23762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37635"/>
                                        </p:tgtEl>
                                        <p:attrNameLst>
                                          <p:attrName>style.visibility</p:attrName>
                                        </p:attrNameLst>
                                      </p:cBhvr>
                                      <p:to>
                                        <p:strVal val="visible"/>
                                      </p:to>
                                    </p:set>
                                    <p:anim calcmode="lin" valueType="num">
                                      <p:cBhvr additive="base">
                                        <p:cTn id="49" dur="500" fill="hold"/>
                                        <p:tgtEl>
                                          <p:spTgt spid="237635"/>
                                        </p:tgtEl>
                                        <p:attrNameLst>
                                          <p:attrName>ppt_x</p:attrName>
                                        </p:attrNameLst>
                                      </p:cBhvr>
                                      <p:tavLst>
                                        <p:tav tm="0">
                                          <p:val>
                                            <p:strVal val="0-#ppt_w/2"/>
                                          </p:val>
                                        </p:tav>
                                        <p:tav tm="100000">
                                          <p:val>
                                            <p:strVal val="#ppt_x"/>
                                          </p:val>
                                        </p:tav>
                                      </p:tavLst>
                                    </p:anim>
                                    <p:anim calcmode="lin" valueType="num">
                                      <p:cBhvr additive="base">
                                        <p:cTn id="50" dur="500" fill="hold"/>
                                        <p:tgtEl>
                                          <p:spTgt spid="23763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37670"/>
                                        </p:tgtEl>
                                        <p:attrNameLst>
                                          <p:attrName>style.visibility</p:attrName>
                                        </p:attrNameLst>
                                      </p:cBhvr>
                                      <p:to>
                                        <p:strVal val="visible"/>
                                      </p:to>
                                    </p:set>
                                    <p:anim calcmode="lin" valueType="num">
                                      <p:cBhvr additive="base">
                                        <p:cTn id="55" dur="500" fill="hold"/>
                                        <p:tgtEl>
                                          <p:spTgt spid="237670"/>
                                        </p:tgtEl>
                                        <p:attrNameLst>
                                          <p:attrName>ppt_x</p:attrName>
                                        </p:attrNameLst>
                                      </p:cBhvr>
                                      <p:tavLst>
                                        <p:tav tm="0">
                                          <p:val>
                                            <p:strVal val="0-#ppt_w/2"/>
                                          </p:val>
                                        </p:tav>
                                        <p:tav tm="100000">
                                          <p:val>
                                            <p:strVal val="#ppt_x"/>
                                          </p:val>
                                        </p:tav>
                                      </p:tavLst>
                                    </p:anim>
                                    <p:anim calcmode="lin" valueType="num">
                                      <p:cBhvr additive="base">
                                        <p:cTn id="56" dur="500" fill="hold"/>
                                        <p:tgtEl>
                                          <p:spTgt spid="23767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37671"/>
                                        </p:tgtEl>
                                        <p:attrNameLst>
                                          <p:attrName>style.visibility</p:attrName>
                                        </p:attrNameLst>
                                      </p:cBhvr>
                                      <p:to>
                                        <p:strVal val="visible"/>
                                      </p:to>
                                    </p:set>
                                    <p:anim calcmode="lin" valueType="num">
                                      <p:cBhvr additive="base">
                                        <p:cTn id="61" dur="500" fill="hold"/>
                                        <p:tgtEl>
                                          <p:spTgt spid="237671"/>
                                        </p:tgtEl>
                                        <p:attrNameLst>
                                          <p:attrName>ppt_x</p:attrName>
                                        </p:attrNameLst>
                                      </p:cBhvr>
                                      <p:tavLst>
                                        <p:tav tm="0">
                                          <p:val>
                                            <p:strVal val="0-#ppt_w/2"/>
                                          </p:val>
                                        </p:tav>
                                        <p:tav tm="100000">
                                          <p:val>
                                            <p:strVal val="#ppt_x"/>
                                          </p:val>
                                        </p:tav>
                                      </p:tavLst>
                                    </p:anim>
                                    <p:anim calcmode="lin" valueType="num">
                                      <p:cBhvr additive="base">
                                        <p:cTn id="62" dur="500" fill="hold"/>
                                        <p:tgtEl>
                                          <p:spTgt spid="2376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39618" name="Rectangle 2"/>
          <p:cNvSpPr/>
          <p:nvPr/>
        </p:nvSpPr>
        <p:spPr>
          <a:xfrm>
            <a:off x="34925" y="1497013"/>
            <a:ext cx="9001125" cy="4524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latin typeface="楷体_GB2312" pitchFamily="49" charset="-122"/>
              </a:rPr>
              <a:t>① </a:t>
            </a:r>
            <a:r>
              <a:rPr lang="zh-CN" altLang="en-US" sz="2400" b="1" dirty="0">
                <a:latin typeface="楷体_GB2312" pitchFamily="49" charset="-122"/>
              </a:rPr>
              <a:t>若</a:t>
            </a:r>
            <a:r>
              <a:rPr lang="en-US" altLang="zh-CN" sz="2400" b="1" dirty="0">
                <a:latin typeface="楷体_GB2312" pitchFamily="49" charset="-122"/>
              </a:rPr>
              <a:t>ACTION[S,a]</a:t>
            </a:r>
            <a:r>
              <a:rPr lang="zh-CN" altLang="en-US" sz="2400" b="1" dirty="0">
                <a:latin typeface="楷体_GB2312" pitchFamily="49" charset="-122"/>
              </a:rPr>
              <a:t>＝</a:t>
            </a:r>
            <a:r>
              <a:rPr lang="en-US" altLang="zh-CN" sz="2400" b="1" dirty="0">
                <a:latin typeface="楷体_GB2312" pitchFamily="49" charset="-122"/>
              </a:rPr>
              <a:t>S</a:t>
            </a:r>
            <a:r>
              <a:rPr lang="en-US" altLang="zh-CN" sz="2400" b="1" baseline="-25000" dirty="0">
                <a:latin typeface="楷体_GB2312" pitchFamily="49" charset="-122"/>
              </a:rPr>
              <a:t>j</a:t>
            </a:r>
            <a:r>
              <a:rPr lang="zh-CN" altLang="en-US" sz="2400" b="1" dirty="0">
                <a:latin typeface="楷体_GB2312" pitchFamily="49" charset="-122"/>
              </a:rPr>
              <a:t>，</a:t>
            </a:r>
            <a:r>
              <a:rPr lang="en-US" altLang="zh-CN" sz="2400" b="1" dirty="0">
                <a:latin typeface="楷体_GB2312" pitchFamily="49" charset="-122"/>
              </a:rPr>
              <a:t>a</a:t>
            </a:r>
            <a:r>
              <a:rPr lang="zh-CN" altLang="en-US" sz="2400" b="1" dirty="0">
                <a:latin typeface="楷体_GB2312" pitchFamily="49" charset="-122"/>
              </a:rPr>
              <a:t>为</a:t>
            </a:r>
            <a:r>
              <a:rPr lang="en-US" altLang="zh-CN" sz="2400" b="1" dirty="0">
                <a:latin typeface="楷体_GB2312" pitchFamily="49" charset="-122"/>
              </a:rPr>
              <a:t>V</a:t>
            </a:r>
            <a:r>
              <a:rPr lang="en-US" altLang="zh-CN" sz="2400" b="1" baseline="-25000" dirty="0">
                <a:latin typeface="楷体_GB2312" pitchFamily="49" charset="-122"/>
              </a:rPr>
              <a:t>T</a:t>
            </a:r>
            <a:r>
              <a:rPr lang="zh-CN" altLang="en-US" sz="2400" b="1" dirty="0">
                <a:latin typeface="楷体_GB2312" pitchFamily="49" charset="-122"/>
              </a:rPr>
              <a:t>，则将</a:t>
            </a:r>
            <a:r>
              <a:rPr lang="en-US" altLang="zh-CN" sz="2400" b="1" dirty="0">
                <a:latin typeface="楷体_GB2312" pitchFamily="49" charset="-122"/>
              </a:rPr>
              <a:t>a</a:t>
            </a:r>
            <a:r>
              <a:rPr lang="zh-CN" altLang="en-US" sz="2400" b="1" dirty="0">
                <a:latin typeface="楷体_GB2312" pitchFamily="49" charset="-122"/>
              </a:rPr>
              <a:t>移入符号栈，</a:t>
            </a:r>
            <a:r>
              <a:rPr lang="en-US" altLang="zh-CN" sz="2400" b="1" dirty="0">
                <a:latin typeface="楷体_GB2312" pitchFamily="49" charset="-122"/>
              </a:rPr>
              <a:t>j</a:t>
            </a:r>
            <a:r>
              <a:rPr lang="zh-CN" altLang="en-US" sz="2400" b="1" dirty="0">
                <a:latin typeface="楷体_GB2312" pitchFamily="49" charset="-122"/>
              </a:rPr>
              <a:t>移入状态栈</a:t>
            </a:r>
            <a:endParaRPr lang="zh-CN" altLang="en-US" sz="2400" b="1" dirty="0">
              <a:latin typeface="楷体_GB2312" pitchFamily="49" charset="-122"/>
            </a:endParaRPr>
          </a:p>
          <a:p>
            <a:pPr marL="0" lvl="0" indent="0">
              <a:spcBef>
                <a:spcPct val="50000"/>
              </a:spcBef>
              <a:buFont typeface="Wingdings" panose="05000000000000000000" pitchFamily="2" charset="2"/>
              <a:buNone/>
            </a:pPr>
            <a:r>
              <a:rPr lang="zh-CN" altLang="en-US" sz="2400" b="1" dirty="0">
                <a:latin typeface="楷体_GB2312" pitchFamily="49" charset="-122"/>
              </a:rPr>
              <a:t>② 若</a:t>
            </a:r>
            <a:r>
              <a:rPr lang="en-US" altLang="zh-CN" sz="2400" b="1" dirty="0">
                <a:latin typeface="楷体_GB2312" pitchFamily="49" charset="-122"/>
              </a:rPr>
              <a:t>ACTION[S,a]</a:t>
            </a:r>
            <a:r>
              <a:rPr lang="zh-CN" altLang="en-US" sz="2400" b="1" dirty="0">
                <a:latin typeface="楷体_GB2312" pitchFamily="49" charset="-122"/>
              </a:rPr>
              <a:t>＝</a:t>
            </a:r>
            <a:r>
              <a:rPr lang="en-US" altLang="zh-CN" sz="2400" b="1" dirty="0">
                <a:latin typeface="楷体_GB2312" pitchFamily="49" charset="-122"/>
              </a:rPr>
              <a:t>r</a:t>
            </a:r>
            <a:r>
              <a:rPr lang="en-US" altLang="zh-CN" sz="2400" b="1" baseline="-25000" dirty="0">
                <a:latin typeface="楷体_GB2312" pitchFamily="49" charset="-122"/>
              </a:rPr>
              <a:t>j</a:t>
            </a:r>
            <a:r>
              <a:rPr lang="zh-CN" altLang="en-US" sz="2400" b="1" dirty="0">
                <a:latin typeface="楷体_GB2312" pitchFamily="49" charset="-122"/>
              </a:rPr>
              <a:t>，</a:t>
            </a:r>
            <a:r>
              <a:rPr lang="en-US" altLang="zh-CN" sz="2400" b="1" dirty="0">
                <a:latin typeface="楷体_GB2312" pitchFamily="49" charset="-122"/>
              </a:rPr>
              <a:t>a</a:t>
            </a:r>
            <a:r>
              <a:rPr lang="zh-CN" altLang="en-US" sz="2400" b="1" dirty="0">
                <a:latin typeface="楷体_GB2312" pitchFamily="49" charset="-122"/>
              </a:rPr>
              <a:t>为</a:t>
            </a:r>
            <a:r>
              <a:rPr lang="en-US" altLang="zh-CN" sz="2400" b="1" dirty="0">
                <a:latin typeface="楷体_GB2312" pitchFamily="49" charset="-122"/>
              </a:rPr>
              <a:t>V</a:t>
            </a:r>
            <a:r>
              <a:rPr lang="en-US" altLang="zh-CN" sz="2400" b="1" baseline="-25000" dirty="0">
                <a:latin typeface="楷体_GB2312" pitchFamily="49" charset="-122"/>
              </a:rPr>
              <a:t>T</a:t>
            </a:r>
            <a:r>
              <a:rPr lang="zh-CN" altLang="en-US" sz="2400" b="1" dirty="0">
                <a:latin typeface="楷体_GB2312" pitchFamily="49" charset="-122"/>
              </a:rPr>
              <a:t>或＃</a:t>
            </a:r>
            <a:r>
              <a:rPr lang="en-US" altLang="zh-CN" sz="2400" b="1" dirty="0">
                <a:latin typeface="楷体_GB2312" pitchFamily="49" charset="-122"/>
              </a:rPr>
              <a:t>,</a:t>
            </a:r>
            <a:r>
              <a:rPr lang="zh-CN" altLang="en-US" sz="2400" b="1" dirty="0">
                <a:latin typeface="楷体_GB2312" pitchFamily="49" charset="-122"/>
              </a:rPr>
              <a:t>则用第</a:t>
            </a:r>
            <a:r>
              <a:rPr lang="en-US" altLang="zh-CN" sz="2400" b="1" dirty="0">
                <a:latin typeface="楷体_GB2312" pitchFamily="49" charset="-122"/>
              </a:rPr>
              <a:t>j</a:t>
            </a:r>
            <a:r>
              <a:rPr lang="zh-CN" altLang="en-US" sz="2400" b="1" dirty="0">
                <a:latin typeface="楷体_GB2312" pitchFamily="49" charset="-122"/>
              </a:rPr>
              <a:t>个产生式归约，并将两个栈的指针减去</a:t>
            </a:r>
            <a:r>
              <a:rPr lang="en-US" altLang="zh-CN" sz="2400" b="1" dirty="0">
                <a:latin typeface="楷体_GB2312" pitchFamily="49" charset="-122"/>
              </a:rPr>
              <a:t>k</a:t>
            </a:r>
            <a:r>
              <a:rPr lang="zh-CN" altLang="en-US" sz="2400" b="1" dirty="0">
                <a:latin typeface="楷体_GB2312" pitchFamily="49" charset="-122"/>
              </a:rPr>
              <a:t>（</a:t>
            </a:r>
            <a:r>
              <a:rPr lang="en-US" altLang="zh-CN" sz="2400" b="1" dirty="0">
                <a:latin typeface="楷体_GB2312" pitchFamily="49" charset="-122"/>
              </a:rPr>
              <a:t>k</a:t>
            </a:r>
            <a:r>
              <a:rPr lang="zh-CN" altLang="en-US" sz="2400" b="1" dirty="0">
                <a:latin typeface="楷体_GB2312" pitchFamily="49" charset="-122"/>
              </a:rPr>
              <a:t>为第</a:t>
            </a:r>
            <a:r>
              <a:rPr lang="en-US" altLang="zh-CN" sz="2400" b="1" dirty="0">
                <a:latin typeface="楷体_GB2312" pitchFamily="49" charset="-122"/>
              </a:rPr>
              <a:t>j</a:t>
            </a:r>
            <a:r>
              <a:rPr lang="zh-CN" altLang="en-US" sz="2400" b="1" dirty="0">
                <a:latin typeface="楷体_GB2312" pitchFamily="49" charset="-122"/>
              </a:rPr>
              <a:t>个产生式右部的符号串长度）</a:t>
            </a:r>
            <a:r>
              <a:rPr lang="en-US" altLang="zh-CN" sz="2400" b="1" dirty="0">
                <a:latin typeface="楷体_GB2312" pitchFamily="49" charset="-122"/>
              </a:rPr>
              <a:t>,</a:t>
            </a:r>
            <a:r>
              <a:rPr lang="zh-CN" altLang="en-US" sz="2400" b="1" dirty="0">
                <a:latin typeface="楷体_GB2312" pitchFamily="49" charset="-122"/>
              </a:rPr>
              <a:t>这时当前面临符号为第</a:t>
            </a:r>
            <a:r>
              <a:rPr lang="en-US" altLang="zh-CN" sz="2400" b="1" dirty="0">
                <a:latin typeface="楷体_GB2312" pitchFamily="49" charset="-122"/>
              </a:rPr>
              <a:t>j</a:t>
            </a:r>
            <a:r>
              <a:rPr lang="zh-CN" altLang="en-US" sz="2400" b="1" dirty="0">
                <a:latin typeface="楷体_GB2312" pitchFamily="49" charset="-122"/>
              </a:rPr>
              <a:t>个产生式左部的非终结符，不防设为</a:t>
            </a:r>
            <a:r>
              <a:rPr lang="en-US" altLang="zh-CN" sz="2400" b="1" dirty="0">
                <a:latin typeface="楷体_GB2312" pitchFamily="49" charset="-122"/>
              </a:rPr>
              <a:t>A</a:t>
            </a:r>
            <a:r>
              <a:rPr lang="zh-CN" altLang="en-US" sz="2400" b="1" dirty="0">
                <a:latin typeface="楷体_GB2312" pitchFamily="49" charset="-122"/>
              </a:rPr>
              <a:t>，归约后栈顶状态设为</a:t>
            </a:r>
            <a:r>
              <a:rPr lang="en-US" altLang="zh-CN" sz="2400" b="1" dirty="0">
                <a:latin typeface="楷体_GB2312" pitchFamily="49" charset="-122"/>
              </a:rPr>
              <a:t>n</a:t>
            </a:r>
            <a:r>
              <a:rPr lang="zh-CN" altLang="en-US" sz="2400" b="1" dirty="0">
                <a:latin typeface="楷体_GB2312" pitchFamily="49" charset="-122"/>
              </a:rPr>
              <a:t>，则再进行</a:t>
            </a:r>
            <a:r>
              <a:rPr lang="en-US" altLang="zh-CN" sz="2400" b="1" dirty="0">
                <a:latin typeface="楷体_GB2312" pitchFamily="49" charset="-122"/>
              </a:rPr>
              <a:t>GOTO[n,A]</a:t>
            </a:r>
            <a:endParaRPr lang="en-US" altLang="zh-CN" sz="2400" b="1" dirty="0">
              <a:latin typeface="楷体_GB2312" pitchFamily="49" charset="-122"/>
            </a:endParaRPr>
          </a:p>
          <a:p>
            <a:pPr marL="0" lvl="0" indent="0">
              <a:spcBef>
                <a:spcPct val="50000"/>
              </a:spcBef>
              <a:buFont typeface="Wingdings" panose="05000000000000000000" pitchFamily="2" charset="2"/>
              <a:buNone/>
            </a:pPr>
            <a:r>
              <a:rPr lang="en-US" altLang="zh-CN" sz="2400" b="1" dirty="0">
                <a:latin typeface="楷体_GB2312" pitchFamily="49" charset="-122"/>
              </a:rPr>
              <a:t>③ </a:t>
            </a:r>
            <a:r>
              <a:rPr lang="zh-CN" altLang="en-US" sz="2400" b="1" dirty="0">
                <a:latin typeface="楷体_GB2312" pitchFamily="49" charset="-122"/>
              </a:rPr>
              <a:t>若</a:t>
            </a:r>
            <a:r>
              <a:rPr lang="en-US" altLang="zh-CN" sz="2400" b="1" dirty="0">
                <a:latin typeface="楷体_GB2312" pitchFamily="49" charset="-122"/>
              </a:rPr>
              <a:t>ACTION[S,</a:t>
            </a:r>
            <a:r>
              <a:rPr lang="zh-CN" altLang="en-US" sz="2400" b="1" dirty="0">
                <a:latin typeface="楷体_GB2312" pitchFamily="49" charset="-122"/>
              </a:rPr>
              <a:t>＃</a:t>
            </a:r>
            <a:r>
              <a:rPr lang="en-US" altLang="zh-CN" sz="2400" b="1" dirty="0">
                <a:latin typeface="楷体_GB2312" pitchFamily="49" charset="-122"/>
              </a:rPr>
              <a:t>]</a:t>
            </a:r>
            <a:r>
              <a:rPr lang="zh-CN" altLang="en-US" sz="2400" b="1" dirty="0">
                <a:latin typeface="楷体_GB2312" pitchFamily="49" charset="-122"/>
              </a:rPr>
              <a:t>＝</a:t>
            </a:r>
            <a:r>
              <a:rPr lang="en-US" altLang="zh-CN" sz="2400" b="1" dirty="0">
                <a:latin typeface="楷体_GB2312" pitchFamily="49" charset="-122"/>
              </a:rPr>
              <a:t>acc</a:t>
            </a:r>
            <a:r>
              <a:rPr lang="zh-CN" altLang="en-US" sz="2400" b="1" dirty="0">
                <a:latin typeface="楷体_GB2312" pitchFamily="49" charset="-122"/>
              </a:rPr>
              <a:t>，则为接受，表示分析成功</a:t>
            </a:r>
            <a:endParaRPr lang="zh-CN" altLang="en-US" sz="2400" b="1" dirty="0">
              <a:latin typeface="楷体_GB2312" pitchFamily="49" charset="-122"/>
            </a:endParaRPr>
          </a:p>
          <a:p>
            <a:pPr marL="0" lvl="0" indent="0">
              <a:spcBef>
                <a:spcPct val="50000"/>
              </a:spcBef>
              <a:buNone/>
            </a:pPr>
            <a:r>
              <a:rPr lang="zh-CN" altLang="en-US" sz="2400" b="1" dirty="0">
                <a:latin typeface="楷体_GB2312" pitchFamily="49" charset="-122"/>
              </a:rPr>
              <a:t>④ 若</a:t>
            </a:r>
            <a:r>
              <a:rPr lang="en-US" altLang="zh-CN" sz="2400" b="1" dirty="0">
                <a:latin typeface="楷体_GB2312" pitchFamily="49" charset="-122"/>
              </a:rPr>
              <a:t>GOTO[S,A]</a:t>
            </a:r>
            <a:r>
              <a:rPr lang="zh-CN" altLang="en-US" sz="2400" b="1" dirty="0">
                <a:latin typeface="楷体_GB2312" pitchFamily="49" charset="-122"/>
              </a:rPr>
              <a:t>＝</a:t>
            </a:r>
            <a:r>
              <a:rPr lang="en-US" altLang="zh-CN" sz="2400" b="1" dirty="0">
                <a:latin typeface="楷体_GB2312" pitchFamily="49" charset="-122"/>
              </a:rPr>
              <a:t>j</a:t>
            </a:r>
            <a:r>
              <a:rPr lang="zh-CN" altLang="en-US" sz="2400" b="1" dirty="0">
                <a:latin typeface="楷体_GB2312" pitchFamily="49" charset="-122"/>
              </a:rPr>
              <a:t>，</a:t>
            </a:r>
            <a:r>
              <a:rPr lang="en-US" altLang="zh-CN" sz="2400" b="1" dirty="0">
                <a:latin typeface="楷体_GB2312" pitchFamily="49" charset="-122"/>
              </a:rPr>
              <a:t>A</a:t>
            </a:r>
            <a:r>
              <a:rPr lang="zh-CN" altLang="en-US" sz="2400" b="1" dirty="0">
                <a:latin typeface="楷体_GB2312" pitchFamily="49" charset="-122"/>
              </a:rPr>
              <a:t>为</a:t>
            </a:r>
            <a:r>
              <a:rPr lang="en-US" altLang="zh-CN" sz="2400" b="1" dirty="0">
                <a:latin typeface="楷体_GB2312" pitchFamily="49" charset="-122"/>
              </a:rPr>
              <a:t>V</a:t>
            </a:r>
            <a:r>
              <a:rPr lang="en-US" altLang="zh-CN" sz="2400" b="1" baseline="-25000" dirty="0">
                <a:latin typeface="楷体_GB2312" pitchFamily="49" charset="-122"/>
              </a:rPr>
              <a:t>N</a:t>
            </a:r>
            <a:r>
              <a:rPr lang="zh-CN" altLang="en-US" sz="2400" b="1" dirty="0">
                <a:latin typeface="楷体_GB2312" pitchFamily="49" charset="-122"/>
              </a:rPr>
              <a:t>，表明前一动作是用关于</a:t>
            </a:r>
            <a:r>
              <a:rPr lang="en-US" altLang="zh-CN" sz="2400" b="1" dirty="0">
                <a:latin typeface="楷体_GB2312" pitchFamily="49" charset="-122"/>
              </a:rPr>
              <a:t>A</a:t>
            </a:r>
            <a:r>
              <a:rPr lang="zh-CN" altLang="en-US" sz="2400" b="1" dirty="0">
                <a:latin typeface="楷体_GB2312" pitchFamily="49" charset="-122"/>
              </a:rPr>
              <a:t>的产生式归约的，当前面临非终结符</a:t>
            </a:r>
            <a:r>
              <a:rPr lang="en-US" altLang="zh-CN" sz="2400" b="1" dirty="0">
                <a:latin typeface="楷体_GB2312" pitchFamily="49" charset="-122"/>
              </a:rPr>
              <a:t>A</a:t>
            </a:r>
            <a:r>
              <a:rPr lang="zh-CN" altLang="en-US" sz="2400" b="1" dirty="0">
                <a:latin typeface="楷体_GB2312" pitchFamily="49" charset="-122"/>
              </a:rPr>
              <a:t>应移入符号栈，</a:t>
            </a:r>
            <a:r>
              <a:rPr lang="en-US" altLang="zh-CN" sz="2400" b="1" dirty="0">
                <a:latin typeface="楷体_GB2312" pitchFamily="49" charset="-122"/>
              </a:rPr>
              <a:t>j</a:t>
            </a:r>
            <a:r>
              <a:rPr lang="zh-CN" altLang="en-US" sz="2400" b="1" dirty="0">
                <a:latin typeface="楷体_GB2312" pitchFamily="49" charset="-122"/>
              </a:rPr>
              <a:t>移入状态栈。对于终结符的</a:t>
            </a:r>
            <a:r>
              <a:rPr lang="en-US" altLang="zh-CN" sz="2400" b="1" dirty="0">
                <a:latin typeface="楷体_GB2312" pitchFamily="49" charset="-122"/>
              </a:rPr>
              <a:t>GOTO[S,a]</a:t>
            </a:r>
            <a:r>
              <a:rPr lang="zh-CN" altLang="en-US" sz="2400" b="1" dirty="0">
                <a:latin typeface="楷体_GB2312" pitchFamily="49" charset="-122"/>
              </a:rPr>
              <a:t>已和</a:t>
            </a:r>
            <a:r>
              <a:rPr lang="en-US" altLang="zh-CN" sz="2400" b="1" dirty="0">
                <a:latin typeface="楷体_GB2312" pitchFamily="49" charset="-122"/>
              </a:rPr>
              <a:t>ACTION[S,a]</a:t>
            </a:r>
            <a:r>
              <a:rPr lang="zh-CN" altLang="en-US" sz="2400" b="1" dirty="0">
                <a:latin typeface="楷体_GB2312" pitchFamily="49" charset="-122"/>
              </a:rPr>
              <a:t>重合</a:t>
            </a:r>
            <a:endParaRPr lang="zh-CN" altLang="en-US" sz="2400" b="1" dirty="0">
              <a:latin typeface="楷体_GB2312" pitchFamily="49" charset="-122"/>
            </a:endParaRPr>
          </a:p>
          <a:p>
            <a:pPr marL="0" lvl="0" indent="0">
              <a:spcBef>
                <a:spcPct val="50000"/>
              </a:spcBef>
              <a:buNone/>
            </a:pPr>
            <a:r>
              <a:rPr lang="zh-CN" altLang="en-US" sz="2400" b="1" dirty="0">
                <a:latin typeface="楷体_GB2312" pitchFamily="49" charset="-122"/>
              </a:rPr>
              <a:t>⑤若 </a:t>
            </a:r>
            <a:r>
              <a:rPr lang="en-US" altLang="zh-CN" sz="2400" b="1" dirty="0">
                <a:latin typeface="楷体_GB2312" pitchFamily="49" charset="-122"/>
              </a:rPr>
              <a:t>ACTION[S,a]</a:t>
            </a:r>
            <a:r>
              <a:rPr lang="zh-CN" altLang="en-US" sz="2400" b="1" dirty="0">
                <a:latin typeface="楷体_GB2312" pitchFamily="49" charset="-122"/>
              </a:rPr>
              <a:t>＝空白，则转向出错处理</a:t>
            </a:r>
            <a:endParaRPr lang="zh-CN" altLang="en-US" sz="2400" b="1" dirty="0">
              <a:latin typeface="楷体_GB2312" pitchFamily="49" charset="-122"/>
            </a:endParaRPr>
          </a:p>
        </p:txBody>
      </p:sp>
      <p:sp>
        <p:nvSpPr>
          <p:cNvPr id="44036"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LR</a:t>
            </a:r>
            <a:r>
              <a:rPr lang="zh-CN" altLang="en-US" b="1" dirty="0">
                <a:solidFill>
                  <a:srgbClr val="CC00CC"/>
                </a:solidFill>
                <a:latin typeface="楷体_GB2312" pitchFamily="49" charset="-122"/>
              </a:rPr>
              <a:t>（</a:t>
            </a:r>
            <a:r>
              <a:rPr lang="en-US" altLang="zh-CN" b="1" dirty="0">
                <a:solidFill>
                  <a:srgbClr val="CC00CC"/>
                </a:solidFill>
                <a:latin typeface="楷体_GB2312" pitchFamily="49" charset="-122"/>
              </a:rPr>
              <a:t>0</a:t>
            </a:r>
            <a:r>
              <a:rPr lang="zh-CN" altLang="en-US" b="1" dirty="0">
                <a:solidFill>
                  <a:srgbClr val="CC00CC"/>
                </a:solidFill>
                <a:latin typeface="楷体_GB2312" pitchFamily="49" charset="-122"/>
              </a:rPr>
              <a:t>）分析器的工作过程</a:t>
            </a:r>
            <a:endParaRPr lang="zh-CN" altLang="en-US" b="1" dirty="0">
              <a:solidFill>
                <a:srgbClr val="CC00CC"/>
              </a:solidFill>
              <a:latin typeface="楷体_GB2312" pitchFamily="49" charset="-122"/>
            </a:endParaRPr>
          </a:p>
        </p:txBody>
      </p:sp>
      <p:sp>
        <p:nvSpPr>
          <p:cNvPr id="44037"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44038"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618">
                                            <p:txEl>
                                              <p:charRg st="0" end="39"/>
                                            </p:txEl>
                                          </p:spTgt>
                                        </p:tgtEl>
                                        <p:attrNameLst>
                                          <p:attrName>style.visibility</p:attrName>
                                        </p:attrNameLst>
                                      </p:cBhvr>
                                      <p:to>
                                        <p:strVal val="visible"/>
                                      </p:to>
                                    </p:set>
                                    <p:animEffect transition="in" filter="blinds(horizontal)">
                                      <p:cBhvr>
                                        <p:cTn id="7" dur="500"/>
                                        <p:tgtEl>
                                          <p:spTgt spid="239618">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618">
                                            <p:txEl>
                                              <p:charRg st="39" end="159"/>
                                            </p:txEl>
                                          </p:spTgt>
                                        </p:tgtEl>
                                        <p:attrNameLst>
                                          <p:attrName>style.visibility</p:attrName>
                                        </p:attrNameLst>
                                      </p:cBhvr>
                                      <p:to>
                                        <p:strVal val="visible"/>
                                      </p:to>
                                    </p:set>
                                    <p:animEffect transition="in" filter="blinds(horizontal)">
                                      <p:cBhvr>
                                        <p:cTn id="12" dur="500"/>
                                        <p:tgtEl>
                                          <p:spTgt spid="239618">
                                            <p:txEl>
                                              <p:charRg st="39" end="1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9618">
                                            <p:txEl>
                                              <p:charRg st="159" end="190"/>
                                            </p:txEl>
                                          </p:spTgt>
                                        </p:tgtEl>
                                        <p:attrNameLst>
                                          <p:attrName>style.visibility</p:attrName>
                                        </p:attrNameLst>
                                      </p:cBhvr>
                                      <p:to>
                                        <p:strVal val="visible"/>
                                      </p:to>
                                    </p:set>
                                    <p:animEffect transition="in" filter="blinds(horizontal)">
                                      <p:cBhvr>
                                        <p:cTn id="17" dur="500"/>
                                        <p:tgtEl>
                                          <p:spTgt spid="239618">
                                            <p:txEl>
                                              <p:charRg st="159" end="19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9618">
                                            <p:txEl>
                                              <p:charRg st="190" end="283"/>
                                            </p:txEl>
                                          </p:spTgt>
                                        </p:tgtEl>
                                        <p:attrNameLst>
                                          <p:attrName>style.visibility</p:attrName>
                                        </p:attrNameLst>
                                      </p:cBhvr>
                                      <p:to>
                                        <p:strVal val="visible"/>
                                      </p:to>
                                    </p:set>
                                    <p:animEffect transition="in" filter="blinds(horizontal)">
                                      <p:cBhvr>
                                        <p:cTn id="22" dur="500"/>
                                        <p:tgtEl>
                                          <p:spTgt spid="239618">
                                            <p:txEl>
                                              <p:charRg st="190" end="2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9618">
                                            <p:txEl>
                                              <p:charRg st="283" end="309"/>
                                            </p:txEl>
                                          </p:spTgt>
                                        </p:tgtEl>
                                        <p:attrNameLst>
                                          <p:attrName>style.visibility</p:attrName>
                                        </p:attrNameLst>
                                      </p:cBhvr>
                                      <p:to>
                                        <p:strVal val="visible"/>
                                      </p:to>
                                    </p:set>
                                    <p:animEffect transition="in" filter="blinds(horizontal)">
                                      <p:cBhvr>
                                        <p:cTn id="27" dur="500"/>
                                        <p:tgtEl>
                                          <p:spTgt spid="239618">
                                            <p:txEl>
                                              <p:charRg st="283" end="3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45059" name="Rectangle 2"/>
          <p:cNvSpPr/>
          <p:nvPr/>
        </p:nvSpPr>
        <p:spPr>
          <a:xfrm>
            <a:off x="457200" y="1676400"/>
            <a:ext cx="8305800" cy="43434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sz="2800" b="1" dirty="0">
                <a:latin typeface="楷体_GB2312" pitchFamily="49" charset="-122"/>
                <a:sym typeface="Symbol" panose="05050102010706020507" pitchFamily="18" charset="2"/>
              </a:rPr>
              <a:t>　</a:t>
            </a:r>
            <a:r>
              <a:rPr lang="en-US" altLang="zh-CN" sz="2800" b="1" dirty="0">
                <a:latin typeface="楷体_GB2312" pitchFamily="49" charset="-122"/>
                <a:sym typeface="Symbol" panose="05050102010706020507" pitchFamily="18" charset="2"/>
              </a:rPr>
              <a:t>G[S]</a:t>
            </a:r>
            <a:r>
              <a:rPr lang="zh-CN" altLang="en-US" sz="2800" b="1" dirty="0">
                <a:latin typeface="楷体_GB2312" pitchFamily="49" charset="-122"/>
                <a:sym typeface="Symbol" panose="05050102010706020507" pitchFamily="18" charset="2"/>
              </a:rPr>
              <a:t>：</a:t>
            </a:r>
            <a:endParaRPr lang="zh-CN" altLang="en-US" sz="2800" b="1" dirty="0">
              <a:latin typeface="楷体_GB2312" pitchFamily="49" charset="-122"/>
              <a:sym typeface="Symbol" panose="05050102010706020507" pitchFamily="18" charset="2"/>
            </a:endParaRPr>
          </a:p>
          <a:p>
            <a:pPr marL="342900" lvl="0" indent="-342900">
              <a:spcBef>
                <a:spcPct val="0"/>
              </a:spcBef>
              <a:buNone/>
            </a:pPr>
            <a:r>
              <a:rPr lang="zh-CN" altLang="en-US" sz="2800" b="1" dirty="0">
                <a:latin typeface="楷体_GB2312" pitchFamily="49" charset="-122"/>
                <a:sym typeface="Symbol" panose="05050102010706020507" pitchFamily="18" charset="2"/>
              </a:rPr>
              <a:t>       </a:t>
            </a:r>
            <a:r>
              <a:rPr lang="en-US" altLang="zh-CN" sz="2800" b="1" dirty="0">
                <a:latin typeface="楷体_GB2312" pitchFamily="49" charset="-122"/>
                <a:sym typeface="Symbol" panose="05050102010706020507" pitchFamily="18" charset="2"/>
              </a:rPr>
              <a:t>S </a:t>
            </a:r>
            <a:r>
              <a:rPr lang="en-US" altLang="zh-CN" sz="2800" b="1" dirty="0">
                <a:solidFill>
                  <a:srgbClr val="CC3300"/>
                </a:solidFill>
                <a:latin typeface="楷体_GB2312" pitchFamily="49" charset="-122"/>
                <a:sym typeface="Symbol" panose="05050102010706020507" pitchFamily="18" charset="2"/>
              </a:rPr>
              <a:t>a</a:t>
            </a:r>
            <a:r>
              <a:rPr lang="en-US" altLang="zh-CN" sz="2800" b="1" dirty="0">
                <a:latin typeface="楷体_GB2312" pitchFamily="49" charset="-122"/>
                <a:sym typeface="Symbol" panose="05050102010706020507" pitchFamily="18" charset="2"/>
              </a:rPr>
              <a:t>A</a:t>
            </a:r>
            <a:r>
              <a:rPr lang="en-US" altLang="zh-CN" sz="2800" b="1" dirty="0">
                <a:solidFill>
                  <a:srgbClr val="CC3300"/>
                </a:solidFill>
                <a:latin typeface="楷体_GB2312" pitchFamily="49" charset="-122"/>
                <a:sym typeface="Symbol" panose="05050102010706020507" pitchFamily="18" charset="2"/>
              </a:rPr>
              <a:t>c</a:t>
            </a:r>
            <a:r>
              <a:rPr lang="en-US" altLang="zh-CN" sz="2800" b="1" dirty="0">
                <a:latin typeface="楷体_GB2312" pitchFamily="49" charset="-122"/>
                <a:sym typeface="Symbol" panose="05050102010706020507" pitchFamily="18" charset="2"/>
              </a:rPr>
              <a:t>B</a:t>
            </a:r>
            <a:r>
              <a:rPr lang="en-US" altLang="zh-CN" sz="2800" b="1" dirty="0">
                <a:solidFill>
                  <a:srgbClr val="CC3300"/>
                </a:solidFill>
                <a:latin typeface="楷体_GB2312" pitchFamily="49" charset="-122"/>
                <a:sym typeface="Symbol" panose="05050102010706020507" pitchFamily="18" charset="2"/>
              </a:rPr>
              <a:t>e</a:t>
            </a:r>
            <a:r>
              <a:rPr lang="en-US" altLang="zh-CN" sz="2800" b="1" dirty="0">
                <a:latin typeface="楷体_GB2312" pitchFamily="49" charset="-122"/>
                <a:sym typeface="Symbol" panose="05050102010706020507" pitchFamily="18" charset="2"/>
              </a:rPr>
              <a:t>    </a:t>
            </a:r>
            <a:endParaRPr lang="en-US" altLang="zh-CN" sz="2800" b="1" dirty="0">
              <a:latin typeface="楷体_GB2312" pitchFamily="49" charset="-122"/>
              <a:sym typeface="Symbol" panose="05050102010706020507" pitchFamily="18" charset="2"/>
            </a:endParaRPr>
          </a:p>
          <a:p>
            <a:pPr marL="742950" lvl="1" indent="-285750">
              <a:spcBef>
                <a:spcPct val="0"/>
              </a:spcBef>
              <a:buNone/>
            </a:pPr>
            <a:r>
              <a:rPr lang="zh-CN" altLang="en-US" b="1" dirty="0">
                <a:latin typeface="楷体_GB2312" pitchFamily="49" charset="-122"/>
                <a:sym typeface="Symbol" panose="05050102010706020507" pitchFamily="18" charset="2"/>
              </a:rPr>
              <a:t>     </a:t>
            </a:r>
            <a:r>
              <a:rPr lang="en-US" altLang="zh-CN" b="1" dirty="0">
                <a:latin typeface="楷体_GB2312" pitchFamily="49" charset="-122"/>
                <a:sym typeface="Symbol" panose="05050102010706020507" pitchFamily="18" charset="2"/>
              </a:rPr>
              <a:t>A </a:t>
            </a:r>
            <a:r>
              <a:rPr lang="en-US" altLang="zh-CN" b="1" dirty="0">
                <a:solidFill>
                  <a:srgbClr val="CC3300"/>
                </a:solidFill>
                <a:latin typeface="楷体_GB2312" pitchFamily="49" charset="-122"/>
                <a:sym typeface="Symbol" panose="05050102010706020507" pitchFamily="18" charset="2"/>
              </a:rPr>
              <a:t>b</a:t>
            </a:r>
            <a:endParaRPr lang="en-US" altLang="zh-CN" b="1" dirty="0">
              <a:latin typeface="楷体_GB2312" pitchFamily="49" charset="-122"/>
              <a:sym typeface="Symbol" panose="05050102010706020507" pitchFamily="18" charset="2"/>
            </a:endParaRPr>
          </a:p>
          <a:p>
            <a:pPr marL="742950" lvl="1" indent="-285750">
              <a:spcBef>
                <a:spcPct val="0"/>
              </a:spcBef>
              <a:buNone/>
            </a:pPr>
            <a:r>
              <a:rPr lang="en-US" altLang="zh-CN" b="1" dirty="0">
                <a:latin typeface="楷体_GB2312" pitchFamily="49" charset="-122"/>
                <a:sym typeface="Symbol" panose="05050102010706020507" pitchFamily="18" charset="2"/>
              </a:rPr>
              <a:t>     A A</a:t>
            </a:r>
            <a:r>
              <a:rPr lang="en-US" altLang="zh-CN" b="1" dirty="0">
                <a:solidFill>
                  <a:srgbClr val="CC3300"/>
                </a:solidFill>
                <a:latin typeface="楷体_GB2312" pitchFamily="49" charset="-122"/>
                <a:sym typeface="Symbol" panose="05050102010706020507" pitchFamily="18" charset="2"/>
              </a:rPr>
              <a:t>b</a:t>
            </a:r>
            <a:r>
              <a:rPr lang="en-US" altLang="zh-CN" b="1" dirty="0">
                <a:latin typeface="楷体_GB2312" pitchFamily="49" charset="-122"/>
                <a:sym typeface="Symbol" panose="05050102010706020507" pitchFamily="18" charset="2"/>
              </a:rPr>
              <a:t>	</a:t>
            </a:r>
            <a:endParaRPr lang="en-US" altLang="zh-CN" b="1" dirty="0">
              <a:latin typeface="楷体_GB2312" pitchFamily="49" charset="-122"/>
              <a:sym typeface="Symbol" panose="05050102010706020507" pitchFamily="18" charset="2"/>
            </a:endParaRPr>
          </a:p>
          <a:p>
            <a:pPr marL="742950" lvl="1" indent="-285750">
              <a:spcBef>
                <a:spcPct val="0"/>
              </a:spcBef>
              <a:buNone/>
            </a:pPr>
            <a:r>
              <a:rPr lang="en-US" altLang="zh-CN" b="1" dirty="0">
                <a:latin typeface="楷体_GB2312" pitchFamily="49" charset="-122"/>
                <a:sym typeface="Symbol" panose="05050102010706020507" pitchFamily="18" charset="2"/>
              </a:rPr>
              <a:t>     B </a:t>
            </a:r>
            <a:r>
              <a:rPr lang="en-US" altLang="zh-CN" b="1" dirty="0">
                <a:solidFill>
                  <a:srgbClr val="CC3300"/>
                </a:solidFill>
                <a:latin typeface="楷体_GB2312" pitchFamily="49" charset="-122"/>
                <a:sym typeface="Symbol" panose="05050102010706020507" pitchFamily="18" charset="2"/>
              </a:rPr>
              <a:t>d</a:t>
            </a:r>
            <a:endParaRPr lang="en-US" altLang="zh-CN" b="1" dirty="0">
              <a:solidFill>
                <a:srgbClr val="CC3300"/>
              </a:solidFill>
              <a:latin typeface="楷体_GB2312" pitchFamily="49" charset="-122"/>
              <a:sym typeface="Symbol" panose="05050102010706020507" pitchFamily="18" charset="2"/>
            </a:endParaRPr>
          </a:p>
          <a:p>
            <a:pPr marL="742950" lvl="1" indent="-285750">
              <a:spcBef>
                <a:spcPct val="0"/>
              </a:spcBef>
              <a:buNone/>
            </a:pPr>
            <a:endParaRPr lang="en-US" altLang="zh-CN" b="1" dirty="0">
              <a:solidFill>
                <a:srgbClr val="CC3300"/>
              </a:solidFill>
              <a:latin typeface="楷体_GB2312" pitchFamily="49" charset="-122"/>
              <a:sym typeface="Symbol" panose="05050102010706020507" pitchFamily="18" charset="2"/>
            </a:endParaRPr>
          </a:p>
          <a:p>
            <a:pPr marL="742950" lvl="1" indent="-285750">
              <a:spcBef>
                <a:spcPct val="0"/>
              </a:spcBef>
              <a:buNone/>
            </a:pPr>
            <a:r>
              <a:rPr lang="en-US" altLang="zh-CN" b="1" dirty="0">
                <a:latin typeface="楷体_GB2312" pitchFamily="49" charset="-122"/>
              </a:rPr>
              <a:t> 1)</a:t>
            </a:r>
            <a:r>
              <a:rPr lang="zh-CN" altLang="en-US" b="1" dirty="0">
                <a:latin typeface="楷体_GB2312" pitchFamily="49" charset="-122"/>
              </a:rPr>
              <a:t>通过项目集规范族构造识别活前缀的</a:t>
            </a:r>
            <a:r>
              <a:rPr lang="en-US" altLang="en-US" b="1" dirty="0">
                <a:latin typeface="楷体_GB2312" pitchFamily="49" charset="-122"/>
              </a:rPr>
              <a:t>DFA</a:t>
            </a:r>
            <a:r>
              <a:rPr lang="en-US" altLang="zh-CN" b="1" dirty="0">
                <a:latin typeface="楷体_GB2312" pitchFamily="49" charset="-122"/>
              </a:rPr>
              <a:t> </a:t>
            </a:r>
            <a:endParaRPr lang="en-US" altLang="zh-CN" b="1" dirty="0">
              <a:latin typeface="楷体_GB2312" pitchFamily="49" charset="-122"/>
            </a:endParaRPr>
          </a:p>
          <a:p>
            <a:pPr marL="742950" lvl="1" indent="-285750">
              <a:spcBef>
                <a:spcPct val="0"/>
              </a:spcBef>
              <a:buNone/>
            </a:pPr>
            <a:r>
              <a:rPr lang="en-US" altLang="zh-CN" b="1" dirty="0">
                <a:latin typeface="楷体_GB2312" pitchFamily="49" charset="-122"/>
              </a:rPr>
              <a:t> 2)</a:t>
            </a:r>
            <a:r>
              <a:rPr lang="zh-CN" altLang="en-US" b="1" dirty="0">
                <a:latin typeface="楷体_GB2312" pitchFamily="49" charset="-122"/>
              </a:rPr>
              <a:t>构造它的</a:t>
            </a:r>
            <a:r>
              <a:rPr lang="en-US" altLang="zh-CN" b="1" dirty="0">
                <a:latin typeface="楷体_GB2312" pitchFamily="49" charset="-122"/>
              </a:rPr>
              <a:t>LR(0)</a:t>
            </a:r>
            <a:r>
              <a:rPr lang="zh-CN" altLang="en-US" b="1" dirty="0">
                <a:latin typeface="楷体_GB2312" pitchFamily="49" charset="-122"/>
              </a:rPr>
              <a:t>分析表　</a:t>
            </a:r>
            <a:endParaRPr lang="zh-CN" altLang="en-US" b="1" dirty="0">
              <a:latin typeface="楷体_GB2312" pitchFamily="49" charset="-122"/>
            </a:endParaRPr>
          </a:p>
          <a:p>
            <a:pPr marL="742950" lvl="1" indent="-285750">
              <a:spcBef>
                <a:spcPct val="0"/>
              </a:spcBef>
              <a:buNone/>
            </a:pPr>
            <a:r>
              <a:rPr lang="zh-CN" altLang="en-US" b="1" dirty="0">
                <a:latin typeface="楷体_GB2312" pitchFamily="49" charset="-122"/>
              </a:rPr>
              <a:t> </a:t>
            </a:r>
            <a:r>
              <a:rPr lang="en-US" altLang="zh-CN" b="1" dirty="0">
                <a:latin typeface="楷体_GB2312" pitchFamily="49" charset="-122"/>
              </a:rPr>
              <a:t>3)</a:t>
            </a:r>
            <a:r>
              <a:rPr lang="en-US" altLang="en-US" b="1" dirty="0">
                <a:solidFill>
                  <a:srgbClr val="CC3300"/>
                </a:solidFill>
                <a:latin typeface="楷体_GB2312" pitchFamily="49" charset="-122"/>
              </a:rPr>
              <a:t>abbce#</a:t>
            </a:r>
            <a:r>
              <a:rPr lang="zh-CN" altLang="en-US" b="1" dirty="0">
                <a:latin typeface="楷体_GB2312" pitchFamily="49" charset="-122"/>
              </a:rPr>
              <a:t>是否为</a:t>
            </a:r>
            <a:r>
              <a:rPr lang="en-US" altLang="zh-CN" b="1" dirty="0">
                <a:latin typeface="楷体_GB2312" pitchFamily="49" charset="-122"/>
                <a:sym typeface="Symbol" panose="05050102010706020507" pitchFamily="18" charset="2"/>
              </a:rPr>
              <a:t>G[S]</a:t>
            </a:r>
            <a:r>
              <a:rPr lang="zh-CN" altLang="en-US" b="1" dirty="0">
                <a:latin typeface="楷体_GB2312" pitchFamily="49" charset="-122"/>
                <a:sym typeface="Symbol" panose="05050102010706020507" pitchFamily="18" charset="2"/>
              </a:rPr>
              <a:t>句子，给出</a:t>
            </a:r>
            <a:r>
              <a:rPr lang="zh-CN" altLang="en-US" b="1" dirty="0">
                <a:latin typeface="楷体_GB2312" pitchFamily="49" charset="-122"/>
              </a:rPr>
              <a:t>分析步骤。</a:t>
            </a:r>
            <a:endParaRPr lang="zh-CN" altLang="en-US" b="1" dirty="0">
              <a:latin typeface="楷体_GB2312" pitchFamily="49" charset="-122"/>
            </a:endParaRPr>
          </a:p>
        </p:txBody>
      </p:sp>
      <p:sp>
        <p:nvSpPr>
          <p:cNvPr id="45060" name="Rectangle 3"/>
          <p:cNvSpPr/>
          <p:nvPr/>
        </p:nvSpPr>
        <p:spPr>
          <a:xfrm>
            <a:off x="3563938" y="809625"/>
            <a:ext cx="1828800" cy="533400"/>
          </a:xfrm>
          <a:prstGeom prst="rect">
            <a:avLst/>
          </a:prstGeom>
          <a:solidFill>
            <a:srgbClr val="D9E6E6">
              <a:alpha val="50195"/>
            </a:srgbClr>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zh-CN" altLang="en-US" b="1" dirty="0">
                <a:latin typeface="楷体_GB2312" pitchFamily="49" charset="-122"/>
                <a:sym typeface="Symbol" panose="05050102010706020507" pitchFamily="18" charset="2"/>
              </a:rPr>
              <a:t>课内练习</a:t>
            </a:r>
            <a:endParaRPr lang="zh-CN" altLang="en-US" b="1" dirty="0">
              <a:latin typeface="楷体_GB2312" pitchFamily="49" charset="-122"/>
              <a:sym typeface="Symbol" panose="05050102010706020507" pitchFamily="18"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46083" name="Text Box 2"/>
          <p:cNvSpPr txBox="1"/>
          <p:nvPr/>
        </p:nvSpPr>
        <p:spPr>
          <a:xfrm>
            <a:off x="0" y="0"/>
            <a:ext cx="3124200" cy="2308225"/>
          </a:xfrm>
          <a:prstGeom prst="rect">
            <a:avLst/>
          </a:prstGeom>
          <a:solidFill>
            <a:srgbClr val="FFCCFF"/>
          </a:solid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sz="2400" b="1" dirty="0">
                <a:ea typeface="仿宋_GB2312" pitchFamily="49" charset="-122"/>
                <a:sym typeface="Symbol" panose="05050102010706020507" pitchFamily="18" charset="2"/>
              </a:rPr>
              <a:t>G[S]</a:t>
            </a:r>
            <a:r>
              <a:rPr lang="zh-CN" altLang="en-US" sz="2400" b="1" dirty="0">
                <a:ea typeface="宋体" panose="02010600030101010101" pitchFamily="2" charset="-122"/>
                <a:sym typeface="Symbol" panose="05050102010706020507" pitchFamily="18" charset="2"/>
              </a:rPr>
              <a:t>拓广</a:t>
            </a:r>
            <a:r>
              <a:rPr lang="zh-CN" altLang="en-US" sz="2400" b="1" dirty="0">
                <a:ea typeface="仿宋_GB2312" pitchFamily="49" charset="-122"/>
                <a:sym typeface="Symbol" panose="05050102010706020507" pitchFamily="18" charset="2"/>
              </a:rPr>
              <a:t>为</a:t>
            </a:r>
            <a:r>
              <a:rPr lang="en-US" altLang="zh-CN" sz="2400" b="1" dirty="0">
                <a:ea typeface="仿宋_GB2312" pitchFamily="49" charset="-122"/>
                <a:sym typeface="Symbol" panose="05050102010706020507" pitchFamily="18" charset="2"/>
              </a:rPr>
              <a:t>G</a:t>
            </a:r>
            <a:r>
              <a:rPr lang="en-US" altLang="zh-CN" sz="2400" b="1" dirty="0">
                <a:latin typeface="Tahoma" panose="020B0604030504040204" pitchFamily="34" charset="0"/>
                <a:ea typeface="宋体" panose="02010600030101010101" pitchFamily="2" charset="-122"/>
              </a:rPr>
              <a:t>’</a:t>
            </a:r>
            <a:r>
              <a:rPr lang="en-US" altLang="zh-CN" sz="2400" b="1" dirty="0">
                <a:ea typeface="仿宋_GB2312" pitchFamily="49" charset="-122"/>
                <a:sym typeface="Symbol" panose="05050102010706020507" pitchFamily="18" charset="2"/>
              </a:rPr>
              <a:t>:</a:t>
            </a:r>
            <a:endParaRPr lang="en-US" altLang="zh-CN" sz="2400" b="1" dirty="0">
              <a:ea typeface="仿宋_GB2312" pitchFamily="49" charset="-122"/>
              <a:sym typeface="Symbol" panose="05050102010706020507" pitchFamily="18" charset="2"/>
            </a:endParaRPr>
          </a:p>
          <a:p>
            <a:pPr marL="0" lvl="0" indent="0">
              <a:spcBef>
                <a:spcPct val="0"/>
              </a:spcBef>
              <a:buNone/>
            </a:pPr>
            <a:r>
              <a:rPr lang="en-US" altLang="zh-CN" sz="2400" b="1" dirty="0">
                <a:ea typeface="仿宋_GB2312" pitchFamily="49" charset="-122"/>
                <a:sym typeface="Symbol" panose="05050102010706020507" pitchFamily="18" charset="2"/>
              </a:rPr>
              <a:t>           (0)</a:t>
            </a:r>
            <a:r>
              <a:rPr lang="en-US" altLang="zh-CN" sz="2400" b="1" dirty="0">
                <a:ea typeface="仿宋_GB2312" pitchFamily="49" charset="-122"/>
              </a:rPr>
              <a:t>S</a:t>
            </a:r>
            <a:r>
              <a:rPr lang="en-US" altLang="zh-CN" sz="2400" b="1" dirty="0">
                <a:latin typeface="Tahoma" panose="020B0604030504040204" pitchFamily="34" charset="0"/>
                <a:ea typeface="宋体" panose="02010600030101010101" pitchFamily="2" charset="-122"/>
              </a:rPr>
              <a:t>’</a:t>
            </a:r>
            <a:r>
              <a:rPr lang="en-US" altLang="zh-CN" sz="2400" b="1" dirty="0">
                <a:solidFill>
                  <a:srgbClr val="000000"/>
                </a:solidFill>
                <a:ea typeface="仿宋_GB2312" pitchFamily="49" charset="-122"/>
              </a:rPr>
              <a:t> </a:t>
            </a:r>
            <a:r>
              <a:rPr lang="en-US" altLang="zh-CN" sz="2400" dirty="0">
                <a:ea typeface="仿宋_GB2312" pitchFamily="49" charset="-122"/>
              </a:rPr>
              <a:t> </a:t>
            </a:r>
            <a:r>
              <a:rPr lang="en-US" altLang="zh-CN" sz="2400" b="1" dirty="0">
                <a:ea typeface="仿宋_GB2312" pitchFamily="49" charset="-122"/>
                <a:sym typeface="Symbol" panose="05050102010706020507" pitchFamily="18" charset="2"/>
              </a:rPr>
              <a:t> S</a:t>
            </a:r>
            <a:endParaRPr lang="en-US" altLang="zh-CN" sz="2400" b="1" dirty="0">
              <a:ea typeface="仿宋_GB2312" pitchFamily="49" charset="-122"/>
              <a:sym typeface="Symbol" panose="05050102010706020507" pitchFamily="18" charset="2"/>
            </a:endParaRPr>
          </a:p>
          <a:p>
            <a:pPr marL="457200" lvl="1" indent="0">
              <a:spcBef>
                <a:spcPct val="0"/>
              </a:spcBef>
              <a:buNone/>
            </a:pPr>
            <a:r>
              <a:rPr lang="zh-CN" altLang="zh-CN" sz="2400" b="1" dirty="0">
                <a:ea typeface="仿宋_GB2312" pitchFamily="49" charset="-122"/>
                <a:sym typeface="Symbol" panose="05050102010706020507" pitchFamily="18" charset="2"/>
              </a:rPr>
              <a:t>     </a:t>
            </a:r>
            <a:r>
              <a:rPr lang="en-US" altLang="zh-CN" sz="2400" b="1" dirty="0">
                <a:ea typeface="仿宋_GB2312" pitchFamily="49" charset="-122"/>
                <a:sym typeface="Symbol" panose="05050102010706020507" pitchFamily="18" charset="2"/>
              </a:rPr>
              <a:t>(1)S </a:t>
            </a:r>
            <a:r>
              <a:rPr lang="en-US" altLang="zh-CN" sz="2400" b="1" dirty="0">
                <a:solidFill>
                  <a:srgbClr val="CC3300"/>
                </a:solidFill>
                <a:ea typeface="仿宋_GB2312" pitchFamily="49" charset="-122"/>
                <a:sym typeface="Symbol" panose="05050102010706020507" pitchFamily="18" charset="2"/>
              </a:rPr>
              <a:t>a</a:t>
            </a:r>
            <a:r>
              <a:rPr lang="en-US" altLang="zh-CN" sz="2400" b="1" dirty="0">
                <a:ea typeface="仿宋_GB2312" pitchFamily="49" charset="-122"/>
                <a:sym typeface="Symbol" panose="05050102010706020507" pitchFamily="18" charset="2"/>
              </a:rPr>
              <a:t> A </a:t>
            </a:r>
            <a:r>
              <a:rPr lang="en-US" altLang="zh-CN" sz="2400" b="1" dirty="0">
                <a:solidFill>
                  <a:srgbClr val="CC3300"/>
                </a:solidFill>
                <a:ea typeface="仿宋_GB2312" pitchFamily="49" charset="-122"/>
                <a:sym typeface="Symbol" panose="05050102010706020507" pitchFamily="18" charset="2"/>
              </a:rPr>
              <a:t>c</a:t>
            </a:r>
            <a:r>
              <a:rPr lang="en-US" altLang="zh-CN" sz="2400" b="1" dirty="0">
                <a:ea typeface="仿宋_GB2312" pitchFamily="49" charset="-122"/>
                <a:sym typeface="Symbol" panose="05050102010706020507" pitchFamily="18" charset="2"/>
              </a:rPr>
              <a:t> B </a:t>
            </a:r>
            <a:r>
              <a:rPr lang="en-US" altLang="zh-CN" sz="2400" b="1" dirty="0">
                <a:solidFill>
                  <a:srgbClr val="CC3300"/>
                </a:solidFill>
                <a:ea typeface="仿宋_GB2312" pitchFamily="49" charset="-122"/>
                <a:sym typeface="Symbol" panose="05050102010706020507" pitchFamily="18" charset="2"/>
              </a:rPr>
              <a:t>e</a:t>
            </a:r>
            <a:r>
              <a:rPr lang="en-US" altLang="zh-CN" sz="2400" b="1" dirty="0">
                <a:ea typeface="仿宋_GB2312" pitchFamily="49" charset="-122"/>
                <a:sym typeface="Symbol" panose="05050102010706020507" pitchFamily="18" charset="2"/>
              </a:rPr>
              <a:t>    </a:t>
            </a:r>
            <a:endParaRPr lang="en-US" altLang="zh-CN" sz="2400" b="1" dirty="0">
              <a:ea typeface="仿宋_GB2312" pitchFamily="49" charset="-122"/>
              <a:sym typeface="Symbol" panose="05050102010706020507" pitchFamily="18" charset="2"/>
            </a:endParaRPr>
          </a:p>
          <a:p>
            <a:pPr marL="457200" lvl="1" indent="0">
              <a:spcBef>
                <a:spcPct val="0"/>
              </a:spcBef>
              <a:buNone/>
            </a:pPr>
            <a:r>
              <a:rPr lang="en-US" altLang="zh-CN" sz="2400" b="1" dirty="0">
                <a:ea typeface="仿宋_GB2312" pitchFamily="49" charset="-122"/>
                <a:sym typeface="Symbol" panose="05050102010706020507" pitchFamily="18" charset="2"/>
              </a:rPr>
              <a:t>     (2)A </a:t>
            </a:r>
            <a:r>
              <a:rPr lang="en-US" altLang="zh-CN" sz="2400" b="1" dirty="0">
                <a:solidFill>
                  <a:srgbClr val="CC3300"/>
                </a:solidFill>
                <a:ea typeface="仿宋_GB2312" pitchFamily="49" charset="-122"/>
                <a:sym typeface="Symbol" panose="05050102010706020507" pitchFamily="18" charset="2"/>
              </a:rPr>
              <a:t>b</a:t>
            </a:r>
            <a:endParaRPr lang="en-US" altLang="zh-CN" sz="2400" b="1" dirty="0">
              <a:ea typeface="仿宋_GB2312" pitchFamily="49" charset="-122"/>
              <a:sym typeface="Symbol" panose="05050102010706020507" pitchFamily="18" charset="2"/>
            </a:endParaRPr>
          </a:p>
          <a:p>
            <a:pPr marL="457200" lvl="1" indent="0">
              <a:spcBef>
                <a:spcPct val="0"/>
              </a:spcBef>
              <a:buNone/>
            </a:pPr>
            <a:r>
              <a:rPr lang="en-US" altLang="zh-CN" sz="2400" b="1" dirty="0">
                <a:ea typeface="仿宋_GB2312" pitchFamily="49" charset="-122"/>
                <a:sym typeface="Symbol" panose="05050102010706020507" pitchFamily="18" charset="2"/>
              </a:rPr>
              <a:t>     (3)A A</a:t>
            </a:r>
            <a:r>
              <a:rPr lang="en-US" altLang="zh-CN" sz="2400" b="1" dirty="0">
                <a:solidFill>
                  <a:srgbClr val="CC3300"/>
                </a:solidFill>
                <a:ea typeface="仿宋_GB2312" pitchFamily="49" charset="-122"/>
                <a:sym typeface="Symbol" panose="05050102010706020507" pitchFamily="18" charset="2"/>
              </a:rPr>
              <a:t>b</a:t>
            </a:r>
            <a:r>
              <a:rPr lang="en-US" altLang="zh-CN" sz="2400" b="1" dirty="0">
                <a:ea typeface="仿宋_GB2312" pitchFamily="49" charset="-122"/>
                <a:sym typeface="Symbol" panose="05050102010706020507" pitchFamily="18" charset="2"/>
              </a:rPr>
              <a:t>	</a:t>
            </a:r>
            <a:endParaRPr lang="en-US" altLang="zh-CN" sz="2400" b="1" dirty="0">
              <a:ea typeface="仿宋_GB2312" pitchFamily="49" charset="-122"/>
              <a:sym typeface="Symbol" panose="05050102010706020507" pitchFamily="18" charset="2"/>
            </a:endParaRPr>
          </a:p>
          <a:p>
            <a:pPr marL="457200" lvl="1" indent="0">
              <a:spcBef>
                <a:spcPct val="0"/>
              </a:spcBef>
              <a:buNone/>
            </a:pPr>
            <a:r>
              <a:rPr lang="en-US" altLang="zh-CN" sz="2400" b="1" dirty="0">
                <a:ea typeface="仿宋_GB2312" pitchFamily="49" charset="-122"/>
                <a:sym typeface="Symbol" panose="05050102010706020507" pitchFamily="18" charset="2"/>
              </a:rPr>
              <a:t>     (4)B </a:t>
            </a:r>
            <a:r>
              <a:rPr lang="en-US" altLang="zh-CN" sz="2400" b="1" dirty="0">
                <a:solidFill>
                  <a:srgbClr val="CC3300"/>
                </a:solidFill>
                <a:ea typeface="仿宋_GB2312" pitchFamily="49" charset="-122"/>
                <a:sym typeface="Symbol" panose="05050102010706020507" pitchFamily="18" charset="2"/>
              </a:rPr>
              <a:t>d</a:t>
            </a:r>
            <a:endParaRPr lang="en-US" altLang="zh-CN" sz="2400" b="1" dirty="0">
              <a:solidFill>
                <a:srgbClr val="CC3300"/>
              </a:solidFill>
              <a:ea typeface="仿宋_GB2312" pitchFamily="49" charset="-122"/>
              <a:sym typeface="Symbol" panose="05050102010706020507" pitchFamily="18" charset="2"/>
            </a:endParaRPr>
          </a:p>
        </p:txBody>
      </p:sp>
      <p:sp>
        <p:nvSpPr>
          <p:cNvPr id="138243" name="Text Box 3"/>
          <p:cNvSpPr txBox="1"/>
          <p:nvPr/>
        </p:nvSpPr>
        <p:spPr>
          <a:xfrm>
            <a:off x="228600" y="4038600"/>
            <a:ext cx="2811463" cy="1017588"/>
          </a:xfrm>
          <a:prstGeom prst="rect">
            <a:avLst/>
          </a:prstGeom>
          <a:solidFill>
            <a:srgbClr val="CCFFCC"/>
          </a:solid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0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rPr>
              <a:t>S</a:t>
            </a:r>
            <a:r>
              <a:rPr lang="en-US" altLang="zh-CN" sz="2400" dirty="0">
                <a:latin typeface="Tahoma" panose="020B0604030504040204" pitchFamily="34" charset="0"/>
                <a:ea typeface="宋体" panose="02010600030101010101" pitchFamily="2" charset="-122"/>
              </a:rPr>
              <a:t>’</a:t>
            </a:r>
            <a:r>
              <a:rPr lang="en-US" altLang="zh-CN" sz="2400" b="1" dirty="0">
                <a:solidFill>
                  <a:srgbClr val="000000"/>
                </a:solidFill>
                <a:ea typeface="仿宋_GB2312" pitchFamily="49" charset="-122"/>
              </a:rPr>
              <a:t> </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S </a:t>
            </a:r>
            <a:endParaRPr lang="en-US" altLang="zh-CN" dirty="0">
              <a:ea typeface="仿宋_GB2312" pitchFamily="49" charset="-122"/>
            </a:endParaRPr>
          </a:p>
          <a:p>
            <a:pPr marL="0" lvl="0" indent="0" eaLnBrk="1" hangingPunct="1">
              <a:buClr>
                <a:schemeClr val="tx1"/>
              </a:buClr>
              <a:buSzPct val="75000"/>
              <a:buFont typeface="Monotype Sorts" pitchFamily="2" charset="2"/>
              <a:buNone/>
            </a:pPr>
            <a:r>
              <a:rPr lang="en-US" altLang="zh-CN" sz="2400" b="1" dirty="0">
                <a:ea typeface="仿宋_GB2312" pitchFamily="49" charset="-122"/>
                <a:sym typeface="Symbol" panose="05050102010706020507" pitchFamily="18" charset="2"/>
              </a:rPr>
              <a:t>       S 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a:t>
            </a:r>
            <a:r>
              <a:rPr lang="en-US" altLang="zh-CN" sz="2400" b="1" dirty="0">
                <a:solidFill>
                  <a:srgbClr val="CC3300"/>
                </a:solidFill>
                <a:ea typeface="仿宋_GB2312" pitchFamily="49" charset="-122"/>
                <a:sym typeface="Symbol" panose="05050102010706020507" pitchFamily="18" charset="2"/>
              </a:rPr>
              <a:t>a</a:t>
            </a:r>
            <a:r>
              <a:rPr lang="en-US" altLang="zh-CN" sz="2400" b="1" dirty="0">
                <a:ea typeface="仿宋_GB2312" pitchFamily="49" charset="-122"/>
                <a:sym typeface="Symbol" panose="05050102010706020507" pitchFamily="18" charset="2"/>
              </a:rPr>
              <a:t> A </a:t>
            </a:r>
            <a:r>
              <a:rPr lang="en-US" altLang="zh-CN" sz="2400" b="1" dirty="0">
                <a:solidFill>
                  <a:srgbClr val="CC3300"/>
                </a:solidFill>
                <a:ea typeface="仿宋_GB2312" pitchFamily="49" charset="-122"/>
                <a:sym typeface="Symbol" panose="05050102010706020507" pitchFamily="18" charset="2"/>
              </a:rPr>
              <a:t>c</a:t>
            </a:r>
            <a:r>
              <a:rPr lang="en-US" altLang="zh-CN" sz="2400" b="1" dirty="0">
                <a:ea typeface="仿宋_GB2312" pitchFamily="49" charset="-122"/>
                <a:sym typeface="Symbol" panose="05050102010706020507" pitchFamily="18" charset="2"/>
              </a:rPr>
              <a:t> B </a:t>
            </a:r>
            <a:r>
              <a:rPr lang="en-US" altLang="zh-CN" sz="2400" b="1" dirty="0">
                <a:solidFill>
                  <a:srgbClr val="CC3300"/>
                </a:solidFill>
                <a:ea typeface="仿宋_GB2312" pitchFamily="49" charset="-122"/>
                <a:sym typeface="Symbol" panose="05050102010706020507" pitchFamily="18" charset="2"/>
              </a:rPr>
              <a:t>e</a:t>
            </a:r>
            <a:r>
              <a:rPr lang="en-US" altLang="zh-CN" sz="2400" b="1" dirty="0">
                <a:ea typeface="仿宋_GB2312" pitchFamily="49" charset="-122"/>
                <a:sym typeface="Symbol" panose="05050102010706020507" pitchFamily="18" charset="2"/>
              </a:rPr>
              <a:t> </a:t>
            </a:r>
            <a:endParaRPr lang="en-US" altLang="zh-CN" sz="2400" b="1" dirty="0">
              <a:ea typeface="仿宋_GB2312" pitchFamily="49" charset="-122"/>
              <a:sym typeface="Symbol" panose="05050102010706020507" pitchFamily="18" charset="2"/>
            </a:endParaRPr>
          </a:p>
        </p:txBody>
      </p:sp>
      <p:sp>
        <p:nvSpPr>
          <p:cNvPr id="138244" name="Text Box 4"/>
          <p:cNvSpPr txBox="1"/>
          <p:nvPr/>
        </p:nvSpPr>
        <p:spPr>
          <a:xfrm>
            <a:off x="914400" y="2590800"/>
            <a:ext cx="1854200" cy="579438"/>
          </a:xfrm>
          <a:prstGeom prst="rect">
            <a:avLst/>
          </a:prstGeom>
          <a:solidFill>
            <a:srgbClr val="CCECFF"/>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1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rPr>
              <a:t>S</a:t>
            </a:r>
            <a:r>
              <a:rPr lang="en-US" altLang="zh-CN" sz="2400" b="1" dirty="0">
                <a:latin typeface="Tahoma" panose="020B0604030504040204" pitchFamily="34" charset="0"/>
                <a:ea typeface="宋体" panose="02010600030101010101" pitchFamily="2" charset="-122"/>
              </a:rPr>
              <a:t>’</a:t>
            </a:r>
            <a:r>
              <a:rPr lang="en-US" altLang="zh-CN" sz="2400" b="1" dirty="0">
                <a:solidFill>
                  <a:srgbClr val="000000"/>
                </a:solidFill>
                <a:ea typeface="仿宋_GB2312" pitchFamily="49" charset="-122"/>
              </a:rPr>
              <a:t> </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 S </a:t>
            </a:r>
            <a:r>
              <a:rPr lang="en-US" altLang="zh-CN" sz="2400" b="1" dirty="0">
                <a:solidFill>
                  <a:srgbClr val="FF0000"/>
                </a:solidFill>
              </a:rPr>
              <a:t>•</a:t>
            </a:r>
            <a:endParaRPr lang="en-US" altLang="zh-CN" sz="2400" b="1" dirty="0">
              <a:solidFill>
                <a:srgbClr val="FF0000"/>
              </a:solidFill>
            </a:endParaRPr>
          </a:p>
        </p:txBody>
      </p:sp>
      <p:sp>
        <p:nvSpPr>
          <p:cNvPr id="138245" name="Text Box 5"/>
          <p:cNvSpPr txBox="1"/>
          <p:nvPr/>
        </p:nvSpPr>
        <p:spPr>
          <a:xfrm>
            <a:off x="3276600" y="2362200"/>
            <a:ext cx="2647950" cy="1455738"/>
          </a:xfrm>
          <a:prstGeom prst="rect">
            <a:avLst/>
          </a:prstGeom>
          <a:solidFill>
            <a:srgbClr val="FFFFCC"/>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2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S  </a:t>
            </a:r>
            <a:r>
              <a:rPr lang="en-US" altLang="zh-CN" sz="2400" b="1" dirty="0">
                <a:solidFill>
                  <a:srgbClr val="CC3300"/>
                </a:solidFill>
                <a:ea typeface="仿宋_GB2312" pitchFamily="49" charset="-122"/>
                <a:sym typeface="Symbol" panose="05050102010706020507" pitchFamily="18" charset="2"/>
              </a:rPr>
              <a:t>a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A </a:t>
            </a:r>
            <a:r>
              <a:rPr lang="en-US" altLang="zh-CN" sz="2400" b="1" dirty="0">
                <a:solidFill>
                  <a:srgbClr val="CC3300"/>
                </a:solidFill>
                <a:ea typeface="仿宋_GB2312" pitchFamily="49" charset="-122"/>
                <a:sym typeface="Symbol" panose="05050102010706020507" pitchFamily="18" charset="2"/>
              </a:rPr>
              <a:t>c</a:t>
            </a:r>
            <a:r>
              <a:rPr lang="en-US" altLang="zh-CN" sz="2400" b="1" dirty="0">
                <a:ea typeface="仿宋_GB2312" pitchFamily="49" charset="-122"/>
                <a:sym typeface="Symbol" panose="05050102010706020507" pitchFamily="18" charset="2"/>
              </a:rPr>
              <a:t> B </a:t>
            </a:r>
            <a:r>
              <a:rPr lang="en-US" altLang="zh-CN" sz="2400" b="1" dirty="0">
                <a:solidFill>
                  <a:srgbClr val="CC3300"/>
                </a:solidFill>
                <a:ea typeface="仿宋_GB2312" pitchFamily="49" charset="-122"/>
                <a:sym typeface="Symbol" panose="05050102010706020507" pitchFamily="18" charset="2"/>
              </a:rPr>
              <a:t>e</a:t>
            </a:r>
            <a:endParaRPr lang="en-US" altLang="zh-CN" sz="2400" b="1" dirty="0">
              <a:solidFill>
                <a:srgbClr val="CC3300"/>
              </a:solidFill>
              <a:ea typeface="仿宋_GB2312" pitchFamily="49" charset="-122"/>
              <a:sym typeface="Symbol" panose="05050102010706020507" pitchFamily="18" charset="2"/>
            </a:endParaRPr>
          </a:p>
          <a:p>
            <a:pPr marL="0" lvl="0" indent="0" eaLnBrk="1" hangingPunct="1">
              <a:buClr>
                <a:schemeClr val="tx1"/>
              </a:buClr>
              <a:buSzPct val="75000"/>
              <a:buFont typeface="Monotype Sorts" pitchFamily="2" charset="2"/>
              <a:buNone/>
            </a:pPr>
            <a:r>
              <a:rPr lang="en-US" altLang="zh-CN" sz="2400" b="1" dirty="0">
                <a:ea typeface="仿宋_GB2312" pitchFamily="49" charset="-122"/>
                <a:sym typeface="Symbol" panose="05050102010706020507" pitchFamily="18" charset="2"/>
              </a:rPr>
              <a:t>       A 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a:t>
            </a:r>
            <a:r>
              <a:rPr lang="en-US" altLang="zh-CN" sz="2400" b="1" dirty="0">
                <a:solidFill>
                  <a:srgbClr val="CC3300"/>
                </a:solidFill>
                <a:ea typeface="仿宋_GB2312" pitchFamily="49" charset="-122"/>
                <a:sym typeface="Symbol" panose="05050102010706020507" pitchFamily="18" charset="2"/>
              </a:rPr>
              <a:t>b</a:t>
            </a:r>
            <a:endParaRPr lang="en-US" altLang="zh-CN" sz="2400" b="1" dirty="0">
              <a:ea typeface="仿宋_GB2312" pitchFamily="49" charset="-122"/>
              <a:sym typeface="Symbol" panose="05050102010706020507" pitchFamily="18" charset="2"/>
            </a:endParaRPr>
          </a:p>
          <a:p>
            <a:pPr marL="0" lvl="0" indent="0" eaLnBrk="1" hangingPunct="1">
              <a:buClr>
                <a:schemeClr val="tx1"/>
              </a:buClr>
              <a:buSzPct val="75000"/>
              <a:buFont typeface="Monotype Sorts" pitchFamily="2" charset="2"/>
              <a:buNone/>
            </a:pPr>
            <a:r>
              <a:rPr lang="en-US" altLang="zh-CN" sz="2400" b="1" dirty="0">
                <a:ea typeface="仿宋_GB2312" pitchFamily="49" charset="-122"/>
                <a:sym typeface="Symbol" panose="05050102010706020507" pitchFamily="18" charset="2"/>
              </a:rPr>
              <a:t>       A 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A</a:t>
            </a:r>
            <a:r>
              <a:rPr lang="en-US" altLang="zh-CN" sz="2400" b="1" dirty="0">
                <a:solidFill>
                  <a:srgbClr val="CC3300"/>
                </a:solidFill>
                <a:ea typeface="仿宋_GB2312" pitchFamily="49" charset="-122"/>
                <a:sym typeface="Symbol" panose="05050102010706020507" pitchFamily="18" charset="2"/>
              </a:rPr>
              <a:t>b</a:t>
            </a:r>
            <a:endParaRPr lang="en-US" altLang="zh-CN" sz="2400" b="1" dirty="0">
              <a:solidFill>
                <a:srgbClr val="CC3300"/>
              </a:solidFill>
              <a:ea typeface="仿宋_GB2312" pitchFamily="49" charset="-122"/>
              <a:sym typeface="Symbol" panose="05050102010706020507" pitchFamily="18" charset="2"/>
            </a:endParaRPr>
          </a:p>
        </p:txBody>
      </p:sp>
      <p:sp>
        <p:nvSpPr>
          <p:cNvPr id="138246" name="Text Box 6"/>
          <p:cNvSpPr txBox="1"/>
          <p:nvPr/>
        </p:nvSpPr>
        <p:spPr>
          <a:xfrm>
            <a:off x="6497638" y="2590800"/>
            <a:ext cx="2646362" cy="1017588"/>
          </a:xfrm>
          <a:prstGeom prst="rect">
            <a:avLst/>
          </a:prstGeom>
          <a:solidFill>
            <a:srgbClr val="FFCC66"/>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3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S  </a:t>
            </a:r>
            <a:r>
              <a:rPr lang="en-US" altLang="zh-CN" sz="2400" b="1" dirty="0">
                <a:solidFill>
                  <a:srgbClr val="CC3300"/>
                </a:solidFill>
                <a:ea typeface="仿宋_GB2312" pitchFamily="49" charset="-122"/>
                <a:sym typeface="Symbol" panose="05050102010706020507" pitchFamily="18" charset="2"/>
              </a:rPr>
              <a:t>a </a:t>
            </a:r>
            <a:r>
              <a:rPr lang="en-US" altLang="zh-CN" sz="2400" b="1" dirty="0">
                <a:ea typeface="仿宋_GB2312" pitchFamily="49" charset="-122"/>
                <a:sym typeface="Symbol" panose="05050102010706020507" pitchFamily="18" charset="2"/>
              </a:rPr>
              <a:t>A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a:t>
            </a:r>
            <a:r>
              <a:rPr lang="en-US" altLang="zh-CN" sz="2400" b="1" dirty="0">
                <a:solidFill>
                  <a:srgbClr val="CC3300"/>
                </a:solidFill>
                <a:ea typeface="仿宋_GB2312" pitchFamily="49" charset="-122"/>
                <a:sym typeface="Symbol" panose="05050102010706020507" pitchFamily="18" charset="2"/>
              </a:rPr>
              <a:t>c</a:t>
            </a:r>
            <a:r>
              <a:rPr lang="en-US" altLang="zh-CN" sz="2400" b="1" dirty="0">
                <a:ea typeface="仿宋_GB2312" pitchFamily="49" charset="-122"/>
                <a:sym typeface="Symbol" panose="05050102010706020507" pitchFamily="18" charset="2"/>
              </a:rPr>
              <a:t> B </a:t>
            </a:r>
            <a:r>
              <a:rPr lang="en-US" altLang="zh-CN" sz="2400" b="1" dirty="0">
                <a:solidFill>
                  <a:srgbClr val="CC3300"/>
                </a:solidFill>
                <a:ea typeface="仿宋_GB2312" pitchFamily="49" charset="-122"/>
                <a:sym typeface="Symbol" panose="05050102010706020507" pitchFamily="18" charset="2"/>
              </a:rPr>
              <a:t>e</a:t>
            </a:r>
            <a:endParaRPr lang="en-US" altLang="zh-CN" sz="2400" b="1" dirty="0">
              <a:solidFill>
                <a:srgbClr val="CC3300"/>
              </a:solidFill>
              <a:ea typeface="仿宋_GB2312" pitchFamily="49" charset="-122"/>
              <a:sym typeface="Symbol" panose="05050102010706020507" pitchFamily="18" charset="2"/>
            </a:endParaRPr>
          </a:p>
          <a:p>
            <a:pPr marL="0" lvl="0" indent="0" eaLnBrk="1" hangingPunct="1">
              <a:buClr>
                <a:schemeClr val="tx1"/>
              </a:buClr>
              <a:buSzPct val="75000"/>
              <a:buFont typeface="Monotype Sorts" pitchFamily="2" charset="2"/>
              <a:buNone/>
            </a:pPr>
            <a:r>
              <a:rPr lang="en-US" altLang="zh-CN" sz="2400" b="1" dirty="0">
                <a:ea typeface="仿宋_GB2312" pitchFamily="49" charset="-122"/>
                <a:sym typeface="Symbol" panose="05050102010706020507" pitchFamily="18" charset="2"/>
              </a:rPr>
              <a:t>       A  A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a:t>
            </a:r>
            <a:r>
              <a:rPr lang="en-US" altLang="zh-CN" sz="2400" b="1" dirty="0">
                <a:solidFill>
                  <a:srgbClr val="CC3300"/>
                </a:solidFill>
                <a:ea typeface="仿宋_GB2312" pitchFamily="49" charset="-122"/>
                <a:sym typeface="Symbol" panose="05050102010706020507" pitchFamily="18" charset="2"/>
              </a:rPr>
              <a:t>b</a:t>
            </a:r>
            <a:endParaRPr lang="en-US" altLang="zh-CN" sz="2400" b="1" dirty="0">
              <a:solidFill>
                <a:srgbClr val="CC3300"/>
              </a:solidFill>
              <a:ea typeface="仿宋_GB2312" pitchFamily="49" charset="-122"/>
              <a:sym typeface="Symbol" panose="05050102010706020507" pitchFamily="18" charset="2"/>
            </a:endParaRPr>
          </a:p>
        </p:txBody>
      </p:sp>
      <p:sp>
        <p:nvSpPr>
          <p:cNvPr id="138247" name="Text Box 7"/>
          <p:cNvSpPr txBox="1"/>
          <p:nvPr/>
        </p:nvSpPr>
        <p:spPr>
          <a:xfrm>
            <a:off x="3962400" y="990600"/>
            <a:ext cx="1716088" cy="579438"/>
          </a:xfrm>
          <a:prstGeom prst="rect">
            <a:avLst/>
          </a:prstGeom>
          <a:solidFill>
            <a:srgbClr val="99CC00"/>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4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A  </a:t>
            </a:r>
            <a:r>
              <a:rPr lang="en-US" altLang="zh-CN" sz="2400" b="1" dirty="0">
                <a:solidFill>
                  <a:srgbClr val="CC3300"/>
                </a:solidFill>
                <a:ea typeface="仿宋_GB2312" pitchFamily="49" charset="-122"/>
                <a:sym typeface="Symbol" panose="05050102010706020507" pitchFamily="18" charset="2"/>
              </a:rPr>
              <a:t>b </a:t>
            </a:r>
            <a:r>
              <a:rPr lang="en-US" altLang="zh-CN" sz="2400" b="1" dirty="0">
                <a:solidFill>
                  <a:srgbClr val="FF0000"/>
                </a:solidFill>
              </a:rPr>
              <a:t>•</a:t>
            </a:r>
            <a:endParaRPr lang="en-US" altLang="zh-CN" sz="2400" b="1" dirty="0">
              <a:solidFill>
                <a:srgbClr val="FF0000"/>
              </a:solidFill>
            </a:endParaRPr>
          </a:p>
        </p:txBody>
      </p:sp>
      <p:sp>
        <p:nvSpPr>
          <p:cNvPr id="138248" name="Text Box 8"/>
          <p:cNvSpPr txBox="1"/>
          <p:nvPr/>
        </p:nvSpPr>
        <p:spPr>
          <a:xfrm>
            <a:off x="3200400" y="4419600"/>
            <a:ext cx="2646363" cy="1017588"/>
          </a:xfrm>
          <a:prstGeom prst="rect">
            <a:avLst/>
          </a:prstGeom>
          <a:solidFill>
            <a:srgbClr val="FFFF99"/>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5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S  </a:t>
            </a:r>
            <a:r>
              <a:rPr lang="en-US" altLang="zh-CN" sz="2400" b="1" dirty="0">
                <a:solidFill>
                  <a:srgbClr val="CC3300"/>
                </a:solidFill>
                <a:ea typeface="仿宋_GB2312" pitchFamily="49" charset="-122"/>
                <a:sym typeface="Symbol" panose="05050102010706020507" pitchFamily="18" charset="2"/>
              </a:rPr>
              <a:t>a </a:t>
            </a:r>
            <a:r>
              <a:rPr lang="en-US" altLang="zh-CN" sz="2400" b="1" dirty="0">
                <a:ea typeface="仿宋_GB2312" pitchFamily="49" charset="-122"/>
                <a:sym typeface="Symbol" panose="05050102010706020507" pitchFamily="18" charset="2"/>
              </a:rPr>
              <a:t>A </a:t>
            </a:r>
            <a:r>
              <a:rPr lang="en-US" altLang="zh-CN" sz="2400" b="1" dirty="0">
                <a:solidFill>
                  <a:srgbClr val="CC3300"/>
                </a:solidFill>
                <a:ea typeface="仿宋_GB2312" pitchFamily="49" charset="-122"/>
                <a:sym typeface="Symbol" panose="05050102010706020507" pitchFamily="18" charset="2"/>
              </a:rPr>
              <a:t>c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B </a:t>
            </a:r>
            <a:r>
              <a:rPr lang="en-US" altLang="zh-CN" sz="2400" b="1" dirty="0">
                <a:solidFill>
                  <a:srgbClr val="CC3300"/>
                </a:solidFill>
                <a:ea typeface="仿宋_GB2312" pitchFamily="49" charset="-122"/>
                <a:sym typeface="Symbol" panose="05050102010706020507" pitchFamily="18" charset="2"/>
              </a:rPr>
              <a:t>e</a:t>
            </a:r>
            <a:endParaRPr lang="en-US" altLang="zh-CN" sz="2400" b="1" dirty="0">
              <a:solidFill>
                <a:srgbClr val="CC3300"/>
              </a:solidFill>
              <a:ea typeface="仿宋_GB2312" pitchFamily="49" charset="-122"/>
              <a:sym typeface="Symbol" panose="05050102010706020507" pitchFamily="18" charset="2"/>
            </a:endParaRPr>
          </a:p>
          <a:p>
            <a:pPr marL="0" lvl="0" indent="0" eaLnBrk="1" hangingPunct="1">
              <a:buClr>
                <a:schemeClr val="tx1"/>
              </a:buClr>
              <a:buSzPct val="75000"/>
              <a:buFont typeface="Monotype Sorts" pitchFamily="2" charset="2"/>
              <a:buNone/>
            </a:pPr>
            <a:r>
              <a:rPr lang="en-US" altLang="zh-CN" sz="2400" b="1" dirty="0">
                <a:ea typeface="仿宋_GB2312" pitchFamily="49" charset="-122"/>
                <a:sym typeface="Symbol" panose="05050102010706020507" pitchFamily="18" charset="2"/>
              </a:rPr>
              <a:t>       B 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a:t>
            </a:r>
            <a:r>
              <a:rPr lang="en-US" altLang="zh-CN" sz="2400" b="1" dirty="0">
                <a:solidFill>
                  <a:srgbClr val="CC3300"/>
                </a:solidFill>
                <a:ea typeface="仿宋_GB2312" pitchFamily="49" charset="-122"/>
                <a:sym typeface="Symbol" panose="05050102010706020507" pitchFamily="18" charset="2"/>
              </a:rPr>
              <a:t>d</a:t>
            </a:r>
            <a:endParaRPr lang="en-US" altLang="zh-CN" sz="2400" b="1" dirty="0">
              <a:solidFill>
                <a:srgbClr val="CC3300"/>
              </a:solidFill>
              <a:ea typeface="仿宋_GB2312" pitchFamily="49" charset="-122"/>
              <a:sym typeface="Symbol" panose="05050102010706020507" pitchFamily="18" charset="2"/>
            </a:endParaRPr>
          </a:p>
        </p:txBody>
      </p:sp>
      <p:sp>
        <p:nvSpPr>
          <p:cNvPr id="138249" name="Text Box 9"/>
          <p:cNvSpPr txBox="1"/>
          <p:nvPr/>
        </p:nvSpPr>
        <p:spPr>
          <a:xfrm>
            <a:off x="6497638" y="4648200"/>
            <a:ext cx="2646362" cy="579438"/>
          </a:xfrm>
          <a:prstGeom prst="rect">
            <a:avLst/>
          </a:prstGeom>
          <a:solidFill>
            <a:srgbClr val="CC99FF"/>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7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S  </a:t>
            </a:r>
            <a:r>
              <a:rPr lang="en-US" altLang="zh-CN" sz="2400" b="1" dirty="0">
                <a:solidFill>
                  <a:srgbClr val="CC3300"/>
                </a:solidFill>
                <a:ea typeface="仿宋_GB2312" pitchFamily="49" charset="-122"/>
                <a:sym typeface="Symbol" panose="05050102010706020507" pitchFamily="18" charset="2"/>
              </a:rPr>
              <a:t>a </a:t>
            </a:r>
            <a:r>
              <a:rPr lang="en-US" altLang="zh-CN" sz="2400" b="1" dirty="0">
                <a:ea typeface="仿宋_GB2312" pitchFamily="49" charset="-122"/>
                <a:sym typeface="Symbol" panose="05050102010706020507" pitchFamily="18" charset="2"/>
              </a:rPr>
              <a:t>A </a:t>
            </a:r>
            <a:r>
              <a:rPr lang="en-US" altLang="zh-CN" sz="2400" b="1" dirty="0">
                <a:solidFill>
                  <a:srgbClr val="CC3300"/>
                </a:solidFill>
                <a:ea typeface="仿宋_GB2312" pitchFamily="49" charset="-122"/>
                <a:sym typeface="Symbol" panose="05050102010706020507" pitchFamily="18" charset="2"/>
              </a:rPr>
              <a:t>c </a:t>
            </a:r>
            <a:r>
              <a:rPr lang="en-US" altLang="zh-CN" sz="2400" b="1" dirty="0">
                <a:ea typeface="仿宋_GB2312" pitchFamily="49" charset="-122"/>
                <a:sym typeface="Symbol" panose="05050102010706020507" pitchFamily="18" charset="2"/>
              </a:rPr>
              <a:t>B </a:t>
            </a:r>
            <a:r>
              <a:rPr lang="en-US" altLang="zh-CN" sz="2400" b="1" dirty="0">
                <a:solidFill>
                  <a:srgbClr val="FF0000"/>
                </a:solidFill>
              </a:rPr>
              <a:t>•</a:t>
            </a:r>
            <a:r>
              <a:rPr lang="en-US" altLang="zh-CN" sz="2400" b="1" dirty="0">
                <a:ea typeface="仿宋_GB2312" pitchFamily="49" charset="-122"/>
                <a:sym typeface="Symbol" panose="05050102010706020507" pitchFamily="18" charset="2"/>
              </a:rPr>
              <a:t> </a:t>
            </a:r>
            <a:r>
              <a:rPr lang="en-US" altLang="zh-CN" sz="2400" b="1" dirty="0">
                <a:solidFill>
                  <a:srgbClr val="CC3300"/>
                </a:solidFill>
                <a:ea typeface="仿宋_GB2312" pitchFamily="49" charset="-122"/>
                <a:sym typeface="Symbol" panose="05050102010706020507" pitchFamily="18" charset="2"/>
              </a:rPr>
              <a:t>e</a:t>
            </a:r>
            <a:endParaRPr lang="en-US" altLang="zh-CN" sz="2400" b="1" dirty="0">
              <a:solidFill>
                <a:srgbClr val="CC3300"/>
              </a:solidFill>
              <a:ea typeface="仿宋_GB2312" pitchFamily="49" charset="-122"/>
              <a:sym typeface="Symbol" panose="05050102010706020507" pitchFamily="18" charset="2"/>
            </a:endParaRPr>
          </a:p>
        </p:txBody>
      </p:sp>
      <p:sp>
        <p:nvSpPr>
          <p:cNvPr id="138250" name="Text Box 10"/>
          <p:cNvSpPr txBox="1"/>
          <p:nvPr/>
        </p:nvSpPr>
        <p:spPr>
          <a:xfrm>
            <a:off x="3505200" y="5943600"/>
            <a:ext cx="1698625" cy="579438"/>
          </a:xfrm>
          <a:prstGeom prst="rect">
            <a:avLst/>
          </a:prstGeom>
          <a:solidFill>
            <a:srgbClr val="99CCFF"/>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8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B  </a:t>
            </a:r>
            <a:r>
              <a:rPr lang="en-US" altLang="zh-CN" sz="2400" b="1" dirty="0">
                <a:solidFill>
                  <a:srgbClr val="CC3300"/>
                </a:solidFill>
                <a:ea typeface="仿宋_GB2312" pitchFamily="49" charset="-122"/>
                <a:sym typeface="Symbol" panose="05050102010706020507" pitchFamily="18" charset="2"/>
              </a:rPr>
              <a:t>d </a:t>
            </a:r>
            <a:r>
              <a:rPr lang="en-US" altLang="zh-CN" sz="2400" b="1" dirty="0">
                <a:solidFill>
                  <a:srgbClr val="FF0000"/>
                </a:solidFill>
              </a:rPr>
              <a:t>•</a:t>
            </a:r>
            <a:endParaRPr lang="en-US" altLang="zh-CN" sz="2400" b="1" dirty="0">
              <a:solidFill>
                <a:srgbClr val="FF0000"/>
              </a:solidFill>
            </a:endParaRPr>
          </a:p>
        </p:txBody>
      </p:sp>
      <p:sp>
        <p:nvSpPr>
          <p:cNvPr id="138251" name="Text Box 11"/>
          <p:cNvSpPr txBox="1"/>
          <p:nvPr/>
        </p:nvSpPr>
        <p:spPr>
          <a:xfrm>
            <a:off x="6248400" y="5791200"/>
            <a:ext cx="2646363" cy="579438"/>
          </a:xfrm>
          <a:prstGeom prst="rect">
            <a:avLst/>
          </a:prstGeom>
          <a:solidFill>
            <a:srgbClr val="00FFFF"/>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9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S  </a:t>
            </a:r>
            <a:r>
              <a:rPr lang="en-US" altLang="zh-CN" sz="2400" b="1" dirty="0">
                <a:solidFill>
                  <a:srgbClr val="CC3300"/>
                </a:solidFill>
                <a:ea typeface="仿宋_GB2312" pitchFamily="49" charset="-122"/>
                <a:sym typeface="Symbol" panose="05050102010706020507" pitchFamily="18" charset="2"/>
              </a:rPr>
              <a:t>a </a:t>
            </a:r>
            <a:r>
              <a:rPr lang="en-US" altLang="zh-CN" sz="2400" b="1" dirty="0">
                <a:ea typeface="仿宋_GB2312" pitchFamily="49" charset="-122"/>
                <a:sym typeface="Symbol" panose="05050102010706020507" pitchFamily="18" charset="2"/>
              </a:rPr>
              <a:t>A </a:t>
            </a:r>
            <a:r>
              <a:rPr lang="en-US" altLang="zh-CN" sz="2400" b="1" dirty="0">
                <a:solidFill>
                  <a:srgbClr val="CC3300"/>
                </a:solidFill>
                <a:ea typeface="仿宋_GB2312" pitchFamily="49" charset="-122"/>
                <a:sym typeface="Symbol" panose="05050102010706020507" pitchFamily="18" charset="2"/>
              </a:rPr>
              <a:t>c </a:t>
            </a:r>
            <a:r>
              <a:rPr lang="en-US" altLang="zh-CN" sz="2400" b="1" dirty="0">
                <a:ea typeface="仿宋_GB2312" pitchFamily="49" charset="-122"/>
                <a:sym typeface="Symbol" panose="05050102010706020507" pitchFamily="18" charset="2"/>
              </a:rPr>
              <a:t>B </a:t>
            </a:r>
            <a:r>
              <a:rPr lang="en-US" altLang="zh-CN" sz="2400" b="1" dirty="0">
                <a:solidFill>
                  <a:srgbClr val="CC3300"/>
                </a:solidFill>
                <a:ea typeface="仿宋_GB2312" pitchFamily="49" charset="-122"/>
                <a:sym typeface="Symbol" panose="05050102010706020507" pitchFamily="18" charset="2"/>
              </a:rPr>
              <a:t>e </a:t>
            </a:r>
            <a:r>
              <a:rPr lang="en-US" altLang="zh-CN" sz="2400" b="1" dirty="0">
                <a:solidFill>
                  <a:srgbClr val="FF0000"/>
                </a:solidFill>
              </a:rPr>
              <a:t>•</a:t>
            </a:r>
            <a:endParaRPr lang="en-US" altLang="zh-CN" sz="2400" b="1" dirty="0">
              <a:solidFill>
                <a:srgbClr val="FF0000"/>
              </a:solidFill>
            </a:endParaRPr>
          </a:p>
        </p:txBody>
      </p:sp>
      <p:sp>
        <p:nvSpPr>
          <p:cNvPr id="138252" name="Text Box 12"/>
          <p:cNvSpPr txBox="1"/>
          <p:nvPr/>
        </p:nvSpPr>
        <p:spPr>
          <a:xfrm>
            <a:off x="6858000" y="1371600"/>
            <a:ext cx="2012950" cy="579438"/>
          </a:xfrm>
          <a:prstGeom prst="rect">
            <a:avLst/>
          </a:prstGeom>
          <a:solidFill>
            <a:schemeClr val="accent1"/>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latin typeface="仿宋_GB2312" pitchFamily="49" charset="-122"/>
                <a:ea typeface="仿宋_GB2312" pitchFamily="49" charset="-122"/>
              </a:rPr>
              <a:t>I</a:t>
            </a:r>
            <a:r>
              <a:rPr lang="en-US" altLang="zh-CN" sz="2000" b="1" baseline="-25000" dirty="0">
                <a:ea typeface="仿宋_GB2312" pitchFamily="49" charset="-122"/>
              </a:rPr>
              <a:t>6 </a:t>
            </a:r>
            <a:r>
              <a:rPr lang="en-US" altLang="zh-CN" sz="2400" b="1" dirty="0">
                <a:ea typeface="仿宋_GB2312" pitchFamily="49" charset="-122"/>
                <a:sym typeface="Symbol" panose="05050102010706020507" pitchFamily="18" charset="2"/>
              </a:rPr>
              <a:t>:</a:t>
            </a:r>
            <a:r>
              <a:rPr lang="en-US" altLang="zh-CN" dirty="0">
                <a:ea typeface="仿宋_GB2312" pitchFamily="49" charset="-122"/>
              </a:rPr>
              <a:t> </a:t>
            </a:r>
            <a:r>
              <a:rPr lang="en-US" altLang="zh-CN" sz="2400" b="1" dirty="0">
                <a:ea typeface="仿宋_GB2312" pitchFamily="49" charset="-122"/>
                <a:sym typeface="Symbol" panose="05050102010706020507" pitchFamily="18" charset="2"/>
              </a:rPr>
              <a:t>A  A </a:t>
            </a:r>
            <a:r>
              <a:rPr lang="en-US" altLang="zh-CN" sz="2400" b="1" dirty="0">
                <a:solidFill>
                  <a:srgbClr val="CC3300"/>
                </a:solidFill>
                <a:ea typeface="仿宋_GB2312" pitchFamily="49" charset="-122"/>
                <a:sym typeface="Symbol" panose="05050102010706020507" pitchFamily="18" charset="2"/>
              </a:rPr>
              <a:t>b </a:t>
            </a:r>
            <a:r>
              <a:rPr lang="en-US" altLang="zh-CN" sz="2400" b="1" dirty="0">
                <a:solidFill>
                  <a:srgbClr val="FF0000"/>
                </a:solidFill>
              </a:rPr>
              <a:t>•</a:t>
            </a:r>
            <a:endParaRPr lang="en-US" altLang="zh-CN" sz="2400" b="1" dirty="0">
              <a:solidFill>
                <a:srgbClr val="FF0000"/>
              </a:solidFill>
            </a:endParaRPr>
          </a:p>
        </p:txBody>
      </p:sp>
      <p:grpSp>
        <p:nvGrpSpPr>
          <p:cNvPr id="138274" name="Group 34"/>
          <p:cNvGrpSpPr/>
          <p:nvPr/>
        </p:nvGrpSpPr>
        <p:grpSpPr>
          <a:xfrm>
            <a:off x="1660525" y="3124200"/>
            <a:ext cx="409575" cy="914400"/>
            <a:chOff x="1046" y="1968"/>
            <a:chExt cx="258" cy="576"/>
          </a:xfrm>
        </p:grpSpPr>
        <p:sp>
          <p:nvSpPr>
            <p:cNvPr id="46122" name="Line 13"/>
            <p:cNvSpPr/>
            <p:nvPr/>
          </p:nvSpPr>
          <p:spPr>
            <a:xfrm flipV="1">
              <a:off x="1056" y="1968"/>
              <a:ext cx="0" cy="576"/>
            </a:xfrm>
            <a:prstGeom prst="line">
              <a:avLst/>
            </a:prstGeom>
            <a:ln w="9525" cap="flat" cmpd="sng">
              <a:solidFill>
                <a:schemeClr val="tx1"/>
              </a:solidFill>
              <a:prstDash val="solid"/>
              <a:headEnd type="none" w="med" len="med"/>
              <a:tailEnd type="triangle" w="med" len="med"/>
            </a:ln>
          </p:spPr>
        </p:sp>
        <p:sp>
          <p:nvSpPr>
            <p:cNvPr id="46123" name="Text Box 25"/>
            <p:cNvSpPr txBox="1"/>
            <p:nvPr/>
          </p:nvSpPr>
          <p:spPr>
            <a:xfrm>
              <a:off x="1046" y="2028"/>
              <a:ext cx="258" cy="36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dirty="0">
                  <a:ea typeface="仿宋_GB2312" pitchFamily="49" charset="-122"/>
                </a:rPr>
                <a:t>S</a:t>
              </a:r>
              <a:endParaRPr lang="en-US" altLang="zh-CN" dirty="0">
                <a:ea typeface="仿宋_GB2312" pitchFamily="49" charset="-122"/>
              </a:endParaRPr>
            </a:p>
          </p:txBody>
        </p:sp>
      </p:grpSp>
      <p:grpSp>
        <p:nvGrpSpPr>
          <p:cNvPr id="138275" name="Group 35"/>
          <p:cNvGrpSpPr/>
          <p:nvPr/>
        </p:nvGrpSpPr>
        <p:grpSpPr>
          <a:xfrm>
            <a:off x="2286000" y="3429000"/>
            <a:ext cx="990600" cy="609600"/>
            <a:chOff x="1440" y="2160"/>
            <a:chExt cx="624" cy="384"/>
          </a:xfrm>
        </p:grpSpPr>
        <p:sp>
          <p:nvSpPr>
            <p:cNvPr id="46119" name="Line 20"/>
            <p:cNvSpPr/>
            <p:nvPr/>
          </p:nvSpPr>
          <p:spPr>
            <a:xfrm flipV="1">
              <a:off x="1488" y="2160"/>
              <a:ext cx="0" cy="384"/>
            </a:xfrm>
            <a:prstGeom prst="line">
              <a:avLst/>
            </a:prstGeom>
            <a:ln w="9525" cap="flat" cmpd="sng">
              <a:solidFill>
                <a:schemeClr val="tx1"/>
              </a:solidFill>
              <a:prstDash val="solid"/>
              <a:headEnd type="none" w="med" len="med"/>
              <a:tailEnd type="none" w="med" len="med"/>
            </a:ln>
          </p:spPr>
        </p:sp>
        <p:sp>
          <p:nvSpPr>
            <p:cNvPr id="46120" name="Line 21"/>
            <p:cNvSpPr/>
            <p:nvPr/>
          </p:nvSpPr>
          <p:spPr>
            <a:xfrm>
              <a:off x="1488" y="2160"/>
              <a:ext cx="576" cy="0"/>
            </a:xfrm>
            <a:prstGeom prst="line">
              <a:avLst/>
            </a:prstGeom>
            <a:ln w="9525" cap="flat" cmpd="sng">
              <a:solidFill>
                <a:schemeClr val="tx1"/>
              </a:solidFill>
              <a:prstDash val="solid"/>
              <a:headEnd type="none" w="med" len="med"/>
              <a:tailEnd type="triangle" w="med" len="med"/>
            </a:ln>
          </p:spPr>
        </p:sp>
        <p:sp>
          <p:nvSpPr>
            <p:cNvPr id="46121" name="Text Box 26"/>
            <p:cNvSpPr txBox="1"/>
            <p:nvPr/>
          </p:nvSpPr>
          <p:spPr>
            <a:xfrm>
              <a:off x="1440" y="2160"/>
              <a:ext cx="192" cy="36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tx1"/>
                </a:buClr>
                <a:buSzPct val="75000"/>
                <a:buFont typeface="Monotype Sorts" pitchFamily="2" charset="2"/>
                <a:buNone/>
              </a:pPr>
              <a:r>
                <a:rPr lang="en-US" altLang="zh-CN" dirty="0">
                  <a:solidFill>
                    <a:srgbClr val="CC3300"/>
                  </a:solidFill>
                  <a:ea typeface="仿宋_GB2312" pitchFamily="49" charset="-122"/>
                </a:rPr>
                <a:t>a</a:t>
              </a:r>
              <a:endParaRPr lang="en-US" altLang="zh-CN" dirty="0">
                <a:ea typeface="仿宋_GB2312" pitchFamily="49" charset="-122"/>
              </a:endParaRPr>
            </a:p>
          </p:txBody>
        </p:sp>
      </p:grpSp>
      <p:grpSp>
        <p:nvGrpSpPr>
          <p:cNvPr id="138276" name="Group 36"/>
          <p:cNvGrpSpPr/>
          <p:nvPr/>
        </p:nvGrpSpPr>
        <p:grpSpPr>
          <a:xfrm>
            <a:off x="5867400" y="2590800"/>
            <a:ext cx="609600" cy="579438"/>
            <a:chOff x="3696" y="1632"/>
            <a:chExt cx="384" cy="365"/>
          </a:xfrm>
        </p:grpSpPr>
        <p:sp>
          <p:nvSpPr>
            <p:cNvPr id="46117" name="Line 18"/>
            <p:cNvSpPr/>
            <p:nvPr/>
          </p:nvSpPr>
          <p:spPr>
            <a:xfrm>
              <a:off x="3696" y="1968"/>
              <a:ext cx="384" cy="0"/>
            </a:xfrm>
            <a:prstGeom prst="line">
              <a:avLst/>
            </a:prstGeom>
            <a:ln w="9525" cap="flat" cmpd="sng">
              <a:solidFill>
                <a:schemeClr val="tx1"/>
              </a:solidFill>
              <a:prstDash val="solid"/>
              <a:headEnd type="none" w="med" len="med"/>
              <a:tailEnd type="triangle" w="med" len="med"/>
            </a:ln>
          </p:spPr>
        </p:sp>
        <p:sp>
          <p:nvSpPr>
            <p:cNvPr id="46118" name="Text Box 27"/>
            <p:cNvSpPr txBox="1"/>
            <p:nvPr/>
          </p:nvSpPr>
          <p:spPr>
            <a:xfrm>
              <a:off x="3744" y="1632"/>
              <a:ext cx="301" cy="36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dirty="0">
                  <a:ea typeface="仿宋_GB2312" pitchFamily="49" charset="-122"/>
                </a:rPr>
                <a:t>A</a:t>
              </a:r>
              <a:endParaRPr lang="en-US" altLang="zh-CN" dirty="0">
                <a:ea typeface="仿宋_GB2312" pitchFamily="49" charset="-122"/>
              </a:endParaRPr>
            </a:p>
          </p:txBody>
        </p:sp>
      </p:grpSp>
      <p:grpSp>
        <p:nvGrpSpPr>
          <p:cNvPr id="138277" name="Group 37"/>
          <p:cNvGrpSpPr/>
          <p:nvPr/>
        </p:nvGrpSpPr>
        <p:grpSpPr>
          <a:xfrm>
            <a:off x="4495800" y="1524000"/>
            <a:ext cx="387350" cy="838200"/>
            <a:chOff x="2832" y="960"/>
            <a:chExt cx="244" cy="528"/>
          </a:xfrm>
        </p:grpSpPr>
        <p:sp>
          <p:nvSpPr>
            <p:cNvPr id="46115" name="Line 17"/>
            <p:cNvSpPr/>
            <p:nvPr/>
          </p:nvSpPr>
          <p:spPr>
            <a:xfrm flipV="1">
              <a:off x="2880" y="960"/>
              <a:ext cx="0" cy="528"/>
            </a:xfrm>
            <a:prstGeom prst="line">
              <a:avLst/>
            </a:prstGeom>
            <a:ln w="9525" cap="flat" cmpd="sng">
              <a:solidFill>
                <a:schemeClr val="tx1"/>
              </a:solidFill>
              <a:prstDash val="solid"/>
              <a:headEnd type="none" w="med" len="med"/>
              <a:tailEnd type="triangle" w="med" len="med"/>
            </a:ln>
          </p:spPr>
        </p:sp>
        <p:sp>
          <p:nvSpPr>
            <p:cNvPr id="46116" name="Text Box 28"/>
            <p:cNvSpPr txBox="1"/>
            <p:nvPr/>
          </p:nvSpPr>
          <p:spPr>
            <a:xfrm>
              <a:off x="2832" y="1056"/>
              <a:ext cx="244" cy="36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dirty="0">
                  <a:solidFill>
                    <a:srgbClr val="CC3300"/>
                  </a:solidFill>
                  <a:ea typeface="仿宋_GB2312" pitchFamily="49" charset="-122"/>
                </a:rPr>
                <a:t>b</a:t>
              </a:r>
              <a:endParaRPr lang="en-US" altLang="zh-CN" dirty="0">
                <a:ea typeface="仿宋_GB2312" pitchFamily="49" charset="-122"/>
              </a:endParaRPr>
            </a:p>
          </p:txBody>
        </p:sp>
      </p:grpSp>
      <p:grpSp>
        <p:nvGrpSpPr>
          <p:cNvPr id="138279" name="Group 39"/>
          <p:cNvGrpSpPr/>
          <p:nvPr/>
        </p:nvGrpSpPr>
        <p:grpSpPr>
          <a:xfrm>
            <a:off x="7696200" y="1981200"/>
            <a:ext cx="387350" cy="609600"/>
            <a:chOff x="4848" y="1248"/>
            <a:chExt cx="244" cy="384"/>
          </a:xfrm>
        </p:grpSpPr>
        <p:sp>
          <p:nvSpPr>
            <p:cNvPr id="46113" name="Line 19"/>
            <p:cNvSpPr/>
            <p:nvPr/>
          </p:nvSpPr>
          <p:spPr>
            <a:xfrm flipV="1">
              <a:off x="4896" y="1248"/>
              <a:ext cx="0" cy="384"/>
            </a:xfrm>
            <a:prstGeom prst="line">
              <a:avLst/>
            </a:prstGeom>
            <a:ln w="9525" cap="flat" cmpd="sng">
              <a:solidFill>
                <a:schemeClr val="tx1"/>
              </a:solidFill>
              <a:prstDash val="solid"/>
              <a:headEnd type="none" w="med" len="med"/>
              <a:tailEnd type="triangle" w="med" len="med"/>
            </a:ln>
          </p:spPr>
        </p:sp>
        <p:sp>
          <p:nvSpPr>
            <p:cNvPr id="46114" name="Text Box 29"/>
            <p:cNvSpPr txBox="1"/>
            <p:nvPr/>
          </p:nvSpPr>
          <p:spPr>
            <a:xfrm>
              <a:off x="4848" y="1248"/>
              <a:ext cx="244" cy="36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dirty="0">
                  <a:solidFill>
                    <a:srgbClr val="CC3300"/>
                  </a:solidFill>
                  <a:ea typeface="仿宋_GB2312" pitchFamily="49" charset="-122"/>
                </a:rPr>
                <a:t>b</a:t>
              </a:r>
              <a:endParaRPr lang="en-US" altLang="zh-CN" dirty="0">
                <a:ea typeface="仿宋_GB2312" pitchFamily="49" charset="-122"/>
              </a:endParaRPr>
            </a:p>
          </p:txBody>
        </p:sp>
      </p:grpSp>
      <p:grpSp>
        <p:nvGrpSpPr>
          <p:cNvPr id="138278" name="Group 38"/>
          <p:cNvGrpSpPr/>
          <p:nvPr/>
        </p:nvGrpSpPr>
        <p:grpSpPr>
          <a:xfrm>
            <a:off x="4343400" y="3505200"/>
            <a:ext cx="3352800" cy="914400"/>
            <a:chOff x="2736" y="2208"/>
            <a:chExt cx="2112" cy="576"/>
          </a:xfrm>
        </p:grpSpPr>
        <p:sp>
          <p:nvSpPr>
            <p:cNvPr id="46109" name="Line 22"/>
            <p:cNvSpPr/>
            <p:nvPr/>
          </p:nvSpPr>
          <p:spPr>
            <a:xfrm>
              <a:off x="4848" y="2256"/>
              <a:ext cx="0" cy="288"/>
            </a:xfrm>
            <a:prstGeom prst="line">
              <a:avLst/>
            </a:prstGeom>
            <a:ln w="9525" cap="flat" cmpd="sng">
              <a:solidFill>
                <a:schemeClr val="tx1"/>
              </a:solidFill>
              <a:prstDash val="solid"/>
              <a:headEnd type="none" w="med" len="med"/>
              <a:tailEnd type="none" w="med" len="med"/>
            </a:ln>
          </p:spPr>
        </p:sp>
        <p:sp>
          <p:nvSpPr>
            <p:cNvPr id="46110" name="Line 23"/>
            <p:cNvSpPr/>
            <p:nvPr/>
          </p:nvSpPr>
          <p:spPr>
            <a:xfrm flipH="1">
              <a:off x="2736" y="2544"/>
              <a:ext cx="2112" cy="0"/>
            </a:xfrm>
            <a:prstGeom prst="line">
              <a:avLst/>
            </a:prstGeom>
            <a:ln w="9525" cap="flat" cmpd="sng">
              <a:solidFill>
                <a:schemeClr val="tx1"/>
              </a:solidFill>
              <a:prstDash val="solid"/>
              <a:headEnd type="none" w="med" len="med"/>
              <a:tailEnd type="none" w="med" len="med"/>
            </a:ln>
          </p:spPr>
        </p:sp>
        <p:sp>
          <p:nvSpPr>
            <p:cNvPr id="46111" name="Line 24"/>
            <p:cNvSpPr/>
            <p:nvPr/>
          </p:nvSpPr>
          <p:spPr>
            <a:xfrm>
              <a:off x="2736" y="2544"/>
              <a:ext cx="0" cy="240"/>
            </a:xfrm>
            <a:prstGeom prst="line">
              <a:avLst/>
            </a:prstGeom>
            <a:ln w="9525" cap="flat" cmpd="sng">
              <a:solidFill>
                <a:schemeClr val="tx1"/>
              </a:solidFill>
              <a:prstDash val="solid"/>
              <a:headEnd type="none" w="med" len="med"/>
              <a:tailEnd type="triangle" w="med" len="med"/>
            </a:ln>
          </p:spPr>
        </p:sp>
        <p:sp>
          <p:nvSpPr>
            <p:cNvPr id="46112" name="Text Box 30"/>
            <p:cNvSpPr txBox="1"/>
            <p:nvPr/>
          </p:nvSpPr>
          <p:spPr>
            <a:xfrm>
              <a:off x="4560" y="2208"/>
              <a:ext cx="230" cy="36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dirty="0">
                  <a:solidFill>
                    <a:srgbClr val="CC3300"/>
                  </a:solidFill>
                  <a:ea typeface="仿宋_GB2312" pitchFamily="49" charset="-122"/>
                </a:rPr>
                <a:t>c</a:t>
              </a:r>
              <a:endParaRPr lang="en-US" altLang="zh-CN" dirty="0">
                <a:ea typeface="仿宋_GB2312" pitchFamily="49" charset="-122"/>
              </a:endParaRPr>
            </a:p>
          </p:txBody>
        </p:sp>
      </p:grpSp>
      <p:grpSp>
        <p:nvGrpSpPr>
          <p:cNvPr id="138280" name="Group 40"/>
          <p:cNvGrpSpPr/>
          <p:nvPr/>
        </p:nvGrpSpPr>
        <p:grpSpPr>
          <a:xfrm>
            <a:off x="5867400" y="4362450"/>
            <a:ext cx="609600" cy="590550"/>
            <a:chOff x="3696" y="2748"/>
            <a:chExt cx="384" cy="372"/>
          </a:xfrm>
        </p:grpSpPr>
        <p:sp>
          <p:nvSpPr>
            <p:cNvPr id="46107" name="Line 15"/>
            <p:cNvSpPr/>
            <p:nvPr/>
          </p:nvSpPr>
          <p:spPr>
            <a:xfrm>
              <a:off x="3696" y="3120"/>
              <a:ext cx="384" cy="0"/>
            </a:xfrm>
            <a:prstGeom prst="line">
              <a:avLst/>
            </a:prstGeom>
            <a:ln w="9525" cap="flat" cmpd="sng">
              <a:solidFill>
                <a:schemeClr val="tx1"/>
              </a:solidFill>
              <a:prstDash val="solid"/>
              <a:headEnd type="none" w="med" len="med"/>
              <a:tailEnd type="triangle" w="med" len="med"/>
            </a:ln>
          </p:spPr>
        </p:sp>
        <p:sp>
          <p:nvSpPr>
            <p:cNvPr id="46108" name="Text Box 31"/>
            <p:cNvSpPr txBox="1"/>
            <p:nvPr/>
          </p:nvSpPr>
          <p:spPr>
            <a:xfrm>
              <a:off x="3734" y="2748"/>
              <a:ext cx="287" cy="36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dirty="0">
                  <a:ea typeface="仿宋_GB2312" pitchFamily="49" charset="-122"/>
                </a:rPr>
                <a:t>B</a:t>
              </a:r>
              <a:endParaRPr lang="en-US" altLang="zh-CN" dirty="0">
                <a:ea typeface="仿宋_GB2312" pitchFamily="49" charset="-122"/>
              </a:endParaRPr>
            </a:p>
          </p:txBody>
        </p:sp>
      </p:grpSp>
      <p:grpSp>
        <p:nvGrpSpPr>
          <p:cNvPr id="138282" name="Group 42"/>
          <p:cNvGrpSpPr/>
          <p:nvPr/>
        </p:nvGrpSpPr>
        <p:grpSpPr>
          <a:xfrm>
            <a:off x="7680325" y="5200650"/>
            <a:ext cx="365125" cy="590550"/>
            <a:chOff x="4838" y="3276"/>
            <a:chExt cx="230" cy="372"/>
          </a:xfrm>
        </p:grpSpPr>
        <p:sp>
          <p:nvSpPr>
            <p:cNvPr id="46105" name="Line 16"/>
            <p:cNvSpPr/>
            <p:nvPr/>
          </p:nvSpPr>
          <p:spPr>
            <a:xfrm>
              <a:off x="4848" y="3312"/>
              <a:ext cx="0" cy="336"/>
            </a:xfrm>
            <a:prstGeom prst="line">
              <a:avLst/>
            </a:prstGeom>
            <a:ln w="9525" cap="flat" cmpd="sng">
              <a:solidFill>
                <a:schemeClr val="tx1"/>
              </a:solidFill>
              <a:prstDash val="solid"/>
              <a:headEnd type="none" w="med" len="med"/>
              <a:tailEnd type="triangle" w="med" len="med"/>
            </a:ln>
          </p:spPr>
        </p:sp>
        <p:sp>
          <p:nvSpPr>
            <p:cNvPr id="46106" name="Text Box 32"/>
            <p:cNvSpPr txBox="1"/>
            <p:nvPr/>
          </p:nvSpPr>
          <p:spPr>
            <a:xfrm>
              <a:off x="4838" y="3276"/>
              <a:ext cx="230" cy="36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dirty="0">
                  <a:solidFill>
                    <a:srgbClr val="CC3300"/>
                  </a:solidFill>
                  <a:ea typeface="仿宋_GB2312" pitchFamily="49" charset="-122"/>
                </a:rPr>
                <a:t>e</a:t>
              </a:r>
              <a:endParaRPr lang="en-US" altLang="zh-CN" dirty="0">
                <a:ea typeface="仿宋_GB2312" pitchFamily="49" charset="-122"/>
              </a:endParaRPr>
            </a:p>
          </p:txBody>
        </p:sp>
      </p:grpSp>
      <p:grpSp>
        <p:nvGrpSpPr>
          <p:cNvPr id="138281" name="Group 41"/>
          <p:cNvGrpSpPr/>
          <p:nvPr/>
        </p:nvGrpSpPr>
        <p:grpSpPr>
          <a:xfrm>
            <a:off x="4327525" y="5353050"/>
            <a:ext cx="387350" cy="590550"/>
            <a:chOff x="2726" y="3372"/>
            <a:chExt cx="244" cy="372"/>
          </a:xfrm>
        </p:grpSpPr>
        <p:sp>
          <p:nvSpPr>
            <p:cNvPr id="46103" name="Line 14"/>
            <p:cNvSpPr/>
            <p:nvPr/>
          </p:nvSpPr>
          <p:spPr>
            <a:xfrm>
              <a:off x="2736" y="3408"/>
              <a:ext cx="0" cy="336"/>
            </a:xfrm>
            <a:prstGeom prst="line">
              <a:avLst/>
            </a:prstGeom>
            <a:ln w="9525" cap="flat" cmpd="sng">
              <a:solidFill>
                <a:schemeClr val="tx1"/>
              </a:solidFill>
              <a:prstDash val="solid"/>
              <a:headEnd type="none" w="med" len="med"/>
              <a:tailEnd type="triangle" w="med" len="med"/>
            </a:ln>
          </p:spPr>
        </p:sp>
        <p:sp>
          <p:nvSpPr>
            <p:cNvPr id="46104" name="Text Box 33"/>
            <p:cNvSpPr txBox="1"/>
            <p:nvPr/>
          </p:nvSpPr>
          <p:spPr>
            <a:xfrm>
              <a:off x="2726" y="3372"/>
              <a:ext cx="244" cy="36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dirty="0">
                  <a:solidFill>
                    <a:srgbClr val="CC3300"/>
                  </a:solidFill>
                  <a:ea typeface="仿宋_GB2312" pitchFamily="49" charset="-122"/>
                </a:rPr>
                <a:t>d</a:t>
              </a:r>
              <a:endParaRPr lang="en-US" altLang="zh-CN" dirty="0">
                <a:ea typeface="仿宋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 calcmode="lin" valueType="num">
                                      <p:cBhvr additive="base">
                                        <p:cTn id="7" dur="500" fill="hold"/>
                                        <p:tgtEl>
                                          <p:spTgt spid="138243"/>
                                        </p:tgtEl>
                                        <p:attrNameLst>
                                          <p:attrName>ppt_x</p:attrName>
                                        </p:attrNameLst>
                                      </p:cBhvr>
                                      <p:tavLst>
                                        <p:tav tm="0">
                                          <p:val>
                                            <p:strVal val="0-#ppt_w/2"/>
                                          </p:val>
                                        </p:tav>
                                        <p:tav tm="100000">
                                          <p:val>
                                            <p:strVal val="#ppt_x"/>
                                          </p:val>
                                        </p:tav>
                                      </p:tavLst>
                                    </p:anim>
                                    <p:anim calcmode="lin" valueType="num">
                                      <p:cBhvr additive="base">
                                        <p:cTn id="8" dur="500" fill="hold"/>
                                        <p:tgtEl>
                                          <p:spTgt spid="1382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8274"/>
                                        </p:tgtEl>
                                        <p:attrNameLst>
                                          <p:attrName>style.visibility</p:attrName>
                                        </p:attrNameLst>
                                      </p:cBhvr>
                                      <p:to>
                                        <p:strVal val="visible"/>
                                      </p:to>
                                    </p:set>
                                    <p:anim calcmode="lin" valueType="num">
                                      <p:cBhvr additive="base">
                                        <p:cTn id="13" dur="500" fill="hold"/>
                                        <p:tgtEl>
                                          <p:spTgt spid="138274"/>
                                        </p:tgtEl>
                                        <p:attrNameLst>
                                          <p:attrName>ppt_x</p:attrName>
                                        </p:attrNameLst>
                                      </p:cBhvr>
                                      <p:tavLst>
                                        <p:tav tm="0">
                                          <p:val>
                                            <p:strVal val="0-#ppt_w/2"/>
                                          </p:val>
                                        </p:tav>
                                        <p:tav tm="100000">
                                          <p:val>
                                            <p:strVal val="#ppt_x"/>
                                          </p:val>
                                        </p:tav>
                                      </p:tavLst>
                                    </p:anim>
                                    <p:anim calcmode="lin" valueType="num">
                                      <p:cBhvr additive="base">
                                        <p:cTn id="14" dur="500" fill="hold"/>
                                        <p:tgtEl>
                                          <p:spTgt spid="13827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4"/>
                                        </p:tgtEl>
                                        <p:attrNameLst>
                                          <p:attrName>style.visibility</p:attrName>
                                        </p:attrNameLst>
                                      </p:cBhvr>
                                      <p:to>
                                        <p:strVal val="visible"/>
                                      </p:to>
                                    </p:set>
                                    <p:anim calcmode="lin" valueType="num">
                                      <p:cBhvr additive="base">
                                        <p:cTn id="19" dur="500" fill="hold"/>
                                        <p:tgtEl>
                                          <p:spTgt spid="138244"/>
                                        </p:tgtEl>
                                        <p:attrNameLst>
                                          <p:attrName>ppt_x</p:attrName>
                                        </p:attrNameLst>
                                      </p:cBhvr>
                                      <p:tavLst>
                                        <p:tav tm="0">
                                          <p:val>
                                            <p:strVal val="0-#ppt_w/2"/>
                                          </p:val>
                                        </p:tav>
                                        <p:tav tm="100000">
                                          <p:val>
                                            <p:strVal val="#ppt_x"/>
                                          </p:val>
                                        </p:tav>
                                      </p:tavLst>
                                    </p:anim>
                                    <p:anim calcmode="lin" valueType="num">
                                      <p:cBhvr additive="base">
                                        <p:cTn id="20"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8275"/>
                                        </p:tgtEl>
                                        <p:attrNameLst>
                                          <p:attrName>style.visibility</p:attrName>
                                        </p:attrNameLst>
                                      </p:cBhvr>
                                      <p:to>
                                        <p:strVal val="visible"/>
                                      </p:to>
                                    </p:set>
                                    <p:anim calcmode="lin" valueType="num">
                                      <p:cBhvr additive="base">
                                        <p:cTn id="25" dur="500" fill="hold"/>
                                        <p:tgtEl>
                                          <p:spTgt spid="138275"/>
                                        </p:tgtEl>
                                        <p:attrNameLst>
                                          <p:attrName>ppt_x</p:attrName>
                                        </p:attrNameLst>
                                      </p:cBhvr>
                                      <p:tavLst>
                                        <p:tav tm="0">
                                          <p:val>
                                            <p:strVal val="0-#ppt_w/2"/>
                                          </p:val>
                                        </p:tav>
                                        <p:tav tm="100000">
                                          <p:val>
                                            <p:strVal val="#ppt_x"/>
                                          </p:val>
                                        </p:tav>
                                      </p:tavLst>
                                    </p:anim>
                                    <p:anim calcmode="lin" valueType="num">
                                      <p:cBhvr additive="base">
                                        <p:cTn id="26" dur="500" fill="hold"/>
                                        <p:tgtEl>
                                          <p:spTgt spid="13827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8245"/>
                                        </p:tgtEl>
                                        <p:attrNameLst>
                                          <p:attrName>style.visibility</p:attrName>
                                        </p:attrNameLst>
                                      </p:cBhvr>
                                      <p:to>
                                        <p:strVal val="visible"/>
                                      </p:to>
                                    </p:set>
                                    <p:anim calcmode="lin" valueType="num">
                                      <p:cBhvr additive="base">
                                        <p:cTn id="31" dur="500" fill="hold"/>
                                        <p:tgtEl>
                                          <p:spTgt spid="138245"/>
                                        </p:tgtEl>
                                        <p:attrNameLst>
                                          <p:attrName>ppt_x</p:attrName>
                                        </p:attrNameLst>
                                      </p:cBhvr>
                                      <p:tavLst>
                                        <p:tav tm="0">
                                          <p:val>
                                            <p:strVal val="0-#ppt_w/2"/>
                                          </p:val>
                                        </p:tav>
                                        <p:tav tm="100000">
                                          <p:val>
                                            <p:strVal val="#ppt_x"/>
                                          </p:val>
                                        </p:tav>
                                      </p:tavLst>
                                    </p:anim>
                                    <p:anim calcmode="lin" valueType="num">
                                      <p:cBhvr additive="base">
                                        <p:cTn id="32"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8276"/>
                                        </p:tgtEl>
                                        <p:attrNameLst>
                                          <p:attrName>style.visibility</p:attrName>
                                        </p:attrNameLst>
                                      </p:cBhvr>
                                      <p:to>
                                        <p:strVal val="visible"/>
                                      </p:to>
                                    </p:set>
                                    <p:anim calcmode="lin" valueType="num">
                                      <p:cBhvr additive="base">
                                        <p:cTn id="37" dur="500" fill="hold"/>
                                        <p:tgtEl>
                                          <p:spTgt spid="138276"/>
                                        </p:tgtEl>
                                        <p:attrNameLst>
                                          <p:attrName>ppt_x</p:attrName>
                                        </p:attrNameLst>
                                      </p:cBhvr>
                                      <p:tavLst>
                                        <p:tav tm="0">
                                          <p:val>
                                            <p:strVal val="0-#ppt_w/2"/>
                                          </p:val>
                                        </p:tav>
                                        <p:tav tm="100000">
                                          <p:val>
                                            <p:strVal val="#ppt_x"/>
                                          </p:val>
                                        </p:tav>
                                      </p:tavLst>
                                    </p:anim>
                                    <p:anim calcmode="lin" valueType="num">
                                      <p:cBhvr additive="base">
                                        <p:cTn id="38" dur="500" fill="hold"/>
                                        <p:tgtEl>
                                          <p:spTgt spid="13827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8246"/>
                                        </p:tgtEl>
                                        <p:attrNameLst>
                                          <p:attrName>style.visibility</p:attrName>
                                        </p:attrNameLst>
                                      </p:cBhvr>
                                      <p:to>
                                        <p:strVal val="visible"/>
                                      </p:to>
                                    </p:set>
                                    <p:anim calcmode="lin" valueType="num">
                                      <p:cBhvr additive="base">
                                        <p:cTn id="43" dur="500" fill="hold"/>
                                        <p:tgtEl>
                                          <p:spTgt spid="138246"/>
                                        </p:tgtEl>
                                        <p:attrNameLst>
                                          <p:attrName>ppt_x</p:attrName>
                                        </p:attrNameLst>
                                      </p:cBhvr>
                                      <p:tavLst>
                                        <p:tav tm="0">
                                          <p:val>
                                            <p:strVal val="0-#ppt_w/2"/>
                                          </p:val>
                                        </p:tav>
                                        <p:tav tm="100000">
                                          <p:val>
                                            <p:strVal val="#ppt_x"/>
                                          </p:val>
                                        </p:tav>
                                      </p:tavLst>
                                    </p:anim>
                                    <p:anim calcmode="lin" valueType="num">
                                      <p:cBhvr additive="base">
                                        <p:cTn id="44" dur="500" fill="hold"/>
                                        <p:tgtEl>
                                          <p:spTgt spid="13824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8277"/>
                                        </p:tgtEl>
                                        <p:attrNameLst>
                                          <p:attrName>style.visibility</p:attrName>
                                        </p:attrNameLst>
                                      </p:cBhvr>
                                      <p:to>
                                        <p:strVal val="visible"/>
                                      </p:to>
                                    </p:set>
                                    <p:anim calcmode="lin" valueType="num">
                                      <p:cBhvr additive="base">
                                        <p:cTn id="49" dur="500" fill="hold"/>
                                        <p:tgtEl>
                                          <p:spTgt spid="138277"/>
                                        </p:tgtEl>
                                        <p:attrNameLst>
                                          <p:attrName>ppt_x</p:attrName>
                                        </p:attrNameLst>
                                      </p:cBhvr>
                                      <p:tavLst>
                                        <p:tav tm="0">
                                          <p:val>
                                            <p:strVal val="0-#ppt_w/2"/>
                                          </p:val>
                                        </p:tav>
                                        <p:tav tm="100000">
                                          <p:val>
                                            <p:strVal val="#ppt_x"/>
                                          </p:val>
                                        </p:tav>
                                      </p:tavLst>
                                    </p:anim>
                                    <p:anim calcmode="lin" valueType="num">
                                      <p:cBhvr additive="base">
                                        <p:cTn id="50" dur="500" fill="hold"/>
                                        <p:tgtEl>
                                          <p:spTgt spid="13827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8247"/>
                                        </p:tgtEl>
                                        <p:attrNameLst>
                                          <p:attrName>style.visibility</p:attrName>
                                        </p:attrNameLst>
                                      </p:cBhvr>
                                      <p:to>
                                        <p:strVal val="visible"/>
                                      </p:to>
                                    </p:set>
                                    <p:anim calcmode="lin" valueType="num">
                                      <p:cBhvr additive="base">
                                        <p:cTn id="55" dur="500" fill="hold"/>
                                        <p:tgtEl>
                                          <p:spTgt spid="138247"/>
                                        </p:tgtEl>
                                        <p:attrNameLst>
                                          <p:attrName>ppt_x</p:attrName>
                                        </p:attrNameLst>
                                      </p:cBhvr>
                                      <p:tavLst>
                                        <p:tav tm="0">
                                          <p:val>
                                            <p:strVal val="0-#ppt_w/2"/>
                                          </p:val>
                                        </p:tav>
                                        <p:tav tm="100000">
                                          <p:val>
                                            <p:strVal val="#ppt_x"/>
                                          </p:val>
                                        </p:tav>
                                      </p:tavLst>
                                    </p:anim>
                                    <p:anim calcmode="lin" valueType="num">
                                      <p:cBhvr additive="base">
                                        <p:cTn id="56" dur="500" fill="hold"/>
                                        <p:tgtEl>
                                          <p:spTgt spid="1382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38278"/>
                                        </p:tgtEl>
                                        <p:attrNameLst>
                                          <p:attrName>style.visibility</p:attrName>
                                        </p:attrNameLst>
                                      </p:cBhvr>
                                      <p:to>
                                        <p:strVal val="visible"/>
                                      </p:to>
                                    </p:set>
                                    <p:anim calcmode="lin" valueType="num">
                                      <p:cBhvr additive="base">
                                        <p:cTn id="61" dur="500" fill="hold"/>
                                        <p:tgtEl>
                                          <p:spTgt spid="138278"/>
                                        </p:tgtEl>
                                        <p:attrNameLst>
                                          <p:attrName>ppt_x</p:attrName>
                                        </p:attrNameLst>
                                      </p:cBhvr>
                                      <p:tavLst>
                                        <p:tav tm="0">
                                          <p:val>
                                            <p:strVal val="0-#ppt_w/2"/>
                                          </p:val>
                                        </p:tav>
                                        <p:tav tm="100000">
                                          <p:val>
                                            <p:strVal val="#ppt_x"/>
                                          </p:val>
                                        </p:tav>
                                      </p:tavLst>
                                    </p:anim>
                                    <p:anim calcmode="lin" valueType="num">
                                      <p:cBhvr additive="base">
                                        <p:cTn id="62" dur="500" fill="hold"/>
                                        <p:tgtEl>
                                          <p:spTgt spid="13827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8248"/>
                                        </p:tgtEl>
                                        <p:attrNameLst>
                                          <p:attrName>style.visibility</p:attrName>
                                        </p:attrNameLst>
                                      </p:cBhvr>
                                      <p:to>
                                        <p:strVal val="visible"/>
                                      </p:to>
                                    </p:set>
                                    <p:anim calcmode="lin" valueType="num">
                                      <p:cBhvr additive="base">
                                        <p:cTn id="67" dur="500" fill="hold"/>
                                        <p:tgtEl>
                                          <p:spTgt spid="138248"/>
                                        </p:tgtEl>
                                        <p:attrNameLst>
                                          <p:attrName>ppt_x</p:attrName>
                                        </p:attrNameLst>
                                      </p:cBhvr>
                                      <p:tavLst>
                                        <p:tav tm="0">
                                          <p:val>
                                            <p:strVal val="0-#ppt_w/2"/>
                                          </p:val>
                                        </p:tav>
                                        <p:tav tm="100000">
                                          <p:val>
                                            <p:strVal val="#ppt_x"/>
                                          </p:val>
                                        </p:tav>
                                      </p:tavLst>
                                    </p:anim>
                                    <p:anim calcmode="lin" valueType="num">
                                      <p:cBhvr additive="base">
                                        <p:cTn id="68" dur="500" fill="hold"/>
                                        <p:tgtEl>
                                          <p:spTgt spid="138248"/>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38279"/>
                                        </p:tgtEl>
                                        <p:attrNameLst>
                                          <p:attrName>style.visibility</p:attrName>
                                        </p:attrNameLst>
                                      </p:cBhvr>
                                      <p:to>
                                        <p:strVal val="visible"/>
                                      </p:to>
                                    </p:set>
                                    <p:anim calcmode="lin" valueType="num">
                                      <p:cBhvr additive="base">
                                        <p:cTn id="73" dur="500" fill="hold"/>
                                        <p:tgtEl>
                                          <p:spTgt spid="138279"/>
                                        </p:tgtEl>
                                        <p:attrNameLst>
                                          <p:attrName>ppt_x</p:attrName>
                                        </p:attrNameLst>
                                      </p:cBhvr>
                                      <p:tavLst>
                                        <p:tav tm="0">
                                          <p:val>
                                            <p:strVal val="0-#ppt_w/2"/>
                                          </p:val>
                                        </p:tav>
                                        <p:tav tm="100000">
                                          <p:val>
                                            <p:strVal val="#ppt_x"/>
                                          </p:val>
                                        </p:tav>
                                      </p:tavLst>
                                    </p:anim>
                                    <p:anim calcmode="lin" valueType="num">
                                      <p:cBhvr additive="base">
                                        <p:cTn id="74" dur="500" fill="hold"/>
                                        <p:tgtEl>
                                          <p:spTgt spid="13827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38252"/>
                                        </p:tgtEl>
                                        <p:attrNameLst>
                                          <p:attrName>style.visibility</p:attrName>
                                        </p:attrNameLst>
                                      </p:cBhvr>
                                      <p:to>
                                        <p:strVal val="visible"/>
                                      </p:to>
                                    </p:set>
                                    <p:anim calcmode="lin" valueType="num">
                                      <p:cBhvr additive="base">
                                        <p:cTn id="79" dur="500" fill="hold"/>
                                        <p:tgtEl>
                                          <p:spTgt spid="138252"/>
                                        </p:tgtEl>
                                        <p:attrNameLst>
                                          <p:attrName>ppt_x</p:attrName>
                                        </p:attrNameLst>
                                      </p:cBhvr>
                                      <p:tavLst>
                                        <p:tav tm="0">
                                          <p:val>
                                            <p:strVal val="0-#ppt_w/2"/>
                                          </p:val>
                                        </p:tav>
                                        <p:tav tm="100000">
                                          <p:val>
                                            <p:strVal val="#ppt_x"/>
                                          </p:val>
                                        </p:tav>
                                      </p:tavLst>
                                    </p:anim>
                                    <p:anim calcmode="lin" valueType="num">
                                      <p:cBhvr additive="base">
                                        <p:cTn id="80" dur="500" fill="hold"/>
                                        <p:tgtEl>
                                          <p:spTgt spid="13825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38280"/>
                                        </p:tgtEl>
                                        <p:attrNameLst>
                                          <p:attrName>style.visibility</p:attrName>
                                        </p:attrNameLst>
                                      </p:cBhvr>
                                      <p:to>
                                        <p:strVal val="visible"/>
                                      </p:to>
                                    </p:set>
                                    <p:anim calcmode="lin" valueType="num">
                                      <p:cBhvr additive="base">
                                        <p:cTn id="85" dur="500" fill="hold"/>
                                        <p:tgtEl>
                                          <p:spTgt spid="138280"/>
                                        </p:tgtEl>
                                        <p:attrNameLst>
                                          <p:attrName>ppt_x</p:attrName>
                                        </p:attrNameLst>
                                      </p:cBhvr>
                                      <p:tavLst>
                                        <p:tav tm="0">
                                          <p:val>
                                            <p:strVal val="0-#ppt_w/2"/>
                                          </p:val>
                                        </p:tav>
                                        <p:tav tm="100000">
                                          <p:val>
                                            <p:strVal val="#ppt_x"/>
                                          </p:val>
                                        </p:tav>
                                      </p:tavLst>
                                    </p:anim>
                                    <p:anim calcmode="lin" valueType="num">
                                      <p:cBhvr additive="base">
                                        <p:cTn id="86" dur="500" fill="hold"/>
                                        <p:tgtEl>
                                          <p:spTgt spid="13828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38249"/>
                                        </p:tgtEl>
                                        <p:attrNameLst>
                                          <p:attrName>style.visibility</p:attrName>
                                        </p:attrNameLst>
                                      </p:cBhvr>
                                      <p:to>
                                        <p:strVal val="visible"/>
                                      </p:to>
                                    </p:set>
                                    <p:anim calcmode="lin" valueType="num">
                                      <p:cBhvr additive="base">
                                        <p:cTn id="91" dur="500" fill="hold"/>
                                        <p:tgtEl>
                                          <p:spTgt spid="138249"/>
                                        </p:tgtEl>
                                        <p:attrNameLst>
                                          <p:attrName>ppt_x</p:attrName>
                                        </p:attrNameLst>
                                      </p:cBhvr>
                                      <p:tavLst>
                                        <p:tav tm="0">
                                          <p:val>
                                            <p:strVal val="0-#ppt_w/2"/>
                                          </p:val>
                                        </p:tav>
                                        <p:tav tm="100000">
                                          <p:val>
                                            <p:strVal val="#ppt_x"/>
                                          </p:val>
                                        </p:tav>
                                      </p:tavLst>
                                    </p:anim>
                                    <p:anim calcmode="lin" valueType="num">
                                      <p:cBhvr additive="base">
                                        <p:cTn id="92" dur="500" fill="hold"/>
                                        <p:tgtEl>
                                          <p:spTgt spid="13824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38281"/>
                                        </p:tgtEl>
                                        <p:attrNameLst>
                                          <p:attrName>style.visibility</p:attrName>
                                        </p:attrNameLst>
                                      </p:cBhvr>
                                      <p:to>
                                        <p:strVal val="visible"/>
                                      </p:to>
                                    </p:set>
                                    <p:anim calcmode="lin" valueType="num">
                                      <p:cBhvr additive="base">
                                        <p:cTn id="97" dur="500" fill="hold"/>
                                        <p:tgtEl>
                                          <p:spTgt spid="138281"/>
                                        </p:tgtEl>
                                        <p:attrNameLst>
                                          <p:attrName>ppt_x</p:attrName>
                                        </p:attrNameLst>
                                      </p:cBhvr>
                                      <p:tavLst>
                                        <p:tav tm="0">
                                          <p:val>
                                            <p:strVal val="0-#ppt_w/2"/>
                                          </p:val>
                                        </p:tav>
                                        <p:tav tm="100000">
                                          <p:val>
                                            <p:strVal val="#ppt_x"/>
                                          </p:val>
                                        </p:tav>
                                      </p:tavLst>
                                    </p:anim>
                                    <p:anim calcmode="lin" valueType="num">
                                      <p:cBhvr additive="base">
                                        <p:cTn id="98" dur="500" fill="hold"/>
                                        <p:tgtEl>
                                          <p:spTgt spid="13828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38250"/>
                                        </p:tgtEl>
                                        <p:attrNameLst>
                                          <p:attrName>style.visibility</p:attrName>
                                        </p:attrNameLst>
                                      </p:cBhvr>
                                      <p:to>
                                        <p:strVal val="visible"/>
                                      </p:to>
                                    </p:set>
                                    <p:anim calcmode="lin" valueType="num">
                                      <p:cBhvr additive="base">
                                        <p:cTn id="103" dur="500" fill="hold"/>
                                        <p:tgtEl>
                                          <p:spTgt spid="138250"/>
                                        </p:tgtEl>
                                        <p:attrNameLst>
                                          <p:attrName>ppt_x</p:attrName>
                                        </p:attrNameLst>
                                      </p:cBhvr>
                                      <p:tavLst>
                                        <p:tav tm="0">
                                          <p:val>
                                            <p:strVal val="0-#ppt_w/2"/>
                                          </p:val>
                                        </p:tav>
                                        <p:tav tm="100000">
                                          <p:val>
                                            <p:strVal val="#ppt_x"/>
                                          </p:val>
                                        </p:tav>
                                      </p:tavLst>
                                    </p:anim>
                                    <p:anim calcmode="lin" valueType="num">
                                      <p:cBhvr additive="base">
                                        <p:cTn id="104" dur="500" fill="hold"/>
                                        <p:tgtEl>
                                          <p:spTgt spid="138250"/>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138282"/>
                                        </p:tgtEl>
                                        <p:attrNameLst>
                                          <p:attrName>style.visibility</p:attrName>
                                        </p:attrNameLst>
                                      </p:cBhvr>
                                      <p:to>
                                        <p:strVal val="visible"/>
                                      </p:to>
                                    </p:set>
                                    <p:anim calcmode="lin" valueType="num">
                                      <p:cBhvr additive="base">
                                        <p:cTn id="109" dur="500" fill="hold"/>
                                        <p:tgtEl>
                                          <p:spTgt spid="138282"/>
                                        </p:tgtEl>
                                        <p:attrNameLst>
                                          <p:attrName>ppt_x</p:attrName>
                                        </p:attrNameLst>
                                      </p:cBhvr>
                                      <p:tavLst>
                                        <p:tav tm="0">
                                          <p:val>
                                            <p:strVal val="0-#ppt_w/2"/>
                                          </p:val>
                                        </p:tav>
                                        <p:tav tm="100000">
                                          <p:val>
                                            <p:strVal val="#ppt_x"/>
                                          </p:val>
                                        </p:tav>
                                      </p:tavLst>
                                    </p:anim>
                                    <p:anim calcmode="lin" valueType="num">
                                      <p:cBhvr additive="base">
                                        <p:cTn id="110" dur="500" fill="hold"/>
                                        <p:tgtEl>
                                          <p:spTgt spid="138282"/>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138251"/>
                                        </p:tgtEl>
                                        <p:attrNameLst>
                                          <p:attrName>style.visibility</p:attrName>
                                        </p:attrNameLst>
                                      </p:cBhvr>
                                      <p:to>
                                        <p:strVal val="visible"/>
                                      </p:to>
                                    </p:set>
                                    <p:anim calcmode="lin" valueType="num">
                                      <p:cBhvr additive="base">
                                        <p:cTn id="115" dur="500" fill="hold"/>
                                        <p:tgtEl>
                                          <p:spTgt spid="138251"/>
                                        </p:tgtEl>
                                        <p:attrNameLst>
                                          <p:attrName>ppt_x</p:attrName>
                                        </p:attrNameLst>
                                      </p:cBhvr>
                                      <p:tavLst>
                                        <p:tav tm="0">
                                          <p:val>
                                            <p:strVal val="0-#ppt_w/2"/>
                                          </p:val>
                                        </p:tav>
                                        <p:tav tm="100000">
                                          <p:val>
                                            <p:strVal val="#ppt_x"/>
                                          </p:val>
                                        </p:tav>
                                      </p:tavLst>
                                    </p:anim>
                                    <p:anim calcmode="lin" valueType="num">
                                      <p:cBhvr additive="base">
                                        <p:cTn id="116" dur="500" fill="hold"/>
                                        <p:tgtEl>
                                          <p:spTgt spid="138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animBg="1"/>
      <p:bldP spid="138244" grpId="0" animBg="1"/>
      <p:bldP spid="138245" grpId="0" animBg="1"/>
      <p:bldP spid="138246" grpId="0" animBg="1"/>
      <p:bldP spid="138247" grpId="0" animBg="1"/>
      <p:bldP spid="138248" grpId="0" animBg="1"/>
      <p:bldP spid="138249" grpId="0" animBg="1"/>
      <p:bldP spid="138250" grpId="0" animBg="1"/>
      <p:bldP spid="138251" grpId="0" animBg="1"/>
      <p:bldP spid="1382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aphicFrame>
        <p:nvGraphicFramePr>
          <p:cNvPr id="47107" name="Object 2"/>
          <p:cNvGraphicFramePr>
            <a:graphicFrameLocks noChangeAspect="1"/>
          </p:cNvGraphicFramePr>
          <p:nvPr/>
        </p:nvGraphicFramePr>
        <p:xfrm>
          <a:off x="228600" y="609600"/>
          <a:ext cx="8763000" cy="5684838"/>
        </p:xfrm>
        <a:graphic>
          <a:graphicData uri="http://schemas.openxmlformats.org/presentationml/2006/ole">
            <mc:AlternateContent xmlns:mc="http://schemas.openxmlformats.org/markup-compatibility/2006">
              <mc:Choice xmlns:v="urn:schemas-microsoft-com:vml" Requires="v">
                <p:oleObj spid="_x0000_s3078" name="" r:id="rId1" imgW="5697220" imgH="4538980" progId="Word.Document.8">
                  <p:embed/>
                </p:oleObj>
              </mc:Choice>
              <mc:Fallback>
                <p:oleObj name="" r:id="rId1" imgW="5697220" imgH="4538980" progId="Word.Document.8">
                  <p:embed/>
                  <p:pic>
                    <p:nvPicPr>
                      <p:cNvPr id="0" name="图片 3077"/>
                      <p:cNvPicPr/>
                      <p:nvPr/>
                    </p:nvPicPr>
                    <p:blipFill>
                      <a:blip r:embed="rId2"/>
                      <a:stretch>
                        <a:fillRect/>
                      </a:stretch>
                    </p:blipFill>
                    <p:spPr>
                      <a:xfrm>
                        <a:off x="228600" y="609600"/>
                        <a:ext cx="8763000" cy="5684838"/>
                      </a:xfrm>
                      <a:prstGeom prst="rect">
                        <a:avLst/>
                      </a:prstGeom>
                      <a:solidFill>
                        <a:srgbClr val="00FFFF"/>
                      </a:solidFill>
                      <a:ln w="9525" cap="flat" cmpd="sng">
                        <a:solidFill>
                          <a:schemeClr val="hlink"/>
                        </a:solidFill>
                        <a:prstDash val="solid"/>
                        <a:miter/>
                        <a:headEnd type="none" w="med" len="med"/>
                        <a:tailEnd type="none" w="med" len="med"/>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48131" name="Rectangle 2"/>
          <p:cNvSpPr/>
          <p:nvPr/>
        </p:nvSpPr>
        <p:spPr>
          <a:xfrm>
            <a:off x="228600" y="1371600"/>
            <a:ext cx="8686800" cy="4343400"/>
          </a:xfrm>
          <a:prstGeom prst="rect">
            <a:avLst/>
          </a:prstGeom>
          <a:solidFill>
            <a:srgbClr val="00CC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800" b="1" u="sng" dirty="0">
                <a:ea typeface="宋体" panose="02010600030101010101" pitchFamily="2" charset="-122"/>
              </a:rPr>
              <a:t>Step</a:t>
            </a:r>
            <a:r>
              <a:rPr lang="en-US" altLang="zh-CN" sz="2800" b="1" dirty="0">
                <a:ea typeface="宋体" panose="02010600030101010101" pitchFamily="2" charset="-122"/>
              </a:rPr>
              <a:t>   </a:t>
            </a:r>
            <a:r>
              <a:rPr lang="en-US" altLang="zh-CN" sz="2800" b="1" u="sng" dirty="0">
                <a:ea typeface="宋体" panose="02010600030101010101" pitchFamily="2" charset="-122"/>
              </a:rPr>
              <a:t>states</a:t>
            </a:r>
            <a:r>
              <a:rPr lang="en-US" altLang="zh-CN" sz="2800" b="1" dirty="0">
                <a:ea typeface="宋体" panose="02010600030101010101" pitchFamily="2" charset="-122"/>
              </a:rPr>
              <a:t>.   </a:t>
            </a:r>
            <a:r>
              <a:rPr lang="en-US" altLang="zh-CN" sz="2800" b="1" u="sng" dirty="0">
                <a:ea typeface="宋体" panose="02010600030101010101" pitchFamily="2" charset="-122"/>
              </a:rPr>
              <a:t>Syms</a:t>
            </a:r>
            <a:r>
              <a:rPr lang="en-US" altLang="zh-CN" sz="2800" b="1" dirty="0">
                <a:ea typeface="宋体" panose="02010600030101010101" pitchFamily="2" charset="-122"/>
              </a:rPr>
              <a:t>.   </a:t>
            </a:r>
            <a:r>
              <a:rPr lang="en-US" altLang="zh-CN" sz="2800" b="1" u="sng" dirty="0">
                <a:ea typeface="宋体" panose="02010600030101010101" pitchFamily="2" charset="-122"/>
              </a:rPr>
              <a:t>The rest of input</a:t>
            </a:r>
            <a:r>
              <a:rPr lang="en-US" altLang="zh-CN" sz="2800" b="1" dirty="0">
                <a:ea typeface="宋体" panose="02010600030101010101" pitchFamily="2" charset="-122"/>
              </a:rPr>
              <a:t>	</a:t>
            </a:r>
            <a:r>
              <a:rPr lang="en-US" altLang="zh-CN" sz="2800" b="1" u="sng" dirty="0">
                <a:ea typeface="宋体" panose="02010600030101010101" pitchFamily="2" charset="-122"/>
              </a:rPr>
              <a:t>action goto</a:t>
            </a:r>
            <a:endParaRPr lang="en-US" altLang="zh-CN" sz="2800" b="1" u="sng" dirty="0">
              <a:ea typeface="宋体" panose="02010600030101010101" pitchFamily="2" charset="-122"/>
            </a:endParaRPr>
          </a:p>
          <a:p>
            <a:pPr marL="342900" lvl="0" indent="-342900" eaLnBrk="1" hangingPunct="1">
              <a:buNone/>
            </a:pPr>
            <a:r>
              <a:rPr lang="en-US" altLang="zh-CN" sz="2800" b="1" dirty="0">
                <a:ea typeface="宋体" panose="02010600030101010101" pitchFamily="2" charset="-122"/>
              </a:rPr>
              <a:t>  1        0             #            abbce#                   S</a:t>
            </a:r>
            <a:r>
              <a:rPr lang="en-US" altLang="zh-CN" sz="2800" b="1" baseline="-25000" dirty="0">
                <a:ea typeface="宋体" panose="02010600030101010101" pitchFamily="2" charset="-122"/>
              </a:rPr>
              <a:t>2</a:t>
            </a:r>
            <a:endParaRPr lang="en-US" altLang="zh-CN" sz="2800" b="1" baseline="-25000" dirty="0">
              <a:ea typeface="宋体" panose="02010600030101010101" pitchFamily="2" charset="-122"/>
            </a:endParaRPr>
          </a:p>
          <a:p>
            <a:pPr marL="342900" lvl="0" indent="-342900" eaLnBrk="1" hangingPunct="1">
              <a:buNone/>
            </a:pPr>
            <a:r>
              <a:rPr lang="en-US" altLang="zh-CN" sz="2800" b="1" dirty="0">
                <a:ea typeface="宋体" panose="02010600030101010101" pitchFamily="2" charset="-122"/>
              </a:rPr>
              <a:t>  2        02           #a            bbce#                   S</a:t>
            </a:r>
            <a:r>
              <a:rPr lang="en-US" altLang="zh-CN" sz="2800" b="1" baseline="-25000" dirty="0">
                <a:ea typeface="宋体" panose="02010600030101010101" pitchFamily="2" charset="-122"/>
              </a:rPr>
              <a:t>4</a:t>
            </a:r>
            <a:endParaRPr lang="en-US" altLang="zh-CN" sz="2800" b="1" baseline="-25000" dirty="0">
              <a:ea typeface="宋体" panose="02010600030101010101" pitchFamily="2" charset="-122"/>
            </a:endParaRPr>
          </a:p>
          <a:p>
            <a:pPr marL="342900" lvl="0" indent="-342900" eaLnBrk="1" hangingPunct="1">
              <a:buNone/>
            </a:pPr>
            <a:r>
              <a:rPr lang="en-US" altLang="zh-CN" sz="2800" b="1" dirty="0">
                <a:ea typeface="宋体" panose="02010600030101010101" pitchFamily="2" charset="-122"/>
              </a:rPr>
              <a:t>  3        0</a:t>
            </a:r>
            <a:r>
              <a:rPr lang="en-US" altLang="zh-CN" sz="2800" b="1" dirty="0">
                <a:solidFill>
                  <a:schemeClr val="accent2"/>
                </a:solidFill>
                <a:ea typeface="宋体" panose="02010600030101010101" pitchFamily="2" charset="-122"/>
              </a:rPr>
              <a:t>2</a:t>
            </a:r>
            <a:r>
              <a:rPr lang="en-US" altLang="zh-CN" sz="2800" b="1" dirty="0">
                <a:solidFill>
                  <a:srgbClr val="CC3300"/>
                </a:solidFill>
                <a:ea typeface="宋体" panose="02010600030101010101" pitchFamily="2" charset="-122"/>
              </a:rPr>
              <a:t>4</a:t>
            </a:r>
            <a:r>
              <a:rPr lang="en-US" altLang="zh-CN" sz="2800" b="1" dirty="0">
                <a:ea typeface="宋体" panose="02010600030101010101" pitchFamily="2" charset="-122"/>
              </a:rPr>
              <a:t>         #a</a:t>
            </a:r>
            <a:r>
              <a:rPr lang="en-US" altLang="zh-CN" sz="2800" b="1" dirty="0">
                <a:solidFill>
                  <a:srgbClr val="CC3300"/>
                </a:solidFill>
                <a:ea typeface="宋体" panose="02010600030101010101" pitchFamily="2" charset="-122"/>
              </a:rPr>
              <a:t>b</a:t>
            </a:r>
            <a:r>
              <a:rPr lang="en-US" altLang="zh-CN" sz="2800" b="1" dirty="0">
                <a:ea typeface="宋体" panose="02010600030101010101" pitchFamily="2" charset="-122"/>
              </a:rPr>
              <a:t>            bce#                   </a:t>
            </a:r>
            <a:r>
              <a:rPr lang="en-US" altLang="zh-CN" sz="2800" b="1" dirty="0">
                <a:solidFill>
                  <a:schemeClr val="accent2"/>
                </a:solidFill>
                <a:ea typeface="宋体" panose="02010600030101010101" pitchFamily="2" charset="-122"/>
              </a:rPr>
              <a:t>r</a:t>
            </a:r>
            <a:r>
              <a:rPr lang="en-US" altLang="zh-CN" sz="2800" b="1" baseline="-25000" dirty="0">
                <a:solidFill>
                  <a:schemeClr val="accent2"/>
                </a:solidFill>
                <a:ea typeface="宋体" panose="02010600030101010101" pitchFamily="2" charset="-122"/>
              </a:rPr>
              <a:t>2</a:t>
            </a:r>
            <a:r>
              <a:rPr lang="en-US" altLang="zh-CN" sz="2800" b="1" dirty="0">
                <a:solidFill>
                  <a:schemeClr val="accent2"/>
                </a:solidFill>
                <a:ea typeface="宋体" panose="02010600030101010101" pitchFamily="2" charset="-122"/>
              </a:rPr>
              <a:t> </a:t>
            </a:r>
            <a:r>
              <a:rPr lang="en-US" altLang="zh-CN" sz="2800" b="1" dirty="0">
                <a:ea typeface="宋体" panose="02010600030101010101" pitchFamily="2" charset="-122"/>
              </a:rPr>
              <a:t>        3</a:t>
            </a:r>
            <a:endParaRPr lang="en-US" altLang="zh-CN" sz="2800" b="1" dirty="0">
              <a:ea typeface="宋体" panose="02010600030101010101" pitchFamily="2" charset="-122"/>
            </a:endParaRPr>
          </a:p>
          <a:p>
            <a:pPr marL="342900" lvl="0" indent="-342900" eaLnBrk="1" hangingPunct="1">
              <a:buNone/>
            </a:pPr>
            <a:r>
              <a:rPr lang="en-US" altLang="zh-CN" sz="2800" b="1" dirty="0">
                <a:ea typeface="宋体" panose="02010600030101010101" pitchFamily="2" charset="-122"/>
              </a:rPr>
              <a:t>  4        023         #aA            bce#                   S</a:t>
            </a:r>
            <a:r>
              <a:rPr lang="en-US" altLang="zh-CN" sz="2800" b="1" baseline="-25000" dirty="0">
                <a:ea typeface="宋体" panose="02010600030101010101" pitchFamily="2" charset="-122"/>
              </a:rPr>
              <a:t>6</a:t>
            </a:r>
            <a:endParaRPr lang="en-US" altLang="zh-CN" sz="2800" b="1" baseline="-25000" dirty="0">
              <a:ea typeface="宋体" panose="02010600030101010101" pitchFamily="2" charset="-122"/>
            </a:endParaRPr>
          </a:p>
          <a:p>
            <a:pPr marL="342900" lvl="0" indent="-342900" eaLnBrk="1" hangingPunct="1">
              <a:buNone/>
            </a:pPr>
            <a:r>
              <a:rPr lang="en-US" altLang="zh-CN" sz="2800" b="1" dirty="0">
                <a:ea typeface="宋体" panose="02010600030101010101" pitchFamily="2" charset="-122"/>
              </a:rPr>
              <a:t>  5        0</a:t>
            </a:r>
            <a:r>
              <a:rPr lang="en-US" altLang="zh-CN" sz="2800" b="1" dirty="0">
                <a:solidFill>
                  <a:schemeClr val="accent2"/>
                </a:solidFill>
                <a:ea typeface="宋体" panose="02010600030101010101" pitchFamily="2" charset="-122"/>
              </a:rPr>
              <a:t>2</a:t>
            </a:r>
            <a:r>
              <a:rPr lang="en-US" altLang="zh-CN" sz="2800" b="1" dirty="0">
                <a:ea typeface="宋体" panose="02010600030101010101" pitchFamily="2" charset="-122"/>
              </a:rPr>
              <a:t>3</a:t>
            </a:r>
            <a:r>
              <a:rPr lang="en-US" altLang="zh-CN" sz="2800" b="1" dirty="0">
                <a:solidFill>
                  <a:srgbClr val="CC3300"/>
                </a:solidFill>
                <a:ea typeface="宋体" panose="02010600030101010101" pitchFamily="2" charset="-122"/>
              </a:rPr>
              <a:t>6       </a:t>
            </a:r>
            <a:r>
              <a:rPr lang="en-US" altLang="zh-CN" sz="2800" b="1" dirty="0">
                <a:ea typeface="宋体" panose="02010600030101010101" pitchFamily="2" charset="-122"/>
              </a:rPr>
              <a:t>#a</a:t>
            </a:r>
            <a:r>
              <a:rPr lang="en-US" altLang="zh-CN" sz="2800" b="1" dirty="0">
                <a:solidFill>
                  <a:srgbClr val="CC3300"/>
                </a:solidFill>
                <a:ea typeface="宋体" panose="02010600030101010101" pitchFamily="2" charset="-122"/>
              </a:rPr>
              <a:t>Ab</a:t>
            </a:r>
            <a:r>
              <a:rPr lang="en-US" altLang="zh-CN" sz="2800" b="1" dirty="0">
                <a:ea typeface="宋体" panose="02010600030101010101" pitchFamily="2" charset="-122"/>
              </a:rPr>
              <a:t>            ce#                   </a:t>
            </a:r>
            <a:r>
              <a:rPr lang="en-US" altLang="zh-CN" sz="2800" b="1" dirty="0">
                <a:solidFill>
                  <a:schemeClr val="accent2"/>
                </a:solidFill>
                <a:ea typeface="宋体" panose="02010600030101010101" pitchFamily="2" charset="-122"/>
              </a:rPr>
              <a:t>r</a:t>
            </a:r>
            <a:r>
              <a:rPr lang="en-US" altLang="zh-CN" sz="2800" b="1" baseline="-25000" dirty="0">
                <a:solidFill>
                  <a:schemeClr val="accent2"/>
                </a:solidFill>
                <a:ea typeface="宋体" panose="02010600030101010101" pitchFamily="2" charset="-122"/>
              </a:rPr>
              <a:t>3</a:t>
            </a:r>
            <a:r>
              <a:rPr lang="en-US" altLang="zh-CN" sz="2800" b="1" dirty="0">
                <a:solidFill>
                  <a:schemeClr val="accent2"/>
                </a:solidFill>
                <a:ea typeface="宋体" panose="02010600030101010101" pitchFamily="2" charset="-122"/>
              </a:rPr>
              <a:t> </a:t>
            </a:r>
            <a:r>
              <a:rPr lang="en-US" altLang="zh-CN" sz="2800" b="1" dirty="0">
                <a:ea typeface="宋体" panose="02010600030101010101" pitchFamily="2" charset="-122"/>
              </a:rPr>
              <a:t>        3</a:t>
            </a:r>
            <a:endParaRPr lang="en-US" altLang="zh-CN" sz="2800" b="1" dirty="0">
              <a:ea typeface="宋体" panose="02010600030101010101" pitchFamily="2" charset="-122"/>
            </a:endParaRPr>
          </a:p>
          <a:p>
            <a:pPr marL="342900" lvl="0" indent="-342900" eaLnBrk="1" hangingPunct="1">
              <a:buNone/>
            </a:pPr>
            <a:r>
              <a:rPr lang="en-US" altLang="zh-CN" sz="2800" b="1" dirty="0">
                <a:ea typeface="宋体" panose="02010600030101010101" pitchFamily="2" charset="-122"/>
              </a:rPr>
              <a:t>  6        023         #aA              ce#                   S</a:t>
            </a:r>
            <a:r>
              <a:rPr lang="en-US" altLang="zh-CN" sz="2800" b="1" baseline="-25000" dirty="0">
                <a:ea typeface="宋体" panose="02010600030101010101" pitchFamily="2" charset="-122"/>
              </a:rPr>
              <a:t>5</a:t>
            </a:r>
            <a:endParaRPr lang="en-US" altLang="zh-CN" sz="2800" b="1" baseline="-25000" dirty="0">
              <a:ea typeface="宋体" panose="02010600030101010101" pitchFamily="2" charset="-122"/>
            </a:endParaRPr>
          </a:p>
          <a:p>
            <a:pPr marL="342900" lvl="0" indent="-342900" eaLnBrk="1" hangingPunct="1">
              <a:buNone/>
            </a:pPr>
            <a:r>
              <a:rPr lang="en-US" altLang="zh-CN" sz="2800" b="1" dirty="0">
                <a:ea typeface="宋体" panose="02010600030101010101" pitchFamily="2" charset="-122"/>
              </a:rPr>
              <a:t>  7        0235       #aAc              e#                 </a:t>
            </a:r>
            <a:r>
              <a:rPr lang="zh-CN" altLang="en-US" sz="2800" b="1" dirty="0"/>
              <a:t>出错</a:t>
            </a:r>
            <a:endParaRPr lang="zh-CN" altLang="en-US" sz="2400" b="1" dirty="0">
              <a:latin typeface="宋体" panose="02010600030101010101" pitchFamily="2" charset="-122"/>
              <a:ea typeface="宋体" panose="02010600030101010101" pitchFamily="2" charset="-122"/>
            </a:endParaRPr>
          </a:p>
        </p:txBody>
      </p:sp>
      <p:sp>
        <p:nvSpPr>
          <p:cNvPr id="48132" name="Text Box 3"/>
          <p:cNvSpPr txBox="1"/>
          <p:nvPr/>
        </p:nvSpPr>
        <p:spPr>
          <a:xfrm>
            <a:off x="1066800" y="609600"/>
            <a:ext cx="5257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latin typeface="楷体_GB2312" pitchFamily="49" charset="-122"/>
              </a:rPr>
              <a:t> </a:t>
            </a:r>
            <a:r>
              <a:rPr lang="zh-CN" altLang="en-US" sz="2800" b="1" dirty="0">
                <a:latin typeface="楷体_GB2312" pitchFamily="49" charset="-122"/>
              </a:rPr>
              <a:t>对输入串</a:t>
            </a:r>
            <a:r>
              <a:rPr lang="en-US" altLang="en-US" sz="2800" b="1" dirty="0">
                <a:latin typeface="楷体_GB2312" pitchFamily="49" charset="-122"/>
              </a:rPr>
              <a:t>abbce#</a:t>
            </a:r>
            <a:r>
              <a:rPr lang="zh-CN" altLang="en-US" sz="2800" b="1" dirty="0">
                <a:latin typeface="楷体_GB2312" pitchFamily="49" charset="-122"/>
              </a:rPr>
              <a:t>的分析过程</a:t>
            </a:r>
            <a:endParaRPr lang="zh-CN" altLang="en-US" sz="2800" b="1" dirty="0">
              <a:latin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41314" name="Rectangle 2"/>
          <p:cNvSpPr/>
          <p:nvPr/>
        </p:nvSpPr>
        <p:spPr>
          <a:xfrm>
            <a:off x="755650" y="3429000"/>
            <a:ext cx="7129463" cy="1816100"/>
          </a:xfrm>
          <a:prstGeom prst="rect">
            <a:avLst/>
          </a:prstGeom>
          <a:solidFill>
            <a:srgbClr val="FFFFD5"/>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accent2"/>
              </a:buClr>
              <a:buSzPct val="75000"/>
              <a:buFont typeface="Monotype Sorts" pitchFamily="2" charset="2"/>
              <a:buNone/>
            </a:pPr>
            <a:r>
              <a:rPr lang="zh-CN" altLang="en-US" sz="2800" b="1" dirty="0">
                <a:latin typeface="楷体_GB2312" pitchFamily="49" charset="-122"/>
              </a:rPr>
              <a:t>或存在归约－归约冲突：</a:t>
            </a:r>
            <a:endParaRPr lang="en-US" altLang="zh-CN" sz="2800" b="1" dirty="0">
              <a:latin typeface="楷体_GB2312" pitchFamily="49" charset="-122"/>
            </a:endParaRPr>
          </a:p>
          <a:p>
            <a:pPr marL="0" lvl="0" indent="0" eaLnBrk="1" hangingPunct="1">
              <a:spcBef>
                <a:spcPct val="50000"/>
              </a:spcBef>
              <a:buClr>
                <a:schemeClr val="accent2"/>
              </a:buClr>
              <a:buSzPct val="75000"/>
              <a:buFont typeface="Monotype Sorts" pitchFamily="2" charset="2"/>
              <a:buNone/>
            </a:pPr>
            <a:r>
              <a:rPr lang="en-US" altLang="zh-CN" sz="2800" b="1" dirty="0">
                <a:solidFill>
                  <a:srgbClr val="FF0000"/>
                </a:solidFill>
                <a:latin typeface="楷体_GB2312" pitchFamily="49" charset="-122"/>
              </a:rPr>
              <a:t>               A→β</a:t>
            </a:r>
            <a:r>
              <a:rPr lang="en-US" altLang="zh-CN" sz="2800" b="1" dirty="0">
                <a:solidFill>
                  <a:srgbClr val="FF0000"/>
                </a:solidFill>
              </a:rPr>
              <a:t>•                     </a:t>
            </a:r>
            <a:r>
              <a:rPr lang="en-US" altLang="zh-CN" sz="2800" b="1" dirty="0">
                <a:solidFill>
                  <a:srgbClr val="FF0000"/>
                </a:solidFill>
                <a:latin typeface="楷体_GB2312" pitchFamily="49" charset="-122"/>
              </a:rPr>
              <a:t>A→aβ</a:t>
            </a:r>
            <a:r>
              <a:rPr lang="en-US" altLang="zh-CN" sz="2800" b="1" dirty="0">
                <a:solidFill>
                  <a:srgbClr val="FF0000"/>
                </a:solidFill>
              </a:rPr>
              <a:t> •          </a:t>
            </a:r>
            <a:endParaRPr lang="en-US" altLang="zh-CN" sz="2800" b="1" dirty="0">
              <a:solidFill>
                <a:srgbClr val="FF0000"/>
              </a:solidFill>
            </a:endParaRPr>
          </a:p>
          <a:p>
            <a:pPr marL="0" lvl="0" indent="0" eaLnBrk="1" hangingPunct="1">
              <a:spcBef>
                <a:spcPct val="50000"/>
              </a:spcBef>
              <a:buClr>
                <a:schemeClr val="accent2"/>
              </a:buClr>
              <a:buSzPct val="75000"/>
              <a:buNone/>
            </a:pPr>
            <a:r>
              <a:rPr lang="en-US" altLang="zh-CN" sz="2800" b="1" dirty="0">
                <a:solidFill>
                  <a:srgbClr val="FF0000"/>
                </a:solidFill>
                <a:latin typeface="楷体_GB2312" pitchFamily="49" charset="-122"/>
              </a:rPr>
              <a:t>               B</a:t>
            </a:r>
            <a:r>
              <a:rPr lang="en-US" altLang="zh-CN" sz="2800" b="1" dirty="0">
                <a:solidFill>
                  <a:srgbClr val="FF0000"/>
                </a:solidFill>
                <a:latin typeface="楷体_GB2312" pitchFamily="49" charset="-122"/>
                <a:sym typeface="Symbol" panose="05050102010706020507" pitchFamily="18" charset="2"/>
              </a:rPr>
              <a:t> </a:t>
            </a:r>
            <a:r>
              <a:rPr lang="en-US" altLang="zh-CN" sz="2800" b="1" dirty="0">
                <a:solidFill>
                  <a:srgbClr val="FF0000"/>
                </a:solidFill>
                <a:latin typeface="楷体_GB2312" pitchFamily="49" charset="-122"/>
              </a:rPr>
              <a:t>β</a:t>
            </a:r>
            <a:r>
              <a:rPr lang="en-US" altLang="zh-CN" sz="2800" b="1" dirty="0">
                <a:solidFill>
                  <a:srgbClr val="FF0000"/>
                </a:solidFill>
              </a:rPr>
              <a:t>•                    </a:t>
            </a:r>
            <a:r>
              <a:rPr lang="en-US" altLang="zh-CN" sz="2800" b="1" dirty="0">
                <a:solidFill>
                  <a:srgbClr val="FF0000"/>
                </a:solidFill>
                <a:latin typeface="楷体_GB2312" pitchFamily="49" charset="-122"/>
              </a:rPr>
              <a:t>B</a:t>
            </a:r>
            <a:r>
              <a:rPr lang="en-US" altLang="zh-CN" sz="2800" b="1" dirty="0">
                <a:solidFill>
                  <a:srgbClr val="FF0000"/>
                </a:solidFill>
                <a:latin typeface="楷体_GB2312" pitchFamily="49" charset="-122"/>
                <a:sym typeface="Symbol" panose="05050102010706020507" pitchFamily="18" charset="2"/>
              </a:rPr>
              <a:t> </a:t>
            </a:r>
            <a:r>
              <a:rPr lang="en-US" altLang="zh-CN" sz="2800" b="1" dirty="0">
                <a:solidFill>
                  <a:srgbClr val="FF0000"/>
                </a:solidFill>
                <a:latin typeface="楷体_GB2312" pitchFamily="49" charset="-122"/>
              </a:rPr>
              <a:t>β</a:t>
            </a:r>
            <a:r>
              <a:rPr lang="en-US" altLang="zh-CN" sz="2800" b="1" dirty="0">
                <a:solidFill>
                  <a:srgbClr val="FF0000"/>
                </a:solidFill>
              </a:rPr>
              <a:t>•</a:t>
            </a:r>
            <a:endParaRPr lang="en-US" altLang="zh-CN" sz="2800" b="1" dirty="0">
              <a:solidFill>
                <a:srgbClr val="FF0000"/>
              </a:solidFill>
            </a:endParaRPr>
          </a:p>
        </p:txBody>
      </p:sp>
      <p:sp>
        <p:nvSpPr>
          <p:cNvPr id="141315" name="Rectangle 3"/>
          <p:cNvSpPr/>
          <p:nvPr/>
        </p:nvSpPr>
        <p:spPr>
          <a:xfrm>
            <a:off x="395605" y="1459865"/>
            <a:ext cx="8054975" cy="1814830"/>
          </a:xfrm>
          <a:prstGeom prst="rect">
            <a:avLst/>
          </a:prstGeom>
          <a:solidFill>
            <a:srgbClr val="FFFFD5"/>
          </a:solidFill>
          <a:ln w="9525">
            <a:noFill/>
          </a:ln>
        </p:spPr>
        <p:txBody>
          <a:bodyPr wrap="squar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accent2"/>
              </a:buClr>
              <a:buSzPct val="75000"/>
              <a:buFont typeface="Monotype Sorts" pitchFamily="2" charset="2"/>
              <a:buNone/>
            </a:pPr>
            <a:r>
              <a:rPr lang="zh-CN" altLang="en-US" sz="2800" b="1" dirty="0">
                <a:latin typeface="楷体_GB2312" pitchFamily="49" charset="-122"/>
              </a:rPr>
              <a:t>一个项目集中存在移进</a:t>
            </a:r>
            <a:r>
              <a:rPr lang="en-US" altLang="zh-CN" sz="2800" b="1" dirty="0">
                <a:latin typeface="楷体_GB2312" pitchFamily="49" charset="-122"/>
              </a:rPr>
              <a:t>-</a:t>
            </a:r>
            <a:r>
              <a:rPr lang="zh-CN" altLang="en-US" sz="2800" b="1" dirty="0">
                <a:latin typeface="楷体_GB2312" pitchFamily="49" charset="-122"/>
              </a:rPr>
              <a:t>归约冲突：</a:t>
            </a:r>
            <a:endParaRPr lang="zh-CN" altLang="en-US" sz="2800" b="1" dirty="0">
              <a:latin typeface="楷体_GB2312" pitchFamily="49" charset="-122"/>
            </a:endParaRPr>
          </a:p>
          <a:p>
            <a:pPr marL="0" lvl="0" indent="0" eaLnBrk="1" hangingPunct="1">
              <a:spcBef>
                <a:spcPct val="50000"/>
              </a:spcBef>
              <a:buClr>
                <a:schemeClr val="accent2"/>
              </a:buClr>
              <a:buSzPct val="75000"/>
              <a:buFont typeface="Monotype Sorts" pitchFamily="2" charset="2"/>
              <a:buNone/>
            </a:pPr>
            <a:r>
              <a:rPr lang="zh-CN" altLang="en-US" sz="2800" b="1" dirty="0">
                <a:latin typeface="楷体_GB2312" pitchFamily="49" charset="-122"/>
              </a:rPr>
              <a:t>　　             </a:t>
            </a:r>
            <a:r>
              <a:rPr lang="en-US" altLang="zh-CN" sz="2800" b="1" dirty="0">
                <a:solidFill>
                  <a:srgbClr val="FF0000"/>
                </a:solidFill>
                <a:latin typeface="楷体_GB2312" pitchFamily="49" charset="-122"/>
              </a:rPr>
              <a:t>A→α• aβ</a:t>
            </a:r>
            <a:r>
              <a:rPr lang="en-US" altLang="zh-CN" sz="2400" b="1" dirty="0">
                <a:solidFill>
                  <a:srgbClr val="FF0000"/>
                </a:solidFill>
                <a:latin typeface="楷体_GB2312" pitchFamily="49" charset="-122"/>
              </a:rPr>
              <a:t>(</a:t>
            </a:r>
            <a:r>
              <a:rPr lang="zh-CN" altLang="en-US" sz="2400" b="1" dirty="0">
                <a:solidFill>
                  <a:srgbClr val="FF0000"/>
                </a:solidFill>
                <a:latin typeface="楷体_GB2312" pitchFamily="49" charset="-122"/>
              </a:rPr>
              <a:t>下一步要移入</a:t>
            </a:r>
            <a:r>
              <a:rPr lang="en-US" altLang="zh-CN" sz="2400" b="1" dirty="0">
                <a:solidFill>
                  <a:srgbClr val="FF0000"/>
                </a:solidFill>
                <a:latin typeface="楷体_GB2312" pitchFamily="49" charset="-122"/>
              </a:rPr>
              <a:t>a)</a:t>
            </a:r>
            <a:r>
              <a:rPr lang="zh-CN" altLang="en-US" sz="2400" b="1" dirty="0">
                <a:solidFill>
                  <a:srgbClr val="FF0000"/>
                </a:solidFill>
                <a:latin typeface="楷体_GB2312" pitchFamily="49" charset="-122"/>
              </a:rPr>
              <a:t>　　</a:t>
            </a:r>
            <a:endParaRPr lang="en-US" altLang="zh-CN" sz="2400" b="1" dirty="0">
              <a:solidFill>
                <a:srgbClr val="FF0000"/>
              </a:solidFill>
              <a:latin typeface="楷体_GB2312" pitchFamily="49" charset="-122"/>
            </a:endParaRPr>
          </a:p>
          <a:p>
            <a:pPr marL="0" lvl="0" indent="0" eaLnBrk="1" hangingPunct="1">
              <a:spcBef>
                <a:spcPct val="50000"/>
              </a:spcBef>
              <a:buClr>
                <a:schemeClr val="accent2"/>
              </a:buClr>
              <a:buSzPct val="75000"/>
              <a:buFont typeface="Monotype Sorts" pitchFamily="2" charset="2"/>
              <a:buNone/>
            </a:pPr>
            <a:r>
              <a:rPr lang="en-US" altLang="zh-CN" sz="2800" b="1" dirty="0">
                <a:solidFill>
                  <a:srgbClr val="FF0000"/>
                </a:solidFill>
                <a:latin typeface="楷体_GB2312" pitchFamily="49" charset="-122"/>
              </a:rPr>
              <a:t>                    B</a:t>
            </a:r>
            <a:r>
              <a:rPr lang="en-US" altLang="zh-CN" sz="2800" b="1" dirty="0">
                <a:solidFill>
                  <a:srgbClr val="FF0000"/>
                </a:solidFill>
                <a:latin typeface="楷体_GB2312" pitchFamily="49" charset="-122"/>
                <a:sym typeface="Symbol" panose="05050102010706020507" pitchFamily="18" charset="2"/>
              </a:rPr>
              <a:t> </a:t>
            </a:r>
            <a:r>
              <a:rPr lang="en-US" altLang="zh-CN" sz="2800" b="1" dirty="0">
                <a:solidFill>
                  <a:srgbClr val="FF0000"/>
                </a:solidFill>
                <a:latin typeface="楷体_GB2312" pitchFamily="49" charset="-122"/>
              </a:rPr>
              <a:t>α </a:t>
            </a:r>
            <a:r>
              <a:rPr lang="en-US" altLang="zh-CN" sz="2400" b="1" dirty="0">
                <a:solidFill>
                  <a:srgbClr val="FF0000"/>
                </a:solidFill>
              </a:rPr>
              <a:t>•</a:t>
            </a:r>
            <a:r>
              <a:rPr lang="zh-CN" altLang="en-US" sz="2400" b="1" dirty="0">
                <a:solidFill>
                  <a:srgbClr val="FF0000"/>
                </a:solidFill>
              </a:rPr>
              <a:t>（下一步要规约）</a:t>
            </a:r>
            <a:endParaRPr lang="en-US" altLang="zh-CN" sz="2800" b="1" dirty="0">
              <a:solidFill>
                <a:srgbClr val="FF0000"/>
              </a:solidFill>
              <a:latin typeface="楷体_GB2312" pitchFamily="49" charset="-122"/>
              <a:sym typeface="Symbol" panose="05050102010706020507" pitchFamily="18" charset="2"/>
            </a:endParaRPr>
          </a:p>
        </p:txBody>
      </p:sp>
      <p:sp>
        <p:nvSpPr>
          <p:cNvPr id="141316" name="Rectangle 4"/>
          <p:cNvSpPr/>
          <p:nvPr/>
        </p:nvSpPr>
        <p:spPr>
          <a:xfrm>
            <a:off x="647700" y="5610225"/>
            <a:ext cx="7848600" cy="519113"/>
          </a:xfrm>
          <a:prstGeom prst="rect">
            <a:avLst/>
          </a:prstGeom>
          <a:solidFill>
            <a:srgbClr val="FFFFCC"/>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latin typeface="楷体_GB2312" pitchFamily="49" charset="-122"/>
              </a:rPr>
              <a:t>LR(0)</a:t>
            </a:r>
            <a:r>
              <a:rPr lang="zh-CN" altLang="en-US" sz="2800" b="1" dirty="0">
                <a:latin typeface="楷体_GB2312" pitchFamily="49" charset="-122"/>
              </a:rPr>
              <a:t>分析表具有多重定义入口</a:t>
            </a:r>
            <a:r>
              <a:rPr lang="en-US" altLang="zh-CN" sz="2800" b="1" dirty="0">
                <a:latin typeface="楷体_GB2312" pitchFamily="49" charset="-122"/>
              </a:rPr>
              <a:t>,</a:t>
            </a:r>
            <a:r>
              <a:rPr lang="zh-CN" altLang="en-US" sz="2800" b="1" dirty="0">
                <a:latin typeface="楷体_GB2312" pitchFamily="49" charset="-122"/>
              </a:rPr>
              <a:t>分析动作不唯一</a:t>
            </a:r>
            <a:endParaRPr lang="zh-CN" altLang="en-US" sz="2800" b="1" dirty="0">
              <a:latin typeface="楷体_GB2312" pitchFamily="49" charset="-122"/>
            </a:endParaRPr>
          </a:p>
        </p:txBody>
      </p:sp>
      <p:sp>
        <p:nvSpPr>
          <p:cNvPr id="49158"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LR</a:t>
            </a:r>
            <a:r>
              <a:rPr lang="zh-CN" altLang="en-US" b="1" dirty="0">
                <a:solidFill>
                  <a:srgbClr val="CC00CC"/>
                </a:solidFill>
                <a:latin typeface="楷体_GB2312" pitchFamily="49" charset="-122"/>
              </a:rPr>
              <a:t>（</a:t>
            </a:r>
            <a:r>
              <a:rPr lang="en-US" altLang="zh-CN" b="1" dirty="0">
                <a:solidFill>
                  <a:srgbClr val="CC00CC"/>
                </a:solidFill>
                <a:latin typeface="楷体_GB2312" pitchFamily="49" charset="-122"/>
              </a:rPr>
              <a:t>0</a:t>
            </a:r>
            <a:r>
              <a:rPr lang="zh-CN" altLang="en-US" b="1" dirty="0">
                <a:solidFill>
                  <a:srgbClr val="CC00CC"/>
                </a:solidFill>
                <a:latin typeface="楷体_GB2312" pitchFamily="49" charset="-122"/>
              </a:rPr>
              <a:t>）分析法存在的问题</a:t>
            </a:r>
            <a:endParaRPr lang="zh-CN" altLang="en-US" b="1" dirty="0">
              <a:solidFill>
                <a:srgbClr val="CC00CC"/>
              </a:solidFill>
              <a:latin typeface="楷体_GB2312" pitchFamily="49" charset="-122"/>
            </a:endParaRPr>
          </a:p>
        </p:txBody>
      </p:sp>
      <p:sp>
        <p:nvSpPr>
          <p:cNvPr id="49159"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49160"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 calcmode="lin" valueType="num">
                                      <p:cBhvr additive="base">
                                        <p:cTn id="7" dur="500" fill="hold"/>
                                        <p:tgtEl>
                                          <p:spTgt spid="141315"/>
                                        </p:tgtEl>
                                        <p:attrNameLst>
                                          <p:attrName>ppt_x</p:attrName>
                                        </p:attrNameLst>
                                      </p:cBhvr>
                                      <p:tavLst>
                                        <p:tav tm="0">
                                          <p:val>
                                            <p:strVal val="0-#ppt_w/2"/>
                                          </p:val>
                                        </p:tav>
                                        <p:tav tm="100000">
                                          <p:val>
                                            <p:strVal val="#ppt_x"/>
                                          </p:val>
                                        </p:tav>
                                      </p:tavLst>
                                    </p:anim>
                                    <p:anim calcmode="lin" valueType="num">
                                      <p:cBhvr additive="base">
                                        <p:cTn id="8" dur="500" fill="hold"/>
                                        <p:tgtEl>
                                          <p:spTgt spid="1413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4"/>
                                        </p:tgtEl>
                                        <p:attrNameLst>
                                          <p:attrName>style.visibility</p:attrName>
                                        </p:attrNameLst>
                                      </p:cBhvr>
                                      <p:to>
                                        <p:strVal val="visible"/>
                                      </p:to>
                                    </p:set>
                                    <p:anim calcmode="lin" valueType="num">
                                      <p:cBhvr additive="base">
                                        <p:cTn id="13" dur="500" fill="hold"/>
                                        <p:tgtEl>
                                          <p:spTgt spid="141314"/>
                                        </p:tgtEl>
                                        <p:attrNameLst>
                                          <p:attrName>ppt_x</p:attrName>
                                        </p:attrNameLst>
                                      </p:cBhvr>
                                      <p:tavLst>
                                        <p:tav tm="0">
                                          <p:val>
                                            <p:strVal val="0-#ppt_w/2"/>
                                          </p:val>
                                        </p:tav>
                                        <p:tav tm="100000">
                                          <p:val>
                                            <p:strVal val="#ppt_x"/>
                                          </p:val>
                                        </p:tav>
                                      </p:tavLst>
                                    </p:anim>
                                    <p:anim calcmode="lin" valueType="num">
                                      <p:cBhvr additive="base">
                                        <p:cTn id="14" dur="500" fill="hold"/>
                                        <p:tgtEl>
                                          <p:spTgt spid="1413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16"/>
                                        </p:tgtEl>
                                        <p:attrNameLst>
                                          <p:attrName>style.visibility</p:attrName>
                                        </p:attrNameLst>
                                      </p:cBhvr>
                                      <p:to>
                                        <p:strVal val="visible"/>
                                      </p:to>
                                    </p:set>
                                    <p:anim calcmode="lin" valueType="num">
                                      <p:cBhvr additive="base">
                                        <p:cTn id="19" dur="500" fill="hold"/>
                                        <p:tgtEl>
                                          <p:spTgt spid="141316"/>
                                        </p:tgtEl>
                                        <p:attrNameLst>
                                          <p:attrName>ppt_x</p:attrName>
                                        </p:attrNameLst>
                                      </p:cBhvr>
                                      <p:tavLst>
                                        <p:tav tm="0">
                                          <p:val>
                                            <p:strVal val="0-#ppt_w/2"/>
                                          </p:val>
                                        </p:tav>
                                        <p:tav tm="100000">
                                          <p:val>
                                            <p:strVal val="#ppt_x"/>
                                          </p:val>
                                        </p:tav>
                                      </p:tavLst>
                                    </p:anim>
                                    <p:anim calcmode="lin" valueType="num">
                                      <p:cBhvr additive="base">
                                        <p:cTn id="20"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nimBg="1"/>
      <p:bldP spid="141315" grpId="0" bldLvl="0" animBg="1"/>
      <p:bldP spid="1413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0179" name="Rectangle 2"/>
          <p:cNvSpPr/>
          <p:nvPr/>
        </p:nvSpPr>
        <p:spPr>
          <a:xfrm>
            <a:off x="228600" y="838200"/>
            <a:ext cx="4419600" cy="3429000"/>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90000"/>
              </a:lnSpc>
              <a:buNone/>
            </a:pPr>
            <a:r>
              <a:rPr lang="en-US" altLang="zh-CN" sz="2400" b="1" dirty="0">
                <a:latin typeface="楷体_GB2312" pitchFamily="49" charset="-122"/>
              </a:rPr>
              <a:t>【</a:t>
            </a:r>
            <a:r>
              <a:rPr lang="zh-CN" altLang="en-US" sz="2400" b="1" dirty="0">
                <a:latin typeface="楷体_GB2312" pitchFamily="49" charset="-122"/>
              </a:rPr>
              <a:t>例</a:t>
            </a:r>
            <a:r>
              <a:rPr lang="en-US" altLang="zh-CN" sz="2400" b="1" dirty="0">
                <a:latin typeface="楷体_GB2312" pitchFamily="49" charset="-122"/>
              </a:rPr>
              <a:t>】G[E]</a:t>
            </a:r>
            <a:r>
              <a:rPr lang="zh-CN" altLang="en-US" sz="2400" b="1" dirty="0">
                <a:latin typeface="楷体_GB2312" pitchFamily="49" charset="-122"/>
              </a:rPr>
              <a:t>：</a:t>
            </a:r>
            <a:endParaRPr lang="zh-CN" altLang="en-US" sz="2400" b="1" dirty="0">
              <a:latin typeface="楷体_GB2312" pitchFamily="49" charset="-122"/>
            </a:endParaRPr>
          </a:p>
          <a:p>
            <a:pPr marL="342900" lvl="0" indent="-342900" eaLnBrk="1" hangingPunct="1">
              <a:lnSpc>
                <a:spcPct val="90000"/>
              </a:lnSpc>
              <a:buNone/>
            </a:pPr>
            <a:r>
              <a:rPr lang="en-US" altLang="zh-CN" sz="2400" b="1" dirty="0">
                <a:latin typeface="楷体_GB2312" pitchFamily="49" charset="-122"/>
              </a:rPr>
              <a:t>E→E+T</a:t>
            </a:r>
            <a:endParaRPr lang="en-US" altLang="zh-CN" sz="2400" b="1" dirty="0">
              <a:latin typeface="楷体_GB2312" pitchFamily="49" charset="-122"/>
            </a:endParaRPr>
          </a:p>
          <a:p>
            <a:pPr marL="342900" lvl="0" indent="-342900" eaLnBrk="1" hangingPunct="1">
              <a:lnSpc>
                <a:spcPct val="90000"/>
              </a:lnSpc>
              <a:buNone/>
            </a:pPr>
            <a:r>
              <a:rPr lang="en-US" altLang="zh-CN" sz="2400" b="1" dirty="0">
                <a:latin typeface="楷体_GB2312" pitchFamily="49" charset="-122"/>
              </a:rPr>
              <a:t>E→T</a:t>
            </a:r>
            <a:endParaRPr lang="en-US" altLang="zh-CN" sz="2400" b="1" dirty="0">
              <a:latin typeface="楷体_GB2312" pitchFamily="49" charset="-122"/>
            </a:endParaRPr>
          </a:p>
          <a:p>
            <a:pPr marL="342900" lvl="0" indent="-342900" eaLnBrk="1" hangingPunct="1">
              <a:lnSpc>
                <a:spcPct val="90000"/>
              </a:lnSpc>
              <a:buNone/>
            </a:pPr>
            <a:r>
              <a:rPr lang="en-US" altLang="zh-CN" sz="2400" b="1" dirty="0">
                <a:latin typeface="楷体_GB2312" pitchFamily="49" charset="-122"/>
              </a:rPr>
              <a:t>T→T*F</a:t>
            </a:r>
            <a:endParaRPr lang="en-US" altLang="zh-CN" sz="2400" b="1" dirty="0">
              <a:latin typeface="楷体_GB2312" pitchFamily="49" charset="-122"/>
            </a:endParaRPr>
          </a:p>
          <a:p>
            <a:pPr marL="342900" lvl="0" indent="-342900" eaLnBrk="1" hangingPunct="1">
              <a:lnSpc>
                <a:spcPct val="90000"/>
              </a:lnSpc>
              <a:buNone/>
            </a:pPr>
            <a:r>
              <a:rPr lang="en-US" altLang="zh-CN" sz="2400" b="1" dirty="0">
                <a:latin typeface="楷体_GB2312" pitchFamily="49" charset="-122"/>
              </a:rPr>
              <a:t>T→F</a:t>
            </a:r>
            <a:endParaRPr lang="en-US" altLang="zh-CN" sz="2400" b="1" dirty="0">
              <a:latin typeface="楷体_GB2312" pitchFamily="49" charset="-122"/>
            </a:endParaRPr>
          </a:p>
          <a:p>
            <a:pPr marL="342900" lvl="0" indent="-342900" eaLnBrk="1" hangingPunct="1">
              <a:lnSpc>
                <a:spcPct val="90000"/>
              </a:lnSpc>
              <a:buNone/>
            </a:pPr>
            <a:r>
              <a:rPr lang="en-US" altLang="zh-CN" sz="2400" b="1" dirty="0">
                <a:latin typeface="楷体_GB2312" pitchFamily="49" charset="-122"/>
              </a:rPr>
              <a:t>F→(E)</a:t>
            </a:r>
            <a:endParaRPr lang="en-US" altLang="zh-CN" sz="2400" b="1" dirty="0">
              <a:latin typeface="楷体_GB2312" pitchFamily="49" charset="-122"/>
            </a:endParaRPr>
          </a:p>
          <a:p>
            <a:pPr marL="342900" lvl="0" indent="-342900" eaLnBrk="1" hangingPunct="1">
              <a:lnSpc>
                <a:spcPct val="90000"/>
              </a:lnSpc>
              <a:buNone/>
            </a:pPr>
            <a:r>
              <a:rPr lang="en-US" altLang="zh-CN" sz="2400" b="1" dirty="0">
                <a:latin typeface="楷体_GB2312" pitchFamily="49" charset="-122"/>
              </a:rPr>
              <a:t>F→i</a:t>
            </a:r>
            <a:endParaRPr lang="en-US" altLang="zh-CN"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判断文法</a:t>
            </a:r>
            <a:r>
              <a:rPr lang="en-US" altLang="zh-CN" sz="2400" b="1" dirty="0">
                <a:latin typeface="楷体_GB2312" pitchFamily="49" charset="-122"/>
              </a:rPr>
              <a:t>G[E]</a:t>
            </a:r>
            <a:r>
              <a:rPr lang="zh-CN" altLang="en-US" sz="2400" b="1" dirty="0">
                <a:latin typeface="楷体_GB2312" pitchFamily="49" charset="-122"/>
              </a:rPr>
              <a:t>是否为</a:t>
            </a:r>
            <a:r>
              <a:rPr lang="en-US" altLang="zh-CN" sz="2400" b="1" dirty="0">
                <a:latin typeface="楷体_GB2312" pitchFamily="49" charset="-122"/>
              </a:rPr>
              <a:t>LR(0)</a:t>
            </a:r>
            <a:r>
              <a:rPr lang="zh-CN" altLang="en-US" sz="2400" b="1" dirty="0">
                <a:latin typeface="楷体_GB2312" pitchFamily="49" charset="-122"/>
              </a:rPr>
              <a:t>文法。</a:t>
            </a:r>
            <a:endParaRPr lang="zh-CN" altLang="en-US" sz="2400" b="1" dirty="0">
              <a:latin typeface="楷体_GB2312" pitchFamily="49" charset="-122"/>
            </a:endParaRPr>
          </a:p>
        </p:txBody>
      </p:sp>
      <p:sp>
        <p:nvSpPr>
          <p:cNvPr id="142339" name="Rectangle 3"/>
          <p:cNvSpPr/>
          <p:nvPr/>
        </p:nvSpPr>
        <p:spPr>
          <a:xfrm>
            <a:off x="5181600" y="838200"/>
            <a:ext cx="3352800" cy="3657600"/>
          </a:xfrm>
          <a:prstGeom prst="rect">
            <a:avLst/>
          </a:prstGeom>
          <a:noFill/>
          <a:ln w="57150"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90000"/>
              </a:lnSpc>
              <a:buNone/>
            </a:pPr>
            <a:r>
              <a:rPr lang="zh-CN" altLang="en-US" sz="2400" b="1" dirty="0">
                <a:latin typeface="楷体_GB2312" pitchFamily="49" charset="-122"/>
              </a:rPr>
              <a:t>解答：</a:t>
            </a:r>
            <a:endParaRPr lang="zh-CN" altLang="en-US"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文法</a:t>
            </a:r>
            <a:r>
              <a:rPr lang="en-US" altLang="zh-CN" sz="2400" b="1" dirty="0">
                <a:latin typeface="楷体_GB2312" pitchFamily="49" charset="-122"/>
              </a:rPr>
              <a:t>G[E]</a:t>
            </a:r>
            <a:r>
              <a:rPr lang="zh-CN" altLang="en-US" sz="2400" b="1" dirty="0">
                <a:latin typeface="楷体_GB2312" pitchFamily="49" charset="-122"/>
              </a:rPr>
              <a:t>拓广为</a:t>
            </a:r>
            <a:r>
              <a:rPr lang="en-US" altLang="zh-CN" sz="2400" b="1" dirty="0">
                <a:latin typeface="楷体_GB2312" pitchFamily="49" charset="-122"/>
              </a:rPr>
              <a:t>G</a:t>
            </a:r>
            <a:r>
              <a:rPr lang="en-US" altLang="zh-CN" sz="2400" b="1" dirty="0">
                <a:latin typeface="Tahoma" panose="020B0604030504040204" pitchFamily="34" charset="0"/>
                <a:ea typeface="宋体" panose="02010600030101010101" pitchFamily="2" charset="-122"/>
              </a:rPr>
              <a:t>’</a:t>
            </a:r>
            <a:r>
              <a:rPr lang="zh-CN" altLang="en-US" sz="2400" b="1" dirty="0">
                <a:latin typeface="楷体_GB2312" pitchFamily="49" charset="-122"/>
              </a:rPr>
              <a:t>；</a:t>
            </a:r>
            <a:endParaRPr lang="zh-CN" altLang="en-US"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a:t>
            </a:r>
            <a:r>
              <a:rPr lang="en-US" altLang="zh-CN" sz="2400" b="1" dirty="0">
                <a:latin typeface="楷体_GB2312" pitchFamily="49" charset="-122"/>
              </a:rPr>
              <a:t>0</a:t>
            </a:r>
            <a:r>
              <a:rPr lang="zh-CN" altLang="en-US" sz="2400" b="1" dirty="0">
                <a:latin typeface="楷体_GB2312" pitchFamily="49" charset="-122"/>
              </a:rPr>
              <a:t>）</a:t>
            </a:r>
            <a:r>
              <a:rPr lang="en-US" altLang="zh-CN" sz="2400" b="1" dirty="0">
                <a:latin typeface="楷体_GB2312" pitchFamily="49" charset="-122"/>
              </a:rPr>
              <a:t>E </a:t>
            </a:r>
            <a:r>
              <a:rPr lang="en-US" altLang="zh-CN" sz="2400" b="1" dirty="0">
                <a:latin typeface="Tahoma" panose="020B0604030504040204" pitchFamily="34" charset="0"/>
                <a:ea typeface="宋体" panose="02010600030101010101" pitchFamily="2" charset="-122"/>
              </a:rPr>
              <a:t>’</a:t>
            </a:r>
            <a:r>
              <a:rPr lang="en-US" altLang="zh-CN" sz="2400" b="1" dirty="0">
                <a:latin typeface="楷体_GB2312" pitchFamily="49" charset="-122"/>
              </a:rPr>
              <a:t>→E</a:t>
            </a:r>
            <a:endParaRPr lang="en-US" altLang="zh-CN"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a:t>
            </a:r>
            <a:r>
              <a:rPr lang="en-US" altLang="zh-CN" sz="2400" b="1" dirty="0">
                <a:latin typeface="楷体_GB2312" pitchFamily="49" charset="-122"/>
              </a:rPr>
              <a:t>1</a:t>
            </a:r>
            <a:r>
              <a:rPr lang="zh-CN" altLang="en-US" sz="2400" b="1" dirty="0">
                <a:latin typeface="楷体_GB2312" pitchFamily="49" charset="-122"/>
              </a:rPr>
              <a:t>）</a:t>
            </a:r>
            <a:r>
              <a:rPr lang="en-US" altLang="zh-CN" sz="2400" b="1" dirty="0">
                <a:latin typeface="楷体_GB2312" pitchFamily="49" charset="-122"/>
              </a:rPr>
              <a:t>E→E+T</a:t>
            </a:r>
            <a:endParaRPr lang="en-US" altLang="zh-CN"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a:t>
            </a:r>
            <a:r>
              <a:rPr lang="en-US" altLang="zh-CN" sz="2400" b="1" dirty="0">
                <a:latin typeface="楷体_GB2312" pitchFamily="49" charset="-122"/>
              </a:rPr>
              <a:t>2</a:t>
            </a:r>
            <a:r>
              <a:rPr lang="zh-CN" altLang="en-US" sz="2400" b="1" dirty="0">
                <a:latin typeface="楷体_GB2312" pitchFamily="49" charset="-122"/>
              </a:rPr>
              <a:t>）</a:t>
            </a:r>
            <a:r>
              <a:rPr lang="en-US" altLang="zh-CN" sz="2400" b="1" dirty="0">
                <a:latin typeface="楷体_GB2312" pitchFamily="49" charset="-122"/>
              </a:rPr>
              <a:t>E→T</a:t>
            </a:r>
            <a:endParaRPr lang="en-US" altLang="zh-CN"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a:t>
            </a:r>
            <a:r>
              <a:rPr lang="en-US" altLang="zh-CN" sz="2400" b="1" dirty="0">
                <a:latin typeface="楷体_GB2312" pitchFamily="49" charset="-122"/>
              </a:rPr>
              <a:t>3</a:t>
            </a:r>
            <a:r>
              <a:rPr lang="zh-CN" altLang="en-US" sz="2400" b="1" dirty="0">
                <a:latin typeface="楷体_GB2312" pitchFamily="49" charset="-122"/>
              </a:rPr>
              <a:t>）</a:t>
            </a:r>
            <a:r>
              <a:rPr lang="en-US" altLang="zh-CN" sz="2400" b="1" dirty="0">
                <a:latin typeface="楷体_GB2312" pitchFamily="49" charset="-122"/>
              </a:rPr>
              <a:t>T→T*F</a:t>
            </a:r>
            <a:endParaRPr lang="en-US" altLang="zh-CN"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a:t>
            </a:r>
            <a:r>
              <a:rPr lang="en-US" altLang="zh-CN" sz="2400" b="1" dirty="0">
                <a:latin typeface="楷体_GB2312" pitchFamily="49" charset="-122"/>
              </a:rPr>
              <a:t>4</a:t>
            </a:r>
            <a:r>
              <a:rPr lang="zh-CN" altLang="en-US" sz="2400" b="1" dirty="0">
                <a:latin typeface="楷体_GB2312" pitchFamily="49" charset="-122"/>
              </a:rPr>
              <a:t>）</a:t>
            </a:r>
            <a:r>
              <a:rPr lang="en-US" altLang="zh-CN" sz="2400" b="1" dirty="0">
                <a:latin typeface="楷体_GB2312" pitchFamily="49" charset="-122"/>
              </a:rPr>
              <a:t>T→F</a:t>
            </a:r>
            <a:endParaRPr lang="en-US" altLang="zh-CN"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a:t>
            </a:r>
            <a:r>
              <a:rPr lang="en-US" altLang="zh-CN" sz="2400" b="1" dirty="0">
                <a:latin typeface="楷体_GB2312" pitchFamily="49" charset="-122"/>
              </a:rPr>
              <a:t>5</a:t>
            </a:r>
            <a:r>
              <a:rPr lang="zh-CN" altLang="en-US" sz="2400" b="1" dirty="0">
                <a:latin typeface="楷体_GB2312" pitchFamily="49" charset="-122"/>
              </a:rPr>
              <a:t>）</a:t>
            </a:r>
            <a:r>
              <a:rPr lang="en-US" altLang="zh-CN" sz="2400" b="1" dirty="0">
                <a:latin typeface="楷体_GB2312" pitchFamily="49" charset="-122"/>
              </a:rPr>
              <a:t>F→(E)</a:t>
            </a:r>
            <a:endParaRPr lang="en-US" altLang="zh-CN" sz="2400" b="1" dirty="0">
              <a:latin typeface="楷体_GB2312" pitchFamily="49" charset="-122"/>
            </a:endParaRPr>
          </a:p>
          <a:p>
            <a:pPr marL="342900" lvl="0" indent="-342900" eaLnBrk="1" hangingPunct="1">
              <a:lnSpc>
                <a:spcPct val="90000"/>
              </a:lnSpc>
              <a:buNone/>
            </a:pPr>
            <a:r>
              <a:rPr lang="zh-CN" altLang="en-US" sz="2400" b="1" dirty="0">
                <a:latin typeface="楷体_GB2312" pitchFamily="49" charset="-122"/>
              </a:rPr>
              <a:t>（</a:t>
            </a:r>
            <a:r>
              <a:rPr lang="en-US" altLang="zh-CN" sz="2400" b="1" dirty="0">
                <a:latin typeface="楷体_GB2312" pitchFamily="49" charset="-122"/>
              </a:rPr>
              <a:t>6</a:t>
            </a:r>
            <a:r>
              <a:rPr lang="zh-CN" altLang="en-US" sz="2400" b="1" dirty="0">
                <a:latin typeface="楷体_GB2312" pitchFamily="49" charset="-122"/>
              </a:rPr>
              <a:t>）</a:t>
            </a:r>
            <a:r>
              <a:rPr lang="en-US" altLang="zh-CN" sz="2400" b="1" dirty="0">
                <a:latin typeface="楷体_GB2312" pitchFamily="49" charset="-122"/>
              </a:rPr>
              <a:t>F→i</a:t>
            </a:r>
            <a:endParaRPr lang="en-US" altLang="zh-CN" sz="2400" b="1"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 calcmode="lin" valueType="num">
                                      <p:cBhvr additive="base">
                                        <p:cTn id="7" dur="500" fill="hold"/>
                                        <p:tgtEl>
                                          <p:spTgt spid="142339"/>
                                        </p:tgtEl>
                                        <p:attrNameLst>
                                          <p:attrName>ppt_x</p:attrName>
                                        </p:attrNameLst>
                                      </p:cBhvr>
                                      <p:tavLst>
                                        <p:tav tm="0">
                                          <p:val>
                                            <p:strVal val="0-#ppt_w/2"/>
                                          </p:val>
                                        </p:tav>
                                        <p:tav tm="100000">
                                          <p:val>
                                            <p:strVal val="#ppt_x"/>
                                          </p:val>
                                        </p:tav>
                                      </p:tavLst>
                                    </p:anim>
                                    <p:anim calcmode="lin" valueType="num">
                                      <p:cBhvr additive="base">
                                        <p:cTn id="8" dur="500" fill="hold"/>
                                        <p:tgtEl>
                                          <p:spTgt spid="1423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1203" name="Rectangle 2"/>
          <p:cNvSpPr/>
          <p:nvPr/>
        </p:nvSpPr>
        <p:spPr>
          <a:xfrm>
            <a:off x="381000" y="762000"/>
            <a:ext cx="2971800" cy="5410200"/>
          </a:xfrm>
          <a:prstGeom prst="rect">
            <a:avLst/>
          </a:prstGeom>
          <a:noFill/>
          <a:ln w="57150" cap="flat" cmpd="sng">
            <a:solidFill>
              <a:schemeClr val="hlink"/>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914400" eaLnBrk="1" hangingPunct="1">
              <a:spcBef>
                <a:spcPct val="0"/>
              </a:spcBef>
              <a:buNone/>
              <a:tabLst>
                <a:tab pos="711200" algn="l"/>
              </a:tabLst>
            </a:pPr>
            <a:r>
              <a:rPr lang="en-US" altLang="zh-CN" sz="1800" b="1" dirty="0">
                <a:solidFill>
                  <a:srgbClr val="000000"/>
                </a:solidFill>
                <a:ea typeface="宋体" panose="02010600030101010101" pitchFamily="2" charset="-122"/>
              </a:rPr>
              <a:t>       I</a:t>
            </a:r>
            <a:r>
              <a:rPr lang="en-US" altLang="zh-CN" sz="1800" b="1" baseline="-30000" dirty="0">
                <a:solidFill>
                  <a:srgbClr val="000000"/>
                </a:solidFill>
                <a:ea typeface="宋体" panose="02010600030101010101" pitchFamily="2" charset="-122"/>
              </a:rPr>
              <a:t>0 </a:t>
            </a:r>
            <a:r>
              <a:rPr lang="zh-CN" altLang="en-US" sz="1800" b="1" dirty="0">
                <a:solidFill>
                  <a:srgbClr val="000000"/>
                </a:solidFill>
                <a:ea typeface="宋体" panose="02010600030101010101" pitchFamily="2" charset="-122"/>
              </a:rPr>
              <a:t>：</a:t>
            </a:r>
            <a:r>
              <a:rPr lang="zh-CN" altLang="en-US" sz="1800" b="1" baseline="-30000"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E'→·E</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E→·E+T </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E→·T</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T→·T*F</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T→·F</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F→·(E)</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F→·i</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1</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E'→E·</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E→E·+T</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2</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E→T·</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T→T·*F</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3</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T→F·</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4</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F→(·E)</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E→·E+T</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E→·T</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T→·T*F </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T→·F</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F→·(E)</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F→·i</a:t>
            </a:r>
            <a:endParaRPr lang="en-US" altLang="zh-CN" sz="1800" b="1" dirty="0">
              <a:ea typeface="宋体" panose="02010600030101010101" pitchFamily="2" charset="-122"/>
            </a:endParaRPr>
          </a:p>
        </p:txBody>
      </p:sp>
      <p:sp>
        <p:nvSpPr>
          <p:cNvPr id="51204" name="Rectangle 3"/>
          <p:cNvSpPr/>
          <p:nvPr/>
        </p:nvSpPr>
        <p:spPr>
          <a:xfrm>
            <a:off x="4191000" y="762000"/>
            <a:ext cx="2590800" cy="4267200"/>
          </a:xfrm>
          <a:prstGeom prst="rect">
            <a:avLst/>
          </a:prstGeom>
          <a:noFill/>
          <a:ln w="57150"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defTabSz="914400" eaLnBrk="1" hangingPunct="1">
              <a:spcBef>
                <a:spcPct val="0"/>
              </a:spcBef>
              <a:buNone/>
              <a:tabLst>
                <a:tab pos="454025" algn="l"/>
              </a:tabLst>
            </a:pP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5</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F→i·</a:t>
            </a:r>
            <a:br>
              <a:rPr lang="en-US" altLang="zh-CN" sz="1800" b="1" dirty="0">
                <a:solidFill>
                  <a:srgbClr val="000000"/>
                </a:solidFill>
                <a:ea typeface="宋体" panose="02010600030101010101" pitchFamily="2" charset="-122"/>
              </a:rPr>
            </a:b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6</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E→E+·T</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T→·T*F </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T→·F </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F→·(E) </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F→·i </a:t>
            </a:r>
            <a:br>
              <a:rPr lang="en-US" altLang="zh-CN" sz="1800" b="1" dirty="0">
                <a:solidFill>
                  <a:srgbClr val="000000"/>
                </a:solidFill>
                <a:ea typeface="宋体" panose="02010600030101010101" pitchFamily="2" charset="-122"/>
              </a:rPr>
            </a:b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7</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T→T*·F </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F→·(E) </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F→·i </a:t>
            </a:r>
            <a:br>
              <a:rPr lang="en-US" altLang="zh-CN" sz="1800" b="1" dirty="0">
                <a:solidFill>
                  <a:srgbClr val="000000"/>
                </a:solidFill>
                <a:ea typeface="宋体" panose="02010600030101010101" pitchFamily="2" charset="-122"/>
              </a:rPr>
            </a:b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8</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F→(E·) </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E→E·+T </a:t>
            </a:r>
            <a:br>
              <a:rPr lang="en-US" altLang="zh-CN" sz="1800" b="1" dirty="0">
                <a:solidFill>
                  <a:srgbClr val="000000"/>
                </a:solidFill>
                <a:ea typeface="宋体" panose="02010600030101010101" pitchFamily="2" charset="-122"/>
              </a:rPr>
            </a:b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9</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E→E+T·</a:t>
            </a:r>
            <a:br>
              <a:rPr lang="en-US" altLang="zh-CN" sz="1800" b="1" dirty="0">
                <a:solidFill>
                  <a:srgbClr val="000000"/>
                </a:solidFill>
                <a:ea typeface="宋体" panose="02010600030101010101" pitchFamily="2" charset="-122"/>
              </a:rPr>
            </a:b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T→T·*F </a:t>
            </a:r>
            <a:br>
              <a:rPr lang="en-US" altLang="zh-CN" sz="1800" b="1" dirty="0">
                <a:solidFill>
                  <a:srgbClr val="000000"/>
                </a:solidFill>
                <a:ea typeface="宋体" panose="02010600030101010101" pitchFamily="2" charset="-122"/>
              </a:rPr>
            </a:b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10</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T→T*F·</a:t>
            </a:r>
            <a:br>
              <a:rPr lang="en-US" altLang="zh-CN" sz="1800" b="1" dirty="0">
                <a:solidFill>
                  <a:srgbClr val="000000"/>
                </a:solidFill>
                <a:ea typeface="宋体" panose="02010600030101010101" pitchFamily="2" charset="-122"/>
              </a:rPr>
            </a:br>
            <a:r>
              <a:rPr lang="en-US" altLang="zh-CN" sz="1800" b="1" dirty="0">
                <a:solidFill>
                  <a:srgbClr val="000000"/>
                </a:solidFill>
                <a:ea typeface="宋体" panose="02010600030101010101" pitchFamily="2" charset="-122"/>
              </a:rPr>
              <a:t>I</a:t>
            </a:r>
            <a:r>
              <a:rPr lang="en-US" altLang="zh-CN" sz="1800" b="1" baseline="-30000" dirty="0">
                <a:solidFill>
                  <a:srgbClr val="000000"/>
                </a:solidFill>
                <a:ea typeface="宋体" panose="02010600030101010101" pitchFamily="2" charset="-122"/>
              </a:rPr>
              <a:t>11</a:t>
            </a:r>
            <a:r>
              <a:rPr lang="zh-CN" altLang="en-US" sz="1800" b="1" dirty="0">
                <a:solidFill>
                  <a:srgbClr val="000000"/>
                </a:solidFill>
                <a:ea typeface="宋体" panose="02010600030101010101" pitchFamily="2" charset="-122"/>
              </a:rPr>
              <a:t>： 	</a:t>
            </a:r>
            <a:r>
              <a:rPr lang="en-US" altLang="zh-CN" sz="1800" b="1" dirty="0">
                <a:solidFill>
                  <a:srgbClr val="000000"/>
                </a:solidFill>
                <a:ea typeface="宋体" panose="02010600030101010101" pitchFamily="2" charset="-122"/>
              </a:rPr>
              <a:t>F→(E)·</a:t>
            </a:r>
            <a:endParaRPr lang="en-US" altLang="zh-CN" sz="1800" b="1"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52227" name="Group 2"/>
          <p:cNvGrpSpPr/>
          <p:nvPr/>
        </p:nvGrpSpPr>
        <p:grpSpPr>
          <a:xfrm>
            <a:off x="228600" y="457200"/>
            <a:ext cx="8458200" cy="5867400"/>
            <a:chOff x="144" y="288"/>
            <a:chExt cx="5328" cy="3696"/>
          </a:xfrm>
        </p:grpSpPr>
        <p:sp>
          <p:nvSpPr>
            <p:cNvPr id="52228" name="Oval 3"/>
            <p:cNvSpPr/>
            <p:nvPr/>
          </p:nvSpPr>
          <p:spPr>
            <a:xfrm>
              <a:off x="672" y="201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0</a:t>
              </a:r>
              <a:endParaRPr lang="en-US" altLang="zh-CN" sz="1200" b="1" dirty="0"/>
            </a:p>
          </p:txBody>
        </p:sp>
        <p:sp>
          <p:nvSpPr>
            <p:cNvPr id="52229" name="Oval 4"/>
            <p:cNvSpPr/>
            <p:nvPr/>
          </p:nvSpPr>
          <p:spPr>
            <a:xfrm>
              <a:off x="1632" y="1344"/>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5</a:t>
              </a:r>
              <a:endParaRPr lang="en-US" altLang="zh-CN" sz="2400" b="1" dirty="0"/>
            </a:p>
          </p:txBody>
        </p:sp>
        <p:sp>
          <p:nvSpPr>
            <p:cNvPr id="52230" name="Oval 5"/>
            <p:cNvSpPr/>
            <p:nvPr/>
          </p:nvSpPr>
          <p:spPr>
            <a:xfrm>
              <a:off x="1632" y="3360"/>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2</a:t>
              </a:r>
              <a:endParaRPr lang="en-US" altLang="zh-CN" sz="2400" b="1" dirty="0"/>
            </a:p>
          </p:txBody>
        </p:sp>
        <p:sp>
          <p:nvSpPr>
            <p:cNvPr id="52231" name="Oval 6"/>
            <p:cNvSpPr/>
            <p:nvPr/>
          </p:nvSpPr>
          <p:spPr>
            <a:xfrm>
              <a:off x="1632" y="2688"/>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4</a:t>
              </a:r>
              <a:endParaRPr lang="en-US" altLang="zh-CN" sz="2400" b="1" dirty="0"/>
            </a:p>
          </p:txBody>
        </p:sp>
        <p:sp>
          <p:nvSpPr>
            <p:cNvPr id="52232" name="Oval 7"/>
            <p:cNvSpPr/>
            <p:nvPr/>
          </p:nvSpPr>
          <p:spPr>
            <a:xfrm>
              <a:off x="1632" y="201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3</a:t>
              </a:r>
              <a:endParaRPr lang="en-US" altLang="zh-CN" sz="2400" b="1" dirty="0"/>
            </a:p>
          </p:txBody>
        </p:sp>
        <p:sp>
          <p:nvSpPr>
            <p:cNvPr id="52233" name="Oval 8"/>
            <p:cNvSpPr/>
            <p:nvPr/>
          </p:nvSpPr>
          <p:spPr>
            <a:xfrm>
              <a:off x="1632" y="67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1</a:t>
              </a:r>
              <a:endParaRPr lang="en-US" altLang="zh-CN" sz="2400" b="1" dirty="0"/>
            </a:p>
          </p:txBody>
        </p:sp>
        <p:sp>
          <p:nvSpPr>
            <p:cNvPr id="52234" name="Oval 9"/>
            <p:cNvSpPr/>
            <p:nvPr/>
          </p:nvSpPr>
          <p:spPr>
            <a:xfrm>
              <a:off x="3936" y="235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11</a:t>
              </a:r>
              <a:endParaRPr lang="en-US" altLang="zh-CN" sz="2400" b="1" dirty="0"/>
            </a:p>
          </p:txBody>
        </p:sp>
        <p:sp>
          <p:nvSpPr>
            <p:cNvPr id="52235" name="Oval 10"/>
            <p:cNvSpPr/>
            <p:nvPr/>
          </p:nvSpPr>
          <p:spPr>
            <a:xfrm>
              <a:off x="3024" y="235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8</a:t>
              </a:r>
              <a:endParaRPr lang="en-US" altLang="zh-CN" sz="2400" b="1" dirty="0"/>
            </a:p>
          </p:txBody>
        </p:sp>
        <p:sp>
          <p:nvSpPr>
            <p:cNvPr id="52236" name="Oval 11"/>
            <p:cNvSpPr/>
            <p:nvPr/>
          </p:nvSpPr>
          <p:spPr>
            <a:xfrm>
              <a:off x="3024" y="81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6</a:t>
              </a:r>
              <a:endParaRPr lang="en-US" altLang="zh-CN" sz="2400" b="1" dirty="0"/>
            </a:p>
          </p:txBody>
        </p:sp>
        <p:sp>
          <p:nvSpPr>
            <p:cNvPr id="52237" name="Oval 12"/>
            <p:cNvSpPr/>
            <p:nvPr/>
          </p:nvSpPr>
          <p:spPr>
            <a:xfrm>
              <a:off x="5232" y="297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10</a:t>
              </a:r>
              <a:endParaRPr lang="en-US" altLang="zh-CN" sz="2400" b="1" dirty="0"/>
            </a:p>
          </p:txBody>
        </p:sp>
        <p:sp>
          <p:nvSpPr>
            <p:cNvPr id="52238" name="Oval 13"/>
            <p:cNvSpPr/>
            <p:nvPr/>
          </p:nvSpPr>
          <p:spPr>
            <a:xfrm>
              <a:off x="4464" y="2976"/>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7</a:t>
              </a:r>
              <a:endParaRPr lang="en-US" altLang="zh-CN" sz="2400" b="1" dirty="0"/>
            </a:p>
          </p:txBody>
        </p:sp>
        <p:sp>
          <p:nvSpPr>
            <p:cNvPr id="52239" name="Oval 14"/>
            <p:cNvSpPr/>
            <p:nvPr/>
          </p:nvSpPr>
          <p:spPr>
            <a:xfrm>
              <a:off x="4464" y="912"/>
              <a:ext cx="240"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en-US" altLang="zh-CN" sz="1200" b="1" dirty="0"/>
                <a:t>9</a:t>
              </a:r>
              <a:endParaRPr lang="en-US" altLang="zh-CN" sz="2400" b="1" dirty="0"/>
            </a:p>
          </p:txBody>
        </p:sp>
        <p:cxnSp>
          <p:nvCxnSpPr>
            <p:cNvPr id="52240" name="AutoShape 15"/>
            <p:cNvCxnSpPr>
              <a:stCxn id="52228" idx="0"/>
              <a:endCxn id="52233" idx="2"/>
            </p:cNvCxnSpPr>
            <p:nvPr/>
          </p:nvCxnSpPr>
          <p:spPr>
            <a:xfrm rot="-5400000">
              <a:off x="600" y="984"/>
              <a:ext cx="1224" cy="840"/>
            </a:xfrm>
            <a:prstGeom prst="curvedConnector2">
              <a:avLst/>
            </a:prstGeom>
            <a:ln w="9525" cap="flat" cmpd="sng">
              <a:solidFill>
                <a:schemeClr val="tx1"/>
              </a:solidFill>
              <a:prstDash val="solid"/>
              <a:headEnd type="none" w="med" len="med"/>
              <a:tailEnd type="triangle" w="med" len="med"/>
            </a:ln>
          </p:spPr>
        </p:cxnSp>
        <p:cxnSp>
          <p:nvCxnSpPr>
            <p:cNvPr id="52241" name="AutoShape 16"/>
            <p:cNvCxnSpPr>
              <a:stCxn id="52228" idx="4"/>
              <a:endCxn id="52230" idx="2"/>
            </p:cNvCxnSpPr>
            <p:nvPr/>
          </p:nvCxnSpPr>
          <p:spPr>
            <a:xfrm rot="-5400000" flipH="1">
              <a:off x="600" y="2448"/>
              <a:ext cx="1224" cy="840"/>
            </a:xfrm>
            <a:prstGeom prst="curvedConnector2">
              <a:avLst/>
            </a:prstGeom>
            <a:ln w="9525" cap="flat" cmpd="sng">
              <a:solidFill>
                <a:schemeClr val="tx1"/>
              </a:solidFill>
              <a:prstDash val="solid"/>
              <a:headEnd type="none" w="med" len="med"/>
              <a:tailEnd type="triangle" w="med" len="med"/>
            </a:ln>
          </p:spPr>
        </p:cxnSp>
        <p:cxnSp>
          <p:nvCxnSpPr>
            <p:cNvPr id="52242" name="AutoShape 17"/>
            <p:cNvCxnSpPr>
              <a:stCxn id="52228" idx="7"/>
              <a:endCxn id="52229" idx="2"/>
            </p:cNvCxnSpPr>
            <p:nvPr/>
          </p:nvCxnSpPr>
          <p:spPr>
            <a:xfrm rot="-5400000">
              <a:off x="961" y="1380"/>
              <a:ext cx="587" cy="755"/>
            </a:xfrm>
            <a:prstGeom prst="curvedConnector2">
              <a:avLst/>
            </a:prstGeom>
            <a:ln w="9525" cap="flat" cmpd="sng">
              <a:solidFill>
                <a:schemeClr val="tx1"/>
              </a:solidFill>
              <a:prstDash val="solid"/>
              <a:headEnd type="none" w="med" len="med"/>
              <a:tailEnd type="triangle" w="med" len="med"/>
            </a:ln>
          </p:spPr>
        </p:cxnSp>
        <p:cxnSp>
          <p:nvCxnSpPr>
            <p:cNvPr id="52243" name="AutoShape 18"/>
            <p:cNvCxnSpPr>
              <a:stCxn id="52228" idx="5"/>
              <a:endCxn id="52231" idx="2"/>
            </p:cNvCxnSpPr>
            <p:nvPr/>
          </p:nvCxnSpPr>
          <p:spPr>
            <a:xfrm rot="-5400000" flipH="1">
              <a:off x="961" y="2137"/>
              <a:ext cx="587" cy="755"/>
            </a:xfrm>
            <a:prstGeom prst="curvedConnector2">
              <a:avLst/>
            </a:prstGeom>
            <a:ln w="9525" cap="flat" cmpd="sng">
              <a:solidFill>
                <a:schemeClr val="tx1"/>
              </a:solidFill>
              <a:prstDash val="solid"/>
              <a:headEnd type="none" w="med" len="med"/>
              <a:tailEnd type="triangle" w="med" len="med"/>
            </a:ln>
          </p:spPr>
        </p:cxnSp>
        <p:cxnSp>
          <p:nvCxnSpPr>
            <p:cNvPr id="52244" name="AutoShape 19"/>
            <p:cNvCxnSpPr>
              <a:stCxn id="52228" idx="6"/>
              <a:endCxn id="52232" idx="2"/>
            </p:cNvCxnSpPr>
            <p:nvPr/>
          </p:nvCxnSpPr>
          <p:spPr>
            <a:xfrm>
              <a:off x="912" y="2136"/>
              <a:ext cx="720" cy="0"/>
            </a:xfrm>
            <a:prstGeom prst="straightConnector1">
              <a:avLst/>
            </a:prstGeom>
            <a:ln w="9525" cap="flat" cmpd="sng">
              <a:solidFill>
                <a:schemeClr val="tx1"/>
              </a:solidFill>
              <a:prstDash val="solid"/>
              <a:headEnd type="none" w="med" len="med"/>
              <a:tailEnd type="triangle" w="med" len="med"/>
            </a:ln>
          </p:spPr>
        </p:cxnSp>
        <p:cxnSp>
          <p:nvCxnSpPr>
            <p:cNvPr id="52245" name="AutoShape 20"/>
            <p:cNvCxnSpPr>
              <a:stCxn id="52233" idx="7"/>
              <a:endCxn id="52236" idx="0"/>
            </p:cNvCxnSpPr>
            <p:nvPr/>
          </p:nvCxnSpPr>
          <p:spPr>
            <a:xfrm rot="5400000" flipV="1">
              <a:off x="2436" y="108"/>
              <a:ext cx="109" cy="1307"/>
            </a:xfrm>
            <a:prstGeom prst="curvedConnector3">
              <a:avLst>
                <a:gd name="adj1" fmla="val -164222"/>
              </a:avLst>
            </a:prstGeom>
            <a:ln w="9525" cap="flat" cmpd="sng">
              <a:solidFill>
                <a:schemeClr val="tx1"/>
              </a:solidFill>
              <a:prstDash val="solid"/>
              <a:headEnd type="none" w="med" len="med"/>
              <a:tailEnd type="triangle" w="med" len="med"/>
            </a:ln>
          </p:spPr>
        </p:cxnSp>
        <p:cxnSp>
          <p:nvCxnSpPr>
            <p:cNvPr id="52246" name="AutoShape 21"/>
            <p:cNvCxnSpPr>
              <a:stCxn id="52236" idx="2"/>
              <a:endCxn id="52229" idx="7"/>
            </p:cNvCxnSpPr>
            <p:nvPr/>
          </p:nvCxnSpPr>
          <p:spPr>
            <a:xfrm rot="-10800000" flipV="1">
              <a:off x="1837" y="936"/>
              <a:ext cx="1187" cy="443"/>
            </a:xfrm>
            <a:prstGeom prst="curvedConnector2">
              <a:avLst/>
            </a:prstGeom>
            <a:ln w="9525" cap="flat" cmpd="sng">
              <a:solidFill>
                <a:schemeClr val="tx1"/>
              </a:solidFill>
              <a:prstDash val="solid"/>
              <a:headEnd type="none" w="med" len="med"/>
              <a:tailEnd type="triangle" w="med" len="med"/>
            </a:ln>
          </p:spPr>
        </p:cxnSp>
        <p:cxnSp>
          <p:nvCxnSpPr>
            <p:cNvPr id="52247" name="AutoShape 22"/>
            <p:cNvCxnSpPr>
              <a:stCxn id="52236" idx="3"/>
              <a:endCxn id="52232" idx="6"/>
            </p:cNvCxnSpPr>
            <p:nvPr/>
          </p:nvCxnSpPr>
          <p:spPr>
            <a:xfrm rot="5400000">
              <a:off x="1908" y="985"/>
              <a:ext cx="1115" cy="1187"/>
            </a:xfrm>
            <a:prstGeom prst="curvedConnector2">
              <a:avLst/>
            </a:prstGeom>
            <a:ln w="9525" cap="flat" cmpd="sng">
              <a:solidFill>
                <a:schemeClr val="tx1"/>
              </a:solidFill>
              <a:prstDash val="solid"/>
              <a:headEnd type="none" w="med" len="med"/>
              <a:tailEnd type="triangle" w="med" len="med"/>
            </a:ln>
          </p:spPr>
        </p:cxnSp>
        <p:cxnSp>
          <p:nvCxnSpPr>
            <p:cNvPr id="52248" name="AutoShape 23"/>
            <p:cNvCxnSpPr>
              <a:stCxn id="52236" idx="5"/>
              <a:endCxn id="52231" idx="6"/>
            </p:cNvCxnSpPr>
            <p:nvPr/>
          </p:nvCxnSpPr>
          <p:spPr>
            <a:xfrm rot="5400000">
              <a:off x="1657" y="1236"/>
              <a:ext cx="1787" cy="1357"/>
            </a:xfrm>
            <a:prstGeom prst="curvedConnector2">
              <a:avLst/>
            </a:prstGeom>
            <a:ln w="9525" cap="flat" cmpd="sng">
              <a:solidFill>
                <a:schemeClr val="tx1"/>
              </a:solidFill>
              <a:prstDash val="solid"/>
              <a:headEnd type="none" w="med" len="med"/>
              <a:tailEnd type="triangle" w="med" len="med"/>
            </a:ln>
          </p:spPr>
        </p:cxnSp>
        <p:cxnSp>
          <p:nvCxnSpPr>
            <p:cNvPr id="52249" name="AutoShape 24"/>
            <p:cNvCxnSpPr>
              <a:stCxn id="52236" idx="7"/>
              <a:endCxn id="52239" idx="0"/>
            </p:cNvCxnSpPr>
            <p:nvPr/>
          </p:nvCxnSpPr>
          <p:spPr>
            <a:xfrm rot="5400000" flipV="1">
              <a:off x="3876" y="204"/>
              <a:ext cx="61" cy="1355"/>
            </a:xfrm>
            <a:prstGeom prst="curvedConnector3">
              <a:avLst>
                <a:gd name="adj1" fmla="val -293444"/>
              </a:avLst>
            </a:prstGeom>
            <a:ln w="9525" cap="flat" cmpd="sng">
              <a:solidFill>
                <a:schemeClr val="tx1"/>
              </a:solidFill>
              <a:prstDash val="solid"/>
              <a:headEnd type="none" w="med" len="med"/>
              <a:tailEnd type="triangle" w="med" len="med"/>
            </a:ln>
          </p:spPr>
        </p:cxnSp>
        <p:cxnSp>
          <p:nvCxnSpPr>
            <p:cNvPr id="52250" name="AutoShape 25"/>
            <p:cNvCxnSpPr>
              <a:stCxn id="52235" idx="6"/>
              <a:endCxn id="52236" idx="6"/>
            </p:cNvCxnSpPr>
            <p:nvPr/>
          </p:nvCxnSpPr>
          <p:spPr>
            <a:xfrm flipV="1">
              <a:off x="3264" y="936"/>
              <a:ext cx="1" cy="1536"/>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52251" name="AutoShape 26"/>
            <p:cNvCxnSpPr>
              <a:stCxn id="52238" idx="7"/>
              <a:endCxn id="52229" idx="6"/>
            </p:cNvCxnSpPr>
            <p:nvPr/>
          </p:nvCxnSpPr>
          <p:spPr>
            <a:xfrm rot="5400000" flipH="1">
              <a:off x="2497" y="839"/>
              <a:ext cx="1547" cy="2797"/>
            </a:xfrm>
            <a:prstGeom prst="curvedConnector2">
              <a:avLst/>
            </a:prstGeom>
            <a:ln w="9525" cap="flat" cmpd="sng">
              <a:solidFill>
                <a:schemeClr val="tx1"/>
              </a:solidFill>
              <a:prstDash val="solid"/>
              <a:headEnd type="none" w="med" len="med"/>
              <a:tailEnd type="triangle" w="med" len="med"/>
            </a:ln>
          </p:spPr>
        </p:cxnSp>
        <p:cxnSp>
          <p:nvCxnSpPr>
            <p:cNvPr id="52252" name="AutoShape 27"/>
            <p:cNvCxnSpPr>
              <a:stCxn id="52231" idx="6"/>
              <a:endCxn id="52229" idx="6"/>
            </p:cNvCxnSpPr>
            <p:nvPr/>
          </p:nvCxnSpPr>
          <p:spPr>
            <a:xfrm flipV="1">
              <a:off x="1872" y="1464"/>
              <a:ext cx="1" cy="1344"/>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52253" name="AutoShape 28"/>
            <p:cNvCxnSpPr>
              <a:stCxn id="52231" idx="0"/>
              <a:endCxn id="52232" idx="4"/>
            </p:cNvCxnSpPr>
            <p:nvPr/>
          </p:nvCxnSpPr>
          <p:spPr>
            <a:xfrm rot="-5400000">
              <a:off x="1536" y="2472"/>
              <a:ext cx="432" cy="0"/>
            </a:xfrm>
            <a:prstGeom prst="straightConnector1">
              <a:avLst/>
            </a:prstGeom>
            <a:ln w="9525" cap="flat" cmpd="sng">
              <a:solidFill>
                <a:schemeClr val="tx1"/>
              </a:solidFill>
              <a:prstDash val="solid"/>
              <a:headEnd type="none" w="med" len="med"/>
              <a:tailEnd type="triangle" w="med" len="med"/>
            </a:ln>
          </p:spPr>
        </p:cxnSp>
        <p:cxnSp>
          <p:nvCxnSpPr>
            <p:cNvPr id="52254" name="AutoShape 29"/>
            <p:cNvCxnSpPr>
              <a:stCxn id="52231" idx="5"/>
              <a:endCxn id="52235" idx="3"/>
            </p:cNvCxnSpPr>
            <p:nvPr/>
          </p:nvCxnSpPr>
          <p:spPr>
            <a:xfrm rot="5400000" flipH="1" flipV="1">
              <a:off x="2280" y="2114"/>
              <a:ext cx="336" cy="1222"/>
            </a:xfrm>
            <a:prstGeom prst="curvedConnector3">
              <a:avLst>
                <a:gd name="adj1" fmla="val -53273"/>
              </a:avLst>
            </a:prstGeom>
            <a:ln w="9525" cap="flat" cmpd="sng">
              <a:solidFill>
                <a:schemeClr val="tx1"/>
              </a:solidFill>
              <a:prstDash val="solid"/>
              <a:headEnd type="none" w="med" len="med"/>
              <a:tailEnd type="triangle" w="med" len="med"/>
            </a:ln>
          </p:spPr>
        </p:cxnSp>
        <p:cxnSp>
          <p:nvCxnSpPr>
            <p:cNvPr id="52255" name="AutoShape 30"/>
            <p:cNvCxnSpPr>
              <a:stCxn id="52231" idx="4"/>
              <a:endCxn id="52231" idx="7"/>
            </p:cNvCxnSpPr>
            <p:nvPr/>
          </p:nvCxnSpPr>
          <p:spPr>
            <a:xfrm rot="5400000" flipH="1" flipV="1">
              <a:off x="1692" y="2783"/>
              <a:ext cx="205" cy="85"/>
            </a:xfrm>
            <a:prstGeom prst="curvedConnector5">
              <a:avLst>
                <a:gd name="adj1" fmla="val -70245"/>
                <a:gd name="adj2" fmla="val 310588"/>
                <a:gd name="adj3" fmla="val 187315"/>
              </a:avLst>
            </a:prstGeom>
            <a:ln w="9525" cap="flat" cmpd="sng">
              <a:solidFill>
                <a:schemeClr val="tx1"/>
              </a:solidFill>
              <a:prstDash val="solid"/>
              <a:headEnd type="none" w="med" len="med"/>
              <a:tailEnd type="triangle" w="med" len="med"/>
            </a:ln>
          </p:spPr>
        </p:cxnSp>
        <p:cxnSp>
          <p:nvCxnSpPr>
            <p:cNvPr id="52256" name="AutoShape 31"/>
            <p:cNvCxnSpPr>
              <a:stCxn id="52231" idx="4"/>
              <a:endCxn id="52230" idx="0"/>
            </p:cNvCxnSpPr>
            <p:nvPr/>
          </p:nvCxnSpPr>
          <p:spPr>
            <a:xfrm rot="5400000">
              <a:off x="1536" y="3144"/>
              <a:ext cx="432" cy="0"/>
            </a:xfrm>
            <a:prstGeom prst="straightConnector1">
              <a:avLst/>
            </a:prstGeom>
            <a:ln w="9525" cap="flat" cmpd="sng">
              <a:solidFill>
                <a:schemeClr val="tx1"/>
              </a:solidFill>
              <a:prstDash val="solid"/>
              <a:headEnd type="none" w="med" len="med"/>
              <a:tailEnd type="triangle" w="med" len="med"/>
            </a:ln>
          </p:spPr>
        </p:cxnSp>
        <p:cxnSp>
          <p:nvCxnSpPr>
            <p:cNvPr id="52257" name="AutoShape 32"/>
            <p:cNvCxnSpPr>
              <a:stCxn id="52230" idx="5"/>
              <a:endCxn id="52238" idx="4"/>
            </p:cNvCxnSpPr>
            <p:nvPr/>
          </p:nvCxnSpPr>
          <p:spPr>
            <a:xfrm rot="5400000" flipH="1" flipV="1">
              <a:off x="3036" y="2017"/>
              <a:ext cx="349" cy="2747"/>
            </a:xfrm>
            <a:prstGeom prst="curvedConnector3">
              <a:avLst>
                <a:gd name="adj1" fmla="val -51292"/>
              </a:avLst>
            </a:prstGeom>
            <a:ln w="9525" cap="flat" cmpd="sng">
              <a:solidFill>
                <a:schemeClr val="tx1"/>
              </a:solidFill>
              <a:prstDash val="solid"/>
              <a:headEnd type="none" w="med" len="med"/>
              <a:tailEnd type="triangle" w="med" len="med"/>
            </a:ln>
          </p:spPr>
        </p:cxnSp>
        <p:cxnSp>
          <p:nvCxnSpPr>
            <p:cNvPr id="52258" name="AutoShape 33"/>
            <p:cNvCxnSpPr>
              <a:stCxn id="52239" idx="6"/>
              <a:endCxn id="52238" idx="6"/>
            </p:cNvCxnSpPr>
            <p:nvPr/>
          </p:nvCxnSpPr>
          <p:spPr>
            <a:xfrm>
              <a:off x="4704" y="1032"/>
              <a:ext cx="1" cy="2064"/>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52259" name="AutoShape 34"/>
            <p:cNvCxnSpPr>
              <a:stCxn id="52238" idx="5"/>
              <a:endCxn id="52237" idx="3"/>
            </p:cNvCxnSpPr>
            <p:nvPr/>
          </p:nvCxnSpPr>
          <p:spPr>
            <a:xfrm rot="-5400000" flipH="1">
              <a:off x="4967" y="2882"/>
              <a:ext cx="1" cy="598"/>
            </a:xfrm>
            <a:prstGeom prst="curvedConnector3">
              <a:avLst>
                <a:gd name="adj1" fmla="val 17900000"/>
              </a:avLst>
            </a:prstGeom>
            <a:ln w="9525" cap="flat" cmpd="sng">
              <a:solidFill>
                <a:schemeClr val="tx1"/>
              </a:solidFill>
              <a:prstDash val="solid"/>
              <a:headEnd type="none" w="med" len="med"/>
              <a:tailEnd type="triangle" w="med" len="med"/>
            </a:ln>
          </p:spPr>
        </p:cxnSp>
        <p:cxnSp>
          <p:nvCxnSpPr>
            <p:cNvPr id="52260" name="AutoShape 35"/>
            <p:cNvCxnSpPr>
              <a:stCxn id="52235" idx="5"/>
              <a:endCxn id="52234" idx="3"/>
            </p:cNvCxnSpPr>
            <p:nvPr/>
          </p:nvCxnSpPr>
          <p:spPr>
            <a:xfrm rot="-5400000" flipH="1">
              <a:off x="3599" y="2186"/>
              <a:ext cx="1" cy="742"/>
            </a:xfrm>
            <a:prstGeom prst="curvedConnector3">
              <a:avLst>
                <a:gd name="adj1" fmla="val 17900000"/>
              </a:avLst>
            </a:prstGeom>
            <a:ln w="9525" cap="flat" cmpd="sng">
              <a:solidFill>
                <a:schemeClr val="tx1"/>
              </a:solidFill>
              <a:prstDash val="solid"/>
              <a:headEnd type="none" w="med" len="med"/>
              <a:tailEnd type="triangle" w="med" len="med"/>
            </a:ln>
          </p:spPr>
        </p:cxnSp>
        <p:cxnSp>
          <p:nvCxnSpPr>
            <p:cNvPr id="52261" name="AutoShape 36"/>
            <p:cNvCxnSpPr>
              <a:stCxn id="52238" idx="4"/>
              <a:endCxn id="52231" idx="3"/>
            </p:cNvCxnSpPr>
            <p:nvPr/>
          </p:nvCxnSpPr>
          <p:spPr>
            <a:xfrm rot="-5400000" flipV="1">
              <a:off x="2964" y="1596"/>
              <a:ext cx="323" cy="2917"/>
            </a:xfrm>
            <a:prstGeom prst="curvedConnector3">
              <a:avLst>
                <a:gd name="adj1" fmla="val -44583"/>
              </a:avLst>
            </a:prstGeom>
            <a:ln w="9525" cap="flat" cmpd="sng">
              <a:solidFill>
                <a:schemeClr val="tx1"/>
              </a:solidFill>
              <a:prstDash val="solid"/>
              <a:headEnd type="none" w="med" len="med"/>
              <a:tailEnd type="triangle" w="med" len="med"/>
            </a:ln>
          </p:spPr>
        </p:cxnSp>
        <p:sp>
          <p:nvSpPr>
            <p:cNvPr id="52262" name="Line 37"/>
            <p:cNvSpPr/>
            <p:nvPr/>
          </p:nvSpPr>
          <p:spPr>
            <a:xfrm>
              <a:off x="240" y="2160"/>
              <a:ext cx="432" cy="1"/>
            </a:xfrm>
            <a:prstGeom prst="line">
              <a:avLst/>
            </a:prstGeom>
            <a:ln w="9525" cap="flat" cmpd="sng">
              <a:solidFill>
                <a:schemeClr val="tx1"/>
              </a:solidFill>
              <a:prstDash val="solid"/>
              <a:headEnd type="none" w="med" len="med"/>
              <a:tailEnd type="triangle" w="med" len="med"/>
            </a:ln>
          </p:spPr>
        </p:sp>
        <p:sp>
          <p:nvSpPr>
            <p:cNvPr id="52263" name="Text Box 38"/>
            <p:cNvSpPr txBox="1"/>
            <p:nvPr/>
          </p:nvSpPr>
          <p:spPr>
            <a:xfrm>
              <a:off x="144" y="1872"/>
              <a:ext cx="480"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start</a:t>
              </a:r>
              <a:endParaRPr lang="en-US" altLang="zh-CN" sz="2400" b="1" dirty="0"/>
            </a:p>
          </p:txBody>
        </p:sp>
        <p:sp>
          <p:nvSpPr>
            <p:cNvPr id="52264" name="Text Box 39"/>
            <p:cNvSpPr txBox="1"/>
            <p:nvPr/>
          </p:nvSpPr>
          <p:spPr>
            <a:xfrm>
              <a:off x="720" y="1056"/>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t>E</a:t>
              </a:r>
              <a:endParaRPr lang="en-US" altLang="zh-CN" sz="2400" b="1" dirty="0"/>
            </a:p>
          </p:txBody>
        </p:sp>
        <p:sp>
          <p:nvSpPr>
            <p:cNvPr id="52265" name="Text Box 40"/>
            <p:cNvSpPr txBox="1"/>
            <p:nvPr/>
          </p:nvSpPr>
          <p:spPr>
            <a:xfrm>
              <a:off x="2256" y="288"/>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t>+</a:t>
              </a:r>
              <a:endParaRPr lang="en-US" altLang="zh-CN" sz="2400" b="1" dirty="0"/>
            </a:p>
          </p:txBody>
        </p:sp>
        <p:sp>
          <p:nvSpPr>
            <p:cNvPr id="52266" name="Text Box 41"/>
            <p:cNvSpPr txBox="1"/>
            <p:nvPr/>
          </p:nvSpPr>
          <p:spPr>
            <a:xfrm>
              <a:off x="3744" y="480"/>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t>+</a:t>
              </a:r>
              <a:endParaRPr lang="en-US" altLang="zh-CN" sz="2400" b="1" dirty="0"/>
            </a:p>
          </p:txBody>
        </p:sp>
        <p:sp>
          <p:nvSpPr>
            <p:cNvPr id="52267" name="Text Box 42"/>
            <p:cNvSpPr txBox="1"/>
            <p:nvPr/>
          </p:nvSpPr>
          <p:spPr>
            <a:xfrm>
              <a:off x="1152" y="134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i</a:t>
              </a:r>
              <a:endParaRPr lang="en-US" altLang="zh-CN" sz="2400" b="1" dirty="0"/>
            </a:p>
          </p:txBody>
        </p:sp>
        <p:sp>
          <p:nvSpPr>
            <p:cNvPr id="52268" name="Text Box 43"/>
            <p:cNvSpPr txBox="1"/>
            <p:nvPr/>
          </p:nvSpPr>
          <p:spPr>
            <a:xfrm>
              <a:off x="1056" y="1920"/>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F</a:t>
              </a:r>
              <a:endParaRPr lang="en-US" altLang="zh-CN" sz="2400" b="1" dirty="0"/>
            </a:p>
          </p:txBody>
        </p:sp>
        <p:sp>
          <p:nvSpPr>
            <p:cNvPr id="52269" name="Text Box 44"/>
            <p:cNvSpPr txBox="1"/>
            <p:nvPr/>
          </p:nvSpPr>
          <p:spPr>
            <a:xfrm>
              <a:off x="1104" y="2448"/>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52270" name="Text Box 45"/>
            <p:cNvSpPr txBox="1"/>
            <p:nvPr/>
          </p:nvSpPr>
          <p:spPr>
            <a:xfrm>
              <a:off x="864" y="2928"/>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T</a:t>
              </a:r>
              <a:endParaRPr lang="en-US" altLang="zh-CN" sz="2400" b="1" dirty="0"/>
            </a:p>
          </p:txBody>
        </p:sp>
        <p:sp>
          <p:nvSpPr>
            <p:cNvPr id="52271" name="Text Box 46"/>
            <p:cNvSpPr txBox="1"/>
            <p:nvPr/>
          </p:nvSpPr>
          <p:spPr>
            <a:xfrm>
              <a:off x="1584" y="3024"/>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T</a:t>
              </a:r>
              <a:endParaRPr lang="en-US" altLang="zh-CN" sz="2400" b="1" dirty="0"/>
            </a:p>
          </p:txBody>
        </p:sp>
        <p:sp>
          <p:nvSpPr>
            <p:cNvPr id="52272" name="Text Box 47"/>
            <p:cNvSpPr txBox="1"/>
            <p:nvPr/>
          </p:nvSpPr>
          <p:spPr>
            <a:xfrm>
              <a:off x="1584" y="2448"/>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F</a:t>
              </a:r>
              <a:endParaRPr lang="en-US" altLang="zh-CN" sz="2400" b="1" dirty="0"/>
            </a:p>
          </p:txBody>
        </p:sp>
        <p:sp>
          <p:nvSpPr>
            <p:cNvPr id="52273" name="Text Box 48"/>
            <p:cNvSpPr txBox="1"/>
            <p:nvPr/>
          </p:nvSpPr>
          <p:spPr>
            <a:xfrm>
              <a:off x="1968" y="2496"/>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52274" name="Text Box 49"/>
            <p:cNvSpPr txBox="1"/>
            <p:nvPr/>
          </p:nvSpPr>
          <p:spPr>
            <a:xfrm>
              <a:off x="2208" y="816"/>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i</a:t>
              </a:r>
              <a:endParaRPr lang="en-US" altLang="zh-CN" sz="2400" b="1" dirty="0"/>
            </a:p>
          </p:txBody>
        </p:sp>
        <p:sp>
          <p:nvSpPr>
            <p:cNvPr id="52275" name="Text Box 50"/>
            <p:cNvSpPr txBox="1"/>
            <p:nvPr/>
          </p:nvSpPr>
          <p:spPr>
            <a:xfrm>
              <a:off x="2448" y="1872"/>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F</a:t>
              </a:r>
              <a:endParaRPr lang="en-US" altLang="zh-CN" sz="2400" b="1" dirty="0"/>
            </a:p>
          </p:txBody>
        </p:sp>
        <p:sp>
          <p:nvSpPr>
            <p:cNvPr id="52276" name="Text Box 51"/>
            <p:cNvSpPr txBox="1"/>
            <p:nvPr/>
          </p:nvSpPr>
          <p:spPr>
            <a:xfrm>
              <a:off x="2688" y="2256"/>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52277" name="Text Box 52"/>
            <p:cNvSpPr txBox="1"/>
            <p:nvPr/>
          </p:nvSpPr>
          <p:spPr>
            <a:xfrm>
              <a:off x="1968" y="1680"/>
              <a:ext cx="19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i</a:t>
              </a:r>
              <a:endParaRPr lang="en-US" altLang="zh-CN" sz="2400" b="1" dirty="0"/>
            </a:p>
          </p:txBody>
        </p:sp>
        <p:sp>
          <p:nvSpPr>
            <p:cNvPr id="52278" name="Text Box 53"/>
            <p:cNvSpPr txBox="1"/>
            <p:nvPr/>
          </p:nvSpPr>
          <p:spPr>
            <a:xfrm>
              <a:off x="2544" y="278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E</a:t>
              </a:r>
              <a:endParaRPr lang="en-US" altLang="zh-CN" sz="2400" b="1" dirty="0"/>
            </a:p>
          </p:txBody>
        </p:sp>
        <p:sp>
          <p:nvSpPr>
            <p:cNvPr id="52279" name="Text Box 54"/>
            <p:cNvSpPr txBox="1"/>
            <p:nvPr/>
          </p:nvSpPr>
          <p:spPr>
            <a:xfrm>
              <a:off x="2880" y="3120"/>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52280" name="Text Box 55"/>
            <p:cNvSpPr txBox="1"/>
            <p:nvPr/>
          </p:nvSpPr>
          <p:spPr>
            <a:xfrm>
              <a:off x="2880" y="369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52281" name="Text Box 56"/>
            <p:cNvSpPr txBox="1"/>
            <p:nvPr/>
          </p:nvSpPr>
          <p:spPr>
            <a:xfrm>
              <a:off x="4800" y="172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52282" name="Text Box 57"/>
            <p:cNvSpPr txBox="1"/>
            <p:nvPr/>
          </p:nvSpPr>
          <p:spPr>
            <a:xfrm>
              <a:off x="3552" y="2688"/>
              <a:ext cx="38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52283" name="Text Box 58"/>
            <p:cNvSpPr txBox="1"/>
            <p:nvPr/>
          </p:nvSpPr>
          <p:spPr>
            <a:xfrm>
              <a:off x="3360" y="1392"/>
              <a:ext cx="2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sp>
          <p:nvSpPr>
            <p:cNvPr id="52284" name="Text Box 59"/>
            <p:cNvSpPr txBox="1"/>
            <p:nvPr/>
          </p:nvSpPr>
          <p:spPr>
            <a:xfrm>
              <a:off x="3744" y="1728"/>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i</a:t>
              </a:r>
              <a:endParaRPr lang="en-US" altLang="zh-CN" sz="2400" b="1" dirty="0"/>
            </a:p>
          </p:txBody>
        </p:sp>
        <p:sp>
          <p:nvSpPr>
            <p:cNvPr id="52285" name="Text Box 60"/>
            <p:cNvSpPr txBox="1"/>
            <p:nvPr/>
          </p:nvSpPr>
          <p:spPr>
            <a:xfrm>
              <a:off x="4896" y="3312"/>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F</a:t>
              </a:r>
              <a:endParaRPr lang="en-US" altLang="zh-CN" sz="2400" b="1"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00706" name="Rectangle 2"/>
          <p:cNvSpPr/>
          <p:nvPr/>
        </p:nvSpPr>
        <p:spPr>
          <a:xfrm>
            <a:off x="381000" y="1981200"/>
            <a:ext cx="8305800" cy="3552825"/>
          </a:xfrm>
          <a:prstGeom prst="rect">
            <a:avLst/>
          </a:prstGeom>
          <a:solidFill>
            <a:schemeClr val="hlink"/>
          </a:solidFill>
          <a:ln w="9525">
            <a:noFill/>
          </a:ln>
          <a:effectLst>
            <a:outerShdw dist="107763" dir="18900000" algn="ctr" rotWithShape="0">
              <a:schemeClr val="bg2"/>
            </a:outerShdw>
          </a:effectLst>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Clr>
                <a:srgbClr val="FF0000"/>
              </a:buClr>
              <a:buFont typeface="Wingdings" panose="05000000000000000000" pitchFamily="2" charset="2"/>
              <a:buChar char="v"/>
            </a:pPr>
            <a:r>
              <a:rPr lang="zh-CN" altLang="en-US" sz="2800" dirty="0">
                <a:latin typeface="楷体_GB2312" pitchFamily="49" charset="-122"/>
              </a:rPr>
              <a:t>在规范归约过程中，一方面记住已移进和归约出的整个符号串</a:t>
            </a:r>
            <a:r>
              <a:rPr lang="en-US" altLang="zh-CN" sz="2800" dirty="0">
                <a:latin typeface="楷体_GB2312" pitchFamily="49" charset="-122"/>
              </a:rPr>
              <a:t>(</a:t>
            </a:r>
            <a:r>
              <a:rPr lang="zh-CN" altLang="en-US" sz="2800" b="1" dirty="0">
                <a:solidFill>
                  <a:srgbClr val="FF0000"/>
                </a:solidFill>
                <a:latin typeface="楷体_GB2312" pitchFamily="49" charset="-122"/>
              </a:rPr>
              <a:t>记住历史</a:t>
            </a:r>
            <a:r>
              <a:rPr lang="en-US" altLang="zh-CN" sz="2800" dirty="0">
                <a:latin typeface="楷体_GB2312" pitchFamily="49" charset="-122"/>
              </a:rPr>
              <a:t>)</a:t>
            </a:r>
            <a:r>
              <a:rPr lang="zh-CN" altLang="en-US" sz="2800" dirty="0">
                <a:latin typeface="楷体_GB2312" pitchFamily="49" charset="-122"/>
              </a:rPr>
              <a:t>，另一方面又根据所用产生式推测未来可能碰到的输入符号</a:t>
            </a:r>
            <a:r>
              <a:rPr lang="en-US" altLang="zh-CN" sz="2800" dirty="0">
                <a:latin typeface="楷体_GB2312" pitchFamily="49" charset="-122"/>
              </a:rPr>
              <a:t>(</a:t>
            </a:r>
            <a:r>
              <a:rPr lang="zh-CN" altLang="en-US" sz="2800" b="1" dirty="0">
                <a:solidFill>
                  <a:srgbClr val="FF0000"/>
                </a:solidFill>
                <a:latin typeface="楷体_GB2312" pitchFamily="49" charset="-122"/>
              </a:rPr>
              <a:t>展望未来</a:t>
            </a:r>
            <a:r>
              <a:rPr lang="en-US" altLang="zh-CN" sz="2800" dirty="0">
                <a:latin typeface="楷体_GB2312" pitchFamily="49" charset="-122"/>
              </a:rPr>
              <a:t>)</a:t>
            </a:r>
            <a:r>
              <a:rPr lang="zh-CN" altLang="en-US" sz="2800" dirty="0">
                <a:latin typeface="楷体_GB2312" pitchFamily="49" charset="-122"/>
              </a:rPr>
              <a:t>。</a:t>
            </a:r>
            <a:endParaRPr lang="zh-CN" altLang="en-US" sz="2800" dirty="0">
              <a:latin typeface="楷体_GB2312" pitchFamily="49" charset="-122"/>
            </a:endParaRPr>
          </a:p>
          <a:p>
            <a:pPr marL="0" lvl="0" indent="0" algn="just" eaLnBrk="1" hangingPunct="1">
              <a:spcBef>
                <a:spcPct val="50000"/>
              </a:spcBef>
              <a:buClr>
                <a:srgbClr val="FF0000"/>
              </a:buClr>
              <a:buFont typeface="Wingdings" panose="05000000000000000000" pitchFamily="2" charset="2"/>
              <a:buChar char="v"/>
            </a:pPr>
            <a:r>
              <a:rPr lang="zh-CN" altLang="en-US" sz="2800" dirty="0">
                <a:latin typeface="楷体_GB2312" pitchFamily="49" charset="-122"/>
              </a:rPr>
              <a:t>当某一符号串类似于句柄出现在栈顶时，需要根据已记载的</a:t>
            </a:r>
            <a:r>
              <a:rPr lang="zh-CN" altLang="en-US" sz="2800" dirty="0"/>
              <a:t>“</a:t>
            </a:r>
            <a:r>
              <a:rPr lang="zh-CN" altLang="en-US" sz="2800" dirty="0">
                <a:latin typeface="楷体_GB2312" pitchFamily="49" charset="-122"/>
              </a:rPr>
              <a:t>历史</a:t>
            </a:r>
            <a:r>
              <a:rPr lang="zh-CN" altLang="en-US" sz="2800" dirty="0"/>
              <a:t>”</a:t>
            </a:r>
            <a:r>
              <a:rPr lang="zh-CN" altLang="en-US" sz="2800" dirty="0">
                <a:latin typeface="楷体_GB2312" pitchFamily="49" charset="-122"/>
              </a:rPr>
              <a:t>、</a:t>
            </a:r>
            <a:r>
              <a:rPr lang="zh-CN" altLang="en-US" sz="2800" dirty="0"/>
              <a:t>“</a:t>
            </a:r>
            <a:r>
              <a:rPr lang="zh-CN" altLang="en-US" sz="2800" dirty="0">
                <a:latin typeface="楷体_GB2312" pitchFamily="49" charset="-122"/>
              </a:rPr>
              <a:t>展望</a:t>
            </a:r>
            <a:r>
              <a:rPr lang="zh-CN" altLang="en-US" sz="2800" dirty="0"/>
              <a:t>”</a:t>
            </a:r>
            <a:r>
              <a:rPr lang="zh-CN" altLang="en-US" sz="2800" dirty="0">
                <a:latin typeface="楷体_GB2312" pitchFamily="49" charset="-122"/>
              </a:rPr>
              <a:t>和</a:t>
            </a:r>
            <a:r>
              <a:rPr lang="zh-CN" altLang="en-US" sz="2800" dirty="0"/>
              <a:t>“</a:t>
            </a:r>
            <a:r>
              <a:rPr lang="zh-CN" altLang="en-US" sz="2800" dirty="0">
                <a:latin typeface="楷体_GB2312" pitchFamily="49" charset="-122"/>
              </a:rPr>
              <a:t>现实</a:t>
            </a:r>
            <a:r>
              <a:rPr lang="zh-CN" altLang="en-US" sz="2800" dirty="0"/>
              <a:t>”</a:t>
            </a:r>
            <a:r>
              <a:rPr lang="zh-CN" altLang="en-US" sz="2800" dirty="0">
                <a:latin typeface="楷体_GB2312" pitchFamily="49" charset="-122"/>
              </a:rPr>
              <a:t>的输入符号三方面的内容来决定栈顶的符号串是否构成了真正的句柄，是否需要归约。</a:t>
            </a:r>
            <a:endParaRPr lang="zh-CN" altLang="en-US" sz="2800" dirty="0">
              <a:latin typeface="楷体_GB2312" pitchFamily="49" charset="-122"/>
            </a:endParaRPr>
          </a:p>
        </p:txBody>
      </p:sp>
      <p:sp>
        <p:nvSpPr>
          <p:cNvPr id="7172"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6.1 LR</a:t>
            </a:r>
            <a:r>
              <a:rPr lang="zh-CN" altLang="en-US" b="1" dirty="0">
                <a:solidFill>
                  <a:srgbClr val="CC00CC"/>
                </a:solidFill>
                <a:latin typeface="楷体_GB2312" pitchFamily="49" charset="-122"/>
              </a:rPr>
              <a:t>分析概述</a:t>
            </a:r>
            <a:endParaRPr lang="zh-CN" altLang="en-US" b="1" dirty="0">
              <a:solidFill>
                <a:srgbClr val="CC00CC"/>
              </a:solidFill>
              <a:latin typeface="楷体_GB2312" pitchFamily="49" charset="-122"/>
            </a:endParaRPr>
          </a:p>
        </p:txBody>
      </p:sp>
      <p:sp>
        <p:nvSpPr>
          <p:cNvPr id="7173"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7174"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box(out)">
                                      <p:cBhvr>
                                        <p:cTn id="7" dur="500"/>
                                        <p:tgtEl>
                                          <p:spTgt spid="20070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147525" name="Group 69"/>
          <p:cNvGrpSpPr/>
          <p:nvPr/>
        </p:nvGrpSpPr>
        <p:grpSpPr>
          <a:xfrm>
            <a:off x="1981200" y="0"/>
            <a:ext cx="7010400" cy="838200"/>
            <a:chOff x="1344" y="0"/>
            <a:chExt cx="4416" cy="528"/>
          </a:xfrm>
        </p:grpSpPr>
        <p:sp>
          <p:nvSpPr>
            <p:cNvPr id="53316" name="Text Box 2"/>
            <p:cNvSpPr txBox="1"/>
            <p:nvPr/>
          </p:nvSpPr>
          <p:spPr>
            <a:xfrm>
              <a:off x="1344" y="0"/>
              <a:ext cx="1152" cy="518"/>
            </a:xfrm>
            <a:prstGeom prst="rect">
              <a:avLst/>
            </a:prstGeom>
            <a:solidFill>
              <a:srgbClr val="FFFFD5"/>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I</a:t>
              </a:r>
              <a:r>
                <a:rPr lang="en-US" altLang="zh-CN" sz="1200" b="1" dirty="0">
                  <a:solidFill>
                    <a:schemeClr val="accent2"/>
                  </a:solidFill>
                </a:rPr>
                <a:t>2</a:t>
              </a:r>
              <a:r>
                <a:rPr lang="en-US" altLang="zh-CN" sz="2400" b="1" dirty="0">
                  <a:solidFill>
                    <a:schemeClr val="accent2"/>
                  </a:solidFill>
                </a:rPr>
                <a:t>: E→T </a:t>
              </a:r>
              <a:r>
                <a:rPr lang="en-US" altLang="zh-CN" sz="1800" b="1" dirty="0">
                  <a:solidFill>
                    <a:srgbClr val="000000"/>
                  </a:solidFill>
                  <a:ea typeface="宋体" panose="02010600030101010101" pitchFamily="2" charset="-122"/>
                </a:rPr>
                <a:t>·</a:t>
              </a:r>
              <a:endParaRPr lang="en-US" altLang="zh-CN" sz="2400" b="1" dirty="0">
                <a:solidFill>
                  <a:schemeClr val="accent2"/>
                </a:solidFill>
              </a:endParaRPr>
            </a:p>
            <a:p>
              <a:pPr marL="0" lvl="0" indent="0" eaLnBrk="1" hangingPunct="1">
                <a:spcBef>
                  <a:spcPct val="0"/>
                </a:spcBef>
                <a:buNone/>
              </a:pPr>
              <a:r>
                <a:rPr lang="en-US" altLang="zh-CN" sz="2400" b="1" dirty="0">
                  <a:solidFill>
                    <a:schemeClr val="accent2"/>
                  </a:solidFill>
                </a:rPr>
                <a:t>    T →T </a:t>
              </a:r>
              <a:r>
                <a:rPr lang="en-US" altLang="zh-CN" sz="1800" b="1" dirty="0">
                  <a:solidFill>
                    <a:srgbClr val="000000"/>
                  </a:solidFill>
                  <a:ea typeface="宋体" panose="02010600030101010101" pitchFamily="2" charset="-122"/>
                </a:rPr>
                <a:t>·</a:t>
              </a:r>
              <a:r>
                <a:rPr lang="en-US" altLang="zh-CN" sz="2400" b="1" dirty="0">
                  <a:solidFill>
                    <a:schemeClr val="accent2"/>
                  </a:solidFill>
                </a:rPr>
                <a:t> *F</a:t>
              </a:r>
              <a:endParaRPr lang="en-US" altLang="zh-CN" sz="2400" b="1" dirty="0">
                <a:solidFill>
                  <a:schemeClr val="accent2"/>
                </a:solidFill>
              </a:endParaRPr>
            </a:p>
          </p:txBody>
        </p:sp>
        <p:sp>
          <p:nvSpPr>
            <p:cNvPr id="53317" name="Text Box 3"/>
            <p:cNvSpPr txBox="1"/>
            <p:nvPr/>
          </p:nvSpPr>
          <p:spPr>
            <a:xfrm>
              <a:off x="2736" y="0"/>
              <a:ext cx="1152" cy="518"/>
            </a:xfrm>
            <a:prstGeom prst="rect">
              <a:avLst/>
            </a:prstGeom>
            <a:solidFill>
              <a:srgbClr val="FFFFD5"/>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I</a:t>
              </a:r>
              <a:r>
                <a:rPr lang="en-US" altLang="zh-CN" sz="1200" b="1" dirty="0">
                  <a:solidFill>
                    <a:schemeClr val="accent2"/>
                  </a:solidFill>
                </a:rPr>
                <a:t>9</a:t>
              </a:r>
              <a:r>
                <a:rPr lang="en-US" altLang="zh-CN" sz="2400" b="1" dirty="0">
                  <a:solidFill>
                    <a:schemeClr val="accent2"/>
                  </a:solidFill>
                </a:rPr>
                <a:t>: E→E+T </a:t>
              </a:r>
              <a:r>
                <a:rPr lang="en-US" altLang="zh-CN" sz="1800" b="1" dirty="0">
                  <a:solidFill>
                    <a:srgbClr val="000000"/>
                  </a:solidFill>
                  <a:ea typeface="宋体" panose="02010600030101010101" pitchFamily="2" charset="-122"/>
                </a:rPr>
                <a:t>·</a:t>
              </a:r>
              <a:endParaRPr lang="en-US" altLang="zh-CN" sz="2400" b="1" dirty="0">
                <a:solidFill>
                  <a:schemeClr val="accent2"/>
                </a:solidFill>
              </a:endParaRPr>
            </a:p>
            <a:p>
              <a:pPr marL="0" lvl="0" indent="0" eaLnBrk="1" hangingPunct="1">
                <a:spcBef>
                  <a:spcPct val="0"/>
                </a:spcBef>
                <a:buNone/>
              </a:pPr>
              <a:r>
                <a:rPr lang="en-US" altLang="zh-CN" sz="2400" b="1" dirty="0">
                  <a:solidFill>
                    <a:schemeClr val="accent2"/>
                  </a:solidFill>
                </a:rPr>
                <a:t>    T →T </a:t>
              </a:r>
              <a:r>
                <a:rPr lang="en-US" altLang="zh-CN" sz="1800" b="1" dirty="0">
                  <a:solidFill>
                    <a:srgbClr val="000000"/>
                  </a:solidFill>
                  <a:ea typeface="宋体" panose="02010600030101010101" pitchFamily="2" charset="-122"/>
                </a:rPr>
                <a:t>·</a:t>
              </a:r>
              <a:r>
                <a:rPr lang="en-US" altLang="zh-CN" sz="2400" b="1" dirty="0">
                  <a:solidFill>
                    <a:schemeClr val="accent2"/>
                  </a:solidFill>
                </a:rPr>
                <a:t> *F</a:t>
              </a:r>
              <a:endParaRPr lang="en-US" altLang="zh-CN" sz="2400" b="1" dirty="0">
                <a:solidFill>
                  <a:schemeClr val="accent2"/>
                </a:solidFill>
              </a:endParaRPr>
            </a:p>
          </p:txBody>
        </p:sp>
        <p:sp>
          <p:nvSpPr>
            <p:cNvPr id="53318" name="Rectangle 4"/>
            <p:cNvSpPr/>
            <p:nvPr/>
          </p:nvSpPr>
          <p:spPr>
            <a:xfrm>
              <a:off x="3984" y="240"/>
              <a:ext cx="1776" cy="288"/>
            </a:xfrm>
            <a:prstGeom prst="rect">
              <a:avLst/>
            </a:prstGeom>
            <a:solidFill>
              <a:srgbClr val="FFFFD5"/>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accent2"/>
                </a:buClr>
                <a:buSzPct val="75000"/>
                <a:buFont typeface="Monotype Sorts" pitchFamily="2" charset="2"/>
                <a:buNone/>
              </a:pPr>
              <a:r>
                <a:rPr lang="zh-CN" altLang="en-US" sz="2400" b="1" dirty="0">
                  <a:latin typeface="楷体_GB2312" pitchFamily="49" charset="-122"/>
                </a:rPr>
                <a:t>存在移进</a:t>
              </a:r>
              <a:r>
                <a:rPr lang="en-US" altLang="zh-CN" sz="2400" b="1" dirty="0">
                  <a:latin typeface="楷体_GB2312" pitchFamily="49" charset="-122"/>
                </a:rPr>
                <a:t>-</a:t>
              </a:r>
              <a:r>
                <a:rPr lang="zh-CN" altLang="en-US" sz="2400" b="1" dirty="0">
                  <a:latin typeface="楷体_GB2312" pitchFamily="49" charset="-122"/>
                </a:rPr>
                <a:t>归约冲突</a:t>
              </a:r>
              <a:endParaRPr lang="zh-CN" altLang="en-US" sz="2400" b="1" dirty="0">
                <a:latin typeface="楷体_GB2312" pitchFamily="49" charset="-122"/>
                <a:sym typeface="Symbol" panose="05050102010706020507" pitchFamily="18" charset="2"/>
              </a:endParaRPr>
            </a:p>
          </p:txBody>
        </p:sp>
      </p:grpSp>
      <p:grpSp>
        <p:nvGrpSpPr>
          <p:cNvPr id="53252" name="Group 5"/>
          <p:cNvGrpSpPr/>
          <p:nvPr/>
        </p:nvGrpSpPr>
        <p:grpSpPr>
          <a:xfrm>
            <a:off x="1814513" y="914400"/>
            <a:ext cx="6934200" cy="5181600"/>
            <a:chOff x="0" y="624"/>
            <a:chExt cx="4368" cy="3264"/>
          </a:xfrm>
        </p:grpSpPr>
        <p:sp>
          <p:nvSpPr>
            <p:cNvPr id="53255" name="Text Box 6"/>
            <p:cNvSpPr txBox="1"/>
            <p:nvPr/>
          </p:nvSpPr>
          <p:spPr>
            <a:xfrm>
              <a:off x="339" y="2112"/>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4</a:t>
              </a:r>
              <a:endParaRPr lang="en-US" altLang="zh-CN" sz="2400" b="1" dirty="0">
                <a:solidFill>
                  <a:srgbClr val="006600"/>
                </a:solidFill>
              </a:endParaRPr>
            </a:p>
          </p:txBody>
        </p:sp>
        <p:sp>
          <p:nvSpPr>
            <p:cNvPr id="53256" name="Line 7"/>
            <p:cNvSpPr/>
            <p:nvPr/>
          </p:nvSpPr>
          <p:spPr>
            <a:xfrm>
              <a:off x="0" y="1046"/>
              <a:ext cx="4224" cy="0"/>
            </a:xfrm>
            <a:prstGeom prst="line">
              <a:avLst/>
            </a:prstGeom>
            <a:ln w="9525" cap="flat" cmpd="sng">
              <a:solidFill>
                <a:schemeClr val="tx1"/>
              </a:solidFill>
              <a:prstDash val="solid"/>
              <a:headEnd type="none" w="med" len="med"/>
              <a:tailEnd type="none" w="med" len="med"/>
            </a:ln>
          </p:spPr>
        </p:sp>
        <p:sp>
          <p:nvSpPr>
            <p:cNvPr id="53257" name="Line 8"/>
            <p:cNvSpPr/>
            <p:nvPr/>
          </p:nvSpPr>
          <p:spPr>
            <a:xfrm>
              <a:off x="0" y="1400"/>
              <a:ext cx="4224" cy="0"/>
            </a:xfrm>
            <a:prstGeom prst="line">
              <a:avLst/>
            </a:prstGeom>
            <a:ln w="9525" cap="flat" cmpd="sng">
              <a:solidFill>
                <a:schemeClr val="tx1"/>
              </a:solidFill>
              <a:prstDash val="solid"/>
              <a:headEnd type="none" w="med" len="med"/>
              <a:tailEnd type="none" w="med" len="med"/>
            </a:ln>
          </p:spPr>
        </p:sp>
        <p:sp>
          <p:nvSpPr>
            <p:cNvPr id="53258" name="Line 9"/>
            <p:cNvSpPr/>
            <p:nvPr/>
          </p:nvSpPr>
          <p:spPr>
            <a:xfrm>
              <a:off x="0" y="1584"/>
              <a:ext cx="4224" cy="0"/>
            </a:xfrm>
            <a:prstGeom prst="line">
              <a:avLst/>
            </a:prstGeom>
            <a:ln w="9525" cap="flat" cmpd="sng">
              <a:solidFill>
                <a:schemeClr val="tx1"/>
              </a:solidFill>
              <a:prstDash val="solid"/>
              <a:headEnd type="none" w="med" len="med"/>
              <a:tailEnd type="none" w="med" len="med"/>
            </a:ln>
          </p:spPr>
        </p:sp>
        <p:sp>
          <p:nvSpPr>
            <p:cNvPr id="53259" name="Line 10"/>
            <p:cNvSpPr/>
            <p:nvPr/>
          </p:nvSpPr>
          <p:spPr>
            <a:xfrm>
              <a:off x="0" y="1776"/>
              <a:ext cx="4224" cy="0"/>
            </a:xfrm>
            <a:prstGeom prst="line">
              <a:avLst/>
            </a:prstGeom>
            <a:ln w="9525" cap="flat" cmpd="sng">
              <a:solidFill>
                <a:schemeClr val="tx1"/>
              </a:solidFill>
              <a:prstDash val="solid"/>
              <a:headEnd type="none" w="med" len="med"/>
              <a:tailEnd type="none" w="med" len="med"/>
            </a:ln>
          </p:spPr>
        </p:sp>
        <p:sp>
          <p:nvSpPr>
            <p:cNvPr id="53260" name="Line 11"/>
            <p:cNvSpPr/>
            <p:nvPr/>
          </p:nvSpPr>
          <p:spPr>
            <a:xfrm>
              <a:off x="0" y="1968"/>
              <a:ext cx="4224" cy="0"/>
            </a:xfrm>
            <a:prstGeom prst="line">
              <a:avLst/>
            </a:prstGeom>
            <a:ln w="9525" cap="flat" cmpd="sng">
              <a:solidFill>
                <a:schemeClr val="tx1"/>
              </a:solidFill>
              <a:prstDash val="solid"/>
              <a:headEnd type="none" w="med" len="med"/>
              <a:tailEnd type="none" w="med" len="med"/>
            </a:ln>
          </p:spPr>
        </p:sp>
        <p:sp>
          <p:nvSpPr>
            <p:cNvPr id="53261" name="Line 12"/>
            <p:cNvSpPr/>
            <p:nvPr/>
          </p:nvSpPr>
          <p:spPr>
            <a:xfrm>
              <a:off x="0" y="2160"/>
              <a:ext cx="4224" cy="0"/>
            </a:xfrm>
            <a:prstGeom prst="line">
              <a:avLst/>
            </a:prstGeom>
            <a:ln w="9525" cap="flat" cmpd="sng">
              <a:solidFill>
                <a:schemeClr val="tx1"/>
              </a:solidFill>
              <a:prstDash val="solid"/>
              <a:headEnd type="none" w="med" len="med"/>
              <a:tailEnd type="none" w="med" len="med"/>
            </a:ln>
          </p:spPr>
        </p:sp>
        <p:sp>
          <p:nvSpPr>
            <p:cNvPr id="53262" name="Line 13"/>
            <p:cNvSpPr/>
            <p:nvPr/>
          </p:nvSpPr>
          <p:spPr>
            <a:xfrm>
              <a:off x="0" y="2544"/>
              <a:ext cx="4224" cy="0"/>
            </a:xfrm>
            <a:prstGeom prst="line">
              <a:avLst/>
            </a:prstGeom>
            <a:ln w="9525" cap="flat" cmpd="sng">
              <a:solidFill>
                <a:schemeClr val="tx1"/>
              </a:solidFill>
              <a:prstDash val="solid"/>
              <a:headEnd type="none" w="med" len="med"/>
              <a:tailEnd type="none" w="med" len="med"/>
            </a:ln>
          </p:spPr>
        </p:sp>
        <p:sp>
          <p:nvSpPr>
            <p:cNvPr id="53263" name="Line 14"/>
            <p:cNvSpPr/>
            <p:nvPr/>
          </p:nvSpPr>
          <p:spPr>
            <a:xfrm>
              <a:off x="4224" y="1046"/>
              <a:ext cx="0" cy="2794"/>
            </a:xfrm>
            <a:prstGeom prst="line">
              <a:avLst/>
            </a:prstGeom>
            <a:ln w="9525" cap="flat" cmpd="sng">
              <a:solidFill>
                <a:schemeClr val="tx1"/>
              </a:solidFill>
              <a:prstDash val="solid"/>
              <a:headEnd type="none" w="med" len="med"/>
              <a:tailEnd type="none" w="med" len="med"/>
            </a:ln>
          </p:spPr>
        </p:sp>
        <p:sp>
          <p:nvSpPr>
            <p:cNvPr id="53264" name="Line 15"/>
            <p:cNvSpPr/>
            <p:nvPr/>
          </p:nvSpPr>
          <p:spPr>
            <a:xfrm>
              <a:off x="1968" y="1056"/>
              <a:ext cx="0" cy="2793"/>
            </a:xfrm>
            <a:prstGeom prst="line">
              <a:avLst/>
            </a:prstGeom>
            <a:ln w="9525" cap="flat" cmpd="sng">
              <a:solidFill>
                <a:schemeClr val="tx1"/>
              </a:solidFill>
              <a:prstDash val="solid"/>
              <a:headEnd type="none" w="med" len="med"/>
              <a:tailEnd type="none" w="med" len="med"/>
            </a:ln>
          </p:spPr>
        </p:sp>
        <p:sp>
          <p:nvSpPr>
            <p:cNvPr id="53265" name="Line 16"/>
            <p:cNvSpPr/>
            <p:nvPr/>
          </p:nvSpPr>
          <p:spPr>
            <a:xfrm>
              <a:off x="2544" y="1056"/>
              <a:ext cx="0" cy="2793"/>
            </a:xfrm>
            <a:prstGeom prst="line">
              <a:avLst/>
            </a:prstGeom>
            <a:ln w="9525" cap="flat" cmpd="sng">
              <a:solidFill>
                <a:schemeClr val="tx1"/>
              </a:solidFill>
              <a:prstDash val="solid"/>
              <a:headEnd type="none" w="med" len="med"/>
              <a:tailEnd type="none" w="med" len="med"/>
            </a:ln>
          </p:spPr>
        </p:sp>
        <p:sp>
          <p:nvSpPr>
            <p:cNvPr id="53266" name="Line 17"/>
            <p:cNvSpPr/>
            <p:nvPr/>
          </p:nvSpPr>
          <p:spPr>
            <a:xfrm>
              <a:off x="1408" y="1046"/>
              <a:ext cx="0" cy="2793"/>
            </a:xfrm>
            <a:prstGeom prst="line">
              <a:avLst/>
            </a:prstGeom>
            <a:ln w="9525" cap="flat" cmpd="sng">
              <a:solidFill>
                <a:schemeClr val="tx1"/>
              </a:solidFill>
              <a:prstDash val="solid"/>
              <a:headEnd type="none" w="med" len="med"/>
              <a:tailEnd type="none" w="med" len="med"/>
            </a:ln>
          </p:spPr>
        </p:sp>
        <p:sp>
          <p:nvSpPr>
            <p:cNvPr id="53267" name="Line 18"/>
            <p:cNvSpPr/>
            <p:nvPr/>
          </p:nvSpPr>
          <p:spPr>
            <a:xfrm>
              <a:off x="857" y="1046"/>
              <a:ext cx="0" cy="2793"/>
            </a:xfrm>
            <a:prstGeom prst="line">
              <a:avLst/>
            </a:prstGeom>
            <a:ln w="9525" cap="flat" cmpd="sng">
              <a:solidFill>
                <a:schemeClr val="tx1"/>
              </a:solidFill>
              <a:prstDash val="solid"/>
              <a:headEnd type="none" w="med" len="med"/>
              <a:tailEnd type="none" w="med" len="med"/>
            </a:ln>
          </p:spPr>
        </p:sp>
        <p:sp>
          <p:nvSpPr>
            <p:cNvPr id="53268" name="Line 19"/>
            <p:cNvSpPr/>
            <p:nvPr/>
          </p:nvSpPr>
          <p:spPr>
            <a:xfrm>
              <a:off x="0" y="1046"/>
              <a:ext cx="0" cy="2793"/>
            </a:xfrm>
            <a:prstGeom prst="line">
              <a:avLst/>
            </a:prstGeom>
            <a:ln w="9525" cap="flat" cmpd="sng">
              <a:solidFill>
                <a:schemeClr val="tx1"/>
              </a:solidFill>
              <a:prstDash val="solid"/>
              <a:headEnd type="none" w="med" len="med"/>
              <a:tailEnd type="none" w="med" len="med"/>
            </a:ln>
          </p:spPr>
        </p:sp>
        <p:sp>
          <p:nvSpPr>
            <p:cNvPr id="53269" name="Line 20"/>
            <p:cNvSpPr/>
            <p:nvPr/>
          </p:nvSpPr>
          <p:spPr>
            <a:xfrm>
              <a:off x="3696" y="1056"/>
              <a:ext cx="0" cy="2793"/>
            </a:xfrm>
            <a:prstGeom prst="line">
              <a:avLst/>
            </a:prstGeom>
            <a:ln w="9525" cap="flat" cmpd="sng">
              <a:solidFill>
                <a:schemeClr val="tx1"/>
              </a:solidFill>
              <a:prstDash val="solid"/>
              <a:headEnd type="none" w="med" len="med"/>
              <a:tailEnd type="none" w="med" len="med"/>
            </a:ln>
          </p:spPr>
        </p:sp>
        <p:sp>
          <p:nvSpPr>
            <p:cNvPr id="53270" name="Line 21"/>
            <p:cNvSpPr/>
            <p:nvPr/>
          </p:nvSpPr>
          <p:spPr>
            <a:xfrm>
              <a:off x="3120" y="1056"/>
              <a:ext cx="0" cy="2793"/>
            </a:xfrm>
            <a:prstGeom prst="line">
              <a:avLst/>
            </a:prstGeom>
            <a:ln w="9525" cap="flat" cmpd="sng">
              <a:solidFill>
                <a:schemeClr val="tx1"/>
              </a:solidFill>
              <a:prstDash val="solid"/>
              <a:headEnd type="none" w="med" len="med"/>
              <a:tailEnd type="none" w="med" len="med"/>
            </a:ln>
          </p:spPr>
        </p:sp>
        <p:sp>
          <p:nvSpPr>
            <p:cNvPr id="53271" name="Line 22"/>
            <p:cNvSpPr/>
            <p:nvPr/>
          </p:nvSpPr>
          <p:spPr>
            <a:xfrm>
              <a:off x="0" y="1046"/>
              <a:ext cx="857" cy="354"/>
            </a:xfrm>
            <a:prstGeom prst="line">
              <a:avLst/>
            </a:prstGeom>
            <a:ln w="9525" cap="flat" cmpd="sng">
              <a:solidFill>
                <a:schemeClr val="tx1"/>
              </a:solidFill>
              <a:prstDash val="solid"/>
              <a:headEnd type="none" w="med" len="med"/>
              <a:tailEnd type="none" w="med" len="med"/>
            </a:ln>
          </p:spPr>
        </p:sp>
        <p:sp>
          <p:nvSpPr>
            <p:cNvPr id="53272" name="Text Box 23"/>
            <p:cNvSpPr txBox="1"/>
            <p:nvPr/>
          </p:nvSpPr>
          <p:spPr>
            <a:xfrm>
              <a:off x="122" y="1216"/>
              <a:ext cx="551"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200" b="1" dirty="0">
                  <a:solidFill>
                    <a:srgbClr val="006600"/>
                  </a:solidFill>
                </a:rPr>
                <a:t>状态</a:t>
              </a:r>
              <a:r>
                <a:rPr lang="en-US" altLang="zh-CN" sz="1200" b="1" dirty="0">
                  <a:solidFill>
                    <a:srgbClr val="006600"/>
                  </a:solidFill>
                </a:rPr>
                <a:t>s</a:t>
              </a:r>
              <a:endParaRPr lang="en-US" altLang="zh-CN" sz="1200" b="1" dirty="0">
                <a:solidFill>
                  <a:srgbClr val="006600"/>
                </a:solidFill>
              </a:endParaRPr>
            </a:p>
          </p:txBody>
        </p:sp>
        <p:sp>
          <p:nvSpPr>
            <p:cNvPr id="53273" name="Text Box 24"/>
            <p:cNvSpPr txBox="1"/>
            <p:nvPr/>
          </p:nvSpPr>
          <p:spPr>
            <a:xfrm>
              <a:off x="184" y="1004"/>
              <a:ext cx="734" cy="1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200" b="1" dirty="0">
                  <a:solidFill>
                    <a:srgbClr val="006600"/>
                  </a:solidFill>
                </a:rPr>
                <a:t>输入符号</a:t>
              </a:r>
              <a:r>
                <a:rPr lang="en-US" altLang="zh-CN" sz="1200" b="1" dirty="0">
                  <a:solidFill>
                    <a:srgbClr val="006600"/>
                  </a:solidFill>
                </a:rPr>
                <a:t>a</a:t>
              </a:r>
              <a:endParaRPr lang="en-US" altLang="zh-CN" sz="1200" b="1" dirty="0">
                <a:solidFill>
                  <a:srgbClr val="006600"/>
                </a:solidFill>
              </a:endParaRPr>
            </a:p>
          </p:txBody>
        </p:sp>
        <p:sp>
          <p:nvSpPr>
            <p:cNvPr id="53274" name="Text Box 25"/>
            <p:cNvSpPr txBox="1"/>
            <p:nvPr/>
          </p:nvSpPr>
          <p:spPr>
            <a:xfrm>
              <a:off x="1038" y="1046"/>
              <a:ext cx="3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i</a:t>
              </a:r>
              <a:endParaRPr lang="en-US" altLang="zh-CN" sz="2400" b="1" dirty="0">
                <a:solidFill>
                  <a:srgbClr val="006600"/>
                </a:solidFill>
              </a:endParaRPr>
            </a:p>
          </p:txBody>
        </p:sp>
        <p:sp>
          <p:nvSpPr>
            <p:cNvPr id="53275" name="Text Box 26"/>
            <p:cNvSpPr txBox="1"/>
            <p:nvPr/>
          </p:nvSpPr>
          <p:spPr>
            <a:xfrm>
              <a:off x="2160" y="1056"/>
              <a:ext cx="30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3276" name="Text Box 27"/>
            <p:cNvSpPr txBox="1"/>
            <p:nvPr/>
          </p:nvSpPr>
          <p:spPr>
            <a:xfrm>
              <a:off x="2816" y="1046"/>
              <a:ext cx="3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3277" name="Text Box 28"/>
            <p:cNvSpPr txBox="1"/>
            <p:nvPr/>
          </p:nvSpPr>
          <p:spPr>
            <a:xfrm>
              <a:off x="3367" y="1046"/>
              <a:ext cx="3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3278" name="Text Box 29"/>
            <p:cNvSpPr txBox="1"/>
            <p:nvPr/>
          </p:nvSpPr>
          <p:spPr>
            <a:xfrm>
              <a:off x="3918" y="1046"/>
              <a:ext cx="3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3279" name="Text Box 30"/>
            <p:cNvSpPr txBox="1"/>
            <p:nvPr/>
          </p:nvSpPr>
          <p:spPr>
            <a:xfrm>
              <a:off x="306" y="1344"/>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0</a:t>
              </a:r>
              <a:endParaRPr lang="en-US" altLang="zh-CN" sz="1200" b="1" dirty="0">
                <a:solidFill>
                  <a:srgbClr val="006600"/>
                </a:solidFill>
              </a:endParaRPr>
            </a:p>
          </p:txBody>
        </p:sp>
        <p:sp>
          <p:nvSpPr>
            <p:cNvPr id="53280" name="Text Box 31"/>
            <p:cNvSpPr txBox="1"/>
            <p:nvPr/>
          </p:nvSpPr>
          <p:spPr>
            <a:xfrm>
              <a:off x="288" y="153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 1</a:t>
              </a:r>
              <a:endParaRPr lang="en-US" altLang="zh-CN" sz="1200" b="1" dirty="0">
                <a:solidFill>
                  <a:srgbClr val="006600"/>
                </a:solidFill>
              </a:endParaRPr>
            </a:p>
          </p:txBody>
        </p:sp>
        <p:sp>
          <p:nvSpPr>
            <p:cNvPr id="53281" name="Text Box 32"/>
            <p:cNvSpPr txBox="1"/>
            <p:nvPr/>
          </p:nvSpPr>
          <p:spPr>
            <a:xfrm>
              <a:off x="336"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2</a:t>
              </a:r>
              <a:endParaRPr lang="en-US" altLang="zh-CN" sz="1200" b="1" dirty="0">
                <a:solidFill>
                  <a:srgbClr val="006600"/>
                </a:solidFill>
              </a:endParaRPr>
            </a:p>
          </p:txBody>
        </p:sp>
        <p:sp>
          <p:nvSpPr>
            <p:cNvPr id="53282" name="Text Box 33"/>
            <p:cNvSpPr txBox="1"/>
            <p:nvPr/>
          </p:nvSpPr>
          <p:spPr>
            <a:xfrm>
              <a:off x="339" y="1920"/>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3 </a:t>
              </a:r>
              <a:endParaRPr lang="en-US" altLang="zh-CN" sz="1200" b="1" dirty="0">
                <a:solidFill>
                  <a:srgbClr val="006600"/>
                </a:solidFill>
              </a:endParaRPr>
            </a:p>
          </p:txBody>
        </p:sp>
        <p:sp>
          <p:nvSpPr>
            <p:cNvPr id="53283" name="Text Box 34"/>
            <p:cNvSpPr txBox="1"/>
            <p:nvPr/>
          </p:nvSpPr>
          <p:spPr>
            <a:xfrm>
              <a:off x="1469" y="816"/>
              <a:ext cx="134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b="1" dirty="0">
                <a:solidFill>
                  <a:srgbClr val="006600"/>
                </a:solidFill>
              </a:endParaRPr>
            </a:p>
          </p:txBody>
        </p:sp>
        <p:sp>
          <p:nvSpPr>
            <p:cNvPr id="53284" name="Line 35"/>
            <p:cNvSpPr/>
            <p:nvPr/>
          </p:nvSpPr>
          <p:spPr>
            <a:xfrm>
              <a:off x="0" y="2352"/>
              <a:ext cx="4224" cy="0"/>
            </a:xfrm>
            <a:prstGeom prst="line">
              <a:avLst/>
            </a:prstGeom>
            <a:ln w="9525" cap="flat" cmpd="sng">
              <a:solidFill>
                <a:schemeClr val="tx1"/>
              </a:solidFill>
              <a:prstDash val="solid"/>
              <a:headEnd type="none" w="med" len="med"/>
              <a:tailEnd type="none" w="med" len="med"/>
            </a:ln>
          </p:spPr>
        </p:sp>
        <p:sp>
          <p:nvSpPr>
            <p:cNvPr id="53285" name="Line 36"/>
            <p:cNvSpPr/>
            <p:nvPr/>
          </p:nvSpPr>
          <p:spPr>
            <a:xfrm>
              <a:off x="0" y="2784"/>
              <a:ext cx="4224" cy="0"/>
            </a:xfrm>
            <a:prstGeom prst="line">
              <a:avLst/>
            </a:prstGeom>
            <a:ln w="9525" cap="flat" cmpd="sng">
              <a:solidFill>
                <a:schemeClr val="tx1"/>
              </a:solidFill>
              <a:prstDash val="solid"/>
              <a:headEnd type="none" w="med" len="med"/>
              <a:tailEnd type="none" w="med" len="med"/>
            </a:ln>
          </p:spPr>
        </p:sp>
        <p:sp>
          <p:nvSpPr>
            <p:cNvPr id="53286" name="Line 37"/>
            <p:cNvSpPr/>
            <p:nvPr/>
          </p:nvSpPr>
          <p:spPr>
            <a:xfrm>
              <a:off x="0" y="2976"/>
              <a:ext cx="4224" cy="0"/>
            </a:xfrm>
            <a:prstGeom prst="line">
              <a:avLst/>
            </a:prstGeom>
            <a:ln w="9525" cap="flat" cmpd="sng">
              <a:solidFill>
                <a:schemeClr val="tx1"/>
              </a:solidFill>
              <a:prstDash val="solid"/>
              <a:headEnd type="none" w="med" len="med"/>
              <a:tailEnd type="none" w="med" len="med"/>
            </a:ln>
          </p:spPr>
        </p:sp>
        <p:sp>
          <p:nvSpPr>
            <p:cNvPr id="53287" name="Line 38"/>
            <p:cNvSpPr/>
            <p:nvPr/>
          </p:nvSpPr>
          <p:spPr>
            <a:xfrm>
              <a:off x="0" y="3216"/>
              <a:ext cx="4224" cy="0"/>
            </a:xfrm>
            <a:prstGeom prst="line">
              <a:avLst/>
            </a:prstGeom>
            <a:ln w="9525" cap="flat" cmpd="sng">
              <a:solidFill>
                <a:schemeClr val="tx1"/>
              </a:solidFill>
              <a:prstDash val="solid"/>
              <a:headEnd type="none" w="med" len="med"/>
              <a:tailEnd type="none" w="med" len="med"/>
            </a:ln>
          </p:spPr>
        </p:sp>
        <p:sp>
          <p:nvSpPr>
            <p:cNvPr id="53288" name="Line 39"/>
            <p:cNvSpPr/>
            <p:nvPr/>
          </p:nvSpPr>
          <p:spPr>
            <a:xfrm>
              <a:off x="0" y="3408"/>
              <a:ext cx="4224" cy="0"/>
            </a:xfrm>
            <a:prstGeom prst="line">
              <a:avLst/>
            </a:prstGeom>
            <a:ln w="9525" cap="flat" cmpd="sng">
              <a:solidFill>
                <a:schemeClr val="tx1"/>
              </a:solidFill>
              <a:prstDash val="solid"/>
              <a:headEnd type="none" w="med" len="med"/>
              <a:tailEnd type="none" w="med" len="med"/>
            </a:ln>
          </p:spPr>
        </p:sp>
        <p:sp>
          <p:nvSpPr>
            <p:cNvPr id="53289" name="Text Box 40"/>
            <p:cNvSpPr txBox="1"/>
            <p:nvPr/>
          </p:nvSpPr>
          <p:spPr>
            <a:xfrm>
              <a:off x="336" y="2304"/>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5</a:t>
              </a:r>
              <a:endParaRPr lang="en-US" altLang="zh-CN" sz="2400" b="1" dirty="0">
                <a:solidFill>
                  <a:srgbClr val="006600"/>
                </a:solidFill>
              </a:endParaRPr>
            </a:p>
          </p:txBody>
        </p:sp>
        <p:sp>
          <p:nvSpPr>
            <p:cNvPr id="53290" name="Text Box 41"/>
            <p:cNvSpPr txBox="1"/>
            <p:nvPr/>
          </p:nvSpPr>
          <p:spPr>
            <a:xfrm>
              <a:off x="336" y="249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6</a:t>
              </a:r>
              <a:endParaRPr lang="en-US" altLang="zh-CN" sz="2400" b="1" dirty="0">
                <a:solidFill>
                  <a:srgbClr val="006600"/>
                </a:solidFill>
              </a:endParaRPr>
            </a:p>
          </p:txBody>
        </p:sp>
        <p:sp>
          <p:nvSpPr>
            <p:cNvPr id="53291" name="Text Box 42"/>
            <p:cNvSpPr txBox="1"/>
            <p:nvPr/>
          </p:nvSpPr>
          <p:spPr>
            <a:xfrm>
              <a:off x="336" y="273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7</a:t>
              </a:r>
              <a:endParaRPr lang="en-US" altLang="zh-CN" sz="2400" b="1" dirty="0">
                <a:solidFill>
                  <a:srgbClr val="006600"/>
                </a:solidFill>
              </a:endParaRPr>
            </a:p>
          </p:txBody>
        </p:sp>
        <p:sp>
          <p:nvSpPr>
            <p:cNvPr id="53292" name="Text Box 43"/>
            <p:cNvSpPr txBox="1"/>
            <p:nvPr/>
          </p:nvSpPr>
          <p:spPr>
            <a:xfrm>
              <a:off x="336" y="297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8</a:t>
              </a:r>
              <a:endParaRPr lang="en-US" altLang="zh-CN" sz="2400" b="1" dirty="0">
                <a:solidFill>
                  <a:srgbClr val="006600"/>
                </a:solidFill>
              </a:endParaRPr>
            </a:p>
          </p:txBody>
        </p:sp>
        <p:sp>
          <p:nvSpPr>
            <p:cNvPr id="53293" name="Text Box 44"/>
            <p:cNvSpPr txBox="1"/>
            <p:nvPr/>
          </p:nvSpPr>
          <p:spPr>
            <a:xfrm>
              <a:off x="336" y="321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9</a:t>
              </a:r>
              <a:endParaRPr lang="en-US" altLang="zh-CN" sz="2400" b="1" dirty="0">
                <a:solidFill>
                  <a:srgbClr val="006600"/>
                </a:solidFill>
              </a:endParaRPr>
            </a:p>
          </p:txBody>
        </p:sp>
        <p:sp>
          <p:nvSpPr>
            <p:cNvPr id="53294" name="Text Box 45"/>
            <p:cNvSpPr txBox="1"/>
            <p:nvPr/>
          </p:nvSpPr>
          <p:spPr>
            <a:xfrm>
              <a:off x="336" y="340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10</a:t>
              </a:r>
              <a:endParaRPr lang="en-US" altLang="zh-CN" sz="2400" b="1" dirty="0">
                <a:solidFill>
                  <a:srgbClr val="006600"/>
                </a:solidFill>
              </a:endParaRPr>
            </a:p>
          </p:txBody>
        </p:sp>
        <p:sp>
          <p:nvSpPr>
            <p:cNvPr id="53295" name="Line 46"/>
            <p:cNvSpPr/>
            <p:nvPr/>
          </p:nvSpPr>
          <p:spPr>
            <a:xfrm>
              <a:off x="0" y="3648"/>
              <a:ext cx="4224" cy="0"/>
            </a:xfrm>
            <a:prstGeom prst="line">
              <a:avLst/>
            </a:prstGeom>
            <a:ln w="9525" cap="flat" cmpd="sng">
              <a:solidFill>
                <a:schemeClr val="tx1"/>
              </a:solidFill>
              <a:prstDash val="solid"/>
              <a:headEnd type="none" w="med" len="med"/>
              <a:tailEnd type="none" w="med" len="med"/>
            </a:ln>
          </p:spPr>
        </p:sp>
        <p:sp>
          <p:nvSpPr>
            <p:cNvPr id="53296" name="Line 47"/>
            <p:cNvSpPr/>
            <p:nvPr/>
          </p:nvSpPr>
          <p:spPr>
            <a:xfrm>
              <a:off x="0" y="3840"/>
              <a:ext cx="4224" cy="0"/>
            </a:xfrm>
            <a:prstGeom prst="line">
              <a:avLst/>
            </a:prstGeom>
            <a:ln w="9525" cap="flat" cmpd="sng">
              <a:solidFill>
                <a:schemeClr val="tx1"/>
              </a:solidFill>
              <a:prstDash val="solid"/>
              <a:headEnd type="none" w="med" len="med"/>
              <a:tailEnd type="none" w="med" len="med"/>
            </a:ln>
          </p:spPr>
        </p:sp>
        <p:sp>
          <p:nvSpPr>
            <p:cNvPr id="53297" name="Text Box 48"/>
            <p:cNvSpPr txBox="1"/>
            <p:nvPr/>
          </p:nvSpPr>
          <p:spPr>
            <a:xfrm>
              <a:off x="336" y="3600"/>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11</a:t>
              </a:r>
              <a:endParaRPr lang="en-US" altLang="zh-CN" sz="2400" b="1" dirty="0">
                <a:solidFill>
                  <a:srgbClr val="006600"/>
                </a:solidFill>
              </a:endParaRPr>
            </a:p>
          </p:txBody>
        </p:sp>
        <p:sp>
          <p:nvSpPr>
            <p:cNvPr id="53298" name="Text Box 49"/>
            <p:cNvSpPr txBox="1"/>
            <p:nvPr/>
          </p:nvSpPr>
          <p:spPr>
            <a:xfrm>
              <a:off x="864" y="1344"/>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S</a:t>
              </a:r>
              <a:r>
                <a:rPr lang="en-US" altLang="zh-CN" sz="1200" b="1" dirty="0">
                  <a:solidFill>
                    <a:srgbClr val="006600"/>
                  </a:solidFill>
                </a:rPr>
                <a:t>5</a:t>
              </a:r>
              <a:endParaRPr lang="en-US" altLang="zh-CN" sz="1200" b="1" dirty="0">
                <a:solidFill>
                  <a:srgbClr val="006600"/>
                </a:solidFill>
              </a:endParaRPr>
            </a:p>
          </p:txBody>
        </p:sp>
        <p:sp>
          <p:nvSpPr>
            <p:cNvPr id="53299" name="Text Box 50"/>
            <p:cNvSpPr txBox="1"/>
            <p:nvPr/>
          </p:nvSpPr>
          <p:spPr>
            <a:xfrm>
              <a:off x="1491" y="153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S</a:t>
              </a:r>
              <a:r>
                <a:rPr lang="en-US" altLang="zh-CN" sz="1200" b="1" dirty="0">
                  <a:solidFill>
                    <a:srgbClr val="006600"/>
                  </a:solidFill>
                </a:rPr>
                <a:t>6</a:t>
              </a:r>
              <a:endParaRPr lang="en-US" altLang="zh-CN" sz="1200" b="1" dirty="0">
                <a:solidFill>
                  <a:srgbClr val="006600"/>
                </a:solidFill>
              </a:endParaRPr>
            </a:p>
          </p:txBody>
        </p:sp>
        <p:sp>
          <p:nvSpPr>
            <p:cNvPr id="53300" name="Text Box 51"/>
            <p:cNvSpPr txBox="1"/>
            <p:nvPr/>
          </p:nvSpPr>
          <p:spPr>
            <a:xfrm>
              <a:off x="2067"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FF0000"/>
                  </a:solidFill>
                </a:rPr>
                <a:t>S</a:t>
              </a:r>
              <a:r>
                <a:rPr lang="en-US" altLang="zh-CN" sz="1200" b="1" dirty="0">
                  <a:solidFill>
                    <a:srgbClr val="FF0000"/>
                  </a:solidFill>
                </a:rPr>
                <a:t>7 </a:t>
              </a:r>
              <a:r>
                <a:rPr lang="en-US" altLang="zh-CN" sz="2400" b="1" dirty="0">
                  <a:solidFill>
                    <a:srgbClr val="FF0000"/>
                  </a:solidFill>
                </a:rPr>
                <a:t>r</a:t>
              </a:r>
              <a:r>
                <a:rPr lang="en-US" altLang="zh-CN" sz="1200" b="1" dirty="0">
                  <a:solidFill>
                    <a:srgbClr val="FF0000"/>
                  </a:solidFill>
                </a:rPr>
                <a:t>2</a:t>
              </a:r>
              <a:endParaRPr lang="en-US" altLang="zh-CN" sz="1200" b="1" dirty="0">
                <a:solidFill>
                  <a:srgbClr val="FF0000"/>
                </a:solidFill>
              </a:endParaRPr>
            </a:p>
          </p:txBody>
        </p:sp>
        <p:sp>
          <p:nvSpPr>
            <p:cNvPr id="53301" name="Text Box 52"/>
            <p:cNvSpPr txBox="1"/>
            <p:nvPr/>
          </p:nvSpPr>
          <p:spPr>
            <a:xfrm>
              <a:off x="1491"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2</a:t>
              </a:r>
              <a:endParaRPr lang="en-US" altLang="zh-CN" sz="1200" b="1" dirty="0">
                <a:solidFill>
                  <a:srgbClr val="006600"/>
                </a:solidFill>
              </a:endParaRPr>
            </a:p>
          </p:txBody>
        </p:sp>
        <p:sp>
          <p:nvSpPr>
            <p:cNvPr id="53302" name="Text Box 53"/>
            <p:cNvSpPr txBox="1"/>
            <p:nvPr/>
          </p:nvSpPr>
          <p:spPr>
            <a:xfrm>
              <a:off x="3219"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2</a:t>
              </a:r>
              <a:endParaRPr lang="en-US" altLang="zh-CN" sz="1200" b="1" dirty="0">
                <a:solidFill>
                  <a:srgbClr val="006600"/>
                </a:solidFill>
              </a:endParaRPr>
            </a:p>
          </p:txBody>
        </p:sp>
        <p:sp>
          <p:nvSpPr>
            <p:cNvPr id="53303" name="Text Box 54"/>
            <p:cNvSpPr txBox="1"/>
            <p:nvPr/>
          </p:nvSpPr>
          <p:spPr>
            <a:xfrm>
              <a:off x="3795"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2</a:t>
              </a:r>
              <a:endParaRPr lang="en-US" altLang="zh-CN" sz="1200" b="1" dirty="0">
                <a:solidFill>
                  <a:srgbClr val="006600"/>
                </a:solidFill>
              </a:endParaRPr>
            </a:p>
          </p:txBody>
        </p:sp>
        <p:sp>
          <p:nvSpPr>
            <p:cNvPr id="53304" name="Text Box 55"/>
            <p:cNvSpPr txBox="1"/>
            <p:nvPr/>
          </p:nvSpPr>
          <p:spPr>
            <a:xfrm>
              <a:off x="3600" y="1536"/>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F0000"/>
                  </a:solidFill>
                </a:rPr>
                <a:t>acc</a:t>
              </a:r>
              <a:endParaRPr lang="en-US" altLang="zh-CN" sz="2400" b="1" dirty="0">
                <a:solidFill>
                  <a:srgbClr val="FF0000"/>
                </a:solidFill>
              </a:endParaRPr>
            </a:p>
          </p:txBody>
        </p:sp>
        <p:sp>
          <p:nvSpPr>
            <p:cNvPr id="53305" name="Text Box 56"/>
            <p:cNvSpPr txBox="1"/>
            <p:nvPr/>
          </p:nvSpPr>
          <p:spPr>
            <a:xfrm>
              <a:off x="2643" y="1344"/>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S</a:t>
              </a:r>
              <a:r>
                <a:rPr lang="en-US" altLang="zh-CN" sz="1200" b="1" dirty="0">
                  <a:solidFill>
                    <a:srgbClr val="006600"/>
                  </a:solidFill>
                </a:rPr>
                <a:t>4</a:t>
              </a:r>
              <a:endParaRPr lang="en-US" altLang="zh-CN" sz="1200" b="1" dirty="0">
                <a:solidFill>
                  <a:srgbClr val="006600"/>
                </a:solidFill>
              </a:endParaRPr>
            </a:p>
          </p:txBody>
        </p:sp>
        <p:sp>
          <p:nvSpPr>
            <p:cNvPr id="53306" name="Text Box 57"/>
            <p:cNvSpPr txBox="1"/>
            <p:nvPr/>
          </p:nvSpPr>
          <p:spPr>
            <a:xfrm>
              <a:off x="1584" y="1056"/>
              <a:ext cx="30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3307" name="Rectangle 58"/>
            <p:cNvSpPr/>
            <p:nvPr/>
          </p:nvSpPr>
          <p:spPr>
            <a:xfrm>
              <a:off x="1152" y="624"/>
              <a:ext cx="1584" cy="288"/>
            </a:xfrm>
            <a:prstGeom prst="rect">
              <a:avLst/>
            </a:prstGeom>
            <a:solidFill>
              <a:srgbClr val="D9E6E6">
                <a:alpha val="50195"/>
              </a:srgbClr>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400" b="1" dirty="0">
                  <a:solidFill>
                    <a:srgbClr val="006600"/>
                  </a:solidFill>
                </a:rPr>
                <a:t>LR(0) ACTION</a:t>
              </a:r>
              <a:r>
                <a:rPr lang="zh-CN" altLang="en-US" sz="2400" b="1" dirty="0">
                  <a:solidFill>
                    <a:srgbClr val="006600"/>
                  </a:solidFill>
                </a:rPr>
                <a:t>表</a:t>
              </a:r>
              <a:endParaRPr lang="zh-CN" altLang="en-US" sz="2400" b="1" dirty="0">
                <a:solidFill>
                  <a:srgbClr val="006600"/>
                </a:solidFill>
              </a:endParaRPr>
            </a:p>
          </p:txBody>
        </p:sp>
        <p:sp>
          <p:nvSpPr>
            <p:cNvPr id="53308" name="Text Box 59"/>
            <p:cNvSpPr txBox="1"/>
            <p:nvPr/>
          </p:nvSpPr>
          <p:spPr>
            <a:xfrm>
              <a:off x="864"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2</a:t>
              </a:r>
              <a:endParaRPr lang="en-US" altLang="zh-CN" sz="1200" b="1" dirty="0">
                <a:solidFill>
                  <a:srgbClr val="006600"/>
                </a:solidFill>
              </a:endParaRPr>
            </a:p>
          </p:txBody>
        </p:sp>
        <p:sp>
          <p:nvSpPr>
            <p:cNvPr id="53309" name="Text Box 60"/>
            <p:cNvSpPr txBox="1"/>
            <p:nvPr/>
          </p:nvSpPr>
          <p:spPr>
            <a:xfrm>
              <a:off x="2688"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2</a:t>
              </a:r>
              <a:endParaRPr lang="en-US" altLang="zh-CN" sz="1200" b="1" dirty="0">
                <a:solidFill>
                  <a:srgbClr val="006600"/>
                </a:solidFill>
              </a:endParaRPr>
            </a:p>
          </p:txBody>
        </p:sp>
        <p:sp>
          <p:nvSpPr>
            <p:cNvPr id="53310" name="Text Box 61"/>
            <p:cNvSpPr txBox="1"/>
            <p:nvPr/>
          </p:nvSpPr>
          <p:spPr>
            <a:xfrm>
              <a:off x="1491"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1</a:t>
              </a:r>
              <a:endParaRPr lang="en-US" altLang="zh-CN" sz="1200" b="1" dirty="0">
                <a:solidFill>
                  <a:srgbClr val="006600"/>
                </a:solidFill>
              </a:endParaRPr>
            </a:p>
          </p:txBody>
        </p:sp>
        <p:sp>
          <p:nvSpPr>
            <p:cNvPr id="53311" name="Text Box 62"/>
            <p:cNvSpPr txBox="1"/>
            <p:nvPr/>
          </p:nvSpPr>
          <p:spPr>
            <a:xfrm>
              <a:off x="3219"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1</a:t>
              </a:r>
              <a:endParaRPr lang="en-US" altLang="zh-CN" sz="1200" b="1" dirty="0">
                <a:solidFill>
                  <a:srgbClr val="006600"/>
                </a:solidFill>
              </a:endParaRPr>
            </a:p>
          </p:txBody>
        </p:sp>
        <p:sp>
          <p:nvSpPr>
            <p:cNvPr id="53312" name="Text Box 63"/>
            <p:cNvSpPr txBox="1"/>
            <p:nvPr/>
          </p:nvSpPr>
          <p:spPr>
            <a:xfrm>
              <a:off x="3795"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1</a:t>
              </a:r>
              <a:endParaRPr lang="en-US" altLang="zh-CN" sz="1200" b="1" dirty="0">
                <a:solidFill>
                  <a:srgbClr val="006600"/>
                </a:solidFill>
              </a:endParaRPr>
            </a:p>
          </p:txBody>
        </p:sp>
        <p:sp>
          <p:nvSpPr>
            <p:cNvPr id="53313" name="Text Box 64"/>
            <p:cNvSpPr txBox="1"/>
            <p:nvPr/>
          </p:nvSpPr>
          <p:spPr>
            <a:xfrm>
              <a:off x="2112"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FF0000"/>
                  </a:solidFill>
                </a:rPr>
                <a:t>S</a:t>
              </a:r>
              <a:r>
                <a:rPr lang="en-US" altLang="zh-CN" sz="1200" b="1" dirty="0">
                  <a:solidFill>
                    <a:srgbClr val="FF0000"/>
                  </a:solidFill>
                </a:rPr>
                <a:t>7 </a:t>
              </a:r>
              <a:r>
                <a:rPr lang="en-US" altLang="zh-CN" sz="2400" b="1" dirty="0">
                  <a:solidFill>
                    <a:srgbClr val="FF0000"/>
                  </a:solidFill>
                </a:rPr>
                <a:t>r</a:t>
              </a:r>
              <a:r>
                <a:rPr lang="en-US" altLang="zh-CN" sz="1200" b="1" dirty="0">
                  <a:solidFill>
                    <a:srgbClr val="FF0000"/>
                  </a:solidFill>
                </a:rPr>
                <a:t>1</a:t>
              </a:r>
              <a:endParaRPr lang="en-US" altLang="zh-CN" sz="1200" b="1" dirty="0">
                <a:solidFill>
                  <a:srgbClr val="FF0000"/>
                </a:solidFill>
              </a:endParaRPr>
            </a:p>
          </p:txBody>
        </p:sp>
        <p:sp>
          <p:nvSpPr>
            <p:cNvPr id="53314" name="Text Box 65"/>
            <p:cNvSpPr txBox="1"/>
            <p:nvPr/>
          </p:nvSpPr>
          <p:spPr>
            <a:xfrm>
              <a:off x="2592"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1</a:t>
              </a:r>
              <a:endParaRPr lang="en-US" altLang="zh-CN" sz="1200" b="1" dirty="0">
                <a:solidFill>
                  <a:srgbClr val="006600"/>
                </a:solidFill>
              </a:endParaRPr>
            </a:p>
          </p:txBody>
        </p:sp>
        <p:sp>
          <p:nvSpPr>
            <p:cNvPr id="53315" name="Text Box 66"/>
            <p:cNvSpPr txBox="1"/>
            <p:nvPr/>
          </p:nvSpPr>
          <p:spPr>
            <a:xfrm>
              <a:off x="912"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1</a:t>
              </a:r>
              <a:endParaRPr lang="en-US" altLang="zh-CN" sz="1200" b="1" dirty="0">
                <a:solidFill>
                  <a:srgbClr val="006600"/>
                </a:solidFill>
              </a:endParaRPr>
            </a:p>
          </p:txBody>
        </p:sp>
      </p:grpSp>
      <p:sp>
        <p:nvSpPr>
          <p:cNvPr id="147524" name="AutoShape 68"/>
          <p:cNvSpPr/>
          <p:nvPr/>
        </p:nvSpPr>
        <p:spPr>
          <a:xfrm>
            <a:off x="5680075" y="5638800"/>
            <a:ext cx="3429000" cy="914400"/>
          </a:xfrm>
          <a:prstGeom prst="cloudCallout">
            <a:avLst>
              <a:gd name="adj1" fmla="val -66079"/>
              <a:gd name="adj2" fmla="val -88616"/>
            </a:avLst>
          </a:prstGeom>
          <a:solidFill>
            <a:schemeClr val="accent1"/>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t>不是</a:t>
            </a:r>
            <a:r>
              <a:rPr lang="en-US" altLang="zh-CN" sz="2400" b="1" dirty="0"/>
              <a:t>LR(0)</a:t>
            </a:r>
            <a:r>
              <a:rPr lang="zh-CN" altLang="en-US" sz="2400" b="1" dirty="0"/>
              <a:t>文法</a:t>
            </a:r>
            <a:endParaRPr lang="zh-CN" altLang="en-US" sz="2400" b="1" dirty="0"/>
          </a:p>
        </p:txBody>
      </p:sp>
      <p:sp>
        <p:nvSpPr>
          <p:cNvPr id="53254" name="Rectangle 13"/>
          <p:cNvSpPr/>
          <p:nvPr/>
        </p:nvSpPr>
        <p:spPr>
          <a:xfrm>
            <a:off x="34925" y="0"/>
            <a:ext cx="1754188" cy="2590800"/>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1800" b="1" dirty="0">
                <a:latin typeface="楷体_GB2312" pitchFamily="49" charset="-122"/>
              </a:rPr>
              <a:t>G[E</a:t>
            </a:r>
            <a:r>
              <a:rPr lang="en-US" altLang="zh-CN" sz="1800" b="1" dirty="0"/>
              <a:t>'</a:t>
            </a:r>
            <a:r>
              <a:rPr lang="en-US" altLang="zh-CN" sz="1800" b="1" dirty="0">
                <a:latin typeface="楷体_GB2312" pitchFamily="49" charset="-122"/>
              </a:rPr>
              <a:t>]</a:t>
            </a:r>
            <a:r>
              <a:rPr lang="zh-CN" altLang="en-US" sz="1800" b="1" dirty="0">
                <a:latin typeface="楷体_GB2312" pitchFamily="49" charset="-122"/>
              </a:rPr>
              <a:t>：</a:t>
            </a:r>
            <a:endParaRPr lang="zh-CN" altLang="en-US"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0</a:t>
            </a:r>
            <a:r>
              <a:rPr lang="zh-CN" altLang="en-US" sz="1800" b="1" dirty="0">
                <a:latin typeface="楷体_GB2312" pitchFamily="49" charset="-122"/>
              </a:rPr>
              <a:t>）</a:t>
            </a:r>
            <a:r>
              <a:rPr lang="en-US" altLang="zh-CN" sz="1800" b="1" dirty="0">
                <a:latin typeface="楷体_GB2312" pitchFamily="49" charset="-122"/>
              </a:rPr>
              <a:t>E </a:t>
            </a:r>
            <a:r>
              <a:rPr lang="en-US" altLang="zh-CN" sz="1800" b="1" dirty="0">
                <a:latin typeface="Tahoma" panose="020B0604030504040204" pitchFamily="34" charset="0"/>
                <a:ea typeface="宋体" panose="02010600030101010101" pitchFamily="2" charset="-122"/>
              </a:rPr>
              <a:t>’</a:t>
            </a:r>
            <a:r>
              <a:rPr lang="en-US" altLang="zh-CN" sz="1800" b="1" dirty="0">
                <a:latin typeface="楷体_GB2312" pitchFamily="49" charset="-122"/>
              </a:rPr>
              <a:t>→E</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1</a:t>
            </a:r>
            <a:r>
              <a:rPr lang="zh-CN" altLang="en-US" sz="1800" b="1" dirty="0">
                <a:latin typeface="楷体_GB2312" pitchFamily="49" charset="-122"/>
              </a:rPr>
              <a:t>）</a:t>
            </a:r>
            <a:r>
              <a:rPr lang="en-US" altLang="zh-CN" sz="1800" b="1" dirty="0">
                <a:latin typeface="楷体_GB2312" pitchFamily="49" charset="-122"/>
              </a:rPr>
              <a:t>E→E+T</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2</a:t>
            </a:r>
            <a:r>
              <a:rPr lang="zh-CN" altLang="en-US" sz="1800" b="1" dirty="0">
                <a:latin typeface="楷体_GB2312" pitchFamily="49" charset="-122"/>
              </a:rPr>
              <a:t>）</a:t>
            </a:r>
            <a:r>
              <a:rPr lang="en-US" altLang="zh-CN" sz="1800" b="1" dirty="0">
                <a:latin typeface="楷体_GB2312" pitchFamily="49" charset="-122"/>
              </a:rPr>
              <a:t>E→T</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3</a:t>
            </a:r>
            <a:r>
              <a:rPr lang="zh-CN" altLang="en-US" sz="1800" b="1" dirty="0">
                <a:latin typeface="楷体_GB2312" pitchFamily="49" charset="-122"/>
              </a:rPr>
              <a:t>）</a:t>
            </a:r>
            <a:r>
              <a:rPr lang="en-US" altLang="zh-CN" sz="1800" b="1" dirty="0">
                <a:latin typeface="楷体_GB2312" pitchFamily="49" charset="-122"/>
              </a:rPr>
              <a:t>T→T*F</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4</a:t>
            </a:r>
            <a:r>
              <a:rPr lang="zh-CN" altLang="en-US" sz="1800" b="1" dirty="0">
                <a:latin typeface="楷体_GB2312" pitchFamily="49" charset="-122"/>
              </a:rPr>
              <a:t>）</a:t>
            </a:r>
            <a:r>
              <a:rPr lang="en-US" altLang="zh-CN" sz="1800" b="1" dirty="0">
                <a:latin typeface="楷体_GB2312" pitchFamily="49" charset="-122"/>
              </a:rPr>
              <a:t>T→F</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5</a:t>
            </a:r>
            <a:r>
              <a:rPr lang="zh-CN" altLang="en-US" sz="1800" b="1" dirty="0">
                <a:latin typeface="楷体_GB2312" pitchFamily="49" charset="-122"/>
              </a:rPr>
              <a:t>）</a:t>
            </a:r>
            <a:r>
              <a:rPr lang="en-US" altLang="zh-CN" sz="1800" b="1" dirty="0">
                <a:latin typeface="楷体_GB2312" pitchFamily="49" charset="-122"/>
              </a:rPr>
              <a:t>F→(E)</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6</a:t>
            </a:r>
            <a:r>
              <a:rPr lang="zh-CN" altLang="en-US" sz="1800" b="1" dirty="0">
                <a:latin typeface="楷体_GB2312" pitchFamily="49" charset="-122"/>
              </a:rPr>
              <a:t>）</a:t>
            </a:r>
            <a:r>
              <a:rPr lang="en-US" altLang="zh-CN" sz="1800" b="1" dirty="0">
                <a:latin typeface="楷体_GB2312" pitchFamily="49" charset="-122"/>
              </a:rPr>
              <a:t>F→i</a:t>
            </a:r>
            <a:endParaRPr lang="en-US" altLang="zh-CN" sz="1800" b="1"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7525"/>
                                        </p:tgtEl>
                                        <p:attrNameLst>
                                          <p:attrName>style.visibility</p:attrName>
                                        </p:attrNameLst>
                                      </p:cBhvr>
                                      <p:to>
                                        <p:strVal val="visible"/>
                                      </p:to>
                                    </p:set>
                                    <p:animEffect transition="in" filter="dissolve">
                                      <p:cBhvr>
                                        <p:cTn id="7" dur="500"/>
                                        <p:tgtEl>
                                          <p:spTgt spid="1475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7524"/>
                                        </p:tgtEl>
                                        <p:attrNameLst>
                                          <p:attrName>style.visibility</p:attrName>
                                        </p:attrNameLst>
                                      </p:cBhvr>
                                      <p:to>
                                        <p:strVal val="visible"/>
                                      </p:to>
                                    </p:set>
                                    <p:anim calcmode="lin" valueType="num">
                                      <p:cBhvr additive="base">
                                        <p:cTn id="12" dur="500" fill="hold"/>
                                        <p:tgtEl>
                                          <p:spTgt spid="147524"/>
                                        </p:tgtEl>
                                        <p:attrNameLst>
                                          <p:attrName>ppt_x</p:attrName>
                                        </p:attrNameLst>
                                      </p:cBhvr>
                                      <p:tavLst>
                                        <p:tav tm="0">
                                          <p:val>
                                            <p:strVal val="0-#ppt_w/2"/>
                                          </p:val>
                                        </p:tav>
                                        <p:tav tm="100000">
                                          <p:val>
                                            <p:strVal val="#ppt_x"/>
                                          </p:val>
                                        </p:tav>
                                      </p:tavLst>
                                    </p:anim>
                                    <p:anim calcmode="lin" valueType="num">
                                      <p:cBhvr additive="base">
                                        <p:cTn id="13" dur="500" fill="hold"/>
                                        <p:tgtEl>
                                          <p:spTgt spid="147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2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54275" name="Rectangle 3"/>
          <p:cNvSpPr/>
          <p:nvPr/>
        </p:nvSpPr>
        <p:spPr>
          <a:xfrm>
            <a:off x="117475" y="1366838"/>
            <a:ext cx="8991600" cy="2133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sz="2400" b="1" dirty="0">
                <a:solidFill>
                  <a:srgbClr val="FF0000"/>
                </a:solidFill>
                <a:latin typeface="楷体_GB2312" pitchFamily="49" charset="-122"/>
              </a:rPr>
              <a:t>若</a:t>
            </a:r>
            <a:r>
              <a:rPr lang="en-US" altLang="zh-CN" sz="2400" b="1" dirty="0">
                <a:solidFill>
                  <a:srgbClr val="FF0000"/>
                </a:solidFill>
                <a:latin typeface="楷体_GB2312" pitchFamily="49" charset="-122"/>
              </a:rPr>
              <a:t>LR(0)</a:t>
            </a:r>
            <a:r>
              <a:rPr lang="zh-CN" altLang="en-US" sz="2400" b="1" dirty="0">
                <a:solidFill>
                  <a:srgbClr val="FF0000"/>
                </a:solidFill>
                <a:latin typeface="楷体_GB2312" pitchFamily="49" charset="-122"/>
              </a:rPr>
              <a:t>项目集规范族中有项目集</a:t>
            </a:r>
            <a:r>
              <a:rPr lang="en-US" altLang="zh-CN" sz="2400" b="1" dirty="0">
                <a:solidFill>
                  <a:srgbClr val="FF0000"/>
                </a:solidFill>
                <a:latin typeface="楷体_GB2312" pitchFamily="49" charset="-122"/>
              </a:rPr>
              <a:t>I</a:t>
            </a:r>
            <a:r>
              <a:rPr lang="en-US" altLang="zh-CN" sz="2400" b="1" baseline="-25000" dirty="0">
                <a:solidFill>
                  <a:srgbClr val="FF0000"/>
                </a:solidFill>
                <a:latin typeface="楷体_GB2312" pitchFamily="49" charset="-122"/>
              </a:rPr>
              <a:t>k</a:t>
            </a:r>
            <a:r>
              <a:rPr lang="zh-CN" altLang="en-US" sz="2400" b="1" dirty="0">
                <a:solidFill>
                  <a:srgbClr val="FF0000"/>
                </a:solidFill>
                <a:latin typeface="楷体_GB2312" pitchFamily="49" charset="-122"/>
              </a:rPr>
              <a:t>含移进</a:t>
            </a:r>
            <a:r>
              <a:rPr lang="en-US" altLang="zh-CN" sz="2400" b="1" dirty="0">
                <a:solidFill>
                  <a:srgbClr val="FF0000"/>
                </a:solidFill>
                <a:latin typeface="楷体_GB2312" pitchFamily="49" charset="-122"/>
              </a:rPr>
              <a:t>-</a:t>
            </a:r>
            <a:r>
              <a:rPr lang="zh-CN" altLang="en-US" sz="2400" b="1" dirty="0">
                <a:solidFill>
                  <a:srgbClr val="FF0000"/>
                </a:solidFill>
                <a:latin typeface="楷体_GB2312" pitchFamily="49" charset="-122"/>
              </a:rPr>
              <a:t>归约或归约</a:t>
            </a:r>
            <a:r>
              <a:rPr lang="en-US" altLang="zh-CN" sz="2400" b="1" dirty="0">
                <a:solidFill>
                  <a:srgbClr val="FF0000"/>
                </a:solidFill>
                <a:latin typeface="楷体_GB2312" pitchFamily="49" charset="-122"/>
              </a:rPr>
              <a:t>-</a:t>
            </a:r>
            <a:r>
              <a:rPr lang="zh-CN" altLang="en-US" sz="2400" b="1" dirty="0">
                <a:solidFill>
                  <a:srgbClr val="FF0000"/>
                </a:solidFill>
                <a:latin typeface="楷体_GB2312" pitchFamily="49" charset="-122"/>
              </a:rPr>
              <a:t>归约冲突</a:t>
            </a:r>
            <a:endParaRPr lang="zh-CN" altLang="en-US" sz="2400" b="1" dirty="0">
              <a:solidFill>
                <a:srgbClr val="FF0000"/>
              </a:solidFill>
              <a:latin typeface="楷体_GB2312" pitchFamily="49" charset="-122"/>
            </a:endParaRPr>
          </a:p>
          <a:p>
            <a:pPr marL="342900" lvl="0" indent="-342900" eaLnBrk="1" hangingPunct="1">
              <a:buNone/>
            </a:pPr>
            <a:r>
              <a:rPr lang="en-US" altLang="zh-CN" sz="2400" b="1" dirty="0">
                <a:latin typeface="楷体_GB2312" pitchFamily="49" charset="-122"/>
              </a:rPr>
              <a:t>I</a:t>
            </a:r>
            <a:r>
              <a:rPr lang="en-US" altLang="zh-CN" sz="2400" b="1" baseline="-25000" dirty="0">
                <a:latin typeface="楷体_GB2312" pitchFamily="49" charset="-122"/>
              </a:rPr>
              <a:t>k</a:t>
            </a:r>
            <a:r>
              <a:rPr lang="en-US" altLang="zh-CN" sz="2400" b="1" dirty="0">
                <a:latin typeface="楷体_GB2312" pitchFamily="49" charset="-122"/>
              </a:rPr>
              <a:t>={ X→α</a:t>
            </a:r>
            <a:r>
              <a:rPr lang="en-US" altLang="zh-CN" sz="2400" b="1" dirty="0">
                <a:solidFill>
                  <a:srgbClr val="000000"/>
                </a:solidFill>
                <a:ea typeface="宋体" panose="02010600030101010101" pitchFamily="2" charset="-122"/>
              </a:rPr>
              <a:t>· </a:t>
            </a:r>
            <a:r>
              <a:rPr lang="en-US" altLang="zh-CN" sz="2400" b="1" dirty="0">
                <a:latin typeface="楷体_GB2312" pitchFamily="49" charset="-122"/>
              </a:rPr>
              <a:t>bβ  ,   A</a:t>
            </a:r>
            <a:r>
              <a:rPr lang="en-US" altLang="zh-CN" sz="2400" b="1" dirty="0">
                <a:latin typeface="楷体_GB2312" pitchFamily="49" charset="-122"/>
                <a:sym typeface="Symbol" panose="05050102010706020507" pitchFamily="18" charset="2"/>
              </a:rPr>
              <a:t></a:t>
            </a:r>
            <a:r>
              <a:rPr lang="en-US" altLang="zh-CN" sz="2400" b="1" dirty="0">
                <a:latin typeface="楷体_GB2312" pitchFamily="49" charset="-122"/>
              </a:rPr>
              <a:t>γ</a:t>
            </a:r>
            <a:r>
              <a:rPr lang="en-US" altLang="zh-CN" sz="2400" b="1" dirty="0">
                <a:solidFill>
                  <a:srgbClr val="000000"/>
                </a:solidFill>
                <a:ea typeface="宋体" panose="02010600030101010101" pitchFamily="2" charset="-122"/>
              </a:rPr>
              <a:t>·    </a:t>
            </a:r>
            <a:r>
              <a:rPr lang="zh-CN" altLang="en-US" sz="2400" b="1" dirty="0">
                <a:latin typeface="楷体_GB2312" pitchFamily="49" charset="-122"/>
                <a:sym typeface="Symbol" panose="05050102010706020507" pitchFamily="18" charset="2"/>
              </a:rPr>
              <a:t>，  </a:t>
            </a:r>
            <a:r>
              <a:rPr lang="en-US" altLang="zh-CN" sz="2400" b="1" dirty="0">
                <a:latin typeface="楷体_GB2312" pitchFamily="49" charset="-122"/>
                <a:sym typeface="Symbol" panose="05050102010706020507" pitchFamily="18" charset="2"/>
              </a:rPr>
              <a:t>B</a:t>
            </a:r>
            <a:r>
              <a:rPr lang="en-US" altLang="zh-CN" sz="2400" b="1" dirty="0">
                <a:latin typeface="楷体_GB2312" pitchFamily="49" charset="-122"/>
              </a:rPr>
              <a:t>δ</a:t>
            </a:r>
            <a:r>
              <a:rPr lang="en-US" altLang="zh-CN" sz="2400" b="1" dirty="0">
                <a:solidFill>
                  <a:srgbClr val="000000"/>
                </a:solidFill>
                <a:ea typeface="宋体" panose="02010600030101010101" pitchFamily="2" charset="-122"/>
              </a:rPr>
              <a:t>·  </a:t>
            </a:r>
            <a:r>
              <a:rPr lang="en-US" altLang="zh-CN" sz="2400" b="1" dirty="0">
                <a:latin typeface="楷体_GB2312" pitchFamily="49" charset="-122"/>
                <a:sym typeface="Symbol" panose="05050102010706020507" pitchFamily="18" charset="2"/>
              </a:rPr>
              <a:t>}</a:t>
            </a:r>
            <a:endParaRPr lang="en-US" altLang="zh-CN" sz="2400" b="1" dirty="0">
              <a:latin typeface="楷体_GB2312" pitchFamily="49" charset="-122"/>
              <a:sym typeface="Symbol" panose="05050102010706020507" pitchFamily="18" charset="2"/>
            </a:endParaRPr>
          </a:p>
          <a:p>
            <a:pPr marL="342900" lvl="0" indent="-342900" eaLnBrk="1" hangingPunct="1">
              <a:buNone/>
            </a:pPr>
            <a:r>
              <a:rPr lang="zh-CN" altLang="en-US" sz="2400" b="1" dirty="0">
                <a:latin typeface="楷体_GB2312" pitchFamily="49" charset="-122"/>
                <a:sym typeface="Symbol" panose="05050102010706020507" pitchFamily="18" charset="2"/>
              </a:rPr>
              <a:t>若</a:t>
            </a:r>
            <a:r>
              <a:rPr lang="en-US" altLang="en-US" sz="2400" b="1" dirty="0">
                <a:latin typeface="楷体_GB2312" pitchFamily="49" charset="-122"/>
                <a:sym typeface="Symbol" panose="05050102010706020507" pitchFamily="18" charset="2"/>
              </a:rPr>
              <a:t>FOLLOW(A)</a:t>
            </a:r>
            <a:r>
              <a:rPr lang="en-US" altLang="en-US" sz="2400" b="1" dirty="0">
                <a:ea typeface="宋体" panose="02010600030101010101" pitchFamily="2" charset="-122"/>
                <a:sym typeface="Symbol" panose="05050102010706020507" pitchFamily="18" charset="2"/>
              </a:rPr>
              <a:t>∩</a:t>
            </a:r>
            <a:r>
              <a:rPr lang="en-US" altLang="en-US" sz="2400" b="1" dirty="0">
                <a:latin typeface="楷体_GB2312" pitchFamily="49" charset="-122"/>
                <a:sym typeface="Symbol" panose="05050102010706020507" pitchFamily="18" charset="2"/>
              </a:rPr>
              <a:t> FOLLOW(B) =</a:t>
            </a:r>
            <a:endParaRPr lang="en-US" altLang="en-US" sz="2400" b="1" dirty="0">
              <a:latin typeface="楷体_GB2312" pitchFamily="49" charset="-122"/>
              <a:sym typeface="Symbol" panose="05050102010706020507" pitchFamily="18" charset="2"/>
            </a:endParaRPr>
          </a:p>
          <a:p>
            <a:pPr marL="342900" lvl="0" indent="-342900" eaLnBrk="1" hangingPunct="1">
              <a:buNone/>
            </a:pPr>
            <a:r>
              <a:rPr lang="en-US" altLang="en-US" sz="2400" b="1" dirty="0">
                <a:latin typeface="楷体_GB2312" pitchFamily="49" charset="-122"/>
                <a:sym typeface="Symbol" panose="05050102010706020507" pitchFamily="18" charset="2"/>
              </a:rPr>
              <a:t>  FOLLOW(A)</a:t>
            </a:r>
            <a:r>
              <a:rPr lang="en-US" altLang="en-US" sz="2400" b="1" dirty="0">
                <a:latin typeface="楷体_GB2312" pitchFamily="49" charset="-122"/>
                <a:sym typeface="Symbol" panose="05050102010706020507" pitchFamily="18" charset="2"/>
              </a:rPr>
              <a:t>∩{</a:t>
            </a:r>
            <a:r>
              <a:rPr lang="en-US" altLang="en-US" sz="2400" b="1" dirty="0">
                <a:latin typeface="楷体_GB2312" pitchFamily="49" charset="-122"/>
                <a:sym typeface="Symbol" panose="05050102010706020507" pitchFamily="18" charset="2"/>
              </a:rPr>
              <a:t>b}=</a:t>
            </a:r>
            <a:endParaRPr lang="en-US" altLang="en-US" sz="2400" b="1" dirty="0">
              <a:latin typeface="楷体_GB2312" pitchFamily="49" charset="-122"/>
              <a:sym typeface="Symbol" panose="05050102010706020507" pitchFamily="18" charset="2"/>
            </a:endParaRPr>
          </a:p>
          <a:p>
            <a:pPr marL="342900" lvl="0" indent="-342900" eaLnBrk="1" hangingPunct="1">
              <a:buNone/>
            </a:pPr>
            <a:r>
              <a:rPr lang="en-US" altLang="en-US" sz="2400" b="1" dirty="0">
                <a:latin typeface="楷体_GB2312" pitchFamily="49" charset="-122"/>
                <a:sym typeface="Symbol" panose="05050102010706020507" pitchFamily="18" charset="2"/>
              </a:rPr>
              <a:t>  FOLLOW(B)</a:t>
            </a:r>
            <a:r>
              <a:rPr lang="en-US" altLang="en-US" sz="2400" b="1" dirty="0">
                <a:latin typeface="楷体_GB2312" pitchFamily="49" charset="-122"/>
                <a:sym typeface="Symbol" panose="05050102010706020507" pitchFamily="18" charset="2"/>
              </a:rPr>
              <a:t>∩{</a:t>
            </a:r>
            <a:r>
              <a:rPr lang="en-US" altLang="en-US" sz="2400" b="1" dirty="0">
                <a:latin typeface="楷体_GB2312" pitchFamily="49" charset="-122"/>
                <a:sym typeface="Symbol" panose="05050102010706020507" pitchFamily="18" charset="2"/>
              </a:rPr>
              <a:t>b}=</a:t>
            </a:r>
            <a:endParaRPr lang="zh-CN" altLang="zh-CN" sz="2400" b="1" dirty="0">
              <a:latin typeface="楷体_GB2312" pitchFamily="49" charset="-122"/>
              <a:sym typeface="Symbol" panose="05050102010706020507" pitchFamily="18" charset="2"/>
            </a:endParaRPr>
          </a:p>
        </p:txBody>
      </p:sp>
      <p:sp>
        <p:nvSpPr>
          <p:cNvPr id="148484" name="Rectangle 4"/>
          <p:cNvSpPr/>
          <p:nvPr/>
        </p:nvSpPr>
        <p:spPr>
          <a:xfrm>
            <a:off x="269875" y="3687763"/>
            <a:ext cx="8382000" cy="1828800"/>
          </a:xfrm>
          <a:prstGeom prst="rect">
            <a:avLst/>
          </a:prstGeom>
          <a:solidFill>
            <a:srgbClr val="FFFFD5"/>
          </a:solidFill>
          <a:ln w="9525">
            <a:noFill/>
          </a:ln>
        </p:spPr>
        <p:txBody>
          <a:bodyPr lIns="92075" tIns="46038" rIns="92075" bIns="46038"/>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zh-CN" altLang="en-US" sz="2400" b="1" dirty="0">
                <a:latin typeface="楷体_GB2312" pitchFamily="49" charset="-122"/>
                <a:sym typeface="Symbol" panose="05050102010706020507" pitchFamily="18" charset="2"/>
              </a:rPr>
              <a:t>则解决冲突的</a:t>
            </a:r>
            <a:r>
              <a:rPr lang="en-US" altLang="en-US" sz="2400" b="1" dirty="0">
                <a:latin typeface="楷体_GB2312" pitchFamily="49" charset="-122"/>
                <a:sym typeface="Symbol" panose="05050102010706020507" pitchFamily="18" charset="2"/>
              </a:rPr>
              <a:t>SLR(1)</a:t>
            </a:r>
            <a:r>
              <a:rPr lang="zh-CN" altLang="en-US" sz="2400" b="1" dirty="0">
                <a:latin typeface="楷体_GB2312" pitchFamily="49" charset="-122"/>
                <a:sym typeface="Symbol" panose="05050102010706020507" pitchFamily="18" charset="2"/>
              </a:rPr>
              <a:t>技术：</a:t>
            </a:r>
            <a:r>
              <a:rPr lang="zh-CN" altLang="en-US" sz="2400" b="1" dirty="0">
                <a:solidFill>
                  <a:srgbClr val="FF0000"/>
                </a:solidFill>
                <a:latin typeface="楷体_GB2312" pitchFamily="49" charset="-122"/>
                <a:sym typeface="Symbol" panose="05050102010706020507" pitchFamily="18" charset="2"/>
              </a:rPr>
              <a:t>对于归约项目向前查看一个符号</a:t>
            </a:r>
            <a:endParaRPr lang="zh-CN" altLang="en-US" sz="2400" b="1" dirty="0">
              <a:solidFill>
                <a:srgbClr val="FF0000"/>
              </a:solidFill>
              <a:latin typeface="楷体_GB2312" pitchFamily="49" charset="-122"/>
              <a:sym typeface="Symbol" panose="05050102010706020507" pitchFamily="18" charset="2"/>
            </a:endParaRPr>
          </a:p>
          <a:p>
            <a:pPr marL="342900" lvl="0" indent="-342900" eaLnBrk="1" hangingPunct="1">
              <a:buNone/>
            </a:pPr>
            <a:r>
              <a:rPr lang="en-US" altLang="zh-CN" sz="2400" b="1" dirty="0">
                <a:latin typeface="楷体_GB2312" pitchFamily="49" charset="-122"/>
              </a:rPr>
              <a:t>ACTION</a:t>
            </a:r>
            <a:r>
              <a:rPr lang="en-US" altLang="en-US" sz="2400" b="1" dirty="0">
                <a:latin typeface="楷体_GB2312" pitchFamily="49" charset="-122"/>
                <a:sym typeface="Symbol" panose="05050102010706020507" pitchFamily="18" charset="2"/>
              </a:rPr>
              <a:t>[ k,b ] = </a:t>
            </a:r>
            <a:r>
              <a:rPr lang="zh-CN" altLang="en-US" sz="2400" b="1" dirty="0">
                <a:latin typeface="楷体_GB2312" pitchFamily="49" charset="-122"/>
                <a:sym typeface="Symbol" panose="05050102010706020507" pitchFamily="18" charset="2"/>
              </a:rPr>
              <a:t>移进</a:t>
            </a:r>
            <a:endParaRPr lang="zh-CN" altLang="en-US" sz="2400" b="1" dirty="0">
              <a:latin typeface="楷体_GB2312" pitchFamily="49" charset="-122"/>
              <a:sym typeface="Symbol" panose="05050102010706020507" pitchFamily="18" charset="2"/>
            </a:endParaRPr>
          </a:p>
          <a:p>
            <a:pPr marL="342900" lvl="0" indent="-342900" eaLnBrk="1" hangingPunct="1">
              <a:buNone/>
            </a:pPr>
            <a:r>
              <a:rPr lang="zh-CN" altLang="zh-CN" sz="2400" b="1" dirty="0">
                <a:latin typeface="楷体_GB2312" pitchFamily="49" charset="-122"/>
                <a:sym typeface="Symbol" panose="05050102010706020507" pitchFamily="18" charset="2"/>
              </a:rPr>
              <a:t>对</a:t>
            </a:r>
            <a:r>
              <a:rPr lang="en-US" altLang="zh-CN" sz="2400" b="1" dirty="0">
                <a:latin typeface="楷体_GB2312" pitchFamily="49" charset="-122"/>
                <a:sym typeface="Symbol" panose="05050102010706020507" pitchFamily="18" charset="2"/>
              </a:rPr>
              <a:t>a </a:t>
            </a:r>
            <a:r>
              <a:rPr lang="en-US" altLang="zh-CN" sz="2400" b="1" dirty="0">
                <a:solidFill>
                  <a:srgbClr val="FF0000"/>
                </a:solidFill>
                <a:latin typeface="楷体_GB2312" pitchFamily="49" charset="-122"/>
                <a:sym typeface="Symbol" panose="05050102010706020507" pitchFamily="18" charset="2"/>
              </a:rPr>
              <a:t>FOLLOW(A)</a:t>
            </a:r>
            <a:r>
              <a:rPr lang="en-US" altLang="zh-CN" sz="2400" b="1" dirty="0">
                <a:latin typeface="楷体_GB2312" pitchFamily="49" charset="-122"/>
                <a:sym typeface="Symbol" panose="05050102010706020507" pitchFamily="18" charset="2"/>
              </a:rPr>
              <a:t> </a:t>
            </a:r>
            <a:r>
              <a:rPr lang="zh-CN" altLang="en-US" sz="2400" b="1" dirty="0">
                <a:latin typeface="楷体_GB2312" pitchFamily="49" charset="-122"/>
                <a:sym typeface="Symbol" panose="05050102010706020507" pitchFamily="18" charset="2"/>
              </a:rPr>
              <a:t>则 </a:t>
            </a:r>
            <a:r>
              <a:rPr lang="en-US" altLang="zh-CN" sz="2400" b="1" dirty="0">
                <a:latin typeface="楷体_GB2312" pitchFamily="49" charset="-122"/>
              </a:rPr>
              <a:t>ACTION</a:t>
            </a:r>
            <a:r>
              <a:rPr lang="en-US" altLang="zh-CN" sz="2400" b="1" dirty="0">
                <a:latin typeface="楷体_GB2312" pitchFamily="49" charset="-122"/>
                <a:sym typeface="Symbol" panose="05050102010706020507" pitchFamily="18" charset="2"/>
              </a:rPr>
              <a:t>[ k,a ] =  </a:t>
            </a:r>
            <a:r>
              <a:rPr lang="zh-CN" altLang="en-US" sz="2400" b="1" dirty="0">
                <a:latin typeface="楷体_GB2312" pitchFamily="49" charset="-122"/>
                <a:sym typeface="Symbol" panose="05050102010706020507" pitchFamily="18" charset="2"/>
              </a:rPr>
              <a:t>用</a:t>
            </a:r>
            <a:r>
              <a:rPr lang="en-US" altLang="zh-CN" sz="2400" b="1" dirty="0">
                <a:latin typeface="楷体_GB2312" pitchFamily="49" charset="-122"/>
              </a:rPr>
              <a:t>A</a:t>
            </a:r>
            <a:r>
              <a:rPr lang="en-US" altLang="zh-CN" sz="2400" b="1" dirty="0">
                <a:latin typeface="楷体_GB2312" pitchFamily="49" charset="-122"/>
                <a:sym typeface="Symbol" panose="05050102010706020507" pitchFamily="18" charset="2"/>
              </a:rPr>
              <a:t></a:t>
            </a:r>
            <a:r>
              <a:rPr lang="en-US" altLang="zh-CN" sz="2400" b="1" dirty="0">
                <a:latin typeface="楷体_GB2312" pitchFamily="49" charset="-122"/>
              </a:rPr>
              <a:t>γ</a:t>
            </a:r>
            <a:r>
              <a:rPr lang="zh-CN" altLang="en-US" sz="2400" b="1" dirty="0">
                <a:latin typeface="楷体_GB2312" pitchFamily="49" charset="-122"/>
                <a:sym typeface="Symbol" panose="05050102010706020507" pitchFamily="18" charset="2"/>
              </a:rPr>
              <a:t>归约</a:t>
            </a:r>
            <a:r>
              <a:rPr lang="zh-CN" altLang="zh-CN" sz="2400" b="1" dirty="0">
                <a:latin typeface="楷体_GB2312" pitchFamily="49" charset="-122"/>
                <a:sym typeface="Symbol" panose="05050102010706020507" pitchFamily="18" charset="2"/>
              </a:rPr>
              <a:t> </a:t>
            </a:r>
            <a:endParaRPr lang="zh-CN" altLang="en-US" sz="2400" b="1" dirty="0">
              <a:latin typeface="楷体_GB2312" pitchFamily="49" charset="-122"/>
              <a:sym typeface="Symbol" panose="05050102010706020507" pitchFamily="18" charset="2"/>
            </a:endParaRPr>
          </a:p>
          <a:p>
            <a:pPr marL="342900" lvl="0" indent="-342900" eaLnBrk="1" hangingPunct="1">
              <a:buNone/>
            </a:pPr>
            <a:r>
              <a:rPr lang="zh-CN" altLang="en-US" sz="2400" b="1" dirty="0">
                <a:latin typeface="楷体_GB2312" pitchFamily="49" charset="-122"/>
                <a:sym typeface="Symbol" panose="05050102010706020507" pitchFamily="18" charset="2"/>
              </a:rPr>
              <a:t>对</a:t>
            </a:r>
            <a:r>
              <a:rPr lang="en-US" altLang="zh-CN" sz="2400" b="1" dirty="0">
                <a:latin typeface="楷体_GB2312" pitchFamily="49" charset="-122"/>
                <a:sym typeface="Symbol" panose="05050102010706020507" pitchFamily="18" charset="2"/>
              </a:rPr>
              <a:t>a </a:t>
            </a:r>
            <a:r>
              <a:rPr lang="en-US" altLang="zh-CN" sz="2400" b="1" dirty="0">
                <a:solidFill>
                  <a:srgbClr val="FF0000"/>
                </a:solidFill>
                <a:latin typeface="楷体_GB2312" pitchFamily="49" charset="-122"/>
                <a:sym typeface="Symbol" panose="05050102010706020507" pitchFamily="18" charset="2"/>
              </a:rPr>
              <a:t>FOLLOW(B</a:t>
            </a:r>
            <a:r>
              <a:rPr lang="en-US" altLang="zh-CN" sz="2400" b="1" dirty="0">
                <a:solidFill>
                  <a:srgbClr val="FF0000"/>
                </a:solidFill>
                <a:latin typeface="楷体_GB2312" pitchFamily="49" charset="-122"/>
                <a:sym typeface="Symbol" panose="05050102010706020507" pitchFamily="18" charset="2"/>
              </a:rPr>
              <a:t>)</a:t>
            </a:r>
            <a:r>
              <a:rPr lang="en-US" altLang="zh-CN" sz="2400" b="1" dirty="0">
                <a:latin typeface="楷体_GB2312" pitchFamily="49" charset="-122"/>
                <a:sym typeface="Symbol" panose="05050102010706020507" pitchFamily="18" charset="2"/>
              </a:rPr>
              <a:t> </a:t>
            </a:r>
            <a:r>
              <a:rPr lang="zh-CN" altLang="en-US" sz="2400" b="1" dirty="0">
                <a:latin typeface="楷体_GB2312" pitchFamily="49" charset="-122"/>
                <a:sym typeface="Symbol" panose="05050102010706020507" pitchFamily="18" charset="2"/>
              </a:rPr>
              <a:t>则 </a:t>
            </a:r>
            <a:r>
              <a:rPr lang="en-US" altLang="zh-CN" sz="2400" b="1" dirty="0">
                <a:latin typeface="楷体_GB2312" pitchFamily="49" charset="-122"/>
              </a:rPr>
              <a:t>ACTION</a:t>
            </a:r>
            <a:r>
              <a:rPr lang="en-US" altLang="zh-CN" sz="2400" b="1" dirty="0">
                <a:latin typeface="楷体_GB2312" pitchFamily="49" charset="-122"/>
                <a:sym typeface="Symbol" panose="05050102010706020507" pitchFamily="18" charset="2"/>
              </a:rPr>
              <a:t>[ k,a ] =  </a:t>
            </a:r>
            <a:r>
              <a:rPr lang="zh-CN" altLang="en-US" sz="2400" b="1" dirty="0">
                <a:latin typeface="楷体_GB2312" pitchFamily="49" charset="-122"/>
                <a:sym typeface="Symbol" panose="05050102010706020507" pitchFamily="18" charset="2"/>
              </a:rPr>
              <a:t>用</a:t>
            </a:r>
            <a:r>
              <a:rPr lang="en-US" altLang="zh-CN" sz="2400" b="1" dirty="0">
                <a:latin typeface="楷体_GB2312" pitchFamily="49" charset="-122"/>
                <a:sym typeface="Symbol" panose="05050102010706020507" pitchFamily="18" charset="2"/>
              </a:rPr>
              <a:t>B</a:t>
            </a:r>
            <a:r>
              <a:rPr lang="en-US" altLang="zh-CN" sz="2400" b="1" dirty="0">
                <a:latin typeface="楷体_GB2312" pitchFamily="49" charset="-122"/>
              </a:rPr>
              <a:t>δ</a:t>
            </a:r>
            <a:r>
              <a:rPr lang="zh-CN" altLang="en-US" sz="2400" b="1" dirty="0">
                <a:latin typeface="楷体_GB2312" pitchFamily="49" charset="-122"/>
                <a:sym typeface="Symbol" panose="05050102010706020507" pitchFamily="18" charset="2"/>
              </a:rPr>
              <a:t>归约</a:t>
            </a:r>
            <a:endParaRPr lang="zh-CN" altLang="zh-CN" sz="2400" b="1" dirty="0">
              <a:latin typeface="楷体_GB2312" pitchFamily="49" charset="-122"/>
              <a:sym typeface="Symbol" panose="05050102010706020507" pitchFamily="18" charset="2"/>
            </a:endParaRPr>
          </a:p>
        </p:txBody>
      </p:sp>
      <p:sp>
        <p:nvSpPr>
          <p:cNvPr id="148485" name="Rectangle 5"/>
          <p:cNvSpPr/>
          <p:nvPr/>
        </p:nvSpPr>
        <p:spPr>
          <a:xfrm>
            <a:off x="269875" y="5559425"/>
            <a:ext cx="8382000" cy="82232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accent2"/>
              </a:buClr>
              <a:buSzPct val="75000"/>
              <a:buFont typeface="Monotype Sorts" pitchFamily="2" charset="2"/>
              <a:buNone/>
            </a:pPr>
            <a:r>
              <a:rPr lang="zh-CN" altLang="en-US" sz="2400" b="1" dirty="0">
                <a:latin typeface="楷体_GB2312" pitchFamily="49" charset="-122"/>
              </a:rPr>
              <a:t>当文法的</a:t>
            </a:r>
            <a:r>
              <a:rPr lang="en-US" altLang="zh-CN" sz="2400" b="1" dirty="0">
                <a:latin typeface="楷体_GB2312" pitchFamily="49" charset="-122"/>
              </a:rPr>
              <a:t>LR(0)</a:t>
            </a:r>
            <a:r>
              <a:rPr lang="zh-CN" altLang="en-US" sz="2400" b="1" dirty="0">
                <a:latin typeface="楷体_GB2312" pitchFamily="49" charset="-122"/>
              </a:rPr>
              <a:t>项目集规范族中存在移进</a:t>
            </a:r>
            <a:r>
              <a:rPr lang="en-US" altLang="zh-CN" sz="2400" b="1" dirty="0">
                <a:latin typeface="楷体_GB2312" pitchFamily="49" charset="-122"/>
              </a:rPr>
              <a:t>-</a:t>
            </a:r>
            <a:r>
              <a:rPr lang="zh-CN" altLang="en-US" sz="2400" b="1" dirty="0">
                <a:latin typeface="楷体_GB2312" pitchFamily="49" charset="-122"/>
              </a:rPr>
              <a:t>归约冲突或归约</a:t>
            </a:r>
            <a:r>
              <a:rPr lang="en-US" altLang="zh-CN" sz="2400" b="1" dirty="0">
                <a:latin typeface="楷体_GB2312" pitchFamily="49" charset="-122"/>
              </a:rPr>
              <a:t>-</a:t>
            </a:r>
            <a:r>
              <a:rPr lang="zh-CN" altLang="en-US" sz="2400" b="1" dirty="0">
                <a:latin typeface="楷体_GB2312" pitchFamily="49" charset="-122"/>
              </a:rPr>
              <a:t>归约冲突，但</a:t>
            </a:r>
            <a:r>
              <a:rPr lang="zh-CN" altLang="en-US" sz="2400" b="1" dirty="0">
                <a:latin typeface="楷体_GB2312" pitchFamily="49" charset="-122"/>
                <a:sym typeface="Symbol" panose="05050102010706020507" pitchFamily="18" charset="2"/>
              </a:rPr>
              <a:t>能用</a:t>
            </a:r>
            <a:r>
              <a:rPr lang="en-US" altLang="zh-CN" sz="2400" b="1" dirty="0">
                <a:latin typeface="楷体_GB2312" pitchFamily="49" charset="-122"/>
                <a:sym typeface="Symbol" panose="05050102010706020507" pitchFamily="18" charset="2"/>
              </a:rPr>
              <a:t>SLR(1)</a:t>
            </a:r>
            <a:r>
              <a:rPr lang="zh-CN" altLang="en-US" sz="2400" b="1" dirty="0">
                <a:latin typeface="楷体_GB2312" pitchFamily="49" charset="-122"/>
                <a:sym typeface="Symbol" panose="05050102010706020507" pitchFamily="18" charset="2"/>
              </a:rPr>
              <a:t>技术解决冲突称此文法为</a:t>
            </a:r>
            <a:r>
              <a:rPr lang="en-US" altLang="en-US" sz="2400" b="1" dirty="0">
                <a:solidFill>
                  <a:srgbClr val="FF0000"/>
                </a:solidFill>
                <a:latin typeface="楷体_GB2312" pitchFamily="49" charset="-122"/>
                <a:sym typeface="Symbol" panose="05050102010706020507" pitchFamily="18" charset="2"/>
              </a:rPr>
              <a:t>SLR(1)</a:t>
            </a:r>
            <a:r>
              <a:rPr lang="zh-CN" altLang="en-US" sz="2400" b="1" dirty="0">
                <a:solidFill>
                  <a:srgbClr val="FF0000"/>
                </a:solidFill>
                <a:latin typeface="楷体_GB2312" pitchFamily="49" charset="-122"/>
                <a:sym typeface="Symbol" panose="05050102010706020507" pitchFamily="18" charset="2"/>
              </a:rPr>
              <a:t>文法</a:t>
            </a:r>
            <a:endParaRPr lang="zh-CN" altLang="en-US" sz="2400" b="1" dirty="0">
              <a:solidFill>
                <a:srgbClr val="FF0000"/>
              </a:solidFill>
              <a:latin typeface="楷体_GB2312" pitchFamily="49" charset="-122"/>
            </a:endParaRPr>
          </a:p>
        </p:txBody>
      </p:sp>
      <p:sp>
        <p:nvSpPr>
          <p:cNvPr id="54278"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6.3 SLR(1)</a:t>
            </a:r>
            <a:r>
              <a:rPr lang="zh-CN" altLang="en-US" b="1" dirty="0">
                <a:solidFill>
                  <a:srgbClr val="CC00CC"/>
                </a:solidFill>
                <a:latin typeface="楷体_GB2312" pitchFamily="49" charset="-122"/>
              </a:rPr>
              <a:t>分析法</a:t>
            </a:r>
            <a:endParaRPr lang="zh-CN" altLang="en-US" b="1" dirty="0">
              <a:solidFill>
                <a:srgbClr val="CC00CC"/>
              </a:solidFill>
              <a:latin typeface="楷体_GB2312" pitchFamily="49" charset="-122"/>
            </a:endParaRPr>
          </a:p>
        </p:txBody>
      </p:sp>
      <p:sp>
        <p:nvSpPr>
          <p:cNvPr id="54279"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54280"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dissolve">
                                      <p:cBhvr>
                                        <p:cTn id="7" dur="500"/>
                                        <p:tgtEl>
                                          <p:spTgt spid="1484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 calcmode="lin" valueType="num">
                                      <p:cBhvr additive="base">
                                        <p:cTn id="12" dur="500"/>
                                        <p:tgtEl>
                                          <p:spTgt spid="148485"/>
                                        </p:tgtEl>
                                        <p:attrNameLst>
                                          <p:attrName>ppt_y</p:attrName>
                                        </p:attrNameLst>
                                      </p:cBhvr>
                                      <p:tavLst>
                                        <p:tav tm="0">
                                          <p:val>
                                            <p:strVal val="#ppt_y+#ppt_h*1.125000"/>
                                          </p:val>
                                        </p:tav>
                                        <p:tav tm="100000">
                                          <p:val>
                                            <p:strVal val="#ppt_y"/>
                                          </p:val>
                                        </p:tav>
                                      </p:tavLst>
                                    </p:anim>
                                    <p:animEffect transition="in" filter="wipe(up)">
                                      <p:cBhvr>
                                        <p:cTn id="13"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P spid="14848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55299" name="Group 2"/>
          <p:cNvGrpSpPr/>
          <p:nvPr/>
        </p:nvGrpSpPr>
        <p:grpSpPr>
          <a:xfrm>
            <a:off x="1814513" y="914400"/>
            <a:ext cx="6934200" cy="5181600"/>
            <a:chOff x="0" y="624"/>
            <a:chExt cx="4368" cy="3264"/>
          </a:xfrm>
        </p:grpSpPr>
        <p:sp>
          <p:nvSpPr>
            <p:cNvPr id="55305" name="Text Box 3"/>
            <p:cNvSpPr txBox="1"/>
            <p:nvPr/>
          </p:nvSpPr>
          <p:spPr>
            <a:xfrm>
              <a:off x="339" y="2112"/>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4</a:t>
              </a:r>
              <a:endParaRPr lang="en-US" altLang="zh-CN" sz="2400" b="1" dirty="0">
                <a:solidFill>
                  <a:srgbClr val="006600"/>
                </a:solidFill>
              </a:endParaRPr>
            </a:p>
          </p:txBody>
        </p:sp>
        <p:sp>
          <p:nvSpPr>
            <p:cNvPr id="55306" name="Line 4"/>
            <p:cNvSpPr/>
            <p:nvPr/>
          </p:nvSpPr>
          <p:spPr>
            <a:xfrm>
              <a:off x="0" y="1046"/>
              <a:ext cx="4224" cy="0"/>
            </a:xfrm>
            <a:prstGeom prst="line">
              <a:avLst/>
            </a:prstGeom>
            <a:ln w="9525" cap="flat" cmpd="sng">
              <a:solidFill>
                <a:schemeClr val="tx1"/>
              </a:solidFill>
              <a:prstDash val="solid"/>
              <a:headEnd type="none" w="med" len="med"/>
              <a:tailEnd type="none" w="med" len="med"/>
            </a:ln>
          </p:spPr>
        </p:sp>
        <p:sp>
          <p:nvSpPr>
            <p:cNvPr id="55307" name="Line 5"/>
            <p:cNvSpPr/>
            <p:nvPr/>
          </p:nvSpPr>
          <p:spPr>
            <a:xfrm>
              <a:off x="0" y="1400"/>
              <a:ext cx="4224" cy="0"/>
            </a:xfrm>
            <a:prstGeom prst="line">
              <a:avLst/>
            </a:prstGeom>
            <a:ln w="9525" cap="flat" cmpd="sng">
              <a:solidFill>
                <a:schemeClr val="tx1"/>
              </a:solidFill>
              <a:prstDash val="solid"/>
              <a:headEnd type="none" w="med" len="med"/>
              <a:tailEnd type="none" w="med" len="med"/>
            </a:ln>
          </p:spPr>
        </p:sp>
        <p:sp>
          <p:nvSpPr>
            <p:cNvPr id="55308" name="Line 6"/>
            <p:cNvSpPr/>
            <p:nvPr/>
          </p:nvSpPr>
          <p:spPr>
            <a:xfrm>
              <a:off x="0" y="1584"/>
              <a:ext cx="4224" cy="0"/>
            </a:xfrm>
            <a:prstGeom prst="line">
              <a:avLst/>
            </a:prstGeom>
            <a:ln w="9525" cap="flat" cmpd="sng">
              <a:solidFill>
                <a:schemeClr val="tx1"/>
              </a:solidFill>
              <a:prstDash val="solid"/>
              <a:headEnd type="none" w="med" len="med"/>
              <a:tailEnd type="none" w="med" len="med"/>
            </a:ln>
          </p:spPr>
        </p:sp>
        <p:sp>
          <p:nvSpPr>
            <p:cNvPr id="55309" name="Line 7"/>
            <p:cNvSpPr/>
            <p:nvPr/>
          </p:nvSpPr>
          <p:spPr>
            <a:xfrm>
              <a:off x="0" y="1776"/>
              <a:ext cx="4224" cy="0"/>
            </a:xfrm>
            <a:prstGeom prst="line">
              <a:avLst/>
            </a:prstGeom>
            <a:ln w="9525" cap="flat" cmpd="sng">
              <a:solidFill>
                <a:schemeClr val="tx1"/>
              </a:solidFill>
              <a:prstDash val="solid"/>
              <a:headEnd type="none" w="med" len="med"/>
              <a:tailEnd type="none" w="med" len="med"/>
            </a:ln>
          </p:spPr>
        </p:sp>
        <p:sp>
          <p:nvSpPr>
            <p:cNvPr id="55310" name="Line 8"/>
            <p:cNvSpPr/>
            <p:nvPr/>
          </p:nvSpPr>
          <p:spPr>
            <a:xfrm>
              <a:off x="0" y="1968"/>
              <a:ext cx="4224" cy="0"/>
            </a:xfrm>
            <a:prstGeom prst="line">
              <a:avLst/>
            </a:prstGeom>
            <a:ln w="9525" cap="flat" cmpd="sng">
              <a:solidFill>
                <a:schemeClr val="tx1"/>
              </a:solidFill>
              <a:prstDash val="solid"/>
              <a:headEnd type="none" w="med" len="med"/>
              <a:tailEnd type="none" w="med" len="med"/>
            </a:ln>
          </p:spPr>
        </p:sp>
        <p:sp>
          <p:nvSpPr>
            <p:cNvPr id="55311" name="Line 9"/>
            <p:cNvSpPr/>
            <p:nvPr/>
          </p:nvSpPr>
          <p:spPr>
            <a:xfrm>
              <a:off x="0" y="2160"/>
              <a:ext cx="4224" cy="0"/>
            </a:xfrm>
            <a:prstGeom prst="line">
              <a:avLst/>
            </a:prstGeom>
            <a:ln w="9525" cap="flat" cmpd="sng">
              <a:solidFill>
                <a:schemeClr val="tx1"/>
              </a:solidFill>
              <a:prstDash val="solid"/>
              <a:headEnd type="none" w="med" len="med"/>
              <a:tailEnd type="none" w="med" len="med"/>
            </a:ln>
          </p:spPr>
        </p:sp>
        <p:sp>
          <p:nvSpPr>
            <p:cNvPr id="55312" name="Line 10"/>
            <p:cNvSpPr/>
            <p:nvPr/>
          </p:nvSpPr>
          <p:spPr>
            <a:xfrm>
              <a:off x="0" y="2544"/>
              <a:ext cx="4224" cy="0"/>
            </a:xfrm>
            <a:prstGeom prst="line">
              <a:avLst/>
            </a:prstGeom>
            <a:ln w="9525" cap="flat" cmpd="sng">
              <a:solidFill>
                <a:schemeClr val="tx1"/>
              </a:solidFill>
              <a:prstDash val="solid"/>
              <a:headEnd type="none" w="med" len="med"/>
              <a:tailEnd type="none" w="med" len="med"/>
            </a:ln>
          </p:spPr>
        </p:sp>
        <p:sp>
          <p:nvSpPr>
            <p:cNvPr id="55313" name="Line 11"/>
            <p:cNvSpPr/>
            <p:nvPr/>
          </p:nvSpPr>
          <p:spPr>
            <a:xfrm>
              <a:off x="4224" y="1046"/>
              <a:ext cx="0" cy="2794"/>
            </a:xfrm>
            <a:prstGeom prst="line">
              <a:avLst/>
            </a:prstGeom>
            <a:ln w="9525" cap="flat" cmpd="sng">
              <a:solidFill>
                <a:schemeClr val="tx1"/>
              </a:solidFill>
              <a:prstDash val="solid"/>
              <a:headEnd type="none" w="med" len="med"/>
              <a:tailEnd type="none" w="med" len="med"/>
            </a:ln>
          </p:spPr>
        </p:sp>
        <p:sp>
          <p:nvSpPr>
            <p:cNvPr id="55314" name="Line 12"/>
            <p:cNvSpPr/>
            <p:nvPr/>
          </p:nvSpPr>
          <p:spPr>
            <a:xfrm>
              <a:off x="1968" y="1056"/>
              <a:ext cx="0" cy="2793"/>
            </a:xfrm>
            <a:prstGeom prst="line">
              <a:avLst/>
            </a:prstGeom>
            <a:ln w="9525" cap="flat" cmpd="sng">
              <a:solidFill>
                <a:schemeClr val="tx1"/>
              </a:solidFill>
              <a:prstDash val="solid"/>
              <a:headEnd type="none" w="med" len="med"/>
              <a:tailEnd type="none" w="med" len="med"/>
            </a:ln>
          </p:spPr>
        </p:sp>
        <p:sp>
          <p:nvSpPr>
            <p:cNvPr id="55315" name="Line 13"/>
            <p:cNvSpPr/>
            <p:nvPr/>
          </p:nvSpPr>
          <p:spPr>
            <a:xfrm>
              <a:off x="2544" y="1056"/>
              <a:ext cx="0" cy="2793"/>
            </a:xfrm>
            <a:prstGeom prst="line">
              <a:avLst/>
            </a:prstGeom>
            <a:ln w="9525" cap="flat" cmpd="sng">
              <a:solidFill>
                <a:schemeClr val="tx1"/>
              </a:solidFill>
              <a:prstDash val="solid"/>
              <a:headEnd type="none" w="med" len="med"/>
              <a:tailEnd type="none" w="med" len="med"/>
            </a:ln>
          </p:spPr>
        </p:sp>
        <p:sp>
          <p:nvSpPr>
            <p:cNvPr id="55316" name="Line 14"/>
            <p:cNvSpPr/>
            <p:nvPr/>
          </p:nvSpPr>
          <p:spPr>
            <a:xfrm>
              <a:off x="1408" y="1046"/>
              <a:ext cx="0" cy="2793"/>
            </a:xfrm>
            <a:prstGeom prst="line">
              <a:avLst/>
            </a:prstGeom>
            <a:ln w="9525" cap="flat" cmpd="sng">
              <a:solidFill>
                <a:schemeClr val="tx1"/>
              </a:solidFill>
              <a:prstDash val="solid"/>
              <a:headEnd type="none" w="med" len="med"/>
              <a:tailEnd type="none" w="med" len="med"/>
            </a:ln>
          </p:spPr>
        </p:sp>
        <p:sp>
          <p:nvSpPr>
            <p:cNvPr id="55317" name="Line 15"/>
            <p:cNvSpPr/>
            <p:nvPr/>
          </p:nvSpPr>
          <p:spPr>
            <a:xfrm>
              <a:off x="857" y="1046"/>
              <a:ext cx="0" cy="2793"/>
            </a:xfrm>
            <a:prstGeom prst="line">
              <a:avLst/>
            </a:prstGeom>
            <a:ln w="9525" cap="flat" cmpd="sng">
              <a:solidFill>
                <a:schemeClr val="tx1"/>
              </a:solidFill>
              <a:prstDash val="solid"/>
              <a:headEnd type="none" w="med" len="med"/>
              <a:tailEnd type="none" w="med" len="med"/>
            </a:ln>
          </p:spPr>
        </p:sp>
        <p:sp>
          <p:nvSpPr>
            <p:cNvPr id="55318" name="Line 16"/>
            <p:cNvSpPr/>
            <p:nvPr/>
          </p:nvSpPr>
          <p:spPr>
            <a:xfrm>
              <a:off x="0" y="1046"/>
              <a:ext cx="0" cy="2793"/>
            </a:xfrm>
            <a:prstGeom prst="line">
              <a:avLst/>
            </a:prstGeom>
            <a:ln w="9525" cap="flat" cmpd="sng">
              <a:solidFill>
                <a:schemeClr val="tx1"/>
              </a:solidFill>
              <a:prstDash val="solid"/>
              <a:headEnd type="none" w="med" len="med"/>
              <a:tailEnd type="none" w="med" len="med"/>
            </a:ln>
          </p:spPr>
        </p:sp>
        <p:sp>
          <p:nvSpPr>
            <p:cNvPr id="55319" name="Line 17"/>
            <p:cNvSpPr/>
            <p:nvPr/>
          </p:nvSpPr>
          <p:spPr>
            <a:xfrm>
              <a:off x="3696" y="1056"/>
              <a:ext cx="0" cy="2793"/>
            </a:xfrm>
            <a:prstGeom prst="line">
              <a:avLst/>
            </a:prstGeom>
            <a:ln w="9525" cap="flat" cmpd="sng">
              <a:solidFill>
                <a:schemeClr val="tx1"/>
              </a:solidFill>
              <a:prstDash val="solid"/>
              <a:headEnd type="none" w="med" len="med"/>
              <a:tailEnd type="none" w="med" len="med"/>
            </a:ln>
          </p:spPr>
        </p:sp>
        <p:sp>
          <p:nvSpPr>
            <p:cNvPr id="55320" name="Line 18"/>
            <p:cNvSpPr/>
            <p:nvPr/>
          </p:nvSpPr>
          <p:spPr>
            <a:xfrm>
              <a:off x="3120" y="1056"/>
              <a:ext cx="0" cy="2793"/>
            </a:xfrm>
            <a:prstGeom prst="line">
              <a:avLst/>
            </a:prstGeom>
            <a:ln w="9525" cap="flat" cmpd="sng">
              <a:solidFill>
                <a:schemeClr val="tx1"/>
              </a:solidFill>
              <a:prstDash val="solid"/>
              <a:headEnd type="none" w="med" len="med"/>
              <a:tailEnd type="none" w="med" len="med"/>
            </a:ln>
          </p:spPr>
        </p:sp>
        <p:sp>
          <p:nvSpPr>
            <p:cNvPr id="55321" name="Line 19"/>
            <p:cNvSpPr/>
            <p:nvPr/>
          </p:nvSpPr>
          <p:spPr>
            <a:xfrm>
              <a:off x="0" y="1046"/>
              <a:ext cx="857" cy="354"/>
            </a:xfrm>
            <a:prstGeom prst="line">
              <a:avLst/>
            </a:prstGeom>
            <a:ln w="9525" cap="flat" cmpd="sng">
              <a:solidFill>
                <a:schemeClr val="tx1"/>
              </a:solidFill>
              <a:prstDash val="solid"/>
              <a:headEnd type="none" w="med" len="med"/>
              <a:tailEnd type="none" w="med" len="med"/>
            </a:ln>
          </p:spPr>
        </p:sp>
        <p:sp>
          <p:nvSpPr>
            <p:cNvPr id="55322" name="Text Box 20"/>
            <p:cNvSpPr txBox="1"/>
            <p:nvPr/>
          </p:nvSpPr>
          <p:spPr>
            <a:xfrm>
              <a:off x="122" y="1216"/>
              <a:ext cx="551"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200" b="1" dirty="0">
                  <a:solidFill>
                    <a:srgbClr val="006600"/>
                  </a:solidFill>
                </a:rPr>
                <a:t>状态</a:t>
              </a:r>
              <a:r>
                <a:rPr lang="en-US" altLang="zh-CN" sz="1200" b="1" dirty="0">
                  <a:solidFill>
                    <a:srgbClr val="006600"/>
                  </a:solidFill>
                </a:rPr>
                <a:t>s</a:t>
              </a:r>
              <a:endParaRPr lang="en-US" altLang="zh-CN" sz="1200" b="1" dirty="0">
                <a:solidFill>
                  <a:srgbClr val="006600"/>
                </a:solidFill>
              </a:endParaRPr>
            </a:p>
          </p:txBody>
        </p:sp>
        <p:sp>
          <p:nvSpPr>
            <p:cNvPr id="55323" name="Text Box 21"/>
            <p:cNvSpPr txBox="1"/>
            <p:nvPr/>
          </p:nvSpPr>
          <p:spPr>
            <a:xfrm>
              <a:off x="184" y="1004"/>
              <a:ext cx="734" cy="17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1200" b="1" dirty="0">
                  <a:solidFill>
                    <a:srgbClr val="006600"/>
                  </a:solidFill>
                </a:rPr>
                <a:t>输入符号</a:t>
              </a:r>
              <a:r>
                <a:rPr lang="en-US" altLang="zh-CN" sz="1200" b="1" dirty="0">
                  <a:solidFill>
                    <a:srgbClr val="006600"/>
                  </a:solidFill>
                </a:rPr>
                <a:t>a</a:t>
              </a:r>
              <a:endParaRPr lang="en-US" altLang="zh-CN" sz="1200" b="1" dirty="0">
                <a:solidFill>
                  <a:srgbClr val="006600"/>
                </a:solidFill>
              </a:endParaRPr>
            </a:p>
          </p:txBody>
        </p:sp>
        <p:sp>
          <p:nvSpPr>
            <p:cNvPr id="55324" name="Text Box 22"/>
            <p:cNvSpPr txBox="1"/>
            <p:nvPr/>
          </p:nvSpPr>
          <p:spPr>
            <a:xfrm>
              <a:off x="1038" y="1046"/>
              <a:ext cx="3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i</a:t>
              </a:r>
              <a:endParaRPr lang="en-US" altLang="zh-CN" sz="2400" b="1" dirty="0">
                <a:solidFill>
                  <a:srgbClr val="006600"/>
                </a:solidFill>
              </a:endParaRPr>
            </a:p>
          </p:txBody>
        </p:sp>
        <p:sp>
          <p:nvSpPr>
            <p:cNvPr id="55325" name="Text Box 23"/>
            <p:cNvSpPr txBox="1"/>
            <p:nvPr/>
          </p:nvSpPr>
          <p:spPr>
            <a:xfrm>
              <a:off x="2160" y="1056"/>
              <a:ext cx="30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5326" name="Text Box 24"/>
            <p:cNvSpPr txBox="1"/>
            <p:nvPr/>
          </p:nvSpPr>
          <p:spPr>
            <a:xfrm>
              <a:off x="2816" y="1046"/>
              <a:ext cx="3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5327" name="Text Box 25"/>
            <p:cNvSpPr txBox="1"/>
            <p:nvPr/>
          </p:nvSpPr>
          <p:spPr>
            <a:xfrm>
              <a:off x="3367" y="1046"/>
              <a:ext cx="3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5328" name="Text Box 26"/>
            <p:cNvSpPr txBox="1"/>
            <p:nvPr/>
          </p:nvSpPr>
          <p:spPr>
            <a:xfrm>
              <a:off x="3918" y="1046"/>
              <a:ext cx="30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5329" name="Text Box 27"/>
            <p:cNvSpPr txBox="1"/>
            <p:nvPr/>
          </p:nvSpPr>
          <p:spPr>
            <a:xfrm>
              <a:off x="306" y="1344"/>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0</a:t>
              </a:r>
              <a:endParaRPr lang="en-US" altLang="zh-CN" sz="1200" b="1" dirty="0">
                <a:solidFill>
                  <a:srgbClr val="006600"/>
                </a:solidFill>
              </a:endParaRPr>
            </a:p>
          </p:txBody>
        </p:sp>
        <p:sp>
          <p:nvSpPr>
            <p:cNvPr id="55330" name="Text Box 28"/>
            <p:cNvSpPr txBox="1"/>
            <p:nvPr/>
          </p:nvSpPr>
          <p:spPr>
            <a:xfrm>
              <a:off x="288" y="153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 1</a:t>
              </a:r>
              <a:endParaRPr lang="en-US" altLang="zh-CN" sz="1200" b="1" dirty="0">
                <a:solidFill>
                  <a:srgbClr val="006600"/>
                </a:solidFill>
              </a:endParaRPr>
            </a:p>
          </p:txBody>
        </p:sp>
        <p:sp>
          <p:nvSpPr>
            <p:cNvPr id="55331" name="Text Box 29"/>
            <p:cNvSpPr txBox="1"/>
            <p:nvPr/>
          </p:nvSpPr>
          <p:spPr>
            <a:xfrm>
              <a:off x="336"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2</a:t>
              </a:r>
              <a:endParaRPr lang="en-US" altLang="zh-CN" sz="1200" b="1" dirty="0">
                <a:solidFill>
                  <a:srgbClr val="006600"/>
                </a:solidFill>
              </a:endParaRPr>
            </a:p>
          </p:txBody>
        </p:sp>
        <p:sp>
          <p:nvSpPr>
            <p:cNvPr id="55332" name="Text Box 30"/>
            <p:cNvSpPr txBox="1"/>
            <p:nvPr/>
          </p:nvSpPr>
          <p:spPr>
            <a:xfrm>
              <a:off x="339" y="1920"/>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3 </a:t>
              </a:r>
              <a:endParaRPr lang="en-US" altLang="zh-CN" sz="1200" b="1" dirty="0">
                <a:solidFill>
                  <a:srgbClr val="006600"/>
                </a:solidFill>
              </a:endParaRPr>
            </a:p>
          </p:txBody>
        </p:sp>
        <p:sp>
          <p:nvSpPr>
            <p:cNvPr id="55333" name="Text Box 31"/>
            <p:cNvSpPr txBox="1"/>
            <p:nvPr/>
          </p:nvSpPr>
          <p:spPr>
            <a:xfrm>
              <a:off x="1469" y="816"/>
              <a:ext cx="134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b="1" dirty="0">
                <a:solidFill>
                  <a:srgbClr val="006600"/>
                </a:solidFill>
              </a:endParaRPr>
            </a:p>
          </p:txBody>
        </p:sp>
        <p:sp>
          <p:nvSpPr>
            <p:cNvPr id="55334" name="Line 32"/>
            <p:cNvSpPr/>
            <p:nvPr/>
          </p:nvSpPr>
          <p:spPr>
            <a:xfrm>
              <a:off x="0" y="2352"/>
              <a:ext cx="4224" cy="0"/>
            </a:xfrm>
            <a:prstGeom prst="line">
              <a:avLst/>
            </a:prstGeom>
            <a:ln w="9525" cap="flat" cmpd="sng">
              <a:solidFill>
                <a:schemeClr val="tx1"/>
              </a:solidFill>
              <a:prstDash val="solid"/>
              <a:headEnd type="none" w="med" len="med"/>
              <a:tailEnd type="none" w="med" len="med"/>
            </a:ln>
          </p:spPr>
        </p:sp>
        <p:sp>
          <p:nvSpPr>
            <p:cNvPr id="55335" name="Line 33"/>
            <p:cNvSpPr/>
            <p:nvPr/>
          </p:nvSpPr>
          <p:spPr>
            <a:xfrm>
              <a:off x="0" y="2784"/>
              <a:ext cx="4224" cy="0"/>
            </a:xfrm>
            <a:prstGeom prst="line">
              <a:avLst/>
            </a:prstGeom>
            <a:ln w="9525" cap="flat" cmpd="sng">
              <a:solidFill>
                <a:schemeClr val="tx1"/>
              </a:solidFill>
              <a:prstDash val="solid"/>
              <a:headEnd type="none" w="med" len="med"/>
              <a:tailEnd type="none" w="med" len="med"/>
            </a:ln>
          </p:spPr>
        </p:sp>
        <p:sp>
          <p:nvSpPr>
            <p:cNvPr id="55336" name="Line 34"/>
            <p:cNvSpPr/>
            <p:nvPr/>
          </p:nvSpPr>
          <p:spPr>
            <a:xfrm>
              <a:off x="0" y="2976"/>
              <a:ext cx="4224" cy="0"/>
            </a:xfrm>
            <a:prstGeom prst="line">
              <a:avLst/>
            </a:prstGeom>
            <a:ln w="9525" cap="flat" cmpd="sng">
              <a:solidFill>
                <a:schemeClr val="tx1"/>
              </a:solidFill>
              <a:prstDash val="solid"/>
              <a:headEnd type="none" w="med" len="med"/>
              <a:tailEnd type="none" w="med" len="med"/>
            </a:ln>
          </p:spPr>
        </p:sp>
        <p:sp>
          <p:nvSpPr>
            <p:cNvPr id="55337" name="Line 35"/>
            <p:cNvSpPr/>
            <p:nvPr/>
          </p:nvSpPr>
          <p:spPr>
            <a:xfrm>
              <a:off x="0" y="3216"/>
              <a:ext cx="4224" cy="0"/>
            </a:xfrm>
            <a:prstGeom prst="line">
              <a:avLst/>
            </a:prstGeom>
            <a:ln w="9525" cap="flat" cmpd="sng">
              <a:solidFill>
                <a:schemeClr val="tx1"/>
              </a:solidFill>
              <a:prstDash val="solid"/>
              <a:headEnd type="none" w="med" len="med"/>
              <a:tailEnd type="none" w="med" len="med"/>
            </a:ln>
          </p:spPr>
        </p:sp>
        <p:sp>
          <p:nvSpPr>
            <p:cNvPr id="55338" name="Line 36"/>
            <p:cNvSpPr/>
            <p:nvPr/>
          </p:nvSpPr>
          <p:spPr>
            <a:xfrm>
              <a:off x="0" y="3408"/>
              <a:ext cx="4224" cy="0"/>
            </a:xfrm>
            <a:prstGeom prst="line">
              <a:avLst/>
            </a:prstGeom>
            <a:ln w="9525" cap="flat" cmpd="sng">
              <a:solidFill>
                <a:schemeClr val="tx1"/>
              </a:solidFill>
              <a:prstDash val="solid"/>
              <a:headEnd type="none" w="med" len="med"/>
              <a:tailEnd type="none" w="med" len="med"/>
            </a:ln>
          </p:spPr>
        </p:sp>
        <p:sp>
          <p:nvSpPr>
            <p:cNvPr id="55339" name="Text Box 37"/>
            <p:cNvSpPr txBox="1"/>
            <p:nvPr/>
          </p:nvSpPr>
          <p:spPr>
            <a:xfrm>
              <a:off x="336" y="2304"/>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5</a:t>
              </a:r>
              <a:endParaRPr lang="en-US" altLang="zh-CN" sz="2400" b="1" dirty="0">
                <a:solidFill>
                  <a:srgbClr val="006600"/>
                </a:solidFill>
              </a:endParaRPr>
            </a:p>
          </p:txBody>
        </p:sp>
        <p:sp>
          <p:nvSpPr>
            <p:cNvPr id="55340" name="Text Box 38"/>
            <p:cNvSpPr txBox="1"/>
            <p:nvPr/>
          </p:nvSpPr>
          <p:spPr>
            <a:xfrm>
              <a:off x="336" y="249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6</a:t>
              </a:r>
              <a:endParaRPr lang="en-US" altLang="zh-CN" sz="2400" b="1" dirty="0">
                <a:solidFill>
                  <a:srgbClr val="006600"/>
                </a:solidFill>
              </a:endParaRPr>
            </a:p>
          </p:txBody>
        </p:sp>
        <p:sp>
          <p:nvSpPr>
            <p:cNvPr id="55341" name="Text Box 39"/>
            <p:cNvSpPr txBox="1"/>
            <p:nvPr/>
          </p:nvSpPr>
          <p:spPr>
            <a:xfrm>
              <a:off x="336" y="273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7</a:t>
              </a:r>
              <a:endParaRPr lang="en-US" altLang="zh-CN" sz="2400" b="1" dirty="0">
                <a:solidFill>
                  <a:srgbClr val="006600"/>
                </a:solidFill>
              </a:endParaRPr>
            </a:p>
          </p:txBody>
        </p:sp>
        <p:sp>
          <p:nvSpPr>
            <p:cNvPr id="55342" name="Text Box 40"/>
            <p:cNvSpPr txBox="1"/>
            <p:nvPr/>
          </p:nvSpPr>
          <p:spPr>
            <a:xfrm>
              <a:off x="336" y="297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8</a:t>
              </a:r>
              <a:endParaRPr lang="en-US" altLang="zh-CN" sz="2400" b="1" dirty="0">
                <a:solidFill>
                  <a:srgbClr val="006600"/>
                </a:solidFill>
              </a:endParaRPr>
            </a:p>
          </p:txBody>
        </p:sp>
        <p:sp>
          <p:nvSpPr>
            <p:cNvPr id="55343" name="Text Box 41"/>
            <p:cNvSpPr txBox="1"/>
            <p:nvPr/>
          </p:nvSpPr>
          <p:spPr>
            <a:xfrm>
              <a:off x="336" y="3216"/>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9</a:t>
              </a:r>
              <a:endParaRPr lang="en-US" altLang="zh-CN" sz="2400" b="1" dirty="0">
                <a:solidFill>
                  <a:srgbClr val="006600"/>
                </a:solidFill>
              </a:endParaRPr>
            </a:p>
          </p:txBody>
        </p:sp>
        <p:sp>
          <p:nvSpPr>
            <p:cNvPr id="55344" name="Text Box 42"/>
            <p:cNvSpPr txBox="1"/>
            <p:nvPr/>
          </p:nvSpPr>
          <p:spPr>
            <a:xfrm>
              <a:off x="336" y="340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10</a:t>
              </a:r>
              <a:endParaRPr lang="en-US" altLang="zh-CN" sz="2400" b="1" dirty="0">
                <a:solidFill>
                  <a:srgbClr val="006600"/>
                </a:solidFill>
              </a:endParaRPr>
            </a:p>
          </p:txBody>
        </p:sp>
        <p:sp>
          <p:nvSpPr>
            <p:cNvPr id="55345" name="Line 43"/>
            <p:cNvSpPr/>
            <p:nvPr/>
          </p:nvSpPr>
          <p:spPr>
            <a:xfrm>
              <a:off x="0" y="3648"/>
              <a:ext cx="4224" cy="0"/>
            </a:xfrm>
            <a:prstGeom prst="line">
              <a:avLst/>
            </a:prstGeom>
            <a:ln w="9525" cap="flat" cmpd="sng">
              <a:solidFill>
                <a:schemeClr val="tx1"/>
              </a:solidFill>
              <a:prstDash val="solid"/>
              <a:headEnd type="none" w="med" len="med"/>
              <a:tailEnd type="none" w="med" len="med"/>
            </a:ln>
          </p:spPr>
        </p:sp>
        <p:sp>
          <p:nvSpPr>
            <p:cNvPr id="55346" name="Line 44"/>
            <p:cNvSpPr/>
            <p:nvPr/>
          </p:nvSpPr>
          <p:spPr>
            <a:xfrm>
              <a:off x="0" y="3840"/>
              <a:ext cx="4224" cy="0"/>
            </a:xfrm>
            <a:prstGeom prst="line">
              <a:avLst/>
            </a:prstGeom>
            <a:ln w="9525" cap="flat" cmpd="sng">
              <a:solidFill>
                <a:schemeClr val="tx1"/>
              </a:solidFill>
              <a:prstDash val="solid"/>
              <a:headEnd type="none" w="med" len="med"/>
              <a:tailEnd type="none" w="med" len="med"/>
            </a:ln>
          </p:spPr>
        </p:sp>
        <p:sp>
          <p:nvSpPr>
            <p:cNvPr id="55347" name="Text Box 45"/>
            <p:cNvSpPr txBox="1"/>
            <p:nvPr/>
          </p:nvSpPr>
          <p:spPr>
            <a:xfrm>
              <a:off x="336" y="3600"/>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11</a:t>
              </a:r>
              <a:endParaRPr lang="en-US" altLang="zh-CN" sz="2400" b="1" dirty="0">
                <a:solidFill>
                  <a:srgbClr val="006600"/>
                </a:solidFill>
              </a:endParaRPr>
            </a:p>
          </p:txBody>
        </p:sp>
        <p:sp>
          <p:nvSpPr>
            <p:cNvPr id="55348" name="Text Box 46"/>
            <p:cNvSpPr txBox="1"/>
            <p:nvPr/>
          </p:nvSpPr>
          <p:spPr>
            <a:xfrm>
              <a:off x="864" y="1344"/>
              <a:ext cx="429"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1200" b="1" dirty="0">
                <a:solidFill>
                  <a:srgbClr val="006600"/>
                </a:solidFill>
              </a:endParaRPr>
            </a:p>
          </p:txBody>
        </p:sp>
        <p:sp>
          <p:nvSpPr>
            <p:cNvPr id="55349" name="Text Box 47"/>
            <p:cNvSpPr txBox="1"/>
            <p:nvPr/>
          </p:nvSpPr>
          <p:spPr>
            <a:xfrm>
              <a:off x="1491" y="1536"/>
              <a:ext cx="429"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1200" b="1" dirty="0">
                <a:solidFill>
                  <a:srgbClr val="006600"/>
                </a:solidFill>
              </a:endParaRPr>
            </a:p>
          </p:txBody>
        </p:sp>
        <p:sp>
          <p:nvSpPr>
            <p:cNvPr id="55350" name="Text Box 48"/>
            <p:cNvSpPr txBox="1"/>
            <p:nvPr/>
          </p:nvSpPr>
          <p:spPr>
            <a:xfrm>
              <a:off x="2067"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S</a:t>
              </a:r>
              <a:r>
                <a:rPr lang="en-US" altLang="zh-CN" sz="1200" b="1" dirty="0"/>
                <a:t>7</a:t>
              </a:r>
              <a:endParaRPr lang="en-US" altLang="zh-CN" sz="1200" b="1" dirty="0"/>
            </a:p>
          </p:txBody>
        </p:sp>
        <p:sp>
          <p:nvSpPr>
            <p:cNvPr id="55351" name="Text Box 49"/>
            <p:cNvSpPr txBox="1"/>
            <p:nvPr/>
          </p:nvSpPr>
          <p:spPr>
            <a:xfrm>
              <a:off x="1491"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t>r</a:t>
              </a:r>
              <a:r>
                <a:rPr lang="en-US" altLang="zh-CN" sz="1200" b="1" dirty="0"/>
                <a:t>2</a:t>
              </a:r>
              <a:endParaRPr lang="en-US" altLang="zh-CN" sz="1200" b="1" dirty="0"/>
            </a:p>
          </p:txBody>
        </p:sp>
        <p:sp>
          <p:nvSpPr>
            <p:cNvPr id="55352" name="Text Box 50"/>
            <p:cNvSpPr txBox="1"/>
            <p:nvPr/>
          </p:nvSpPr>
          <p:spPr>
            <a:xfrm>
              <a:off x="3219"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accent2"/>
                  </a:solidFill>
                </a:rPr>
                <a:t>r</a:t>
              </a:r>
              <a:r>
                <a:rPr lang="en-US" altLang="zh-CN" sz="1200" b="1" dirty="0">
                  <a:solidFill>
                    <a:schemeClr val="accent2"/>
                  </a:solidFill>
                </a:rPr>
                <a:t>2</a:t>
              </a:r>
              <a:endParaRPr lang="en-US" altLang="zh-CN" sz="1200" b="1" dirty="0">
                <a:solidFill>
                  <a:schemeClr val="accent2"/>
                </a:solidFill>
              </a:endParaRPr>
            </a:p>
          </p:txBody>
        </p:sp>
        <p:sp>
          <p:nvSpPr>
            <p:cNvPr id="55353" name="Text Box 51"/>
            <p:cNvSpPr txBox="1"/>
            <p:nvPr/>
          </p:nvSpPr>
          <p:spPr>
            <a:xfrm>
              <a:off x="3795" y="172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t>r</a:t>
              </a:r>
              <a:r>
                <a:rPr lang="en-US" altLang="zh-CN" sz="1200" b="1" dirty="0"/>
                <a:t>2</a:t>
              </a:r>
              <a:endParaRPr lang="en-US" altLang="zh-CN" sz="1200" b="1" dirty="0"/>
            </a:p>
          </p:txBody>
        </p:sp>
        <p:sp>
          <p:nvSpPr>
            <p:cNvPr id="55354" name="Text Box 52"/>
            <p:cNvSpPr txBox="1"/>
            <p:nvPr/>
          </p:nvSpPr>
          <p:spPr>
            <a:xfrm>
              <a:off x="3600" y="1536"/>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acc</a:t>
              </a:r>
              <a:endParaRPr lang="en-US" altLang="zh-CN" sz="2400" b="1" dirty="0">
                <a:solidFill>
                  <a:srgbClr val="006600"/>
                </a:solidFill>
              </a:endParaRPr>
            </a:p>
          </p:txBody>
        </p:sp>
        <p:sp>
          <p:nvSpPr>
            <p:cNvPr id="55355" name="Text Box 53"/>
            <p:cNvSpPr txBox="1"/>
            <p:nvPr/>
          </p:nvSpPr>
          <p:spPr>
            <a:xfrm>
              <a:off x="2643" y="1344"/>
              <a:ext cx="429"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1200" b="1" dirty="0">
                <a:solidFill>
                  <a:srgbClr val="006600"/>
                </a:solidFill>
              </a:endParaRPr>
            </a:p>
          </p:txBody>
        </p:sp>
        <p:sp>
          <p:nvSpPr>
            <p:cNvPr id="55356" name="Text Box 54"/>
            <p:cNvSpPr txBox="1"/>
            <p:nvPr/>
          </p:nvSpPr>
          <p:spPr>
            <a:xfrm>
              <a:off x="1584" y="1056"/>
              <a:ext cx="30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006600"/>
                  </a:solidFill>
                </a:rPr>
                <a:t>+</a:t>
              </a:r>
              <a:endParaRPr lang="en-US" altLang="zh-CN" sz="2400" b="1" dirty="0">
                <a:solidFill>
                  <a:srgbClr val="006600"/>
                </a:solidFill>
              </a:endParaRPr>
            </a:p>
          </p:txBody>
        </p:sp>
        <p:sp>
          <p:nvSpPr>
            <p:cNvPr id="55357" name="Rectangle 55"/>
            <p:cNvSpPr/>
            <p:nvPr/>
          </p:nvSpPr>
          <p:spPr>
            <a:xfrm>
              <a:off x="1152" y="624"/>
              <a:ext cx="1706" cy="288"/>
            </a:xfrm>
            <a:prstGeom prst="rect">
              <a:avLst/>
            </a:prstGeom>
            <a:solidFill>
              <a:srgbClr val="D9E6E6">
                <a:alpha val="50195"/>
              </a:srgbClr>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400" b="1" dirty="0">
                  <a:solidFill>
                    <a:srgbClr val="006600"/>
                  </a:solidFill>
                </a:rPr>
                <a:t>SLR(1) ACTION</a:t>
              </a:r>
              <a:r>
                <a:rPr lang="zh-CN" altLang="en-US" sz="2400" b="1" dirty="0">
                  <a:solidFill>
                    <a:srgbClr val="006600"/>
                  </a:solidFill>
                </a:rPr>
                <a:t>表</a:t>
              </a:r>
              <a:endParaRPr lang="zh-CN" altLang="en-US" sz="2400" b="1" dirty="0">
                <a:solidFill>
                  <a:srgbClr val="006600"/>
                </a:solidFill>
              </a:endParaRPr>
            </a:p>
          </p:txBody>
        </p:sp>
        <p:sp>
          <p:nvSpPr>
            <p:cNvPr id="55358" name="Text Box 56"/>
            <p:cNvSpPr txBox="1"/>
            <p:nvPr/>
          </p:nvSpPr>
          <p:spPr>
            <a:xfrm>
              <a:off x="864" y="1728"/>
              <a:ext cx="429"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1200" b="1" dirty="0">
                <a:solidFill>
                  <a:srgbClr val="006600"/>
                </a:solidFill>
              </a:endParaRPr>
            </a:p>
          </p:txBody>
        </p:sp>
        <p:sp>
          <p:nvSpPr>
            <p:cNvPr id="55359" name="Text Box 57"/>
            <p:cNvSpPr txBox="1"/>
            <p:nvPr/>
          </p:nvSpPr>
          <p:spPr>
            <a:xfrm>
              <a:off x="2688" y="1728"/>
              <a:ext cx="429"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1200" b="1" dirty="0">
                <a:solidFill>
                  <a:srgbClr val="006600"/>
                </a:solidFill>
              </a:endParaRPr>
            </a:p>
          </p:txBody>
        </p:sp>
        <p:sp>
          <p:nvSpPr>
            <p:cNvPr id="55360" name="Text Box 58"/>
            <p:cNvSpPr txBox="1"/>
            <p:nvPr/>
          </p:nvSpPr>
          <p:spPr>
            <a:xfrm>
              <a:off x="1491"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1</a:t>
              </a:r>
              <a:endParaRPr lang="en-US" altLang="zh-CN" sz="1200" b="1" dirty="0">
                <a:solidFill>
                  <a:srgbClr val="006600"/>
                </a:solidFill>
              </a:endParaRPr>
            </a:p>
          </p:txBody>
        </p:sp>
        <p:sp>
          <p:nvSpPr>
            <p:cNvPr id="55361" name="Text Box 59"/>
            <p:cNvSpPr txBox="1"/>
            <p:nvPr/>
          </p:nvSpPr>
          <p:spPr>
            <a:xfrm>
              <a:off x="3219"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1</a:t>
              </a:r>
              <a:endParaRPr lang="en-US" altLang="zh-CN" sz="1200" b="1" dirty="0">
                <a:solidFill>
                  <a:srgbClr val="006600"/>
                </a:solidFill>
              </a:endParaRPr>
            </a:p>
          </p:txBody>
        </p:sp>
        <p:sp>
          <p:nvSpPr>
            <p:cNvPr id="55362" name="Text Box 60"/>
            <p:cNvSpPr txBox="1"/>
            <p:nvPr/>
          </p:nvSpPr>
          <p:spPr>
            <a:xfrm>
              <a:off x="3795"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006600"/>
                  </a:solidFill>
                </a:rPr>
                <a:t>r</a:t>
              </a:r>
              <a:r>
                <a:rPr lang="en-US" altLang="zh-CN" sz="1200" b="1" dirty="0">
                  <a:solidFill>
                    <a:srgbClr val="006600"/>
                  </a:solidFill>
                </a:rPr>
                <a:t>1</a:t>
              </a:r>
              <a:endParaRPr lang="en-US" altLang="zh-CN" sz="1200" b="1" dirty="0">
                <a:solidFill>
                  <a:srgbClr val="006600"/>
                </a:solidFill>
              </a:endParaRPr>
            </a:p>
          </p:txBody>
        </p:sp>
        <p:sp>
          <p:nvSpPr>
            <p:cNvPr id="55363" name="Text Box 61"/>
            <p:cNvSpPr txBox="1"/>
            <p:nvPr/>
          </p:nvSpPr>
          <p:spPr>
            <a:xfrm>
              <a:off x="2112" y="3168"/>
              <a:ext cx="4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S</a:t>
              </a:r>
              <a:r>
                <a:rPr lang="en-US" altLang="zh-CN" sz="1200" b="1" dirty="0"/>
                <a:t>7</a:t>
              </a:r>
              <a:endParaRPr lang="en-US" altLang="zh-CN" sz="1200" b="1" dirty="0"/>
            </a:p>
          </p:txBody>
        </p:sp>
        <p:sp>
          <p:nvSpPr>
            <p:cNvPr id="55364" name="Text Box 62"/>
            <p:cNvSpPr txBox="1"/>
            <p:nvPr/>
          </p:nvSpPr>
          <p:spPr>
            <a:xfrm>
              <a:off x="2592" y="3168"/>
              <a:ext cx="429"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1200" b="1" dirty="0">
                <a:solidFill>
                  <a:srgbClr val="006600"/>
                </a:solidFill>
              </a:endParaRPr>
            </a:p>
          </p:txBody>
        </p:sp>
        <p:sp>
          <p:nvSpPr>
            <p:cNvPr id="55365" name="Text Box 63"/>
            <p:cNvSpPr txBox="1"/>
            <p:nvPr/>
          </p:nvSpPr>
          <p:spPr>
            <a:xfrm>
              <a:off x="912" y="3168"/>
              <a:ext cx="429" cy="1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zh-CN" altLang="zh-CN" sz="1200" b="1" dirty="0">
                <a:solidFill>
                  <a:srgbClr val="006600"/>
                </a:solidFill>
              </a:endParaRPr>
            </a:p>
          </p:txBody>
        </p:sp>
      </p:grpSp>
      <p:sp>
        <p:nvSpPr>
          <p:cNvPr id="55300" name="Rectangle 64"/>
          <p:cNvSpPr/>
          <p:nvPr/>
        </p:nvSpPr>
        <p:spPr>
          <a:xfrm>
            <a:off x="6588125" y="0"/>
            <a:ext cx="2447925" cy="696913"/>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accent2"/>
              </a:buClr>
              <a:buSzPct val="75000"/>
              <a:buFont typeface="Monotype Sorts" pitchFamily="2" charset="2"/>
              <a:buNone/>
            </a:pPr>
            <a:r>
              <a:rPr lang="en-US" altLang="en-US" sz="1800" b="1" dirty="0">
                <a:ea typeface="宋体" panose="02010600030101010101" pitchFamily="2" charset="-122"/>
                <a:sym typeface="Symbol" panose="05050102010706020507" pitchFamily="18" charset="2"/>
              </a:rPr>
              <a:t>FOLLOW(E) ={+,),# }</a:t>
            </a:r>
            <a:endParaRPr lang="en-US" altLang="en-US" sz="1800" b="1" dirty="0">
              <a:ea typeface="宋体" panose="02010600030101010101" pitchFamily="2" charset="-122"/>
              <a:sym typeface="Symbol" panose="05050102010706020507" pitchFamily="18" charset="2"/>
            </a:endParaRPr>
          </a:p>
          <a:p>
            <a:pPr marL="0" lvl="0" indent="0" eaLnBrk="1" hangingPunct="1">
              <a:buClr>
                <a:schemeClr val="accent2"/>
              </a:buClr>
              <a:buSzPct val="75000"/>
              <a:buFont typeface="Monotype Sorts" pitchFamily="2" charset="2"/>
              <a:buNone/>
            </a:pPr>
            <a:r>
              <a:rPr lang="en-US" altLang="en-US" sz="1800" b="1" dirty="0">
                <a:ea typeface="宋体" panose="02010600030101010101" pitchFamily="2" charset="-122"/>
                <a:sym typeface="Symbol" panose="05050102010706020507" pitchFamily="18" charset="2"/>
              </a:rPr>
              <a:t>FOLLOW(T) ={</a:t>
            </a:r>
            <a:r>
              <a:rPr lang="en-US" altLang="zh-CN" sz="1800" b="1" dirty="0">
                <a:ea typeface="宋体" panose="02010600030101010101" pitchFamily="2" charset="-122"/>
                <a:sym typeface="Symbol" panose="05050102010706020507" pitchFamily="18" charset="2"/>
              </a:rPr>
              <a:t>*</a:t>
            </a:r>
            <a:r>
              <a:rPr lang="en-US" altLang="en-US" sz="1800" b="1" dirty="0">
                <a:ea typeface="宋体" panose="02010600030101010101" pitchFamily="2" charset="-122"/>
                <a:sym typeface="Symbol" panose="05050102010706020507" pitchFamily="18" charset="2"/>
              </a:rPr>
              <a:t>}</a:t>
            </a:r>
            <a:endParaRPr lang="en-US" altLang="en-US" sz="1800" b="1" dirty="0">
              <a:ea typeface="宋体" panose="02010600030101010101" pitchFamily="2" charset="-122"/>
              <a:sym typeface="Symbol" panose="05050102010706020507" pitchFamily="18" charset="2"/>
            </a:endParaRPr>
          </a:p>
        </p:txBody>
      </p:sp>
      <p:sp>
        <p:nvSpPr>
          <p:cNvPr id="55301" name="Text Box 66"/>
          <p:cNvSpPr txBox="1"/>
          <p:nvPr/>
        </p:nvSpPr>
        <p:spPr>
          <a:xfrm>
            <a:off x="2290763" y="0"/>
            <a:ext cx="2209800" cy="822325"/>
          </a:xfrm>
          <a:prstGeom prst="rect">
            <a:avLst/>
          </a:prstGeom>
          <a:solidFill>
            <a:srgbClr val="FFFFD5"/>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I</a:t>
            </a:r>
            <a:r>
              <a:rPr lang="en-US" altLang="zh-CN" sz="1200" b="1" dirty="0">
                <a:solidFill>
                  <a:schemeClr val="accent2"/>
                </a:solidFill>
              </a:rPr>
              <a:t>2</a:t>
            </a:r>
            <a:r>
              <a:rPr lang="en-US" altLang="zh-CN" sz="2400" b="1" dirty="0">
                <a:solidFill>
                  <a:schemeClr val="accent2"/>
                </a:solidFill>
              </a:rPr>
              <a:t>: E→T </a:t>
            </a:r>
            <a:r>
              <a:rPr lang="en-US" altLang="zh-CN" sz="2400" b="1" dirty="0">
                <a:solidFill>
                  <a:srgbClr val="000000"/>
                </a:solidFill>
                <a:ea typeface="宋体" panose="02010600030101010101" pitchFamily="2" charset="-122"/>
              </a:rPr>
              <a:t>·</a:t>
            </a:r>
            <a:endParaRPr lang="en-US" altLang="zh-CN" sz="2400" b="1" dirty="0">
              <a:solidFill>
                <a:schemeClr val="accent2"/>
              </a:solidFill>
            </a:endParaRPr>
          </a:p>
          <a:p>
            <a:pPr marL="0" lvl="0" indent="0" eaLnBrk="1" hangingPunct="1">
              <a:spcBef>
                <a:spcPct val="0"/>
              </a:spcBef>
              <a:buNone/>
            </a:pPr>
            <a:r>
              <a:rPr lang="en-US" altLang="zh-CN" sz="2400" b="1" dirty="0">
                <a:solidFill>
                  <a:schemeClr val="accent2"/>
                </a:solidFill>
              </a:rPr>
              <a:t>    T →T </a:t>
            </a:r>
            <a:r>
              <a:rPr lang="en-US" altLang="zh-CN" sz="2400" b="1" dirty="0">
                <a:solidFill>
                  <a:srgbClr val="000000"/>
                </a:solidFill>
                <a:ea typeface="宋体" panose="02010600030101010101" pitchFamily="2" charset="-122"/>
              </a:rPr>
              <a:t>·</a:t>
            </a:r>
            <a:r>
              <a:rPr lang="en-US" altLang="zh-CN" sz="2400" b="1" dirty="0">
                <a:solidFill>
                  <a:schemeClr val="accent2"/>
                </a:solidFill>
              </a:rPr>
              <a:t> *F</a:t>
            </a:r>
            <a:endParaRPr lang="en-US" altLang="zh-CN" sz="2400" b="1" dirty="0">
              <a:solidFill>
                <a:schemeClr val="accent2"/>
              </a:solidFill>
            </a:endParaRPr>
          </a:p>
        </p:txBody>
      </p:sp>
      <p:sp>
        <p:nvSpPr>
          <p:cNvPr id="149571" name="AutoShape 67"/>
          <p:cNvSpPr/>
          <p:nvPr/>
        </p:nvSpPr>
        <p:spPr>
          <a:xfrm>
            <a:off x="63500" y="5157788"/>
            <a:ext cx="3429000" cy="914400"/>
          </a:xfrm>
          <a:prstGeom prst="cloudCallout">
            <a:avLst>
              <a:gd name="adj1" fmla="val 38375"/>
              <a:gd name="adj2" fmla="val -94227"/>
            </a:avLst>
          </a:prstGeom>
          <a:solidFill>
            <a:schemeClr val="accent1"/>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t>是</a:t>
            </a:r>
            <a:r>
              <a:rPr lang="en-US" altLang="zh-CN" sz="2400" b="1" dirty="0"/>
              <a:t>SLR(1)</a:t>
            </a:r>
            <a:r>
              <a:rPr lang="zh-CN" altLang="en-US" sz="2400" b="1" dirty="0"/>
              <a:t>文法</a:t>
            </a:r>
            <a:endParaRPr lang="zh-CN" altLang="en-US" sz="2400" b="1" dirty="0"/>
          </a:p>
        </p:txBody>
      </p:sp>
      <p:sp>
        <p:nvSpPr>
          <p:cNvPr id="55303" name="Text Box 70"/>
          <p:cNvSpPr txBox="1"/>
          <p:nvPr/>
        </p:nvSpPr>
        <p:spPr>
          <a:xfrm>
            <a:off x="4572000" y="0"/>
            <a:ext cx="1828800" cy="822325"/>
          </a:xfrm>
          <a:prstGeom prst="rect">
            <a:avLst/>
          </a:prstGeom>
          <a:solidFill>
            <a:srgbClr val="FFFFD5"/>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I</a:t>
            </a:r>
            <a:r>
              <a:rPr lang="en-US" altLang="zh-CN" sz="1200" b="1" dirty="0">
                <a:solidFill>
                  <a:schemeClr val="accent2"/>
                </a:solidFill>
              </a:rPr>
              <a:t>9</a:t>
            </a:r>
            <a:r>
              <a:rPr lang="en-US" altLang="zh-CN" sz="2400" b="1" dirty="0">
                <a:solidFill>
                  <a:schemeClr val="accent2"/>
                </a:solidFill>
              </a:rPr>
              <a:t>: E→E+T </a:t>
            </a:r>
            <a:r>
              <a:rPr lang="en-US" altLang="zh-CN" sz="1800" b="1" dirty="0">
                <a:solidFill>
                  <a:srgbClr val="000000"/>
                </a:solidFill>
                <a:ea typeface="宋体" panose="02010600030101010101" pitchFamily="2" charset="-122"/>
              </a:rPr>
              <a:t>·</a:t>
            </a:r>
            <a:endParaRPr lang="en-US" altLang="zh-CN" sz="2400" b="1" dirty="0">
              <a:solidFill>
                <a:schemeClr val="accent2"/>
              </a:solidFill>
            </a:endParaRPr>
          </a:p>
          <a:p>
            <a:pPr marL="0" lvl="0" indent="0" eaLnBrk="1" hangingPunct="1">
              <a:spcBef>
                <a:spcPct val="0"/>
              </a:spcBef>
              <a:buNone/>
            </a:pPr>
            <a:r>
              <a:rPr lang="en-US" altLang="zh-CN" sz="2400" b="1" dirty="0">
                <a:solidFill>
                  <a:schemeClr val="accent2"/>
                </a:solidFill>
              </a:rPr>
              <a:t>    T →T </a:t>
            </a:r>
            <a:r>
              <a:rPr lang="en-US" altLang="zh-CN" sz="1800" b="1" dirty="0">
                <a:solidFill>
                  <a:srgbClr val="000000"/>
                </a:solidFill>
                <a:ea typeface="宋体" panose="02010600030101010101" pitchFamily="2" charset="-122"/>
              </a:rPr>
              <a:t>·</a:t>
            </a:r>
            <a:r>
              <a:rPr lang="en-US" altLang="zh-CN" sz="2400" b="1" dirty="0">
                <a:solidFill>
                  <a:schemeClr val="accent2"/>
                </a:solidFill>
              </a:rPr>
              <a:t> *F</a:t>
            </a:r>
            <a:endParaRPr lang="en-US" altLang="zh-CN" sz="2400" b="1" dirty="0">
              <a:solidFill>
                <a:schemeClr val="accent2"/>
              </a:solidFill>
            </a:endParaRPr>
          </a:p>
        </p:txBody>
      </p:sp>
      <p:sp>
        <p:nvSpPr>
          <p:cNvPr id="55304" name="Rectangle 13"/>
          <p:cNvSpPr/>
          <p:nvPr/>
        </p:nvSpPr>
        <p:spPr>
          <a:xfrm>
            <a:off x="34925" y="0"/>
            <a:ext cx="1754188" cy="2590800"/>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1800" b="1" dirty="0">
                <a:latin typeface="楷体_GB2312" pitchFamily="49" charset="-122"/>
              </a:rPr>
              <a:t>G[E</a:t>
            </a:r>
            <a:r>
              <a:rPr lang="en-US" altLang="zh-CN" sz="1800" b="1" dirty="0"/>
              <a:t>'</a:t>
            </a:r>
            <a:r>
              <a:rPr lang="en-US" altLang="zh-CN" sz="1800" b="1" dirty="0">
                <a:latin typeface="楷体_GB2312" pitchFamily="49" charset="-122"/>
              </a:rPr>
              <a:t>]</a:t>
            </a:r>
            <a:r>
              <a:rPr lang="zh-CN" altLang="en-US" sz="1800" b="1" dirty="0">
                <a:latin typeface="楷体_GB2312" pitchFamily="49" charset="-122"/>
              </a:rPr>
              <a:t>：</a:t>
            </a:r>
            <a:endParaRPr lang="zh-CN" altLang="en-US"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0</a:t>
            </a:r>
            <a:r>
              <a:rPr lang="zh-CN" altLang="en-US" sz="1800" b="1" dirty="0">
                <a:latin typeface="楷体_GB2312" pitchFamily="49" charset="-122"/>
              </a:rPr>
              <a:t>）</a:t>
            </a:r>
            <a:r>
              <a:rPr lang="en-US" altLang="zh-CN" sz="1800" b="1" dirty="0">
                <a:latin typeface="楷体_GB2312" pitchFamily="49" charset="-122"/>
              </a:rPr>
              <a:t>E </a:t>
            </a:r>
            <a:r>
              <a:rPr lang="en-US" altLang="zh-CN" sz="1800" b="1" dirty="0">
                <a:latin typeface="Tahoma" panose="020B0604030504040204" pitchFamily="34" charset="0"/>
                <a:ea typeface="宋体" panose="02010600030101010101" pitchFamily="2" charset="-122"/>
              </a:rPr>
              <a:t>’</a:t>
            </a:r>
            <a:r>
              <a:rPr lang="en-US" altLang="zh-CN" sz="1800" b="1" dirty="0">
                <a:latin typeface="楷体_GB2312" pitchFamily="49" charset="-122"/>
              </a:rPr>
              <a:t>→E</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1</a:t>
            </a:r>
            <a:r>
              <a:rPr lang="zh-CN" altLang="en-US" sz="1800" b="1" dirty="0">
                <a:latin typeface="楷体_GB2312" pitchFamily="49" charset="-122"/>
              </a:rPr>
              <a:t>）</a:t>
            </a:r>
            <a:r>
              <a:rPr lang="en-US" altLang="zh-CN" sz="1800" b="1" dirty="0">
                <a:latin typeface="楷体_GB2312" pitchFamily="49" charset="-122"/>
              </a:rPr>
              <a:t>E→E+T</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2</a:t>
            </a:r>
            <a:r>
              <a:rPr lang="zh-CN" altLang="en-US" sz="1800" b="1" dirty="0">
                <a:latin typeface="楷体_GB2312" pitchFamily="49" charset="-122"/>
              </a:rPr>
              <a:t>）</a:t>
            </a:r>
            <a:r>
              <a:rPr lang="en-US" altLang="zh-CN" sz="1800" b="1" dirty="0">
                <a:latin typeface="楷体_GB2312" pitchFamily="49" charset="-122"/>
              </a:rPr>
              <a:t>E→T</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3</a:t>
            </a:r>
            <a:r>
              <a:rPr lang="zh-CN" altLang="en-US" sz="1800" b="1" dirty="0">
                <a:latin typeface="楷体_GB2312" pitchFamily="49" charset="-122"/>
              </a:rPr>
              <a:t>）</a:t>
            </a:r>
            <a:r>
              <a:rPr lang="en-US" altLang="zh-CN" sz="1800" b="1" dirty="0">
                <a:latin typeface="楷体_GB2312" pitchFamily="49" charset="-122"/>
              </a:rPr>
              <a:t>T→T*F</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4</a:t>
            </a:r>
            <a:r>
              <a:rPr lang="zh-CN" altLang="en-US" sz="1800" b="1" dirty="0">
                <a:latin typeface="楷体_GB2312" pitchFamily="49" charset="-122"/>
              </a:rPr>
              <a:t>）</a:t>
            </a:r>
            <a:r>
              <a:rPr lang="en-US" altLang="zh-CN" sz="1800" b="1" dirty="0">
                <a:latin typeface="楷体_GB2312" pitchFamily="49" charset="-122"/>
              </a:rPr>
              <a:t>T→F</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5</a:t>
            </a:r>
            <a:r>
              <a:rPr lang="zh-CN" altLang="en-US" sz="1800" b="1" dirty="0">
                <a:latin typeface="楷体_GB2312" pitchFamily="49" charset="-122"/>
              </a:rPr>
              <a:t>）</a:t>
            </a:r>
            <a:r>
              <a:rPr lang="en-US" altLang="zh-CN" sz="1800" b="1" dirty="0">
                <a:latin typeface="楷体_GB2312" pitchFamily="49" charset="-122"/>
              </a:rPr>
              <a:t>F→(E)</a:t>
            </a:r>
            <a:endParaRPr lang="en-US" altLang="zh-CN" sz="1800" b="1" dirty="0">
              <a:latin typeface="楷体_GB2312" pitchFamily="49" charset="-122"/>
            </a:endParaRPr>
          </a:p>
          <a:p>
            <a:pPr marL="342900" lvl="0" indent="-342900" eaLnBrk="1" hangingPunct="1">
              <a:lnSpc>
                <a:spcPct val="90000"/>
              </a:lnSpc>
              <a:buNone/>
            </a:pPr>
            <a:r>
              <a:rPr lang="zh-CN" altLang="en-US" sz="1800" b="1" dirty="0">
                <a:latin typeface="楷体_GB2312" pitchFamily="49" charset="-122"/>
              </a:rPr>
              <a:t>（</a:t>
            </a:r>
            <a:r>
              <a:rPr lang="en-US" altLang="zh-CN" sz="1800" b="1" dirty="0">
                <a:latin typeface="楷体_GB2312" pitchFamily="49" charset="-122"/>
              </a:rPr>
              <a:t>6</a:t>
            </a:r>
            <a:r>
              <a:rPr lang="zh-CN" altLang="en-US" sz="1800" b="1" dirty="0">
                <a:latin typeface="楷体_GB2312" pitchFamily="49" charset="-122"/>
              </a:rPr>
              <a:t>）</a:t>
            </a:r>
            <a:r>
              <a:rPr lang="en-US" altLang="zh-CN" sz="1800" b="1" dirty="0">
                <a:latin typeface="楷体_GB2312" pitchFamily="49" charset="-122"/>
              </a:rPr>
              <a:t>F→i</a:t>
            </a:r>
            <a:endParaRPr lang="en-US" altLang="zh-CN" sz="1800" b="1"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71"/>
                                        </p:tgtEl>
                                        <p:attrNameLst>
                                          <p:attrName>style.visibility</p:attrName>
                                        </p:attrNameLst>
                                      </p:cBhvr>
                                      <p:to>
                                        <p:strVal val="visible"/>
                                      </p:to>
                                    </p:set>
                                    <p:anim calcmode="lin" valueType="num">
                                      <p:cBhvr additive="base">
                                        <p:cTn id="7" dur="500" fill="hold"/>
                                        <p:tgtEl>
                                          <p:spTgt spid="149571"/>
                                        </p:tgtEl>
                                        <p:attrNameLst>
                                          <p:attrName>ppt_x</p:attrName>
                                        </p:attrNameLst>
                                      </p:cBhvr>
                                      <p:tavLst>
                                        <p:tav tm="0">
                                          <p:val>
                                            <p:strVal val="0-#ppt_w/2"/>
                                          </p:val>
                                        </p:tav>
                                        <p:tav tm="100000">
                                          <p:val>
                                            <p:strVal val="#ppt_x"/>
                                          </p:val>
                                        </p:tav>
                                      </p:tavLst>
                                    </p:anim>
                                    <p:anim calcmode="lin" valueType="num">
                                      <p:cBhvr additive="base">
                                        <p:cTn id="8" dur="500" fill="hold"/>
                                        <p:tgtEl>
                                          <p:spTgt spid="149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7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56323" name="Picture 2" descr="kuang4"/>
          <p:cNvPicPr>
            <a:picLocks noChangeAspect="1"/>
          </p:cNvPicPr>
          <p:nvPr/>
        </p:nvPicPr>
        <p:blipFill>
          <a:blip r:embed="rId1"/>
          <a:stretch>
            <a:fillRect/>
          </a:stretch>
        </p:blipFill>
        <p:spPr>
          <a:xfrm>
            <a:off x="152400" y="1758950"/>
            <a:ext cx="8839200" cy="4191000"/>
          </a:xfrm>
          <a:prstGeom prst="rect">
            <a:avLst/>
          </a:prstGeom>
          <a:noFill/>
          <a:ln w="9525">
            <a:noFill/>
          </a:ln>
        </p:spPr>
      </p:pic>
      <p:sp>
        <p:nvSpPr>
          <p:cNvPr id="56324" name="Text Box 3"/>
          <p:cNvSpPr txBox="1"/>
          <p:nvPr/>
        </p:nvSpPr>
        <p:spPr>
          <a:xfrm>
            <a:off x="228600" y="1987550"/>
            <a:ext cx="8458200" cy="3597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lnSpc>
                <a:spcPct val="120000"/>
              </a:lnSpc>
              <a:spcBef>
                <a:spcPct val="0"/>
              </a:spcBef>
              <a:buNone/>
            </a:pPr>
            <a:r>
              <a:rPr lang="zh-CN" altLang="en-US" sz="2400" b="1" dirty="0">
                <a:solidFill>
                  <a:srgbClr val="000000"/>
                </a:solidFill>
              </a:rPr>
              <a:t>（</a:t>
            </a:r>
            <a:r>
              <a:rPr lang="en-US" altLang="zh-CN" sz="2400" b="1" dirty="0">
                <a:solidFill>
                  <a:srgbClr val="000000"/>
                </a:solidFill>
              </a:rPr>
              <a:t>1</a:t>
            </a:r>
            <a:r>
              <a:rPr lang="zh-CN" altLang="en-US" sz="2400" b="1" dirty="0">
                <a:solidFill>
                  <a:srgbClr val="000000"/>
                </a:solidFill>
              </a:rPr>
              <a:t>）若</a:t>
            </a:r>
            <a:r>
              <a:rPr lang="en-US" altLang="zh-CN" sz="2400" b="1" dirty="0">
                <a:solidFill>
                  <a:srgbClr val="000000"/>
                </a:solidFill>
              </a:rPr>
              <a:t>A→</a:t>
            </a:r>
            <a:r>
              <a:rPr lang="en-US" altLang="zh-CN" sz="2400" b="1" dirty="0">
                <a:solidFill>
                  <a:srgbClr val="000000"/>
                </a:solidFill>
                <a:sym typeface="Symbol" panose="05050102010706020507" pitchFamily="18" charset="2"/>
              </a:rPr>
              <a:t></a:t>
            </a:r>
            <a:r>
              <a:rPr lang="en-US" altLang="zh-CN" sz="2400" b="1" dirty="0">
                <a:solidFill>
                  <a:srgbClr val="000000"/>
                </a:solidFill>
              </a:rPr>
              <a:t>·a</a:t>
            </a:r>
            <a:r>
              <a:rPr lang="en-US" altLang="zh-CN" sz="2400" b="1" dirty="0">
                <a:solidFill>
                  <a:srgbClr val="000000"/>
                </a:solidFill>
                <a:sym typeface="Symbol" panose="05050102010706020507" pitchFamily="18" charset="2"/>
              </a:rPr>
              <a:t></a:t>
            </a:r>
            <a:r>
              <a:rPr lang="en-US" altLang="zh-CN" sz="2400" b="1" dirty="0">
                <a:solidFill>
                  <a:srgbClr val="000000"/>
                </a:solidFill>
              </a:rPr>
              <a:t>∈I</a:t>
            </a:r>
            <a:r>
              <a:rPr lang="en-US" altLang="zh-CN" sz="2400" b="1" baseline="-30000" dirty="0">
                <a:solidFill>
                  <a:srgbClr val="000000"/>
                </a:solidFill>
              </a:rPr>
              <a:t>k</a:t>
            </a:r>
            <a:r>
              <a:rPr lang="zh-CN" altLang="en-US" sz="2400" b="1" dirty="0">
                <a:solidFill>
                  <a:srgbClr val="000000"/>
                </a:solidFill>
              </a:rPr>
              <a:t>，且</a:t>
            </a:r>
            <a:r>
              <a:rPr lang="en-US" altLang="zh-CN" sz="2400" b="1" dirty="0">
                <a:solidFill>
                  <a:srgbClr val="000000"/>
                </a:solidFill>
              </a:rPr>
              <a:t>GO(I</a:t>
            </a:r>
            <a:r>
              <a:rPr lang="en-US" altLang="zh-CN" sz="2400" b="1" baseline="-30000" dirty="0">
                <a:solidFill>
                  <a:srgbClr val="000000"/>
                </a:solidFill>
              </a:rPr>
              <a:t>k</a:t>
            </a:r>
            <a:r>
              <a:rPr lang="en-US" altLang="zh-CN" sz="2400" b="1" dirty="0">
                <a:solidFill>
                  <a:srgbClr val="000000"/>
                </a:solidFill>
              </a:rPr>
              <a:t>,a)= I</a:t>
            </a:r>
            <a:r>
              <a:rPr lang="en-US" altLang="zh-CN" sz="2400" b="1" baseline="-30000" dirty="0">
                <a:solidFill>
                  <a:srgbClr val="000000"/>
                </a:solidFill>
              </a:rPr>
              <a:t>j</a:t>
            </a:r>
            <a:r>
              <a:rPr lang="zh-CN" altLang="en-US" sz="2400" b="1" dirty="0">
                <a:solidFill>
                  <a:srgbClr val="000000"/>
                </a:solidFill>
              </a:rPr>
              <a:t>，</a:t>
            </a:r>
            <a:r>
              <a:rPr lang="en-US" altLang="zh-CN" sz="2400" b="1" dirty="0">
                <a:solidFill>
                  <a:srgbClr val="000000"/>
                </a:solidFill>
              </a:rPr>
              <a:t>a∈V</a:t>
            </a:r>
            <a:r>
              <a:rPr lang="en-US" altLang="zh-CN" sz="2400" b="1" baseline="-30000" dirty="0">
                <a:solidFill>
                  <a:srgbClr val="000000"/>
                </a:solidFill>
              </a:rPr>
              <a:t>T</a:t>
            </a:r>
            <a:r>
              <a:rPr lang="zh-CN" altLang="en-US" sz="2400" b="1" dirty="0">
                <a:solidFill>
                  <a:srgbClr val="000000"/>
                </a:solidFill>
              </a:rPr>
              <a:t>，则置</a:t>
            </a:r>
            <a:r>
              <a:rPr lang="en-US" altLang="zh-CN" sz="2400" b="1" dirty="0">
                <a:solidFill>
                  <a:srgbClr val="000000"/>
                </a:solidFill>
              </a:rPr>
              <a:t>ACTION[k,a]=s</a:t>
            </a:r>
            <a:r>
              <a:rPr lang="en-US" altLang="zh-CN" sz="2400" b="1" baseline="-30000" dirty="0">
                <a:solidFill>
                  <a:srgbClr val="000000"/>
                </a:solidFill>
              </a:rPr>
              <a:t>j</a:t>
            </a:r>
            <a:r>
              <a:rPr lang="zh-CN" altLang="en-US" sz="2400" b="1" dirty="0">
                <a:solidFill>
                  <a:srgbClr val="000000"/>
                </a:solidFill>
              </a:rPr>
              <a:t>；</a:t>
            </a:r>
            <a:endParaRPr lang="zh-CN" altLang="en-US" sz="2400" b="1" dirty="0"/>
          </a:p>
          <a:p>
            <a:pPr marL="0" lvl="0" indent="0" algn="just" eaLnBrk="1" hangingPunct="1">
              <a:lnSpc>
                <a:spcPct val="120000"/>
              </a:lnSpc>
              <a:spcBef>
                <a:spcPct val="0"/>
              </a:spcBef>
              <a:buNone/>
            </a:pPr>
            <a:r>
              <a:rPr lang="zh-CN" altLang="en-US" sz="2400" b="1" dirty="0">
                <a:solidFill>
                  <a:srgbClr val="FF0000"/>
                </a:solidFill>
              </a:rPr>
              <a:t>（</a:t>
            </a:r>
            <a:r>
              <a:rPr lang="en-US" altLang="zh-CN" sz="2400" b="1" dirty="0">
                <a:solidFill>
                  <a:srgbClr val="FF0000"/>
                </a:solidFill>
              </a:rPr>
              <a:t>2</a:t>
            </a:r>
            <a:r>
              <a:rPr lang="zh-CN" altLang="en-US" sz="2400" b="1" dirty="0">
                <a:solidFill>
                  <a:srgbClr val="FF0000"/>
                </a:solidFill>
              </a:rPr>
              <a:t>）若</a:t>
            </a:r>
            <a:r>
              <a:rPr lang="en-US" altLang="zh-CN" sz="2400" b="1" dirty="0">
                <a:solidFill>
                  <a:srgbClr val="FF0000"/>
                </a:solidFill>
              </a:rPr>
              <a:t>A→</a:t>
            </a:r>
            <a:r>
              <a:rPr lang="en-US" altLang="zh-CN" sz="2400" b="1" dirty="0">
                <a:solidFill>
                  <a:srgbClr val="FF0000"/>
                </a:solidFill>
                <a:sym typeface="Symbol" panose="05050102010706020507" pitchFamily="18" charset="2"/>
              </a:rPr>
              <a:t></a:t>
            </a:r>
            <a:r>
              <a:rPr lang="en-US" altLang="zh-CN" sz="2400" b="1" dirty="0">
                <a:solidFill>
                  <a:srgbClr val="FF0000"/>
                </a:solidFill>
              </a:rPr>
              <a:t>·∈I</a:t>
            </a:r>
            <a:r>
              <a:rPr lang="en-US" altLang="zh-CN" sz="2400" b="1" baseline="-30000" dirty="0">
                <a:solidFill>
                  <a:srgbClr val="FF0000"/>
                </a:solidFill>
              </a:rPr>
              <a:t>k</a:t>
            </a:r>
            <a:r>
              <a:rPr lang="zh-CN" altLang="en-US" sz="2400" b="1" dirty="0">
                <a:solidFill>
                  <a:srgbClr val="FF0000"/>
                </a:solidFill>
              </a:rPr>
              <a:t>，则对终结符</a:t>
            </a:r>
            <a:r>
              <a:rPr lang="en-US" altLang="zh-CN" sz="2400" b="1" dirty="0">
                <a:solidFill>
                  <a:srgbClr val="FF0000"/>
                </a:solidFill>
              </a:rPr>
              <a:t>a∈FOLLOW(A)</a:t>
            </a:r>
            <a:r>
              <a:rPr lang="zh-CN" altLang="en-US" sz="2400" b="1" dirty="0">
                <a:solidFill>
                  <a:srgbClr val="FF0000"/>
                </a:solidFill>
              </a:rPr>
              <a:t>时</a:t>
            </a:r>
            <a:r>
              <a:rPr lang="en-US" altLang="zh-CN" sz="2400" b="1" dirty="0">
                <a:solidFill>
                  <a:srgbClr val="FF0000"/>
                </a:solidFill>
              </a:rPr>
              <a:t>(</a:t>
            </a:r>
            <a:r>
              <a:rPr lang="zh-CN" altLang="en-US" sz="2400" b="1" dirty="0">
                <a:solidFill>
                  <a:srgbClr val="FF0000"/>
                </a:solidFill>
              </a:rPr>
              <a:t>包括</a:t>
            </a:r>
            <a:r>
              <a:rPr lang="en-US" altLang="zh-CN" sz="2400" b="1" dirty="0">
                <a:solidFill>
                  <a:srgbClr val="FF0000"/>
                </a:solidFill>
              </a:rPr>
              <a:t>#)</a:t>
            </a:r>
            <a:r>
              <a:rPr lang="zh-CN" altLang="en-US" sz="2400" b="1" dirty="0">
                <a:solidFill>
                  <a:srgbClr val="FF0000"/>
                </a:solidFill>
              </a:rPr>
              <a:t>，置</a:t>
            </a:r>
            <a:r>
              <a:rPr lang="en-US" altLang="zh-CN" sz="2400" b="1" dirty="0">
                <a:solidFill>
                  <a:srgbClr val="FF0000"/>
                </a:solidFill>
              </a:rPr>
              <a:t>ACTION[k,a]= r</a:t>
            </a:r>
            <a:r>
              <a:rPr lang="en-US" altLang="zh-CN" sz="2400" b="1" baseline="-30000" dirty="0">
                <a:solidFill>
                  <a:srgbClr val="FF0000"/>
                </a:solidFill>
              </a:rPr>
              <a:t>j</a:t>
            </a:r>
            <a:r>
              <a:rPr lang="zh-CN" altLang="en-US" sz="2400" b="1" dirty="0">
                <a:solidFill>
                  <a:srgbClr val="FF0000"/>
                </a:solidFill>
              </a:rPr>
              <a:t>（</a:t>
            </a:r>
            <a:r>
              <a:rPr lang="en-US" altLang="zh-CN" sz="2400" b="1" dirty="0">
                <a:solidFill>
                  <a:srgbClr val="FF0000"/>
                </a:solidFill>
              </a:rPr>
              <a:t>j</a:t>
            </a:r>
            <a:r>
              <a:rPr lang="zh-CN" altLang="en-US" sz="2400" b="1" dirty="0">
                <a:solidFill>
                  <a:srgbClr val="FF0000"/>
                </a:solidFill>
              </a:rPr>
              <a:t>为产生式</a:t>
            </a:r>
            <a:r>
              <a:rPr lang="en-US" altLang="zh-CN" sz="2400" b="1" dirty="0">
                <a:solidFill>
                  <a:srgbClr val="FF0000"/>
                </a:solidFill>
              </a:rPr>
              <a:t>A→</a:t>
            </a:r>
            <a:r>
              <a:rPr lang="en-US" altLang="zh-CN" sz="2400" b="1" dirty="0">
                <a:solidFill>
                  <a:srgbClr val="FF0000"/>
                </a:solidFill>
                <a:sym typeface="Symbol" panose="05050102010706020507" pitchFamily="18" charset="2"/>
              </a:rPr>
              <a:t></a:t>
            </a:r>
            <a:r>
              <a:rPr lang="zh-CN" altLang="en-US" sz="2400" b="1" dirty="0">
                <a:solidFill>
                  <a:srgbClr val="FF0000"/>
                </a:solidFill>
              </a:rPr>
              <a:t>的编号）；</a:t>
            </a:r>
            <a:endParaRPr lang="zh-CN" altLang="en-US" sz="2400" b="1" dirty="0">
              <a:solidFill>
                <a:srgbClr val="FF0000"/>
              </a:solidFill>
            </a:endParaRPr>
          </a:p>
          <a:p>
            <a:pPr marL="0" lvl="0" indent="0" algn="just" eaLnBrk="1" hangingPunct="1">
              <a:lnSpc>
                <a:spcPct val="120000"/>
              </a:lnSpc>
              <a:spcBef>
                <a:spcPct val="0"/>
              </a:spcBef>
              <a:buNone/>
            </a:pPr>
            <a:r>
              <a:rPr lang="zh-CN" altLang="en-US" sz="2400" b="1" dirty="0">
                <a:solidFill>
                  <a:srgbClr val="000000"/>
                </a:solidFill>
              </a:rPr>
              <a:t>（</a:t>
            </a:r>
            <a:r>
              <a:rPr lang="en-US" altLang="zh-CN" sz="2400" b="1" dirty="0">
                <a:solidFill>
                  <a:srgbClr val="000000"/>
                </a:solidFill>
              </a:rPr>
              <a:t>3</a:t>
            </a:r>
            <a:r>
              <a:rPr lang="zh-CN" altLang="en-US" sz="2400" b="1" dirty="0">
                <a:solidFill>
                  <a:srgbClr val="000000"/>
                </a:solidFill>
              </a:rPr>
              <a:t>）若项目</a:t>
            </a:r>
            <a:r>
              <a:rPr lang="en-US" altLang="zh-CN" sz="2400" b="1" dirty="0">
                <a:solidFill>
                  <a:srgbClr val="000000"/>
                </a:solidFill>
              </a:rPr>
              <a:t>S'→S·</a:t>
            </a:r>
            <a:r>
              <a:rPr lang="zh-CN" altLang="en-US" sz="2400" b="1" dirty="0">
                <a:solidFill>
                  <a:srgbClr val="000000"/>
                </a:solidFill>
              </a:rPr>
              <a:t>属于</a:t>
            </a:r>
            <a:r>
              <a:rPr lang="en-US" altLang="zh-CN" sz="2400" b="1" dirty="0">
                <a:solidFill>
                  <a:srgbClr val="000000"/>
                </a:solidFill>
              </a:rPr>
              <a:t>I</a:t>
            </a:r>
            <a:r>
              <a:rPr lang="en-US" altLang="zh-CN" sz="2400" b="1" baseline="-30000" dirty="0">
                <a:solidFill>
                  <a:srgbClr val="000000"/>
                </a:solidFill>
              </a:rPr>
              <a:t>k</a:t>
            </a:r>
            <a:r>
              <a:rPr lang="zh-CN" altLang="en-US" sz="2400" b="1" dirty="0">
                <a:solidFill>
                  <a:srgbClr val="000000"/>
                </a:solidFill>
              </a:rPr>
              <a:t>，则置</a:t>
            </a:r>
            <a:r>
              <a:rPr lang="en-US" altLang="zh-CN" sz="2400" b="1" dirty="0">
                <a:solidFill>
                  <a:srgbClr val="000000"/>
                </a:solidFill>
              </a:rPr>
              <a:t>ACTION[k,#]=acc</a:t>
            </a:r>
            <a:r>
              <a:rPr lang="zh-CN" altLang="en-US" sz="2400" b="1" dirty="0">
                <a:solidFill>
                  <a:srgbClr val="000000"/>
                </a:solidFill>
              </a:rPr>
              <a:t>；</a:t>
            </a:r>
            <a:endParaRPr lang="zh-CN" altLang="en-US" sz="2400" b="1" dirty="0"/>
          </a:p>
          <a:p>
            <a:pPr marL="0" lvl="0" indent="0" algn="just" eaLnBrk="1" hangingPunct="1">
              <a:lnSpc>
                <a:spcPct val="120000"/>
              </a:lnSpc>
              <a:spcBef>
                <a:spcPct val="0"/>
              </a:spcBef>
              <a:buNone/>
            </a:pPr>
            <a:r>
              <a:rPr lang="zh-CN" altLang="en-US" sz="2400" b="1" dirty="0">
                <a:solidFill>
                  <a:srgbClr val="000000"/>
                </a:solidFill>
              </a:rPr>
              <a:t>（</a:t>
            </a:r>
            <a:r>
              <a:rPr lang="en-US" altLang="zh-CN" sz="2400" b="1" dirty="0">
                <a:solidFill>
                  <a:srgbClr val="000000"/>
                </a:solidFill>
              </a:rPr>
              <a:t>4</a:t>
            </a:r>
            <a:r>
              <a:rPr lang="zh-CN" altLang="en-US" sz="2400" b="1" dirty="0">
                <a:solidFill>
                  <a:srgbClr val="000000"/>
                </a:solidFill>
              </a:rPr>
              <a:t>）若</a:t>
            </a:r>
            <a:r>
              <a:rPr lang="en-US" altLang="zh-CN" sz="2400" b="1" dirty="0">
                <a:solidFill>
                  <a:srgbClr val="000000"/>
                </a:solidFill>
              </a:rPr>
              <a:t>GO(I</a:t>
            </a:r>
            <a:r>
              <a:rPr lang="en-US" altLang="zh-CN" sz="2400" b="1" baseline="-30000" dirty="0">
                <a:solidFill>
                  <a:srgbClr val="000000"/>
                </a:solidFill>
              </a:rPr>
              <a:t>k</a:t>
            </a:r>
            <a:r>
              <a:rPr lang="en-US" altLang="zh-CN" sz="2400" b="1" dirty="0">
                <a:solidFill>
                  <a:srgbClr val="000000"/>
                </a:solidFill>
              </a:rPr>
              <a:t>,A)=I</a:t>
            </a:r>
            <a:r>
              <a:rPr lang="en-US" altLang="zh-CN" sz="2400" b="1" baseline="-30000" dirty="0">
                <a:solidFill>
                  <a:srgbClr val="000000"/>
                </a:solidFill>
              </a:rPr>
              <a:t>j</a:t>
            </a:r>
            <a:r>
              <a:rPr lang="en-US" altLang="zh-CN" sz="2400" b="1" dirty="0">
                <a:solidFill>
                  <a:srgbClr val="000000"/>
                </a:solidFill>
              </a:rPr>
              <a:t>(A∈V</a:t>
            </a:r>
            <a:r>
              <a:rPr lang="en-US" altLang="zh-CN" sz="2400" b="1" baseline="-30000" dirty="0">
                <a:solidFill>
                  <a:srgbClr val="000000"/>
                </a:solidFill>
              </a:rPr>
              <a:t>N</a:t>
            </a:r>
            <a:r>
              <a:rPr lang="en-US" altLang="zh-CN" sz="2400" b="1" dirty="0">
                <a:solidFill>
                  <a:srgbClr val="000000"/>
                </a:solidFill>
              </a:rPr>
              <a:t>)</a:t>
            </a:r>
            <a:r>
              <a:rPr lang="zh-CN" altLang="en-US" sz="2400" b="1" dirty="0">
                <a:solidFill>
                  <a:srgbClr val="000000"/>
                </a:solidFill>
              </a:rPr>
              <a:t>，则置</a:t>
            </a:r>
            <a:r>
              <a:rPr lang="en-US" altLang="zh-CN" sz="2400" b="1" dirty="0">
                <a:solidFill>
                  <a:srgbClr val="000000"/>
                </a:solidFill>
              </a:rPr>
              <a:t>GOTO[k,A]=j</a:t>
            </a:r>
            <a:r>
              <a:rPr lang="zh-CN" altLang="en-US" sz="2400" b="1" dirty="0">
                <a:solidFill>
                  <a:srgbClr val="000000"/>
                </a:solidFill>
              </a:rPr>
              <a:t>；</a:t>
            </a:r>
            <a:endParaRPr lang="zh-CN" altLang="en-US" sz="2400" b="1" dirty="0"/>
          </a:p>
          <a:p>
            <a:pPr marL="0" lvl="0" indent="0" algn="just" eaLnBrk="1" hangingPunct="1">
              <a:lnSpc>
                <a:spcPct val="120000"/>
              </a:lnSpc>
              <a:spcBef>
                <a:spcPct val="0"/>
              </a:spcBef>
              <a:buNone/>
            </a:pPr>
            <a:r>
              <a:rPr lang="zh-CN" altLang="en-US" sz="2400" b="1" dirty="0">
                <a:solidFill>
                  <a:srgbClr val="000000"/>
                </a:solidFill>
                <a:latin typeface="宋体" panose="02010600030101010101" pitchFamily="2" charset="-122"/>
              </a:rPr>
              <a:t>（</a:t>
            </a:r>
            <a:r>
              <a:rPr lang="en-US" altLang="zh-CN" sz="2400" b="1" dirty="0">
                <a:solidFill>
                  <a:srgbClr val="000000"/>
                </a:solidFill>
              </a:rPr>
              <a:t>5</a:t>
            </a:r>
            <a:r>
              <a:rPr lang="zh-CN" altLang="en-US" sz="2400" b="1" dirty="0">
                <a:solidFill>
                  <a:srgbClr val="000000"/>
                </a:solidFill>
                <a:latin typeface="宋体" panose="02010600030101010101" pitchFamily="2" charset="-122"/>
              </a:rPr>
              <a:t>）不能用上述方法填入内容的单元均置为</a:t>
            </a:r>
            <a:r>
              <a:rPr lang="zh-CN" altLang="en-US" sz="2400" b="1" dirty="0">
                <a:solidFill>
                  <a:srgbClr val="000000"/>
                </a:solidFill>
              </a:rPr>
              <a:t>“</a:t>
            </a:r>
            <a:r>
              <a:rPr lang="zh-CN" altLang="en-US" sz="2400" b="1" dirty="0">
                <a:solidFill>
                  <a:srgbClr val="000000"/>
                </a:solidFill>
                <a:latin typeface="宋体" panose="02010600030101010101" pitchFamily="2" charset="-122"/>
              </a:rPr>
              <a:t>出错标志</a:t>
            </a:r>
            <a:r>
              <a:rPr lang="zh-CN" altLang="en-US" sz="2400" b="1" dirty="0">
                <a:solidFill>
                  <a:srgbClr val="000000"/>
                </a:solidFill>
              </a:rPr>
              <a:t>”</a:t>
            </a:r>
            <a:r>
              <a:rPr lang="zh-CN" altLang="en-US" sz="2400" b="1" dirty="0">
                <a:solidFill>
                  <a:srgbClr val="000000"/>
                </a:solidFill>
                <a:latin typeface="宋体" panose="02010600030101010101" pitchFamily="2" charset="-122"/>
              </a:rPr>
              <a:t>（用空白表示）</a:t>
            </a:r>
            <a:r>
              <a:rPr lang="zh-CN" altLang="en-US" sz="2000" b="1" dirty="0">
                <a:solidFill>
                  <a:srgbClr val="000000"/>
                </a:solidFill>
                <a:latin typeface="宋体" panose="02010600030101010101" pitchFamily="2" charset="-122"/>
              </a:rPr>
              <a:t>。</a:t>
            </a:r>
            <a:r>
              <a:rPr lang="zh-CN" altLang="en-US" sz="2000" b="1" dirty="0"/>
              <a:t> </a:t>
            </a:r>
            <a:endParaRPr lang="zh-CN" altLang="en-US" sz="2000" b="1" dirty="0"/>
          </a:p>
        </p:txBody>
      </p:sp>
      <p:sp>
        <p:nvSpPr>
          <p:cNvPr id="56325"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SLR(1)</a:t>
            </a:r>
            <a:r>
              <a:rPr lang="zh-CN" altLang="en-US" b="1" dirty="0">
                <a:solidFill>
                  <a:srgbClr val="CC00CC"/>
                </a:solidFill>
                <a:latin typeface="楷体_GB2312" pitchFamily="49" charset="-122"/>
              </a:rPr>
              <a:t>分析表的构造</a:t>
            </a:r>
            <a:endParaRPr lang="zh-CN" altLang="en-US" b="1" dirty="0">
              <a:solidFill>
                <a:srgbClr val="CC00CC"/>
              </a:solidFill>
              <a:latin typeface="楷体_GB2312" pitchFamily="49" charset="-122"/>
            </a:endParaRPr>
          </a:p>
        </p:txBody>
      </p:sp>
      <p:sp>
        <p:nvSpPr>
          <p:cNvPr id="56326"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56327" name="Picture 5"/>
          <p:cNvPicPr/>
          <p:nvPr/>
        </p:nvPicPr>
        <p:blipFill>
          <a:blip r:embed="rId2"/>
          <a:stretch>
            <a:fillRect/>
          </a:stretch>
        </p:blipFill>
        <p:spPr>
          <a:xfrm>
            <a:off x="7445375" y="596900"/>
            <a:ext cx="811213" cy="758825"/>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p:nvPr/>
        </p:nvSpPr>
        <p:spPr>
          <a:xfrm>
            <a:off x="34925" y="620713"/>
            <a:ext cx="8229600" cy="151288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90000"/>
              </a:lnSpc>
              <a:buNone/>
            </a:pPr>
            <a:r>
              <a:rPr lang="en-US" altLang="zh-CN" sz="2800" b="1" dirty="0">
                <a:latin typeface="楷体_GB2312" pitchFamily="49" charset="-122"/>
              </a:rPr>
              <a:t>【</a:t>
            </a:r>
            <a:r>
              <a:rPr lang="zh-CN" altLang="en-US" sz="2800" b="1" dirty="0">
                <a:latin typeface="楷体_GB2312" pitchFamily="49" charset="-122"/>
              </a:rPr>
              <a:t>例</a:t>
            </a:r>
            <a:r>
              <a:rPr lang="en-US" altLang="zh-CN" sz="2800" b="1" dirty="0">
                <a:latin typeface="楷体_GB2312" pitchFamily="49" charset="-122"/>
              </a:rPr>
              <a:t>】</a:t>
            </a:r>
            <a:r>
              <a:rPr lang="zh-CN" altLang="en-US" sz="2800" b="1" dirty="0">
                <a:latin typeface="楷体_GB2312" pitchFamily="49" charset="-122"/>
              </a:rPr>
              <a:t>文法</a:t>
            </a:r>
            <a:r>
              <a:rPr lang="en-US" altLang="zh-CN" sz="2800" b="1" dirty="0">
                <a:latin typeface="楷体_GB2312" pitchFamily="49" charset="-122"/>
              </a:rPr>
              <a:t>G[S]:</a:t>
            </a:r>
            <a:endParaRPr lang="en-US" altLang="zh-CN" sz="2800" b="1" dirty="0">
              <a:latin typeface="楷体_GB2312" pitchFamily="49" charset="-122"/>
            </a:endParaRPr>
          </a:p>
          <a:p>
            <a:pPr marL="342900" lvl="0" indent="-342900" eaLnBrk="1" hangingPunct="1">
              <a:lnSpc>
                <a:spcPct val="90000"/>
              </a:lnSpc>
              <a:buNone/>
            </a:pPr>
            <a:r>
              <a:rPr lang="en-US" altLang="zh-CN" sz="2800" b="1" dirty="0">
                <a:latin typeface="楷体_GB2312" pitchFamily="49" charset="-122"/>
              </a:rPr>
              <a:t>S→aS</a:t>
            </a:r>
            <a:r>
              <a:rPr lang="zh-CN" altLang="en-US" sz="2800" b="1" dirty="0">
                <a:latin typeface="楷体_GB2312" pitchFamily="49" charset="-122"/>
              </a:rPr>
              <a:t>｜</a:t>
            </a:r>
            <a:r>
              <a:rPr lang="en-US" altLang="zh-CN" sz="2800" b="1" dirty="0">
                <a:latin typeface="楷体_GB2312" pitchFamily="49" charset="-122"/>
              </a:rPr>
              <a:t>bS|a     </a:t>
            </a:r>
            <a:endParaRPr lang="en-US" altLang="zh-CN" sz="2800" b="1" dirty="0">
              <a:latin typeface="楷体_GB2312" pitchFamily="49" charset="-122"/>
            </a:endParaRPr>
          </a:p>
          <a:p>
            <a:pPr marL="342900" lvl="0" indent="-342900" eaLnBrk="1" hangingPunct="1">
              <a:lnSpc>
                <a:spcPct val="90000"/>
              </a:lnSpc>
              <a:buNone/>
            </a:pPr>
            <a:r>
              <a:rPr lang="zh-CN" altLang="en-US" sz="2800" b="1" dirty="0">
                <a:latin typeface="楷体_GB2312" pitchFamily="49" charset="-122"/>
              </a:rPr>
              <a:t>构造其</a:t>
            </a:r>
            <a:r>
              <a:rPr lang="en-US" altLang="zh-CN" sz="2800" b="1" dirty="0">
                <a:latin typeface="楷体_GB2312" pitchFamily="49" charset="-122"/>
              </a:rPr>
              <a:t>SLR</a:t>
            </a:r>
            <a:r>
              <a:rPr lang="zh-CN" altLang="en-US" sz="2800" b="1" dirty="0">
                <a:latin typeface="楷体_GB2312" pitchFamily="49" charset="-122"/>
              </a:rPr>
              <a:t>分析表，并判断该文法是否为</a:t>
            </a:r>
            <a:r>
              <a:rPr lang="en-US" altLang="zh-CN" sz="2800" b="1" dirty="0">
                <a:latin typeface="楷体_GB2312" pitchFamily="49" charset="-122"/>
              </a:rPr>
              <a:t>SLR(1)</a:t>
            </a:r>
            <a:r>
              <a:rPr lang="zh-CN" altLang="en-US" sz="2800" b="1" dirty="0">
                <a:latin typeface="楷体_GB2312" pitchFamily="49" charset="-122"/>
              </a:rPr>
              <a:t>文法。</a:t>
            </a:r>
            <a:endParaRPr lang="zh-CN" altLang="en-US" sz="2800" b="1" dirty="0">
              <a:latin typeface="楷体_GB2312" pitchFamily="49" charset="-122"/>
            </a:endParaRPr>
          </a:p>
        </p:txBody>
      </p:sp>
      <p:sp>
        <p:nvSpPr>
          <p:cNvPr id="151555" name="Text Box 3"/>
          <p:cNvSpPr txBox="1"/>
          <p:nvPr/>
        </p:nvSpPr>
        <p:spPr>
          <a:xfrm>
            <a:off x="107950" y="2895600"/>
            <a:ext cx="2519363" cy="2246313"/>
          </a:xfrm>
          <a:prstGeom prst="rect">
            <a:avLst/>
          </a:prstGeom>
          <a:noFill/>
          <a:ln w="57150"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latin typeface="楷体_GB2312" pitchFamily="49" charset="-122"/>
              </a:rPr>
              <a:t>拓广为</a:t>
            </a:r>
            <a:r>
              <a:rPr lang="en-US" altLang="zh-CN" sz="2800" b="1" dirty="0">
                <a:latin typeface="楷体_GB2312" pitchFamily="49" charset="-122"/>
              </a:rPr>
              <a:t>G[S</a:t>
            </a:r>
            <a:r>
              <a:rPr lang="en-US" altLang="zh-CN" sz="2800" b="1" dirty="0">
                <a:solidFill>
                  <a:srgbClr val="000000"/>
                </a:solidFill>
              </a:rPr>
              <a:t> '</a:t>
            </a:r>
            <a:r>
              <a:rPr lang="en-US" altLang="zh-CN" sz="2800" b="1" dirty="0">
                <a:latin typeface="楷体_GB2312" pitchFamily="49" charset="-122"/>
              </a:rPr>
              <a:t>]:</a:t>
            </a:r>
            <a:endParaRPr lang="en-US" altLang="zh-CN" sz="2800" b="1" dirty="0">
              <a:latin typeface="楷体_GB2312" pitchFamily="49" charset="-122"/>
            </a:endParaRPr>
          </a:p>
          <a:p>
            <a:pPr marL="0" lvl="0" indent="0" eaLnBrk="1" hangingPunct="1">
              <a:spcBef>
                <a:spcPct val="0"/>
              </a:spcBef>
              <a:buNone/>
            </a:pPr>
            <a:r>
              <a:rPr lang="zh-CN" altLang="en-US" sz="2800" b="1" dirty="0">
                <a:latin typeface="楷体_GB2312" pitchFamily="49" charset="-122"/>
              </a:rPr>
              <a:t>（</a:t>
            </a:r>
            <a:r>
              <a:rPr lang="en-US" altLang="zh-CN" sz="2800" b="1" dirty="0">
                <a:latin typeface="楷体_GB2312" pitchFamily="49" charset="-122"/>
              </a:rPr>
              <a:t>0</a:t>
            </a:r>
            <a:r>
              <a:rPr lang="zh-CN" altLang="en-US" sz="2800" b="1" dirty="0">
                <a:latin typeface="楷体_GB2312" pitchFamily="49" charset="-122"/>
              </a:rPr>
              <a:t>）</a:t>
            </a:r>
            <a:r>
              <a:rPr lang="en-US" altLang="zh-CN" sz="2800" b="1" dirty="0">
                <a:latin typeface="楷体_GB2312" pitchFamily="49" charset="-122"/>
              </a:rPr>
              <a:t>S</a:t>
            </a:r>
            <a:r>
              <a:rPr lang="en-US" altLang="zh-CN" sz="2800" b="1" dirty="0">
                <a:solidFill>
                  <a:srgbClr val="000000"/>
                </a:solidFill>
              </a:rPr>
              <a:t> '</a:t>
            </a:r>
            <a:r>
              <a:rPr lang="en-US" altLang="zh-CN" sz="2800" b="1" dirty="0">
                <a:latin typeface="楷体_GB2312" pitchFamily="49" charset="-122"/>
              </a:rPr>
              <a:t>→S</a:t>
            </a:r>
            <a:endParaRPr lang="en-US" altLang="zh-CN" sz="2800" b="1" dirty="0">
              <a:latin typeface="楷体_GB2312" pitchFamily="49" charset="-122"/>
            </a:endParaRPr>
          </a:p>
          <a:p>
            <a:pPr marL="0" lvl="0" indent="0" eaLnBrk="1" hangingPunct="1">
              <a:spcBef>
                <a:spcPct val="0"/>
              </a:spcBef>
              <a:buNone/>
            </a:pPr>
            <a:r>
              <a:rPr lang="zh-CN" altLang="en-US" sz="2800" b="1" dirty="0">
                <a:latin typeface="楷体_GB2312" pitchFamily="49" charset="-122"/>
              </a:rPr>
              <a:t>（</a:t>
            </a:r>
            <a:r>
              <a:rPr lang="en-US" altLang="zh-CN" sz="2800" b="1" dirty="0">
                <a:latin typeface="楷体_GB2312" pitchFamily="49" charset="-122"/>
              </a:rPr>
              <a:t>1</a:t>
            </a:r>
            <a:r>
              <a:rPr lang="zh-CN" altLang="en-US" sz="2800" b="1" dirty="0">
                <a:latin typeface="楷体_GB2312" pitchFamily="49" charset="-122"/>
              </a:rPr>
              <a:t>）</a:t>
            </a:r>
            <a:r>
              <a:rPr lang="en-US" altLang="zh-CN" sz="2800" b="1" dirty="0">
                <a:latin typeface="楷体_GB2312" pitchFamily="49" charset="-122"/>
              </a:rPr>
              <a:t>S→aS</a:t>
            </a:r>
            <a:r>
              <a:rPr lang="zh-CN" altLang="en-US" sz="2800" b="1" dirty="0">
                <a:latin typeface="楷体_GB2312" pitchFamily="49" charset="-122"/>
              </a:rPr>
              <a:t>　</a:t>
            </a:r>
            <a:endParaRPr lang="zh-CN" altLang="en-US" sz="2800" b="1" dirty="0">
              <a:latin typeface="楷体_GB2312" pitchFamily="49" charset="-122"/>
            </a:endParaRPr>
          </a:p>
          <a:p>
            <a:pPr marL="0" lvl="0" indent="0" eaLnBrk="1" hangingPunct="1">
              <a:spcBef>
                <a:spcPct val="0"/>
              </a:spcBef>
              <a:buNone/>
            </a:pPr>
            <a:r>
              <a:rPr lang="zh-CN" altLang="en-US" sz="2800" b="1" dirty="0">
                <a:latin typeface="楷体_GB2312" pitchFamily="49" charset="-122"/>
              </a:rPr>
              <a:t>（</a:t>
            </a:r>
            <a:r>
              <a:rPr lang="en-US" altLang="zh-CN" sz="2800" b="1" dirty="0">
                <a:latin typeface="楷体_GB2312" pitchFamily="49" charset="-122"/>
              </a:rPr>
              <a:t>2</a:t>
            </a:r>
            <a:r>
              <a:rPr lang="zh-CN" altLang="en-US" sz="2800" b="1" dirty="0">
                <a:latin typeface="楷体_GB2312" pitchFamily="49" charset="-122"/>
              </a:rPr>
              <a:t>）</a:t>
            </a:r>
            <a:r>
              <a:rPr lang="en-US" altLang="zh-CN" sz="2800" b="1" dirty="0">
                <a:latin typeface="楷体_GB2312" pitchFamily="49" charset="-122"/>
              </a:rPr>
              <a:t>S→bS</a:t>
            </a:r>
            <a:r>
              <a:rPr lang="zh-CN" altLang="en-US" sz="2800" b="1" dirty="0">
                <a:latin typeface="楷体_GB2312" pitchFamily="49" charset="-122"/>
              </a:rPr>
              <a:t>　</a:t>
            </a:r>
            <a:endParaRPr lang="zh-CN" altLang="en-US" sz="2800" b="1" dirty="0">
              <a:latin typeface="楷体_GB2312" pitchFamily="49" charset="-122"/>
            </a:endParaRPr>
          </a:p>
          <a:p>
            <a:pPr marL="0" lvl="0" indent="0" eaLnBrk="1" hangingPunct="1">
              <a:spcBef>
                <a:spcPct val="0"/>
              </a:spcBef>
              <a:buNone/>
            </a:pPr>
            <a:r>
              <a:rPr lang="zh-CN" altLang="en-US" sz="2800" b="1" dirty="0">
                <a:latin typeface="楷体_GB2312" pitchFamily="49" charset="-122"/>
              </a:rPr>
              <a:t>（</a:t>
            </a:r>
            <a:r>
              <a:rPr lang="en-US" altLang="zh-CN" sz="2800" b="1" dirty="0">
                <a:latin typeface="楷体_GB2312" pitchFamily="49" charset="-122"/>
              </a:rPr>
              <a:t>3</a:t>
            </a:r>
            <a:r>
              <a:rPr lang="zh-CN" altLang="en-US" sz="2800" b="1" dirty="0">
                <a:latin typeface="楷体_GB2312" pitchFamily="49" charset="-122"/>
              </a:rPr>
              <a:t>）</a:t>
            </a:r>
            <a:r>
              <a:rPr lang="en-US" altLang="zh-CN" sz="2800" b="1" dirty="0">
                <a:latin typeface="楷体_GB2312" pitchFamily="49" charset="-122"/>
              </a:rPr>
              <a:t>S→a </a:t>
            </a:r>
            <a:endParaRPr lang="en-US" altLang="zh-CN" sz="2800" b="1" dirty="0">
              <a:latin typeface="楷体_GB2312" pitchFamily="49" charset="-122"/>
            </a:endParaRPr>
          </a:p>
        </p:txBody>
      </p:sp>
      <p:graphicFrame>
        <p:nvGraphicFramePr>
          <p:cNvPr id="2" name="对象 1"/>
          <p:cNvGraphicFramePr>
            <a:graphicFrameLocks noChangeAspect="1"/>
          </p:cNvGraphicFramePr>
          <p:nvPr/>
        </p:nvGraphicFramePr>
        <p:xfrm>
          <a:off x="3097213" y="2133600"/>
          <a:ext cx="5867400" cy="4513263"/>
        </p:xfrm>
        <a:graphic>
          <a:graphicData uri="http://schemas.openxmlformats.org/presentationml/2006/ole">
            <mc:AlternateContent xmlns:mc="http://schemas.openxmlformats.org/markup-compatibility/2006">
              <mc:Choice xmlns:v="urn:schemas-microsoft-com:vml" Requires="v">
                <p:oleObj spid="_x0000_s3079" name="" r:id="rId1" imgW="5105400" imgH="3389630" progId="Word.Picture.8">
                  <p:embed/>
                </p:oleObj>
              </mc:Choice>
              <mc:Fallback>
                <p:oleObj name="" r:id="rId1" imgW="5105400" imgH="3389630" progId="Word.Picture.8">
                  <p:embed/>
                  <p:pic>
                    <p:nvPicPr>
                      <p:cNvPr id="0" name="图片 3078"/>
                      <p:cNvPicPr/>
                      <p:nvPr/>
                    </p:nvPicPr>
                    <p:blipFill>
                      <a:blip r:embed="rId2"/>
                      <a:srcRect t="4819" b="1707"/>
                      <a:stretch>
                        <a:fillRect/>
                      </a:stretch>
                    </p:blipFill>
                    <p:spPr>
                      <a:xfrm>
                        <a:off x="3097213" y="2133600"/>
                        <a:ext cx="5867400" cy="45132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wipe(down)">
                                      <p:cBhvr>
                                        <p:cTn id="7" dur="500"/>
                                        <p:tgtEl>
                                          <p:spTgt spid="151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58371" name="Group 2"/>
          <p:cNvGrpSpPr/>
          <p:nvPr/>
        </p:nvGrpSpPr>
        <p:grpSpPr>
          <a:xfrm>
            <a:off x="304800" y="990600"/>
            <a:ext cx="8458200" cy="3487738"/>
            <a:chOff x="288" y="1344"/>
            <a:chExt cx="5328" cy="2197"/>
          </a:xfrm>
        </p:grpSpPr>
        <p:pic>
          <p:nvPicPr>
            <p:cNvPr id="58373" name="Picture 3"/>
            <p:cNvPicPr>
              <a:picLocks noChangeAspect="1"/>
            </p:cNvPicPr>
            <p:nvPr/>
          </p:nvPicPr>
          <p:blipFill>
            <a:blip r:embed="rId1"/>
            <a:stretch>
              <a:fillRect/>
            </a:stretch>
          </p:blipFill>
          <p:spPr>
            <a:xfrm>
              <a:off x="288" y="1344"/>
              <a:ext cx="5328" cy="718"/>
            </a:xfrm>
            <a:prstGeom prst="rect">
              <a:avLst/>
            </a:prstGeom>
            <a:noFill/>
            <a:ln w="9525">
              <a:noFill/>
            </a:ln>
          </p:spPr>
        </p:pic>
        <p:pic>
          <p:nvPicPr>
            <p:cNvPr id="58374" name="Picture 4"/>
            <p:cNvPicPr>
              <a:picLocks noChangeAspect="1"/>
            </p:cNvPicPr>
            <p:nvPr/>
          </p:nvPicPr>
          <p:blipFill>
            <a:blip r:embed="rId2"/>
            <a:stretch>
              <a:fillRect/>
            </a:stretch>
          </p:blipFill>
          <p:spPr>
            <a:xfrm>
              <a:off x="288" y="2064"/>
              <a:ext cx="5328" cy="1477"/>
            </a:xfrm>
            <a:prstGeom prst="rect">
              <a:avLst/>
            </a:prstGeom>
            <a:noFill/>
            <a:ln w="9525">
              <a:noFill/>
            </a:ln>
          </p:spPr>
        </p:pic>
      </p:grpSp>
      <p:sp>
        <p:nvSpPr>
          <p:cNvPr id="153605" name="AutoShape 5"/>
          <p:cNvSpPr/>
          <p:nvPr/>
        </p:nvSpPr>
        <p:spPr>
          <a:xfrm>
            <a:off x="5334000" y="5157788"/>
            <a:ext cx="3429000" cy="914400"/>
          </a:xfrm>
          <a:prstGeom prst="cloudCallout">
            <a:avLst>
              <a:gd name="adj1" fmla="val -39324"/>
              <a:gd name="adj2" fmla="val -85606"/>
            </a:avLst>
          </a:prstGeom>
          <a:solidFill>
            <a:schemeClr val="accent1"/>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t>是</a:t>
            </a:r>
            <a:r>
              <a:rPr lang="en-US" altLang="zh-CN" sz="2400" b="1" dirty="0"/>
              <a:t>SLR(1)</a:t>
            </a:r>
            <a:r>
              <a:rPr lang="zh-CN" altLang="en-US" sz="2400" b="1" dirty="0"/>
              <a:t>文法</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additive="base">
                                        <p:cTn id="7" dur="500" fill="hold"/>
                                        <p:tgtEl>
                                          <p:spTgt spid="153605"/>
                                        </p:tgtEl>
                                        <p:attrNameLst>
                                          <p:attrName>ppt_x</p:attrName>
                                        </p:attrNameLst>
                                      </p:cBhvr>
                                      <p:tavLst>
                                        <p:tav tm="0">
                                          <p:val>
                                            <p:strVal val="0-#ppt_w/2"/>
                                          </p:val>
                                        </p:tav>
                                        <p:tav tm="100000">
                                          <p:val>
                                            <p:strVal val="#ppt_x"/>
                                          </p:val>
                                        </p:tav>
                                      </p:tavLst>
                                    </p:anim>
                                    <p:anim calcmode="lin" valueType="num">
                                      <p:cBhvr additive="base">
                                        <p:cTn id="8"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54626" name="Rectangle 2"/>
          <p:cNvSpPr/>
          <p:nvPr/>
        </p:nvSpPr>
        <p:spPr>
          <a:xfrm>
            <a:off x="971550" y="1557338"/>
            <a:ext cx="6419850" cy="1160462"/>
          </a:xfrm>
          <a:prstGeom prst="rect">
            <a:avLst/>
          </a:prstGeom>
          <a:solidFill>
            <a:srgbClr val="FFFFD5"/>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
                <a:schemeClr val="accent2"/>
              </a:buClr>
              <a:buSzPct val="75000"/>
              <a:buFont typeface="Monotype Sorts" pitchFamily="2" charset="2"/>
              <a:buNone/>
            </a:pPr>
            <a:r>
              <a:rPr lang="zh-CN" altLang="en-US" sz="2800" b="1" dirty="0"/>
              <a:t>项目集</a:t>
            </a:r>
            <a:r>
              <a:rPr lang="en-US" altLang="zh-CN" sz="2800" b="1" dirty="0"/>
              <a:t>I</a:t>
            </a:r>
            <a:r>
              <a:rPr lang="en-US" altLang="zh-CN" sz="2800" b="1" baseline="-25000" dirty="0"/>
              <a:t>k</a:t>
            </a:r>
            <a:r>
              <a:rPr lang="en-US" altLang="zh-CN" sz="2800" b="1" dirty="0"/>
              <a:t> </a:t>
            </a:r>
            <a:r>
              <a:rPr lang="zh-CN" altLang="en-US" sz="2800" b="1" dirty="0"/>
              <a:t>含有项目</a:t>
            </a:r>
            <a:r>
              <a:rPr lang="en-US" altLang="zh-CN" sz="2800" b="1" dirty="0"/>
              <a:t>A→α·</a:t>
            </a:r>
            <a:r>
              <a:rPr lang="zh-CN" altLang="en-US" sz="2800" b="1" dirty="0"/>
              <a:t>，在</a:t>
            </a:r>
            <a:r>
              <a:rPr lang="en-US" altLang="zh-CN" sz="2800" b="1" dirty="0"/>
              <a:t>k</a:t>
            </a:r>
            <a:r>
              <a:rPr lang="zh-CN" altLang="en-US" sz="2800" b="1" dirty="0"/>
              <a:t>下，</a:t>
            </a:r>
            <a:endParaRPr lang="zh-CN" altLang="en-US" sz="2800" b="1" dirty="0"/>
          </a:p>
          <a:p>
            <a:pPr marL="0" lvl="0" indent="0" eaLnBrk="1" hangingPunct="1">
              <a:spcBef>
                <a:spcPct val="50000"/>
              </a:spcBef>
              <a:buClr>
                <a:schemeClr val="accent2"/>
              </a:buClr>
              <a:buSzPct val="75000"/>
              <a:buFont typeface="Monotype Sorts" pitchFamily="2" charset="2"/>
              <a:buNone/>
            </a:pPr>
            <a:r>
              <a:rPr lang="zh-CN" altLang="en-US" sz="2800" b="1" dirty="0"/>
              <a:t>若</a:t>
            </a:r>
            <a:r>
              <a:rPr lang="en-US" altLang="zh-CN" sz="2800" b="1" dirty="0"/>
              <a:t>a∈FOLLOW(A)</a:t>
            </a:r>
            <a:r>
              <a:rPr lang="zh-CN" altLang="en-US" sz="2800" b="1" dirty="0"/>
              <a:t>，则用</a:t>
            </a:r>
            <a:r>
              <a:rPr lang="en-US" altLang="zh-CN" sz="2800" b="1" dirty="0"/>
              <a:t>A→α</a:t>
            </a:r>
            <a:r>
              <a:rPr lang="zh-CN" altLang="en-US" sz="2800" b="1" dirty="0"/>
              <a:t>归约 </a:t>
            </a:r>
            <a:endParaRPr lang="zh-CN" altLang="en-US" sz="2800" b="1" dirty="0">
              <a:solidFill>
                <a:schemeClr val="hlink"/>
              </a:solidFill>
            </a:endParaRPr>
          </a:p>
        </p:txBody>
      </p:sp>
      <p:sp>
        <p:nvSpPr>
          <p:cNvPr id="154628" name="Rectangle 4"/>
          <p:cNvSpPr/>
          <p:nvPr/>
        </p:nvSpPr>
        <p:spPr>
          <a:xfrm>
            <a:off x="609600" y="4038600"/>
            <a:ext cx="7924800" cy="180022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t>因为</a:t>
            </a:r>
            <a:r>
              <a:rPr lang="en-US" altLang="zh-CN" sz="2800" b="1" dirty="0"/>
              <a:t>FOLLOW(A)</a:t>
            </a:r>
            <a:r>
              <a:rPr lang="zh-CN" altLang="en-US" sz="2800" b="1" dirty="0"/>
              <a:t>是指</a:t>
            </a:r>
            <a:r>
              <a:rPr lang="zh-CN" altLang="en-US" sz="2800" b="1" dirty="0">
                <a:solidFill>
                  <a:srgbClr val="FF0000"/>
                </a:solidFill>
              </a:rPr>
              <a:t>所有可能推导出的句型</a:t>
            </a:r>
            <a:r>
              <a:rPr lang="zh-CN" altLang="en-US" sz="2800" b="1" dirty="0"/>
              <a:t>中，可以跟随在</a:t>
            </a:r>
            <a:r>
              <a:rPr lang="en-US" altLang="zh-CN" sz="2800" b="1" dirty="0"/>
              <a:t>A</a:t>
            </a:r>
            <a:r>
              <a:rPr lang="zh-CN" altLang="en-US" sz="2800" b="1" dirty="0"/>
              <a:t>后的终结符号集</a:t>
            </a:r>
            <a:endParaRPr lang="zh-CN" altLang="en-US" sz="2800" b="1" dirty="0"/>
          </a:p>
          <a:p>
            <a:pPr marL="0" lvl="0" indent="0" eaLnBrk="1" hangingPunct="1">
              <a:spcBef>
                <a:spcPct val="0"/>
              </a:spcBef>
              <a:buNone/>
            </a:pPr>
            <a:r>
              <a:rPr lang="zh-CN" altLang="en-US" sz="2800" b="1" dirty="0"/>
              <a:t>但</a:t>
            </a:r>
            <a:r>
              <a:rPr lang="en-US" altLang="zh-CN" sz="2800" b="1" dirty="0"/>
              <a:t>LR</a:t>
            </a:r>
            <a:r>
              <a:rPr lang="zh-CN" altLang="en-US" sz="2800" b="1" dirty="0"/>
              <a:t>分析法的归约应该仅对</a:t>
            </a:r>
            <a:r>
              <a:rPr lang="zh-CN" altLang="en-US" sz="2800" b="1" dirty="0">
                <a:solidFill>
                  <a:srgbClr val="FF0000"/>
                </a:solidFill>
              </a:rPr>
              <a:t>规范句型</a:t>
            </a:r>
            <a:r>
              <a:rPr lang="zh-CN" altLang="en-US" sz="2800" b="1" dirty="0"/>
              <a:t>中跟随在</a:t>
            </a:r>
            <a:r>
              <a:rPr lang="en-US" altLang="zh-CN" sz="2800" b="1" dirty="0"/>
              <a:t>A</a:t>
            </a:r>
            <a:r>
              <a:rPr lang="zh-CN" altLang="en-US" sz="2800" b="1" dirty="0"/>
              <a:t>后的终结符有效</a:t>
            </a:r>
            <a:endParaRPr lang="zh-CN" altLang="en-US" sz="2800" b="1" dirty="0"/>
          </a:p>
        </p:txBody>
      </p:sp>
      <p:sp>
        <p:nvSpPr>
          <p:cNvPr id="154629" name="Rectangle 5"/>
          <p:cNvSpPr/>
          <p:nvPr/>
        </p:nvSpPr>
        <p:spPr>
          <a:xfrm>
            <a:off x="971550" y="3068638"/>
            <a:ext cx="7416800" cy="528637"/>
          </a:xfrm>
          <a:prstGeom prst="rect">
            <a:avLst/>
          </a:prstGeom>
          <a:solidFill>
            <a:srgbClr val="00FF00"/>
          </a:solidFill>
          <a:ln w="9525" cap="flat" cmpd="sng">
            <a:solidFill>
              <a:srgbClr val="00FF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800" b="1" dirty="0"/>
              <a:t>这种归约可能导致</a:t>
            </a:r>
            <a:r>
              <a:rPr lang="zh-CN" altLang="en-US" sz="2800" b="1" dirty="0">
                <a:solidFill>
                  <a:schemeClr val="bg1"/>
                </a:solidFill>
              </a:rPr>
              <a:t>归约扩大化？？？？？</a:t>
            </a:r>
            <a:endParaRPr lang="zh-CN" altLang="en-US" sz="2800" b="1" dirty="0">
              <a:solidFill>
                <a:schemeClr val="bg1"/>
              </a:solidFill>
            </a:endParaRPr>
          </a:p>
        </p:txBody>
      </p:sp>
      <p:sp>
        <p:nvSpPr>
          <p:cNvPr id="59398"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SLR(1)</a:t>
            </a:r>
            <a:r>
              <a:rPr lang="zh-CN" altLang="en-US" b="1" dirty="0">
                <a:solidFill>
                  <a:srgbClr val="CC00CC"/>
                </a:solidFill>
                <a:latin typeface="楷体_GB2312" pitchFamily="49" charset="-122"/>
              </a:rPr>
              <a:t>分析法存在的问题</a:t>
            </a:r>
            <a:endParaRPr lang="zh-CN" altLang="en-US" b="1" dirty="0">
              <a:solidFill>
                <a:srgbClr val="CC00CC"/>
              </a:solidFill>
              <a:latin typeface="楷体_GB2312" pitchFamily="49" charset="-122"/>
            </a:endParaRPr>
          </a:p>
        </p:txBody>
      </p:sp>
      <p:sp>
        <p:nvSpPr>
          <p:cNvPr id="59399"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59400"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blinds(horizontal)">
                                      <p:cBhvr>
                                        <p:cTn id="7" dur="500"/>
                                        <p:tgtEl>
                                          <p:spTgt spid="1546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4629"/>
                                        </p:tgtEl>
                                        <p:attrNameLst>
                                          <p:attrName>style.visibility</p:attrName>
                                        </p:attrNameLst>
                                      </p:cBhvr>
                                      <p:to>
                                        <p:strVal val="visible"/>
                                      </p:to>
                                    </p:set>
                                    <p:anim calcmode="lin" valueType="num">
                                      <p:cBhvr additive="base">
                                        <p:cTn id="12" dur="500" fill="hold"/>
                                        <p:tgtEl>
                                          <p:spTgt spid="154629"/>
                                        </p:tgtEl>
                                        <p:attrNameLst>
                                          <p:attrName>ppt_x</p:attrName>
                                        </p:attrNameLst>
                                      </p:cBhvr>
                                      <p:tavLst>
                                        <p:tav tm="0">
                                          <p:val>
                                            <p:strVal val="#ppt_x"/>
                                          </p:val>
                                        </p:tav>
                                        <p:tav tm="100000">
                                          <p:val>
                                            <p:strVal val="#ppt_x"/>
                                          </p:val>
                                        </p:tav>
                                      </p:tavLst>
                                    </p:anim>
                                    <p:anim calcmode="lin" valueType="num">
                                      <p:cBhvr additive="base">
                                        <p:cTn id="13" dur="500" fill="hold"/>
                                        <p:tgtEl>
                                          <p:spTgt spid="1546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54628"/>
                                        </p:tgtEl>
                                        <p:attrNameLst>
                                          <p:attrName>style.visibility</p:attrName>
                                        </p:attrNameLst>
                                      </p:cBhvr>
                                      <p:to>
                                        <p:strVal val="visible"/>
                                      </p:to>
                                    </p:set>
                                    <p:animEffect transition="in" filter="box(in)">
                                      <p:cBhvr>
                                        <p:cTn id="18" dur="500"/>
                                        <p:tgtEl>
                                          <p:spTgt spid="15462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54628">
                                            <p:txEl>
                                              <p:charRg st="0" end="39"/>
                                            </p:txEl>
                                          </p:spTgt>
                                        </p:tgtEl>
                                        <p:attrNameLst>
                                          <p:attrName>style.visibility</p:attrName>
                                        </p:attrNameLst>
                                      </p:cBhvr>
                                      <p:to>
                                        <p:strVal val="visible"/>
                                      </p:to>
                                    </p:set>
                                    <p:animEffect transition="in" filter="box(in)">
                                      <p:cBhvr>
                                        <p:cTn id="23" dur="500"/>
                                        <p:tgtEl>
                                          <p:spTgt spid="154628">
                                            <p:txEl>
                                              <p:charRg st="0" end="3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54628">
                                            <p:txEl>
                                              <p:charRg st="39" end="69"/>
                                            </p:txEl>
                                          </p:spTgt>
                                        </p:tgtEl>
                                        <p:attrNameLst>
                                          <p:attrName>style.visibility</p:attrName>
                                        </p:attrNameLst>
                                      </p:cBhvr>
                                      <p:to>
                                        <p:strVal val="visible"/>
                                      </p:to>
                                    </p:set>
                                    <p:animEffect transition="in" filter="box(in)">
                                      <p:cBhvr>
                                        <p:cTn id="28" dur="500"/>
                                        <p:tgtEl>
                                          <p:spTgt spid="154628">
                                            <p:txEl>
                                              <p:charRg st="39"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nimBg="1"/>
      <p:bldP spid="154628" grpId="0" animBg="1" build="p"/>
      <p:bldP spid="1546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242690" name="Picture 2" descr="Snap78"/>
          <p:cNvPicPr>
            <a:picLocks noChangeAspect="1"/>
          </p:cNvPicPr>
          <p:nvPr/>
        </p:nvPicPr>
        <p:blipFill>
          <a:blip r:embed="rId1"/>
          <a:stretch>
            <a:fillRect/>
          </a:stretch>
        </p:blipFill>
        <p:spPr>
          <a:xfrm>
            <a:off x="1524000" y="833438"/>
            <a:ext cx="7620000" cy="5719762"/>
          </a:xfrm>
          <a:prstGeom prst="rect">
            <a:avLst/>
          </a:prstGeom>
          <a:noFill/>
          <a:ln w="9525">
            <a:noFill/>
          </a:ln>
        </p:spPr>
      </p:pic>
      <p:sp>
        <p:nvSpPr>
          <p:cNvPr id="60420" name="Rectangle 3"/>
          <p:cNvSpPr/>
          <p:nvPr/>
        </p:nvSpPr>
        <p:spPr>
          <a:xfrm>
            <a:off x="0" y="0"/>
            <a:ext cx="2268538" cy="2462213"/>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ea typeface="宋体" panose="02010600030101010101" pitchFamily="2" charset="-122"/>
              </a:rPr>
              <a:t>S</a:t>
            </a:r>
            <a:r>
              <a:rPr lang="en-US" altLang="zh-CN" sz="2400" b="1" dirty="0">
                <a:solidFill>
                  <a:srgbClr val="000000"/>
                </a:solidFill>
              </a:rPr>
              <a:t>'</a:t>
            </a:r>
            <a:r>
              <a:rPr lang="en-US" altLang="zh-CN" sz="2800" b="1" dirty="0"/>
              <a:t>→</a:t>
            </a:r>
            <a:r>
              <a:rPr lang="en-US" altLang="zh-CN" sz="2400" b="1" dirty="0">
                <a:ea typeface="宋体" panose="02010600030101010101" pitchFamily="2" charset="-122"/>
              </a:rPr>
              <a:t> S</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S</a:t>
            </a:r>
            <a:r>
              <a:rPr lang="en-US" altLang="zh-CN" sz="2800" b="1" dirty="0"/>
              <a:t>→</a:t>
            </a:r>
            <a:r>
              <a:rPr lang="en-US" altLang="zh-CN" sz="2400" b="1" dirty="0">
                <a:ea typeface="宋体" panose="02010600030101010101" pitchFamily="2" charset="-122"/>
              </a:rPr>
              <a:t> aAd</a:t>
            </a:r>
            <a:r>
              <a:rPr lang="zh-CN" altLang="en-US" sz="2800" b="1" dirty="0">
                <a:latin typeface="楷体_GB2312" pitchFamily="49" charset="-122"/>
              </a:rPr>
              <a:t>｜</a:t>
            </a:r>
            <a:r>
              <a:rPr lang="en-US" altLang="zh-CN" sz="2400" b="1" dirty="0">
                <a:ea typeface="宋体" panose="02010600030101010101" pitchFamily="2" charset="-122"/>
              </a:rPr>
              <a:t>bAc </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S</a:t>
            </a:r>
            <a:r>
              <a:rPr lang="en-US" altLang="zh-CN" sz="2800" b="1" dirty="0"/>
              <a:t>→</a:t>
            </a:r>
            <a:r>
              <a:rPr lang="en-US" altLang="zh-CN" sz="2400" b="1" dirty="0">
                <a:ea typeface="宋体" panose="02010600030101010101" pitchFamily="2" charset="-122"/>
              </a:rPr>
              <a:t> aec</a:t>
            </a:r>
            <a:r>
              <a:rPr lang="zh-CN" altLang="en-US" sz="2800" b="1" dirty="0">
                <a:latin typeface="楷体_GB2312" pitchFamily="49" charset="-122"/>
              </a:rPr>
              <a:t>｜</a:t>
            </a:r>
            <a:r>
              <a:rPr lang="en-US" altLang="zh-CN" sz="2400" b="1" dirty="0">
                <a:ea typeface="宋体" panose="02010600030101010101" pitchFamily="2" charset="-122"/>
              </a:rPr>
              <a:t>bed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A </a:t>
            </a:r>
            <a:r>
              <a:rPr lang="en-US" altLang="zh-CN" sz="2800" b="1" dirty="0"/>
              <a:t>→</a:t>
            </a:r>
            <a:r>
              <a:rPr lang="en-US" altLang="zh-CN" sz="2400" b="1" dirty="0">
                <a:ea typeface="宋体" panose="02010600030101010101" pitchFamily="2" charset="-122"/>
              </a:rPr>
              <a:t>e</a:t>
            </a:r>
            <a:endParaRPr lang="en-US" altLang="zh-CN" sz="2400" b="1" dirty="0">
              <a:ea typeface="宋体" panose="02010600030101010101" pitchFamily="2" charset="-122"/>
            </a:endParaRPr>
          </a:p>
        </p:txBody>
      </p:sp>
      <p:grpSp>
        <p:nvGrpSpPr>
          <p:cNvPr id="242694" name="Group 6"/>
          <p:cNvGrpSpPr/>
          <p:nvPr/>
        </p:nvGrpSpPr>
        <p:grpSpPr bwMode="auto">
          <a:xfrm>
            <a:off x="1600200" y="3962400"/>
            <a:ext cx="7391400" cy="762000"/>
            <a:chOff x="1008" y="2640"/>
            <a:chExt cx="4656" cy="480"/>
          </a:xfrm>
          <a:solidFill>
            <a:srgbClr val="FFC000">
              <a:alpha val="67059"/>
            </a:srgbClr>
          </a:solidFill>
        </p:grpSpPr>
        <p:sp>
          <p:nvSpPr>
            <p:cNvPr id="61448" name="Rectangle 4"/>
            <p:cNvSpPr>
              <a:spLocks noChangeArrowheads="1"/>
            </p:cNvSpPr>
            <p:nvPr/>
          </p:nvSpPr>
          <p:spPr bwMode="auto">
            <a:xfrm>
              <a:off x="1008" y="2640"/>
              <a:ext cx="1056" cy="480"/>
            </a:xfrm>
            <a:prstGeom prst="rect">
              <a:avLst/>
            </a:prstGeom>
            <a:grp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61449" name="Rectangle 5"/>
            <p:cNvSpPr>
              <a:spLocks noChangeArrowheads="1"/>
            </p:cNvSpPr>
            <p:nvPr/>
          </p:nvSpPr>
          <p:spPr bwMode="auto">
            <a:xfrm>
              <a:off x="4608" y="2640"/>
              <a:ext cx="1056" cy="480"/>
            </a:xfrm>
            <a:prstGeom prst="rect">
              <a:avLst/>
            </a:prstGeom>
            <a:grpFill/>
            <a:ln>
              <a:noFill/>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242696" name="Rectangle 8"/>
          <p:cNvSpPr/>
          <p:nvPr/>
        </p:nvSpPr>
        <p:spPr>
          <a:xfrm>
            <a:off x="3203575" y="152400"/>
            <a:ext cx="17240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宋体" panose="02010600030101010101" pitchFamily="2" charset="-122"/>
                <a:ea typeface="宋体" panose="02010600030101010101" pitchFamily="2" charset="-122"/>
              </a:rPr>
              <a:t>FOLLOW(A)=</a:t>
            </a:r>
            <a:endParaRPr lang="en-US" altLang="zh-CN" sz="2400" b="1" dirty="0">
              <a:latin typeface="宋体" panose="02010600030101010101" pitchFamily="2" charset="-122"/>
              <a:ea typeface="宋体" panose="02010600030101010101" pitchFamily="2" charset="-122"/>
            </a:endParaRPr>
          </a:p>
        </p:txBody>
      </p:sp>
      <p:sp>
        <p:nvSpPr>
          <p:cNvPr id="242697" name="Rectangle 9"/>
          <p:cNvSpPr/>
          <p:nvPr/>
        </p:nvSpPr>
        <p:spPr>
          <a:xfrm>
            <a:off x="4859338" y="115888"/>
            <a:ext cx="9540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宋体" panose="02010600030101010101" pitchFamily="2" charset="-122"/>
                <a:ea typeface="宋体" panose="02010600030101010101" pitchFamily="2" charset="-122"/>
              </a:rPr>
              <a:t>{c,d}</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2690"/>
                                        </p:tgtEl>
                                        <p:attrNameLst>
                                          <p:attrName>style.visibility</p:attrName>
                                        </p:attrNameLst>
                                      </p:cBhvr>
                                      <p:to>
                                        <p:strVal val="visible"/>
                                      </p:to>
                                    </p:set>
                                    <p:animEffect transition="in" filter="blinds(horizontal)">
                                      <p:cBhvr>
                                        <p:cTn id="7" dur="500"/>
                                        <p:tgtEl>
                                          <p:spTgt spid="2426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2696"/>
                                        </p:tgtEl>
                                        <p:attrNameLst>
                                          <p:attrName>style.visibility</p:attrName>
                                        </p:attrNameLst>
                                      </p:cBhvr>
                                      <p:to>
                                        <p:strVal val="visible"/>
                                      </p:to>
                                    </p:set>
                                    <p:anim calcmode="lin" valueType="num">
                                      <p:cBhvr additive="base">
                                        <p:cTn id="12" dur="500" fill="hold"/>
                                        <p:tgtEl>
                                          <p:spTgt spid="242696"/>
                                        </p:tgtEl>
                                        <p:attrNameLst>
                                          <p:attrName>ppt_x</p:attrName>
                                        </p:attrNameLst>
                                      </p:cBhvr>
                                      <p:tavLst>
                                        <p:tav tm="0">
                                          <p:val>
                                            <p:strVal val="0-#ppt_w/2"/>
                                          </p:val>
                                        </p:tav>
                                        <p:tav tm="100000">
                                          <p:val>
                                            <p:strVal val="#ppt_x"/>
                                          </p:val>
                                        </p:tav>
                                      </p:tavLst>
                                    </p:anim>
                                    <p:anim calcmode="lin" valueType="num">
                                      <p:cBhvr additive="base">
                                        <p:cTn id="13" dur="500" fill="hold"/>
                                        <p:tgtEl>
                                          <p:spTgt spid="24269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42697"/>
                                        </p:tgtEl>
                                        <p:attrNameLst>
                                          <p:attrName>style.visibility</p:attrName>
                                        </p:attrNameLst>
                                      </p:cBhvr>
                                      <p:to>
                                        <p:strVal val="visible"/>
                                      </p:to>
                                    </p:set>
                                    <p:anim calcmode="lin" valueType="num">
                                      <p:cBhvr additive="base">
                                        <p:cTn id="18" dur="500" fill="hold"/>
                                        <p:tgtEl>
                                          <p:spTgt spid="242697"/>
                                        </p:tgtEl>
                                        <p:attrNameLst>
                                          <p:attrName>ppt_x</p:attrName>
                                        </p:attrNameLst>
                                      </p:cBhvr>
                                      <p:tavLst>
                                        <p:tav tm="0">
                                          <p:val>
                                            <p:strVal val="1+#ppt_w/2"/>
                                          </p:val>
                                        </p:tav>
                                        <p:tav tm="100000">
                                          <p:val>
                                            <p:strVal val="#ppt_x"/>
                                          </p:val>
                                        </p:tav>
                                      </p:tavLst>
                                    </p:anim>
                                    <p:anim calcmode="lin" valueType="num">
                                      <p:cBhvr additive="base">
                                        <p:cTn id="19" dur="500" fill="hold"/>
                                        <p:tgtEl>
                                          <p:spTgt spid="24269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42694"/>
                                        </p:tgtEl>
                                        <p:attrNameLst>
                                          <p:attrName>style.visibility</p:attrName>
                                        </p:attrNameLst>
                                      </p:cBhvr>
                                      <p:to>
                                        <p:strVal val="visible"/>
                                      </p:to>
                                    </p:set>
                                    <p:animEffect transition="in" filter="blinds(horizontal)">
                                      <p:cBhvr>
                                        <p:cTn id="24" dur="500"/>
                                        <p:tgtEl>
                                          <p:spTgt spid="24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6" grpId="0"/>
      <p:bldP spid="24269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43714" name="Rectangle 2"/>
          <p:cNvSpPr/>
          <p:nvPr/>
        </p:nvSpPr>
        <p:spPr>
          <a:xfrm>
            <a:off x="381000" y="2590800"/>
            <a:ext cx="8137525" cy="2647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FOLLOW(A)={c,d}</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在</a:t>
            </a:r>
            <a:r>
              <a:rPr lang="en-US" altLang="zh-CN" sz="2400" b="1" dirty="0">
                <a:latin typeface="宋体" panose="02010600030101010101" pitchFamily="2" charset="-122"/>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中，</a:t>
            </a:r>
            <a:r>
              <a:rPr lang="en-US" altLang="zh-CN" sz="2400" b="1" dirty="0">
                <a:latin typeface="宋体" panose="02010600030101010101" pitchFamily="2" charset="-122"/>
                <a:ea typeface="宋体" panose="02010600030101010101" pitchFamily="2" charset="-122"/>
              </a:rPr>
              <a:t>FOLLOW</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a:t>
            </a:r>
            <a:r>
              <a:rPr lang="zh-CN" altLang="en-US" sz="2400" b="1" dirty="0">
                <a:latin typeface="宋体" panose="02010600030101010101" pitchFamily="2" charset="-122"/>
                <a:ea typeface="宋体" panose="02010600030101010101" pitchFamily="2" charset="-122"/>
              </a:rPr>
              <a:t>）</a:t>
            </a:r>
            <a:r>
              <a:rPr lang="zh-CN" altLang="en-US" sz="2400" b="1" dirty="0">
                <a:ea typeface="宋体" panose="02010600030101010101" pitchFamily="2" charset="-122"/>
              </a:rPr>
              <a:t>∩｛</a:t>
            </a:r>
            <a:r>
              <a:rPr lang="en-US" altLang="zh-CN" sz="2400" b="1" dirty="0">
                <a:ea typeface="宋体" panose="02010600030101010101" pitchFamily="2" charset="-122"/>
              </a:rPr>
              <a:t>c</a:t>
            </a:r>
            <a:r>
              <a:rPr lang="zh-CN" altLang="en-US" sz="2400" b="1" dirty="0">
                <a:ea typeface="宋体" panose="02010600030101010101" pitchFamily="2" charset="-122"/>
              </a:rPr>
              <a:t>｝</a:t>
            </a:r>
            <a:r>
              <a:rPr lang="en-US" altLang="zh-CN" sz="2400" b="1" dirty="0">
                <a:ea typeface="宋体" panose="02010600030101010101" pitchFamily="2" charset="-122"/>
              </a:rPr>
              <a:t>={c,d} ∩{c} ≠ Ø</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ea typeface="宋体" panose="02010600030101010101" pitchFamily="2" charset="-122"/>
              </a:rPr>
              <a:t>在</a:t>
            </a:r>
            <a:r>
              <a:rPr lang="en-US" altLang="zh-CN" sz="2400" b="1" dirty="0">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7</a:t>
            </a:r>
            <a:r>
              <a:rPr lang="zh-CN" altLang="en-US" sz="2400" b="1" dirty="0">
                <a:ea typeface="宋体" panose="02010600030101010101" pitchFamily="2" charset="-122"/>
              </a:rPr>
              <a:t>中，</a:t>
            </a:r>
            <a:r>
              <a:rPr lang="en-US" altLang="zh-CN" sz="2400" b="1" dirty="0">
                <a:ea typeface="宋体" panose="02010600030101010101" pitchFamily="2" charset="-122"/>
              </a:rPr>
              <a:t>FOLLOW</a:t>
            </a:r>
            <a:r>
              <a:rPr lang="zh-CN" altLang="en-US" sz="2400" b="1" dirty="0">
                <a:ea typeface="宋体" panose="02010600030101010101" pitchFamily="2" charset="-122"/>
              </a:rPr>
              <a:t>（</a:t>
            </a:r>
            <a:r>
              <a:rPr lang="en-US" altLang="zh-CN" sz="2400" b="1" dirty="0">
                <a:ea typeface="宋体" panose="02010600030101010101" pitchFamily="2" charset="-122"/>
              </a:rPr>
              <a:t>A</a:t>
            </a:r>
            <a:r>
              <a:rPr lang="zh-CN" altLang="en-US" sz="2400" b="1" dirty="0">
                <a:ea typeface="宋体" panose="02010600030101010101" pitchFamily="2" charset="-122"/>
              </a:rPr>
              <a:t>）∩｛</a:t>
            </a:r>
            <a:r>
              <a:rPr lang="en-US" altLang="zh-CN" sz="2400" b="1" dirty="0">
                <a:ea typeface="宋体" panose="02010600030101010101" pitchFamily="2" charset="-122"/>
              </a:rPr>
              <a:t>d</a:t>
            </a:r>
            <a:r>
              <a:rPr lang="zh-CN" altLang="en-US" sz="2400" b="1" dirty="0">
                <a:ea typeface="宋体" panose="02010600030101010101" pitchFamily="2" charset="-122"/>
              </a:rPr>
              <a:t>｝</a:t>
            </a:r>
            <a:r>
              <a:rPr lang="en-US" altLang="zh-CN" sz="2400" b="1" dirty="0">
                <a:ea typeface="宋体" panose="02010600030101010101" pitchFamily="2" charset="-122"/>
              </a:rPr>
              <a:t>={c,d} ∩{d} ≠ Ø</a:t>
            </a:r>
            <a:endParaRPr lang="en-US" altLang="zh-CN" sz="2400" b="1" dirty="0">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因此，</a:t>
            </a:r>
            <a:r>
              <a:rPr lang="en-US" altLang="zh-CN" sz="2400" b="1" dirty="0">
                <a:latin typeface="宋体" panose="02010600030101010101" pitchFamily="2" charset="-122"/>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中冲突不能用</a:t>
            </a:r>
            <a:r>
              <a:rPr lang="en-US" altLang="zh-CN" sz="2400" b="1" dirty="0">
                <a:latin typeface="宋体" panose="02010600030101010101" pitchFamily="2" charset="-122"/>
                <a:ea typeface="宋体" panose="02010600030101010101" pitchFamily="2" charset="-122"/>
              </a:rPr>
              <a:t>SLR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）方法解决</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solidFill>
                  <a:srgbClr val="FF3300"/>
                </a:solidFill>
                <a:latin typeface="宋体" panose="02010600030101010101" pitchFamily="2" charset="-122"/>
                <a:ea typeface="宋体" panose="02010600030101010101" pitchFamily="2" charset="-122"/>
              </a:rPr>
              <a:t>所以我们引进</a:t>
            </a:r>
            <a:r>
              <a:rPr lang="en-US" altLang="zh-CN" sz="2400" b="1" dirty="0">
                <a:solidFill>
                  <a:srgbClr val="FF3300"/>
                </a:solidFill>
                <a:latin typeface="宋体" panose="02010600030101010101" pitchFamily="2" charset="-122"/>
                <a:ea typeface="宋体" panose="02010600030101010101" pitchFamily="2" charset="-122"/>
              </a:rPr>
              <a:t>LR(1)</a:t>
            </a:r>
            <a:r>
              <a:rPr lang="zh-CN" altLang="en-US" sz="2400" b="1" dirty="0">
                <a:solidFill>
                  <a:srgbClr val="FF3300"/>
                </a:solidFill>
                <a:latin typeface="宋体" panose="02010600030101010101" pitchFamily="2" charset="-122"/>
                <a:ea typeface="宋体" panose="02010600030101010101" pitchFamily="2" charset="-122"/>
              </a:rPr>
              <a:t>方法解决</a:t>
            </a:r>
            <a:endParaRPr lang="zh-CN" altLang="en-US" sz="2400" b="1" dirty="0">
              <a:solidFill>
                <a:srgbClr val="FF3300"/>
              </a:solidFill>
              <a:latin typeface="宋体" panose="02010600030101010101" pitchFamily="2" charset="-122"/>
              <a:ea typeface="宋体" panose="02010600030101010101" pitchFamily="2" charset="-122"/>
            </a:endParaRPr>
          </a:p>
        </p:txBody>
      </p:sp>
      <p:sp>
        <p:nvSpPr>
          <p:cNvPr id="61444" name="Rectangle 7"/>
          <p:cNvSpPr/>
          <p:nvPr/>
        </p:nvSpPr>
        <p:spPr>
          <a:xfrm>
            <a:off x="381000" y="914400"/>
            <a:ext cx="4572000" cy="1314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65000"/>
              </a:lnSpc>
              <a:spcBef>
                <a:spcPct val="50000"/>
              </a:spcBef>
              <a:buFont typeface="Wingdings" panose="05000000000000000000" pitchFamily="2" charset="2"/>
              <a:buNone/>
            </a:pPr>
            <a:r>
              <a:rPr lang="en-US" altLang="zh-CN" sz="2400" b="1" dirty="0">
                <a:latin typeface="宋体" panose="02010600030101010101" pitchFamily="2" charset="-122"/>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marL="0" lvl="0" indent="0">
              <a:lnSpc>
                <a:spcPct val="65000"/>
              </a:lnSpc>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S </a:t>
            </a:r>
            <a:r>
              <a:rPr lang="en-US" altLang="zh-CN" sz="2800" b="1" dirty="0"/>
              <a:t>→</a:t>
            </a:r>
            <a:r>
              <a:rPr lang="en-US" altLang="zh-CN" sz="2400" b="1" dirty="0">
                <a:latin typeface="宋体" panose="02010600030101010101" pitchFamily="2" charset="-122"/>
                <a:ea typeface="宋体" panose="02010600030101010101" pitchFamily="2" charset="-122"/>
              </a:rPr>
              <a:t>ae·c          </a:t>
            </a:r>
            <a:endParaRPr lang="en-US" altLang="zh-CN" sz="2400" b="1" dirty="0">
              <a:latin typeface="宋体" panose="02010600030101010101" pitchFamily="2" charset="-122"/>
              <a:ea typeface="宋体" panose="02010600030101010101" pitchFamily="2" charset="-122"/>
            </a:endParaRPr>
          </a:p>
          <a:p>
            <a:pPr marL="0" lvl="0" indent="0">
              <a:lnSpc>
                <a:spcPct val="65000"/>
              </a:lnSpc>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 </a:t>
            </a:r>
            <a:r>
              <a:rPr lang="en-US" altLang="zh-CN" sz="2800" b="1" dirty="0"/>
              <a:t>→</a:t>
            </a:r>
            <a:r>
              <a:rPr lang="en-US" altLang="zh-CN" sz="2400" b="1" dirty="0">
                <a:latin typeface="宋体" panose="02010600030101010101" pitchFamily="2" charset="-122"/>
                <a:ea typeface="宋体" panose="02010600030101010101" pitchFamily="2" charset="-122"/>
              </a:rPr>
              <a:t>e·</a:t>
            </a:r>
            <a:endParaRPr lang="en-US" altLang="zh-CN" sz="2400" b="1" dirty="0">
              <a:latin typeface="宋体" panose="02010600030101010101" pitchFamily="2" charset="-122"/>
              <a:ea typeface="宋体" panose="02010600030101010101" pitchFamily="2" charset="-122"/>
            </a:endParaRPr>
          </a:p>
        </p:txBody>
      </p:sp>
      <p:sp>
        <p:nvSpPr>
          <p:cNvPr id="61445" name="Rectangle 8"/>
          <p:cNvSpPr/>
          <p:nvPr/>
        </p:nvSpPr>
        <p:spPr>
          <a:xfrm>
            <a:off x="3200400" y="914400"/>
            <a:ext cx="4953000" cy="1314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65000"/>
              </a:lnSpc>
              <a:spcBef>
                <a:spcPct val="50000"/>
              </a:spcBef>
              <a:buFont typeface="Wingdings" panose="05000000000000000000" pitchFamily="2" charset="2"/>
              <a:buNone/>
            </a:pPr>
            <a:r>
              <a:rPr lang="en-US" altLang="zh-CN" sz="2400" b="1" dirty="0">
                <a:latin typeface="宋体" panose="02010600030101010101" pitchFamily="2" charset="-122"/>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marL="0" lvl="0" indent="0">
              <a:lnSpc>
                <a:spcPct val="65000"/>
              </a:lnSpc>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S </a:t>
            </a:r>
            <a:r>
              <a:rPr lang="en-US" altLang="zh-CN" sz="2800" b="1" dirty="0"/>
              <a:t>→</a:t>
            </a:r>
            <a:r>
              <a:rPr lang="en-US" altLang="zh-CN" sz="2400" b="1" dirty="0">
                <a:latin typeface="宋体" panose="02010600030101010101" pitchFamily="2" charset="-122"/>
                <a:ea typeface="宋体" panose="02010600030101010101" pitchFamily="2" charset="-122"/>
              </a:rPr>
              <a:t>be·d </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marL="0" lvl="0" indent="0">
              <a:lnSpc>
                <a:spcPct val="65000"/>
              </a:lnSpc>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 </a:t>
            </a:r>
            <a:r>
              <a:rPr lang="en-US" altLang="zh-CN" sz="2800" b="1" dirty="0"/>
              <a:t>→</a:t>
            </a:r>
            <a:r>
              <a:rPr lang="en-US" altLang="zh-CN" sz="2400" b="1" dirty="0">
                <a:latin typeface="宋体" panose="02010600030101010101" pitchFamily="2" charset="-122"/>
                <a:ea typeface="宋体" panose="02010600030101010101" pitchFamily="2" charset="-122"/>
              </a:rPr>
              <a:t>e·</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blinds(horizontal)">
                                      <p:cBhvr>
                                        <p:cTn id="7" dur="500"/>
                                        <p:tgtEl>
                                          <p:spTgt spid="243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44738" name="Rectangle 2"/>
          <p:cNvSpPr/>
          <p:nvPr/>
        </p:nvSpPr>
        <p:spPr>
          <a:xfrm>
            <a:off x="228600" y="1608138"/>
            <a:ext cx="8686800" cy="4745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ct val="0"/>
              </a:spcBef>
              <a:buFont typeface="Wingdings" panose="05000000000000000000" pitchFamily="2" charset="2"/>
              <a:buChar char="v"/>
            </a:pPr>
            <a:r>
              <a:rPr lang="zh-CN" altLang="en-US" sz="2400" b="1" dirty="0">
                <a:ea typeface="宋体" panose="02010600030101010101" pitchFamily="2" charset="-122"/>
              </a:rPr>
              <a:t>若</a:t>
            </a:r>
            <a:r>
              <a:rPr lang="en-US" altLang="zh-CN" sz="2400" b="1" dirty="0">
                <a:ea typeface="宋体" panose="02010600030101010101" pitchFamily="2" charset="-122"/>
              </a:rPr>
              <a:t>[A</a:t>
            </a:r>
            <a:r>
              <a:rPr lang="en-US" altLang="zh-CN" sz="2400" b="1" dirty="0"/>
              <a:t> →</a:t>
            </a:r>
            <a:r>
              <a:rPr lang="zh-CN" altLang="en-US" sz="2400" b="1" dirty="0">
                <a:ea typeface="宋体" panose="02010600030101010101" pitchFamily="2" charset="-122"/>
              </a:rPr>
              <a:t> </a:t>
            </a:r>
            <a:r>
              <a:rPr lang="en-US" altLang="zh-CN" sz="2400" b="1" dirty="0">
                <a:ea typeface="宋体" panose="02010600030101010101" pitchFamily="2" charset="-122"/>
              </a:rPr>
              <a:t>α</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B</a:t>
            </a:r>
            <a:r>
              <a:rPr lang="el-GR" altLang="zh-CN" sz="2400" b="1" dirty="0">
                <a:ea typeface="宋体" panose="02010600030101010101" pitchFamily="2" charset="-122"/>
              </a:rPr>
              <a:t>β</a:t>
            </a:r>
            <a:r>
              <a:rPr lang="en-US" altLang="zh-CN" sz="2400" b="1" dirty="0">
                <a:ea typeface="宋体" panose="02010600030101010101" pitchFamily="2" charset="-122"/>
              </a:rPr>
              <a:t>] ∈I</a:t>
            </a:r>
            <a:r>
              <a:rPr lang="en-US" altLang="zh-CN" sz="2400" b="1" baseline="-25000" dirty="0">
                <a:ea typeface="宋体" panose="02010600030101010101" pitchFamily="2" charset="-122"/>
              </a:rPr>
              <a:t>k</a:t>
            </a:r>
            <a:r>
              <a:rPr lang="zh-CN" altLang="en-US" sz="2400" b="1" dirty="0">
                <a:ea typeface="宋体" panose="02010600030101010101" pitchFamily="2" charset="-122"/>
              </a:rPr>
              <a:t>时，则肯定存在</a:t>
            </a:r>
            <a:r>
              <a:rPr lang="en-US" altLang="zh-CN" sz="2400" b="1" dirty="0">
                <a:ea typeface="宋体" panose="02010600030101010101" pitchFamily="2" charset="-122"/>
              </a:rPr>
              <a:t>[B</a:t>
            </a:r>
            <a:r>
              <a:rPr lang="en-US" altLang="zh-CN" sz="2400" b="1" dirty="0"/>
              <a:t> → </a:t>
            </a:r>
            <a:r>
              <a:rPr lang="en-US" altLang="zh-CN" sz="2400" b="1" dirty="0">
                <a:latin typeface="宋体" panose="02010600030101010101" pitchFamily="2" charset="-122"/>
                <a:ea typeface="宋体" panose="02010600030101010101" pitchFamily="2" charset="-122"/>
              </a:rPr>
              <a:t>·</a:t>
            </a:r>
            <a:r>
              <a:rPr lang="el-GR" altLang="zh-CN" sz="2400" b="1" dirty="0">
                <a:ea typeface="宋体" panose="02010600030101010101" pitchFamily="2" charset="-122"/>
              </a:rPr>
              <a:t>γ</a:t>
            </a:r>
            <a:r>
              <a:rPr lang="en-US" altLang="zh-CN" sz="2400" b="1" dirty="0">
                <a:ea typeface="宋体" panose="02010600030101010101" pitchFamily="2" charset="-122"/>
              </a:rPr>
              <a:t>]∈I</a:t>
            </a:r>
            <a:r>
              <a:rPr lang="en-US" altLang="zh-CN" sz="2400" b="1" baseline="-25000" dirty="0">
                <a:ea typeface="宋体" panose="02010600030101010101" pitchFamily="2" charset="-122"/>
              </a:rPr>
              <a:t>k</a:t>
            </a:r>
            <a:r>
              <a:rPr lang="en-US" altLang="zh-CN" sz="2400" b="1" dirty="0">
                <a:ea typeface="宋体" panose="02010600030101010101" pitchFamily="2" charset="-122"/>
              </a:rPr>
              <a:t> </a:t>
            </a:r>
            <a:endParaRPr lang="en-US" altLang="zh-CN" sz="2400" b="1" dirty="0">
              <a:ea typeface="宋体" panose="02010600030101010101" pitchFamily="2" charset="-122"/>
            </a:endParaRPr>
          </a:p>
          <a:p>
            <a:pPr marL="0" lvl="0" indent="0">
              <a:lnSpc>
                <a:spcPct val="130000"/>
              </a:lnSpc>
              <a:spcBef>
                <a:spcPct val="0"/>
              </a:spcBef>
              <a:buFont typeface="Wingdings" panose="05000000000000000000" pitchFamily="2" charset="2"/>
              <a:buNone/>
            </a:pPr>
            <a:r>
              <a:rPr lang="zh-CN" altLang="en-US" sz="2400" b="1" dirty="0">
                <a:ea typeface="宋体" panose="02010600030101010101" pitchFamily="2" charset="-122"/>
              </a:rPr>
              <a:t>把</a:t>
            </a:r>
            <a:r>
              <a:rPr lang="en-US" altLang="zh-CN" sz="2400" b="1" dirty="0">
                <a:ea typeface="宋体" panose="02010600030101010101" pitchFamily="2" charset="-122"/>
              </a:rPr>
              <a:t>FIRST</a:t>
            </a:r>
            <a:r>
              <a:rPr lang="zh-CN" altLang="en-US" sz="2400" b="1" dirty="0">
                <a:ea typeface="宋体" panose="02010600030101010101" pitchFamily="2" charset="-122"/>
              </a:rPr>
              <a:t>（ </a:t>
            </a:r>
            <a:r>
              <a:rPr lang="el-GR" altLang="zh-CN" sz="2400" b="1" dirty="0">
                <a:ea typeface="宋体" panose="02010600030101010101" pitchFamily="2" charset="-122"/>
              </a:rPr>
              <a:t>β</a:t>
            </a:r>
            <a:r>
              <a:rPr lang="zh-CN" altLang="en-US" sz="2400" b="1" dirty="0">
                <a:ea typeface="宋体" panose="02010600030101010101" pitchFamily="2" charset="-122"/>
              </a:rPr>
              <a:t>）作为用产生式</a:t>
            </a:r>
            <a:r>
              <a:rPr lang="en-US" altLang="zh-CN" sz="2400" b="1" dirty="0">
                <a:ea typeface="宋体" panose="02010600030101010101" pitchFamily="2" charset="-122"/>
              </a:rPr>
              <a:t>B</a:t>
            </a:r>
            <a:r>
              <a:rPr lang="en-US" altLang="zh-CN" sz="2400" b="1" dirty="0"/>
              <a:t> → </a:t>
            </a:r>
            <a:r>
              <a:rPr lang="el-GR" altLang="zh-CN" sz="2400" b="1" dirty="0">
                <a:ea typeface="宋体" panose="02010600030101010101" pitchFamily="2" charset="-122"/>
              </a:rPr>
              <a:t>γ</a:t>
            </a:r>
            <a:r>
              <a:rPr lang="zh-CN" altLang="en-US" sz="2400" b="1" dirty="0">
                <a:ea typeface="宋体" panose="02010600030101010101" pitchFamily="2" charset="-122"/>
              </a:rPr>
              <a:t>归约的搜索符，称为</a:t>
            </a:r>
            <a:r>
              <a:rPr lang="zh-CN" altLang="en-US" sz="2400" b="1" dirty="0">
                <a:solidFill>
                  <a:srgbClr val="FF3300"/>
                </a:solidFill>
                <a:ea typeface="宋体" panose="02010600030101010101" pitchFamily="2" charset="-122"/>
              </a:rPr>
              <a:t>向前搜索符</a:t>
            </a:r>
            <a:r>
              <a:rPr lang="zh-CN" altLang="en-US" sz="2400" b="1" dirty="0">
                <a:ea typeface="宋体" panose="02010600030101010101" pitchFamily="2" charset="-122"/>
              </a:rPr>
              <a:t>，作为归约时查看的</a:t>
            </a:r>
            <a:r>
              <a:rPr lang="zh-CN" altLang="en-US" sz="2400" b="1" dirty="0">
                <a:solidFill>
                  <a:srgbClr val="FF3300"/>
                </a:solidFill>
                <a:ea typeface="宋体" panose="02010600030101010101" pitchFamily="2" charset="-122"/>
              </a:rPr>
              <a:t>符号集合</a:t>
            </a:r>
            <a:r>
              <a:rPr lang="zh-CN" altLang="en-US" sz="2400" b="1" dirty="0">
                <a:ea typeface="宋体" panose="02010600030101010101" pitchFamily="2" charset="-122"/>
              </a:rPr>
              <a:t>用以代替</a:t>
            </a:r>
            <a:r>
              <a:rPr lang="en-US" altLang="zh-CN" sz="2400" b="1" dirty="0">
                <a:ea typeface="宋体" panose="02010600030101010101" pitchFamily="2" charset="-122"/>
              </a:rPr>
              <a:t>SLR(1)</a:t>
            </a:r>
            <a:r>
              <a:rPr lang="zh-CN" altLang="en-US" sz="2400" b="1" dirty="0">
                <a:ea typeface="宋体" panose="02010600030101010101" pitchFamily="2" charset="-122"/>
              </a:rPr>
              <a:t>分析中的</a:t>
            </a:r>
            <a:r>
              <a:rPr lang="en-US" altLang="zh-CN" sz="2400" b="1" dirty="0">
                <a:ea typeface="宋体" panose="02010600030101010101" pitchFamily="2" charset="-122"/>
              </a:rPr>
              <a:t>FOLLOW</a:t>
            </a:r>
            <a:r>
              <a:rPr lang="zh-CN" altLang="en-US" sz="2400" b="1" dirty="0">
                <a:ea typeface="宋体" panose="02010600030101010101" pitchFamily="2" charset="-122"/>
              </a:rPr>
              <a:t>集，把此</a:t>
            </a:r>
            <a:r>
              <a:rPr lang="zh-CN" altLang="en-US" sz="2400" b="1" dirty="0">
                <a:solidFill>
                  <a:srgbClr val="FF3300"/>
                </a:solidFill>
                <a:ea typeface="宋体" panose="02010600030101010101" pitchFamily="2" charset="-122"/>
              </a:rPr>
              <a:t>搜索符号的集合</a:t>
            </a:r>
            <a:r>
              <a:rPr lang="zh-CN" altLang="en-US" sz="2400" b="1" dirty="0">
                <a:ea typeface="宋体" panose="02010600030101010101" pitchFamily="2" charset="-122"/>
              </a:rPr>
              <a:t>也放在相应项目的后面，这种处理方法即为</a:t>
            </a:r>
            <a:r>
              <a:rPr lang="en-US" altLang="zh-CN" sz="2400" b="1" dirty="0">
                <a:solidFill>
                  <a:srgbClr val="FF3300"/>
                </a:solidFill>
                <a:ea typeface="宋体" panose="02010600030101010101" pitchFamily="2" charset="-122"/>
              </a:rPr>
              <a:t>LR</a:t>
            </a: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1</a:t>
            </a:r>
            <a:r>
              <a:rPr lang="zh-CN" altLang="en-US" sz="2400" b="1" dirty="0">
                <a:solidFill>
                  <a:srgbClr val="FF3300"/>
                </a:solidFill>
                <a:ea typeface="宋体" panose="02010600030101010101" pitchFamily="2" charset="-122"/>
              </a:rPr>
              <a:t>）方法。</a:t>
            </a:r>
            <a:endParaRPr lang="zh-CN" altLang="en-US" sz="2400" b="1" dirty="0">
              <a:solidFill>
                <a:srgbClr val="FF3300"/>
              </a:solidFill>
              <a:ea typeface="宋体" panose="02010600030101010101" pitchFamily="2" charset="-122"/>
            </a:endParaRPr>
          </a:p>
          <a:p>
            <a:pPr marL="0" lvl="0" indent="0">
              <a:lnSpc>
                <a:spcPct val="120000"/>
              </a:lnSpc>
              <a:spcBef>
                <a:spcPct val="0"/>
              </a:spcBef>
              <a:buFont typeface="Wingdings" panose="05000000000000000000" pitchFamily="2" charset="2"/>
              <a:buChar char="Ø"/>
            </a:pPr>
            <a:r>
              <a:rPr lang="en-US" altLang="zh-CN" sz="2400" b="1" dirty="0">
                <a:ea typeface="宋体" panose="02010600030101010101" pitchFamily="2" charset="-122"/>
              </a:rPr>
              <a:t>[A</a:t>
            </a:r>
            <a:r>
              <a:rPr lang="en-US" altLang="zh-CN" sz="2400" b="1" dirty="0">
                <a:solidFill>
                  <a:srgbClr val="000000"/>
                </a:solidFill>
              </a:rPr>
              <a:t>'</a:t>
            </a:r>
            <a:r>
              <a:rPr lang="en-US" altLang="zh-CN" sz="2400" b="1" dirty="0"/>
              <a:t> → </a:t>
            </a:r>
            <a:r>
              <a:rPr lang="en-US" altLang="zh-CN" sz="2400" b="1" dirty="0">
                <a:latin typeface="宋体" panose="02010600030101010101" pitchFamily="2" charset="-122"/>
                <a:ea typeface="宋体" panose="02010600030101010101" pitchFamily="2" charset="-122"/>
              </a:rPr>
              <a:t>·A</a:t>
            </a:r>
            <a:r>
              <a:rPr lang="zh-CN" altLang="en-US" sz="2400" b="1" dirty="0">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marL="0" lvl="0" indent="0">
              <a:lnSpc>
                <a:spcPct val="120000"/>
              </a:lnSpc>
              <a:spcBef>
                <a:spcPct val="0"/>
              </a:spcBef>
              <a:buFont typeface="Wingdings" panose="05000000000000000000" pitchFamily="2" charset="2"/>
              <a:buChar char="Ø"/>
            </a:pPr>
            <a:r>
              <a:rPr lang="en-US" altLang="zh-CN" sz="2400" b="1" dirty="0">
                <a:ea typeface="宋体" panose="02010600030101010101" pitchFamily="2" charset="-122"/>
              </a:rPr>
              <a:t>[A</a:t>
            </a:r>
            <a:r>
              <a:rPr lang="en-US" altLang="zh-CN" sz="2400" b="1" dirty="0"/>
              <a:t> →</a:t>
            </a:r>
            <a:r>
              <a:rPr lang="zh-CN" altLang="en-US" sz="2400" b="1" dirty="0">
                <a:ea typeface="宋体" panose="02010600030101010101" pitchFamily="2" charset="-122"/>
              </a:rPr>
              <a:t> </a:t>
            </a:r>
            <a:r>
              <a:rPr lang="en-US" altLang="zh-CN" sz="2400" b="1" dirty="0">
                <a:ea typeface="宋体" panose="02010600030101010101" pitchFamily="2" charset="-122"/>
              </a:rPr>
              <a:t>α</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B</a:t>
            </a:r>
            <a:r>
              <a:rPr lang="el-GR" altLang="zh-CN" sz="2400" b="1" dirty="0">
                <a:ea typeface="宋体" panose="02010600030101010101" pitchFamily="2" charset="-122"/>
              </a:rPr>
              <a:t>β，</a:t>
            </a:r>
            <a:r>
              <a:rPr lang="zh-CN" altLang="en-US" sz="2400" b="1" dirty="0">
                <a:solidFill>
                  <a:srgbClr val="FF0000"/>
                </a:solidFill>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marL="0" lvl="0" indent="0">
              <a:lnSpc>
                <a:spcPct val="120000"/>
              </a:lnSpc>
              <a:spcBef>
                <a:spcPct val="0"/>
              </a:spcBef>
              <a:buFont typeface="Wingdings" panose="05000000000000000000" pitchFamily="2" charset="2"/>
              <a:buChar char="Ø"/>
            </a:pPr>
            <a:r>
              <a:rPr lang="en-US" altLang="zh-CN" sz="2400" b="1" dirty="0">
                <a:ea typeface="宋体" panose="02010600030101010101" pitchFamily="2" charset="-122"/>
              </a:rPr>
              <a:t>[B</a:t>
            </a:r>
            <a:r>
              <a:rPr lang="en-US" altLang="zh-CN" sz="2400" b="1" dirty="0"/>
              <a:t> → </a:t>
            </a:r>
            <a:r>
              <a:rPr lang="en-US" altLang="zh-CN" sz="2400" b="1" dirty="0">
                <a:latin typeface="宋体" panose="02010600030101010101" pitchFamily="2" charset="-122"/>
                <a:ea typeface="宋体" panose="02010600030101010101" pitchFamily="2" charset="-122"/>
              </a:rPr>
              <a:t>·</a:t>
            </a:r>
            <a:r>
              <a:rPr lang="el-GR" altLang="zh-CN" sz="2400" b="1" dirty="0">
                <a:ea typeface="宋体" panose="02010600030101010101" pitchFamily="2" charset="-122"/>
              </a:rPr>
              <a:t>γ</a:t>
            </a:r>
            <a:r>
              <a:rPr lang="zh-CN" altLang="en-US" sz="2400" b="1" dirty="0">
                <a:ea typeface="宋体" panose="02010600030101010101" pitchFamily="2" charset="-122"/>
              </a:rPr>
              <a:t>，</a:t>
            </a:r>
            <a:r>
              <a:rPr lang="en-US" altLang="zh-CN" sz="2400" b="1" dirty="0">
                <a:solidFill>
                  <a:srgbClr val="FF0000"/>
                </a:solidFill>
                <a:ea typeface="宋体" panose="02010600030101010101" pitchFamily="2" charset="-122"/>
              </a:rPr>
              <a:t>b</a:t>
            </a:r>
            <a:r>
              <a:rPr lang="en-US" altLang="zh-CN" sz="2400" b="1" dirty="0">
                <a:ea typeface="宋体" panose="02010600030101010101" pitchFamily="2" charset="-122"/>
              </a:rPr>
              <a:t>] </a:t>
            </a:r>
            <a:r>
              <a:rPr lang="zh-CN" altLang="en-US" sz="2400" b="1" dirty="0">
                <a:ea typeface="宋体" panose="02010600030101010101" pitchFamily="2" charset="-122"/>
              </a:rPr>
              <a:t>，其中</a:t>
            </a:r>
            <a:r>
              <a:rPr lang="en-US" altLang="zh-CN" sz="2400" b="1" dirty="0">
                <a:ea typeface="宋体" panose="02010600030101010101" pitchFamily="2" charset="-122"/>
              </a:rPr>
              <a:t>b </a:t>
            </a:r>
            <a:r>
              <a:rPr lang="zh-CN" altLang="el-GR" sz="2400" b="1" dirty="0">
                <a:ea typeface="宋体" panose="02010600030101010101" pitchFamily="2" charset="-122"/>
              </a:rPr>
              <a:t>∈</a:t>
            </a:r>
            <a:r>
              <a:rPr lang="en-US" altLang="zh-CN" sz="2400" b="1" dirty="0">
                <a:ea typeface="宋体" panose="02010600030101010101" pitchFamily="2" charset="-122"/>
              </a:rPr>
              <a:t>FIRST(</a:t>
            </a:r>
            <a:r>
              <a:rPr lang="el-GR" altLang="zh-CN" sz="2400" b="1" dirty="0">
                <a:ea typeface="宋体" panose="02010600030101010101" pitchFamily="2" charset="-122"/>
              </a:rPr>
              <a:t>β</a:t>
            </a:r>
            <a:r>
              <a:rPr lang="zh-CN" altLang="en-US" sz="2400" b="1" dirty="0">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marL="0" lvl="0" indent="0">
              <a:lnSpc>
                <a:spcPct val="120000"/>
              </a:lnSpc>
              <a:spcBef>
                <a:spcPct val="0"/>
              </a:spcBef>
              <a:buFont typeface="Wingdings" panose="05000000000000000000" pitchFamily="2" charset="2"/>
              <a:buChar char="Ø"/>
            </a:pPr>
            <a:r>
              <a:rPr lang="en-US" altLang="zh-CN" sz="2400" b="1" dirty="0">
                <a:ea typeface="宋体" panose="02010600030101010101" pitchFamily="2" charset="-122"/>
              </a:rPr>
              <a:t>LR(1)</a:t>
            </a:r>
            <a:r>
              <a:rPr lang="zh-CN" altLang="en-US" sz="2400" b="1" dirty="0">
                <a:ea typeface="宋体" panose="02010600030101010101" pitchFamily="2" charset="-122"/>
              </a:rPr>
              <a:t>组成：一部分和</a:t>
            </a:r>
            <a:r>
              <a:rPr lang="en-US" altLang="zh-CN" sz="2400" b="1" dirty="0">
                <a:ea typeface="宋体" panose="02010600030101010101" pitchFamily="2" charset="-122"/>
              </a:rPr>
              <a:t>LR(0)</a:t>
            </a:r>
            <a:r>
              <a:rPr lang="zh-CN" altLang="en-US" sz="2400" b="1" dirty="0">
                <a:ea typeface="宋体" panose="02010600030101010101" pitchFamily="2" charset="-122"/>
              </a:rPr>
              <a:t>项目相同</a:t>
            </a:r>
            <a:r>
              <a:rPr lang="en-US" altLang="zh-CN" sz="2400" b="1" dirty="0">
                <a:ea typeface="宋体" panose="02010600030101010101" pitchFamily="2" charset="-122"/>
              </a:rPr>
              <a:t>(</a:t>
            </a:r>
            <a:r>
              <a:rPr lang="zh-CN" altLang="en-US" sz="2400" b="1" dirty="0">
                <a:ea typeface="宋体" panose="02010600030101010101" pitchFamily="2" charset="-122"/>
              </a:rPr>
              <a:t>称它为</a:t>
            </a:r>
            <a:r>
              <a:rPr lang="zh-CN" altLang="en-US" sz="2400" b="1" dirty="0">
                <a:solidFill>
                  <a:srgbClr val="FF3300"/>
                </a:solidFill>
                <a:ea typeface="宋体" panose="02010600030101010101" pitchFamily="2" charset="-122"/>
              </a:rPr>
              <a:t>心</a:t>
            </a:r>
            <a:r>
              <a:rPr lang="en-US" altLang="zh-CN" sz="2400" b="1" dirty="0">
                <a:ea typeface="宋体" panose="02010600030101010101" pitchFamily="2" charset="-122"/>
              </a:rPr>
              <a:t>)</a:t>
            </a:r>
            <a:r>
              <a:rPr lang="zh-CN" altLang="en-US" sz="2400" b="1" dirty="0">
                <a:ea typeface="宋体" panose="02010600030101010101" pitchFamily="2" charset="-122"/>
              </a:rPr>
              <a:t>，另一部分为</a:t>
            </a:r>
            <a:r>
              <a:rPr lang="zh-CN" altLang="en-US" sz="2400" b="1" dirty="0">
                <a:solidFill>
                  <a:srgbClr val="FF3300"/>
                </a:solidFill>
                <a:ea typeface="宋体" panose="02010600030101010101" pitchFamily="2" charset="-122"/>
              </a:rPr>
              <a:t>向前搜索符集合</a:t>
            </a:r>
            <a:endParaRPr lang="el-GR" altLang="zh-CN" sz="2400" b="1" dirty="0">
              <a:solidFill>
                <a:srgbClr val="FF3300"/>
              </a:solidFill>
              <a:ea typeface="宋体" panose="02010600030101010101" pitchFamily="2" charset="-122"/>
            </a:endParaRPr>
          </a:p>
        </p:txBody>
      </p:sp>
      <p:sp>
        <p:nvSpPr>
          <p:cNvPr id="62468"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6.4 LR(1)</a:t>
            </a:r>
            <a:r>
              <a:rPr lang="zh-CN" altLang="en-US" b="1" dirty="0">
                <a:solidFill>
                  <a:srgbClr val="CC00CC"/>
                </a:solidFill>
                <a:latin typeface="楷体_GB2312" pitchFamily="49" charset="-122"/>
              </a:rPr>
              <a:t>分析</a:t>
            </a:r>
            <a:endParaRPr lang="zh-CN" altLang="en-US" b="1" dirty="0">
              <a:solidFill>
                <a:srgbClr val="CC00CC"/>
              </a:solidFill>
              <a:latin typeface="楷体_GB2312" pitchFamily="49" charset="-122"/>
            </a:endParaRPr>
          </a:p>
        </p:txBody>
      </p:sp>
      <p:sp>
        <p:nvSpPr>
          <p:cNvPr id="62469"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62470"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4738">
                                            <p:txEl>
                                              <p:charRg st="0" end="35"/>
                                            </p:txEl>
                                          </p:spTgt>
                                        </p:tgtEl>
                                        <p:attrNameLst>
                                          <p:attrName>style.visibility</p:attrName>
                                        </p:attrNameLst>
                                      </p:cBhvr>
                                      <p:to>
                                        <p:strVal val="visible"/>
                                      </p:to>
                                    </p:set>
                                    <p:animEffect transition="in" filter="blinds(horizontal)">
                                      <p:cBhvr>
                                        <p:cTn id="7" dur="500"/>
                                        <p:tgtEl>
                                          <p:spTgt spid="244738">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4738">
                                            <p:txEl>
                                              <p:charRg st="35" end="142"/>
                                            </p:txEl>
                                          </p:spTgt>
                                        </p:tgtEl>
                                        <p:attrNameLst>
                                          <p:attrName>style.visibility</p:attrName>
                                        </p:attrNameLst>
                                      </p:cBhvr>
                                      <p:to>
                                        <p:strVal val="visible"/>
                                      </p:to>
                                    </p:set>
                                    <p:animEffect transition="in" filter="blinds(horizontal)">
                                      <p:cBhvr>
                                        <p:cTn id="12" dur="500"/>
                                        <p:tgtEl>
                                          <p:spTgt spid="244738">
                                            <p:txEl>
                                              <p:charRg st="35" end="1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4738">
                                            <p:txEl>
                                              <p:charRg st="142" end="154"/>
                                            </p:txEl>
                                          </p:spTgt>
                                        </p:tgtEl>
                                        <p:attrNameLst>
                                          <p:attrName>style.visibility</p:attrName>
                                        </p:attrNameLst>
                                      </p:cBhvr>
                                      <p:to>
                                        <p:strVal val="visible"/>
                                      </p:to>
                                    </p:set>
                                    <p:animEffect transition="in" filter="blinds(horizontal)">
                                      <p:cBhvr>
                                        <p:cTn id="17" dur="500"/>
                                        <p:tgtEl>
                                          <p:spTgt spid="244738">
                                            <p:txEl>
                                              <p:charRg st="142" end="1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4738">
                                            <p:txEl>
                                              <p:charRg st="154" end="167"/>
                                            </p:txEl>
                                          </p:spTgt>
                                        </p:tgtEl>
                                        <p:attrNameLst>
                                          <p:attrName>style.visibility</p:attrName>
                                        </p:attrNameLst>
                                      </p:cBhvr>
                                      <p:to>
                                        <p:strVal val="visible"/>
                                      </p:to>
                                    </p:set>
                                    <p:animEffect transition="in" filter="blinds(horizontal)">
                                      <p:cBhvr>
                                        <p:cTn id="22" dur="500"/>
                                        <p:tgtEl>
                                          <p:spTgt spid="244738">
                                            <p:txEl>
                                              <p:charRg st="154" end="1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4738">
                                            <p:txEl>
                                              <p:charRg st="167" end="194"/>
                                            </p:txEl>
                                          </p:spTgt>
                                        </p:tgtEl>
                                        <p:attrNameLst>
                                          <p:attrName>style.visibility</p:attrName>
                                        </p:attrNameLst>
                                      </p:cBhvr>
                                      <p:to>
                                        <p:strVal val="visible"/>
                                      </p:to>
                                    </p:set>
                                    <p:animEffect transition="in" filter="blinds(horizontal)">
                                      <p:cBhvr>
                                        <p:cTn id="27" dur="500"/>
                                        <p:tgtEl>
                                          <p:spTgt spid="244738">
                                            <p:txEl>
                                              <p:charRg st="167" end="1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4738">
                                            <p:txEl>
                                              <p:charRg st="194" end="235"/>
                                            </p:txEl>
                                          </p:spTgt>
                                        </p:tgtEl>
                                        <p:attrNameLst>
                                          <p:attrName>style.visibility</p:attrName>
                                        </p:attrNameLst>
                                      </p:cBhvr>
                                      <p:to>
                                        <p:strVal val="visible"/>
                                      </p:to>
                                    </p:set>
                                    <p:animEffect transition="in" filter="blinds(horizontal)">
                                      <p:cBhvr>
                                        <p:cTn id="32" dur="500"/>
                                        <p:tgtEl>
                                          <p:spTgt spid="244738">
                                            <p:txEl>
                                              <p:charRg st="194" end="2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8195" name="Rectangle 32"/>
          <p:cNvSpPr/>
          <p:nvPr/>
        </p:nvSpPr>
        <p:spPr>
          <a:xfrm>
            <a:off x="381000" y="685800"/>
            <a:ext cx="7467600" cy="609600"/>
          </a:xfrm>
          <a:prstGeom prst="rect">
            <a:avLst/>
          </a:prstGeom>
          <a:solidFill>
            <a:srgbClr val="D9E6E6">
              <a:alpha val="50195"/>
            </a:srgbClr>
          </a:solidFill>
          <a:ln w="12700">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400" b="1" dirty="0"/>
              <a:t>LR</a:t>
            </a:r>
            <a:r>
              <a:rPr lang="zh-CN" altLang="en-US" sz="2400" b="1" dirty="0"/>
              <a:t>分析器的逻辑结构：</a:t>
            </a:r>
            <a:r>
              <a:rPr lang="zh-CN" altLang="en-US" sz="2400" b="1" dirty="0">
                <a:solidFill>
                  <a:srgbClr val="FF0000"/>
                </a:solidFill>
              </a:rPr>
              <a:t>分析栈、分析表、总控程序</a:t>
            </a:r>
            <a:endParaRPr lang="zh-CN" altLang="en-US" sz="2400" b="1" dirty="0">
              <a:solidFill>
                <a:srgbClr val="FF0000"/>
              </a:solidFill>
            </a:endParaRPr>
          </a:p>
        </p:txBody>
      </p:sp>
      <p:pic>
        <p:nvPicPr>
          <p:cNvPr id="103458" name="Picture 34" descr="Snap1"/>
          <p:cNvPicPr>
            <a:picLocks noChangeAspect="1"/>
          </p:cNvPicPr>
          <p:nvPr/>
        </p:nvPicPr>
        <p:blipFill>
          <a:blip r:embed="rId1"/>
          <a:stretch>
            <a:fillRect/>
          </a:stretch>
        </p:blipFill>
        <p:spPr>
          <a:xfrm>
            <a:off x="685800" y="1341438"/>
            <a:ext cx="7543800" cy="53498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458"/>
                                        </p:tgtEl>
                                        <p:attrNameLst>
                                          <p:attrName>style.visibility</p:attrName>
                                        </p:attrNameLst>
                                      </p:cBhvr>
                                      <p:to>
                                        <p:strVal val="visible"/>
                                      </p:to>
                                    </p:set>
                                    <p:animEffect transition="in" filter="blinds(horizontal)">
                                      <p:cBhvr>
                                        <p:cTn id="7" dur="500"/>
                                        <p:tgtEl>
                                          <p:spTgt spid="103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10"/>
          </p:nvPr>
        </p:nvSpPr>
        <p:spPr bwMode="auto">
          <a:xfrm>
            <a:off x="5645150" y="6284913"/>
            <a:ext cx="1905000" cy="457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45762" name="Rectangle 2"/>
          <p:cNvSpPr/>
          <p:nvPr/>
        </p:nvSpPr>
        <p:spPr>
          <a:xfrm>
            <a:off x="277813" y="1284288"/>
            <a:ext cx="8713787" cy="5111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5000"/>
              </a:lnSpc>
              <a:spcBef>
                <a:spcPct val="50000"/>
              </a:spcBef>
              <a:buFont typeface="Wingdings" panose="05000000000000000000" pitchFamily="2" charset="2"/>
              <a:buNone/>
            </a:pP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1</a:t>
            </a:r>
            <a:r>
              <a:rPr lang="zh-CN" altLang="en-US" sz="2400" b="1" dirty="0">
                <a:solidFill>
                  <a:srgbClr val="009900"/>
                </a:solidFill>
                <a:latin typeface="微软雅黑" panose="020B0503020204020204" pitchFamily="34" charset="-122"/>
                <a:ea typeface="微软雅黑" panose="020B0503020204020204" pitchFamily="34" charset="-122"/>
              </a:rPr>
              <a:t>）构造</a:t>
            </a:r>
            <a:r>
              <a:rPr lang="en-US" altLang="zh-CN" sz="2400" b="1" dirty="0">
                <a:solidFill>
                  <a:srgbClr val="009900"/>
                </a:solidFill>
                <a:latin typeface="微软雅黑" panose="020B0503020204020204" pitchFamily="34" charset="-122"/>
                <a:ea typeface="微软雅黑" panose="020B0503020204020204" pitchFamily="34" charset="-122"/>
              </a:rPr>
              <a:t>LR</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1</a:t>
            </a:r>
            <a:r>
              <a:rPr lang="zh-CN" altLang="en-US" sz="2400" b="1" dirty="0">
                <a:solidFill>
                  <a:srgbClr val="009900"/>
                </a:solidFill>
                <a:latin typeface="微软雅黑" panose="020B0503020204020204" pitchFamily="34" charset="-122"/>
                <a:ea typeface="微软雅黑" panose="020B0503020204020204" pitchFamily="34" charset="-122"/>
              </a:rPr>
              <a:t>）项目集的闭包函数 </a:t>
            </a:r>
            <a:r>
              <a:rPr lang="en-US" altLang="zh-CN" sz="2400" b="1" dirty="0">
                <a:solidFill>
                  <a:srgbClr val="009900"/>
                </a:solidFill>
                <a:latin typeface="微软雅黑" panose="020B0503020204020204" pitchFamily="34" charset="-122"/>
                <a:ea typeface="微软雅黑" panose="020B0503020204020204" pitchFamily="34" charset="-122"/>
              </a:rPr>
              <a:t>CLOSURE</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I</a:t>
            </a:r>
            <a:r>
              <a:rPr lang="zh-CN" altLang="en-US" sz="2400" b="1" dirty="0">
                <a:solidFill>
                  <a:srgbClr val="009900"/>
                </a:solidFill>
                <a:latin typeface="微软雅黑" panose="020B0503020204020204" pitchFamily="34" charset="-122"/>
                <a:ea typeface="微软雅黑" panose="020B0503020204020204" pitchFamily="34" charset="-122"/>
              </a:rPr>
              <a:t>）</a:t>
            </a:r>
            <a:endParaRPr lang="zh-CN" altLang="en-US" sz="2400" b="1" dirty="0">
              <a:solidFill>
                <a:srgbClr val="009900"/>
              </a:solidFill>
              <a:latin typeface="微软雅黑" panose="020B0503020204020204" pitchFamily="34" charset="-122"/>
              <a:ea typeface="微软雅黑" panose="020B0503020204020204" pitchFamily="34" charset="-122"/>
            </a:endParaRPr>
          </a:p>
        </p:txBody>
      </p:sp>
      <p:grpSp>
        <p:nvGrpSpPr>
          <p:cNvPr id="245772" name="Group 12"/>
          <p:cNvGrpSpPr/>
          <p:nvPr/>
        </p:nvGrpSpPr>
        <p:grpSpPr>
          <a:xfrm>
            <a:off x="4743450" y="3200400"/>
            <a:ext cx="4221163" cy="1371600"/>
            <a:chOff x="3072" y="1968"/>
            <a:chExt cx="2659" cy="864"/>
          </a:xfrm>
        </p:grpSpPr>
        <p:sp>
          <p:nvSpPr>
            <p:cNvPr id="63499" name="Rectangle 6"/>
            <p:cNvSpPr/>
            <p:nvPr/>
          </p:nvSpPr>
          <p:spPr>
            <a:xfrm>
              <a:off x="3312" y="2208"/>
              <a:ext cx="2419"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ea typeface="宋体" panose="02010600030101010101" pitchFamily="2" charset="-122"/>
                </a:rPr>
                <a:t>[B</a:t>
              </a:r>
              <a:r>
                <a:rPr lang="en-US" altLang="zh-CN" sz="2800" b="1" dirty="0"/>
                <a:t>→</a:t>
              </a:r>
              <a:r>
                <a:rPr lang="en-US" altLang="zh-CN" sz="2400" b="1" dirty="0">
                  <a:latin typeface="Arial" panose="020B0604020202020204" pitchFamily="34" charset="0"/>
                </a:rPr>
                <a:t>·</a:t>
              </a:r>
              <a:r>
                <a:rPr lang="el-GR" altLang="zh-CN" sz="2400" b="1" dirty="0"/>
                <a:t>γ</a:t>
              </a:r>
              <a:r>
                <a:rPr lang="en-US" altLang="zh-CN" sz="2400" b="1" dirty="0">
                  <a:ea typeface="宋体" panose="02010600030101010101" pitchFamily="2" charset="-122"/>
                </a:rPr>
                <a:t>,</a:t>
              </a:r>
              <a:r>
                <a:rPr lang="en-US" altLang="zh-CN" sz="2400" b="1" dirty="0"/>
                <a:t>b] </a:t>
              </a:r>
              <a:r>
                <a:rPr lang="zh-CN" altLang="el-GR" sz="2400" b="1" dirty="0">
                  <a:ea typeface="宋体" panose="02010600030101010101" pitchFamily="2" charset="-122"/>
                </a:rPr>
                <a:t>∈</a:t>
              </a:r>
              <a:r>
                <a:rPr lang="en-US" altLang="zh-CN" sz="2400" b="1" dirty="0"/>
                <a:t> </a:t>
              </a:r>
              <a:r>
                <a:rPr lang="en-US" altLang="zh-CN" sz="2400" b="1" dirty="0">
                  <a:ea typeface="宋体" panose="02010600030101010101" pitchFamily="2" charset="-122"/>
                </a:rPr>
                <a:t>CLOSURE(I)</a:t>
              </a:r>
              <a:endParaRPr lang="en-US" altLang="zh-CN" sz="2400" b="1" dirty="0">
                <a:ea typeface="宋体" panose="02010600030101010101" pitchFamily="2" charset="-122"/>
              </a:endParaRPr>
            </a:p>
          </p:txBody>
        </p:sp>
        <p:sp>
          <p:nvSpPr>
            <p:cNvPr id="63500" name="AutoShape 7"/>
            <p:cNvSpPr/>
            <p:nvPr/>
          </p:nvSpPr>
          <p:spPr>
            <a:xfrm>
              <a:off x="3072" y="1968"/>
              <a:ext cx="240" cy="864"/>
            </a:xfrm>
            <a:prstGeom prst="rightBrace">
              <a:avLst>
                <a:gd name="adj1" fmla="val 30000"/>
                <a:gd name="adj2" fmla="val 50000"/>
              </a:avLst>
            </a:prstGeom>
            <a:noFill/>
            <a:ln w="381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b="1" dirty="0">
                <a:solidFill>
                  <a:srgbClr val="66FFFF"/>
                </a:solidFill>
              </a:endParaRPr>
            </a:p>
          </p:txBody>
        </p:sp>
      </p:grpSp>
      <p:sp>
        <p:nvSpPr>
          <p:cNvPr id="245769" name="Rectangle 9"/>
          <p:cNvSpPr/>
          <p:nvPr/>
        </p:nvSpPr>
        <p:spPr>
          <a:xfrm>
            <a:off x="34925" y="2133600"/>
            <a:ext cx="8332788" cy="549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5000"/>
              </a:lnSpc>
              <a:spcBef>
                <a:spcPct val="50000"/>
              </a:spcBef>
              <a:buFont typeface="Wingdings" panose="05000000000000000000" pitchFamily="2" charset="2"/>
              <a:buNone/>
            </a:pPr>
            <a:r>
              <a:rPr lang="zh-CN" altLang="el-GR" sz="2400" b="1" dirty="0">
                <a:ea typeface="宋体" panose="02010600030101010101" pitchFamily="2" charset="-122"/>
              </a:rPr>
              <a:t>①</a:t>
            </a:r>
            <a:r>
              <a:rPr lang="zh-CN" altLang="en-US" sz="2400" b="1" dirty="0">
                <a:ea typeface="宋体" panose="02010600030101010101" pitchFamily="2" charset="-122"/>
              </a:rPr>
              <a:t>假定</a:t>
            </a:r>
            <a:r>
              <a:rPr lang="en-US" altLang="zh-CN" sz="2400" b="1" dirty="0">
                <a:ea typeface="宋体" panose="02010600030101010101" pitchFamily="2" charset="-122"/>
              </a:rPr>
              <a:t>I</a:t>
            </a:r>
            <a:r>
              <a:rPr lang="zh-CN" altLang="en-US" sz="2400" b="1" dirty="0">
                <a:ea typeface="宋体" panose="02010600030101010101" pitchFamily="2" charset="-122"/>
              </a:rPr>
              <a:t>是一个项目集，</a:t>
            </a:r>
            <a:r>
              <a:rPr lang="en-US" altLang="zh-CN" sz="2400" b="1" dirty="0">
                <a:ea typeface="宋体" panose="02010600030101010101" pitchFamily="2" charset="-122"/>
              </a:rPr>
              <a:t>I </a:t>
            </a:r>
            <a:r>
              <a:rPr lang="zh-CN" altLang="en-US" sz="2400" b="1" dirty="0">
                <a:ea typeface="宋体" panose="02010600030101010101" pitchFamily="2" charset="-122"/>
              </a:rPr>
              <a:t>的任何项目都属于</a:t>
            </a:r>
            <a:r>
              <a:rPr lang="en-US" altLang="zh-CN" sz="2400" b="1" dirty="0">
                <a:ea typeface="宋体" panose="02010600030101010101" pitchFamily="2" charset="-122"/>
              </a:rPr>
              <a:t>CLOSURE</a:t>
            </a:r>
            <a:r>
              <a:rPr lang="zh-CN" altLang="en-US" sz="2400" b="1" dirty="0">
                <a:ea typeface="宋体" panose="02010600030101010101" pitchFamily="2" charset="-122"/>
              </a:rPr>
              <a:t>（</a:t>
            </a:r>
            <a:r>
              <a:rPr lang="en-US" altLang="zh-CN" sz="2400" b="1" dirty="0">
                <a:ea typeface="宋体" panose="02010600030101010101" pitchFamily="2" charset="-122"/>
              </a:rPr>
              <a:t>I</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sp>
        <p:nvSpPr>
          <p:cNvPr id="245770" name="Rectangle 10"/>
          <p:cNvSpPr/>
          <p:nvPr/>
        </p:nvSpPr>
        <p:spPr>
          <a:xfrm>
            <a:off x="34925" y="2819400"/>
            <a:ext cx="5665788" cy="2012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5000"/>
              </a:lnSpc>
              <a:spcBef>
                <a:spcPct val="50000"/>
              </a:spcBef>
              <a:buFont typeface="Wingdings" panose="05000000000000000000" pitchFamily="2" charset="2"/>
              <a:buNone/>
            </a:pPr>
            <a:r>
              <a:rPr lang="zh-CN" altLang="el-GR" sz="2400" b="1" dirty="0">
                <a:ea typeface="宋体" panose="02010600030101010101" pitchFamily="2" charset="-122"/>
              </a:rPr>
              <a:t>②</a:t>
            </a:r>
            <a:r>
              <a:rPr lang="en-US" altLang="zh-CN" sz="2400" b="1" dirty="0">
                <a:ea typeface="宋体" panose="02010600030101010101" pitchFamily="2" charset="-122"/>
              </a:rPr>
              <a:t>  [A</a:t>
            </a:r>
            <a:r>
              <a:rPr lang="en-US" altLang="zh-CN" sz="2800" b="1" dirty="0"/>
              <a:t>→</a:t>
            </a:r>
            <a:r>
              <a:rPr lang="en-US" altLang="zh-CN" sz="2400" b="1" dirty="0">
                <a:ea typeface="宋体" panose="02010600030101010101" pitchFamily="2" charset="-122"/>
              </a:rPr>
              <a:t>α</a:t>
            </a:r>
            <a:r>
              <a:rPr lang="en-US" altLang="zh-CN" sz="2400" b="1" dirty="0">
                <a:latin typeface="宋体" panose="02010600030101010101" pitchFamily="2" charset="-122"/>
                <a:ea typeface="宋体" panose="02010600030101010101" pitchFamily="2" charset="-122"/>
              </a:rPr>
              <a:t>·B</a:t>
            </a:r>
            <a:r>
              <a:rPr lang="el-GR" altLang="zh-CN" sz="2400" b="1" dirty="0">
                <a:ea typeface="宋体" panose="02010600030101010101" pitchFamily="2" charset="-122"/>
              </a:rPr>
              <a:t>β</a:t>
            </a:r>
            <a:r>
              <a:rPr lang="en-US" altLang="zh-CN" sz="2400" b="1" dirty="0">
                <a:ea typeface="宋体" panose="02010600030101010101" pitchFamily="2" charset="-122"/>
              </a:rPr>
              <a:t>,a] </a:t>
            </a:r>
            <a:r>
              <a:rPr lang="zh-CN" altLang="el-GR" sz="2400" b="1" dirty="0">
                <a:ea typeface="宋体" panose="02010600030101010101" pitchFamily="2" charset="-122"/>
              </a:rPr>
              <a:t>∈</a:t>
            </a:r>
            <a:r>
              <a:rPr lang="en-US" altLang="zh-CN" sz="2400" b="1" dirty="0">
                <a:ea typeface="宋体" panose="02010600030101010101" pitchFamily="2" charset="-122"/>
              </a:rPr>
              <a:t> CLOSURE(I)</a:t>
            </a:r>
            <a:endParaRPr lang="en-US" altLang="zh-CN" sz="2400" b="1" dirty="0">
              <a:ea typeface="宋体" panose="02010600030101010101" pitchFamily="2" charset="-122"/>
            </a:endParaRPr>
          </a:p>
          <a:p>
            <a:pPr marL="0" lvl="0" indent="0">
              <a:lnSpc>
                <a:spcPct val="125000"/>
              </a:lnSpc>
              <a:spcBef>
                <a:spcPct val="50000"/>
              </a:spcBef>
              <a:buFont typeface="Wingdings" panose="05000000000000000000" pitchFamily="2" charset="2"/>
              <a:buNone/>
            </a:pPr>
            <a:r>
              <a:rPr lang="en-US" altLang="zh-CN" sz="2400" b="1" dirty="0">
                <a:ea typeface="宋体" panose="02010600030101010101" pitchFamily="2" charset="-122"/>
              </a:rPr>
              <a:t>      B</a:t>
            </a:r>
            <a:r>
              <a:rPr lang="en-US" altLang="zh-CN" sz="2800" b="1" dirty="0"/>
              <a:t>→</a:t>
            </a:r>
            <a:r>
              <a:rPr lang="el-GR" altLang="zh-CN" sz="2400" b="1" dirty="0">
                <a:ea typeface="宋体" panose="02010600030101010101" pitchFamily="2" charset="-122"/>
              </a:rPr>
              <a:t>γ</a:t>
            </a:r>
            <a:r>
              <a:rPr lang="en-US" altLang="zh-CN" sz="2400" b="1" dirty="0">
                <a:ea typeface="宋体" panose="02010600030101010101" pitchFamily="2" charset="-122"/>
              </a:rPr>
              <a:t> </a:t>
            </a:r>
            <a:r>
              <a:rPr lang="zh-CN" altLang="en-US" sz="2400" b="1" dirty="0">
                <a:ea typeface="宋体" panose="02010600030101010101" pitchFamily="2" charset="-122"/>
              </a:rPr>
              <a:t>是文法中的产生式</a:t>
            </a:r>
            <a:endParaRPr lang="zh-CN" altLang="en-US" sz="2400" b="1" dirty="0">
              <a:ea typeface="宋体" panose="02010600030101010101" pitchFamily="2" charset="-122"/>
            </a:endParaRPr>
          </a:p>
          <a:p>
            <a:pPr marL="0" lvl="0" indent="0">
              <a:lnSpc>
                <a:spcPct val="125000"/>
              </a:lnSpc>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b </a:t>
            </a:r>
            <a:r>
              <a:rPr lang="zh-CN" altLang="el-GR" sz="2400" b="1" dirty="0">
                <a:ea typeface="宋体" panose="02010600030101010101" pitchFamily="2" charset="-122"/>
              </a:rPr>
              <a:t>∈</a:t>
            </a:r>
            <a:r>
              <a:rPr lang="en-US" altLang="zh-CN" sz="2400" b="1" dirty="0">
                <a:ea typeface="宋体" panose="02010600030101010101" pitchFamily="2" charset="-122"/>
              </a:rPr>
              <a:t>FIRST(</a:t>
            </a:r>
            <a:r>
              <a:rPr lang="el-GR" altLang="zh-CN" sz="2400" b="1" dirty="0">
                <a:solidFill>
                  <a:srgbClr val="FF00FF"/>
                </a:solidFill>
                <a:ea typeface="宋体" panose="02010600030101010101" pitchFamily="2" charset="-122"/>
              </a:rPr>
              <a:t>β</a:t>
            </a:r>
            <a:r>
              <a:rPr lang="en-US" altLang="zh-CN" sz="2400" b="1" dirty="0">
                <a:solidFill>
                  <a:srgbClr val="FF00FF"/>
                </a:solidFill>
                <a:ea typeface="宋体" panose="02010600030101010101" pitchFamily="2" charset="-122"/>
              </a:rPr>
              <a:t>a</a:t>
            </a:r>
            <a:r>
              <a:rPr lang="en-US" altLang="zh-CN" sz="2400" b="1" dirty="0">
                <a:ea typeface="宋体" panose="02010600030101010101" pitchFamily="2" charset="-122"/>
              </a:rPr>
              <a:t>)</a:t>
            </a:r>
            <a:endParaRPr lang="en-US" altLang="zh-CN" sz="2400" b="1" dirty="0">
              <a:ea typeface="宋体" panose="02010600030101010101" pitchFamily="2" charset="-122"/>
            </a:endParaRPr>
          </a:p>
        </p:txBody>
      </p:sp>
      <p:sp>
        <p:nvSpPr>
          <p:cNvPr id="245771" name="Rectangle 11"/>
          <p:cNvSpPr/>
          <p:nvPr/>
        </p:nvSpPr>
        <p:spPr>
          <a:xfrm>
            <a:off x="34925" y="5029200"/>
            <a:ext cx="69342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5000"/>
              </a:lnSpc>
              <a:spcBef>
                <a:spcPct val="50000"/>
              </a:spcBef>
              <a:buFont typeface="Wingdings" panose="05000000000000000000" pitchFamily="2" charset="2"/>
              <a:buNone/>
            </a:pPr>
            <a:r>
              <a:rPr lang="zh-CN" altLang="el-GR" sz="2400" b="1" dirty="0">
                <a:ea typeface="宋体" panose="02010600030101010101" pitchFamily="2" charset="-122"/>
              </a:rPr>
              <a:t>③</a:t>
            </a:r>
            <a:r>
              <a:rPr lang="zh-CN" altLang="en-US" sz="2400" b="1" dirty="0">
                <a:ea typeface="宋体" panose="02010600030101010101" pitchFamily="2" charset="-122"/>
              </a:rPr>
              <a:t>重复</a:t>
            </a:r>
            <a:r>
              <a:rPr lang="zh-CN" altLang="el-GR" sz="2400" b="1" dirty="0">
                <a:ea typeface="宋体" panose="02010600030101010101" pitchFamily="2" charset="-122"/>
              </a:rPr>
              <a:t>②</a:t>
            </a:r>
            <a:r>
              <a:rPr lang="zh-CN" altLang="en-US" sz="2400" b="1" dirty="0">
                <a:ea typeface="宋体" panose="02010600030101010101" pitchFamily="2" charset="-122"/>
              </a:rPr>
              <a:t>直到</a:t>
            </a:r>
            <a:r>
              <a:rPr lang="en-US" altLang="zh-CN" sz="2400" b="1" dirty="0">
                <a:ea typeface="宋体" panose="02010600030101010101" pitchFamily="2" charset="-122"/>
              </a:rPr>
              <a:t>CLOSURE</a:t>
            </a:r>
            <a:r>
              <a:rPr lang="zh-CN" altLang="en-US" sz="2400" b="1" dirty="0">
                <a:ea typeface="宋体" panose="02010600030101010101" pitchFamily="2" charset="-122"/>
              </a:rPr>
              <a:t>（</a:t>
            </a:r>
            <a:r>
              <a:rPr lang="en-US" altLang="zh-CN" sz="2400" b="1" dirty="0">
                <a:ea typeface="宋体" panose="02010600030101010101" pitchFamily="2" charset="-122"/>
              </a:rPr>
              <a:t>I</a:t>
            </a:r>
            <a:r>
              <a:rPr lang="zh-CN" altLang="en-US" sz="2400" b="1" dirty="0">
                <a:ea typeface="宋体" panose="02010600030101010101" pitchFamily="2" charset="-122"/>
              </a:rPr>
              <a:t>）不再增大为止</a:t>
            </a:r>
            <a:endParaRPr lang="zh-CN" altLang="en-US" sz="2400" b="1" dirty="0">
              <a:ea typeface="宋体" panose="02010600030101010101" pitchFamily="2" charset="-122"/>
            </a:endParaRPr>
          </a:p>
        </p:txBody>
      </p:sp>
      <p:sp>
        <p:nvSpPr>
          <p:cNvPr id="63496"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LR(1)</a:t>
            </a:r>
            <a:r>
              <a:rPr lang="zh-CN" altLang="en-US" b="1" dirty="0">
                <a:solidFill>
                  <a:srgbClr val="CC00CC"/>
                </a:solidFill>
                <a:latin typeface="楷体_GB2312" pitchFamily="49" charset="-122"/>
              </a:rPr>
              <a:t>项目集族的构造</a:t>
            </a:r>
            <a:endParaRPr lang="zh-CN" altLang="en-US" b="1" dirty="0">
              <a:solidFill>
                <a:srgbClr val="CC00CC"/>
              </a:solidFill>
              <a:latin typeface="楷体_GB2312" pitchFamily="49" charset="-122"/>
            </a:endParaRPr>
          </a:p>
        </p:txBody>
      </p:sp>
      <p:sp>
        <p:nvSpPr>
          <p:cNvPr id="63497"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63498"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62">
                                            <p:txEl>
                                              <p:charRg st="0" end="30"/>
                                            </p:txEl>
                                          </p:spTgt>
                                        </p:tgtEl>
                                        <p:attrNameLst>
                                          <p:attrName>style.visibility</p:attrName>
                                        </p:attrNameLst>
                                      </p:cBhvr>
                                      <p:to>
                                        <p:strVal val="visible"/>
                                      </p:to>
                                    </p:set>
                                    <p:animEffect transition="in" filter="blinds(horizontal)">
                                      <p:cBhvr>
                                        <p:cTn id="7" dur="500"/>
                                        <p:tgtEl>
                                          <p:spTgt spid="245762">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69">
                                            <p:txEl>
                                              <p:charRg st="0" end="32"/>
                                            </p:txEl>
                                          </p:spTgt>
                                        </p:tgtEl>
                                        <p:attrNameLst>
                                          <p:attrName>style.visibility</p:attrName>
                                        </p:attrNameLst>
                                      </p:cBhvr>
                                      <p:to>
                                        <p:strVal val="visible"/>
                                      </p:to>
                                    </p:set>
                                    <p:animEffect transition="in" filter="blinds(horizontal)">
                                      <p:cBhvr>
                                        <p:cTn id="12" dur="500"/>
                                        <p:tgtEl>
                                          <p:spTgt spid="245769">
                                            <p:txEl>
                                              <p:charRg st="0"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70">
                                            <p:txEl>
                                              <p:charRg st="0" end="27"/>
                                            </p:txEl>
                                          </p:spTgt>
                                        </p:tgtEl>
                                        <p:attrNameLst>
                                          <p:attrName>style.visibility</p:attrName>
                                        </p:attrNameLst>
                                      </p:cBhvr>
                                      <p:to>
                                        <p:strVal val="visible"/>
                                      </p:to>
                                    </p:set>
                                    <p:animEffect transition="in" filter="blinds(horizontal)">
                                      <p:cBhvr>
                                        <p:cTn id="17" dur="500"/>
                                        <p:tgtEl>
                                          <p:spTgt spid="245770">
                                            <p:txEl>
                                              <p:charRg st="0"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70">
                                            <p:txEl>
                                              <p:charRg st="27" end="46"/>
                                            </p:txEl>
                                          </p:spTgt>
                                        </p:tgtEl>
                                        <p:attrNameLst>
                                          <p:attrName>style.visibility</p:attrName>
                                        </p:attrNameLst>
                                      </p:cBhvr>
                                      <p:to>
                                        <p:strVal val="visible"/>
                                      </p:to>
                                    </p:set>
                                    <p:animEffect transition="in" filter="blinds(horizontal)">
                                      <p:cBhvr>
                                        <p:cTn id="22" dur="500"/>
                                        <p:tgtEl>
                                          <p:spTgt spid="245770">
                                            <p:txEl>
                                              <p:charRg st="27"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70">
                                            <p:txEl>
                                              <p:charRg st="46" end="66"/>
                                            </p:txEl>
                                          </p:spTgt>
                                        </p:tgtEl>
                                        <p:attrNameLst>
                                          <p:attrName>style.visibility</p:attrName>
                                        </p:attrNameLst>
                                      </p:cBhvr>
                                      <p:to>
                                        <p:strVal val="visible"/>
                                      </p:to>
                                    </p:set>
                                    <p:animEffect transition="in" filter="blinds(horizontal)">
                                      <p:cBhvr>
                                        <p:cTn id="27" dur="500"/>
                                        <p:tgtEl>
                                          <p:spTgt spid="245770">
                                            <p:txEl>
                                              <p:charRg st="46" end="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45772"/>
                                        </p:tgtEl>
                                        <p:attrNameLst>
                                          <p:attrName>style.visibility</p:attrName>
                                        </p:attrNameLst>
                                      </p:cBhvr>
                                      <p:to>
                                        <p:strVal val="visible"/>
                                      </p:to>
                                    </p:set>
                                    <p:animEffect transition="in" filter="box(in)">
                                      <p:cBhvr>
                                        <p:cTn id="32" dur="500"/>
                                        <p:tgtEl>
                                          <p:spTgt spid="2457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771">
                                            <p:txEl>
                                              <p:charRg st="0" end="23"/>
                                            </p:txEl>
                                          </p:spTgt>
                                        </p:tgtEl>
                                        <p:attrNameLst>
                                          <p:attrName>style.visibility</p:attrName>
                                        </p:attrNameLst>
                                      </p:cBhvr>
                                      <p:to>
                                        <p:strVal val="visible"/>
                                      </p:to>
                                    </p:set>
                                    <p:animEffect transition="in" filter="blinds(horizontal)">
                                      <p:cBhvr>
                                        <p:cTn id="37" dur="500"/>
                                        <p:tgtEl>
                                          <p:spTgt spid="245771">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build="p"/>
      <p:bldP spid="245769" grpId="0" build="p"/>
      <p:bldP spid="245770" grpId="0" build="p"/>
      <p:bldP spid="2457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4515" name="Rectangle 2"/>
          <p:cNvSpPr/>
          <p:nvPr/>
        </p:nvSpPr>
        <p:spPr>
          <a:xfrm>
            <a:off x="533400" y="914400"/>
            <a:ext cx="6451600" cy="3022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solidFill>
                  <a:srgbClr val="FF3300"/>
                </a:solidFill>
                <a:latin typeface="微软雅黑" panose="020B0503020204020204" pitchFamily="34" charset="-122"/>
                <a:ea typeface="微软雅黑" panose="020B0503020204020204" pitchFamily="34" charset="-122"/>
              </a:rPr>
              <a:t>例如文法</a:t>
            </a:r>
            <a:r>
              <a:rPr lang="en-US" altLang="zh-CN" sz="2400" b="1" dirty="0">
                <a:solidFill>
                  <a:srgbClr val="FF3300"/>
                </a:solidFill>
                <a:latin typeface="微软雅黑" panose="020B0503020204020204" pitchFamily="34" charset="-122"/>
                <a:ea typeface="微软雅黑" panose="020B0503020204020204" pitchFamily="34" charset="-122"/>
              </a:rPr>
              <a:t>G</a:t>
            </a:r>
            <a:r>
              <a:rPr lang="en-US" altLang="zh-CN" sz="2400" b="1" dirty="0">
                <a:solidFill>
                  <a:srgbClr val="FF0000"/>
                </a:solidFill>
              </a:rPr>
              <a:t>'</a:t>
            </a:r>
            <a:r>
              <a:rPr lang="zh-CN" altLang="en-US" sz="2400" b="1" dirty="0">
                <a:solidFill>
                  <a:srgbClr val="FF3300"/>
                </a:solidFill>
                <a:latin typeface="微软雅黑" panose="020B0503020204020204" pitchFamily="34" charset="-122"/>
                <a:ea typeface="微软雅黑" panose="020B0503020204020204" pitchFamily="34" charset="-122"/>
              </a:rPr>
              <a:t>，试写出其项目集规范族中的</a:t>
            </a:r>
            <a:r>
              <a:rPr lang="en-US" altLang="zh-CN" sz="2400" b="1" dirty="0">
                <a:solidFill>
                  <a:srgbClr val="FF3300"/>
                </a:solidFill>
                <a:latin typeface="微软雅黑" panose="020B0503020204020204" pitchFamily="34" charset="-122"/>
                <a:ea typeface="微软雅黑" panose="020B0503020204020204" pitchFamily="34" charset="-122"/>
              </a:rPr>
              <a:t>I</a:t>
            </a:r>
            <a:r>
              <a:rPr lang="en-US" altLang="zh-CN" sz="2400" b="1" baseline="-25000" dirty="0">
                <a:solidFill>
                  <a:srgbClr val="FF3300"/>
                </a:solidFill>
                <a:latin typeface="微软雅黑" panose="020B0503020204020204" pitchFamily="34" charset="-122"/>
                <a:ea typeface="微软雅黑" panose="020B0503020204020204" pitchFamily="34" charset="-122"/>
              </a:rPr>
              <a:t>0</a:t>
            </a:r>
            <a:endParaRPr lang="en-US" altLang="zh-CN" sz="2400" b="1" dirty="0">
              <a:solidFill>
                <a:srgbClr val="FF3300"/>
              </a:solidFill>
              <a:latin typeface="微软雅黑" panose="020B0503020204020204" pitchFamily="34" charset="-122"/>
              <a:ea typeface="微软雅黑" panose="020B0503020204020204" pitchFamily="34"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0</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solidFill>
                  <a:srgbClr val="000000"/>
                </a:solidFill>
              </a:rPr>
              <a:t> '</a:t>
            </a:r>
            <a:r>
              <a:rPr lang="en-US" altLang="zh-CN" sz="2400" b="1" dirty="0">
                <a:ea typeface="宋体" panose="02010600030101010101" pitchFamily="2" charset="-122"/>
              </a:rPr>
              <a:t> </a:t>
            </a:r>
            <a:r>
              <a:rPr lang="en-US" altLang="zh-CN" sz="2800" b="1" dirty="0"/>
              <a:t>→</a:t>
            </a:r>
            <a:r>
              <a:rPr lang="en-US" altLang="zh-CN" sz="2400" b="1" dirty="0">
                <a:ea typeface="宋体" panose="02010600030101010101" pitchFamily="2" charset="-122"/>
              </a:rPr>
              <a:t> S</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a:t>
            </a:r>
            <a:r>
              <a:rPr lang="en-US" altLang="zh-CN" sz="2400" b="1" dirty="0">
                <a:ea typeface="宋体" panose="02010600030101010101" pitchFamily="2" charset="-122"/>
              </a:rPr>
              <a:t>S </a:t>
            </a:r>
            <a:r>
              <a:rPr lang="en-US" altLang="zh-CN" sz="2800" b="1" dirty="0"/>
              <a:t>→</a:t>
            </a:r>
            <a:r>
              <a:rPr lang="en-US" altLang="zh-CN" sz="2400" b="1" dirty="0">
                <a:ea typeface="宋体" panose="02010600030101010101" pitchFamily="2" charset="-122"/>
              </a:rPr>
              <a:t> CC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2</a:t>
            </a:r>
            <a:r>
              <a:rPr lang="zh-CN" altLang="en-US" sz="2400" b="1" dirty="0">
                <a:ea typeface="宋体" panose="02010600030101010101" pitchFamily="2" charset="-122"/>
              </a:rPr>
              <a:t>）</a:t>
            </a:r>
            <a:r>
              <a:rPr lang="en-US" altLang="zh-CN" sz="2400" b="1" dirty="0">
                <a:ea typeface="宋体" panose="02010600030101010101" pitchFamily="2" charset="-122"/>
              </a:rPr>
              <a:t>C </a:t>
            </a:r>
            <a:r>
              <a:rPr lang="en-US" altLang="zh-CN" sz="2800" b="1" dirty="0"/>
              <a:t>→</a:t>
            </a:r>
            <a:r>
              <a:rPr lang="en-US" altLang="zh-CN" sz="2400" b="1" dirty="0">
                <a:ea typeface="宋体" panose="02010600030101010101" pitchFamily="2" charset="-122"/>
              </a:rPr>
              <a:t> cC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3</a:t>
            </a:r>
            <a:r>
              <a:rPr lang="zh-CN" altLang="en-US" sz="2400" b="1" dirty="0">
                <a:ea typeface="宋体" panose="02010600030101010101" pitchFamily="2" charset="-122"/>
              </a:rPr>
              <a:t>）</a:t>
            </a:r>
            <a:r>
              <a:rPr lang="en-US" altLang="zh-CN" sz="2400" b="1" dirty="0">
                <a:ea typeface="宋体" panose="02010600030101010101" pitchFamily="2" charset="-122"/>
              </a:rPr>
              <a:t>C </a:t>
            </a:r>
            <a:r>
              <a:rPr lang="en-US" altLang="zh-CN" sz="2800" b="1" dirty="0"/>
              <a:t>→</a:t>
            </a:r>
            <a:r>
              <a:rPr lang="en-US" altLang="zh-CN" sz="2400" b="1" dirty="0">
                <a:ea typeface="宋体" panose="02010600030101010101" pitchFamily="2" charset="-122"/>
              </a:rPr>
              <a:t> d</a:t>
            </a:r>
            <a:endParaRPr lang="en-US" altLang="zh-CN" sz="2400" b="1" dirty="0">
              <a:ea typeface="宋体" panose="02010600030101010101" pitchFamily="2" charset="-122"/>
            </a:endParaRPr>
          </a:p>
        </p:txBody>
      </p:sp>
      <p:sp>
        <p:nvSpPr>
          <p:cNvPr id="246795" name="Rectangle 11"/>
          <p:cNvSpPr/>
          <p:nvPr/>
        </p:nvSpPr>
        <p:spPr>
          <a:xfrm>
            <a:off x="4953000" y="2514600"/>
            <a:ext cx="2819400" cy="24431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0</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solidFill>
                  <a:srgbClr val="000000"/>
                </a:solidFill>
              </a:rPr>
              <a:t> '</a:t>
            </a:r>
            <a:r>
              <a:rPr lang="en-US" altLang="zh-CN" sz="2400" b="1" dirty="0">
                <a:ea typeface="宋体" panose="02010600030101010101" pitchFamily="2" charset="-122"/>
              </a:rPr>
              <a:t> </a:t>
            </a:r>
            <a:r>
              <a:rPr lang="en-US" altLang="zh-CN" sz="2800" b="1" dirty="0"/>
              <a:t>→</a:t>
            </a:r>
            <a:r>
              <a:rPr lang="en-US" altLang="zh-CN" sz="2400" b="1" dirty="0">
                <a:ea typeface="宋体" panose="02010600030101010101" pitchFamily="2" charset="-122"/>
              </a:rPr>
              <a:t> ·S,#</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S </a:t>
            </a:r>
            <a:r>
              <a:rPr lang="en-US" altLang="zh-CN" sz="2800" b="1" dirty="0"/>
              <a:t>→</a:t>
            </a:r>
            <a:r>
              <a:rPr lang="en-US" altLang="zh-CN" sz="2400" b="1" dirty="0">
                <a:ea typeface="宋体" panose="02010600030101010101" pitchFamily="2" charset="-122"/>
              </a:rPr>
              <a:t> ·CC,</a:t>
            </a:r>
            <a:r>
              <a:rPr lang="zh-CN" altLang="en-US" sz="2400" b="1" dirty="0">
                <a:ea typeface="宋体" panose="02010600030101010101" pitchFamily="2" charset="-122"/>
              </a:rPr>
              <a:t>＃</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C </a:t>
            </a:r>
            <a:r>
              <a:rPr lang="en-US" altLang="zh-CN" sz="2800" b="1" dirty="0"/>
              <a:t>→</a:t>
            </a:r>
            <a:r>
              <a:rPr lang="en-US" altLang="zh-CN" sz="2400" b="1" dirty="0">
                <a:ea typeface="宋体" panose="02010600030101010101" pitchFamily="2" charset="-122"/>
              </a:rPr>
              <a:t> ·cC,c/d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C </a:t>
            </a:r>
            <a:r>
              <a:rPr lang="en-US" altLang="zh-CN" sz="2800" b="1" dirty="0"/>
              <a:t>→</a:t>
            </a:r>
            <a:r>
              <a:rPr lang="en-US" altLang="zh-CN" sz="2400" b="1" dirty="0">
                <a:ea typeface="宋体" panose="02010600030101010101" pitchFamily="2" charset="-122"/>
              </a:rPr>
              <a:t> ·d,c/d</a:t>
            </a:r>
            <a:endParaRPr lang="en-US" altLang="zh-CN" sz="2400" b="1" dirty="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95">
                                            <p:txEl>
                                              <p:charRg st="0" end="14"/>
                                            </p:txEl>
                                          </p:spTgt>
                                        </p:tgtEl>
                                        <p:attrNameLst>
                                          <p:attrName>style.visibility</p:attrName>
                                        </p:attrNameLst>
                                      </p:cBhvr>
                                      <p:to>
                                        <p:strVal val="visible"/>
                                      </p:to>
                                    </p:set>
                                    <p:animEffect transition="in" filter="blinds(horizontal)">
                                      <p:cBhvr>
                                        <p:cTn id="7" dur="500"/>
                                        <p:tgtEl>
                                          <p:spTgt spid="24679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6795">
                                            <p:txEl>
                                              <p:charRg st="14" end="31"/>
                                            </p:txEl>
                                          </p:spTgt>
                                        </p:tgtEl>
                                        <p:attrNameLst>
                                          <p:attrName>style.visibility</p:attrName>
                                        </p:attrNameLst>
                                      </p:cBhvr>
                                      <p:to>
                                        <p:strVal val="visible"/>
                                      </p:to>
                                    </p:set>
                                    <p:animEffect transition="in" filter="blinds(horizontal)">
                                      <p:cBhvr>
                                        <p:cTn id="12" dur="500"/>
                                        <p:tgtEl>
                                          <p:spTgt spid="246795">
                                            <p:txEl>
                                              <p:charRg st="14"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6795">
                                            <p:txEl>
                                              <p:charRg st="31" end="47"/>
                                            </p:txEl>
                                          </p:spTgt>
                                        </p:tgtEl>
                                        <p:attrNameLst>
                                          <p:attrName>style.visibility</p:attrName>
                                        </p:attrNameLst>
                                      </p:cBhvr>
                                      <p:to>
                                        <p:strVal val="visible"/>
                                      </p:to>
                                    </p:set>
                                    <p:animEffect transition="in" filter="blinds(horizontal)">
                                      <p:cBhvr>
                                        <p:cTn id="17" dur="500"/>
                                        <p:tgtEl>
                                          <p:spTgt spid="246795">
                                            <p:txEl>
                                              <p:charRg st="31"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6795">
                                            <p:txEl>
                                              <p:charRg st="47" end="62"/>
                                            </p:txEl>
                                          </p:spTgt>
                                        </p:tgtEl>
                                        <p:attrNameLst>
                                          <p:attrName>style.visibility</p:attrName>
                                        </p:attrNameLst>
                                      </p:cBhvr>
                                      <p:to>
                                        <p:strVal val="visible"/>
                                      </p:to>
                                    </p:set>
                                    <p:animEffect transition="in" filter="blinds(horizontal)">
                                      <p:cBhvr>
                                        <p:cTn id="22" dur="500"/>
                                        <p:tgtEl>
                                          <p:spTgt spid="246795">
                                            <p:txEl>
                                              <p:charRg st="47"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47810" name="Rectangle 2"/>
          <p:cNvSpPr/>
          <p:nvPr/>
        </p:nvSpPr>
        <p:spPr>
          <a:xfrm>
            <a:off x="228600" y="1422400"/>
            <a:ext cx="8588375" cy="2620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40000"/>
              </a:lnSpc>
              <a:spcBef>
                <a:spcPct val="50000"/>
              </a:spcBef>
              <a:buNone/>
            </a:pP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2</a:t>
            </a:r>
            <a:r>
              <a:rPr lang="zh-CN" altLang="en-US" sz="2400" b="1" dirty="0">
                <a:solidFill>
                  <a:srgbClr val="009900"/>
                </a:solidFill>
                <a:latin typeface="微软雅黑" panose="020B0503020204020204" pitchFamily="34" charset="-122"/>
                <a:ea typeface="微软雅黑" panose="020B0503020204020204" pitchFamily="34" charset="-122"/>
              </a:rPr>
              <a:t>）构造转换函数</a:t>
            </a:r>
            <a:endParaRPr lang="zh-CN" altLang="en-US" sz="2400" b="1" dirty="0">
              <a:solidFill>
                <a:srgbClr val="009900"/>
              </a:solidFill>
              <a:latin typeface="微软雅黑" panose="020B0503020204020204" pitchFamily="34" charset="-122"/>
              <a:ea typeface="微软雅黑" panose="020B0503020204020204" pitchFamily="34" charset="-122"/>
            </a:endParaRPr>
          </a:p>
          <a:p>
            <a:pPr marL="0" lvl="0" indent="0">
              <a:lnSpc>
                <a:spcPct val="140000"/>
              </a:lnSpc>
              <a:spcBef>
                <a:spcPct val="50000"/>
              </a:spcBef>
              <a:buFont typeface="Wingdings" panose="05000000000000000000" pitchFamily="2" charset="2"/>
              <a:buChar char="Ø"/>
            </a:pPr>
            <a:r>
              <a:rPr lang="en-US" altLang="zh-CN" sz="2400" b="1" dirty="0">
                <a:ea typeface="宋体" panose="02010600030101010101" pitchFamily="2" charset="-122"/>
              </a:rPr>
              <a:t>GO</a:t>
            </a:r>
            <a:r>
              <a:rPr lang="zh-CN" altLang="en-US" sz="2400" b="1" dirty="0">
                <a:ea typeface="宋体" panose="02010600030101010101" pitchFamily="2" charset="-122"/>
              </a:rPr>
              <a:t>（</a:t>
            </a:r>
            <a:r>
              <a:rPr lang="en-US" altLang="zh-CN" sz="2400" b="1" dirty="0">
                <a:ea typeface="宋体" panose="02010600030101010101" pitchFamily="2" charset="-122"/>
              </a:rPr>
              <a:t>I</a:t>
            </a:r>
            <a:r>
              <a:rPr lang="zh-CN" altLang="en-US" sz="2400" b="1" dirty="0">
                <a:ea typeface="宋体" panose="02010600030101010101" pitchFamily="2" charset="-122"/>
              </a:rPr>
              <a:t>，</a:t>
            </a:r>
            <a:r>
              <a:rPr lang="en-US" altLang="zh-CN" sz="2400" b="1" dirty="0">
                <a:ea typeface="宋体" panose="02010600030101010101" pitchFamily="2" charset="-122"/>
              </a:rPr>
              <a:t>X</a:t>
            </a:r>
            <a:r>
              <a:rPr lang="zh-CN" altLang="en-US" sz="2400" b="1" dirty="0">
                <a:ea typeface="宋体" panose="02010600030101010101" pitchFamily="2" charset="-122"/>
              </a:rPr>
              <a:t>）＝</a:t>
            </a:r>
            <a:r>
              <a:rPr lang="en-US" altLang="zh-CN" sz="2400" b="1" dirty="0">
                <a:ea typeface="宋体" panose="02010600030101010101" pitchFamily="2" charset="-122"/>
              </a:rPr>
              <a:t>CLOSURE</a:t>
            </a:r>
            <a:r>
              <a:rPr lang="zh-CN" altLang="en-US" sz="2400" b="1" dirty="0">
                <a:ea typeface="宋体" panose="02010600030101010101" pitchFamily="2" charset="-122"/>
              </a:rPr>
              <a:t>（</a:t>
            </a:r>
            <a:r>
              <a:rPr lang="en-US" altLang="zh-CN" sz="2400" b="1" dirty="0">
                <a:ea typeface="宋体" panose="02010600030101010101" pitchFamily="2" charset="-122"/>
              </a:rPr>
              <a:t>J</a:t>
            </a:r>
            <a:r>
              <a:rPr lang="zh-CN" altLang="en-US" sz="2400" b="1" dirty="0">
                <a:ea typeface="宋体" panose="02010600030101010101" pitchFamily="2" charset="-122"/>
              </a:rPr>
              <a:t>）其中 </a:t>
            </a:r>
            <a:r>
              <a:rPr lang="en-US" altLang="zh-CN" sz="2400" b="1" dirty="0">
                <a:ea typeface="宋体" panose="02010600030101010101" pitchFamily="2" charset="-122"/>
              </a:rPr>
              <a:t>I</a:t>
            </a:r>
            <a:r>
              <a:rPr lang="zh-CN" altLang="en-US" sz="2400" b="1" dirty="0">
                <a:ea typeface="宋体" panose="02010600030101010101" pitchFamily="2" charset="-122"/>
              </a:rPr>
              <a:t>是</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）的项目集，</a:t>
            </a:r>
            <a:r>
              <a:rPr lang="en-US" altLang="zh-CN" sz="2400" b="1" dirty="0">
                <a:ea typeface="宋体" panose="02010600030101010101" pitchFamily="2" charset="-122"/>
              </a:rPr>
              <a:t>X</a:t>
            </a:r>
            <a:r>
              <a:rPr lang="zh-CN" altLang="en-US" sz="2400" b="1" dirty="0">
                <a:ea typeface="宋体" panose="02010600030101010101" pitchFamily="2" charset="-122"/>
              </a:rPr>
              <a:t>是文法符号：</a:t>
            </a:r>
            <a:endParaRPr lang="zh-CN" altLang="en-US" sz="2400" b="1" dirty="0">
              <a:ea typeface="宋体" panose="02010600030101010101" pitchFamily="2" charset="-122"/>
            </a:endParaRPr>
          </a:p>
          <a:p>
            <a:pPr marL="0" lvl="0" indent="0">
              <a:lnSpc>
                <a:spcPct val="140000"/>
              </a:lnSpc>
              <a:spcBef>
                <a:spcPct val="50000"/>
              </a:spcBef>
              <a:buNone/>
            </a:pPr>
            <a:r>
              <a:rPr lang="en-US" altLang="zh-CN" sz="2400" b="1" dirty="0">
                <a:ea typeface="宋体" panose="02010600030101010101" pitchFamily="2" charset="-122"/>
              </a:rPr>
              <a:t>J</a:t>
            </a:r>
            <a:r>
              <a:rPr lang="zh-CN" altLang="en-US" sz="2400" b="1" dirty="0">
                <a:ea typeface="宋体" panose="02010600030101010101" pitchFamily="2" charset="-122"/>
              </a:rPr>
              <a:t>＝</a:t>
            </a:r>
            <a:r>
              <a:rPr lang="en-US" altLang="zh-CN" sz="2400" b="1" dirty="0">
                <a:ea typeface="宋体" panose="02010600030101010101" pitchFamily="2" charset="-122"/>
              </a:rPr>
              <a:t>{</a:t>
            </a:r>
            <a:r>
              <a:rPr lang="zh-CN" altLang="en-US" sz="2400" b="1" dirty="0">
                <a:ea typeface="宋体" panose="02010600030101010101" pitchFamily="2" charset="-122"/>
              </a:rPr>
              <a:t>任何形如</a:t>
            </a:r>
            <a:r>
              <a:rPr lang="en-US" altLang="zh-CN" sz="2400" b="1" dirty="0">
                <a:ea typeface="宋体" panose="02010600030101010101" pitchFamily="2" charset="-122"/>
              </a:rPr>
              <a:t>[A </a:t>
            </a:r>
            <a:r>
              <a:rPr lang="en-US" altLang="zh-CN" sz="2800" b="1" dirty="0"/>
              <a:t>→</a:t>
            </a:r>
            <a:r>
              <a:rPr lang="en-US" altLang="zh-CN" sz="2400" b="1" dirty="0">
                <a:ea typeface="宋体" panose="02010600030101010101" pitchFamily="2" charset="-122"/>
              </a:rPr>
              <a:t>  </a:t>
            </a:r>
            <a:r>
              <a:rPr lang="en-US" altLang="zh-CN" sz="2400" b="1" dirty="0">
                <a:ea typeface="宋体" panose="02010600030101010101" pitchFamily="2" charset="-122"/>
              </a:rPr>
              <a:t>α</a:t>
            </a:r>
            <a:r>
              <a:rPr lang="en-US" altLang="zh-CN" sz="2400" b="1" dirty="0">
                <a:ea typeface="宋体" panose="02010600030101010101" pitchFamily="2" charset="-122"/>
              </a:rPr>
              <a:t> X</a:t>
            </a:r>
            <a:r>
              <a:rPr lang="en-US" altLang="zh-CN" sz="2400" b="1" dirty="0">
                <a:latin typeface="宋体" panose="02010600030101010101" pitchFamily="2" charset="-122"/>
                <a:ea typeface="宋体" panose="02010600030101010101" pitchFamily="2" charset="-122"/>
              </a:rPr>
              <a:t>·</a:t>
            </a:r>
            <a:r>
              <a:rPr lang="el-GR" altLang="zh-CN" sz="2400" b="1" dirty="0">
                <a:ea typeface="宋体" panose="02010600030101010101" pitchFamily="2" charset="-122"/>
              </a:rPr>
              <a:t>β</a:t>
            </a:r>
            <a:r>
              <a:rPr lang="en-US" altLang="zh-CN" sz="2400" b="1" dirty="0">
                <a:ea typeface="宋体" panose="02010600030101010101" pitchFamily="2" charset="-122"/>
              </a:rPr>
              <a:t>,a]</a:t>
            </a:r>
            <a:r>
              <a:rPr lang="zh-CN" altLang="en-US" sz="2400" b="1" dirty="0">
                <a:ea typeface="宋体" panose="02010600030101010101" pitchFamily="2" charset="-122"/>
              </a:rPr>
              <a:t>的项目</a:t>
            </a:r>
            <a:r>
              <a:rPr lang="en-US" altLang="zh-CN" sz="2400" b="1" dirty="0">
                <a:ea typeface="宋体" panose="02010600030101010101" pitchFamily="2" charset="-122"/>
              </a:rPr>
              <a:t>|[A </a:t>
            </a:r>
            <a:r>
              <a:rPr lang="en-US" altLang="zh-CN" sz="2800" b="1" dirty="0"/>
              <a:t>→</a:t>
            </a:r>
            <a:r>
              <a:rPr lang="en-US" altLang="zh-CN" sz="2400" b="1" dirty="0">
                <a:ea typeface="宋体" panose="02010600030101010101" pitchFamily="2" charset="-122"/>
              </a:rPr>
              <a:t> α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X</a:t>
            </a:r>
            <a:r>
              <a:rPr lang="el-GR" altLang="zh-CN" sz="2400" b="1" dirty="0">
                <a:ea typeface="宋体" panose="02010600030101010101" pitchFamily="2" charset="-122"/>
              </a:rPr>
              <a:t>β</a:t>
            </a:r>
            <a:r>
              <a:rPr lang="en-US" altLang="zh-CN" sz="2400" b="1" dirty="0">
                <a:ea typeface="宋体" panose="02010600030101010101" pitchFamily="2" charset="-122"/>
              </a:rPr>
              <a:t>,a] </a:t>
            </a:r>
            <a:r>
              <a:rPr lang="zh-CN" altLang="el-GR" sz="2400" b="1" dirty="0">
                <a:ea typeface="宋体" panose="02010600030101010101" pitchFamily="2" charset="-122"/>
              </a:rPr>
              <a:t>∈</a:t>
            </a:r>
            <a:r>
              <a:rPr lang="en-US" altLang="zh-CN" sz="2400" b="1" dirty="0">
                <a:ea typeface="宋体" panose="02010600030101010101" pitchFamily="2" charset="-122"/>
              </a:rPr>
              <a:t>I}</a:t>
            </a:r>
            <a:endParaRPr lang="en-US" altLang="zh-CN" sz="2400" b="1" dirty="0">
              <a:ea typeface="宋体" panose="02010600030101010101" pitchFamily="2" charset="-122"/>
            </a:endParaRPr>
          </a:p>
        </p:txBody>
      </p:sp>
      <p:sp>
        <p:nvSpPr>
          <p:cNvPr id="247814" name="Rectangle 6"/>
          <p:cNvSpPr/>
          <p:nvPr/>
        </p:nvSpPr>
        <p:spPr>
          <a:xfrm>
            <a:off x="304800" y="4165600"/>
            <a:ext cx="8382000" cy="1927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40000"/>
              </a:lnSpc>
              <a:spcBef>
                <a:spcPct val="50000"/>
              </a:spcBef>
              <a:buNone/>
            </a:pP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3</a:t>
            </a:r>
            <a:r>
              <a:rPr lang="zh-CN" altLang="en-US" sz="2400" b="1" dirty="0">
                <a:solidFill>
                  <a:srgbClr val="009900"/>
                </a:solidFill>
                <a:latin typeface="微软雅黑" panose="020B0503020204020204" pitchFamily="34" charset="-122"/>
                <a:ea typeface="微软雅黑" panose="020B0503020204020204" pitchFamily="34" charset="-122"/>
              </a:rPr>
              <a:t>）构造文法</a:t>
            </a:r>
            <a:r>
              <a:rPr lang="en-US" altLang="zh-CN" sz="2400" b="1" dirty="0">
                <a:solidFill>
                  <a:srgbClr val="009900"/>
                </a:solidFill>
                <a:latin typeface="微软雅黑" panose="020B0503020204020204" pitchFamily="34" charset="-122"/>
                <a:ea typeface="微软雅黑" panose="020B0503020204020204" pitchFamily="34" charset="-122"/>
              </a:rPr>
              <a:t>G</a:t>
            </a:r>
            <a:r>
              <a:rPr lang="en-US" altLang="zh-CN" sz="2400" b="1" dirty="0">
                <a:solidFill>
                  <a:srgbClr val="000000"/>
                </a:solidFill>
              </a:rPr>
              <a:t>'</a:t>
            </a:r>
            <a:r>
              <a:rPr lang="zh-CN" altLang="en-US" sz="2400" b="1" dirty="0">
                <a:solidFill>
                  <a:srgbClr val="009900"/>
                </a:solidFill>
                <a:latin typeface="微软雅黑" panose="020B0503020204020204" pitchFamily="34" charset="-122"/>
                <a:ea typeface="微软雅黑" panose="020B0503020204020204" pitchFamily="34" charset="-122"/>
              </a:rPr>
              <a:t>的</a:t>
            </a:r>
            <a:r>
              <a:rPr lang="en-US" altLang="zh-CN" sz="2400" b="1" dirty="0">
                <a:solidFill>
                  <a:srgbClr val="009900"/>
                </a:solidFill>
                <a:latin typeface="微软雅黑" panose="020B0503020204020204" pitchFamily="34" charset="-122"/>
                <a:ea typeface="微软雅黑" panose="020B0503020204020204" pitchFamily="34" charset="-122"/>
              </a:rPr>
              <a:t>LR</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1</a:t>
            </a:r>
            <a:r>
              <a:rPr lang="zh-CN" altLang="en-US" sz="2400" b="1" dirty="0">
                <a:solidFill>
                  <a:srgbClr val="009900"/>
                </a:solidFill>
                <a:latin typeface="微软雅黑" panose="020B0503020204020204" pitchFamily="34" charset="-122"/>
                <a:ea typeface="微软雅黑" panose="020B0503020204020204" pitchFamily="34" charset="-122"/>
              </a:rPr>
              <a:t>）项目集族</a:t>
            </a:r>
            <a:endParaRPr lang="zh-CN" altLang="en-US" sz="2400" b="1" dirty="0">
              <a:solidFill>
                <a:srgbClr val="009900"/>
              </a:solidFill>
              <a:latin typeface="微软雅黑" panose="020B0503020204020204" pitchFamily="34" charset="-122"/>
              <a:ea typeface="微软雅黑" panose="020B0503020204020204" pitchFamily="34" charset="-122"/>
            </a:endParaRPr>
          </a:p>
          <a:p>
            <a:pPr marL="0" lvl="0" indent="0">
              <a:lnSpc>
                <a:spcPct val="140000"/>
              </a:lnSpc>
              <a:spcBef>
                <a:spcPct val="50000"/>
              </a:spcBef>
              <a:buFont typeface="Wingdings" panose="05000000000000000000" pitchFamily="2" charset="2"/>
              <a:buChar char="Ø"/>
            </a:pPr>
            <a:r>
              <a:rPr lang="zh-CN" altLang="en-US" sz="2400" b="1" dirty="0">
                <a:ea typeface="宋体" panose="02010600030101010101" pitchFamily="2" charset="-122"/>
              </a:rPr>
              <a:t>以   </a:t>
            </a:r>
            <a:r>
              <a:rPr lang="en-US" altLang="zh-CN" sz="2400" b="1" dirty="0">
                <a:ea typeface="宋体" panose="02010600030101010101" pitchFamily="2" charset="-122"/>
              </a:rPr>
              <a:t>[S</a:t>
            </a:r>
            <a:r>
              <a:rPr lang="en-US" altLang="zh-CN" sz="2400" b="1" dirty="0">
                <a:solidFill>
                  <a:srgbClr val="000000"/>
                </a:solidFill>
              </a:rPr>
              <a:t>'</a:t>
            </a:r>
            <a:r>
              <a:rPr lang="en-US" altLang="zh-CN" sz="2800" b="1" dirty="0"/>
              <a:t>→</a:t>
            </a:r>
            <a:r>
              <a:rPr lang="en-US" altLang="zh-CN"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·S,</a:t>
            </a:r>
            <a:r>
              <a:rPr lang="en-US" altLang="zh-CN" sz="2400" b="1" dirty="0">
                <a:solidFill>
                  <a:srgbClr val="FF0000"/>
                </a:solidFill>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r>
              <a:rPr lang="zh-CN" altLang="en-US" sz="2400" b="1" dirty="0">
                <a:ea typeface="宋体" panose="02010600030101010101" pitchFamily="2" charset="-122"/>
              </a:rPr>
              <a:t>为初态集的初始项目，然后对其求闭包和转换函数，直到项目集不再增大</a:t>
            </a:r>
            <a:endParaRPr lang="zh-CN" altLang="en-US" sz="2400" b="1" dirty="0">
              <a:ea typeface="宋体" panose="02010600030101010101" pitchFamily="2" charset="-122"/>
            </a:endParaRPr>
          </a:p>
        </p:txBody>
      </p:sp>
      <p:sp>
        <p:nvSpPr>
          <p:cNvPr id="65541"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LR(1)</a:t>
            </a:r>
            <a:r>
              <a:rPr lang="zh-CN" altLang="en-US" b="1" dirty="0">
                <a:solidFill>
                  <a:srgbClr val="CC00CC"/>
                </a:solidFill>
                <a:latin typeface="楷体_GB2312" pitchFamily="49" charset="-122"/>
              </a:rPr>
              <a:t>项目集族的构造</a:t>
            </a:r>
            <a:endParaRPr lang="zh-CN" altLang="en-US" b="1" dirty="0">
              <a:solidFill>
                <a:srgbClr val="CC00CC"/>
              </a:solidFill>
              <a:latin typeface="楷体_GB2312" pitchFamily="49" charset="-122"/>
            </a:endParaRPr>
          </a:p>
        </p:txBody>
      </p:sp>
      <p:sp>
        <p:nvSpPr>
          <p:cNvPr id="65542"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65543"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0">
                                            <p:txEl>
                                              <p:charRg st="0" end="10"/>
                                            </p:txEl>
                                          </p:spTgt>
                                        </p:tgtEl>
                                        <p:attrNameLst>
                                          <p:attrName>style.visibility</p:attrName>
                                        </p:attrNameLst>
                                      </p:cBhvr>
                                      <p:to>
                                        <p:strVal val="visible"/>
                                      </p:to>
                                    </p:set>
                                    <p:animEffect transition="in" filter="blinds(horizontal)">
                                      <p:cBhvr>
                                        <p:cTn id="7" dur="500"/>
                                        <p:tgtEl>
                                          <p:spTgt spid="24781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7810">
                                            <p:txEl>
                                              <p:charRg st="10" end="51"/>
                                            </p:txEl>
                                          </p:spTgt>
                                        </p:tgtEl>
                                        <p:attrNameLst>
                                          <p:attrName>style.visibility</p:attrName>
                                        </p:attrNameLst>
                                      </p:cBhvr>
                                      <p:to>
                                        <p:strVal val="visible"/>
                                      </p:to>
                                    </p:set>
                                    <p:animEffect transition="in" filter="blinds(horizontal)">
                                      <p:cBhvr>
                                        <p:cTn id="12" dur="500"/>
                                        <p:tgtEl>
                                          <p:spTgt spid="247810">
                                            <p:txEl>
                                              <p:charRg st="10"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7810">
                                            <p:txEl>
                                              <p:charRg st="51" end="94"/>
                                            </p:txEl>
                                          </p:spTgt>
                                        </p:tgtEl>
                                        <p:attrNameLst>
                                          <p:attrName>style.visibility</p:attrName>
                                        </p:attrNameLst>
                                      </p:cBhvr>
                                      <p:to>
                                        <p:strVal val="visible"/>
                                      </p:to>
                                    </p:set>
                                    <p:animEffect transition="in" filter="blinds(horizontal)">
                                      <p:cBhvr>
                                        <p:cTn id="17" dur="500"/>
                                        <p:tgtEl>
                                          <p:spTgt spid="247810">
                                            <p:txEl>
                                              <p:charRg st="51"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7814">
                                            <p:txEl>
                                              <p:charRg st="0" end="20"/>
                                            </p:txEl>
                                          </p:spTgt>
                                        </p:tgtEl>
                                        <p:attrNameLst>
                                          <p:attrName>style.visibility</p:attrName>
                                        </p:attrNameLst>
                                      </p:cBhvr>
                                      <p:to>
                                        <p:strVal val="visible"/>
                                      </p:to>
                                    </p:set>
                                    <p:animEffect transition="in" filter="blinds(horizontal)">
                                      <p:cBhvr>
                                        <p:cTn id="22" dur="500"/>
                                        <p:tgtEl>
                                          <p:spTgt spid="247814">
                                            <p:txEl>
                                              <p:charRg st="0" end="2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7814">
                                            <p:txEl>
                                              <p:charRg st="20" end="70"/>
                                            </p:txEl>
                                          </p:spTgt>
                                        </p:tgtEl>
                                        <p:attrNameLst>
                                          <p:attrName>style.visibility</p:attrName>
                                        </p:attrNameLst>
                                      </p:cBhvr>
                                      <p:to>
                                        <p:strVal val="visible"/>
                                      </p:to>
                                    </p:set>
                                    <p:animEffect transition="in" filter="blinds(horizontal)">
                                      <p:cBhvr>
                                        <p:cTn id="27" dur="500"/>
                                        <p:tgtEl>
                                          <p:spTgt spid="247814">
                                            <p:txEl>
                                              <p:charRg st="20"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build="p"/>
      <p:bldP spid="24781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66563" name="Rectangle 2"/>
          <p:cNvSpPr/>
          <p:nvPr/>
        </p:nvSpPr>
        <p:spPr>
          <a:xfrm>
            <a:off x="34925" y="31750"/>
            <a:ext cx="3241675" cy="2676525"/>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latin typeface="微软雅黑" panose="020B0503020204020204" pitchFamily="34" charset="-122"/>
                <a:ea typeface="微软雅黑" panose="020B0503020204020204" pitchFamily="34" charset="-122"/>
              </a:rPr>
              <a:t>求文法</a:t>
            </a:r>
            <a:r>
              <a:rPr lang="en-US" altLang="zh-CN" sz="2400" b="1" dirty="0">
                <a:latin typeface="微软雅黑" panose="020B0503020204020204" pitchFamily="34" charset="-122"/>
                <a:ea typeface="微软雅黑" panose="020B0503020204020204" pitchFamily="34" charset="-122"/>
              </a:rPr>
              <a:t>G</a:t>
            </a:r>
            <a:r>
              <a:rPr lang="en-US" altLang="zh-CN" sz="2400" b="1" dirty="0"/>
              <a:t>'</a:t>
            </a:r>
            <a:r>
              <a:rPr lang="zh-CN" altLang="en-US" sz="2400" b="1" dirty="0">
                <a:latin typeface="微软雅黑" panose="020B0503020204020204" pitchFamily="34" charset="-122"/>
                <a:ea typeface="微软雅黑" panose="020B0503020204020204" pitchFamily="34" charset="-122"/>
              </a:rPr>
              <a:t>的项目集族</a:t>
            </a:r>
            <a:endParaRPr lang="zh-CN" altLang="en-US" sz="2400" b="1" dirty="0">
              <a:latin typeface="微软雅黑" panose="020B0503020204020204" pitchFamily="34" charset="-122"/>
              <a:ea typeface="微软雅黑" panose="020B0503020204020204" pitchFamily="34"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0</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t> ' → </a:t>
            </a:r>
            <a:r>
              <a:rPr lang="en-US" altLang="zh-CN" sz="2400" b="1" dirty="0">
                <a:ea typeface="宋体" panose="02010600030101010101" pitchFamily="2" charset="-122"/>
              </a:rPr>
              <a:t>S</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t> → </a:t>
            </a:r>
            <a:r>
              <a:rPr lang="en-US" altLang="zh-CN" sz="2400" b="1" dirty="0">
                <a:ea typeface="宋体" panose="02010600030101010101" pitchFamily="2" charset="-122"/>
              </a:rPr>
              <a:t>CC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2</a:t>
            </a:r>
            <a:r>
              <a:rPr lang="zh-CN" altLang="en-US" sz="2400" b="1" dirty="0">
                <a:ea typeface="宋体" panose="02010600030101010101" pitchFamily="2" charset="-122"/>
              </a:rPr>
              <a:t>）</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cC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3</a:t>
            </a:r>
            <a:r>
              <a:rPr lang="zh-CN" altLang="en-US" sz="2400" b="1" dirty="0">
                <a:ea typeface="宋体" panose="02010600030101010101" pitchFamily="2" charset="-122"/>
              </a:rPr>
              <a:t>）</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d</a:t>
            </a:r>
            <a:endParaRPr lang="en-US" altLang="zh-CN" sz="2400" b="1" dirty="0">
              <a:ea typeface="宋体" panose="02010600030101010101" pitchFamily="2" charset="-122"/>
            </a:endParaRPr>
          </a:p>
        </p:txBody>
      </p:sp>
      <p:sp>
        <p:nvSpPr>
          <p:cNvPr id="12" name="Rectangle 2"/>
          <p:cNvSpPr/>
          <p:nvPr/>
        </p:nvSpPr>
        <p:spPr>
          <a:xfrm>
            <a:off x="107950" y="3213100"/>
            <a:ext cx="2735263" cy="2124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0</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solidFill>
                  <a:srgbClr val="000000"/>
                </a:solidFill>
              </a:rPr>
              <a:t> ' </a:t>
            </a:r>
            <a:r>
              <a:rPr lang="en-US" altLang="zh-CN" sz="2400" b="1" dirty="0"/>
              <a:t>→ </a:t>
            </a:r>
            <a:r>
              <a:rPr lang="en-US" altLang="zh-CN" sz="2400" b="1" dirty="0">
                <a:ea typeface="宋体" panose="02010600030101010101" pitchFamily="2" charset="-122"/>
              </a:rPr>
              <a:t>·S,#</a:t>
            </a:r>
            <a:endParaRPr lang="en-US" altLang="zh-CN" sz="2400" b="1" dirty="0">
              <a:ea typeface="宋体" panose="02010600030101010101" pitchFamily="2" charset="-122"/>
            </a:endParaRPr>
          </a:p>
          <a:p>
            <a:pPr marL="0" lvl="0" indent="0">
              <a:spcBef>
                <a:spcPct val="50000"/>
              </a:spcBef>
              <a:buNone/>
            </a:pPr>
            <a:r>
              <a:rPr lang="en-US" altLang="zh-CN" sz="2400" b="1" dirty="0">
                <a:ea typeface="宋体" panose="02010600030101010101" pitchFamily="2" charset="-122"/>
              </a:rPr>
              <a:t>       S</a:t>
            </a:r>
            <a:r>
              <a:rPr lang="zh-CN" altLang="en-US" sz="2400" b="1" dirty="0">
                <a:ea typeface="宋体" panose="02010600030101010101" pitchFamily="2" charset="-122"/>
              </a:rPr>
              <a:t>  </a:t>
            </a:r>
            <a:r>
              <a:rPr lang="en-US" altLang="zh-CN" sz="2400" b="1" dirty="0"/>
              <a:t>→ </a:t>
            </a:r>
            <a:r>
              <a:rPr lang="en-US" altLang="zh-CN" sz="2400" b="1" dirty="0">
                <a:ea typeface="宋体" panose="02010600030101010101" pitchFamily="2" charset="-122"/>
              </a:rPr>
              <a:t>·CC,</a:t>
            </a:r>
            <a:r>
              <a:rPr lang="zh-CN" altLang="en-US" sz="2400" b="1" dirty="0">
                <a:ea typeface="宋体" panose="02010600030101010101" pitchFamily="2" charset="-122"/>
              </a:rPr>
              <a:t>＃</a:t>
            </a:r>
            <a:endParaRPr lang="zh-CN" altLang="en-US" sz="2400" b="1" dirty="0">
              <a:ea typeface="宋体" panose="02010600030101010101" pitchFamily="2" charset="-122"/>
            </a:endParaRPr>
          </a:p>
          <a:p>
            <a:pPr marL="0" lvl="0" indent="0">
              <a:spcBef>
                <a:spcPct val="50000"/>
              </a:spcBef>
              <a:buNone/>
            </a:pP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·cC,c/d</a:t>
            </a:r>
            <a:endParaRPr lang="en-US" altLang="zh-CN" sz="2400" b="1" dirty="0">
              <a:ea typeface="宋体" panose="02010600030101010101" pitchFamily="2" charset="-122"/>
            </a:endParaRPr>
          </a:p>
          <a:p>
            <a:pPr marL="0" lvl="0" indent="0">
              <a:spcBef>
                <a:spcPct val="50000"/>
              </a:spcBef>
              <a:buNone/>
            </a:pP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·d,c/d</a:t>
            </a:r>
            <a:endParaRPr lang="en-US" altLang="zh-CN" sz="2400" b="1" dirty="0">
              <a:ea typeface="宋体" panose="02010600030101010101" pitchFamily="2" charset="-122"/>
            </a:endParaRPr>
          </a:p>
        </p:txBody>
      </p:sp>
      <p:sp>
        <p:nvSpPr>
          <p:cNvPr id="13" name="Rectangle 2"/>
          <p:cNvSpPr/>
          <p:nvPr/>
        </p:nvSpPr>
        <p:spPr>
          <a:xfrm>
            <a:off x="3348038" y="982663"/>
            <a:ext cx="2519362" cy="4892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1</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solidFill>
                  <a:srgbClr val="000000"/>
                </a:solidFill>
              </a:rPr>
              <a:t> ' </a:t>
            </a:r>
            <a:r>
              <a:rPr lang="en-US" altLang="zh-CN" sz="2400" b="1" dirty="0"/>
              <a:t>→ </a:t>
            </a:r>
            <a:r>
              <a:rPr lang="en-US" altLang="zh-CN" sz="2400" b="1" dirty="0">
                <a:ea typeface="宋体" panose="02010600030101010101" pitchFamily="2" charset="-122"/>
              </a:rPr>
              <a:t>S ·,#</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2</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t> → </a:t>
            </a:r>
            <a:r>
              <a:rPr lang="en-US" altLang="zh-CN" sz="2400" b="1" dirty="0">
                <a:ea typeface="宋体" panose="02010600030101010101" pitchFamily="2" charset="-122"/>
              </a:rPr>
              <a:t>C ·C,#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C</a:t>
            </a:r>
            <a:r>
              <a:rPr lang="en-US" altLang="zh-CN" sz="2400" b="1" dirty="0"/>
              <a:t> → </a:t>
            </a:r>
            <a:r>
              <a:rPr lang="en-US" altLang="zh-CN" sz="2400" b="1" dirty="0">
                <a:ea typeface="宋体" panose="02010600030101010101" pitchFamily="2" charset="-122"/>
              </a:rPr>
              <a:t>·cC,</a:t>
            </a:r>
            <a:r>
              <a:rPr lang="zh-CN" altLang="en-US" sz="2400" b="1" dirty="0">
                <a:ea typeface="宋体" panose="02010600030101010101" pitchFamily="2" charset="-122"/>
              </a:rPr>
              <a:t>＃</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3</a:t>
            </a:r>
            <a:r>
              <a:rPr lang="zh-CN" altLang="en-US" sz="2400" b="1" dirty="0">
                <a:ea typeface="宋体" panose="02010600030101010101" pitchFamily="2" charset="-122"/>
              </a:rPr>
              <a:t>：</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c ·C,c/d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·cC,c/d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C</a:t>
            </a:r>
            <a:r>
              <a:rPr lang="en-US" altLang="zh-CN" sz="2400" b="1" dirty="0"/>
              <a:t> → </a:t>
            </a:r>
            <a:r>
              <a:rPr lang="en-US" altLang="zh-CN" sz="2400" b="1" dirty="0">
                <a:ea typeface="宋体" panose="02010600030101010101" pitchFamily="2" charset="-122"/>
              </a:rPr>
              <a:t>·d,c/d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4</a:t>
            </a:r>
            <a:r>
              <a:rPr lang="zh-CN" altLang="en-US" sz="2400" b="1" dirty="0">
                <a:ea typeface="宋体" panose="02010600030101010101" pitchFamily="2" charset="-122"/>
              </a:rPr>
              <a:t>：</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d ·,c/d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5</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t> → </a:t>
            </a:r>
            <a:r>
              <a:rPr lang="en-US" altLang="zh-CN" sz="2400" b="1" dirty="0">
                <a:ea typeface="宋体" panose="02010600030101010101" pitchFamily="2" charset="-122"/>
              </a:rPr>
              <a:t>CC ·,#</a:t>
            </a:r>
            <a:endParaRPr lang="en-US" altLang="zh-CN" sz="2400" b="1" dirty="0">
              <a:ea typeface="宋体" panose="02010600030101010101" pitchFamily="2" charset="-122"/>
            </a:endParaRPr>
          </a:p>
        </p:txBody>
      </p:sp>
      <p:sp>
        <p:nvSpPr>
          <p:cNvPr id="14" name="Rectangle 15"/>
          <p:cNvSpPr/>
          <p:nvPr/>
        </p:nvSpPr>
        <p:spPr>
          <a:xfrm>
            <a:off x="6372225" y="1628775"/>
            <a:ext cx="2592388" cy="3232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6</a:t>
            </a:r>
            <a:r>
              <a:rPr lang="zh-CN" altLang="en-US" sz="2400" b="1" dirty="0">
                <a:ea typeface="宋体" panose="02010600030101010101" pitchFamily="2" charset="-122"/>
              </a:rPr>
              <a:t>：</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c ·C,#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·cC,#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C</a:t>
            </a:r>
            <a:r>
              <a:rPr lang="en-US" altLang="zh-CN" sz="2400" b="1" dirty="0"/>
              <a:t> → </a:t>
            </a:r>
            <a:r>
              <a:rPr lang="en-US" altLang="zh-CN" sz="2400" b="1" dirty="0">
                <a:ea typeface="宋体" panose="02010600030101010101" pitchFamily="2" charset="-122"/>
              </a:rPr>
              <a:t>·d,#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7</a:t>
            </a:r>
            <a:r>
              <a:rPr lang="zh-CN" altLang="en-US" sz="2400" b="1" dirty="0">
                <a:ea typeface="宋体" panose="02010600030101010101" pitchFamily="2" charset="-122"/>
              </a:rPr>
              <a:t>：</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d ·,#</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8</a:t>
            </a:r>
            <a:r>
              <a:rPr lang="zh-CN" altLang="en-US" sz="2400" b="1" dirty="0">
                <a:ea typeface="宋体" panose="02010600030101010101" pitchFamily="2" charset="-122"/>
              </a:rPr>
              <a:t>：</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c C·,c/d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9</a:t>
            </a:r>
            <a:r>
              <a:rPr lang="zh-CN" altLang="en-US" sz="2400" b="1" dirty="0">
                <a:ea typeface="宋体" panose="02010600030101010101" pitchFamily="2" charset="-122"/>
              </a:rPr>
              <a:t>：</a:t>
            </a:r>
            <a:r>
              <a:rPr lang="en-US" altLang="zh-CN" sz="2400" b="1" dirty="0">
                <a:ea typeface="宋体" panose="02010600030101010101" pitchFamily="2" charset="-122"/>
              </a:rPr>
              <a:t>C</a:t>
            </a:r>
            <a:r>
              <a:rPr lang="en-US" altLang="zh-CN" sz="2400" b="1" dirty="0"/>
              <a:t> → </a:t>
            </a:r>
            <a:r>
              <a:rPr lang="en-US" altLang="zh-CN" sz="2400" b="1" dirty="0">
                <a:ea typeface="宋体" panose="02010600030101010101" pitchFamily="2" charset="-122"/>
              </a:rPr>
              <a:t>c C ·, #</a:t>
            </a:r>
            <a:endParaRPr lang="en-US" altLang="zh-CN" sz="2400" b="1" dirty="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51906" name="Rectangle 2"/>
          <p:cNvSpPr/>
          <p:nvPr/>
        </p:nvSpPr>
        <p:spPr>
          <a:xfrm>
            <a:off x="304800" y="533400"/>
            <a:ext cx="68564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latin typeface="微软雅黑" panose="020B0503020204020204" pitchFamily="34" charset="-122"/>
                <a:ea typeface="微软雅黑" panose="020B0503020204020204" pitchFamily="34" charset="-122"/>
              </a:rPr>
              <a:t>构造出的</a:t>
            </a:r>
            <a:r>
              <a:rPr lang="en-US" altLang="zh-CN" sz="2400" b="1" dirty="0">
                <a:latin typeface="微软雅黑" panose="020B0503020204020204" pitchFamily="34" charset="-122"/>
                <a:ea typeface="微软雅黑" panose="020B0503020204020204" pitchFamily="34" charset="-122"/>
              </a:rPr>
              <a:t>LR(1)</a:t>
            </a:r>
            <a:r>
              <a:rPr lang="zh-CN" altLang="en-US" sz="2400" b="1" dirty="0">
                <a:latin typeface="微软雅黑" panose="020B0503020204020204" pitchFamily="34" charset="-122"/>
                <a:ea typeface="微软雅黑" panose="020B0503020204020204" pitchFamily="34" charset="-122"/>
              </a:rPr>
              <a:t>项目集规范族</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GO</a:t>
            </a:r>
            <a:r>
              <a:rPr lang="zh-CN" altLang="en-US" sz="2400" b="1" dirty="0">
                <a:latin typeface="微软雅黑" panose="020B0503020204020204" pitchFamily="34" charset="-122"/>
                <a:ea typeface="微软雅黑" panose="020B0503020204020204" pitchFamily="34" charset="-122"/>
              </a:rPr>
              <a:t>函数如下图：</a:t>
            </a:r>
            <a:endParaRPr lang="zh-CN" altLang="en-US" sz="2400" b="1" dirty="0">
              <a:latin typeface="微软雅黑" panose="020B0503020204020204" pitchFamily="34" charset="-122"/>
              <a:ea typeface="微软雅黑" panose="020B0503020204020204" pitchFamily="34" charset="-122"/>
            </a:endParaRPr>
          </a:p>
        </p:txBody>
      </p:sp>
      <p:grpSp>
        <p:nvGrpSpPr>
          <p:cNvPr id="251907" name="Group 3"/>
          <p:cNvGrpSpPr/>
          <p:nvPr/>
        </p:nvGrpSpPr>
        <p:grpSpPr>
          <a:xfrm>
            <a:off x="965200" y="922338"/>
            <a:ext cx="6731000" cy="5859462"/>
            <a:chOff x="608" y="528"/>
            <a:chExt cx="4240" cy="3691"/>
          </a:xfrm>
        </p:grpSpPr>
        <p:graphicFrame>
          <p:nvGraphicFramePr>
            <p:cNvPr id="67589" name="Object 4"/>
            <p:cNvGraphicFramePr>
              <a:graphicFrameLocks noChangeAspect="1"/>
            </p:cNvGraphicFramePr>
            <p:nvPr/>
          </p:nvGraphicFramePr>
          <p:xfrm>
            <a:off x="624" y="528"/>
            <a:ext cx="4224" cy="3691"/>
          </p:xfrm>
          <a:graphic>
            <a:graphicData uri="http://schemas.openxmlformats.org/presentationml/2006/ole">
              <mc:AlternateContent xmlns:mc="http://schemas.openxmlformats.org/markup-compatibility/2006">
                <mc:Choice xmlns:v="urn:schemas-microsoft-com:vml" Requires="v">
                  <p:oleObj spid="_x0000_s3080" name="" r:id="rId1" imgW="11039475" imgH="9648825" progId="Paint.Picture">
                    <p:embed/>
                  </p:oleObj>
                </mc:Choice>
                <mc:Fallback>
                  <p:oleObj name="" r:id="rId1" imgW="11039475" imgH="9648825" progId="Paint.Picture">
                    <p:embed/>
                    <p:pic>
                      <p:nvPicPr>
                        <p:cNvPr id="0" name="图片 3079"/>
                        <p:cNvPicPr/>
                        <p:nvPr/>
                      </p:nvPicPr>
                      <p:blipFill>
                        <a:blip r:embed="rId2"/>
                        <a:stretch>
                          <a:fillRect/>
                        </a:stretch>
                      </p:blipFill>
                      <p:spPr>
                        <a:xfrm>
                          <a:off x="624" y="528"/>
                          <a:ext cx="4224" cy="3691"/>
                        </a:xfrm>
                        <a:prstGeom prst="rect">
                          <a:avLst/>
                        </a:prstGeom>
                        <a:noFill/>
                        <a:ln w="38100">
                          <a:noFill/>
                          <a:miter/>
                        </a:ln>
                      </p:spPr>
                    </p:pic>
                  </p:oleObj>
                </mc:Fallback>
              </mc:AlternateContent>
            </a:graphicData>
          </a:graphic>
        </p:graphicFrame>
        <p:sp>
          <p:nvSpPr>
            <p:cNvPr id="67590" name="AutoShape 5"/>
            <p:cNvSpPr/>
            <p:nvPr/>
          </p:nvSpPr>
          <p:spPr>
            <a:xfrm>
              <a:off x="608" y="1560"/>
              <a:ext cx="288" cy="144"/>
            </a:xfrm>
            <a:prstGeom prst="rightArrow">
              <a:avLst>
                <a:gd name="adj1" fmla="val 50000"/>
                <a:gd name="adj2" fmla="val 50000"/>
              </a:avLst>
            </a:prstGeom>
            <a:solidFill>
              <a:srgbClr val="FF33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06"/>
                                        </p:tgtEl>
                                        <p:attrNameLst>
                                          <p:attrName>style.visibility</p:attrName>
                                        </p:attrNameLst>
                                      </p:cBhvr>
                                      <p:to>
                                        <p:strVal val="visible"/>
                                      </p:to>
                                    </p:set>
                                    <p:anim calcmode="lin" valueType="num">
                                      <p:cBhvr additive="base">
                                        <p:cTn id="7" dur="500" fill="hold"/>
                                        <p:tgtEl>
                                          <p:spTgt spid="251906"/>
                                        </p:tgtEl>
                                        <p:attrNameLst>
                                          <p:attrName>ppt_x</p:attrName>
                                        </p:attrNameLst>
                                      </p:cBhvr>
                                      <p:tavLst>
                                        <p:tav tm="0">
                                          <p:val>
                                            <p:strVal val="0-#ppt_w/2"/>
                                          </p:val>
                                        </p:tav>
                                        <p:tav tm="100000">
                                          <p:val>
                                            <p:strVal val="#ppt_x"/>
                                          </p:val>
                                        </p:tav>
                                      </p:tavLst>
                                    </p:anim>
                                    <p:anim calcmode="lin" valueType="num">
                                      <p:cBhvr additive="base">
                                        <p:cTn id="8" dur="500" fill="hold"/>
                                        <p:tgtEl>
                                          <p:spTgt spid="2519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51907"/>
                                        </p:tgtEl>
                                        <p:attrNameLst>
                                          <p:attrName>style.visibility</p:attrName>
                                        </p:attrNameLst>
                                      </p:cBhvr>
                                      <p:to>
                                        <p:strVal val="visible"/>
                                      </p:to>
                                    </p:set>
                                    <p:animEffect transition="in" filter="blinds(horizontal)">
                                      <p:cBhvr>
                                        <p:cTn id="13" dur="500"/>
                                        <p:tgtEl>
                                          <p:spTgt spid="251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2930" name="Rectangle 2"/>
          <p:cNvSpPr/>
          <p:nvPr/>
        </p:nvSpPr>
        <p:spPr>
          <a:xfrm>
            <a:off x="261938" y="1630363"/>
            <a:ext cx="8280400" cy="3292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zh-CN" altLang="el-GR" sz="2400" b="1" dirty="0">
                <a:ea typeface="宋体" panose="02010600030101010101" pitchFamily="2" charset="-122"/>
              </a:rPr>
              <a:t>①</a:t>
            </a:r>
            <a:r>
              <a:rPr lang="zh-CN" altLang="en-US" sz="2400" b="1" dirty="0">
                <a:ea typeface="宋体" panose="02010600030101010101" pitchFamily="2" charset="-122"/>
              </a:rPr>
              <a:t>若</a:t>
            </a:r>
            <a:r>
              <a:rPr lang="en-US" altLang="zh-CN" sz="2400" b="1" dirty="0">
                <a:ea typeface="宋体" panose="02010600030101010101" pitchFamily="2" charset="-122"/>
              </a:rPr>
              <a:t>[ A</a:t>
            </a:r>
            <a:r>
              <a:rPr lang="en-US" altLang="zh-CN" sz="2400" b="1" dirty="0"/>
              <a:t> → </a:t>
            </a:r>
            <a:r>
              <a:rPr lang="zh-CN" altLang="en-US" sz="2400" b="1" dirty="0">
                <a:ea typeface="宋体" panose="02010600030101010101" pitchFamily="2" charset="-122"/>
              </a:rPr>
              <a:t> </a:t>
            </a:r>
            <a:r>
              <a:rPr lang="en-US" altLang="zh-CN" sz="2400" b="1" dirty="0">
                <a:ea typeface="宋体" panose="02010600030101010101" pitchFamily="2" charset="-122"/>
              </a:rPr>
              <a:t>α</a:t>
            </a:r>
            <a:r>
              <a:rPr lang="en-US" altLang="zh-CN" sz="2400" b="1" dirty="0">
                <a:ea typeface="宋体" panose="02010600030101010101" pitchFamily="2" charset="-122"/>
              </a:rPr>
              <a:t> </a:t>
            </a:r>
            <a:r>
              <a:rPr lang="en-US" altLang="zh-CN" sz="2400" b="1" dirty="0">
                <a:latin typeface="Arial" panose="020B0604020202020204" pitchFamily="34" charset="0"/>
              </a:rPr>
              <a:t>·</a:t>
            </a:r>
            <a:r>
              <a:rPr lang="en-US" altLang="zh-CN" sz="2400" b="1" dirty="0"/>
              <a:t>a</a:t>
            </a:r>
            <a:r>
              <a:rPr lang="el-GR" altLang="zh-CN" sz="2400" b="1" dirty="0"/>
              <a:t>β</a:t>
            </a:r>
            <a:r>
              <a:rPr lang="en-US" altLang="zh-CN" sz="2400" b="1" dirty="0">
                <a:ea typeface="宋体" panose="02010600030101010101" pitchFamily="2" charset="-122"/>
              </a:rPr>
              <a:t>,b] ∈I</a:t>
            </a:r>
            <a:r>
              <a:rPr lang="en-US" altLang="zh-CN" sz="2400" b="1" baseline="-25000" dirty="0">
                <a:ea typeface="宋体" panose="02010600030101010101" pitchFamily="2" charset="-122"/>
              </a:rPr>
              <a:t>i</a:t>
            </a:r>
            <a:r>
              <a:rPr lang="zh-CN" altLang="en-US" sz="2400" b="1" dirty="0">
                <a:ea typeface="宋体" panose="02010600030101010101" pitchFamily="2" charset="-122"/>
              </a:rPr>
              <a:t>，且</a:t>
            </a:r>
            <a:r>
              <a:rPr lang="en-US" altLang="zh-CN" sz="2400" b="1" dirty="0">
                <a:ea typeface="宋体" panose="02010600030101010101" pitchFamily="2" charset="-122"/>
              </a:rPr>
              <a:t>GO(I</a:t>
            </a:r>
            <a:r>
              <a:rPr lang="en-US" altLang="zh-CN" sz="2400" b="1" baseline="-25000" dirty="0">
                <a:ea typeface="宋体" panose="02010600030101010101" pitchFamily="2" charset="-122"/>
              </a:rPr>
              <a:t>i</a:t>
            </a:r>
            <a:r>
              <a:rPr lang="en-US" altLang="zh-CN" sz="2400" b="1" dirty="0">
                <a:ea typeface="宋体" panose="02010600030101010101" pitchFamily="2" charset="-122"/>
              </a:rPr>
              <a:t>,a)=I</a:t>
            </a:r>
            <a:r>
              <a:rPr lang="en-US" altLang="zh-CN" sz="2400" b="1" baseline="-25000" dirty="0">
                <a:ea typeface="宋体" panose="02010600030101010101" pitchFamily="2" charset="-122"/>
              </a:rPr>
              <a:t>j</a:t>
            </a:r>
            <a:r>
              <a:rPr lang="zh-CN" altLang="en-US" sz="2400" b="1" dirty="0">
                <a:ea typeface="宋体" panose="02010600030101010101" pitchFamily="2" charset="-122"/>
              </a:rPr>
              <a:t>，</a:t>
            </a:r>
            <a:r>
              <a:rPr lang="en-US" altLang="zh-CN" sz="2400" b="1" dirty="0">
                <a:ea typeface="宋体" panose="02010600030101010101" pitchFamily="2" charset="-122"/>
              </a:rPr>
              <a:t>a∈V</a:t>
            </a:r>
            <a:r>
              <a:rPr lang="en-US" altLang="zh-CN" sz="2400" b="1" baseline="-25000" dirty="0">
                <a:ea typeface="宋体" panose="02010600030101010101" pitchFamily="2" charset="-122"/>
              </a:rPr>
              <a:t>T</a:t>
            </a:r>
            <a:r>
              <a:rPr lang="en-US" altLang="zh-CN" sz="2400" b="1" dirty="0">
                <a:ea typeface="宋体" panose="02010600030101010101" pitchFamily="2" charset="-122"/>
              </a:rPr>
              <a:t>,</a:t>
            </a:r>
            <a:r>
              <a:rPr lang="zh-CN" altLang="en-US" sz="2400" b="1" dirty="0">
                <a:ea typeface="宋体" panose="02010600030101010101" pitchFamily="2" charset="-122"/>
              </a:rPr>
              <a:t>则置</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ACTION[i,a]=S</a:t>
            </a:r>
            <a:r>
              <a:rPr lang="en-US" altLang="zh-CN" sz="2400" b="1" baseline="-25000" dirty="0">
                <a:ea typeface="宋体" panose="02010600030101010101" pitchFamily="2" charset="-122"/>
              </a:rPr>
              <a:t>j</a:t>
            </a:r>
            <a:r>
              <a:rPr lang="zh-CN" altLang="en-US" sz="2400" b="1" dirty="0">
                <a:ea typeface="宋体" panose="02010600030101010101" pitchFamily="2" charset="-122"/>
              </a:rPr>
              <a:t>。若</a:t>
            </a:r>
            <a:r>
              <a:rPr lang="en-US" altLang="zh-CN" sz="2400" b="1" dirty="0">
                <a:ea typeface="宋体" panose="02010600030101010101" pitchFamily="2" charset="-122"/>
              </a:rPr>
              <a:t>GO(I</a:t>
            </a:r>
            <a:r>
              <a:rPr lang="en-US" altLang="zh-CN" sz="2400" b="1" baseline="-25000" dirty="0">
                <a:ea typeface="宋体" panose="02010600030101010101" pitchFamily="2" charset="-122"/>
              </a:rPr>
              <a:t>i</a:t>
            </a:r>
            <a:r>
              <a:rPr lang="en-US" altLang="zh-CN" sz="2400" b="1" dirty="0">
                <a:ea typeface="宋体" panose="02010600030101010101" pitchFamily="2" charset="-122"/>
              </a:rPr>
              <a:t>,A)=I</a:t>
            </a:r>
            <a:r>
              <a:rPr lang="en-US" altLang="zh-CN" sz="2400" b="1" baseline="-25000" dirty="0">
                <a:ea typeface="宋体" panose="02010600030101010101" pitchFamily="2" charset="-122"/>
              </a:rPr>
              <a:t>j</a:t>
            </a:r>
            <a:r>
              <a:rPr lang="zh-CN" altLang="en-US" sz="2400" b="1" dirty="0">
                <a:ea typeface="宋体" panose="02010600030101010101" pitchFamily="2" charset="-122"/>
              </a:rPr>
              <a:t>，</a:t>
            </a:r>
            <a:r>
              <a:rPr lang="en-US" altLang="zh-CN" sz="2400" b="1" dirty="0">
                <a:ea typeface="宋体" panose="02010600030101010101" pitchFamily="2" charset="-122"/>
              </a:rPr>
              <a:t>A∈V</a:t>
            </a:r>
            <a:r>
              <a:rPr lang="en-US" altLang="zh-CN" sz="2400" b="1" baseline="-25000" dirty="0">
                <a:ea typeface="宋体" panose="02010600030101010101" pitchFamily="2" charset="-122"/>
              </a:rPr>
              <a:t>N</a:t>
            </a:r>
            <a:r>
              <a:rPr lang="en-US" altLang="zh-CN" sz="2400" b="1" dirty="0">
                <a:ea typeface="宋体" panose="02010600030101010101" pitchFamily="2" charset="-122"/>
              </a:rPr>
              <a:t>,</a:t>
            </a:r>
            <a:r>
              <a:rPr lang="zh-CN" altLang="en-US" sz="2400" b="1" dirty="0">
                <a:ea typeface="宋体" panose="02010600030101010101" pitchFamily="2" charset="-122"/>
              </a:rPr>
              <a:t>则置</a:t>
            </a:r>
            <a:r>
              <a:rPr lang="en-US" altLang="zh-CN" sz="2400" b="1" dirty="0">
                <a:ea typeface="宋体" panose="02010600030101010101" pitchFamily="2" charset="-122"/>
              </a:rPr>
              <a:t>GO[i,A]=j </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l-GR" sz="2400" b="1" dirty="0">
                <a:solidFill>
                  <a:srgbClr val="FF0000"/>
                </a:solidFill>
                <a:ea typeface="宋体" panose="02010600030101010101" pitchFamily="2" charset="-122"/>
              </a:rPr>
              <a:t>②</a:t>
            </a:r>
            <a:r>
              <a:rPr lang="zh-CN" altLang="en-US" sz="2400" b="1" dirty="0">
                <a:ea typeface="宋体" panose="02010600030101010101" pitchFamily="2" charset="-122"/>
              </a:rPr>
              <a:t>若</a:t>
            </a:r>
            <a:r>
              <a:rPr lang="en-US" altLang="zh-CN" sz="2400" b="1" dirty="0">
                <a:ea typeface="宋体" panose="02010600030101010101" pitchFamily="2" charset="-122"/>
              </a:rPr>
              <a:t>[ A</a:t>
            </a:r>
            <a:r>
              <a:rPr lang="en-US" altLang="zh-CN" sz="2400" b="1" dirty="0"/>
              <a:t> →</a:t>
            </a:r>
            <a:r>
              <a:rPr lang="zh-CN" altLang="en-US" sz="2400" b="1" dirty="0">
                <a:ea typeface="宋体" panose="02010600030101010101" pitchFamily="2" charset="-122"/>
              </a:rPr>
              <a:t> </a:t>
            </a:r>
            <a:r>
              <a:rPr lang="en-US" altLang="zh-CN" sz="2400" b="1" dirty="0">
                <a:ea typeface="宋体" panose="02010600030101010101" pitchFamily="2" charset="-122"/>
              </a:rPr>
              <a:t>α · , </a:t>
            </a:r>
            <a:r>
              <a:rPr lang="en-US" altLang="zh-CN" sz="2400" b="1" dirty="0">
                <a:solidFill>
                  <a:srgbClr val="FF0000"/>
                </a:solidFill>
                <a:ea typeface="宋体" panose="02010600030101010101" pitchFamily="2" charset="-122"/>
              </a:rPr>
              <a:t>a</a:t>
            </a:r>
            <a:r>
              <a:rPr lang="en-US" altLang="zh-CN" sz="2400" b="1" dirty="0">
                <a:ea typeface="宋体" panose="02010600030101010101" pitchFamily="2" charset="-122"/>
              </a:rPr>
              <a:t>] ∈I</a:t>
            </a:r>
            <a:r>
              <a:rPr lang="en-US" altLang="zh-CN" sz="2400" b="1" baseline="-25000" dirty="0">
                <a:ea typeface="宋体" panose="02010600030101010101" pitchFamily="2" charset="-122"/>
              </a:rPr>
              <a:t>i</a:t>
            </a:r>
            <a:r>
              <a:rPr lang="zh-CN" altLang="en-US" sz="2400" b="1" dirty="0">
                <a:ea typeface="宋体" panose="02010600030101010101" pitchFamily="2" charset="-122"/>
              </a:rPr>
              <a:t>，则置</a:t>
            </a:r>
            <a:r>
              <a:rPr lang="en-US" altLang="zh-CN" sz="2400" b="1" dirty="0">
                <a:ea typeface="宋体" panose="02010600030101010101" pitchFamily="2" charset="-122"/>
              </a:rPr>
              <a:t>ACTION[i,</a:t>
            </a:r>
            <a:r>
              <a:rPr lang="en-US" altLang="zh-CN" sz="2400" b="1" dirty="0">
                <a:solidFill>
                  <a:srgbClr val="FF0000"/>
                </a:solidFill>
                <a:ea typeface="宋体" panose="02010600030101010101" pitchFamily="2" charset="-122"/>
              </a:rPr>
              <a:t>a</a:t>
            </a:r>
            <a:r>
              <a:rPr lang="en-US" altLang="zh-CN" sz="2400" b="1" dirty="0">
                <a:ea typeface="宋体" panose="02010600030101010101" pitchFamily="2" charset="-122"/>
              </a:rPr>
              <a:t>]=r</a:t>
            </a:r>
            <a:r>
              <a:rPr lang="en-US" altLang="zh-CN" sz="2400" b="1" baseline="-25000" dirty="0">
                <a:ea typeface="宋体" panose="02010600030101010101" pitchFamily="2" charset="-122"/>
              </a:rPr>
              <a:t>j</a:t>
            </a:r>
            <a:r>
              <a:rPr lang="zh-CN" altLang="en-US" sz="2400" b="1" dirty="0">
                <a:ea typeface="宋体" panose="02010600030101010101" pitchFamily="2" charset="-122"/>
              </a:rPr>
              <a:t>（</a:t>
            </a:r>
            <a:r>
              <a:rPr lang="en-US" altLang="zh-CN" sz="2400" b="1" dirty="0">
                <a:ea typeface="宋体" panose="02010600030101010101" pitchFamily="2" charset="-122"/>
              </a:rPr>
              <a:t>j</a:t>
            </a:r>
            <a:r>
              <a:rPr lang="zh-CN" altLang="en-US" sz="2400" b="1" dirty="0">
                <a:ea typeface="宋体" panose="02010600030101010101" pitchFamily="2" charset="-122"/>
              </a:rPr>
              <a:t>为在文法</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中对产生式</a:t>
            </a:r>
            <a:r>
              <a:rPr lang="en-US" altLang="zh-CN" sz="2400" b="1" dirty="0">
                <a:ea typeface="宋体" panose="02010600030101010101" pitchFamily="2" charset="-122"/>
              </a:rPr>
              <a:t>A</a:t>
            </a:r>
            <a:r>
              <a:rPr lang="en-US" altLang="zh-CN" sz="2400" b="1" dirty="0"/>
              <a:t> →</a:t>
            </a:r>
            <a:r>
              <a:rPr lang="zh-CN" altLang="en-US" sz="2400" b="1" dirty="0">
                <a:ea typeface="宋体" panose="02010600030101010101" pitchFamily="2" charset="-122"/>
              </a:rPr>
              <a:t> </a:t>
            </a:r>
            <a:r>
              <a:rPr lang="en-US" altLang="zh-CN" sz="2400" b="1" dirty="0">
                <a:ea typeface="宋体" panose="02010600030101010101" pitchFamily="2" charset="-122"/>
              </a:rPr>
              <a:t>α</a:t>
            </a:r>
            <a:r>
              <a:rPr lang="zh-CN" altLang="en-US" sz="2400" b="1" dirty="0">
                <a:ea typeface="宋体" panose="02010600030101010101" pitchFamily="2" charset="-122"/>
              </a:rPr>
              <a:t>的编号）</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l-GR" sz="2400" b="1" dirty="0">
                <a:ea typeface="宋体" panose="02010600030101010101" pitchFamily="2" charset="-122"/>
              </a:rPr>
              <a:t>③</a:t>
            </a:r>
            <a:r>
              <a:rPr lang="zh-CN" altLang="en-US" sz="2400" b="1" dirty="0">
                <a:ea typeface="宋体" panose="02010600030101010101" pitchFamily="2" charset="-122"/>
              </a:rPr>
              <a:t>若</a:t>
            </a:r>
            <a:r>
              <a:rPr lang="en-US" altLang="zh-CN" sz="2400" b="1" dirty="0">
                <a:ea typeface="宋体" panose="02010600030101010101" pitchFamily="2" charset="-122"/>
              </a:rPr>
              <a:t>[ S</a:t>
            </a:r>
            <a:r>
              <a:rPr lang="en-US" altLang="zh-CN" sz="2400" b="1" dirty="0">
                <a:solidFill>
                  <a:srgbClr val="000000"/>
                </a:solidFill>
              </a:rPr>
              <a:t> '</a:t>
            </a:r>
            <a:r>
              <a:rPr lang="en-US" altLang="zh-CN" sz="2400" b="1" dirty="0"/>
              <a:t> → </a:t>
            </a:r>
            <a:r>
              <a:rPr lang="en-US" altLang="zh-CN" sz="2400" b="1" dirty="0">
                <a:ea typeface="宋体" panose="02010600030101010101" pitchFamily="2" charset="-122"/>
              </a:rPr>
              <a:t>S</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∈I</a:t>
            </a:r>
            <a:r>
              <a:rPr lang="en-US" altLang="zh-CN" sz="2400" b="1" baseline="-25000" dirty="0">
                <a:ea typeface="宋体" panose="02010600030101010101" pitchFamily="2" charset="-122"/>
              </a:rPr>
              <a:t>i</a:t>
            </a:r>
            <a:r>
              <a:rPr lang="zh-CN" altLang="en-US" sz="2400" b="1" dirty="0">
                <a:ea typeface="宋体" panose="02010600030101010101" pitchFamily="2" charset="-122"/>
              </a:rPr>
              <a:t>，则置</a:t>
            </a:r>
            <a:r>
              <a:rPr lang="en-US" altLang="zh-CN" sz="2400" b="1" dirty="0">
                <a:ea typeface="宋体" panose="02010600030101010101" pitchFamily="2" charset="-122"/>
              </a:rPr>
              <a:t>ACTION[i,#]=acc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④</a:t>
            </a:r>
            <a:r>
              <a:rPr lang="zh-CN" altLang="en-US" sz="2400" b="1" dirty="0">
                <a:ea typeface="宋体" panose="02010600030101010101" pitchFamily="2" charset="-122"/>
              </a:rPr>
              <a:t>凡不能用上述方法填入分析表的元素，均置</a:t>
            </a:r>
            <a:r>
              <a:rPr lang="en-US" altLang="zh-CN" sz="2400" b="1" dirty="0">
                <a:ea typeface="宋体" panose="02010600030101010101" pitchFamily="2" charset="-122"/>
              </a:rPr>
              <a:t>ERROR(</a:t>
            </a:r>
            <a:r>
              <a:rPr lang="zh-CN" altLang="en-US" sz="2400" b="1" dirty="0">
                <a:ea typeface="宋体" panose="02010600030101010101" pitchFamily="2" charset="-122"/>
              </a:rPr>
              <a:t>空白</a:t>
            </a:r>
            <a:r>
              <a:rPr lang="en-US" altLang="zh-CN" sz="2400" b="1" dirty="0">
                <a:ea typeface="宋体" panose="02010600030101010101" pitchFamily="2" charset="-122"/>
              </a:rPr>
              <a:t>)</a:t>
            </a:r>
            <a:endParaRPr lang="en-US" altLang="zh-CN" sz="2400" b="1" dirty="0">
              <a:ea typeface="宋体" panose="02010600030101010101" pitchFamily="2" charset="-122"/>
            </a:endParaRPr>
          </a:p>
        </p:txBody>
      </p:sp>
      <p:sp>
        <p:nvSpPr>
          <p:cNvPr id="8"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52935" name="Text Box 7"/>
          <p:cNvSpPr txBox="1"/>
          <p:nvPr/>
        </p:nvSpPr>
        <p:spPr>
          <a:xfrm>
            <a:off x="315913" y="2708275"/>
            <a:ext cx="8001000" cy="1004888"/>
          </a:xfrm>
          <a:prstGeom prst="rect">
            <a:avLst/>
          </a:prstGeom>
          <a:solidFill>
            <a:srgbClr val="FFFF00">
              <a:alpha val="50195"/>
            </a:srgbClr>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en-US" altLang="zh-CN" sz="2400" b="1" dirty="0"/>
          </a:p>
          <a:p>
            <a:pPr marL="0" lvl="0" indent="0" algn="ctr" eaLnBrk="1" hangingPunct="1">
              <a:spcBef>
                <a:spcPct val="50000"/>
              </a:spcBef>
              <a:buNone/>
            </a:pPr>
            <a:endParaRPr lang="en-US" altLang="zh-CN" sz="2400" b="1" dirty="0"/>
          </a:p>
        </p:txBody>
      </p:sp>
      <p:sp>
        <p:nvSpPr>
          <p:cNvPr id="68613"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LR(1)</a:t>
            </a:r>
            <a:r>
              <a:rPr lang="zh-CN" altLang="en-US" b="1" dirty="0">
                <a:solidFill>
                  <a:srgbClr val="CC00CC"/>
                </a:solidFill>
                <a:latin typeface="楷体_GB2312" pitchFamily="49" charset="-122"/>
              </a:rPr>
              <a:t>分析表的构造</a:t>
            </a:r>
            <a:endParaRPr lang="zh-CN" altLang="en-US" b="1" dirty="0">
              <a:solidFill>
                <a:srgbClr val="CC00CC"/>
              </a:solidFill>
              <a:latin typeface="楷体_GB2312" pitchFamily="49" charset="-122"/>
            </a:endParaRPr>
          </a:p>
        </p:txBody>
      </p:sp>
      <p:sp>
        <p:nvSpPr>
          <p:cNvPr id="68614"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68615"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2930"/>
                                        </p:tgtEl>
                                        <p:attrNameLst>
                                          <p:attrName>style.visibility</p:attrName>
                                        </p:attrNameLst>
                                      </p:cBhvr>
                                      <p:to>
                                        <p:strVal val="visible"/>
                                      </p:to>
                                    </p:set>
                                    <p:animEffect transition="in" filter="blinds(horizontal)">
                                      <p:cBhvr>
                                        <p:cTn id="7" dur="500"/>
                                        <p:tgtEl>
                                          <p:spTgt spid="2529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52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p:bldP spid="25293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aphicFrame>
        <p:nvGraphicFramePr>
          <p:cNvPr id="253954" name="Group 2"/>
          <p:cNvGraphicFramePr>
            <a:graphicFrameLocks noGrp="1"/>
          </p:cNvGraphicFramePr>
          <p:nvPr/>
        </p:nvGraphicFramePr>
        <p:xfrm>
          <a:off x="1981200" y="685800"/>
          <a:ext cx="7086600" cy="5486400"/>
        </p:xfrm>
        <a:graphic>
          <a:graphicData uri="http://schemas.openxmlformats.org/drawingml/2006/table">
            <a:tbl>
              <a:tblPr/>
              <a:tblGrid>
                <a:gridCol w="1181100"/>
                <a:gridCol w="1181100"/>
                <a:gridCol w="1181100"/>
                <a:gridCol w="1181100"/>
                <a:gridCol w="1181100"/>
                <a:gridCol w="1181100"/>
              </a:tblGrid>
              <a:tr h="455613">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ACTION</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GO</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455613">
                <a:tc v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c</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d</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S</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C</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0</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1</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2</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3</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4</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5</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6</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7</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8</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rPr>
                        <a:t>9</a:t>
                      </a:r>
                      <a:endParaRPr kumimoji="1" lang="en-US" altLang="zh-CN" sz="2400" b="1" i="0" u="none" strike="noStrike" cap="none" normalizeH="0" baseline="0">
                        <a:ln>
                          <a:noFill/>
                        </a:ln>
                        <a:solidFill>
                          <a:srgbClr val="009900"/>
                        </a:solidFill>
                        <a:effectLst/>
                        <a:latin typeface="Times New Roman" panose="02020603050405020304" pitchFamily="18"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4043" name="Rectangle 91"/>
          <p:cNvSpPr/>
          <p:nvPr/>
        </p:nvSpPr>
        <p:spPr>
          <a:xfrm>
            <a:off x="3505200" y="16002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s</a:t>
            </a:r>
            <a:r>
              <a:rPr lang="en-US" altLang="zh-CN" sz="2400" b="1" baseline="-25000" dirty="0">
                <a:ea typeface="宋体" panose="02010600030101010101" pitchFamily="2" charset="-122"/>
              </a:rPr>
              <a:t>3</a:t>
            </a:r>
            <a:endParaRPr lang="en-US" altLang="zh-CN" sz="2400" b="1" baseline="-25000" dirty="0">
              <a:ea typeface="宋体" panose="02010600030101010101" pitchFamily="2" charset="-122"/>
            </a:endParaRPr>
          </a:p>
        </p:txBody>
      </p:sp>
      <p:sp>
        <p:nvSpPr>
          <p:cNvPr id="254044" name="Rectangle 92"/>
          <p:cNvSpPr/>
          <p:nvPr/>
        </p:nvSpPr>
        <p:spPr>
          <a:xfrm>
            <a:off x="4724400" y="16002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s</a:t>
            </a:r>
            <a:r>
              <a:rPr lang="en-US" altLang="zh-CN" sz="2400" b="1" baseline="-25000" dirty="0">
                <a:ea typeface="宋体" panose="02010600030101010101" pitchFamily="2" charset="-122"/>
              </a:rPr>
              <a:t>4</a:t>
            </a:r>
            <a:endParaRPr lang="en-US" altLang="zh-CN" sz="2400" b="1" baseline="-25000" dirty="0">
              <a:ea typeface="宋体" panose="02010600030101010101" pitchFamily="2" charset="-122"/>
            </a:endParaRPr>
          </a:p>
        </p:txBody>
      </p:sp>
      <p:sp>
        <p:nvSpPr>
          <p:cNvPr id="254045" name="Rectangle 93"/>
          <p:cNvSpPr/>
          <p:nvPr/>
        </p:nvSpPr>
        <p:spPr>
          <a:xfrm>
            <a:off x="7010400" y="16002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1</a:t>
            </a:r>
            <a:endParaRPr lang="en-US" altLang="zh-CN" sz="2400" b="1" baseline="-25000" dirty="0">
              <a:ea typeface="宋体" panose="02010600030101010101" pitchFamily="2" charset="-122"/>
            </a:endParaRPr>
          </a:p>
        </p:txBody>
      </p:sp>
      <p:sp>
        <p:nvSpPr>
          <p:cNvPr id="254046" name="Rectangle 94"/>
          <p:cNvSpPr/>
          <p:nvPr/>
        </p:nvSpPr>
        <p:spPr>
          <a:xfrm>
            <a:off x="8305800" y="16002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2</a:t>
            </a:r>
            <a:endParaRPr lang="en-US" altLang="zh-CN" sz="2400" b="1" baseline="-25000" dirty="0">
              <a:ea typeface="宋体" panose="02010600030101010101" pitchFamily="2" charset="-122"/>
            </a:endParaRPr>
          </a:p>
        </p:txBody>
      </p:sp>
      <p:sp>
        <p:nvSpPr>
          <p:cNvPr id="254047" name="Rectangle 95"/>
          <p:cNvSpPr/>
          <p:nvPr/>
        </p:nvSpPr>
        <p:spPr>
          <a:xfrm>
            <a:off x="5867400" y="2057400"/>
            <a:ext cx="762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acc</a:t>
            </a:r>
            <a:endParaRPr lang="en-US" altLang="zh-CN" sz="2400" b="1" baseline="-25000" dirty="0">
              <a:ea typeface="宋体" panose="02010600030101010101" pitchFamily="2" charset="-122"/>
            </a:endParaRPr>
          </a:p>
        </p:txBody>
      </p:sp>
      <p:sp>
        <p:nvSpPr>
          <p:cNvPr id="254048" name="Rectangle 96"/>
          <p:cNvSpPr/>
          <p:nvPr/>
        </p:nvSpPr>
        <p:spPr>
          <a:xfrm>
            <a:off x="3505200" y="25146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s</a:t>
            </a:r>
            <a:r>
              <a:rPr lang="en-US" altLang="zh-CN" sz="2400" b="1" baseline="-25000" dirty="0">
                <a:ea typeface="宋体" panose="02010600030101010101" pitchFamily="2" charset="-122"/>
              </a:rPr>
              <a:t>6</a:t>
            </a:r>
            <a:endParaRPr lang="en-US" altLang="zh-CN" sz="2400" b="1" baseline="-25000" dirty="0">
              <a:ea typeface="宋体" panose="02010600030101010101" pitchFamily="2" charset="-122"/>
            </a:endParaRPr>
          </a:p>
        </p:txBody>
      </p:sp>
      <p:sp>
        <p:nvSpPr>
          <p:cNvPr id="254049" name="Rectangle 97"/>
          <p:cNvSpPr/>
          <p:nvPr/>
        </p:nvSpPr>
        <p:spPr>
          <a:xfrm>
            <a:off x="4648200" y="25146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s</a:t>
            </a:r>
            <a:r>
              <a:rPr lang="en-US" altLang="zh-CN" sz="2400" b="1" baseline="-25000" dirty="0">
                <a:ea typeface="宋体" panose="02010600030101010101" pitchFamily="2" charset="-122"/>
              </a:rPr>
              <a:t>7</a:t>
            </a:r>
            <a:endParaRPr lang="en-US" altLang="zh-CN" sz="2400" b="1" baseline="-25000" dirty="0">
              <a:ea typeface="宋体" panose="02010600030101010101" pitchFamily="2" charset="-122"/>
            </a:endParaRPr>
          </a:p>
        </p:txBody>
      </p:sp>
      <p:sp>
        <p:nvSpPr>
          <p:cNvPr id="254050" name="Rectangle 98"/>
          <p:cNvSpPr/>
          <p:nvPr/>
        </p:nvSpPr>
        <p:spPr>
          <a:xfrm>
            <a:off x="8305800" y="25146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5</a:t>
            </a:r>
            <a:endParaRPr lang="en-US" altLang="zh-CN" sz="2400" b="1" baseline="-25000" dirty="0">
              <a:ea typeface="宋体" panose="02010600030101010101" pitchFamily="2" charset="-122"/>
            </a:endParaRPr>
          </a:p>
        </p:txBody>
      </p:sp>
      <p:sp>
        <p:nvSpPr>
          <p:cNvPr id="254051" name="Rectangle 99"/>
          <p:cNvSpPr/>
          <p:nvPr/>
        </p:nvSpPr>
        <p:spPr>
          <a:xfrm>
            <a:off x="3505200" y="29718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s</a:t>
            </a:r>
            <a:r>
              <a:rPr lang="en-US" altLang="zh-CN" sz="2400" b="1" baseline="-25000" dirty="0">
                <a:ea typeface="宋体" panose="02010600030101010101" pitchFamily="2" charset="-122"/>
              </a:rPr>
              <a:t>3</a:t>
            </a:r>
            <a:endParaRPr lang="en-US" altLang="zh-CN" sz="2400" b="1" baseline="-25000" dirty="0">
              <a:ea typeface="宋体" panose="02010600030101010101" pitchFamily="2" charset="-122"/>
            </a:endParaRPr>
          </a:p>
        </p:txBody>
      </p:sp>
      <p:sp>
        <p:nvSpPr>
          <p:cNvPr id="254052" name="Rectangle 100"/>
          <p:cNvSpPr/>
          <p:nvPr/>
        </p:nvSpPr>
        <p:spPr>
          <a:xfrm>
            <a:off x="4648200" y="29718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s</a:t>
            </a:r>
            <a:r>
              <a:rPr lang="en-US" altLang="zh-CN" sz="2400" b="1" baseline="-25000" dirty="0">
                <a:ea typeface="宋体" panose="02010600030101010101" pitchFamily="2" charset="-122"/>
              </a:rPr>
              <a:t>4</a:t>
            </a:r>
            <a:endParaRPr lang="en-US" altLang="zh-CN" sz="2400" b="1" baseline="-25000" dirty="0">
              <a:ea typeface="宋体" panose="02010600030101010101" pitchFamily="2" charset="-122"/>
            </a:endParaRPr>
          </a:p>
        </p:txBody>
      </p:sp>
      <p:sp>
        <p:nvSpPr>
          <p:cNvPr id="254053" name="Rectangle 101"/>
          <p:cNvSpPr/>
          <p:nvPr/>
        </p:nvSpPr>
        <p:spPr>
          <a:xfrm>
            <a:off x="8305800" y="29718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8</a:t>
            </a:r>
            <a:endParaRPr lang="en-US" altLang="zh-CN" sz="2400" b="1" baseline="-25000" dirty="0">
              <a:ea typeface="宋体" panose="02010600030101010101" pitchFamily="2" charset="-122"/>
            </a:endParaRPr>
          </a:p>
        </p:txBody>
      </p:sp>
      <p:sp>
        <p:nvSpPr>
          <p:cNvPr id="254054" name="Rectangle 102"/>
          <p:cNvSpPr/>
          <p:nvPr/>
        </p:nvSpPr>
        <p:spPr>
          <a:xfrm>
            <a:off x="3505200" y="34290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r</a:t>
            </a:r>
            <a:r>
              <a:rPr lang="en-US" altLang="zh-CN" sz="2400" b="1" baseline="-25000" dirty="0">
                <a:ea typeface="宋体" panose="02010600030101010101" pitchFamily="2" charset="-122"/>
              </a:rPr>
              <a:t>3</a:t>
            </a:r>
            <a:endParaRPr lang="en-US" altLang="zh-CN" sz="2400" b="1" baseline="-25000" dirty="0">
              <a:ea typeface="宋体" panose="02010600030101010101" pitchFamily="2" charset="-122"/>
            </a:endParaRPr>
          </a:p>
        </p:txBody>
      </p:sp>
      <p:sp>
        <p:nvSpPr>
          <p:cNvPr id="254055" name="Rectangle 103"/>
          <p:cNvSpPr/>
          <p:nvPr/>
        </p:nvSpPr>
        <p:spPr>
          <a:xfrm>
            <a:off x="4648200" y="34290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r</a:t>
            </a:r>
            <a:r>
              <a:rPr lang="en-US" altLang="zh-CN" sz="2400" b="1" baseline="-25000" dirty="0">
                <a:ea typeface="宋体" panose="02010600030101010101" pitchFamily="2" charset="-122"/>
              </a:rPr>
              <a:t>3</a:t>
            </a:r>
            <a:endParaRPr lang="en-US" altLang="zh-CN" sz="2400" b="1" baseline="-25000" dirty="0">
              <a:ea typeface="宋体" panose="02010600030101010101" pitchFamily="2" charset="-122"/>
            </a:endParaRPr>
          </a:p>
        </p:txBody>
      </p:sp>
      <p:sp>
        <p:nvSpPr>
          <p:cNvPr id="254056" name="Rectangle 104"/>
          <p:cNvSpPr/>
          <p:nvPr/>
        </p:nvSpPr>
        <p:spPr>
          <a:xfrm>
            <a:off x="5867400" y="38862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r</a:t>
            </a:r>
            <a:r>
              <a:rPr lang="en-US" altLang="zh-CN" sz="2400" b="1" baseline="-25000" dirty="0">
                <a:ea typeface="宋体" panose="02010600030101010101" pitchFamily="2" charset="-122"/>
              </a:rPr>
              <a:t>1</a:t>
            </a:r>
            <a:endParaRPr lang="en-US" altLang="zh-CN" sz="2400" b="1" baseline="-25000" dirty="0">
              <a:ea typeface="宋体" panose="02010600030101010101" pitchFamily="2" charset="-122"/>
            </a:endParaRPr>
          </a:p>
        </p:txBody>
      </p:sp>
      <p:sp>
        <p:nvSpPr>
          <p:cNvPr id="254057" name="Rectangle 105"/>
          <p:cNvSpPr/>
          <p:nvPr/>
        </p:nvSpPr>
        <p:spPr>
          <a:xfrm>
            <a:off x="3581400" y="43434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s</a:t>
            </a:r>
            <a:r>
              <a:rPr lang="en-US" altLang="zh-CN" sz="2400" b="1" baseline="-25000" dirty="0">
                <a:ea typeface="宋体" panose="02010600030101010101" pitchFamily="2" charset="-122"/>
              </a:rPr>
              <a:t>6</a:t>
            </a:r>
            <a:endParaRPr lang="en-US" altLang="zh-CN" sz="2400" b="1" baseline="-25000" dirty="0">
              <a:ea typeface="宋体" panose="02010600030101010101" pitchFamily="2" charset="-122"/>
            </a:endParaRPr>
          </a:p>
        </p:txBody>
      </p:sp>
      <p:sp>
        <p:nvSpPr>
          <p:cNvPr id="254058" name="Rectangle 106"/>
          <p:cNvSpPr/>
          <p:nvPr/>
        </p:nvSpPr>
        <p:spPr>
          <a:xfrm>
            <a:off x="4648200" y="43434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s</a:t>
            </a:r>
            <a:r>
              <a:rPr lang="en-US" altLang="zh-CN" sz="2400" b="1" baseline="-25000" dirty="0">
                <a:ea typeface="宋体" panose="02010600030101010101" pitchFamily="2" charset="-122"/>
              </a:rPr>
              <a:t>7</a:t>
            </a:r>
            <a:endParaRPr lang="en-US" altLang="zh-CN" sz="2400" b="1" baseline="-25000" dirty="0">
              <a:ea typeface="宋体" panose="02010600030101010101" pitchFamily="2" charset="-122"/>
            </a:endParaRPr>
          </a:p>
        </p:txBody>
      </p:sp>
      <p:sp>
        <p:nvSpPr>
          <p:cNvPr id="254059" name="Rectangle 107"/>
          <p:cNvSpPr/>
          <p:nvPr/>
        </p:nvSpPr>
        <p:spPr>
          <a:xfrm>
            <a:off x="8305800" y="43434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9</a:t>
            </a:r>
            <a:endParaRPr lang="en-US" altLang="zh-CN" sz="2400" b="1" baseline="-25000" dirty="0">
              <a:ea typeface="宋体" panose="02010600030101010101" pitchFamily="2" charset="-122"/>
            </a:endParaRPr>
          </a:p>
        </p:txBody>
      </p:sp>
      <p:sp>
        <p:nvSpPr>
          <p:cNvPr id="254060" name="Rectangle 108"/>
          <p:cNvSpPr/>
          <p:nvPr/>
        </p:nvSpPr>
        <p:spPr>
          <a:xfrm>
            <a:off x="5867400" y="48006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r</a:t>
            </a:r>
            <a:r>
              <a:rPr lang="en-US" altLang="zh-CN" sz="2400" b="1" baseline="-25000" dirty="0">
                <a:ea typeface="宋体" panose="02010600030101010101" pitchFamily="2" charset="-122"/>
              </a:rPr>
              <a:t>3</a:t>
            </a:r>
            <a:endParaRPr lang="en-US" altLang="zh-CN" sz="2400" b="1" baseline="-25000" dirty="0">
              <a:ea typeface="宋体" panose="02010600030101010101" pitchFamily="2" charset="-122"/>
            </a:endParaRPr>
          </a:p>
        </p:txBody>
      </p:sp>
      <p:sp>
        <p:nvSpPr>
          <p:cNvPr id="254061" name="Rectangle 109"/>
          <p:cNvSpPr/>
          <p:nvPr/>
        </p:nvSpPr>
        <p:spPr>
          <a:xfrm>
            <a:off x="3505200" y="52578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r</a:t>
            </a:r>
            <a:r>
              <a:rPr lang="en-US" altLang="zh-CN" sz="2400" b="1" baseline="-25000" dirty="0">
                <a:ea typeface="宋体" panose="02010600030101010101" pitchFamily="2" charset="-122"/>
              </a:rPr>
              <a:t>2</a:t>
            </a:r>
            <a:endParaRPr lang="en-US" altLang="zh-CN" sz="2400" b="1" baseline="-25000" dirty="0">
              <a:ea typeface="宋体" panose="02010600030101010101" pitchFamily="2" charset="-122"/>
            </a:endParaRPr>
          </a:p>
        </p:txBody>
      </p:sp>
      <p:sp>
        <p:nvSpPr>
          <p:cNvPr id="254062" name="Rectangle 110"/>
          <p:cNvSpPr/>
          <p:nvPr/>
        </p:nvSpPr>
        <p:spPr>
          <a:xfrm>
            <a:off x="4648200" y="52578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r</a:t>
            </a:r>
            <a:r>
              <a:rPr lang="en-US" altLang="zh-CN" sz="2400" b="1" baseline="-25000" dirty="0">
                <a:ea typeface="宋体" panose="02010600030101010101" pitchFamily="2" charset="-122"/>
              </a:rPr>
              <a:t>2</a:t>
            </a:r>
            <a:endParaRPr lang="en-US" altLang="zh-CN" sz="2400" b="1" baseline="-25000" dirty="0">
              <a:ea typeface="宋体" panose="02010600030101010101" pitchFamily="2" charset="-122"/>
            </a:endParaRPr>
          </a:p>
        </p:txBody>
      </p:sp>
      <p:sp>
        <p:nvSpPr>
          <p:cNvPr id="254063" name="Rectangle 111"/>
          <p:cNvSpPr/>
          <p:nvPr/>
        </p:nvSpPr>
        <p:spPr>
          <a:xfrm>
            <a:off x="5867400" y="5715000"/>
            <a:ext cx="4206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None/>
            </a:pPr>
            <a:r>
              <a:rPr lang="en-US" altLang="zh-CN" sz="2400" b="1" dirty="0">
                <a:ea typeface="宋体" panose="02010600030101010101" pitchFamily="2" charset="-122"/>
              </a:rPr>
              <a:t>r</a:t>
            </a:r>
            <a:r>
              <a:rPr lang="en-US" altLang="zh-CN" sz="2400" b="1" baseline="-25000" dirty="0">
                <a:ea typeface="宋体" panose="02010600030101010101" pitchFamily="2" charset="-122"/>
              </a:rPr>
              <a:t>2</a:t>
            </a:r>
            <a:endParaRPr lang="en-US" altLang="zh-CN" sz="2400" b="1" baseline="-25000" dirty="0">
              <a:ea typeface="宋体" panose="02010600030101010101" pitchFamily="2" charset="-122"/>
            </a:endParaRPr>
          </a:p>
        </p:txBody>
      </p:sp>
      <p:sp>
        <p:nvSpPr>
          <p:cNvPr id="69745" name="Rectangle 112"/>
          <p:cNvSpPr/>
          <p:nvPr/>
        </p:nvSpPr>
        <p:spPr>
          <a:xfrm>
            <a:off x="3549650" y="152400"/>
            <a:ext cx="19208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 typeface="Wingdings" panose="05000000000000000000" pitchFamily="2" charset="2"/>
              <a:buNone/>
            </a:pPr>
            <a:r>
              <a:rPr lang="en-US" altLang="zh-CN" sz="2400" b="1" dirty="0">
                <a:solidFill>
                  <a:srgbClr val="FF00FF"/>
                </a:solidFill>
                <a:latin typeface="微软雅黑" panose="020B0503020204020204" pitchFamily="34" charset="-122"/>
                <a:ea typeface="微软雅黑" panose="020B0503020204020204" pitchFamily="34" charset="-122"/>
              </a:rPr>
              <a:t>LR(1)</a:t>
            </a:r>
            <a:r>
              <a:rPr lang="zh-CN" altLang="en-US" sz="2400" b="1" dirty="0">
                <a:solidFill>
                  <a:srgbClr val="FF00FF"/>
                </a:solidFill>
                <a:latin typeface="微软雅黑" panose="020B0503020204020204" pitchFamily="34" charset="-122"/>
                <a:ea typeface="微软雅黑" panose="020B0503020204020204" pitchFamily="34" charset="-122"/>
              </a:rPr>
              <a:t>分析表</a:t>
            </a:r>
            <a:endParaRPr lang="zh-CN" altLang="en-US" sz="2400" b="1" dirty="0">
              <a:solidFill>
                <a:srgbClr val="FF00FF"/>
              </a:solidFill>
              <a:latin typeface="微软雅黑" panose="020B0503020204020204" pitchFamily="34" charset="-122"/>
              <a:ea typeface="微软雅黑" panose="020B0503020204020204" pitchFamily="34" charset="-122"/>
            </a:endParaRPr>
          </a:p>
        </p:txBody>
      </p:sp>
      <p:sp>
        <p:nvSpPr>
          <p:cNvPr id="69746" name="Rectangle 114"/>
          <p:cNvSpPr/>
          <p:nvPr/>
        </p:nvSpPr>
        <p:spPr>
          <a:xfrm>
            <a:off x="0" y="0"/>
            <a:ext cx="2057400" cy="2124075"/>
          </a:xfrm>
          <a:prstGeom prst="rect">
            <a:avLst/>
          </a:prstGeom>
          <a:solidFill>
            <a:srgbClr val="66FF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0</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solidFill>
                  <a:srgbClr val="000000"/>
                </a:solidFill>
              </a:rPr>
              <a:t> '</a:t>
            </a:r>
            <a:r>
              <a:rPr lang="en-US" altLang="zh-CN" sz="2400" b="1" dirty="0">
                <a:ea typeface="宋体" panose="02010600030101010101" pitchFamily="2" charset="-122"/>
              </a:rPr>
              <a:t> </a:t>
            </a:r>
            <a:r>
              <a:rPr lang="en-US" altLang="zh-CN" sz="2400" b="1" dirty="0"/>
              <a:t>→</a:t>
            </a:r>
            <a:r>
              <a:rPr lang="en-US" altLang="zh-CN" sz="2400" b="1" dirty="0">
                <a:ea typeface="宋体" panose="02010600030101010101" pitchFamily="2" charset="-122"/>
              </a:rPr>
              <a:t> S</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a:t>
            </a:r>
            <a:r>
              <a:rPr lang="en-US" altLang="zh-CN" sz="2400" b="1" dirty="0">
                <a:ea typeface="宋体" panose="02010600030101010101" pitchFamily="2" charset="-122"/>
              </a:rPr>
              <a:t>S </a:t>
            </a:r>
            <a:r>
              <a:rPr lang="en-US" altLang="zh-CN" sz="2400" b="1" dirty="0"/>
              <a:t>→</a:t>
            </a:r>
            <a:r>
              <a:rPr lang="en-US" altLang="zh-CN" sz="2400" b="1" dirty="0">
                <a:ea typeface="宋体" panose="02010600030101010101" pitchFamily="2" charset="-122"/>
              </a:rPr>
              <a:t> CC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2</a:t>
            </a:r>
            <a:r>
              <a:rPr lang="zh-CN" altLang="en-US" sz="2400" b="1" dirty="0">
                <a:ea typeface="宋体" panose="02010600030101010101" pitchFamily="2" charset="-122"/>
              </a:rPr>
              <a:t>）</a:t>
            </a:r>
            <a:r>
              <a:rPr lang="en-US" altLang="zh-CN" sz="2400" b="1" dirty="0">
                <a:ea typeface="宋体" panose="02010600030101010101" pitchFamily="2" charset="-122"/>
              </a:rPr>
              <a:t>C </a:t>
            </a:r>
            <a:r>
              <a:rPr lang="en-US" altLang="zh-CN" sz="2400" b="1" dirty="0"/>
              <a:t>→</a:t>
            </a:r>
            <a:r>
              <a:rPr lang="en-US" altLang="zh-CN" sz="2400" b="1" dirty="0">
                <a:ea typeface="宋体" panose="02010600030101010101" pitchFamily="2" charset="-122"/>
              </a:rPr>
              <a:t> cC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3</a:t>
            </a:r>
            <a:r>
              <a:rPr lang="zh-CN" altLang="en-US" sz="2400" b="1" dirty="0">
                <a:ea typeface="宋体" panose="02010600030101010101" pitchFamily="2" charset="-122"/>
              </a:rPr>
              <a:t>）</a:t>
            </a:r>
            <a:r>
              <a:rPr lang="en-US" altLang="zh-CN" sz="2400" b="1" dirty="0">
                <a:ea typeface="宋体" panose="02010600030101010101" pitchFamily="2" charset="-122"/>
              </a:rPr>
              <a:t>C </a:t>
            </a:r>
            <a:r>
              <a:rPr lang="en-US" altLang="zh-CN" sz="2400" b="1" dirty="0"/>
              <a:t>→</a:t>
            </a:r>
            <a:r>
              <a:rPr lang="en-US" altLang="zh-CN" sz="2400" b="1" dirty="0">
                <a:ea typeface="宋体" panose="02010600030101010101" pitchFamily="2" charset="-122"/>
              </a:rPr>
              <a:t> d</a:t>
            </a:r>
            <a:endParaRPr lang="en-US" altLang="zh-CN" sz="2400" b="1" dirty="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3954"/>
                                        </p:tgtEl>
                                        <p:attrNameLst>
                                          <p:attrName>style.visibility</p:attrName>
                                        </p:attrNameLst>
                                      </p:cBhvr>
                                      <p:to>
                                        <p:strVal val="visible"/>
                                      </p:to>
                                    </p:set>
                                    <p:animEffect transition="in" filter="box(in)">
                                      <p:cBhvr>
                                        <p:cTn id="7" dur="500"/>
                                        <p:tgtEl>
                                          <p:spTgt spid="2539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043"/>
                                        </p:tgtEl>
                                        <p:attrNameLst>
                                          <p:attrName>style.visibility</p:attrName>
                                        </p:attrNameLst>
                                      </p:cBhvr>
                                      <p:to>
                                        <p:strVal val="visible"/>
                                      </p:to>
                                    </p:set>
                                    <p:animEffect transition="in" filter="blinds(horizontal)">
                                      <p:cBhvr>
                                        <p:cTn id="12" dur="500"/>
                                        <p:tgtEl>
                                          <p:spTgt spid="2540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4044"/>
                                        </p:tgtEl>
                                        <p:attrNameLst>
                                          <p:attrName>style.visibility</p:attrName>
                                        </p:attrNameLst>
                                      </p:cBhvr>
                                      <p:to>
                                        <p:strVal val="visible"/>
                                      </p:to>
                                    </p:set>
                                    <p:animEffect transition="in" filter="blinds(horizontal)">
                                      <p:cBhvr>
                                        <p:cTn id="17" dur="500"/>
                                        <p:tgtEl>
                                          <p:spTgt spid="2540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4045"/>
                                        </p:tgtEl>
                                        <p:attrNameLst>
                                          <p:attrName>style.visibility</p:attrName>
                                        </p:attrNameLst>
                                      </p:cBhvr>
                                      <p:to>
                                        <p:strVal val="visible"/>
                                      </p:to>
                                    </p:set>
                                    <p:animEffect transition="in" filter="blinds(horizontal)">
                                      <p:cBhvr>
                                        <p:cTn id="22" dur="500"/>
                                        <p:tgtEl>
                                          <p:spTgt spid="2540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4046"/>
                                        </p:tgtEl>
                                        <p:attrNameLst>
                                          <p:attrName>style.visibility</p:attrName>
                                        </p:attrNameLst>
                                      </p:cBhvr>
                                      <p:to>
                                        <p:strVal val="visible"/>
                                      </p:to>
                                    </p:set>
                                    <p:animEffect transition="in" filter="blinds(horizontal)">
                                      <p:cBhvr>
                                        <p:cTn id="27" dur="500"/>
                                        <p:tgtEl>
                                          <p:spTgt spid="2540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4047"/>
                                        </p:tgtEl>
                                        <p:attrNameLst>
                                          <p:attrName>style.visibility</p:attrName>
                                        </p:attrNameLst>
                                      </p:cBhvr>
                                      <p:to>
                                        <p:strVal val="visible"/>
                                      </p:to>
                                    </p:set>
                                    <p:animEffect transition="in" filter="blinds(horizontal)">
                                      <p:cBhvr>
                                        <p:cTn id="32" dur="500"/>
                                        <p:tgtEl>
                                          <p:spTgt spid="2540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4048"/>
                                        </p:tgtEl>
                                        <p:attrNameLst>
                                          <p:attrName>style.visibility</p:attrName>
                                        </p:attrNameLst>
                                      </p:cBhvr>
                                      <p:to>
                                        <p:strVal val="visible"/>
                                      </p:to>
                                    </p:set>
                                    <p:animEffect transition="in" filter="blinds(horizontal)">
                                      <p:cBhvr>
                                        <p:cTn id="37" dur="500"/>
                                        <p:tgtEl>
                                          <p:spTgt spid="25404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4049"/>
                                        </p:tgtEl>
                                        <p:attrNameLst>
                                          <p:attrName>style.visibility</p:attrName>
                                        </p:attrNameLst>
                                      </p:cBhvr>
                                      <p:to>
                                        <p:strVal val="visible"/>
                                      </p:to>
                                    </p:set>
                                    <p:animEffect transition="in" filter="blinds(horizontal)">
                                      <p:cBhvr>
                                        <p:cTn id="42" dur="500"/>
                                        <p:tgtEl>
                                          <p:spTgt spid="25404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4050"/>
                                        </p:tgtEl>
                                        <p:attrNameLst>
                                          <p:attrName>style.visibility</p:attrName>
                                        </p:attrNameLst>
                                      </p:cBhvr>
                                      <p:to>
                                        <p:strVal val="visible"/>
                                      </p:to>
                                    </p:set>
                                    <p:animEffect transition="in" filter="blinds(horizontal)">
                                      <p:cBhvr>
                                        <p:cTn id="47" dur="500"/>
                                        <p:tgtEl>
                                          <p:spTgt spid="25405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4051"/>
                                        </p:tgtEl>
                                        <p:attrNameLst>
                                          <p:attrName>style.visibility</p:attrName>
                                        </p:attrNameLst>
                                      </p:cBhvr>
                                      <p:to>
                                        <p:strVal val="visible"/>
                                      </p:to>
                                    </p:set>
                                    <p:animEffect transition="in" filter="blinds(horizontal)">
                                      <p:cBhvr>
                                        <p:cTn id="52" dur="500"/>
                                        <p:tgtEl>
                                          <p:spTgt spid="25405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54052"/>
                                        </p:tgtEl>
                                        <p:attrNameLst>
                                          <p:attrName>style.visibility</p:attrName>
                                        </p:attrNameLst>
                                      </p:cBhvr>
                                      <p:to>
                                        <p:strVal val="visible"/>
                                      </p:to>
                                    </p:set>
                                    <p:animEffect transition="in" filter="blinds(horizontal)">
                                      <p:cBhvr>
                                        <p:cTn id="57" dur="500"/>
                                        <p:tgtEl>
                                          <p:spTgt spid="25405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4053"/>
                                        </p:tgtEl>
                                        <p:attrNameLst>
                                          <p:attrName>style.visibility</p:attrName>
                                        </p:attrNameLst>
                                      </p:cBhvr>
                                      <p:to>
                                        <p:strVal val="visible"/>
                                      </p:to>
                                    </p:set>
                                    <p:animEffect transition="in" filter="blinds(horizontal)">
                                      <p:cBhvr>
                                        <p:cTn id="62" dur="500"/>
                                        <p:tgtEl>
                                          <p:spTgt spid="25405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54054"/>
                                        </p:tgtEl>
                                        <p:attrNameLst>
                                          <p:attrName>style.visibility</p:attrName>
                                        </p:attrNameLst>
                                      </p:cBhvr>
                                      <p:to>
                                        <p:strVal val="visible"/>
                                      </p:to>
                                    </p:set>
                                    <p:animEffect transition="in" filter="blinds(horizontal)">
                                      <p:cBhvr>
                                        <p:cTn id="67" dur="500"/>
                                        <p:tgtEl>
                                          <p:spTgt spid="25405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54055"/>
                                        </p:tgtEl>
                                        <p:attrNameLst>
                                          <p:attrName>style.visibility</p:attrName>
                                        </p:attrNameLst>
                                      </p:cBhvr>
                                      <p:to>
                                        <p:strVal val="visible"/>
                                      </p:to>
                                    </p:set>
                                    <p:animEffect transition="in" filter="blinds(horizontal)">
                                      <p:cBhvr>
                                        <p:cTn id="72" dur="500"/>
                                        <p:tgtEl>
                                          <p:spTgt spid="25405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54056"/>
                                        </p:tgtEl>
                                        <p:attrNameLst>
                                          <p:attrName>style.visibility</p:attrName>
                                        </p:attrNameLst>
                                      </p:cBhvr>
                                      <p:to>
                                        <p:strVal val="visible"/>
                                      </p:to>
                                    </p:set>
                                    <p:animEffect transition="in" filter="blinds(horizontal)">
                                      <p:cBhvr>
                                        <p:cTn id="77" dur="500"/>
                                        <p:tgtEl>
                                          <p:spTgt spid="25405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54057"/>
                                        </p:tgtEl>
                                        <p:attrNameLst>
                                          <p:attrName>style.visibility</p:attrName>
                                        </p:attrNameLst>
                                      </p:cBhvr>
                                      <p:to>
                                        <p:strVal val="visible"/>
                                      </p:to>
                                    </p:set>
                                    <p:animEffect transition="in" filter="blinds(horizontal)">
                                      <p:cBhvr>
                                        <p:cTn id="82" dur="500"/>
                                        <p:tgtEl>
                                          <p:spTgt spid="25405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54058"/>
                                        </p:tgtEl>
                                        <p:attrNameLst>
                                          <p:attrName>style.visibility</p:attrName>
                                        </p:attrNameLst>
                                      </p:cBhvr>
                                      <p:to>
                                        <p:strVal val="visible"/>
                                      </p:to>
                                    </p:set>
                                    <p:animEffect transition="in" filter="blinds(horizontal)">
                                      <p:cBhvr>
                                        <p:cTn id="87" dur="500"/>
                                        <p:tgtEl>
                                          <p:spTgt spid="25405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54059"/>
                                        </p:tgtEl>
                                        <p:attrNameLst>
                                          <p:attrName>style.visibility</p:attrName>
                                        </p:attrNameLst>
                                      </p:cBhvr>
                                      <p:to>
                                        <p:strVal val="visible"/>
                                      </p:to>
                                    </p:set>
                                    <p:animEffect transition="in" filter="blinds(horizontal)">
                                      <p:cBhvr>
                                        <p:cTn id="92" dur="500"/>
                                        <p:tgtEl>
                                          <p:spTgt spid="25405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54060"/>
                                        </p:tgtEl>
                                        <p:attrNameLst>
                                          <p:attrName>style.visibility</p:attrName>
                                        </p:attrNameLst>
                                      </p:cBhvr>
                                      <p:to>
                                        <p:strVal val="visible"/>
                                      </p:to>
                                    </p:set>
                                    <p:animEffect transition="in" filter="blinds(horizontal)">
                                      <p:cBhvr>
                                        <p:cTn id="97" dur="500"/>
                                        <p:tgtEl>
                                          <p:spTgt spid="25406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54061"/>
                                        </p:tgtEl>
                                        <p:attrNameLst>
                                          <p:attrName>style.visibility</p:attrName>
                                        </p:attrNameLst>
                                      </p:cBhvr>
                                      <p:to>
                                        <p:strVal val="visible"/>
                                      </p:to>
                                    </p:set>
                                    <p:animEffect transition="in" filter="blinds(horizontal)">
                                      <p:cBhvr>
                                        <p:cTn id="102" dur="500"/>
                                        <p:tgtEl>
                                          <p:spTgt spid="25406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54062"/>
                                        </p:tgtEl>
                                        <p:attrNameLst>
                                          <p:attrName>style.visibility</p:attrName>
                                        </p:attrNameLst>
                                      </p:cBhvr>
                                      <p:to>
                                        <p:strVal val="visible"/>
                                      </p:to>
                                    </p:set>
                                    <p:animEffect transition="in" filter="blinds(horizontal)">
                                      <p:cBhvr>
                                        <p:cTn id="107" dur="500"/>
                                        <p:tgtEl>
                                          <p:spTgt spid="25406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54063"/>
                                        </p:tgtEl>
                                        <p:attrNameLst>
                                          <p:attrName>style.visibility</p:attrName>
                                        </p:attrNameLst>
                                      </p:cBhvr>
                                      <p:to>
                                        <p:strVal val="visible"/>
                                      </p:to>
                                    </p:set>
                                    <p:animEffect transition="in" filter="blinds(horizontal)">
                                      <p:cBhvr>
                                        <p:cTn id="112" dur="500"/>
                                        <p:tgtEl>
                                          <p:spTgt spid="254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043" grpId="0"/>
      <p:bldP spid="254044" grpId="0"/>
      <p:bldP spid="254045" grpId="0"/>
      <p:bldP spid="254046" grpId="0"/>
      <p:bldP spid="254047" grpId="0"/>
      <p:bldP spid="254048" grpId="0"/>
      <p:bldP spid="254049" grpId="0"/>
      <p:bldP spid="254050" grpId="0"/>
      <p:bldP spid="254051" grpId="0"/>
      <p:bldP spid="254052" grpId="0"/>
      <p:bldP spid="254053" grpId="0"/>
      <p:bldP spid="254054" grpId="0"/>
      <p:bldP spid="254055" grpId="0"/>
      <p:bldP spid="254056" grpId="0"/>
      <p:bldP spid="254057" grpId="0"/>
      <p:bldP spid="254058" grpId="0"/>
      <p:bldP spid="254059" grpId="0"/>
      <p:bldP spid="254060" grpId="0"/>
      <p:bldP spid="254061" grpId="0"/>
      <p:bldP spid="254062" grpId="0"/>
      <p:bldP spid="25406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54978" name="Rectangle 2"/>
          <p:cNvSpPr/>
          <p:nvPr/>
        </p:nvSpPr>
        <p:spPr>
          <a:xfrm>
            <a:off x="468313" y="1412875"/>
            <a:ext cx="8280400" cy="210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ea typeface="宋体" panose="02010600030101010101" pitchFamily="2" charset="-122"/>
              </a:rPr>
              <a:t>根据这种文法构造的</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）分析表不含多重定义时，称</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这样的分析表为</a:t>
            </a:r>
            <a:r>
              <a:rPr lang="en-US" altLang="zh-CN" sz="2400" b="1" dirty="0">
                <a:solidFill>
                  <a:srgbClr val="FF3300"/>
                </a:solidFill>
                <a:ea typeface="宋体" panose="02010600030101010101" pitchFamily="2" charset="-122"/>
              </a:rPr>
              <a:t>LR</a:t>
            </a: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1</a:t>
            </a:r>
            <a:r>
              <a:rPr lang="zh-CN" altLang="en-US" sz="2400" b="1" dirty="0">
                <a:solidFill>
                  <a:srgbClr val="FF3300"/>
                </a:solidFill>
                <a:ea typeface="宋体" panose="02010600030101010101" pitchFamily="2" charset="-122"/>
              </a:rPr>
              <a:t>）分析表</a:t>
            </a:r>
            <a:r>
              <a:rPr lang="zh-CN" altLang="en-US" sz="2400" b="1" dirty="0">
                <a:ea typeface="宋体" panose="02010600030101010101" pitchFamily="2" charset="-122"/>
              </a:rPr>
              <a:t>，能用</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）分析表的</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分析器称为</a:t>
            </a:r>
            <a:r>
              <a:rPr lang="en-US" altLang="zh-CN" sz="2400" b="1" dirty="0">
                <a:solidFill>
                  <a:srgbClr val="FF3300"/>
                </a:solidFill>
                <a:ea typeface="宋体" panose="02010600030101010101" pitchFamily="2" charset="-122"/>
              </a:rPr>
              <a:t>LR</a:t>
            </a: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1</a:t>
            </a:r>
            <a:r>
              <a:rPr lang="zh-CN" altLang="en-US" sz="2400" b="1" dirty="0">
                <a:solidFill>
                  <a:srgbClr val="FF3300"/>
                </a:solidFill>
                <a:ea typeface="宋体" panose="02010600030101010101" pitchFamily="2" charset="-122"/>
              </a:rPr>
              <a:t>）分析器（规范的</a:t>
            </a:r>
            <a:r>
              <a:rPr lang="en-US" altLang="zh-CN" sz="2400" b="1" dirty="0">
                <a:solidFill>
                  <a:srgbClr val="FF3300"/>
                </a:solidFill>
                <a:ea typeface="宋体" panose="02010600030101010101" pitchFamily="2" charset="-122"/>
              </a:rPr>
              <a:t>LR</a:t>
            </a:r>
            <a:r>
              <a:rPr lang="zh-CN" altLang="en-US" sz="2400" b="1" dirty="0">
                <a:solidFill>
                  <a:srgbClr val="FF3300"/>
                </a:solidFill>
                <a:ea typeface="宋体" panose="02010600030101010101" pitchFamily="2" charset="-122"/>
              </a:rPr>
              <a:t>分析器）</a:t>
            </a:r>
            <a:r>
              <a:rPr lang="zh-CN" altLang="en-US" sz="2400" b="1" dirty="0">
                <a:ea typeface="宋体" panose="02010600030101010101" pitchFamily="2" charset="-122"/>
              </a:rPr>
              <a:t>，能构造</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的</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）分析表的文法称为</a:t>
            </a:r>
            <a:r>
              <a:rPr lang="en-US" altLang="zh-CN" sz="2400" b="1" dirty="0">
                <a:solidFill>
                  <a:srgbClr val="FF3300"/>
                </a:solidFill>
                <a:ea typeface="宋体" panose="02010600030101010101" pitchFamily="2" charset="-122"/>
              </a:rPr>
              <a:t>LR</a:t>
            </a: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1</a:t>
            </a:r>
            <a:r>
              <a:rPr lang="zh-CN" altLang="en-US" sz="2400" b="1" dirty="0">
                <a:solidFill>
                  <a:srgbClr val="FF3300"/>
                </a:solidFill>
                <a:ea typeface="宋体" panose="02010600030101010101" pitchFamily="2" charset="-122"/>
              </a:rPr>
              <a:t>）文法。</a:t>
            </a:r>
            <a:endParaRPr lang="zh-CN" altLang="en-US" sz="2400" b="1" dirty="0">
              <a:solidFill>
                <a:srgbClr val="FF3300"/>
              </a:solidFill>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978">
                                            <p:txEl>
                                              <p:charRg st="0" end="27"/>
                                            </p:txEl>
                                          </p:spTgt>
                                        </p:tgtEl>
                                        <p:attrNameLst>
                                          <p:attrName>style.visibility</p:attrName>
                                        </p:attrNameLst>
                                      </p:cBhvr>
                                      <p:to>
                                        <p:strVal val="visible"/>
                                      </p:to>
                                    </p:set>
                                    <p:animEffect transition="in" filter="blinds(horizontal)">
                                      <p:cBhvr>
                                        <p:cTn id="7" dur="500"/>
                                        <p:tgtEl>
                                          <p:spTgt spid="254978">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978">
                                            <p:txEl>
                                              <p:charRg st="27" end="56"/>
                                            </p:txEl>
                                          </p:spTgt>
                                        </p:tgtEl>
                                        <p:attrNameLst>
                                          <p:attrName>style.visibility</p:attrName>
                                        </p:attrNameLst>
                                      </p:cBhvr>
                                      <p:to>
                                        <p:strVal val="visible"/>
                                      </p:to>
                                    </p:set>
                                    <p:animEffect transition="in" filter="blinds(horizontal)">
                                      <p:cBhvr>
                                        <p:cTn id="12" dur="500"/>
                                        <p:tgtEl>
                                          <p:spTgt spid="254978">
                                            <p:txEl>
                                              <p:charRg st="27"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4978">
                                            <p:txEl>
                                              <p:charRg st="56" end="85"/>
                                            </p:txEl>
                                          </p:spTgt>
                                        </p:tgtEl>
                                        <p:attrNameLst>
                                          <p:attrName>style.visibility</p:attrName>
                                        </p:attrNameLst>
                                      </p:cBhvr>
                                      <p:to>
                                        <p:strVal val="visible"/>
                                      </p:to>
                                    </p:set>
                                    <p:animEffect transition="in" filter="blinds(horizontal)">
                                      <p:cBhvr>
                                        <p:cTn id="17" dur="500"/>
                                        <p:tgtEl>
                                          <p:spTgt spid="254978">
                                            <p:txEl>
                                              <p:charRg st="56" end="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4978">
                                            <p:txEl>
                                              <p:charRg st="85" end="109"/>
                                            </p:txEl>
                                          </p:spTgt>
                                        </p:tgtEl>
                                        <p:attrNameLst>
                                          <p:attrName>style.visibility</p:attrName>
                                        </p:attrNameLst>
                                      </p:cBhvr>
                                      <p:to>
                                        <p:strVal val="visible"/>
                                      </p:to>
                                    </p:set>
                                    <p:animEffect transition="in" filter="blinds(horizontal)">
                                      <p:cBhvr>
                                        <p:cTn id="22" dur="500"/>
                                        <p:tgtEl>
                                          <p:spTgt spid="254978">
                                            <p:txEl>
                                              <p:charRg st="85" end="1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257026" name="Picture 2" descr="Snap2"/>
          <p:cNvPicPr>
            <a:picLocks noChangeAspect="1"/>
          </p:cNvPicPr>
          <p:nvPr/>
        </p:nvPicPr>
        <p:blipFill>
          <a:blip r:embed="rId1"/>
          <a:stretch>
            <a:fillRect/>
          </a:stretch>
        </p:blipFill>
        <p:spPr>
          <a:xfrm>
            <a:off x="631825" y="1773238"/>
            <a:ext cx="7612063" cy="5032375"/>
          </a:xfrm>
          <a:prstGeom prst="rect">
            <a:avLst/>
          </a:prstGeom>
          <a:noFill/>
          <a:ln w="9525">
            <a:noFill/>
          </a:ln>
        </p:spPr>
      </p:pic>
      <p:sp>
        <p:nvSpPr>
          <p:cNvPr id="257027" name="Rectangle 3"/>
          <p:cNvSpPr/>
          <p:nvPr/>
        </p:nvSpPr>
        <p:spPr>
          <a:xfrm>
            <a:off x="250825" y="1455738"/>
            <a:ext cx="44656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en-US" altLang="zh-CN" sz="2400" b="1" dirty="0">
                <a:solidFill>
                  <a:srgbClr val="009900"/>
                </a:solidFill>
                <a:latin typeface="微软雅黑" panose="020B0503020204020204" pitchFamily="34" charset="-122"/>
                <a:ea typeface="微软雅黑" panose="020B0503020204020204" pitchFamily="34" charset="-122"/>
              </a:rPr>
              <a:t>LR(1)</a:t>
            </a:r>
            <a:r>
              <a:rPr lang="zh-CN" altLang="en-US" sz="2400" b="1" dirty="0">
                <a:solidFill>
                  <a:srgbClr val="009900"/>
                </a:solidFill>
                <a:latin typeface="微软雅黑" panose="020B0503020204020204" pitchFamily="34" charset="-122"/>
                <a:ea typeface="微软雅黑" panose="020B0503020204020204" pitchFamily="34" charset="-122"/>
              </a:rPr>
              <a:t>项目集和转换函数 </a:t>
            </a:r>
            <a:r>
              <a:rPr lang="en-US" altLang="zh-CN"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ea typeface="宋体" panose="02010600030101010101" pitchFamily="2" charset="-122"/>
              </a:rPr>
              <a:t> </a:t>
            </a:r>
            <a:endParaRPr lang="en-US" altLang="zh-CN" sz="2400" b="1" dirty="0">
              <a:solidFill>
                <a:srgbClr val="009900"/>
              </a:solidFill>
              <a:ea typeface="宋体" panose="02010600030101010101" pitchFamily="2" charset="-122"/>
            </a:endParaRPr>
          </a:p>
        </p:txBody>
      </p:sp>
      <p:sp>
        <p:nvSpPr>
          <p:cNvPr id="71685"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6.5 LALR(1)</a:t>
            </a:r>
            <a:r>
              <a:rPr lang="zh-CN" altLang="en-US" b="1" dirty="0">
                <a:solidFill>
                  <a:srgbClr val="CC00CC"/>
                </a:solidFill>
                <a:latin typeface="楷体_GB2312" pitchFamily="49" charset="-122"/>
              </a:rPr>
              <a:t>分析</a:t>
            </a:r>
            <a:endParaRPr lang="zh-CN" altLang="en-US" b="1" dirty="0">
              <a:solidFill>
                <a:srgbClr val="CC00CC"/>
              </a:solidFill>
              <a:latin typeface="楷体_GB2312" pitchFamily="49" charset="-122"/>
            </a:endParaRPr>
          </a:p>
        </p:txBody>
      </p:sp>
      <p:sp>
        <p:nvSpPr>
          <p:cNvPr id="71686"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71687" name="Picture 5"/>
          <p:cNvPicPr/>
          <p:nvPr/>
        </p:nvPicPr>
        <p:blipFill>
          <a:blip r:embed="rId2"/>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27"/>
                                        </p:tgtEl>
                                        <p:attrNameLst>
                                          <p:attrName>style.visibility</p:attrName>
                                        </p:attrNameLst>
                                      </p:cBhvr>
                                      <p:to>
                                        <p:strVal val="visible"/>
                                      </p:to>
                                    </p:set>
                                    <p:animEffect transition="in" filter="blinds(horizontal)">
                                      <p:cBhvr>
                                        <p:cTn id="7" dur="500"/>
                                        <p:tgtEl>
                                          <p:spTgt spid="257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57026"/>
                                        </p:tgtEl>
                                        <p:attrNameLst>
                                          <p:attrName>style.visibility</p:attrName>
                                        </p:attrNameLst>
                                      </p:cBhvr>
                                      <p:to>
                                        <p:strVal val="visible"/>
                                      </p:to>
                                    </p:set>
                                    <p:anim calcmode="lin" valueType="num">
                                      <p:cBhvr additive="base">
                                        <p:cTn id="12" dur="500" fill="hold"/>
                                        <p:tgtEl>
                                          <p:spTgt spid="257026"/>
                                        </p:tgtEl>
                                        <p:attrNameLst>
                                          <p:attrName>ppt_x</p:attrName>
                                        </p:attrNameLst>
                                      </p:cBhvr>
                                      <p:tavLst>
                                        <p:tav tm="0">
                                          <p:val>
                                            <p:strVal val="0-#ppt_w/2"/>
                                          </p:val>
                                        </p:tav>
                                        <p:tav tm="100000">
                                          <p:val>
                                            <p:strVal val="#ppt_x"/>
                                          </p:val>
                                        </p:tav>
                                      </p:tavLst>
                                    </p:anim>
                                    <p:anim calcmode="lin" valueType="num">
                                      <p:cBhvr additive="base">
                                        <p:cTn id="13" dur="500" fill="hold"/>
                                        <p:tgtEl>
                                          <p:spTgt spid="257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58050" name="Rectangle 2"/>
          <p:cNvSpPr/>
          <p:nvPr/>
        </p:nvSpPr>
        <p:spPr>
          <a:xfrm>
            <a:off x="457200" y="668338"/>
            <a:ext cx="23526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en-US" altLang="zh-CN" sz="2400" b="1" dirty="0">
                <a:solidFill>
                  <a:srgbClr val="009900"/>
                </a:solidFill>
                <a:latin typeface="微软雅黑" panose="020B0503020204020204" pitchFamily="34" charset="-122"/>
                <a:ea typeface="微软雅黑" panose="020B0503020204020204" pitchFamily="34" charset="-122"/>
              </a:rPr>
              <a:t>LR(1)</a:t>
            </a:r>
            <a:r>
              <a:rPr lang="zh-CN" altLang="en-US" sz="2400" b="1" dirty="0">
                <a:solidFill>
                  <a:srgbClr val="009900"/>
                </a:solidFill>
                <a:latin typeface="微软雅黑" panose="020B0503020204020204" pitchFamily="34" charset="-122"/>
                <a:ea typeface="微软雅黑" panose="020B0503020204020204" pitchFamily="34" charset="-122"/>
              </a:rPr>
              <a:t>分析表</a:t>
            </a:r>
            <a:r>
              <a:rPr lang="en-US" altLang="zh-CN" sz="2400" b="1" dirty="0">
                <a:solidFill>
                  <a:srgbClr val="009900"/>
                </a:solidFill>
                <a:latin typeface="微软雅黑" panose="020B0503020204020204" pitchFamily="34" charset="-122"/>
                <a:ea typeface="微软雅黑" panose="020B0503020204020204" pitchFamily="34" charset="-122"/>
              </a:rPr>
              <a:t>: </a:t>
            </a:r>
            <a:endParaRPr lang="en-US" altLang="zh-CN" sz="2400" b="1" dirty="0">
              <a:solidFill>
                <a:srgbClr val="009900"/>
              </a:solidFill>
              <a:latin typeface="微软雅黑" panose="020B0503020204020204" pitchFamily="34" charset="-122"/>
              <a:ea typeface="微软雅黑" panose="020B0503020204020204" pitchFamily="34" charset="-122"/>
            </a:endParaRPr>
          </a:p>
        </p:txBody>
      </p:sp>
      <p:grpSp>
        <p:nvGrpSpPr>
          <p:cNvPr id="258051" name="Group 3"/>
          <p:cNvGrpSpPr/>
          <p:nvPr/>
        </p:nvGrpSpPr>
        <p:grpSpPr>
          <a:xfrm>
            <a:off x="457200" y="1219200"/>
            <a:ext cx="8305800" cy="4052888"/>
            <a:chOff x="288" y="768"/>
            <a:chExt cx="5232" cy="2553"/>
          </a:xfrm>
        </p:grpSpPr>
        <p:pic>
          <p:nvPicPr>
            <p:cNvPr id="72709" name="Picture 4" descr="Snap1"/>
            <p:cNvPicPr>
              <a:picLocks noChangeAspect="1"/>
            </p:cNvPicPr>
            <p:nvPr/>
          </p:nvPicPr>
          <p:blipFill>
            <a:blip r:embed="rId1"/>
            <a:stretch>
              <a:fillRect/>
            </a:stretch>
          </p:blipFill>
          <p:spPr>
            <a:xfrm>
              <a:off x="288" y="768"/>
              <a:ext cx="5232" cy="2553"/>
            </a:xfrm>
            <a:prstGeom prst="rect">
              <a:avLst/>
            </a:prstGeom>
            <a:noFill/>
            <a:ln w="9525">
              <a:noFill/>
            </a:ln>
          </p:spPr>
        </p:pic>
        <p:sp>
          <p:nvSpPr>
            <p:cNvPr id="72710" name="Line 5"/>
            <p:cNvSpPr/>
            <p:nvPr/>
          </p:nvSpPr>
          <p:spPr>
            <a:xfrm>
              <a:off x="336" y="1440"/>
              <a:ext cx="5136" cy="0"/>
            </a:xfrm>
            <a:prstGeom prst="line">
              <a:avLst/>
            </a:prstGeom>
            <a:ln w="19050" cap="flat" cmpd="sng">
              <a:solidFill>
                <a:schemeClr val="folHlink"/>
              </a:solidFill>
              <a:prstDash val="solid"/>
              <a:headEnd type="none" w="med" len="med"/>
              <a:tailEnd type="none" w="med" len="med"/>
            </a:ln>
          </p:spPr>
        </p:sp>
        <p:sp>
          <p:nvSpPr>
            <p:cNvPr id="72711" name="Line 6"/>
            <p:cNvSpPr/>
            <p:nvPr/>
          </p:nvSpPr>
          <p:spPr>
            <a:xfrm>
              <a:off x="336" y="1632"/>
              <a:ext cx="5136" cy="0"/>
            </a:xfrm>
            <a:prstGeom prst="line">
              <a:avLst/>
            </a:prstGeom>
            <a:ln w="19050" cap="flat" cmpd="sng">
              <a:solidFill>
                <a:schemeClr val="folHlink"/>
              </a:solidFill>
              <a:prstDash val="solid"/>
              <a:headEnd type="none" w="med" len="med"/>
              <a:tailEnd type="none" w="med" len="med"/>
            </a:ln>
          </p:spPr>
        </p:sp>
        <p:sp>
          <p:nvSpPr>
            <p:cNvPr id="72712" name="Line 7"/>
            <p:cNvSpPr/>
            <p:nvPr/>
          </p:nvSpPr>
          <p:spPr>
            <a:xfrm>
              <a:off x="336" y="1872"/>
              <a:ext cx="5136" cy="0"/>
            </a:xfrm>
            <a:prstGeom prst="line">
              <a:avLst/>
            </a:prstGeom>
            <a:ln w="19050" cap="flat" cmpd="sng">
              <a:solidFill>
                <a:schemeClr val="folHlink"/>
              </a:solidFill>
              <a:prstDash val="solid"/>
              <a:headEnd type="none" w="med" len="med"/>
              <a:tailEnd type="none" w="med" len="med"/>
            </a:ln>
          </p:spPr>
        </p:sp>
        <p:sp>
          <p:nvSpPr>
            <p:cNvPr id="72713" name="Line 8"/>
            <p:cNvSpPr/>
            <p:nvPr/>
          </p:nvSpPr>
          <p:spPr>
            <a:xfrm>
              <a:off x="336" y="2064"/>
              <a:ext cx="5136" cy="0"/>
            </a:xfrm>
            <a:prstGeom prst="line">
              <a:avLst/>
            </a:prstGeom>
            <a:ln w="19050" cap="flat" cmpd="sng">
              <a:solidFill>
                <a:schemeClr val="folHlink"/>
              </a:solidFill>
              <a:prstDash val="solid"/>
              <a:headEnd type="none" w="med" len="med"/>
              <a:tailEnd type="none" w="med" len="med"/>
            </a:ln>
          </p:spPr>
        </p:sp>
        <p:sp>
          <p:nvSpPr>
            <p:cNvPr id="72714" name="Line 9"/>
            <p:cNvSpPr/>
            <p:nvPr/>
          </p:nvSpPr>
          <p:spPr>
            <a:xfrm>
              <a:off x="336" y="2256"/>
              <a:ext cx="5136" cy="0"/>
            </a:xfrm>
            <a:prstGeom prst="line">
              <a:avLst/>
            </a:prstGeom>
            <a:ln w="19050" cap="flat" cmpd="sng">
              <a:solidFill>
                <a:schemeClr val="folHlink"/>
              </a:solidFill>
              <a:prstDash val="solid"/>
              <a:headEnd type="none" w="med" len="med"/>
              <a:tailEnd type="none" w="med" len="med"/>
            </a:ln>
          </p:spPr>
        </p:sp>
        <p:sp>
          <p:nvSpPr>
            <p:cNvPr id="72715" name="Line 10"/>
            <p:cNvSpPr/>
            <p:nvPr/>
          </p:nvSpPr>
          <p:spPr>
            <a:xfrm>
              <a:off x="336" y="2448"/>
              <a:ext cx="5136" cy="0"/>
            </a:xfrm>
            <a:prstGeom prst="line">
              <a:avLst/>
            </a:prstGeom>
            <a:ln w="19050" cap="flat" cmpd="sng">
              <a:solidFill>
                <a:schemeClr val="folHlink"/>
              </a:solidFill>
              <a:prstDash val="solid"/>
              <a:headEnd type="none" w="med" len="med"/>
              <a:tailEnd type="none" w="med" len="med"/>
            </a:ln>
          </p:spPr>
        </p:sp>
        <p:sp>
          <p:nvSpPr>
            <p:cNvPr id="72716" name="Line 11"/>
            <p:cNvSpPr/>
            <p:nvPr/>
          </p:nvSpPr>
          <p:spPr>
            <a:xfrm>
              <a:off x="336" y="2640"/>
              <a:ext cx="5136" cy="0"/>
            </a:xfrm>
            <a:prstGeom prst="line">
              <a:avLst/>
            </a:prstGeom>
            <a:ln w="19050" cap="flat" cmpd="sng">
              <a:solidFill>
                <a:schemeClr val="folHlink"/>
              </a:solidFill>
              <a:prstDash val="solid"/>
              <a:headEnd type="none" w="med" len="med"/>
              <a:tailEnd type="none" w="med" len="med"/>
            </a:ln>
          </p:spPr>
        </p:sp>
        <p:sp>
          <p:nvSpPr>
            <p:cNvPr id="72717" name="Line 12"/>
            <p:cNvSpPr/>
            <p:nvPr/>
          </p:nvSpPr>
          <p:spPr>
            <a:xfrm>
              <a:off x="336" y="2832"/>
              <a:ext cx="5136" cy="0"/>
            </a:xfrm>
            <a:prstGeom prst="line">
              <a:avLst/>
            </a:prstGeom>
            <a:ln w="19050" cap="flat" cmpd="sng">
              <a:solidFill>
                <a:schemeClr val="folHlink"/>
              </a:solidFill>
              <a:prstDash val="solid"/>
              <a:headEnd type="none" w="med" len="med"/>
              <a:tailEnd type="none" w="med" len="med"/>
            </a:ln>
          </p:spPr>
        </p:sp>
        <p:sp>
          <p:nvSpPr>
            <p:cNvPr id="72718" name="Line 13"/>
            <p:cNvSpPr/>
            <p:nvPr/>
          </p:nvSpPr>
          <p:spPr>
            <a:xfrm>
              <a:off x="336" y="3072"/>
              <a:ext cx="5136" cy="0"/>
            </a:xfrm>
            <a:prstGeom prst="line">
              <a:avLst/>
            </a:prstGeom>
            <a:ln w="19050" cap="flat" cmpd="sng">
              <a:solidFill>
                <a:schemeClr val="folHlink"/>
              </a:solidFill>
              <a:prstDash val="soli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0"/>
                                        </p:tgtEl>
                                        <p:attrNameLst>
                                          <p:attrName>style.visibility</p:attrName>
                                        </p:attrNameLst>
                                      </p:cBhvr>
                                      <p:to>
                                        <p:strVal val="visible"/>
                                      </p:to>
                                    </p:set>
                                    <p:anim calcmode="lin" valueType="num">
                                      <p:cBhvr additive="base">
                                        <p:cTn id="7" dur="500" fill="hold"/>
                                        <p:tgtEl>
                                          <p:spTgt spid="258050"/>
                                        </p:tgtEl>
                                        <p:attrNameLst>
                                          <p:attrName>ppt_x</p:attrName>
                                        </p:attrNameLst>
                                      </p:cBhvr>
                                      <p:tavLst>
                                        <p:tav tm="0">
                                          <p:val>
                                            <p:strVal val="0-#ppt_w/2"/>
                                          </p:val>
                                        </p:tav>
                                        <p:tav tm="100000">
                                          <p:val>
                                            <p:strVal val="#ppt_x"/>
                                          </p:val>
                                        </p:tav>
                                      </p:tavLst>
                                    </p:anim>
                                    <p:anim calcmode="lin" valueType="num">
                                      <p:cBhvr additive="base">
                                        <p:cTn id="8" dur="500" fill="hold"/>
                                        <p:tgtEl>
                                          <p:spTgt spid="258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58051"/>
                                        </p:tgtEl>
                                        <p:attrNameLst>
                                          <p:attrName>style.visibility</p:attrName>
                                        </p:attrNameLst>
                                      </p:cBhvr>
                                      <p:to>
                                        <p:strVal val="visible"/>
                                      </p:to>
                                    </p:set>
                                    <p:animEffect transition="in" filter="blinds(horizontal)">
                                      <p:cBhvr>
                                        <p:cTn id="13"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9219" name="Text Box 2"/>
          <p:cNvSpPr txBox="1"/>
          <p:nvPr/>
        </p:nvSpPr>
        <p:spPr>
          <a:xfrm>
            <a:off x="0" y="5257800"/>
            <a:ext cx="6934200" cy="854075"/>
          </a:xfrm>
          <a:prstGeom prst="rect">
            <a:avLst/>
          </a:prstGeom>
          <a:solidFill>
            <a:srgbClr val="FFFFD5"/>
          </a:solid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Ø"/>
            </a:pPr>
            <a:r>
              <a:rPr lang="en-US" altLang="zh-CN" sz="2000" b="1" dirty="0"/>
              <a:t>GOTO</a:t>
            </a:r>
            <a:r>
              <a:rPr lang="zh-CN" altLang="en-US" sz="2000" b="1" dirty="0"/>
              <a:t>表示当前状态面临文法符号时应转向的下一个状态</a:t>
            </a:r>
            <a:endParaRPr lang="zh-CN" altLang="en-US" sz="2000" b="1" dirty="0"/>
          </a:p>
          <a:p>
            <a:pPr marL="0" lvl="0" indent="0" eaLnBrk="1" hangingPunct="1">
              <a:spcBef>
                <a:spcPct val="50000"/>
              </a:spcBef>
              <a:buFont typeface="Wingdings" panose="05000000000000000000" pitchFamily="2" charset="2"/>
              <a:buChar char="Ø"/>
            </a:pPr>
            <a:r>
              <a:rPr lang="en-US" altLang="zh-CN" sz="2000" b="1" dirty="0"/>
              <a:t>ACTION</a:t>
            </a:r>
            <a:r>
              <a:rPr lang="zh-CN" altLang="en-US" sz="2000" b="1" dirty="0"/>
              <a:t>表示当前状态面临输入符号时应采取的动作</a:t>
            </a:r>
            <a:endParaRPr lang="zh-CN" altLang="en-US" sz="2000" b="1" dirty="0"/>
          </a:p>
        </p:txBody>
      </p:sp>
      <p:sp>
        <p:nvSpPr>
          <p:cNvPr id="9220" name="Rectangle 3"/>
          <p:cNvSpPr/>
          <p:nvPr/>
        </p:nvSpPr>
        <p:spPr>
          <a:xfrm>
            <a:off x="0" y="152400"/>
            <a:ext cx="7543800" cy="450850"/>
          </a:xfrm>
          <a:prstGeom prst="rect">
            <a:avLst/>
          </a:prstGeom>
          <a:solidFill>
            <a:srgbClr val="CC99FF"/>
          </a:solidFill>
          <a:ln w="9525">
            <a:noFill/>
          </a:ln>
        </p:spPr>
        <p:txBody>
          <a:bodyPr lIns="92075" tIns="46038" rIns="92075" bIns="46038"/>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09600" lvl="0" indent="-609600" eaLnBrk="1" hangingPunct="1">
              <a:lnSpc>
                <a:spcPct val="90000"/>
              </a:lnSpc>
              <a:buClr>
                <a:srgbClr val="FFFF00"/>
              </a:buClr>
              <a:buFont typeface="Wingdings" panose="05000000000000000000" pitchFamily="2" charset="2"/>
              <a:buNone/>
            </a:pPr>
            <a:r>
              <a:rPr lang="zh-CN" altLang="en-US" sz="2800" b="1" dirty="0"/>
              <a:t>分析表：行标题为状态，列标题为文法符号</a:t>
            </a:r>
            <a:endParaRPr lang="zh-CN" altLang="en-US" sz="2800" b="1" dirty="0"/>
          </a:p>
        </p:txBody>
      </p:sp>
      <p:grpSp>
        <p:nvGrpSpPr>
          <p:cNvPr id="9221" name="Group 6"/>
          <p:cNvGrpSpPr/>
          <p:nvPr/>
        </p:nvGrpSpPr>
        <p:grpSpPr>
          <a:xfrm>
            <a:off x="0" y="762000"/>
            <a:ext cx="8763000" cy="4419600"/>
            <a:chOff x="0" y="480"/>
            <a:chExt cx="5520" cy="2784"/>
          </a:xfrm>
        </p:grpSpPr>
        <p:pic>
          <p:nvPicPr>
            <p:cNvPr id="9225" name="Picture 4"/>
            <p:cNvPicPr>
              <a:picLocks noChangeAspect="1"/>
            </p:cNvPicPr>
            <p:nvPr/>
          </p:nvPicPr>
          <p:blipFill>
            <a:blip r:embed="rId1"/>
            <a:stretch>
              <a:fillRect/>
            </a:stretch>
          </p:blipFill>
          <p:spPr>
            <a:xfrm>
              <a:off x="0" y="480"/>
              <a:ext cx="5520" cy="2784"/>
            </a:xfrm>
            <a:prstGeom prst="rect">
              <a:avLst/>
            </a:prstGeom>
            <a:noFill/>
            <a:ln w="9525">
              <a:noFill/>
            </a:ln>
          </p:spPr>
        </p:pic>
        <p:sp>
          <p:nvSpPr>
            <p:cNvPr id="9226" name="Rectangle 5"/>
            <p:cNvSpPr/>
            <p:nvPr/>
          </p:nvSpPr>
          <p:spPr>
            <a:xfrm>
              <a:off x="432" y="480"/>
              <a:ext cx="192" cy="144"/>
            </a:xfrm>
            <a:prstGeom prst="rect">
              <a:avLst/>
            </a:prstGeom>
            <a:solidFill>
              <a:schemeClr val="bg1"/>
            </a:solid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sp>
        <p:nvSpPr>
          <p:cNvPr id="9222" name="Rectangle 8"/>
          <p:cNvSpPr/>
          <p:nvPr/>
        </p:nvSpPr>
        <p:spPr>
          <a:xfrm>
            <a:off x="5257800" y="1905000"/>
            <a:ext cx="914400" cy="3048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rPr>
              <a:t>acc</a:t>
            </a:r>
            <a:endParaRPr lang="en-US" altLang="zh-CN" sz="2400" b="1" dirty="0">
              <a:solidFill>
                <a:schemeClr val="bg1"/>
              </a:solidFill>
            </a:endParaRPr>
          </a:p>
        </p:txBody>
      </p:sp>
      <p:sp>
        <p:nvSpPr>
          <p:cNvPr id="9223" name="Rectangle 9"/>
          <p:cNvSpPr/>
          <p:nvPr/>
        </p:nvSpPr>
        <p:spPr>
          <a:xfrm>
            <a:off x="838200" y="990600"/>
            <a:ext cx="5334000" cy="304800"/>
          </a:xfrm>
          <a:prstGeom prst="rect">
            <a:avLst/>
          </a:prstGeom>
          <a:solidFill>
            <a:srgbClr val="CC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Action </a:t>
            </a:r>
            <a:r>
              <a:rPr lang="zh-CN" altLang="en-US" sz="2000" b="1" dirty="0"/>
              <a:t>表</a:t>
            </a:r>
            <a:endParaRPr lang="zh-CN" altLang="en-US" sz="2000" b="1" dirty="0"/>
          </a:p>
        </p:txBody>
      </p:sp>
      <p:sp>
        <p:nvSpPr>
          <p:cNvPr id="9224" name="Rectangle 10"/>
          <p:cNvSpPr/>
          <p:nvPr/>
        </p:nvSpPr>
        <p:spPr>
          <a:xfrm>
            <a:off x="6172200" y="990600"/>
            <a:ext cx="2590800" cy="3048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GOTO</a:t>
            </a:r>
            <a:r>
              <a:rPr lang="zh-CN" altLang="en-US" sz="2000" b="1" dirty="0"/>
              <a:t>表</a:t>
            </a:r>
            <a:endParaRPr lang="zh-CN" altLang="en-US" sz="20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FEE1064-8B30-44FB-89E8-6A566EEA1925}" type="datetime2">
              <a:rPr kumimoji="1"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73731" name="文本框 4"/>
          <p:cNvSpPr txBox="1"/>
          <p:nvPr>
            <p:custDataLst>
              <p:tags r:id="rId1"/>
            </p:custDataLst>
          </p:nvPr>
        </p:nvSpPr>
        <p:spPr>
          <a:xfrm>
            <a:off x="795338" y="384175"/>
            <a:ext cx="7315200" cy="2143125"/>
          </a:xfrm>
          <a:prstGeom prst="rect">
            <a:avLst/>
          </a:prstGeom>
          <a:noFill/>
          <a:ln w="9525">
            <a:noFill/>
          </a:ln>
        </p:spPr>
        <p:txBody>
          <a:bodyPr anchor="ctr" anchorCtr="0"/>
          <a:p>
            <a:pPr>
              <a:spcBef>
                <a:spcPct val="50000"/>
              </a:spcBef>
              <a:buFont typeface="Wingdings" panose="05000000000000000000" pitchFamily="2" charset="2"/>
              <a:buChar char="v"/>
            </a:pPr>
            <a:r>
              <a:rPr lang="zh-CN" altLang="en-US" sz="2800" dirty="0">
                <a:solidFill>
                  <a:srgbClr val="FF0000"/>
                </a:solidFill>
                <a:latin typeface="Times New Roman" panose="02020603050405020304" pitchFamily="18" charset="0"/>
                <a:ea typeface="宋体" panose="02010600030101010101" pitchFamily="2" charset="-122"/>
              </a:rPr>
              <a:t>这个文法是</a:t>
            </a:r>
            <a:r>
              <a:rPr lang="en-US" altLang="zh-CN" sz="2800" dirty="0">
                <a:solidFill>
                  <a:srgbClr val="FF0000"/>
                </a:solidFill>
                <a:latin typeface="Times New Roman" panose="02020603050405020304" pitchFamily="18" charset="0"/>
                <a:ea typeface="宋体" panose="02010600030101010101" pitchFamily="2" charset="-122"/>
              </a:rPr>
              <a:t>LR(0)</a:t>
            </a:r>
            <a:r>
              <a:rPr lang="zh-CN" altLang="en-US" sz="2800" dirty="0">
                <a:solidFill>
                  <a:srgbClr val="FF0000"/>
                </a:solidFill>
                <a:latin typeface="Times New Roman" panose="02020603050405020304" pitchFamily="18" charset="0"/>
                <a:ea typeface="宋体" panose="02010600030101010101" pitchFamily="2" charset="-122"/>
              </a:rPr>
              <a:t>文法吗？</a:t>
            </a:r>
            <a:endParaRPr lang="zh-CN" altLang="en-US" sz="2800" dirty="0">
              <a:solidFill>
                <a:srgbClr val="FF0000"/>
              </a:solidFill>
              <a:latin typeface="Times New Roman" panose="02020603050405020304" pitchFamily="18" charset="0"/>
              <a:ea typeface="宋体" panose="02010600030101010101" pitchFamily="2" charset="-122"/>
            </a:endParaRPr>
          </a:p>
        </p:txBody>
      </p:sp>
      <p:sp>
        <p:nvSpPr>
          <p:cNvPr id="73732" name="文本框 5"/>
          <p:cNvSpPr txBox="1"/>
          <p:nvPr>
            <p:custDataLst>
              <p:tags r:id="rId2"/>
            </p:custDataLst>
          </p:nvPr>
        </p:nvSpPr>
        <p:spPr>
          <a:xfrm>
            <a:off x="1725613" y="2841625"/>
            <a:ext cx="6400800" cy="642938"/>
          </a:xfrm>
          <a:prstGeom prst="rect">
            <a:avLst/>
          </a:prstGeom>
          <a:noFill/>
          <a:ln w="9525">
            <a:noFill/>
          </a:ln>
        </p:spPr>
        <p:txBody>
          <a:bodyPr anchor="ctr" anchorCtr="0"/>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733" name="文本框 6"/>
          <p:cNvSpPr txBox="1"/>
          <p:nvPr>
            <p:custDataLst>
              <p:tags r:id="rId3"/>
            </p:custDataLst>
          </p:nvPr>
        </p:nvSpPr>
        <p:spPr>
          <a:xfrm>
            <a:off x="1725613" y="3698875"/>
            <a:ext cx="6400800" cy="642938"/>
          </a:xfrm>
          <a:prstGeom prst="rect">
            <a:avLst/>
          </a:prstGeom>
          <a:noFill/>
          <a:ln w="9525">
            <a:noFill/>
          </a:ln>
        </p:spPr>
        <p:txBody>
          <a:bodyPr anchor="ctr" anchorCtr="0"/>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否</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734" name="椭圆 9"/>
          <p:cNvSpPr>
            <a:spLocks noChangeAspect="1"/>
          </p:cNvSpPr>
          <p:nvPr>
            <p:custDataLst>
              <p:tags r:id="rId4"/>
            </p:custDataLst>
          </p:nvPr>
        </p:nvSpPr>
        <p:spPr>
          <a:xfrm>
            <a:off x="1011238" y="2906713"/>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anchor="ctr" anchorCtr="1"/>
          <a:p>
            <a:pPr algn="ct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735" name="椭圆 10"/>
          <p:cNvSpPr>
            <a:spLocks noChangeAspect="1"/>
          </p:cNvSpPr>
          <p:nvPr>
            <p:custDataLst>
              <p:tags r:id="rId5"/>
            </p:custDataLst>
          </p:nvPr>
        </p:nvSpPr>
        <p:spPr>
          <a:xfrm>
            <a:off x="1011238" y="37639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anchor="ctr" anchorCtr="1"/>
          <a:p>
            <a:pPr algn="ct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圆角 13"/>
          <p:cNvSpPr/>
          <p:nvPr>
            <p:custDataLst>
              <p:tags r:id="rId6"/>
            </p:custDataLst>
          </p:nvPr>
        </p:nvSpPr>
        <p:spPr bwMode="auto">
          <a:xfrm>
            <a:off x="5240338" y="5370513"/>
            <a:ext cx="1543050" cy="411163"/>
          </a:xfrm>
          <a:prstGeom prst="roundRect">
            <a:avLst/>
          </a:prstGeom>
          <a:solidFill>
            <a:schemeClr val="accent2">
              <a:lumMod val="40000"/>
              <a:lumOff val="60000"/>
            </a:schemeClr>
          </a:solidFill>
          <a:ln w="38100" cap="flat" cmpd="sng" algn="ctr">
            <a:solidFill>
              <a:srgbClr val="00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1"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3737" name="矩形 20"/>
          <p:cNvSpPr/>
          <p:nvPr>
            <p:custDataLst>
              <p:tags r:id="rId7"/>
            </p:custDataLst>
          </p:nvPr>
        </p:nvSpPr>
        <p:spPr>
          <a:xfrm>
            <a:off x="9525000" y="0"/>
            <a:ext cx="3840163" cy="6858000"/>
          </a:xfrm>
          <a:prstGeom prst="rect">
            <a:avLst/>
          </a:prstGeom>
          <a:solidFill>
            <a:srgbClr val="FFFFFF"/>
          </a:solidFill>
          <a:ln w="12700" cap="flat" cmpd="sng">
            <a:solidFill>
              <a:srgbClr val="9B9B9B"/>
            </a:solidFill>
            <a:prstDash val="solid"/>
            <a:miter/>
            <a:headEnd type="none" w="med" len="med"/>
            <a:tailEnd type="none" w="med" len="med"/>
          </a:ln>
        </p:spPr>
        <p:txBody>
          <a:bodyPr wrap="none" anchor="ctr" anchorCtr="0"/>
          <a:p>
            <a:pPr algn="ctr" eaLnBrk="1" hangingPunct="1"/>
            <a:endParaRPr lang="zh-CN" altLang="en-US" dirty="0">
              <a:solidFill>
                <a:srgbClr val="FFFFFF"/>
              </a:solidFill>
              <a:latin typeface="Times New Roman" panose="02020603050405020304" pitchFamily="18" charset="0"/>
            </a:endParaRPr>
          </a:p>
        </p:txBody>
      </p:sp>
      <p:sp>
        <p:nvSpPr>
          <p:cNvPr id="73738" name="文本框 25"/>
          <p:cNvSpPr txBox="1"/>
          <p:nvPr>
            <p:custDataLst>
              <p:tags r:id="rId8"/>
            </p:custDataLst>
          </p:nvPr>
        </p:nvSpPr>
        <p:spPr>
          <a:xfrm>
            <a:off x="9613900" y="6465888"/>
            <a:ext cx="3662363" cy="460375"/>
          </a:xfrm>
          <a:prstGeom prst="rect">
            <a:avLst/>
          </a:prstGeom>
          <a:solidFill>
            <a:srgbClr val="FBFAEF"/>
          </a:solidFill>
          <a:ln w="12700">
            <a:noFill/>
          </a:ln>
        </p:spPr>
        <p:txBody>
          <a:bodyPr anchor="ctr" anchorCtr="0">
            <a:spAutoFit/>
          </a:bodyPr>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739" name="文本框 26"/>
          <p:cNvSpPr txBox="1"/>
          <p:nvPr>
            <p:custDataLst>
              <p:tags r:id="rId9"/>
            </p:custDataLst>
          </p:nvPr>
        </p:nvSpPr>
        <p:spPr>
          <a:xfrm>
            <a:off x="9779000" y="1270000"/>
            <a:ext cx="3332163" cy="1938338"/>
          </a:xfrm>
          <a:prstGeom prst="rect">
            <a:avLst/>
          </a:prstGeom>
          <a:noFill/>
          <a:ln w="9525">
            <a:noFill/>
          </a:ln>
        </p:spPr>
        <p:txBody>
          <a:bodyPr>
            <a:spAutoFit/>
          </a:bodyPr>
          <a:p>
            <a:pPr lvl="1">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rPr>
              <a:t>分析这个</a:t>
            </a:r>
            <a:r>
              <a:rPr lang="en-US" altLang="zh-CN" sz="2000" dirty="0">
                <a:solidFill>
                  <a:srgbClr val="000000"/>
                </a:solidFill>
                <a:latin typeface="Times New Roman" panose="02020603050405020304" pitchFamily="18" charset="0"/>
                <a:ea typeface="宋体" panose="02010600030101010101" pitchFamily="2" charset="-122"/>
              </a:rPr>
              <a:t>LR(1)</a:t>
            </a:r>
            <a:r>
              <a:rPr lang="zh-CN" altLang="en-US" sz="2000" dirty="0">
                <a:solidFill>
                  <a:srgbClr val="000000"/>
                </a:solidFill>
                <a:latin typeface="Times New Roman" panose="02020603050405020304" pitchFamily="18" charset="0"/>
                <a:ea typeface="宋体" panose="02010600030101010101" pitchFamily="2" charset="-122"/>
              </a:rPr>
              <a:t>每个项目集的项目，可以发现，即使不考查搜索符，它的任何项目集中都没有动作冲突，因此这个文法是</a:t>
            </a:r>
            <a:r>
              <a:rPr lang="en-US" altLang="zh-CN" sz="2000" dirty="0">
                <a:solidFill>
                  <a:srgbClr val="000000"/>
                </a:solidFill>
                <a:latin typeface="Times New Roman" panose="02020603050405020304" pitchFamily="18" charset="0"/>
                <a:ea typeface="宋体" panose="02010600030101010101" pitchFamily="2" charset="-122"/>
              </a:rPr>
              <a:t>LR(0)</a:t>
            </a:r>
            <a:r>
              <a:rPr lang="zh-CN" altLang="en-US" sz="2000" dirty="0">
                <a:solidFill>
                  <a:srgbClr val="000000"/>
                </a:solidFill>
                <a:latin typeface="Times New Roman" panose="02020603050405020304" pitchFamily="18" charset="0"/>
                <a:ea typeface="宋体" panose="02010600030101010101" pitchFamily="2" charset="-122"/>
              </a:rPr>
              <a:t>文法。</a:t>
            </a:r>
            <a:endParaRPr lang="zh-CN" altLang="en-US" sz="2000" dirty="0">
              <a:solidFill>
                <a:srgbClr val="000000"/>
              </a:solidFill>
              <a:latin typeface="Times New Roman" panose="02020603050405020304" pitchFamily="18" charset="0"/>
              <a:ea typeface="宋体" panose="02010600030101010101" pitchFamily="2" charset="-122"/>
            </a:endParaRPr>
          </a:p>
        </p:txBody>
      </p:sp>
      <p:pic>
        <p:nvPicPr>
          <p:cNvPr id="28" name="Picture 2" descr="Snap2"/>
          <p:cNvPicPr>
            <a:picLocks noChangeAspect="1"/>
          </p:cNvPicPr>
          <p:nvPr/>
        </p:nvPicPr>
        <p:blipFill>
          <a:blip r:embed="rId10"/>
          <a:stretch>
            <a:fillRect/>
          </a:stretch>
        </p:blipFill>
        <p:spPr>
          <a:xfrm>
            <a:off x="3214688" y="1893888"/>
            <a:ext cx="5043487" cy="3335337"/>
          </a:xfrm>
          <a:prstGeom prst="rect">
            <a:avLst/>
          </a:prstGeom>
          <a:noFill/>
          <a:ln w="9525">
            <a:noFill/>
          </a:ln>
        </p:spPr>
      </p:pic>
      <p:grpSp>
        <p:nvGrpSpPr>
          <p:cNvPr id="73741" name="组合 18"/>
          <p:cNvGrpSpPr/>
          <p:nvPr/>
        </p:nvGrpSpPr>
        <p:grpSpPr>
          <a:xfrm>
            <a:off x="0" y="0"/>
            <a:ext cx="9144000" cy="635000"/>
            <a:chOff x="0" y="0"/>
            <a:chExt cx="9144000" cy="635000"/>
          </a:xfrm>
        </p:grpSpPr>
        <p:sp>
          <p:nvSpPr>
            <p:cNvPr id="73747" name="TitleBackground"/>
            <p:cNvSpPr/>
            <p:nvPr>
              <p:custDataLst>
                <p:tags r:id="rId11"/>
              </p:custDataLst>
            </p:nvPr>
          </p:nvSpPr>
          <p:spPr>
            <a:xfrm>
              <a:off x="0" y="0"/>
              <a:ext cx="9144000" cy="635000"/>
            </a:xfrm>
            <a:prstGeom prst="rect">
              <a:avLst/>
            </a:prstGeom>
            <a:solidFill>
              <a:srgbClr val="F6F7F8"/>
            </a:solidFill>
            <a:ln w="9525">
              <a:noFill/>
            </a:ln>
          </p:spPr>
          <p:txBody>
            <a:bodyPr wrap="none" anchor="ctr" anchorCtr="0"/>
            <a:p>
              <a:pPr algn="ctr" eaLnBrk="1" hangingPunct="1"/>
              <a:endParaRPr lang="zh-CN" altLang="en-US" dirty="0">
                <a:latin typeface="Times New Roman" panose="02020603050405020304" pitchFamily="18" charset="0"/>
              </a:endParaRPr>
            </a:p>
          </p:txBody>
        </p:sp>
        <p:sp>
          <p:nvSpPr>
            <p:cNvPr id="73748" name="ColorBlock"/>
            <p:cNvSpPr/>
            <p:nvPr>
              <p:custDataLst>
                <p:tags r:id="rId12"/>
              </p:custDataLst>
            </p:nvPr>
          </p:nvSpPr>
          <p:spPr>
            <a:xfrm>
              <a:off x="0" y="0"/>
              <a:ext cx="190500" cy="635000"/>
            </a:xfrm>
            <a:prstGeom prst="rect">
              <a:avLst/>
            </a:prstGeom>
            <a:solidFill>
              <a:srgbClr val="639EF4"/>
            </a:solidFill>
            <a:ln w="9525">
              <a:noFill/>
            </a:ln>
          </p:spPr>
          <p:txBody>
            <a:bodyPr wrap="none" anchor="ctr" anchorCtr="0"/>
            <a:p>
              <a:pPr algn="ctr" eaLnBrk="1" hangingPunct="1"/>
              <a:endParaRPr lang="zh-CN" altLang="en-US" dirty="0">
                <a:latin typeface="Times New Roman" panose="02020603050405020304" pitchFamily="18" charset="0"/>
              </a:endParaRPr>
            </a:p>
          </p:txBody>
        </p:sp>
        <p:sp>
          <p:nvSpPr>
            <p:cNvPr id="73749" name="TypeText"/>
            <p:cNvSpPr txBox="1"/>
            <p:nvPr>
              <p:custDataLst>
                <p:tags r:id="rId13"/>
              </p:custDataLst>
            </p:nvPr>
          </p:nvSpPr>
          <p:spPr>
            <a:xfrm>
              <a:off x="254000" y="0"/>
              <a:ext cx="1905000" cy="635000"/>
            </a:xfrm>
            <a:prstGeom prst="rect">
              <a:avLst/>
            </a:prstGeom>
            <a:noFill/>
            <a:ln w="9525">
              <a:noFill/>
            </a:ln>
          </p:spPr>
          <p:txBody>
            <a:bodyPr wrap="none" anchor="ctr" anchorCtr="0"/>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750" name="TipText"/>
            <p:cNvSpPr txBox="1"/>
            <p:nvPr>
              <p:custDataLst>
                <p:tags r:id="rId14"/>
              </p:custDataLst>
            </p:nvPr>
          </p:nvSpPr>
          <p:spPr>
            <a:xfrm>
              <a:off x="1525905" y="109220"/>
              <a:ext cx="2286000" cy="508000"/>
            </a:xfrm>
            <a:prstGeom prst="rect">
              <a:avLst/>
            </a:prstGeom>
            <a:noFill/>
            <a:ln w="9525">
              <a:noFill/>
            </a:ln>
          </p:spPr>
          <p:txBody>
            <a:bodyPr wrap="none" anchor="ctr" anchorCtr="0"/>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3742" name="组合 24"/>
          <p:cNvGrpSpPr/>
          <p:nvPr/>
        </p:nvGrpSpPr>
        <p:grpSpPr>
          <a:xfrm>
            <a:off x="9537700" y="0"/>
            <a:ext cx="3814763" cy="647700"/>
            <a:chOff x="9537700" y="0"/>
            <a:chExt cx="3815080" cy="647700"/>
          </a:xfrm>
        </p:grpSpPr>
        <p:sp>
          <p:nvSpPr>
            <p:cNvPr id="73744" name="RemarkBack"/>
            <p:cNvSpPr/>
            <p:nvPr>
              <p:custDataLst>
                <p:tags r:id="rId15"/>
              </p:custDataLst>
            </p:nvPr>
          </p:nvSpPr>
          <p:spPr>
            <a:xfrm>
              <a:off x="9537700" y="12700"/>
              <a:ext cx="3815080" cy="635000"/>
            </a:xfrm>
            <a:prstGeom prst="rect">
              <a:avLst/>
            </a:prstGeom>
            <a:solidFill>
              <a:srgbClr val="F6F7F8"/>
            </a:solidFill>
            <a:ln w="9525">
              <a:noFill/>
            </a:ln>
          </p:spPr>
          <p:txBody>
            <a:bodyPr wrap="none" anchor="ctr" anchorCtr="0"/>
            <a:p>
              <a:pPr algn="ctr" eaLnBrk="1" hangingPunct="1"/>
              <a:endParaRPr lang="zh-CN" altLang="en-US" dirty="0">
                <a:latin typeface="Times New Roman" panose="02020603050405020304" pitchFamily="18" charset="0"/>
              </a:endParaRPr>
            </a:p>
          </p:txBody>
        </p:sp>
        <p:sp>
          <p:nvSpPr>
            <p:cNvPr id="73745" name="RemarkBlock"/>
            <p:cNvSpPr/>
            <p:nvPr>
              <p:custDataLst>
                <p:tags r:id="rId16"/>
              </p:custDataLst>
            </p:nvPr>
          </p:nvSpPr>
          <p:spPr>
            <a:xfrm>
              <a:off x="9537700" y="12700"/>
              <a:ext cx="190500" cy="635000"/>
            </a:xfrm>
            <a:prstGeom prst="rect">
              <a:avLst/>
            </a:prstGeom>
            <a:solidFill>
              <a:srgbClr val="639EF4"/>
            </a:solidFill>
            <a:ln w="9525">
              <a:noFill/>
            </a:ln>
          </p:spPr>
          <p:txBody>
            <a:bodyPr wrap="none" anchor="ctr" anchorCtr="0"/>
            <a:p>
              <a:pPr algn="ctr" eaLnBrk="1" hangingPunct="1"/>
              <a:endParaRPr lang="zh-CN" altLang="en-US" dirty="0">
                <a:latin typeface="Times New Roman" panose="02020603050405020304" pitchFamily="18" charset="0"/>
              </a:endParaRPr>
            </a:p>
          </p:txBody>
        </p:sp>
        <p:sp>
          <p:nvSpPr>
            <p:cNvPr id="73746" name="RemarkTitleText"/>
            <p:cNvSpPr txBox="1"/>
            <p:nvPr>
              <p:custDataLst>
                <p:tags r:id="rId17"/>
              </p:custDataLst>
            </p:nvPr>
          </p:nvSpPr>
          <p:spPr>
            <a:xfrm>
              <a:off x="9779000" y="0"/>
              <a:ext cx="1905000" cy="635000"/>
            </a:xfrm>
            <a:prstGeom prst="rect">
              <a:avLst/>
            </a:prstGeom>
            <a:noFill/>
            <a:ln w="9525">
              <a:noFill/>
            </a:ln>
          </p:spPr>
          <p:txBody>
            <a:bodyPr wrap="none" anchor="ctr" anchorCtr="0"/>
            <a:p>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73743" name="图片 3"/>
          <p:cNvPicPr/>
          <p:nvPr>
            <p:custDataLst>
              <p:tags r:id="rId18"/>
            </p:custDataLst>
          </p:nvPr>
        </p:nvPicPr>
        <p:blipFill>
          <a:blip r:embed="rId19"/>
          <a:stretch>
            <a:fillRect/>
          </a:stretch>
        </p:blipFill>
        <p:spPr>
          <a:xfrm>
            <a:off x="7594600" y="63500"/>
            <a:ext cx="1422400" cy="508000"/>
          </a:xfrm>
          <a:prstGeom prst="rect">
            <a:avLst/>
          </a:prstGeom>
          <a:noFill/>
          <a:ln w="9525">
            <a:noFill/>
          </a:ln>
        </p:spPr>
      </p:pic>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FEE1064-8B30-44FB-89E8-6A566EEA1925}" type="datetime2">
              <a:rPr kumimoji="1"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74755" name="文本框 4"/>
          <p:cNvSpPr txBox="1"/>
          <p:nvPr>
            <p:custDataLst>
              <p:tags r:id="rId1"/>
            </p:custDataLst>
          </p:nvPr>
        </p:nvSpPr>
        <p:spPr>
          <a:xfrm>
            <a:off x="914400" y="404813"/>
            <a:ext cx="7315200" cy="2143125"/>
          </a:xfrm>
          <a:prstGeom prst="rect">
            <a:avLst/>
          </a:prstGeom>
          <a:noFill/>
          <a:ln w="9525">
            <a:noFill/>
          </a:ln>
        </p:spPr>
        <p:txBody>
          <a:bodyPr anchor="ctr" anchorCtr="0"/>
          <a:p>
            <a:pPr marL="457200" indent="-457200">
              <a:buFont typeface="Wingdings" panose="05000000000000000000" pitchFamily="2" charset="2"/>
              <a:buChar char="u"/>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LR(0)</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项目集  </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个状态？</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LR(1)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项目集有</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个状态？</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圆角 5"/>
          <p:cNvSpPr/>
          <p:nvPr>
            <p:custDataLst>
              <p:tags r:id="rId2"/>
            </p:custDataLst>
          </p:nvPr>
        </p:nvSpPr>
        <p:spPr bwMode="auto">
          <a:xfrm>
            <a:off x="6762750" y="5229225"/>
            <a:ext cx="1543050" cy="411163"/>
          </a:xfrm>
          <a:prstGeom prst="roundRect">
            <a:avLst/>
          </a:prstGeom>
          <a:solidFill>
            <a:schemeClr val="accent2">
              <a:lumMod val="40000"/>
              <a:lumOff val="60000"/>
            </a:schemeClr>
          </a:solidFill>
          <a:ln w="38100" cap="flat" cmpd="sng" algn="ctr">
            <a:solidFill>
              <a:srgbClr val="00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1"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74757" name="Picture 2" descr="Snap2"/>
          <p:cNvPicPr>
            <a:picLocks noChangeAspect="1"/>
          </p:cNvPicPr>
          <p:nvPr/>
        </p:nvPicPr>
        <p:blipFill>
          <a:blip r:embed="rId3"/>
          <a:stretch>
            <a:fillRect/>
          </a:stretch>
        </p:blipFill>
        <p:spPr>
          <a:xfrm>
            <a:off x="827088" y="2000250"/>
            <a:ext cx="5337175" cy="3527425"/>
          </a:xfrm>
          <a:prstGeom prst="rect">
            <a:avLst/>
          </a:prstGeom>
          <a:noFill/>
          <a:ln w="9525">
            <a:noFill/>
          </a:ln>
        </p:spPr>
      </p:pic>
      <p:sp>
        <p:nvSpPr>
          <p:cNvPr id="74758" name="矩形 14" hidden="1"/>
          <p:cNvSpPr/>
          <p:nvPr>
            <p:custDataLst>
              <p:tags r:id="rId4"/>
            </p:custDataLst>
          </p:nvPr>
        </p:nvSpPr>
        <p:spPr>
          <a:xfrm>
            <a:off x="9525000" y="0"/>
            <a:ext cx="3840163" cy="6858000"/>
          </a:xfrm>
          <a:prstGeom prst="rect">
            <a:avLst/>
          </a:prstGeom>
          <a:solidFill>
            <a:srgbClr val="FFFFFF"/>
          </a:solidFill>
          <a:ln w="12700" cap="flat" cmpd="sng">
            <a:solidFill>
              <a:srgbClr val="9B9B9B"/>
            </a:solidFill>
            <a:prstDash val="solid"/>
            <a:miter/>
            <a:headEnd type="none" w="med" len="med"/>
            <a:tailEnd type="none" w="med" len="med"/>
          </a:ln>
        </p:spPr>
        <p:txBody>
          <a:bodyPr wrap="none" anchor="ctr" anchorCtr="0"/>
          <a:p>
            <a:pPr algn="ctr" eaLnBrk="1" hangingPunct="1"/>
            <a:endParaRPr lang="zh-CN" altLang="en-US" dirty="0">
              <a:solidFill>
                <a:srgbClr val="FFFFFF"/>
              </a:solidFill>
              <a:latin typeface="Times New Roman" panose="02020603050405020304" pitchFamily="18" charset="0"/>
            </a:endParaRPr>
          </a:p>
        </p:txBody>
      </p:sp>
      <p:sp>
        <p:nvSpPr>
          <p:cNvPr id="74759" name="文本框 19" hidden="1"/>
          <p:cNvSpPr txBox="1"/>
          <p:nvPr>
            <p:custDataLst>
              <p:tags r:id="rId5"/>
            </p:custDataLst>
          </p:nvPr>
        </p:nvSpPr>
        <p:spPr>
          <a:xfrm>
            <a:off x="9613900" y="6465888"/>
            <a:ext cx="3662363" cy="460375"/>
          </a:xfrm>
          <a:prstGeom prst="rect">
            <a:avLst/>
          </a:prstGeom>
          <a:solidFill>
            <a:srgbClr val="FBFAEF"/>
          </a:solidFill>
          <a:ln w="12700">
            <a:noFill/>
          </a:ln>
        </p:spPr>
        <p:txBody>
          <a:bodyPr anchor="ctr" anchorCtr="0">
            <a:spAutoFit/>
          </a:bodyPr>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endPar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760" name="文本框 20" hidden="1"/>
          <p:cNvSpPr txBox="1"/>
          <p:nvPr>
            <p:custDataLst>
              <p:tags r:id="rId6"/>
            </p:custDataLst>
          </p:nvPr>
        </p:nvSpPr>
        <p:spPr>
          <a:xfrm>
            <a:off x="9779000" y="1270000"/>
            <a:ext cx="3332163" cy="1905000"/>
          </a:xfrm>
          <a:prstGeom prst="rect">
            <a:avLst/>
          </a:prstGeom>
          <a:noFill/>
          <a:ln w="9525">
            <a:noFill/>
          </a:ln>
        </p:spPr>
        <p:txBody>
          <a:bodyPr>
            <a:spAutoFit/>
          </a:bodyPr>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此处添加答案解析</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4761" name="组合 18" hidden="1"/>
          <p:cNvGrpSpPr/>
          <p:nvPr/>
        </p:nvGrpSpPr>
        <p:grpSpPr>
          <a:xfrm>
            <a:off x="9537700" y="0"/>
            <a:ext cx="3814763" cy="647700"/>
            <a:chOff x="9537700" y="0"/>
            <a:chExt cx="3815080" cy="647700"/>
          </a:xfrm>
        </p:grpSpPr>
        <p:sp>
          <p:nvSpPr>
            <p:cNvPr id="74768" name="RemarkBack" hidden="1"/>
            <p:cNvSpPr/>
            <p:nvPr>
              <p:custDataLst>
                <p:tags r:id="rId7"/>
              </p:custDataLst>
            </p:nvPr>
          </p:nvSpPr>
          <p:spPr>
            <a:xfrm>
              <a:off x="9537700" y="12700"/>
              <a:ext cx="3815080" cy="635000"/>
            </a:xfrm>
            <a:prstGeom prst="rect">
              <a:avLst/>
            </a:prstGeom>
            <a:solidFill>
              <a:srgbClr val="F6F7F8"/>
            </a:solidFill>
            <a:ln w="9525">
              <a:noFill/>
            </a:ln>
          </p:spPr>
          <p:txBody>
            <a:bodyPr wrap="none" anchor="ctr" anchorCtr="0"/>
            <a:p>
              <a:pPr algn="ctr" eaLnBrk="1" hangingPunct="1"/>
              <a:endParaRPr lang="zh-CN" altLang="en-US" dirty="0">
                <a:latin typeface="Times New Roman" panose="02020603050405020304" pitchFamily="18" charset="0"/>
              </a:endParaRPr>
            </a:p>
          </p:txBody>
        </p:sp>
        <p:sp>
          <p:nvSpPr>
            <p:cNvPr id="74769" name="RemarkBlock" hidden="1"/>
            <p:cNvSpPr/>
            <p:nvPr>
              <p:custDataLst>
                <p:tags r:id="rId8"/>
              </p:custDataLst>
            </p:nvPr>
          </p:nvSpPr>
          <p:spPr>
            <a:xfrm>
              <a:off x="9537700" y="12700"/>
              <a:ext cx="190500" cy="635000"/>
            </a:xfrm>
            <a:prstGeom prst="rect">
              <a:avLst/>
            </a:prstGeom>
            <a:solidFill>
              <a:srgbClr val="639EF4"/>
            </a:solidFill>
            <a:ln w="9525">
              <a:noFill/>
            </a:ln>
          </p:spPr>
          <p:txBody>
            <a:bodyPr wrap="none" anchor="ctr" anchorCtr="0"/>
            <a:p>
              <a:pPr algn="ctr" eaLnBrk="1" hangingPunct="1"/>
              <a:endParaRPr lang="zh-CN" altLang="en-US" dirty="0">
                <a:latin typeface="Times New Roman" panose="02020603050405020304" pitchFamily="18" charset="0"/>
              </a:endParaRPr>
            </a:p>
          </p:txBody>
        </p:sp>
        <p:sp>
          <p:nvSpPr>
            <p:cNvPr id="74770" name="RemarkTitleText" hidden="1"/>
            <p:cNvSpPr txBox="1"/>
            <p:nvPr>
              <p:custDataLst>
                <p:tags r:id="rId9"/>
              </p:custDataLst>
            </p:nvPr>
          </p:nvSpPr>
          <p:spPr>
            <a:xfrm>
              <a:off x="9779000" y="0"/>
              <a:ext cx="1905000" cy="635000"/>
            </a:xfrm>
            <a:prstGeom prst="rect">
              <a:avLst/>
            </a:prstGeom>
            <a:noFill/>
            <a:ln w="9525">
              <a:noFill/>
            </a:ln>
          </p:spPr>
          <p:txBody>
            <a:bodyPr wrap="none" anchor="ctr" anchorCtr="0"/>
            <a:p>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4762" name="组合 10"/>
          <p:cNvGrpSpPr/>
          <p:nvPr/>
        </p:nvGrpSpPr>
        <p:grpSpPr>
          <a:xfrm>
            <a:off x="0" y="0"/>
            <a:ext cx="9144000" cy="635000"/>
            <a:chOff x="0" y="0"/>
            <a:chExt cx="9144000" cy="635000"/>
          </a:xfrm>
        </p:grpSpPr>
        <p:sp>
          <p:nvSpPr>
            <p:cNvPr id="74764" name="TitleBackground"/>
            <p:cNvSpPr/>
            <p:nvPr>
              <p:custDataLst>
                <p:tags r:id="rId10"/>
              </p:custDataLst>
            </p:nvPr>
          </p:nvSpPr>
          <p:spPr>
            <a:xfrm>
              <a:off x="0" y="0"/>
              <a:ext cx="9144000" cy="635000"/>
            </a:xfrm>
            <a:prstGeom prst="rect">
              <a:avLst/>
            </a:prstGeom>
            <a:solidFill>
              <a:srgbClr val="F6F7F8"/>
            </a:solidFill>
            <a:ln w="9525">
              <a:noFill/>
            </a:ln>
          </p:spPr>
          <p:txBody>
            <a:bodyPr wrap="none" anchor="ctr" anchorCtr="0"/>
            <a:p>
              <a:pPr algn="ctr" eaLnBrk="1" hangingPunct="1"/>
              <a:endParaRPr lang="zh-CN" altLang="en-US" dirty="0">
                <a:latin typeface="Times New Roman" panose="02020603050405020304" pitchFamily="18" charset="0"/>
              </a:endParaRPr>
            </a:p>
          </p:txBody>
        </p:sp>
        <p:sp>
          <p:nvSpPr>
            <p:cNvPr id="74765" name="ColorBlock"/>
            <p:cNvSpPr/>
            <p:nvPr>
              <p:custDataLst>
                <p:tags r:id="rId11"/>
              </p:custDataLst>
            </p:nvPr>
          </p:nvSpPr>
          <p:spPr>
            <a:xfrm>
              <a:off x="0" y="0"/>
              <a:ext cx="190500" cy="635000"/>
            </a:xfrm>
            <a:prstGeom prst="rect">
              <a:avLst/>
            </a:prstGeom>
            <a:solidFill>
              <a:srgbClr val="639EF4"/>
            </a:solidFill>
            <a:ln w="9525">
              <a:noFill/>
            </a:ln>
          </p:spPr>
          <p:txBody>
            <a:bodyPr wrap="none" anchor="ctr" anchorCtr="0"/>
            <a:p>
              <a:pPr algn="ctr" eaLnBrk="1" hangingPunct="1"/>
              <a:endParaRPr lang="zh-CN" altLang="en-US" dirty="0">
                <a:latin typeface="Times New Roman" panose="02020603050405020304" pitchFamily="18" charset="0"/>
              </a:endParaRPr>
            </a:p>
          </p:txBody>
        </p:sp>
        <p:sp>
          <p:nvSpPr>
            <p:cNvPr id="74766" name="TypeText"/>
            <p:cNvSpPr txBox="1"/>
            <p:nvPr>
              <p:custDataLst>
                <p:tags r:id="rId12"/>
              </p:custDataLst>
            </p:nvPr>
          </p:nvSpPr>
          <p:spPr>
            <a:xfrm>
              <a:off x="254000" y="0"/>
              <a:ext cx="1905000" cy="635000"/>
            </a:xfrm>
            <a:prstGeom prst="rect">
              <a:avLst/>
            </a:prstGeom>
            <a:noFill/>
            <a:ln w="9525">
              <a:noFill/>
            </a:ln>
          </p:spPr>
          <p:txBody>
            <a:bodyPr wrap="none" anchor="ctr" anchorCtr="0"/>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767" name="TipText"/>
            <p:cNvSpPr txBox="1"/>
            <p:nvPr>
              <p:custDataLst>
                <p:tags r:id="rId13"/>
              </p:custDataLst>
            </p:nvPr>
          </p:nvSpPr>
          <p:spPr>
            <a:xfrm>
              <a:off x="1525905" y="109220"/>
              <a:ext cx="2286000" cy="508000"/>
            </a:xfrm>
            <a:prstGeom prst="rect">
              <a:avLst/>
            </a:prstGeom>
            <a:noFill/>
            <a:ln w="9525">
              <a:noFill/>
            </a:ln>
          </p:spPr>
          <p:txBody>
            <a:bodyPr wrap="none" anchor="ctr" anchorCtr="0"/>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74763" name="图片 3"/>
          <p:cNvPicPr/>
          <p:nvPr>
            <p:custDataLst>
              <p:tags r:id="rId14"/>
            </p:custDataLst>
          </p:nvPr>
        </p:nvPicPr>
        <p:blipFill>
          <a:blip r:embed="rId15"/>
          <a:stretch>
            <a:fillRect/>
          </a:stretch>
        </p:blipFill>
        <p:spPr>
          <a:xfrm>
            <a:off x="7594600" y="63500"/>
            <a:ext cx="1422400" cy="508000"/>
          </a:xfrm>
          <a:prstGeom prst="rect">
            <a:avLst/>
          </a:prstGeom>
          <a:noFill/>
          <a:ln w="9525">
            <a:noFill/>
          </a:ln>
        </p:spPr>
      </p:pic>
    </p:spTree>
    <p:custDataLst>
      <p:tags r:id="rId16"/>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60098" name="Rectangle 2"/>
          <p:cNvSpPr/>
          <p:nvPr/>
        </p:nvSpPr>
        <p:spPr>
          <a:xfrm>
            <a:off x="323850" y="1687513"/>
            <a:ext cx="8640763" cy="2678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v"/>
            </a:pPr>
            <a:r>
              <a:rPr lang="en-US" altLang="zh-CN" sz="2400" b="1" dirty="0">
                <a:ea typeface="宋体" panose="02010600030101010101" pitchFamily="2" charset="-122"/>
              </a:rPr>
              <a:t>LALR</a:t>
            </a:r>
            <a:r>
              <a:rPr lang="zh-CN" altLang="en-US" sz="2400" b="1" dirty="0">
                <a:ea typeface="宋体" panose="02010600030101010101" pitchFamily="2" charset="-122"/>
              </a:rPr>
              <a:t>：向前看</a:t>
            </a:r>
            <a:r>
              <a:rPr lang="en-US" altLang="zh-CN" sz="2400" b="1" dirty="0">
                <a:ea typeface="宋体" panose="02010600030101010101" pitchFamily="2" charset="-122"/>
              </a:rPr>
              <a:t>LR</a:t>
            </a:r>
            <a:r>
              <a:rPr lang="zh-CN" altLang="en-US" sz="2400" b="1" dirty="0">
                <a:ea typeface="宋体" panose="02010600030101010101" pitchFamily="2" charset="-122"/>
              </a:rPr>
              <a:t>技术</a:t>
            </a:r>
            <a:endParaRPr lang="zh-CN" altLang="en-US" sz="2400" b="1" dirty="0">
              <a:ea typeface="宋体" panose="02010600030101010101" pitchFamily="2" charset="-122"/>
            </a:endParaRPr>
          </a:p>
          <a:p>
            <a:pPr marL="0" lvl="0" indent="0" eaLnBrk="1" hangingPunct="1">
              <a:spcBef>
                <a:spcPct val="50000"/>
              </a:spcBef>
              <a:buFont typeface="Wingdings" panose="05000000000000000000" pitchFamily="2" charset="2"/>
              <a:buChar char="v"/>
            </a:pPr>
            <a:r>
              <a:rPr lang="zh-CN" altLang="en-US" sz="2400" b="1" dirty="0">
                <a:ea typeface="宋体" panose="02010600030101010101" pitchFamily="2" charset="-122"/>
              </a:rPr>
              <a:t>介于规范</a:t>
            </a:r>
            <a:r>
              <a:rPr lang="en-US" altLang="zh-CN" sz="2400" b="1" dirty="0">
                <a:ea typeface="宋体" panose="02010600030101010101" pitchFamily="2" charset="-122"/>
              </a:rPr>
              <a:t>LR(1)</a:t>
            </a:r>
            <a:r>
              <a:rPr lang="zh-CN" altLang="en-US" sz="2400" b="1" dirty="0">
                <a:ea typeface="宋体" panose="02010600030101010101" pitchFamily="2" charset="-122"/>
              </a:rPr>
              <a:t>分析器构造法和</a:t>
            </a:r>
            <a:r>
              <a:rPr lang="en-US" altLang="zh-CN" sz="2400" b="1" dirty="0">
                <a:ea typeface="宋体" panose="02010600030101010101" pitchFamily="2" charset="-122"/>
              </a:rPr>
              <a:t>SLR(1)</a:t>
            </a:r>
            <a:r>
              <a:rPr lang="zh-CN" altLang="en-US" sz="2400" b="1" dirty="0">
                <a:ea typeface="宋体" panose="02010600030101010101" pitchFamily="2" charset="-122"/>
              </a:rPr>
              <a:t>分析器构造法之间的一</a:t>
            </a:r>
            <a:endParaRPr lang="zh-CN" altLang="en-US" sz="2400" b="1" dirty="0">
              <a:ea typeface="宋体" panose="02010600030101010101" pitchFamily="2" charset="-122"/>
            </a:endParaRPr>
          </a:p>
          <a:p>
            <a:pPr marL="0" lvl="0" indent="0" eaLnBrk="1" hangingPunct="1">
              <a:spcBef>
                <a:spcPct val="50000"/>
              </a:spcBef>
              <a:buFont typeface="Wingdings" panose="05000000000000000000" pitchFamily="2" charset="2"/>
              <a:buNone/>
            </a:pPr>
            <a:r>
              <a:rPr lang="zh-CN" altLang="en-US" sz="2400" b="1" dirty="0">
                <a:ea typeface="宋体" panose="02010600030101010101" pitchFamily="2" charset="-122"/>
              </a:rPr>
              <a:t>    种方法</a:t>
            </a:r>
            <a:endParaRPr lang="zh-CN" altLang="en-US" sz="2400" b="1" dirty="0">
              <a:ea typeface="宋体" panose="02010600030101010101" pitchFamily="2" charset="-122"/>
            </a:endParaRPr>
          </a:p>
          <a:p>
            <a:pPr marL="0" lvl="0" indent="0">
              <a:spcBef>
                <a:spcPct val="50000"/>
              </a:spcBef>
              <a:buFont typeface="Wingdings" panose="05000000000000000000" pitchFamily="2" charset="2"/>
              <a:buChar char="v"/>
            </a:pPr>
            <a:r>
              <a:rPr lang="zh-CN" altLang="en-US" sz="2400" b="1" dirty="0">
                <a:ea typeface="宋体" panose="02010600030101010101" pitchFamily="2" charset="-122"/>
              </a:rPr>
              <a:t>采用对</a:t>
            </a:r>
            <a:r>
              <a:rPr lang="en-US" altLang="zh-CN" sz="2400" b="1" dirty="0">
                <a:ea typeface="宋体" panose="02010600030101010101" pitchFamily="2" charset="-122"/>
              </a:rPr>
              <a:t>LR(1)</a:t>
            </a:r>
            <a:r>
              <a:rPr lang="zh-CN" altLang="en-US" sz="2400" b="1" dirty="0">
                <a:ea typeface="宋体" panose="02010600030101010101" pitchFamily="2" charset="-122"/>
              </a:rPr>
              <a:t>项目集规范族</a:t>
            </a:r>
            <a:r>
              <a:rPr lang="zh-CN" altLang="en-US" sz="2400" b="1" dirty="0">
                <a:solidFill>
                  <a:srgbClr val="FF3300"/>
                </a:solidFill>
                <a:ea typeface="宋体" panose="02010600030101010101" pitchFamily="2" charset="-122"/>
              </a:rPr>
              <a:t>合并同心集</a:t>
            </a:r>
            <a:r>
              <a:rPr lang="zh-CN" altLang="en-US" sz="2400" b="1" dirty="0">
                <a:ea typeface="宋体" panose="02010600030101010101" pitchFamily="2" charset="-122"/>
              </a:rPr>
              <a:t>的方法，若合</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并同心集后</a:t>
            </a:r>
            <a:r>
              <a:rPr lang="zh-CN" altLang="en-US" sz="2400" b="1" dirty="0">
                <a:solidFill>
                  <a:srgbClr val="FF3300"/>
                </a:solidFill>
                <a:ea typeface="宋体" panose="02010600030101010101" pitchFamily="2" charset="-122"/>
              </a:rPr>
              <a:t>不产生</a:t>
            </a:r>
            <a:r>
              <a:rPr lang="zh-CN" altLang="en-US" sz="2400" b="1" dirty="0">
                <a:ea typeface="宋体" panose="02010600030101010101" pitchFamily="2" charset="-122"/>
              </a:rPr>
              <a:t>新的冲突，则为</a:t>
            </a:r>
            <a:r>
              <a:rPr lang="en-US" altLang="zh-CN" sz="2400" b="1" dirty="0">
                <a:solidFill>
                  <a:srgbClr val="FF3300"/>
                </a:solidFill>
                <a:ea typeface="宋体" panose="02010600030101010101" pitchFamily="2" charset="-122"/>
              </a:rPr>
              <a:t>LALR</a:t>
            </a: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1</a:t>
            </a:r>
            <a:r>
              <a:rPr lang="zh-CN" altLang="en-US" sz="2400" b="1" dirty="0">
                <a:solidFill>
                  <a:srgbClr val="FF3300"/>
                </a:solidFill>
                <a:ea typeface="宋体" panose="02010600030101010101" pitchFamily="2" charset="-122"/>
              </a:rPr>
              <a:t>）项目集</a:t>
            </a:r>
            <a:endParaRPr lang="zh-CN" altLang="en-US" sz="2400" b="1" dirty="0">
              <a:solidFill>
                <a:srgbClr val="FF3300"/>
              </a:solidFill>
              <a:ea typeface="宋体" panose="02010600030101010101" pitchFamily="2" charset="-122"/>
            </a:endParaRPr>
          </a:p>
        </p:txBody>
      </p:sp>
      <p:sp>
        <p:nvSpPr>
          <p:cNvPr id="75780" name="Rectangle 3"/>
          <p:cNvSpPr/>
          <p:nvPr/>
        </p:nvSpPr>
        <p:spPr>
          <a:xfrm>
            <a:off x="239713" y="503238"/>
            <a:ext cx="5627687" cy="785812"/>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None/>
            </a:pPr>
            <a:r>
              <a:rPr lang="en-US" altLang="zh-CN" b="1" dirty="0">
                <a:solidFill>
                  <a:srgbClr val="CC00CC"/>
                </a:solidFill>
                <a:latin typeface="楷体_GB2312" pitchFamily="49" charset="-122"/>
              </a:rPr>
              <a:t>LALR(1)</a:t>
            </a:r>
            <a:r>
              <a:rPr lang="zh-CN" altLang="en-US" b="1" dirty="0">
                <a:solidFill>
                  <a:srgbClr val="CC00CC"/>
                </a:solidFill>
                <a:latin typeface="楷体_GB2312" pitchFamily="49" charset="-122"/>
              </a:rPr>
              <a:t>分析</a:t>
            </a:r>
            <a:endParaRPr lang="zh-CN" altLang="en-US" b="1" dirty="0">
              <a:solidFill>
                <a:srgbClr val="CC00CC"/>
              </a:solidFill>
              <a:latin typeface="楷体_GB2312" pitchFamily="49" charset="-122"/>
            </a:endParaRPr>
          </a:p>
        </p:txBody>
      </p:sp>
      <p:sp>
        <p:nvSpPr>
          <p:cNvPr id="75781" name="Line 4"/>
          <p:cNvSpPr/>
          <p:nvPr/>
        </p:nvSpPr>
        <p:spPr>
          <a:xfrm>
            <a:off x="0" y="1306513"/>
            <a:ext cx="9144000" cy="0"/>
          </a:xfrm>
          <a:prstGeom prst="line">
            <a:avLst/>
          </a:prstGeom>
          <a:ln w="12700" cap="flat" cmpd="sng">
            <a:solidFill>
              <a:schemeClr val="accent2"/>
            </a:solidFill>
            <a:prstDash val="solid"/>
            <a:headEnd type="none" w="med" len="med"/>
            <a:tailEnd type="none" w="med" len="med"/>
          </a:ln>
        </p:spPr>
      </p:sp>
      <p:pic>
        <p:nvPicPr>
          <p:cNvPr id="75782" name="Picture 5"/>
          <p:cNvPicPr/>
          <p:nvPr/>
        </p:nvPicPr>
        <p:blipFill>
          <a:blip r:embed="rId1"/>
          <a:stretch>
            <a:fillRect/>
          </a:stretch>
        </p:blipFill>
        <p:spPr>
          <a:xfrm>
            <a:off x="7445375" y="596900"/>
            <a:ext cx="811213" cy="7588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0098">
                                            <p:txEl>
                                              <p:charRg st="0" end="13"/>
                                            </p:txEl>
                                          </p:spTgt>
                                        </p:tgtEl>
                                        <p:attrNameLst>
                                          <p:attrName>style.visibility</p:attrName>
                                        </p:attrNameLst>
                                      </p:cBhvr>
                                      <p:to>
                                        <p:strVal val="visible"/>
                                      </p:to>
                                    </p:set>
                                    <p:animEffect transition="in" filter="blinds(horizontal)">
                                      <p:cBhvr>
                                        <p:cTn id="7" dur="500"/>
                                        <p:tgtEl>
                                          <p:spTgt spid="260098">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0098">
                                            <p:txEl>
                                              <p:charRg st="13" end="46"/>
                                            </p:txEl>
                                          </p:spTgt>
                                        </p:tgtEl>
                                        <p:attrNameLst>
                                          <p:attrName>style.visibility</p:attrName>
                                        </p:attrNameLst>
                                      </p:cBhvr>
                                      <p:to>
                                        <p:strVal val="visible"/>
                                      </p:to>
                                    </p:set>
                                    <p:animEffect transition="in" filter="blinds(horizontal)">
                                      <p:cBhvr>
                                        <p:cTn id="12" dur="500"/>
                                        <p:tgtEl>
                                          <p:spTgt spid="260098">
                                            <p:txEl>
                                              <p:charRg st="13"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0098">
                                            <p:txEl>
                                              <p:charRg st="46" end="54"/>
                                            </p:txEl>
                                          </p:spTgt>
                                        </p:tgtEl>
                                        <p:attrNameLst>
                                          <p:attrName>style.visibility</p:attrName>
                                        </p:attrNameLst>
                                      </p:cBhvr>
                                      <p:to>
                                        <p:strVal val="visible"/>
                                      </p:to>
                                    </p:set>
                                    <p:animEffect transition="in" filter="blinds(horizontal)">
                                      <p:cBhvr>
                                        <p:cTn id="17" dur="500"/>
                                        <p:tgtEl>
                                          <p:spTgt spid="260098">
                                            <p:txEl>
                                              <p:charRg st="46"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0098">
                                            <p:txEl>
                                              <p:charRg st="54" end="80"/>
                                            </p:txEl>
                                          </p:spTgt>
                                        </p:tgtEl>
                                        <p:attrNameLst>
                                          <p:attrName>style.visibility</p:attrName>
                                        </p:attrNameLst>
                                      </p:cBhvr>
                                      <p:to>
                                        <p:strVal val="visible"/>
                                      </p:to>
                                    </p:set>
                                    <p:animEffect transition="in" filter="blinds(horizontal)">
                                      <p:cBhvr>
                                        <p:cTn id="22" dur="500"/>
                                        <p:tgtEl>
                                          <p:spTgt spid="260098">
                                            <p:txEl>
                                              <p:charRg st="54"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0098">
                                            <p:txEl>
                                              <p:charRg st="80" end="107"/>
                                            </p:txEl>
                                          </p:spTgt>
                                        </p:tgtEl>
                                        <p:attrNameLst>
                                          <p:attrName>style.visibility</p:attrName>
                                        </p:attrNameLst>
                                      </p:cBhvr>
                                      <p:to>
                                        <p:strVal val="visible"/>
                                      </p:to>
                                    </p:set>
                                    <p:animEffect transition="in" filter="blinds(horizontal)">
                                      <p:cBhvr>
                                        <p:cTn id="27" dur="500"/>
                                        <p:tgtEl>
                                          <p:spTgt spid="260098">
                                            <p:txEl>
                                              <p:charRg st="80"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76803" name="Picture 2" descr="Snap2"/>
          <p:cNvPicPr>
            <a:picLocks noChangeAspect="1"/>
          </p:cNvPicPr>
          <p:nvPr/>
        </p:nvPicPr>
        <p:blipFill>
          <a:blip r:embed="rId1"/>
          <a:stretch>
            <a:fillRect/>
          </a:stretch>
        </p:blipFill>
        <p:spPr>
          <a:xfrm>
            <a:off x="228600" y="0"/>
            <a:ext cx="8153400" cy="5391150"/>
          </a:xfrm>
          <a:prstGeom prst="rect">
            <a:avLst/>
          </a:prstGeom>
          <a:noFill/>
          <a:ln w="9525">
            <a:noFill/>
          </a:ln>
        </p:spPr>
      </p:pic>
      <p:sp>
        <p:nvSpPr>
          <p:cNvPr id="76804" name="AutoShape 4"/>
          <p:cNvSpPr/>
          <p:nvPr/>
        </p:nvSpPr>
        <p:spPr>
          <a:xfrm>
            <a:off x="3810000" y="5181600"/>
            <a:ext cx="4724400" cy="1295400"/>
          </a:xfrm>
          <a:prstGeom prst="cloudCallout">
            <a:avLst>
              <a:gd name="adj1" fmla="val -28125"/>
              <a:gd name="adj2" fmla="val -76102"/>
            </a:avLst>
          </a:prstGeom>
          <a:solidFill>
            <a:srgbClr val="FF99FF"/>
          </a:solidFill>
          <a:ln w="9525">
            <a:noFill/>
          </a:ln>
        </p:spPr>
        <p:txBody>
          <a:bodyPr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ea typeface="宋体" panose="02010600030101010101" pitchFamily="2" charset="-122"/>
              </a:rPr>
              <a:t>试试对图合并同心集？</a:t>
            </a:r>
            <a:endParaRPr lang="zh-CN" altLang="en-US" sz="2400" b="1" dirty="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77827" name="Rectangle 2"/>
          <p:cNvSpPr/>
          <p:nvPr/>
        </p:nvSpPr>
        <p:spPr>
          <a:xfrm>
            <a:off x="468313" y="1196975"/>
            <a:ext cx="8078787" cy="3743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ea typeface="宋体" panose="02010600030101010101" pitchFamily="2" charset="-122"/>
              </a:rPr>
              <a:t>对图合并同心集后为：</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3</a:t>
            </a:r>
            <a:r>
              <a:rPr lang="zh-CN" altLang="en-US" sz="2400" b="1" dirty="0">
                <a:ea typeface="宋体" panose="02010600030101010101" pitchFamily="2" charset="-122"/>
              </a:rPr>
              <a:t>，</a:t>
            </a:r>
            <a:r>
              <a:rPr lang="en-US" altLang="zh-CN" sz="2400" b="1" dirty="0">
                <a:ea typeface="宋体" panose="02010600030101010101" pitchFamily="2" charset="-122"/>
              </a:rPr>
              <a:t>I</a:t>
            </a:r>
            <a:r>
              <a:rPr lang="en-US" altLang="zh-CN" sz="2400" b="1" baseline="-25000" dirty="0">
                <a:ea typeface="宋体" panose="02010600030101010101" pitchFamily="2" charset="-122"/>
              </a:rPr>
              <a:t>6</a:t>
            </a:r>
            <a:r>
              <a:rPr lang="zh-CN" altLang="en-US" sz="2400" b="1" dirty="0">
                <a:ea typeface="宋体" panose="02010600030101010101" pitchFamily="2" charset="-122"/>
              </a:rPr>
              <a:t>：</a:t>
            </a:r>
            <a:r>
              <a:rPr lang="en-US" altLang="zh-CN" sz="2400" b="1" dirty="0">
                <a:ea typeface="宋体" panose="02010600030101010101" pitchFamily="2" charset="-122"/>
              </a:rPr>
              <a:t>B</a:t>
            </a:r>
            <a:r>
              <a:rPr lang="zh-CN" altLang="en-US" sz="2400" b="1" dirty="0">
                <a:ea typeface="宋体" panose="02010600030101010101" pitchFamily="2" charset="-122"/>
              </a:rPr>
              <a:t>　　</a:t>
            </a:r>
            <a:r>
              <a:rPr lang="en-US" altLang="zh-CN" sz="2400" b="1" dirty="0">
                <a:ea typeface="宋体" panose="02010600030101010101" pitchFamily="2" charset="-122"/>
              </a:rPr>
              <a:t>a</a:t>
            </a:r>
            <a:r>
              <a:rPr lang="en-US" altLang="zh-CN" sz="2400" b="1" dirty="0">
                <a:latin typeface="宋体" panose="02010600030101010101" pitchFamily="2" charset="-122"/>
                <a:ea typeface="宋体" panose="02010600030101010101" pitchFamily="2" charset="-122"/>
              </a:rPr>
              <a:t>·B,a/b/#</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·aB,a/b/#</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·b,a/b/#</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I</a:t>
            </a:r>
            <a:r>
              <a:rPr lang="en-US" altLang="zh-CN" sz="2400" b="1" baseline="-25000" dirty="0">
                <a:ea typeface="宋体" panose="02010600030101010101" pitchFamily="2" charset="-122"/>
              </a:rPr>
              <a:t>4</a:t>
            </a:r>
            <a:r>
              <a:rPr lang="en-US" altLang="zh-CN" sz="2400" b="1" dirty="0">
                <a:latin typeface="宋体" panose="02010600030101010101" pitchFamily="2" charset="-122"/>
                <a:ea typeface="宋体" panose="02010600030101010101" pitchFamily="2" charset="-122"/>
              </a:rPr>
              <a:t>,I</a:t>
            </a:r>
            <a:r>
              <a:rPr lang="en-US" altLang="zh-CN" sz="2400" b="1" baseline="-25000" dirty="0">
                <a:ea typeface="宋体" panose="02010600030101010101" pitchFamily="2" charset="-122"/>
              </a:rPr>
              <a:t>7</a:t>
            </a:r>
            <a:r>
              <a:rPr lang="en-US" altLang="zh-CN" sz="2400" b="1" dirty="0">
                <a:latin typeface="宋体" panose="02010600030101010101" pitchFamily="2" charset="-122"/>
                <a:ea typeface="宋体" panose="02010600030101010101" pitchFamily="2" charset="-122"/>
              </a:rPr>
              <a:t>:  B</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b·,a/b/#</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I</a:t>
            </a:r>
            <a:r>
              <a:rPr lang="en-US" altLang="zh-CN" sz="2400" b="1" baseline="-25000" dirty="0">
                <a:ea typeface="宋体" panose="02010600030101010101" pitchFamily="2" charset="-122"/>
              </a:rPr>
              <a:t>8</a:t>
            </a:r>
            <a:r>
              <a:rPr lang="en-US" altLang="zh-CN" sz="2400" b="1" dirty="0">
                <a:latin typeface="宋体" panose="02010600030101010101" pitchFamily="2" charset="-122"/>
                <a:ea typeface="宋体" panose="02010600030101010101" pitchFamily="2" charset="-122"/>
              </a:rPr>
              <a:t>,I</a:t>
            </a:r>
            <a:r>
              <a:rPr lang="en-US" altLang="zh-CN" sz="2400" b="1" baseline="-25000" dirty="0">
                <a:ea typeface="宋体" panose="02010600030101010101" pitchFamily="2" charset="-122"/>
              </a:rPr>
              <a:t>9</a:t>
            </a:r>
            <a:r>
              <a:rPr lang="en-US" altLang="zh-CN" sz="2400" b="1" dirty="0">
                <a:latin typeface="宋体" panose="02010600030101010101" pitchFamily="2" charset="-122"/>
                <a:ea typeface="宋体" panose="02010600030101010101" pitchFamily="2" charset="-122"/>
              </a:rPr>
              <a:t>:  B</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aB·,a/b/#</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Char char="v"/>
            </a:pPr>
            <a:r>
              <a:rPr lang="zh-CN" altLang="en-US" sz="2400" b="1" dirty="0">
                <a:solidFill>
                  <a:srgbClr val="FF3300"/>
                </a:solidFill>
                <a:ea typeface="宋体" panose="02010600030101010101" pitchFamily="2" charset="-122"/>
              </a:rPr>
              <a:t>同心集合并后仍不包含冲突，因此该文法是</a:t>
            </a:r>
            <a:r>
              <a:rPr lang="en-US" altLang="zh-CN" sz="2400" b="1" dirty="0">
                <a:solidFill>
                  <a:srgbClr val="FF3300"/>
                </a:solidFill>
                <a:ea typeface="宋体" panose="02010600030101010101" pitchFamily="2" charset="-122"/>
              </a:rPr>
              <a:t>LALR(1)</a:t>
            </a:r>
            <a:endParaRPr lang="en-US" altLang="zh-CN" sz="2400" b="1" dirty="0">
              <a:solidFill>
                <a:srgbClr val="FF3300"/>
              </a:solidFill>
              <a:latin typeface="宋体" panose="02010600030101010101" pitchFamily="2" charset="-122"/>
              <a:ea typeface="宋体" panose="02010600030101010101" pitchFamily="2" charset="-122"/>
            </a:endParaRPr>
          </a:p>
        </p:txBody>
      </p:sp>
      <p:sp>
        <p:nvSpPr>
          <p:cNvPr id="77828" name="Line 3"/>
          <p:cNvSpPr/>
          <p:nvPr/>
        </p:nvSpPr>
        <p:spPr>
          <a:xfrm>
            <a:off x="2195513" y="4149725"/>
            <a:ext cx="503237" cy="0"/>
          </a:xfrm>
          <a:prstGeom prst="line">
            <a:avLst/>
          </a:prstGeom>
          <a:ln w="50800" cap="flat" cmpd="sng">
            <a:solidFill>
              <a:srgbClr val="FF0000"/>
            </a:solidFill>
            <a:prstDash val="solid"/>
            <a:headEnd type="none" w="med" len="med"/>
            <a:tailEnd type="triangle" w="med" len="med"/>
          </a:ln>
        </p:spPr>
      </p:sp>
      <p:sp>
        <p:nvSpPr>
          <p:cNvPr id="77829" name="Line 4"/>
          <p:cNvSpPr/>
          <p:nvPr/>
        </p:nvSpPr>
        <p:spPr>
          <a:xfrm>
            <a:off x="2222500" y="2568575"/>
            <a:ext cx="503238" cy="0"/>
          </a:xfrm>
          <a:prstGeom prst="line">
            <a:avLst/>
          </a:prstGeom>
          <a:ln w="50800" cap="flat" cmpd="sng">
            <a:solidFill>
              <a:srgbClr val="FF0000"/>
            </a:solidFill>
            <a:prstDash val="solid"/>
            <a:headEnd type="none" w="med" len="med"/>
            <a:tailEnd type="triangle" w="med" len="med"/>
          </a:ln>
        </p:spPr>
      </p:sp>
      <p:sp>
        <p:nvSpPr>
          <p:cNvPr id="77830" name="Line 5"/>
          <p:cNvSpPr/>
          <p:nvPr/>
        </p:nvSpPr>
        <p:spPr>
          <a:xfrm>
            <a:off x="2222500" y="1958975"/>
            <a:ext cx="503238" cy="0"/>
          </a:xfrm>
          <a:prstGeom prst="line">
            <a:avLst/>
          </a:prstGeom>
          <a:ln w="50800" cap="flat" cmpd="sng">
            <a:solidFill>
              <a:srgbClr val="FF0000"/>
            </a:solidFill>
            <a:prstDash val="solid"/>
            <a:headEnd type="none" w="med" len="med"/>
            <a:tailEnd type="triangle" w="med" len="med"/>
          </a:ln>
        </p:spPr>
      </p:sp>
      <p:sp>
        <p:nvSpPr>
          <p:cNvPr id="77831" name="Line 6"/>
          <p:cNvSpPr/>
          <p:nvPr/>
        </p:nvSpPr>
        <p:spPr>
          <a:xfrm>
            <a:off x="2222500" y="3101975"/>
            <a:ext cx="503238" cy="0"/>
          </a:xfrm>
          <a:prstGeom prst="line">
            <a:avLst/>
          </a:prstGeom>
          <a:ln w="50800" cap="flat" cmpd="sng">
            <a:solidFill>
              <a:srgbClr val="FF0000"/>
            </a:solidFill>
            <a:prstDash val="solid"/>
            <a:headEnd type="none" w="med" len="med"/>
            <a:tailEnd type="triangle" w="med" len="med"/>
          </a:ln>
        </p:spPr>
      </p:sp>
      <p:sp>
        <p:nvSpPr>
          <p:cNvPr id="77832" name="Line 7"/>
          <p:cNvSpPr/>
          <p:nvPr/>
        </p:nvSpPr>
        <p:spPr>
          <a:xfrm>
            <a:off x="2222500" y="3635375"/>
            <a:ext cx="503238" cy="0"/>
          </a:xfrm>
          <a:prstGeom prst="line">
            <a:avLst/>
          </a:prstGeom>
          <a:ln w="50800" cap="flat" cmpd="sng">
            <a:solidFill>
              <a:srgbClr val="FF0000"/>
            </a:solidFill>
            <a:prstDash val="solid"/>
            <a:headEnd type="none" w="med" len="med"/>
            <a:tailEnd type="triangle" w="med" len="med"/>
          </a:ln>
        </p:spPr>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62146" name="Rectangle 2"/>
          <p:cNvSpPr/>
          <p:nvPr/>
        </p:nvSpPr>
        <p:spPr>
          <a:xfrm>
            <a:off x="684213" y="981075"/>
            <a:ext cx="7772400" cy="42910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ea typeface="宋体" panose="02010600030101010101" pitchFamily="2" charset="-122"/>
              </a:rPr>
              <a:t>合并同心集有几个问题需要说明：</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）同心集是指心相同的项目集合并在一起，因此同心</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集合并后心仍相同，只是超前搜索符集合为各同心集超</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前搜索符集合的</a:t>
            </a:r>
            <a:r>
              <a:rPr lang="zh-CN" altLang="en-US" sz="2400" b="1" dirty="0">
                <a:solidFill>
                  <a:srgbClr val="FF00FF"/>
                </a:solidFill>
                <a:latin typeface="宋体" panose="02010600030101010101" pitchFamily="2" charset="-122"/>
                <a:ea typeface="宋体" panose="02010600030101010101" pitchFamily="2" charset="-122"/>
              </a:rPr>
              <a:t>和集</a:t>
            </a:r>
            <a:endParaRPr lang="zh-CN" altLang="en-US" sz="2400" b="1" dirty="0">
              <a:solidFill>
                <a:srgbClr val="FF00FF"/>
              </a:solidFill>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）对于合并同心集后的项目集经转换函数所达仍为同</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心集</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）合并同心集后对某些错误发现的时间会产生推迟现</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象，但错误的出现位置仍是准确的</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2146">
                                            <p:txEl>
                                              <p:charRg st="0" end="16"/>
                                            </p:txEl>
                                          </p:spTgt>
                                        </p:tgtEl>
                                        <p:attrNameLst>
                                          <p:attrName>style.visibility</p:attrName>
                                        </p:attrNameLst>
                                      </p:cBhvr>
                                      <p:to>
                                        <p:strVal val="visible"/>
                                      </p:to>
                                    </p:set>
                                    <p:animEffect transition="in" filter="blinds(horizontal)">
                                      <p:cBhvr>
                                        <p:cTn id="7" dur="500"/>
                                        <p:tgtEl>
                                          <p:spTgt spid="262146">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2146">
                                            <p:txEl>
                                              <p:charRg st="16" end="42"/>
                                            </p:txEl>
                                          </p:spTgt>
                                        </p:tgtEl>
                                        <p:attrNameLst>
                                          <p:attrName>style.visibility</p:attrName>
                                        </p:attrNameLst>
                                      </p:cBhvr>
                                      <p:to>
                                        <p:strVal val="visible"/>
                                      </p:to>
                                    </p:set>
                                    <p:animEffect transition="in" filter="blinds(horizontal)">
                                      <p:cBhvr>
                                        <p:cTn id="12" dur="500"/>
                                        <p:tgtEl>
                                          <p:spTgt spid="262146">
                                            <p:txEl>
                                              <p:charRg st="16"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2146">
                                            <p:txEl>
                                              <p:charRg st="42" end="67"/>
                                            </p:txEl>
                                          </p:spTgt>
                                        </p:tgtEl>
                                        <p:attrNameLst>
                                          <p:attrName>style.visibility</p:attrName>
                                        </p:attrNameLst>
                                      </p:cBhvr>
                                      <p:to>
                                        <p:strVal val="visible"/>
                                      </p:to>
                                    </p:set>
                                    <p:animEffect transition="in" filter="blinds(horizontal)">
                                      <p:cBhvr>
                                        <p:cTn id="17" dur="500"/>
                                        <p:tgtEl>
                                          <p:spTgt spid="262146">
                                            <p:txEl>
                                              <p:charRg st="42"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2146">
                                            <p:txEl>
                                              <p:charRg st="67" end="77"/>
                                            </p:txEl>
                                          </p:spTgt>
                                        </p:tgtEl>
                                        <p:attrNameLst>
                                          <p:attrName>style.visibility</p:attrName>
                                        </p:attrNameLst>
                                      </p:cBhvr>
                                      <p:to>
                                        <p:strVal val="visible"/>
                                      </p:to>
                                    </p:set>
                                    <p:animEffect transition="in" filter="blinds(horizontal)">
                                      <p:cBhvr>
                                        <p:cTn id="22" dur="500"/>
                                        <p:tgtEl>
                                          <p:spTgt spid="262146">
                                            <p:txEl>
                                              <p:charRg st="67" end="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2146">
                                            <p:txEl>
                                              <p:charRg st="77" end="103"/>
                                            </p:txEl>
                                          </p:spTgt>
                                        </p:tgtEl>
                                        <p:attrNameLst>
                                          <p:attrName>style.visibility</p:attrName>
                                        </p:attrNameLst>
                                      </p:cBhvr>
                                      <p:to>
                                        <p:strVal val="visible"/>
                                      </p:to>
                                    </p:set>
                                    <p:animEffect transition="in" filter="blinds(horizontal)">
                                      <p:cBhvr>
                                        <p:cTn id="27" dur="500"/>
                                        <p:tgtEl>
                                          <p:spTgt spid="262146">
                                            <p:txEl>
                                              <p:charRg st="77" end="1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2146">
                                            <p:txEl>
                                              <p:charRg st="103" end="106"/>
                                            </p:txEl>
                                          </p:spTgt>
                                        </p:tgtEl>
                                        <p:attrNameLst>
                                          <p:attrName>style.visibility</p:attrName>
                                        </p:attrNameLst>
                                      </p:cBhvr>
                                      <p:to>
                                        <p:strVal val="visible"/>
                                      </p:to>
                                    </p:set>
                                    <p:animEffect transition="in" filter="blinds(horizontal)">
                                      <p:cBhvr>
                                        <p:cTn id="32" dur="500"/>
                                        <p:tgtEl>
                                          <p:spTgt spid="262146">
                                            <p:txEl>
                                              <p:charRg st="103" end="10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2146">
                                            <p:txEl>
                                              <p:charRg st="106" end="132"/>
                                            </p:txEl>
                                          </p:spTgt>
                                        </p:tgtEl>
                                        <p:attrNameLst>
                                          <p:attrName>style.visibility</p:attrName>
                                        </p:attrNameLst>
                                      </p:cBhvr>
                                      <p:to>
                                        <p:strVal val="visible"/>
                                      </p:to>
                                    </p:set>
                                    <p:animEffect transition="in" filter="blinds(horizontal)">
                                      <p:cBhvr>
                                        <p:cTn id="37" dur="500"/>
                                        <p:tgtEl>
                                          <p:spTgt spid="262146">
                                            <p:txEl>
                                              <p:charRg st="106" end="1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2146">
                                            <p:txEl>
                                              <p:charRg st="132" end="148"/>
                                            </p:txEl>
                                          </p:spTgt>
                                        </p:tgtEl>
                                        <p:attrNameLst>
                                          <p:attrName>style.visibility</p:attrName>
                                        </p:attrNameLst>
                                      </p:cBhvr>
                                      <p:to>
                                        <p:strVal val="visible"/>
                                      </p:to>
                                    </p:set>
                                    <p:animEffect transition="in" filter="blinds(horizontal)">
                                      <p:cBhvr>
                                        <p:cTn id="42" dur="500"/>
                                        <p:tgtEl>
                                          <p:spTgt spid="262146">
                                            <p:txEl>
                                              <p:charRg st="132"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79875" name="Rectangle 2"/>
          <p:cNvSpPr/>
          <p:nvPr/>
        </p:nvSpPr>
        <p:spPr>
          <a:xfrm>
            <a:off x="684213" y="908050"/>
            <a:ext cx="7772400" cy="210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）同心集合并后不会产生“移进</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归约”冲突，但会</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产生“归约</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归约”冲突</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Char char="Ø"/>
            </a:pPr>
            <a:r>
              <a:rPr lang="en-US" altLang="zh-CN" sz="2400" b="1" dirty="0">
                <a:latin typeface="宋体" panose="02010600030101010101" pitchFamily="2" charset="-122"/>
                <a:ea typeface="宋体" panose="02010600030101010101" pitchFamily="2" charset="-122"/>
              </a:rPr>
              <a:t>{[A  </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c·,d]</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[B  </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c·,e]}</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latin typeface="宋体" panose="02010600030101010101" pitchFamily="2" charset="-122"/>
                <a:ea typeface="宋体" panose="02010600030101010101" pitchFamily="2" charset="-122"/>
              </a:rPr>
              <a:t>  {[A  </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c·,e]</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[B  </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c·,d]}</a:t>
            </a:r>
            <a:endParaRPr lang="en-US" altLang="zh-CN" sz="2400" b="1" dirty="0">
              <a:latin typeface="宋体" panose="02010600030101010101" pitchFamily="2" charset="-122"/>
              <a:ea typeface="宋体" panose="02010600030101010101" pitchFamily="2" charset="-122"/>
            </a:endParaRPr>
          </a:p>
        </p:txBody>
      </p:sp>
      <p:sp>
        <p:nvSpPr>
          <p:cNvPr id="79876" name="Line 3"/>
          <p:cNvSpPr/>
          <p:nvPr/>
        </p:nvSpPr>
        <p:spPr>
          <a:xfrm>
            <a:off x="1520825" y="2260600"/>
            <a:ext cx="503238" cy="0"/>
          </a:xfrm>
          <a:prstGeom prst="line">
            <a:avLst/>
          </a:prstGeom>
          <a:ln w="50800" cap="flat" cmpd="sng">
            <a:solidFill>
              <a:srgbClr val="FF0000"/>
            </a:solidFill>
            <a:prstDash val="solid"/>
            <a:headEnd type="none" w="med" len="med"/>
            <a:tailEnd type="triangle" w="med" len="med"/>
          </a:ln>
        </p:spPr>
      </p:sp>
      <p:sp>
        <p:nvSpPr>
          <p:cNvPr id="79877" name="Line 4"/>
          <p:cNvSpPr/>
          <p:nvPr/>
        </p:nvSpPr>
        <p:spPr>
          <a:xfrm>
            <a:off x="1597025" y="2870200"/>
            <a:ext cx="503238" cy="0"/>
          </a:xfrm>
          <a:prstGeom prst="line">
            <a:avLst/>
          </a:prstGeom>
          <a:ln w="50800" cap="flat" cmpd="sng">
            <a:solidFill>
              <a:srgbClr val="FF0000"/>
            </a:solidFill>
            <a:prstDash val="solid"/>
            <a:headEnd type="none" w="med" len="med"/>
            <a:tailEnd type="triangle" w="med" len="med"/>
          </a:ln>
        </p:spPr>
      </p:sp>
      <p:sp>
        <p:nvSpPr>
          <p:cNvPr id="79878" name="Line 5"/>
          <p:cNvSpPr/>
          <p:nvPr/>
        </p:nvSpPr>
        <p:spPr>
          <a:xfrm>
            <a:off x="3806825" y="2260600"/>
            <a:ext cx="503238" cy="0"/>
          </a:xfrm>
          <a:prstGeom prst="line">
            <a:avLst/>
          </a:prstGeom>
          <a:ln w="50800" cap="flat" cmpd="sng">
            <a:solidFill>
              <a:srgbClr val="FF0000"/>
            </a:solidFill>
            <a:prstDash val="solid"/>
            <a:headEnd type="none" w="med" len="med"/>
            <a:tailEnd type="triangle" w="med" len="med"/>
          </a:ln>
        </p:spPr>
      </p:sp>
      <p:sp>
        <p:nvSpPr>
          <p:cNvPr id="79879" name="Line 6"/>
          <p:cNvSpPr/>
          <p:nvPr/>
        </p:nvSpPr>
        <p:spPr>
          <a:xfrm>
            <a:off x="3883025" y="2794000"/>
            <a:ext cx="503238" cy="0"/>
          </a:xfrm>
          <a:prstGeom prst="line">
            <a:avLst/>
          </a:prstGeom>
          <a:ln w="50800" cap="flat" cmpd="sng">
            <a:solidFill>
              <a:srgbClr val="FF0000"/>
            </a:solidFill>
            <a:prstDash val="solid"/>
            <a:headEnd type="none" w="med" len="med"/>
            <a:tailEnd type="triangle" w="med" len="med"/>
          </a:ln>
        </p:spPr>
      </p:sp>
      <p:sp>
        <p:nvSpPr>
          <p:cNvPr id="79880" name="Line 7"/>
          <p:cNvSpPr/>
          <p:nvPr/>
        </p:nvSpPr>
        <p:spPr>
          <a:xfrm>
            <a:off x="3502025" y="3403600"/>
            <a:ext cx="503238" cy="0"/>
          </a:xfrm>
          <a:prstGeom prst="line">
            <a:avLst/>
          </a:prstGeom>
          <a:ln w="50800" cap="flat" cmpd="sng">
            <a:solidFill>
              <a:srgbClr val="FF0000"/>
            </a:solidFill>
            <a:prstDash val="solid"/>
            <a:headEnd type="none" w="med" len="med"/>
            <a:tailEnd type="triangle" w="med" len="med"/>
          </a:ln>
        </p:spPr>
      </p:sp>
      <p:sp>
        <p:nvSpPr>
          <p:cNvPr id="79881" name="Line 8"/>
          <p:cNvSpPr/>
          <p:nvPr/>
        </p:nvSpPr>
        <p:spPr>
          <a:xfrm>
            <a:off x="3578225" y="3937000"/>
            <a:ext cx="503238" cy="0"/>
          </a:xfrm>
          <a:prstGeom prst="line">
            <a:avLst/>
          </a:prstGeom>
          <a:ln w="50800" cap="flat" cmpd="sng">
            <a:solidFill>
              <a:srgbClr val="FF0000"/>
            </a:solidFill>
            <a:prstDash val="solid"/>
            <a:headEnd type="none" w="med" len="med"/>
            <a:tailEnd type="triangle" w="med" len="med"/>
          </a:ln>
        </p:spPr>
      </p:sp>
      <p:sp>
        <p:nvSpPr>
          <p:cNvPr id="263177" name="Rectangle 9"/>
          <p:cNvSpPr/>
          <p:nvPr/>
        </p:nvSpPr>
        <p:spPr>
          <a:xfrm>
            <a:off x="685800" y="3186113"/>
            <a:ext cx="7772400" cy="1004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合并后，得到　 </a:t>
            </a:r>
            <a:r>
              <a:rPr lang="en-US" altLang="zh-CN" sz="2400" b="1" dirty="0">
                <a:latin typeface="宋体" panose="02010600030101010101" pitchFamily="2" charset="-122"/>
                <a:ea typeface="宋体" panose="02010600030101010101" pitchFamily="2" charset="-122"/>
              </a:rPr>
              <a:t>A  </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c·,d/e</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B  </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c·,d/e</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3177">
                                            <p:txEl>
                                              <p:charRg st="0" end="19"/>
                                            </p:txEl>
                                          </p:spTgt>
                                        </p:tgtEl>
                                        <p:attrNameLst>
                                          <p:attrName>style.visibility</p:attrName>
                                        </p:attrNameLst>
                                      </p:cBhvr>
                                      <p:to>
                                        <p:strVal val="visible"/>
                                      </p:to>
                                    </p:set>
                                    <p:animEffect transition="in" filter="dissolve">
                                      <p:cBhvr>
                                        <p:cTn id="7" dur="500"/>
                                        <p:tgtEl>
                                          <p:spTgt spid="263177">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3177">
                                            <p:txEl>
                                              <p:charRg st="19" end="39"/>
                                            </p:txEl>
                                          </p:spTgt>
                                        </p:tgtEl>
                                        <p:attrNameLst>
                                          <p:attrName>style.visibility</p:attrName>
                                        </p:attrNameLst>
                                      </p:cBhvr>
                                      <p:to>
                                        <p:strVal val="visible"/>
                                      </p:to>
                                    </p:set>
                                    <p:animEffect transition="in" filter="dissolve">
                                      <p:cBhvr>
                                        <p:cTn id="12" dur="500"/>
                                        <p:tgtEl>
                                          <p:spTgt spid="263177">
                                            <p:txEl>
                                              <p:charRg st="19"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64194" name="Rectangle 2"/>
          <p:cNvSpPr/>
          <p:nvPr/>
        </p:nvSpPr>
        <p:spPr>
          <a:xfrm>
            <a:off x="611188" y="1133475"/>
            <a:ext cx="7993062" cy="3743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solidFill>
                  <a:srgbClr val="FF3300"/>
                </a:solidFill>
                <a:latin typeface="微软雅黑" panose="020B0503020204020204" pitchFamily="34" charset="-122"/>
                <a:ea typeface="微软雅黑" panose="020B0503020204020204" pitchFamily="34" charset="-122"/>
              </a:rPr>
              <a:t>根据合并同心集后的项目集族构造该文法的</a:t>
            </a:r>
            <a:r>
              <a:rPr lang="en-US" altLang="zh-CN" sz="2400" b="1" dirty="0">
                <a:solidFill>
                  <a:srgbClr val="FF3300"/>
                </a:solidFill>
                <a:latin typeface="微软雅黑" panose="020B0503020204020204" pitchFamily="34" charset="-122"/>
                <a:ea typeface="微软雅黑" panose="020B0503020204020204" pitchFamily="34" charset="-122"/>
              </a:rPr>
              <a:t>LALR</a:t>
            </a:r>
            <a:r>
              <a:rPr lang="zh-CN" altLang="en-US" sz="2400" b="1" dirty="0">
                <a:solidFill>
                  <a:srgbClr val="FF3300"/>
                </a:solidFill>
                <a:latin typeface="微软雅黑" panose="020B0503020204020204" pitchFamily="34" charset="-122"/>
                <a:ea typeface="微软雅黑" panose="020B0503020204020204" pitchFamily="34" charset="-122"/>
              </a:rPr>
              <a:t>（</a:t>
            </a:r>
            <a:r>
              <a:rPr lang="en-US" altLang="zh-CN" sz="2400" b="1" dirty="0">
                <a:solidFill>
                  <a:srgbClr val="FF3300"/>
                </a:solidFill>
                <a:latin typeface="微软雅黑" panose="020B0503020204020204" pitchFamily="34" charset="-122"/>
                <a:ea typeface="微软雅黑" panose="020B0503020204020204" pitchFamily="34" charset="-122"/>
              </a:rPr>
              <a:t>1</a:t>
            </a:r>
            <a:r>
              <a:rPr lang="zh-CN" altLang="en-US" sz="2400" b="1" dirty="0">
                <a:solidFill>
                  <a:srgbClr val="FF3300"/>
                </a:solidFill>
                <a:latin typeface="微软雅黑" panose="020B0503020204020204" pitchFamily="34" charset="-122"/>
                <a:ea typeface="微软雅黑" panose="020B0503020204020204" pitchFamily="34" charset="-122"/>
              </a:rPr>
              <a:t>）</a:t>
            </a:r>
            <a:endParaRPr lang="zh-CN" altLang="en-US" sz="2400" b="1" dirty="0">
              <a:solidFill>
                <a:srgbClr val="FF3300"/>
              </a:solidFill>
              <a:latin typeface="微软雅黑" panose="020B0503020204020204" pitchFamily="34" charset="-122"/>
              <a:ea typeface="微软雅黑" panose="020B0503020204020204" pitchFamily="34" charset="-122"/>
            </a:endParaRPr>
          </a:p>
          <a:p>
            <a:pPr marL="0" lvl="0" indent="0">
              <a:spcBef>
                <a:spcPct val="50000"/>
              </a:spcBef>
              <a:buFont typeface="Wingdings" panose="05000000000000000000" pitchFamily="2" charset="2"/>
              <a:buNone/>
            </a:pPr>
            <a:r>
              <a:rPr lang="zh-CN" altLang="en-US" sz="2400" b="1" dirty="0">
                <a:solidFill>
                  <a:srgbClr val="FF3300"/>
                </a:solidFill>
                <a:latin typeface="微软雅黑" panose="020B0503020204020204" pitchFamily="34" charset="-122"/>
                <a:ea typeface="微软雅黑" panose="020B0503020204020204" pitchFamily="34" charset="-122"/>
              </a:rPr>
              <a:t>　分析表，其构造步骤如下：</a:t>
            </a:r>
            <a:endParaRPr lang="zh-CN" altLang="en-US" sz="2400" b="1" dirty="0">
              <a:solidFill>
                <a:srgbClr val="FF3300"/>
              </a:solidFill>
              <a:latin typeface="微软雅黑" panose="020B0503020204020204" pitchFamily="34" charset="-122"/>
              <a:ea typeface="微软雅黑" panose="020B0503020204020204" pitchFamily="34" charset="-122"/>
            </a:endParaRPr>
          </a:p>
          <a:p>
            <a:pPr marL="0" lvl="0" indent="0">
              <a:spcBef>
                <a:spcPct val="50000"/>
              </a:spcBef>
              <a:buFont typeface="Wingdings" panose="05000000000000000000" pitchFamily="2" charset="2"/>
              <a:buNone/>
            </a:pP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构造文法</a:t>
            </a:r>
            <a:r>
              <a:rPr lang="en-US" altLang="zh-CN" sz="2400" b="1" dirty="0">
                <a:latin typeface="宋体" panose="02010600030101010101" pitchFamily="2" charset="-122"/>
                <a:ea typeface="宋体" panose="02010600030101010101" pitchFamily="2" charset="-122"/>
              </a:rPr>
              <a:t>G</a:t>
            </a:r>
            <a:r>
              <a:rPr lang="zh-CN" altLang="en-US" sz="2400" b="1" dirty="0">
                <a:latin typeface="宋体" panose="02010600030101010101" pitchFamily="2" charset="-122"/>
                <a:ea typeface="宋体" panose="02010600030101010101" pitchFamily="2" charset="-122"/>
              </a:rPr>
              <a:t>的</a:t>
            </a:r>
            <a:r>
              <a:rPr lang="en-US" altLang="zh-CN" sz="2400" b="1" dirty="0">
                <a:latin typeface="宋体" panose="02010600030101010101" pitchFamily="2" charset="-122"/>
                <a:ea typeface="宋体" panose="02010600030101010101" pitchFamily="2" charset="-122"/>
              </a:rPr>
              <a:t>LR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）项目集族，</a:t>
            </a:r>
            <a:r>
              <a:rPr lang="en-US" altLang="zh-CN" sz="2400" b="1" dirty="0">
                <a:latin typeface="宋体" panose="02010600030101010101" pitchFamily="2" charset="-122"/>
                <a:ea typeface="宋体" panose="02010600030101010101" pitchFamily="2" charset="-122"/>
              </a:rPr>
              <a:t>C</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0</a:t>
            </a:r>
            <a:r>
              <a:rPr lang="en-US" altLang="zh-CN" sz="2400" b="1" dirty="0">
                <a:latin typeface="宋体" panose="02010600030101010101" pitchFamily="2" charset="-122"/>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1</a:t>
            </a:r>
            <a:r>
              <a:rPr lang="en-US" altLang="zh-CN" sz="2400" b="1" dirty="0">
                <a:latin typeface="宋体" panose="02010600030101010101" pitchFamily="2" charset="-122"/>
                <a:ea typeface="宋体" panose="02010600030101010101" pitchFamily="2" charset="-122"/>
              </a:rPr>
              <a:t>,…,I</a:t>
            </a:r>
            <a:r>
              <a:rPr lang="en-US" altLang="zh-CN" sz="2400" b="1" baseline="-25000" dirty="0">
                <a:latin typeface="宋体" panose="02010600030101010101" pitchFamily="2" charset="-122"/>
                <a:ea typeface="宋体" panose="02010600030101010101" pitchFamily="2" charset="-122"/>
              </a:rPr>
              <a:t>n</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合并所有的同心集，使</a:t>
            </a:r>
            <a:r>
              <a:rPr lang="en-US" altLang="zh-CN" sz="2400" b="1" dirty="0">
                <a:latin typeface="宋体" panose="02010600030101010101" pitchFamily="2" charset="-122"/>
                <a:ea typeface="宋体" panose="02010600030101010101" pitchFamily="2" charset="-122"/>
              </a:rPr>
              <a:t>C</a:t>
            </a:r>
            <a:r>
              <a:rPr lang="zh-CN" altLang="en-US" sz="2400" b="1" dirty="0">
                <a:latin typeface="宋体" panose="02010600030101010101" pitchFamily="2" charset="-122"/>
                <a:ea typeface="宋体" panose="02010600030101010101" pitchFamily="2" charset="-122"/>
              </a:rPr>
              <a:t>变为</a:t>
            </a:r>
            <a:r>
              <a:rPr lang="en-US" altLang="zh-CN" sz="2400" b="1" dirty="0">
                <a:latin typeface="宋体" panose="02010600030101010101" pitchFamily="2" charset="-122"/>
                <a:ea typeface="宋体" panose="02010600030101010101" pitchFamily="2" charset="-122"/>
              </a:rPr>
              <a:t>C`</a:t>
            </a:r>
            <a:r>
              <a:rPr lang="zh-CN" altLang="en-US" sz="2400" b="1" dirty="0">
                <a:ea typeface="宋体" panose="02010600030101010101" pitchFamily="2" charset="-122"/>
              </a:rPr>
              <a:t>＝</a:t>
            </a:r>
            <a:r>
              <a:rPr lang="en-US" altLang="zh-CN" sz="2400" b="1" dirty="0">
                <a:ea typeface="宋体" panose="02010600030101010101" pitchFamily="2" charset="-122"/>
              </a:rPr>
              <a:t>{J</a:t>
            </a:r>
            <a:r>
              <a:rPr lang="en-US" altLang="zh-CN" sz="2400" b="1" baseline="-25000" dirty="0">
                <a:latin typeface="宋体" panose="02010600030101010101" pitchFamily="2" charset="-122"/>
                <a:ea typeface="宋体" panose="02010600030101010101" pitchFamily="2" charset="-122"/>
              </a:rPr>
              <a:t>0</a:t>
            </a:r>
            <a:r>
              <a:rPr lang="en-US" altLang="zh-CN" sz="2400" b="1" dirty="0">
                <a:ea typeface="宋体" panose="02010600030101010101" pitchFamily="2" charset="-122"/>
              </a:rPr>
              <a:t>,J</a:t>
            </a:r>
            <a:r>
              <a:rPr lang="en-US" altLang="zh-CN" sz="2400" b="1" baseline="-25000" dirty="0">
                <a:latin typeface="宋体" panose="02010600030101010101" pitchFamily="2" charset="-122"/>
                <a:ea typeface="宋体" panose="02010600030101010101" pitchFamily="2" charset="-122"/>
              </a:rPr>
              <a:t>1</a:t>
            </a:r>
            <a:r>
              <a:rPr lang="en-US" altLang="zh-CN" sz="2400" b="1" dirty="0">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,J</a:t>
            </a:r>
            <a:r>
              <a:rPr lang="en-US" altLang="zh-CN" sz="2400" b="1" baseline="-25000" dirty="0">
                <a:latin typeface="宋体" panose="02010600030101010101" pitchFamily="2" charset="-122"/>
                <a:ea typeface="宋体" panose="02010600030101010101" pitchFamily="2" charset="-122"/>
              </a:rPr>
              <a:t>m</a:t>
            </a:r>
            <a:r>
              <a:rPr lang="en-US" altLang="zh-CN" sz="2400" b="1" dirty="0">
                <a:ea typeface="宋体" panose="02010600030101010101" pitchFamily="2" charset="-122"/>
              </a:rPr>
              <a:t>}</a:t>
            </a:r>
            <a:r>
              <a:rPr lang="zh-CN" altLang="en-US" sz="2400" b="1" dirty="0">
                <a:ea typeface="宋体" panose="02010600030101010101" pitchFamily="2" charset="-122"/>
              </a:rPr>
              <a:t>，便是</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LALR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）的项目集</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(3)</a:t>
            </a:r>
            <a:r>
              <a:rPr lang="zh-CN" altLang="en-US" sz="2400" b="1" dirty="0">
                <a:ea typeface="宋体" panose="02010600030101010101" pitchFamily="2" charset="-122"/>
              </a:rPr>
              <a:t>据</a:t>
            </a:r>
            <a:r>
              <a:rPr lang="en-US" altLang="zh-CN" sz="2400" b="1" dirty="0">
                <a:ea typeface="宋体" panose="02010600030101010101" pitchFamily="2" charset="-122"/>
              </a:rPr>
              <a:t>C`</a:t>
            </a:r>
            <a:r>
              <a:rPr lang="zh-CN" altLang="en-US" sz="2400" b="1" dirty="0">
                <a:ea typeface="宋体" panose="02010600030101010101" pitchFamily="2" charset="-122"/>
              </a:rPr>
              <a:t>构造动作表，其方法与</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）分析表的构造相</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同①②③④</a:t>
            </a:r>
            <a:endParaRPr lang="zh-CN" altLang="en-US" sz="2400" b="1" dirty="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194">
                                            <p:txEl>
                                              <p:charRg st="0" end="27"/>
                                            </p:txEl>
                                          </p:spTgt>
                                        </p:tgtEl>
                                        <p:attrNameLst>
                                          <p:attrName>style.visibility</p:attrName>
                                        </p:attrNameLst>
                                      </p:cBhvr>
                                      <p:to>
                                        <p:strVal val="visible"/>
                                      </p:to>
                                    </p:set>
                                    <p:animEffect transition="in" filter="blinds(horizontal)">
                                      <p:cBhvr>
                                        <p:cTn id="7" dur="500"/>
                                        <p:tgtEl>
                                          <p:spTgt spid="264194">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4194">
                                            <p:txEl>
                                              <p:charRg st="27" end="41"/>
                                            </p:txEl>
                                          </p:spTgt>
                                        </p:tgtEl>
                                        <p:attrNameLst>
                                          <p:attrName>style.visibility</p:attrName>
                                        </p:attrNameLst>
                                      </p:cBhvr>
                                      <p:to>
                                        <p:strVal val="visible"/>
                                      </p:to>
                                    </p:set>
                                    <p:animEffect transition="in" filter="blinds(horizontal)">
                                      <p:cBhvr>
                                        <p:cTn id="12" dur="500"/>
                                        <p:tgtEl>
                                          <p:spTgt spid="264194">
                                            <p:txEl>
                                              <p:charRg st="27"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4194">
                                            <p:txEl>
                                              <p:charRg st="41" end="75"/>
                                            </p:txEl>
                                          </p:spTgt>
                                        </p:tgtEl>
                                        <p:attrNameLst>
                                          <p:attrName>style.visibility</p:attrName>
                                        </p:attrNameLst>
                                      </p:cBhvr>
                                      <p:to>
                                        <p:strVal val="visible"/>
                                      </p:to>
                                    </p:set>
                                    <p:animEffect transition="in" filter="blinds(horizontal)">
                                      <p:cBhvr>
                                        <p:cTn id="17" dur="500"/>
                                        <p:tgtEl>
                                          <p:spTgt spid="264194">
                                            <p:txEl>
                                              <p:charRg st="4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4194">
                                            <p:txEl>
                                              <p:charRg st="75" end="110"/>
                                            </p:txEl>
                                          </p:spTgt>
                                        </p:tgtEl>
                                        <p:attrNameLst>
                                          <p:attrName>style.visibility</p:attrName>
                                        </p:attrNameLst>
                                      </p:cBhvr>
                                      <p:to>
                                        <p:strVal val="visible"/>
                                      </p:to>
                                    </p:set>
                                    <p:animEffect transition="in" filter="blinds(horizontal)">
                                      <p:cBhvr>
                                        <p:cTn id="22" dur="500"/>
                                        <p:tgtEl>
                                          <p:spTgt spid="264194">
                                            <p:txEl>
                                              <p:charRg st="75" end="1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4194">
                                            <p:txEl>
                                              <p:charRg st="110" end="123"/>
                                            </p:txEl>
                                          </p:spTgt>
                                        </p:tgtEl>
                                        <p:attrNameLst>
                                          <p:attrName>style.visibility</p:attrName>
                                        </p:attrNameLst>
                                      </p:cBhvr>
                                      <p:to>
                                        <p:strVal val="visible"/>
                                      </p:to>
                                    </p:set>
                                    <p:animEffect transition="in" filter="blinds(horizontal)">
                                      <p:cBhvr>
                                        <p:cTn id="27" dur="500"/>
                                        <p:tgtEl>
                                          <p:spTgt spid="264194">
                                            <p:txEl>
                                              <p:charRg st="110" end="1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4194">
                                            <p:txEl>
                                              <p:charRg st="123" end="152"/>
                                            </p:txEl>
                                          </p:spTgt>
                                        </p:tgtEl>
                                        <p:attrNameLst>
                                          <p:attrName>style.visibility</p:attrName>
                                        </p:attrNameLst>
                                      </p:cBhvr>
                                      <p:to>
                                        <p:strVal val="visible"/>
                                      </p:to>
                                    </p:set>
                                    <p:animEffect transition="in" filter="blinds(horizontal)">
                                      <p:cBhvr>
                                        <p:cTn id="32" dur="500"/>
                                        <p:tgtEl>
                                          <p:spTgt spid="264194">
                                            <p:txEl>
                                              <p:charRg st="123" end="15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4194">
                                            <p:txEl>
                                              <p:charRg st="152" end="159"/>
                                            </p:txEl>
                                          </p:spTgt>
                                        </p:tgtEl>
                                        <p:attrNameLst>
                                          <p:attrName>style.visibility</p:attrName>
                                        </p:attrNameLst>
                                      </p:cBhvr>
                                      <p:to>
                                        <p:strVal val="visible"/>
                                      </p:to>
                                    </p:set>
                                    <p:animEffect transition="in" filter="blinds(horizontal)">
                                      <p:cBhvr>
                                        <p:cTn id="37" dur="500"/>
                                        <p:tgtEl>
                                          <p:spTgt spid="264194">
                                            <p:txEl>
                                              <p:charRg st="15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272386" name="Picture 2" descr="7_6_1"/>
          <p:cNvPicPr>
            <a:picLocks noChangeAspect="1"/>
          </p:cNvPicPr>
          <p:nvPr/>
        </p:nvPicPr>
        <p:blipFill>
          <a:blip r:embed="rId1"/>
          <a:stretch>
            <a:fillRect/>
          </a:stretch>
        </p:blipFill>
        <p:spPr>
          <a:xfrm>
            <a:off x="1679575" y="3430588"/>
            <a:ext cx="5719763" cy="1979612"/>
          </a:xfrm>
          <a:prstGeom prst="rect">
            <a:avLst/>
          </a:prstGeom>
          <a:noFill/>
          <a:ln w="9525">
            <a:noFill/>
          </a:ln>
        </p:spPr>
      </p:pic>
      <p:sp>
        <p:nvSpPr>
          <p:cNvPr id="272387" name="Text Box 3"/>
          <p:cNvSpPr txBox="1"/>
          <p:nvPr/>
        </p:nvSpPr>
        <p:spPr>
          <a:xfrm>
            <a:off x="609600" y="819150"/>
            <a:ext cx="76200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solidFill>
                  <a:srgbClr val="FF3300"/>
                </a:solidFill>
                <a:latin typeface="微软雅黑" panose="020B0503020204020204" pitchFamily="34" charset="-122"/>
                <a:ea typeface="微软雅黑" panose="020B0503020204020204" pitchFamily="34" charset="-122"/>
              </a:rPr>
              <a:t>四种</a:t>
            </a:r>
            <a:r>
              <a:rPr lang="en-US" altLang="zh-CN" sz="2400" b="1" dirty="0">
                <a:solidFill>
                  <a:srgbClr val="FF3300"/>
                </a:solidFill>
                <a:latin typeface="微软雅黑" panose="020B0503020204020204" pitchFamily="34" charset="-122"/>
                <a:ea typeface="微软雅黑" panose="020B0503020204020204" pitchFamily="34" charset="-122"/>
              </a:rPr>
              <a:t>LR</a:t>
            </a:r>
            <a:r>
              <a:rPr lang="zh-CN" altLang="en-US" sz="2400" b="1" dirty="0">
                <a:solidFill>
                  <a:srgbClr val="FF3300"/>
                </a:solidFill>
                <a:latin typeface="微软雅黑" panose="020B0503020204020204" pitchFamily="34" charset="-122"/>
                <a:ea typeface="微软雅黑" panose="020B0503020204020204" pitchFamily="34" charset="-122"/>
              </a:rPr>
              <a:t>类型：</a:t>
            </a:r>
            <a:endParaRPr lang="zh-CN" altLang="en-US" sz="2400" b="1" dirty="0">
              <a:solidFill>
                <a:srgbClr val="FF3300"/>
              </a:solidFill>
              <a:latin typeface="微软雅黑" panose="020B0503020204020204" pitchFamily="34" charset="-122"/>
              <a:ea typeface="微软雅黑" panose="020B0503020204020204" pitchFamily="34" charset="-122"/>
            </a:endParaRPr>
          </a:p>
          <a:p>
            <a:pPr marL="0" lvl="0" indent="0">
              <a:spcBef>
                <a:spcPct val="50000"/>
              </a:spcBef>
              <a:buFont typeface="Wingdings" panose="05000000000000000000" pitchFamily="2" charset="2"/>
              <a:buChar char="Ø"/>
            </a:pPr>
            <a:r>
              <a:rPr lang="en-US" altLang="zh-CN" sz="2400" b="1" dirty="0">
                <a:ea typeface="宋体" panose="02010600030101010101" pitchFamily="2" charset="-122"/>
              </a:rPr>
              <a:t>LR(0) </a:t>
            </a:r>
            <a:r>
              <a:rPr lang="zh-CN" altLang="en-US" sz="2400" b="1" dirty="0">
                <a:ea typeface="宋体" panose="02010600030101010101" pitchFamily="2" charset="-122"/>
              </a:rPr>
              <a:t>、</a:t>
            </a:r>
            <a:r>
              <a:rPr lang="en-US" altLang="zh-CN" sz="2400" b="1" dirty="0">
                <a:ea typeface="宋体" panose="02010600030101010101" pitchFamily="2" charset="-122"/>
              </a:rPr>
              <a:t>SLR(1) </a:t>
            </a:r>
            <a:r>
              <a:rPr lang="zh-CN" altLang="en-US" sz="2400" b="1" dirty="0">
                <a:ea typeface="宋体" panose="02010600030101010101" pitchFamily="2" charset="-122"/>
              </a:rPr>
              <a:t>、 </a:t>
            </a:r>
            <a:r>
              <a:rPr lang="en-US" altLang="zh-CN" sz="2400" b="1" dirty="0">
                <a:ea typeface="宋体" panose="02010600030101010101" pitchFamily="2" charset="-122"/>
              </a:rPr>
              <a:t>LALR(1) </a:t>
            </a:r>
            <a:r>
              <a:rPr lang="zh-CN" altLang="en-US" sz="2400" b="1" dirty="0">
                <a:ea typeface="宋体" panose="02010600030101010101" pitchFamily="2" charset="-122"/>
              </a:rPr>
              <a:t>、 </a:t>
            </a:r>
            <a:r>
              <a:rPr lang="en-US" altLang="zh-CN" sz="2400" b="1" dirty="0">
                <a:ea typeface="宋体" panose="02010600030101010101" pitchFamily="2" charset="-122"/>
              </a:rPr>
              <a:t>LR(1) </a:t>
            </a:r>
            <a:r>
              <a:rPr lang="zh-CN" altLang="en-US" sz="2400" b="1" dirty="0">
                <a:ea typeface="宋体" panose="02010600030101010101" pitchFamily="2" charset="-122"/>
              </a:rPr>
              <a:t>功能逐个增强</a:t>
            </a:r>
            <a:endParaRPr lang="zh-CN" altLang="en-US" sz="2400" b="1" dirty="0">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ea typeface="宋体" panose="02010600030101010101" pitchFamily="2" charset="-122"/>
              </a:rPr>
              <a:t>四种</a:t>
            </a:r>
            <a:r>
              <a:rPr lang="en-US" altLang="zh-CN" sz="2400" b="1" dirty="0">
                <a:ea typeface="宋体" panose="02010600030101010101" pitchFamily="2" charset="-122"/>
              </a:rPr>
              <a:t>LR</a:t>
            </a:r>
            <a:r>
              <a:rPr lang="zh-CN" altLang="en-US" sz="2400" b="1" dirty="0">
                <a:ea typeface="宋体" panose="02010600030101010101" pitchFamily="2" charset="-122"/>
              </a:rPr>
              <a:t>类型的文法是真包含关系</a:t>
            </a:r>
            <a:endParaRPr lang="zh-CN" altLang="en-US" sz="2400" b="1" dirty="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387">
                                            <p:txEl>
                                              <p:charRg st="0" end="8"/>
                                            </p:txEl>
                                          </p:spTgt>
                                        </p:tgtEl>
                                        <p:attrNameLst>
                                          <p:attrName>style.visibility</p:attrName>
                                        </p:attrNameLst>
                                      </p:cBhvr>
                                      <p:to>
                                        <p:strVal val="visible"/>
                                      </p:to>
                                    </p:set>
                                    <p:animEffect transition="in" filter="blinds(horizontal)">
                                      <p:cBhvr>
                                        <p:cTn id="7" dur="500"/>
                                        <p:tgtEl>
                                          <p:spTgt spid="272387">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2387">
                                            <p:txEl>
                                              <p:charRg st="8" end="47"/>
                                            </p:txEl>
                                          </p:spTgt>
                                        </p:tgtEl>
                                        <p:attrNameLst>
                                          <p:attrName>style.visibility</p:attrName>
                                        </p:attrNameLst>
                                      </p:cBhvr>
                                      <p:to>
                                        <p:strVal val="visible"/>
                                      </p:to>
                                    </p:set>
                                    <p:animEffect transition="in" filter="blinds(horizontal)">
                                      <p:cBhvr>
                                        <p:cTn id="12" dur="500"/>
                                        <p:tgtEl>
                                          <p:spTgt spid="272387">
                                            <p:txEl>
                                              <p:charRg st="8"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2387">
                                            <p:txEl>
                                              <p:charRg st="47" end="63"/>
                                            </p:txEl>
                                          </p:spTgt>
                                        </p:tgtEl>
                                        <p:attrNameLst>
                                          <p:attrName>style.visibility</p:attrName>
                                        </p:attrNameLst>
                                      </p:cBhvr>
                                      <p:to>
                                        <p:strVal val="visible"/>
                                      </p:to>
                                    </p:set>
                                    <p:animEffect transition="in" filter="blinds(horizontal)">
                                      <p:cBhvr>
                                        <p:cTn id="17" dur="500"/>
                                        <p:tgtEl>
                                          <p:spTgt spid="272387">
                                            <p:txEl>
                                              <p:charRg st="47"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2386"/>
                                        </p:tgtEl>
                                        <p:attrNameLst>
                                          <p:attrName>style.visibility</p:attrName>
                                        </p:attrNameLst>
                                      </p:cBhvr>
                                      <p:to>
                                        <p:strVal val="visible"/>
                                      </p:to>
                                    </p:set>
                                    <p:animEffect transition="in" filter="blinds(horizontal)">
                                      <p:cBhvr>
                                        <p:cTn id="22" dur="500"/>
                                        <p:tgtEl>
                                          <p:spTgt spid="272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82947" name="Rectangle 2"/>
          <p:cNvSpPr/>
          <p:nvPr/>
        </p:nvSpPr>
        <p:spPr>
          <a:xfrm>
            <a:off x="827088" y="747713"/>
            <a:ext cx="8137525" cy="4984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solidFill>
                  <a:srgbClr val="FF3300"/>
                </a:solidFill>
                <a:ea typeface="微软雅黑" panose="020B0503020204020204" pitchFamily="34" charset="-122"/>
              </a:rPr>
              <a:t>如何判断一个文法是哪一种文法呢？</a:t>
            </a:r>
            <a:endParaRPr lang="zh-CN" altLang="en-US" sz="2400" b="1" dirty="0">
              <a:solidFill>
                <a:srgbClr val="FF3300"/>
              </a:solidFill>
              <a:ea typeface="微软雅黑" panose="020B0503020204020204" pitchFamily="34" charset="-122"/>
            </a:endParaRPr>
          </a:p>
          <a:p>
            <a:pPr marL="0" lvl="0" indent="0">
              <a:spcBef>
                <a:spcPct val="50000"/>
              </a:spcBef>
              <a:buFont typeface="Wingdings" panose="05000000000000000000" pitchFamily="2" charset="2"/>
              <a:buChar char="v"/>
            </a:pPr>
            <a:r>
              <a:rPr lang="zh-CN" altLang="en-US" sz="2400" b="1" dirty="0">
                <a:solidFill>
                  <a:srgbClr val="FF3300"/>
                </a:solidFill>
                <a:ea typeface="宋体" panose="02010600030101010101" pitchFamily="2" charset="-122"/>
              </a:rPr>
              <a:t>例：</a:t>
            </a:r>
            <a:r>
              <a:rPr lang="zh-CN" altLang="en-US" sz="2400" b="1" dirty="0">
                <a:ea typeface="宋体" panose="02010600030101010101" pitchFamily="2" charset="-122"/>
              </a:rPr>
              <a:t>有文法</a:t>
            </a:r>
            <a:r>
              <a:rPr lang="en-US" altLang="zh-CN" sz="2400" b="1" dirty="0">
                <a:ea typeface="宋体" panose="02010600030101010101" pitchFamily="2" charset="-122"/>
              </a:rPr>
              <a:t>G</a:t>
            </a:r>
            <a:r>
              <a:rPr lang="zh-CN" altLang="en-US" sz="2400" b="1" baseline="-25000" dirty="0">
                <a:ea typeface="宋体" panose="02010600030101010101" pitchFamily="2" charset="-122"/>
              </a:rPr>
              <a:t>１</a:t>
            </a:r>
            <a:r>
              <a:rPr lang="zh-CN" altLang="en-US" sz="2400" b="1" dirty="0">
                <a:ea typeface="宋体" panose="02010600030101010101" pitchFamily="2" charset="-122"/>
              </a:rPr>
              <a:t>（</a:t>
            </a:r>
            <a:r>
              <a:rPr lang="en-US" altLang="zh-CN" sz="2400" b="1" dirty="0">
                <a:ea typeface="宋体" panose="02010600030101010101" pitchFamily="2" charset="-122"/>
              </a:rPr>
              <a:t>S`</a:t>
            </a:r>
            <a:r>
              <a:rPr lang="zh-CN" altLang="en-US" sz="2400" b="1" dirty="0">
                <a:ea typeface="宋体" panose="02010600030101010101" pitchFamily="2" charset="-122"/>
              </a:rPr>
              <a:t>）的产生式如下：</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0</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solidFill>
                  <a:srgbClr val="000000"/>
                </a:solidFill>
              </a:rPr>
              <a:t> '</a:t>
            </a:r>
            <a:r>
              <a:rPr lang="en-US" altLang="zh-CN" sz="2400" b="1" dirty="0"/>
              <a:t> → </a:t>
            </a:r>
            <a:r>
              <a:rPr lang="en-US" altLang="zh-CN" sz="2400" b="1" dirty="0">
                <a:ea typeface="宋体" panose="02010600030101010101" pitchFamily="2" charset="-122"/>
              </a:rPr>
              <a:t>S</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t> → </a:t>
            </a:r>
            <a:r>
              <a:rPr lang="en-US" altLang="zh-CN" sz="2400" b="1" dirty="0">
                <a:ea typeface="宋体" panose="02010600030101010101" pitchFamily="2" charset="-122"/>
              </a:rPr>
              <a:t>L</a:t>
            </a:r>
            <a:r>
              <a:rPr lang="zh-CN" altLang="en-US" sz="2400" b="1" dirty="0">
                <a:ea typeface="宋体" panose="02010600030101010101" pitchFamily="2" charset="-122"/>
              </a:rPr>
              <a:t>＝</a:t>
            </a:r>
            <a:r>
              <a:rPr lang="en-US" altLang="zh-CN" sz="2400" b="1" dirty="0">
                <a:ea typeface="宋体" panose="02010600030101010101" pitchFamily="2" charset="-122"/>
              </a:rPr>
              <a:t>R</a:t>
            </a:r>
            <a:r>
              <a:rPr lang="zh-CN" altLang="en-US" sz="2400" b="1" dirty="0">
                <a:ea typeface="宋体" panose="02010600030101010101" pitchFamily="2" charset="-122"/>
              </a:rPr>
              <a:t>　　</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2</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t> → </a:t>
            </a:r>
            <a:r>
              <a:rPr lang="en-US" altLang="zh-CN" sz="2400" b="1" dirty="0">
                <a:ea typeface="宋体" panose="02010600030101010101" pitchFamily="2" charset="-122"/>
              </a:rPr>
              <a:t>R</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3</a:t>
            </a:r>
            <a:r>
              <a:rPr lang="zh-CN" altLang="en-US" sz="2400" b="1" dirty="0">
                <a:ea typeface="宋体" panose="02010600030101010101" pitchFamily="2" charset="-122"/>
              </a:rPr>
              <a:t>）</a:t>
            </a:r>
            <a:r>
              <a:rPr lang="en-US" altLang="zh-CN" sz="2400" b="1" dirty="0">
                <a:ea typeface="宋体" panose="02010600030101010101" pitchFamily="2" charset="-122"/>
              </a:rPr>
              <a:t>L</a:t>
            </a:r>
            <a:r>
              <a:rPr lang="en-US" altLang="zh-CN" sz="2400" b="1" dirty="0"/>
              <a:t> → </a:t>
            </a:r>
            <a:r>
              <a:rPr lang="zh-CN" altLang="en-US" sz="2400" b="1" dirty="0">
                <a:ea typeface="宋体" panose="02010600030101010101" pitchFamily="2" charset="-122"/>
              </a:rPr>
              <a:t>*</a:t>
            </a:r>
            <a:r>
              <a:rPr lang="en-US" altLang="zh-CN" sz="2400" b="1" dirty="0">
                <a:ea typeface="宋体" panose="02010600030101010101" pitchFamily="2" charset="-122"/>
              </a:rPr>
              <a:t>R</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a:t>
            </a:r>
            <a:r>
              <a:rPr lang="zh-CN" altLang="en-US" sz="2400" b="1" dirty="0">
                <a:ea typeface="宋体" panose="02010600030101010101" pitchFamily="2" charset="-122"/>
              </a:rPr>
              <a:t>（</a:t>
            </a:r>
            <a:r>
              <a:rPr lang="en-US" altLang="zh-CN" sz="2400" b="1" dirty="0">
                <a:ea typeface="宋体" panose="02010600030101010101" pitchFamily="2" charset="-122"/>
              </a:rPr>
              <a:t>4</a:t>
            </a:r>
            <a:r>
              <a:rPr lang="zh-CN" altLang="en-US" sz="2400" b="1" dirty="0">
                <a:ea typeface="宋体" panose="02010600030101010101" pitchFamily="2" charset="-122"/>
              </a:rPr>
              <a:t>）</a:t>
            </a:r>
            <a:r>
              <a:rPr lang="en-US" altLang="zh-CN" sz="2400" b="1" dirty="0">
                <a:ea typeface="宋体" panose="02010600030101010101" pitchFamily="2" charset="-122"/>
              </a:rPr>
              <a:t>L</a:t>
            </a:r>
            <a:r>
              <a:rPr lang="en-US" altLang="zh-CN" sz="2400" b="1" dirty="0"/>
              <a:t> → </a:t>
            </a:r>
            <a:r>
              <a:rPr lang="en-US" altLang="zh-CN" sz="2400" b="1" dirty="0">
                <a:ea typeface="宋体" panose="02010600030101010101" pitchFamily="2" charset="-122"/>
              </a:rPr>
              <a:t>i</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5</a:t>
            </a:r>
            <a:r>
              <a:rPr lang="zh-CN" altLang="en-US" sz="2400" b="1" dirty="0">
                <a:ea typeface="宋体" panose="02010600030101010101" pitchFamily="2" charset="-122"/>
              </a:rPr>
              <a:t>）</a:t>
            </a:r>
            <a:r>
              <a:rPr lang="en-US" altLang="zh-CN" sz="2400" b="1" dirty="0">
                <a:ea typeface="宋体" panose="02010600030101010101" pitchFamily="2" charset="-122"/>
              </a:rPr>
              <a:t>R</a:t>
            </a:r>
            <a:r>
              <a:rPr lang="en-US" altLang="zh-CN" sz="2400" b="1" dirty="0"/>
              <a:t> → </a:t>
            </a:r>
            <a:r>
              <a:rPr lang="en-US" altLang="zh-CN" sz="2400" b="1" dirty="0">
                <a:ea typeface="宋体" panose="02010600030101010101" pitchFamily="2" charset="-122"/>
              </a:rPr>
              <a:t>L</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该文法的</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0</a:t>
            </a:r>
            <a:r>
              <a:rPr lang="zh-CN" altLang="en-US" sz="2400" b="1" dirty="0">
                <a:ea typeface="宋体" panose="02010600030101010101" pitchFamily="2" charset="-122"/>
              </a:rPr>
              <a:t>）项目集规范族为：</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98658" name="Rectangle 2"/>
          <p:cNvSpPr/>
          <p:nvPr/>
        </p:nvSpPr>
        <p:spPr>
          <a:xfrm>
            <a:off x="304800" y="609600"/>
            <a:ext cx="82804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None/>
            </a:pP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1</a:t>
            </a:r>
            <a:r>
              <a:rPr lang="zh-CN" altLang="en-US" sz="2400" b="1" dirty="0">
                <a:solidFill>
                  <a:srgbClr val="FF3300"/>
                </a:solidFill>
                <a:ea typeface="宋体" panose="02010600030101010101" pitchFamily="2" charset="-122"/>
              </a:rPr>
              <a:t>）移进（</a:t>
            </a:r>
            <a:r>
              <a:rPr lang="en-US" altLang="zh-CN" sz="2400" b="1" dirty="0">
                <a:solidFill>
                  <a:srgbClr val="FF3300"/>
                </a:solidFill>
                <a:ea typeface="宋体" panose="02010600030101010101" pitchFamily="2" charset="-122"/>
              </a:rPr>
              <a:t>S</a:t>
            </a:r>
            <a:r>
              <a:rPr lang="zh-CN" altLang="en-US" sz="2400" b="1" dirty="0">
                <a:solidFill>
                  <a:srgbClr val="FF3300"/>
                </a:solidFill>
                <a:ea typeface="宋体" panose="02010600030101010101" pitchFamily="2" charset="-122"/>
              </a:rPr>
              <a:t>）：</a:t>
            </a:r>
            <a:endParaRPr lang="zh-CN" altLang="en-US" sz="2400" b="1" dirty="0">
              <a:solidFill>
                <a:srgbClr val="FF3300"/>
              </a:solidFill>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当</a:t>
            </a:r>
            <a:r>
              <a:rPr lang="en-US" altLang="zh-CN" sz="2400" b="1" dirty="0">
                <a:ea typeface="宋体" panose="02010600030101010101" pitchFamily="2" charset="-122"/>
              </a:rPr>
              <a:t>S</a:t>
            </a:r>
            <a:r>
              <a:rPr lang="en-US" altLang="zh-CN" sz="2400" b="1" baseline="-25000" dirty="0">
                <a:ea typeface="宋体" panose="02010600030101010101" pitchFamily="2" charset="-122"/>
              </a:rPr>
              <a:t>j</a:t>
            </a:r>
            <a:r>
              <a:rPr lang="en-US" altLang="zh-CN" sz="2400" b="1" dirty="0">
                <a:ea typeface="宋体" panose="02010600030101010101" pitchFamily="2" charset="-122"/>
              </a:rPr>
              <a:t> =GOTO[S</a:t>
            </a:r>
            <a:r>
              <a:rPr lang="en-US" altLang="zh-CN" sz="2400" b="1" baseline="-25000" dirty="0">
                <a:ea typeface="宋体" panose="02010600030101010101" pitchFamily="2" charset="-122"/>
              </a:rPr>
              <a:t>i</a:t>
            </a:r>
            <a:r>
              <a:rPr lang="en-US" altLang="zh-CN" sz="2400" b="1" dirty="0">
                <a:ea typeface="宋体" panose="02010600030101010101" pitchFamily="2" charset="-122"/>
              </a:rPr>
              <a:t>,a]</a:t>
            </a:r>
            <a:r>
              <a:rPr lang="zh-CN" altLang="en-US" sz="2400" b="1" dirty="0">
                <a:ea typeface="宋体" panose="02010600030101010101" pitchFamily="2" charset="-122"/>
              </a:rPr>
              <a:t>成立，则把</a:t>
            </a:r>
            <a:r>
              <a:rPr lang="en-US" altLang="zh-CN" sz="2400" b="1" dirty="0">
                <a:ea typeface="宋体" panose="02010600030101010101" pitchFamily="2" charset="-122"/>
              </a:rPr>
              <a:t>S</a:t>
            </a:r>
            <a:r>
              <a:rPr lang="en-US" altLang="zh-CN" sz="2400" b="1" baseline="-25000" dirty="0">
                <a:ea typeface="宋体" panose="02010600030101010101" pitchFamily="2" charset="-122"/>
              </a:rPr>
              <a:t>j</a:t>
            </a:r>
            <a:r>
              <a:rPr lang="zh-CN" altLang="en-US" sz="2400" b="1" dirty="0">
                <a:ea typeface="宋体" panose="02010600030101010101" pitchFamily="2" charset="-122"/>
              </a:rPr>
              <a:t>移入到状态栈，把</a:t>
            </a:r>
            <a:r>
              <a:rPr lang="en-US" altLang="zh-CN" sz="2400" b="1" dirty="0">
                <a:ea typeface="宋体" panose="02010600030101010101" pitchFamily="2" charset="-122"/>
              </a:rPr>
              <a:t>a</a:t>
            </a:r>
            <a:r>
              <a:rPr lang="zh-CN" altLang="en-US" sz="2400" b="1" dirty="0">
                <a:ea typeface="宋体" panose="02010600030101010101" pitchFamily="2" charset="-122"/>
              </a:rPr>
              <a:t>移</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入到文法符号栈。其中</a:t>
            </a:r>
            <a:r>
              <a:rPr lang="en-US" altLang="zh-CN" sz="2400" b="1" dirty="0">
                <a:ea typeface="宋体" panose="02010600030101010101" pitchFamily="2" charset="-122"/>
              </a:rPr>
              <a:t>i</a:t>
            </a:r>
            <a:r>
              <a:rPr lang="zh-CN" altLang="en-US" sz="2400" b="1" dirty="0">
                <a:ea typeface="宋体" panose="02010600030101010101" pitchFamily="2" charset="-122"/>
              </a:rPr>
              <a:t>，</a:t>
            </a:r>
            <a:r>
              <a:rPr lang="en-US" altLang="zh-CN" sz="2400" b="1" dirty="0">
                <a:ea typeface="宋体" panose="02010600030101010101" pitchFamily="2" charset="-122"/>
              </a:rPr>
              <a:t>j</a:t>
            </a:r>
            <a:r>
              <a:rPr lang="zh-CN" altLang="en-US" sz="2400" b="1" dirty="0">
                <a:ea typeface="宋体" panose="02010600030101010101" pitchFamily="2" charset="-122"/>
              </a:rPr>
              <a:t>表示状态号</a:t>
            </a:r>
            <a:endParaRPr lang="zh-CN" altLang="en-US" sz="2400" b="1" dirty="0">
              <a:ea typeface="宋体" panose="02010600030101010101" pitchFamily="2" charset="-122"/>
            </a:endParaRPr>
          </a:p>
        </p:txBody>
      </p:sp>
      <p:sp>
        <p:nvSpPr>
          <p:cNvPr id="198659" name="Rectangle 3"/>
          <p:cNvSpPr/>
          <p:nvPr/>
        </p:nvSpPr>
        <p:spPr>
          <a:xfrm>
            <a:off x="304800" y="2362200"/>
            <a:ext cx="8351838" cy="31226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30000"/>
              </a:lnSpc>
              <a:spcBef>
                <a:spcPct val="50000"/>
              </a:spcBef>
              <a:buNone/>
            </a:pP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2</a:t>
            </a:r>
            <a:r>
              <a:rPr lang="zh-CN" altLang="en-US" sz="2400" b="1" dirty="0">
                <a:solidFill>
                  <a:srgbClr val="FF3300"/>
                </a:solidFill>
                <a:ea typeface="宋体" panose="02010600030101010101" pitchFamily="2" charset="-122"/>
              </a:rPr>
              <a:t>）归约（</a:t>
            </a:r>
            <a:r>
              <a:rPr lang="en-US" altLang="zh-CN" sz="2400" b="1" dirty="0">
                <a:solidFill>
                  <a:srgbClr val="FF3300"/>
                </a:solidFill>
                <a:ea typeface="宋体" panose="02010600030101010101" pitchFamily="2" charset="-122"/>
              </a:rPr>
              <a:t>r</a:t>
            </a:r>
            <a:r>
              <a:rPr lang="zh-CN" altLang="en-US" sz="2400" b="1" dirty="0">
                <a:solidFill>
                  <a:srgbClr val="FF3300"/>
                </a:solidFill>
                <a:ea typeface="宋体" panose="02010600030101010101" pitchFamily="2" charset="-122"/>
              </a:rPr>
              <a:t>）：</a:t>
            </a:r>
            <a:endParaRPr lang="zh-CN" altLang="en-US" sz="2400" b="1" dirty="0">
              <a:solidFill>
                <a:srgbClr val="FF3300"/>
              </a:solidFill>
              <a:ea typeface="宋体" panose="02010600030101010101" pitchFamily="2" charset="-122"/>
            </a:endParaRPr>
          </a:p>
          <a:p>
            <a:pPr marL="0" lvl="0" indent="0">
              <a:lnSpc>
                <a:spcPct val="130000"/>
              </a:lnSpc>
              <a:spcBef>
                <a:spcPct val="50000"/>
              </a:spcBef>
              <a:buNone/>
            </a:pPr>
            <a:r>
              <a:rPr lang="zh-CN" altLang="en-US" sz="2400" b="1" dirty="0">
                <a:ea typeface="宋体" panose="02010600030101010101" pitchFamily="2" charset="-122"/>
              </a:rPr>
              <a:t>　　当在栈顶形成句柄为</a:t>
            </a:r>
            <a:r>
              <a:rPr lang="el-GR" altLang="zh-CN" sz="2400" b="1" dirty="0">
                <a:ea typeface="宋体" panose="02010600030101010101" pitchFamily="2" charset="-122"/>
              </a:rPr>
              <a:t>β</a:t>
            </a:r>
            <a:r>
              <a:rPr lang="zh-CN" altLang="en-US" sz="2400" b="1" dirty="0">
                <a:ea typeface="宋体" panose="02010600030101010101" pitchFamily="2" charset="-122"/>
              </a:rPr>
              <a:t>时，则用</a:t>
            </a:r>
            <a:r>
              <a:rPr lang="el-GR" altLang="zh-CN" sz="2400" b="1" dirty="0">
                <a:ea typeface="宋体" panose="02010600030101010101" pitchFamily="2" charset="-122"/>
              </a:rPr>
              <a:t>β</a:t>
            </a:r>
            <a:r>
              <a:rPr lang="zh-CN" altLang="en-US" sz="2400" b="1" dirty="0">
                <a:ea typeface="宋体" panose="02010600030101010101" pitchFamily="2" charset="-122"/>
              </a:rPr>
              <a:t>归约为相应的非终结符</a:t>
            </a:r>
            <a:r>
              <a:rPr lang="en-US" altLang="zh-CN" sz="2400" b="1" dirty="0">
                <a:ea typeface="宋体" panose="02010600030101010101" pitchFamily="2" charset="-122"/>
              </a:rPr>
              <a:t>A</a:t>
            </a:r>
            <a:r>
              <a:rPr lang="zh-CN" altLang="en-US" sz="2400" b="1" dirty="0">
                <a:ea typeface="宋体" panose="02010600030101010101" pitchFamily="2" charset="-122"/>
              </a:rPr>
              <a:t>，即当文法中有</a:t>
            </a:r>
            <a:r>
              <a:rPr lang="en-US" altLang="zh-CN" sz="2400" b="1" dirty="0">
                <a:ea typeface="宋体" panose="02010600030101010101" pitchFamily="2" charset="-122"/>
              </a:rPr>
              <a:t>A</a:t>
            </a:r>
            <a:r>
              <a:rPr lang="zh-CN" altLang="en-US" sz="2400" b="1" dirty="0">
                <a:ea typeface="宋体" panose="02010600030101010101" pitchFamily="2" charset="-122"/>
              </a:rPr>
              <a:t>　　 </a:t>
            </a:r>
            <a:r>
              <a:rPr lang="el-GR" altLang="zh-CN" sz="2400" b="1" dirty="0">
                <a:ea typeface="宋体" panose="02010600030101010101" pitchFamily="2" charset="-122"/>
              </a:rPr>
              <a:t>β </a:t>
            </a:r>
            <a:r>
              <a:rPr lang="zh-CN" altLang="en-US" sz="2400" b="1" dirty="0">
                <a:ea typeface="宋体" panose="02010600030101010101" pitchFamily="2" charset="-122"/>
              </a:rPr>
              <a:t>产生式，而 </a:t>
            </a:r>
            <a:r>
              <a:rPr lang="en-US" altLang="zh-CN" sz="2400" b="1" dirty="0">
                <a:ea typeface="宋体" panose="02010600030101010101" pitchFamily="2" charset="-122"/>
              </a:rPr>
              <a:t>| </a:t>
            </a:r>
            <a:r>
              <a:rPr lang="el-GR" altLang="zh-CN" sz="2400" b="1" dirty="0">
                <a:ea typeface="宋体" panose="02010600030101010101" pitchFamily="2" charset="-122"/>
              </a:rPr>
              <a:t>β </a:t>
            </a:r>
            <a:r>
              <a:rPr lang="en-US" altLang="zh-CN" sz="2400" b="1" dirty="0">
                <a:ea typeface="宋体" panose="02010600030101010101" pitchFamily="2" charset="-122"/>
              </a:rPr>
              <a:t>| =r</a:t>
            </a:r>
            <a:r>
              <a:rPr lang="zh-CN" altLang="en-US" sz="2400" b="1" dirty="0">
                <a:ea typeface="宋体" panose="02010600030101010101" pitchFamily="2" charset="-122"/>
              </a:rPr>
              <a:t>，则从状态栈和文法符号栈中自栈顶向下去掉</a:t>
            </a:r>
            <a:r>
              <a:rPr lang="en-US" altLang="zh-CN" sz="2400" b="1" dirty="0">
                <a:ea typeface="宋体" panose="02010600030101010101" pitchFamily="2" charset="-122"/>
              </a:rPr>
              <a:t>r</a:t>
            </a:r>
            <a:r>
              <a:rPr lang="zh-CN" altLang="en-US" sz="2400" b="1" dirty="0">
                <a:ea typeface="宋体" panose="02010600030101010101" pitchFamily="2" charset="-122"/>
              </a:rPr>
              <a:t>个符号，即栈指针</a:t>
            </a:r>
            <a:r>
              <a:rPr lang="en-US" altLang="zh-CN" sz="2400" b="1" dirty="0">
                <a:ea typeface="宋体" panose="02010600030101010101" pitchFamily="2" charset="-122"/>
              </a:rPr>
              <a:t>SP</a:t>
            </a:r>
            <a:r>
              <a:rPr lang="zh-CN" altLang="en-US" sz="2400" b="1" dirty="0">
                <a:ea typeface="宋体" panose="02010600030101010101" pitchFamily="2" charset="-122"/>
              </a:rPr>
              <a:t>减去</a:t>
            </a:r>
            <a:r>
              <a:rPr lang="en-US" altLang="zh-CN" sz="2400" b="1" dirty="0">
                <a:ea typeface="宋体" panose="02010600030101010101" pitchFamily="2" charset="-122"/>
              </a:rPr>
              <a:t>r</a:t>
            </a:r>
            <a:r>
              <a:rPr lang="zh-CN" altLang="en-US" sz="2400" b="1" dirty="0">
                <a:ea typeface="宋体" panose="02010600030101010101" pitchFamily="2" charset="-122"/>
              </a:rPr>
              <a:t>。并把</a:t>
            </a:r>
            <a:r>
              <a:rPr lang="en-US" altLang="zh-CN" sz="2400" b="1" dirty="0">
                <a:ea typeface="宋体" panose="02010600030101010101" pitchFamily="2" charset="-122"/>
              </a:rPr>
              <a:t>A</a:t>
            </a:r>
            <a:r>
              <a:rPr lang="zh-CN" altLang="en-US" sz="2400" b="1" dirty="0">
                <a:ea typeface="宋体" panose="02010600030101010101" pitchFamily="2" charset="-122"/>
              </a:rPr>
              <a:t>移入文法符号栈内，再把满足 </a:t>
            </a:r>
            <a:r>
              <a:rPr lang="en-US" altLang="zh-CN" sz="2400" b="1" dirty="0">
                <a:ea typeface="宋体" panose="02010600030101010101" pitchFamily="2" charset="-122"/>
              </a:rPr>
              <a:t>S</a:t>
            </a:r>
            <a:r>
              <a:rPr lang="en-US" altLang="zh-CN" sz="2400" b="1" baseline="-25000" dirty="0">
                <a:ea typeface="宋体" panose="02010600030101010101" pitchFamily="2" charset="-122"/>
              </a:rPr>
              <a:t>j</a:t>
            </a:r>
            <a:r>
              <a:rPr lang="en-US" altLang="zh-CN" sz="2400" b="1" dirty="0">
                <a:ea typeface="宋体" panose="02010600030101010101" pitchFamily="2" charset="-122"/>
              </a:rPr>
              <a:t>= GOTO[S</a:t>
            </a:r>
            <a:r>
              <a:rPr lang="en-US" altLang="zh-CN" sz="2400" b="1" baseline="-25000" dirty="0">
                <a:ea typeface="宋体" panose="02010600030101010101" pitchFamily="2" charset="-122"/>
              </a:rPr>
              <a:t>i</a:t>
            </a:r>
            <a:r>
              <a:rPr lang="en-US" altLang="zh-CN" sz="2400" b="1" dirty="0">
                <a:ea typeface="宋体" panose="02010600030101010101" pitchFamily="2" charset="-122"/>
              </a:rPr>
              <a:t>,A]</a:t>
            </a:r>
            <a:r>
              <a:rPr lang="zh-CN" altLang="en-US" sz="2400" b="1" dirty="0">
                <a:ea typeface="宋体" panose="02010600030101010101" pitchFamily="2" charset="-122"/>
              </a:rPr>
              <a:t>的状态移进状态栈，其中</a:t>
            </a:r>
            <a:r>
              <a:rPr lang="en-US" altLang="zh-CN" sz="2400" b="1" dirty="0">
                <a:ea typeface="宋体" panose="02010600030101010101" pitchFamily="2" charset="-122"/>
              </a:rPr>
              <a:t>S</a:t>
            </a:r>
            <a:r>
              <a:rPr lang="en-US" altLang="zh-CN" sz="2400" b="1" baseline="-25000" dirty="0">
                <a:ea typeface="宋体" panose="02010600030101010101" pitchFamily="2" charset="-122"/>
              </a:rPr>
              <a:t>i</a:t>
            </a:r>
            <a:r>
              <a:rPr lang="zh-CN" altLang="en-US" sz="2400" b="1" dirty="0">
                <a:ea typeface="宋体" panose="02010600030101010101" pitchFamily="2" charset="-122"/>
              </a:rPr>
              <a:t>为修改指针后的栈顶状态</a:t>
            </a:r>
            <a:endParaRPr lang="zh-CN" altLang="en-US" sz="2400" b="1" dirty="0">
              <a:ea typeface="宋体" panose="02010600030101010101" pitchFamily="2" charset="-122"/>
            </a:endParaRPr>
          </a:p>
        </p:txBody>
      </p:sp>
      <p:sp>
        <p:nvSpPr>
          <p:cNvPr id="10245" name="Line 4"/>
          <p:cNvSpPr/>
          <p:nvPr/>
        </p:nvSpPr>
        <p:spPr>
          <a:xfrm>
            <a:off x="3124200" y="3810000"/>
            <a:ext cx="503238" cy="0"/>
          </a:xfrm>
          <a:prstGeom prst="line">
            <a:avLst/>
          </a:prstGeom>
          <a:ln w="50800" cap="flat" cmpd="sng">
            <a:solidFill>
              <a:srgbClr val="FF0000"/>
            </a:solidFill>
            <a:prstDash val="solid"/>
            <a:headEnd type="none" w="med" len="med"/>
            <a:tailEnd type="triangle" w="med" len="med"/>
          </a:ln>
        </p:spPr>
      </p:sp>
      <p:sp>
        <p:nvSpPr>
          <p:cNvPr id="10246" name="TextBox 1"/>
          <p:cNvSpPr txBox="1"/>
          <p:nvPr/>
        </p:nvSpPr>
        <p:spPr>
          <a:xfrm>
            <a:off x="2144713" y="5516563"/>
            <a:ext cx="4514850" cy="461962"/>
          </a:xfrm>
          <a:prstGeom prst="rect">
            <a:avLst/>
          </a:prstGeom>
          <a:solidFill>
            <a:srgbClr val="FF66FF"/>
          </a:solid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400" b="1" dirty="0"/>
              <a:t>状态栈和符号栈操作同步！！！</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down)">
                                      <p:cBhvr>
                                        <p:cTn id="7" dur="10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wipe(down)">
                                      <p:cBhvr>
                                        <p:cTn id="12" dur="1000"/>
                                        <p:tgtEl>
                                          <p:spTgt spid="19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5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mn-cs"/>
            </a:endParaRPr>
          </a:p>
        </p:txBody>
      </p:sp>
      <p:sp>
        <p:nvSpPr>
          <p:cNvPr id="83971" name="Rectangle 2"/>
          <p:cNvSpPr/>
          <p:nvPr/>
        </p:nvSpPr>
        <p:spPr>
          <a:xfrm>
            <a:off x="539750" y="620713"/>
            <a:ext cx="8137525" cy="5780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0</a:t>
            </a:r>
            <a:r>
              <a:rPr lang="zh-CN" altLang="en-US" sz="2400" b="1" dirty="0">
                <a:ea typeface="宋体" panose="02010600030101010101" pitchFamily="2" charset="-122"/>
              </a:rPr>
              <a:t>： </a:t>
            </a:r>
            <a:r>
              <a:rPr lang="en-US" altLang="zh-CN" sz="2400" b="1" dirty="0">
                <a:ea typeface="宋体" panose="02010600030101010101" pitchFamily="2" charset="-122"/>
              </a:rPr>
              <a:t>S</a:t>
            </a:r>
            <a:r>
              <a:rPr lang="en-US" altLang="zh-CN" sz="2400" b="1" dirty="0">
                <a:solidFill>
                  <a:srgbClr val="000000"/>
                </a:solidFill>
              </a:rPr>
              <a:t>'</a:t>
            </a:r>
            <a:r>
              <a:rPr lang="en-US" altLang="zh-CN" sz="2400" b="1" dirty="0"/>
              <a:t> → </a:t>
            </a:r>
            <a:r>
              <a:rPr lang="en-US" altLang="zh-CN" sz="2400" b="1" dirty="0">
                <a:latin typeface="宋体" panose="02010600030101010101" pitchFamily="2" charset="-122"/>
                <a:ea typeface="宋体" panose="02010600030101010101" pitchFamily="2" charset="-122"/>
              </a:rPr>
              <a:t>·S</a:t>
            </a: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R</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L </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S</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L</a:t>
            </a:r>
            <a:r>
              <a:rPr lang="zh-CN" altLang="en-US" sz="2400" b="1" dirty="0">
                <a:ea typeface="宋体" panose="02010600030101010101" pitchFamily="2" charset="-122"/>
              </a:rPr>
              <a:t>＝</a:t>
            </a:r>
            <a:r>
              <a:rPr lang="en-US" altLang="zh-CN" sz="2400" b="1" dirty="0">
                <a:ea typeface="宋体" panose="02010600030101010101" pitchFamily="2" charset="-122"/>
              </a:rPr>
              <a:t>R </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*R </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S</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R </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i </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*R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5</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i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6</a:t>
            </a:r>
            <a:r>
              <a:rPr lang="zh-CN" altLang="en-US" sz="2400" b="1" dirty="0">
                <a:ea typeface="宋体" panose="02010600030101010101" pitchFamily="2" charset="-122"/>
              </a:rPr>
              <a:t>： </a:t>
            </a:r>
            <a:r>
              <a:rPr lang="en-US" altLang="zh-CN" sz="2400" b="1" dirty="0">
                <a:ea typeface="宋体" panose="02010600030101010101" pitchFamily="2" charset="-122"/>
              </a:rPr>
              <a:t>S</a:t>
            </a:r>
            <a:r>
              <a:rPr lang="en-US" altLang="zh-CN" sz="2400" b="1" dirty="0"/>
              <a:t> → </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R </a:t>
            </a:r>
            <a:endParaRPr lang="en-US" altLang="zh-CN" sz="2400" b="1" dirty="0">
              <a:ea typeface="宋体" panose="02010600030101010101" pitchFamily="2" charset="-122"/>
            </a:endParaRPr>
          </a:p>
          <a:p>
            <a:pPr marL="0" lvl="0" indent="0">
              <a:buNone/>
            </a:pPr>
            <a:r>
              <a:rPr lang="en-US" altLang="zh-CN" sz="2400" b="1" dirty="0">
                <a:ea typeface="宋体" panose="02010600030101010101" pitchFamily="2" charset="-122"/>
              </a:rPr>
              <a:t>         R</a:t>
            </a:r>
            <a:r>
              <a:rPr lang="en-US" altLang="zh-CN" sz="2400" b="1" dirty="0"/>
              <a:t> → </a:t>
            </a:r>
            <a:r>
              <a:rPr lang="en-US" altLang="zh-CN" sz="2400" b="1" dirty="0">
                <a:latin typeface="宋体" panose="02010600030101010101" pitchFamily="2" charset="-122"/>
                <a:ea typeface="宋体" panose="02010600030101010101" pitchFamily="2" charset="-122"/>
              </a:rPr>
              <a:t>·L</a:t>
            </a:r>
            <a:r>
              <a:rPr lang="zh-CN" altLang="en-US" sz="2400" b="1" dirty="0">
                <a:ea typeface="宋体" panose="02010600030101010101" pitchFamily="2" charset="-122"/>
              </a:rPr>
              <a:t>　　　　　     　 </a:t>
            </a:r>
            <a:r>
              <a:rPr lang="en-US" altLang="zh-CN" sz="2400" b="1" dirty="0">
                <a:ea typeface="宋体" panose="02010600030101010101" pitchFamily="2" charset="-122"/>
              </a:rPr>
              <a:t>R</a:t>
            </a:r>
            <a:r>
              <a:rPr lang="en-US" altLang="zh-CN" sz="2400" b="1" dirty="0"/>
              <a:t> → </a:t>
            </a:r>
            <a:r>
              <a:rPr lang="en-US" altLang="zh-CN" sz="2400" b="1" dirty="0">
                <a:latin typeface="宋体" panose="02010600030101010101" pitchFamily="2" charset="-122"/>
                <a:ea typeface="宋体" panose="02010600030101010101" pitchFamily="2" charset="-122"/>
              </a:rPr>
              <a:t>·L</a:t>
            </a:r>
            <a:r>
              <a:rPr lang="en-US" altLang="zh-CN" sz="2400" b="1" dirty="0">
                <a:ea typeface="宋体" panose="02010600030101010101" pitchFamily="2" charset="-122"/>
              </a:rPr>
              <a:t> </a:t>
            </a:r>
            <a:endParaRPr lang="en-US" altLang="zh-CN" sz="2400" b="1" dirty="0">
              <a:ea typeface="宋体" panose="02010600030101010101" pitchFamily="2" charset="-122"/>
            </a:endParaRPr>
          </a:p>
          <a:p>
            <a:pPr marL="0" lvl="0" indent="0">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1</a:t>
            </a:r>
            <a:r>
              <a:rPr lang="zh-CN" altLang="en-US" sz="2400" b="1" dirty="0">
                <a:ea typeface="宋体" panose="02010600030101010101" pitchFamily="2" charset="-122"/>
              </a:rPr>
              <a:t>： </a:t>
            </a:r>
            <a:r>
              <a:rPr lang="en-US" altLang="zh-CN" sz="2400" b="1" dirty="0">
                <a:ea typeface="宋体" panose="02010600030101010101" pitchFamily="2" charset="-122"/>
              </a:rPr>
              <a:t>S`</a:t>
            </a:r>
            <a:r>
              <a:rPr lang="en-US" altLang="zh-CN" sz="2400" b="1" dirty="0"/>
              <a:t> → </a:t>
            </a:r>
            <a:r>
              <a:rPr lang="en-US" altLang="zh-CN" sz="2400" b="1" dirty="0">
                <a:ea typeface="宋体" panose="02010600030101010101" pitchFamily="2" charset="-122"/>
              </a:rPr>
              <a:t>S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*R </a:t>
            </a:r>
            <a:endParaRPr lang="en-US" altLang="zh-CN" sz="2400" b="1" dirty="0">
              <a:ea typeface="宋体" panose="02010600030101010101" pitchFamily="2" charset="-122"/>
            </a:endParaRPr>
          </a:p>
          <a:p>
            <a:pPr marL="0" lvl="0" indent="0">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2</a:t>
            </a:r>
            <a:r>
              <a:rPr lang="zh-CN" altLang="en-US" sz="2400" b="1" dirty="0">
                <a:ea typeface="宋体" panose="02010600030101010101" pitchFamily="2" charset="-122"/>
              </a:rPr>
              <a:t>： </a:t>
            </a:r>
            <a:r>
              <a:rPr lang="en-US" altLang="zh-CN" sz="2400" b="1" dirty="0">
                <a:ea typeface="宋体" panose="02010600030101010101" pitchFamily="2" charset="-122"/>
              </a:rPr>
              <a:t>S</a:t>
            </a:r>
            <a:r>
              <a:rPr lang="en-US" altLang="zh-CN" sz="2400" b="1" dirty="0"/>
              <a:t> →</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=R </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i </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R</a:t>
            </a:r>
            <a:r>
              <a:rPr lang="en-US" altLang="zh-CN" sz="2400" b="1" dirty="0"/>
              <a:t> → </a:t>
            </a:r>
            <a:r>
              <a:rPr lang="en-US" altLang="zh-CN" sz="2400" b="1" dirty="0">
                <a:ea typeface="宋体" panose="02010600030101010101" pitchFamily="2" charset="-122"/>
              </a:rPr>
              <a:t>L</a:t>
            </a:r>
            <a:r>
              <a:rPr lang="en-US" altLang="zh-CN" sz="2400" b="1" dirty="0">
                <a:latin typeface="宋体" panose="02010600030101010101" pitchFamily="2" charset="-122"/>
                <a:ea typeface="宋体" panose="02010600030101010101" pitchFamily="2" charset="-122"/>
              </a:rPr>
              <a:t>·</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7</a:t>
            </a:r>
            <a:r>
              <a:rPr lang="zh-CN" altLang="en-US" sz="2400" b="1" dirty="0">
                <a:ea typeface="宋体" panose="02010600030101010101" pitchFamily="2" charset="-122"/>
              </a:rPr>
              <a:t>：</a:t>
            </a:r>
            <a:r>
              <a:rPr lang="en-US" altLang="zh-CN" sz="2400" b="1" dirty="0">
                <a:ea typeface="宋体" panose="02010600030101010101" pitchFamily="2" charset="-122"/>
              </a:rPr>
              <a:t>L</a:t>
            </a:r>
            <a:r>
              <a:rPr lang="en-US" altLang="zh-CN" sz="2400" b="1" dirty="0"/>
              <a:t> → </a:t>
            </a:r>
            <a:r>
              <a:rPr lang="zh-CN" altLang="en-US" sz="2400" b="1" dirty="0">
                <a:ea typeface="宋体" panose="02010600030101010101" pitchFamily="2" charset="-122"/>
              </a:rPr>
              <a:t>*</a:t>
            </a:r>
            <a:r>
              <a:rPr lang="en-US" altLang="zh-CN" sz="2400" b="1" dirty="0">
                <a:ea typeface="宋体" panose="02010600030101010101" pitchFamily="2" charset="-122"/>
              </a:rPr>
              <a:t>R</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endParaRPr lang="en-US" altLang="zh-CN" sz="2400" b="1" dirty="0">
              <a:ea typeface="宋体" panose="02010600030101010101" pitchFamily="2" charset="-122"/>
            </a:endParaRPr>
          </a:p>
          <a:p>
            <a:pPr marL="0" lvl="0" indent="0">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3</a:t>
            </a:r>
            <a:r>
              <a:rPr lang="en-US" altLang="zh-CN" sz="2400" b="1" dirty="0">
                <a:ea typeface="宋体" panose="02010600030101010101" pitchFamily="2" charset="-122"/>
              </a:rPr>
              <a:t>:   S</a:t>
            </a:r>
            <a:r>
              <a:rPr lang="en-US" altLang="zh-CN" sz="2400" b="1" dirty="0"/>
              <a:t> →</a:t>
            </a:r>
            <a:r>
              <a:rPr lang="zh-CN" altLang="en-US" sz="2400" b="1" dirty="0">
                <a:ea typeface="宋体" panose="02010600030101010101" pitchFamily="2" charset="-122"/>
              </a:rPr>
              <a:t> </a:t>
            </a:r>
            <a:r>
              <a:rPr lang="en-US" altLang="zh-CN" sz="2400" b="1" dirty="0">
                <a:ea typeface="宋体" panose="02010600030101010101" pitchFamily="2" charset="-122"/>
              </a:rPr>
              <a:t>R</a:t>
            </a:r>
            <a:r>
              <a:rPr lang="en-US" altLang="zh-CN" sz="2400" b="1" dirty="0">
                <a:latin typeface="宋体" panose="02010600030101010101" pitchFamily="2" charset="-122"/>
                <a:ea typeface="宋体" panose="02010600030101010101" pitchFamily="2" charset="-122"/>
              </a:rPr>
              <a:t>·</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8</a:t>
            </a:r>
            <a:r>
              <a:rPr lang="zh-CN" altLang="en-US" sz="2400" b="1" dirty="0">
                <a:ea typeface="宋体" panose="02010600030101010101" pitchFamily="2" charset="-122"/>
              </a:rPr>
              <a:t>：</a:t>
            </a:r>
            <a:r>
              <a:rPr lang="en-US" altLang="zh-CN" sz="2400" b="1" dirty="0">
                <a:ea typeface="宋体" panose="02010600030101010101" pitchFamily="2" charset="-122"/>
              </a:rPr>
              <a:t>R</a:t>
            </a:r>
            <a:r>
              <a:rPr lang="en-US" altLang="zh-CN" sz="2400" b="1" dirty="0"/>
              <a:t> →  </a:t>
            </a:r>
            <a:r>
              <a:rPr lang="en-US" altLang="zh-CN" sz="2400" b="1" dirty="0">
                <a:ea typeface="宋体" panose="02010600030101010101" pitchFamily="2" charset="-122"/>
              </a:rPr>
              <a:t>L</a:t>
            </a:r>
            <a:r>
              <a:rPr lang="en-US" altLang="zh-CN" sz="2400" b="1" dirty="0">
                <a:latin typeface="宋体" panose="02010600030101010101" pitchFamily="2" charset="-122"/>
                <a:ea typeface="宋体" panose="02010600030101010101" pitchFamily="2" charset="-122"/>
              </a:rPr>
              <a:t>·</a:t>
            </a:r>
            <a:endParaRPr lang="en-US" altLang="zh-CN" sz="2400" b="1" dirty="0">
              <a:ea typeface="宋体" panose="02010600030101010101" pitchFamily="2" charset="-122"/>
            </a:endParaRPr>
          </a:p>
          <a:p>
            <a:pPr marL="0" lvl="0" indent="0">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4</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zh-CN" altLang="en-US" sz="2400" b="1" dirty="0">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R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9</a:t>
            </a:r>
            <a:r>
              <a:rPr lang="zh-CN" altLang="en-US" sz="2400" b="1" dirty="0">
                <a:ea typeface="宋体" panose="02010600030101010101" pitchFamily="2" charset="-122"/>
              </a:rPr>
              <a:t>： </a:t>
            </a:r>
            <a:r>
              <a:rPr lang="en-US" altLang="zh-CN" sz="2400" b="1" dirty="0">
                <a:ea typeface="宋体" panose="02010600030101010101" pitchFamily="2" charset="-122"/>
              </a:rPr>
              <a:t>S</a:t>
            </a:r>
            <a:r>
              <a:rPr lang="en-US" altLang="zh-CN" sz="2400" b="1" dirty="0"/>
              <a:t> →  </a:t>
            </a:r>
            <a:r>
              <a:rPr lang="en-US" altLang="zh-CN" sz="2400" b="1" dirty="0">
                <a:ea typeface="宋体" panose="02010600030101010101" pitchFamily="2" charset="-122"/>
              </a:rPr>
              <a:t>L=R</a:t>
            </a:r>
            <a:r>
              <a:rPr lang="en-US" altLang="zh-CN"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0" lvl="0" indent="0">
              <a:buNone/>
            </a:pPr>
            <a:r>
              <a:rPr lang="zh-CN" altLang="en-US" sz="2400" b="1" dirty="0">
                <a:latin typeface="宋体" panose="02010600030101010101" pitchFamily="2" charset="-122"/>
                <a:ea typeface="宋体" panose="02010600030101010101" pitchFamily="2" charset="-122"/>
              </a:rPr>
              <a:t>　　在项目集</a:t>
            </a:r>
            <a:r>
              <a:rPr lang="en-US" altLang="zh-CN" sz="2400" b="1" dirty="0">
                <a:latin typeface="宋体" panose="02010600030101010101" pitchFamily="2" charset="-122"/>
                <a:ea typeface="宋体" panose="02010600030101010101" pitchFamily="2" charset="-122"/>
              </a:rPr>
              <a:t>I</a:t>
            </a:r>
            <a:r>
              <a:rPr lang="en-US" altLang="zh-CN" sz="2400" b="1" baseline="-25000" dirty="0">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中存在移进项目</a:t>
            </a:r>
            <a:r>
              <a:rPr lang="en-US" altLang="zh-CN" sz="2400" b="1" dirty="0">
                <a:latin typeface="宋体" panose="02010600030101010101" pitchFamily="2" charset="-122"/>
                <a:ea typeface="宋体" panose="02010600030101010101" pitchFamily="2" charset="-122"/>
              </a:rPr>
              <a:t>S</a:t>
            </a:r>
            <a:r>
              <a:rPr lang="en-US" altLang="zh-CN" sz="2400" b="1" dirty="0"/>
              <a:t> → </a:t>
            </a:r>
            <a:r>
              <a:rPr lang="en-US" altLang="zh-CN" sz="2400" b="1" dirty="0">
                <a:latin typeface="宋体" panose="02010600030101010101" pitchFamily="2" charset="-122"/>
                <a:ea typeface="宋体" panose="02010600030101010101" pitchFamily="2" charset="-122"/>
              </a:rPr>
              <a:t>L·</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和归约项目</a:t>
            </a:r>
            <a:endParaRPr lang="zh-CN" altLang="en-US" sz="2400" b="1" dirty="0">
              <a:latin typeface="宋体" panose="02010600030101010101" pitchFamily="2" charset="-122"/>
              <a:ea typeface="宋体" panose="02010600030101010101" pitchFamily="2" charset="-122"/>
            </a:endParaRPr>
          </a:p>
          <a:p>
            <a:pPr marL="0" lvl="0" indent="0">
              <a:buNone/>
            </a:pPr>
            <a:r>
              <a:rPr lang="en-US" altLang="zh-CN" sz="2400" b="1" dirty="0">
                <a:latin typeface="宋体" panose="02010600030101010101" pitchFamily="2" charset="-122"/>
                <a:ea typeface="宋体" panose="02010600030101010101" pitchFamily="2" charset="-122"/>
              </a:rPr>
              <a:t>R</a:t>
            </a:r>
            <a:r>
              <a:rPr lang="en-US" altLang="zh-CN" sz="2400" b="1" dirty="0"/>
              <a:t> → </a:t>
            </a:r>
            <a:r>
              <a:rPr lang="en-US" altLang="zh-CN" sz="2400" b="1" dirty="0">
                <a:latin typeface="宋体" panose="02010600030101010101" pitchFamily="2" charset="-122"/>
                <a:ea typeface="宋体" panose="02010600030101010101" pitchFamily="2" charset="-122"/>
              </a:rPr>
              <a:t>L·</a:t>
            </a:r>
            <a:r>
              <a:rPr lang="zh-CN" altLang="en-US" sz="2400" b="1" dirty="0">
                <a:latin typeface="宋体" panose="02010600030101010101" pitchFamily="2" charset="-122"/>
                <a:ea typeface="宋体" panose="02010600030101010101" pitchFamily="2" charset="-122"/>
              </a:rPr>
              <a:t>，因此该文法不是</a:t>
            </a:r>
            <a:r>
              <a:rPr lang="en-US" altLang="zh-CN" sz="2400" b="1" dirty="0">
                <a:latin typeface="宋体" panose="02010600030101010101" pitchFamily="2" charset="-122"/>
                <a:ea typeface="宋体" panose="02010600030101010101" pitchFamily="2" charset="-122"/>
              </a:rPr>
              <a:t>LR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0</a:t>
            </a:r>
            <a:r>
              <a:rPr lang="zh-CN" altLang="en-US" sz="2400" b="1" dirty="0">
                <a:latin typeface="宋体" panose="02010600030101010101" pitchFamily="2" charset="-122"/>
                <a:ea typeface="宋体" panose="02010600030101010101" pitchFamily="2" charset="-122"/>
              </a:rPr>
              <a:t>）文法</a:t>
            </a:r>
            <a:endParaRPr lang="zh-CN" altLang="en-US" sz="2400" b="1" dirty="0">
              <a:latin typeface="宋体" panose="02010600030101010101" pitchFamily="2" charset="-122"/>
              <a:ea typeface="宋体" panose="02010600030101010101" pitchFamily="2" charset="-122"/>
            </a:endParaRPr>
          </a:p>
        </p:txBody>
      </p:sp>
      <p:pic>
        <p:nvPicPr>
          <p:cNvPr id="83972" name="图片 2"/>
          <p:cNvPicPr>
            <a:picLocks noChangeAspect="1"/>
          </p:cNvPicPr>
          <p:nvPr/>
        </p:nvPicPr>
        <p:blipFill>
          <a:blip r:embed="rId1"/>
          <a:stretch>
            <a:fillRect/>
          </a:stretch>
        </p:blipFill>
        <p:spPr>
          <a:xfrm>
            <a:off x="7164388" y="862013"/>
            <a:ext cx="1801812" cy="2589212"/>
          </a:xfrm>
          <a:prstGeom prst="rect">
            <a:avLst/>
          </a:prstGeom>
          <a:noFill/>
          <a:ln w="38100" cap="flat" cmpd="sng">
            <a:solidFill>
              <a:srgbClr val="C00000"/>
            </a:solidFill>
            <a:prstDash val="solid"/>
            <a:miter/>
            <a:headEnd type="none" w="med" len="med"/>
            <a:tailEnd type="none" w="med" len="med"/>
          </a:ln>
        </p:spPr>
      </p:pic>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75458" name="Rectangle 2"/>
          <p:cNvSpPr/>
          <p:nvPr/>
        </p:nvSpPr>
        <p:spPr>
          <a:xfrm>
            <a:off x="503238" y="1268413"/>
            <a:ext cx="8137525" cy="2678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Ø"/>
            </a:pPr>
            <a:r>
              <a:rPr lang="zh-CN" altLang="en-US" sz="2400" b="1" dirty="0">
                <a:ea typeface="宋体" panose="02010600030101010101" pitchFamily="2" charset="-122"/>
              </a:rPr>
              <a:t>由文法的产生式规则可求出</a:t>
            </a:r>
            <a:r>
              <a:rPr lang="en-US" altLang="zh-CN" sz="2400" b="1" dirty="0">
                <a:ea typeface="宋体" panose="02010600030101010101" pitchFamily="2" charset="-122"/>
              </a:rPr>
              <a:t>FOLLOW</a:t>
            </a:r>
            <a:r>
              <a:rPr lang="zh-CN" altLang="en-US" sz="2400" b="1" dirty="0">
                <a:ea typeface="宋体" panose="02010600030101010101" pitchFamily="2" charset="-122"/>
              </a:rPr>
              <a:t>（</a:t>
            </a:r>
            <a:r>
              <a:rPr lang="en-US" altLang="zh-CN" sz="2400" b="1" dirty="0">
                <a:ea typeface="宋体" panose="02010600030101010101" pitchFamily="2" charset="-122"/>
              </a:rPr>
              <a:t>R</a:t>
            </a:r>
            <a:r>
              <a:rPr lang="zh-CN" altLang="en-US" sz="2400" b="1" dirty="0">
                <a:ea typeface="宋体" panose="02010600030101010101" pitchFamily="2" charset="-122"/>
              </a:rPr>
              <a:t>）＝</a:t>
            </a:r>
            <a:r>
              <a:rPr lang="en-US" altLang="zh-CN" sz="2400" b="1" dirty="0">
                <a:ea typeface="宋体" panose="02010600030101010101" pitchFamily="2" charset="-122"/>
              </a:rPr>
              <a:t>{#,=},</a:t>
            </a:r>
            <a:r>
              <a:rPr lang="zh-CN" altLang="en-US" sz="2400" b="1" dirty="0">
                <a:ea typeface="宋体" panose="02010600030101010101" pitchFamily="2" charset="-122"/>
              </a:rPr>
              <a:t>所以</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FOLLOW</a:t>
            </a:r>
            <a:r>
              <a:rPr lang="zh-CN" altLang="en-US" sz="2400" b="1" dirty="0">
                <a:ea typeface="宋体" panose="02010600030101010101" pitchFamily="2" charset="-122"/>
              </a:rPr>
              <a:t>（</a:t>
            </a:r>
            <a:r>
              <a:rPr lang="en-US" altLang="zh-CN" sz="2400" b="1" dirty="0">
                <a:ea typeface="宋体" panose="02010600030101010101" pitchFamily="2" charset="-122"/>
              </a:rPr>
              <a:t>R</a:t>
            </a:r>
            <a:r>
              <a:rPr lang="zh-CN" altLang="en-US" sz="2400" b="1" dirty="0">
                <a:ea typeface="宋体" panose="02010600030101010101" pitchFamily="2" charset="-122"/>
              </a:rPr>
              <a:t>）∩</a:t>
            </a:r>
            <a:r>
              <a:rPr lang="en-US" altLang="zh-CN" sz="2400" b="1" dirty="0">
                <a:ea typeface="宋体" panose="02010600030101010101" pitchFamily="2" charset="-122"/>
              </a:rPr>
              <a:t>{=} = {#,=} ∩{=} ≠</a:t>
            </a:r>
            <a:r>
              <a:rPr lang="en-US" altLang="zh-CN" sz="2400" b="1" dirty="0">
                <a:latin typeface="宋体" panose="02010600030101010101" pitchFamily="2" charset="-122"/>
                <a:ea typeface="宋体" panose="02010600030101010101" pitchFamily="2" charset="-122"/>
              </a:rPr>
              <a:t>Ø</a:t>
            </a:r>
            <a:r>
              <a:rPr lang="zh-CN" altLang="en-US" sz="2400" b="1" dirty="0">
                <a:latin typeface="宋体" panose="02010600030101010101" pitchFamily="2" charset="-122"/>
                <a:ea typeface="宋体" panose="02010600030101010101" pitchFamily="2" charset="-122"/>
              </a:rPr>
              <a:t>，因而在</a:t>
            </a:r>
            <a:r>
              <a:rPr lang="en-US" altLang="zh-CN" sz="2400" b="1" dirty="0">
                <a:latin typeface="宋体" panose="02010600030101010101" pitchFamily="2" charset="-122"/>
                <a:ea typeface="宋体" panose="02010600030101010101" pitchFamily="2" charset="-122"/>
              </a:rPr>
              <a:t>I</a:t>
            </a:r>
            <a:r>
              <a:rPr lang="en-US" altLang="zh-CN" sz="2400" b="1" baseline="-25000" dirty="0">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中存</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在移进－归约冲突不能用</a:t>
            </a:r>
            <a:r>
              <a:rPr lang="en-US" altLang="zh-CN" sz="2400" b="1" dirty="0">
                <a:latin typeface="宋体" panose="02010600030101010101" pitchFamily="2" charset="-122"/>
                <a:ea typeface="宋体" panose="02010600030101010101" pitchFamily="2" charset="-122"/>
              </a:rPr>
              <a:t>SLR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）方法解决，说明该文</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latin typeface="宋体" panose="02010600030101010101" pitchFamily="2" charset="-122"/>
                <a:ea typeface="宋体" panose="02010600030101010101" pitchFamily="2" charset="-122"/>
              </a:rPr>
              <a:t>　法不是</a:t>
            </a:r>
            <a:r>
              <a:rPr lang="en-US" altLang="zh-CN" sz="2400" b="1" dirty="0">
                <a:latin typeface="宋体" panose="02010600030101010101" pitchFamily="2" charset="-122"/>
                <a:ea typeface="宋体" panose="02010600030101010101" pitchFamily="2" charset="-122"/>
              </a:rPr>
              <a:t>SLR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）文法。</a:t>
            </a:r>
            <a:endParaRPr lang="zh-CN" altLang="en-US" sz="2400" b="1" dirty="0">
              <a:latin typeface="宋体" panose="02010600030101010101" pitchFamily="2" charset="-122"/>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上述文法的</a:t>
            </a:r>
            <a:r>
              <a:rPr lang="en-US" altLang="zh-CN" sz="2400" b="1" dirty="0">
                <a:latin typeface="宋体" panose="02010600030101010101" pitchFamily="2" charset="-122"/>
                <a:ea typeface="宋体" panose="02010600030101010101" pitchFamily="2" charset="-122"/>
              </a:rPr>
              <a:t>LR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）项目集族及转换函数如下图所示：</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58">
                                            <p:txEl>
                                              <p:charRg st="0" end="31"/>
                                            </p:txEl>
                                          </p:spTgt>
                                        </p:tgtEl>
                                        <p:attrNameLst>
                                          <p:attrName>style.visibility</p:attrName>
                                        </p:attrNameLst>
                                      </p:cBhvr>
                                      <p:to>
                                        <p:strVal val="visible"/>
                                      </p:to>
                                    </p:set>
                                    <p:animEffect transition="in" filter="blinds(horizontal)">
                                      <p:cBhvr>
                                        <p:cTn id="7" dur="500"/>
                                        <p:tgtEl>
                                          <p:spTgt spid="275458">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458">
                                            <p:txEl>
                                              <p:charRg st="31" end="70"/>
                                            </p:txEl>
                                          </p:spTgt>
                                        </p:tgtEl>
                                        <p:attrNameLst>
                                          <p:attrName>style.visibility</p:attrName>
                                        </p:attrNameLst>
                                      </p:cBhvr>
                                      <p:to>
                                        <p:strVal val="visible"/>
                                      </p:to>
                                    </p:set>
                                    <p:animEffect transition="in" filter="blinds(horizontal)">
                                      <p:cBhvr>
                                        <p:cTn id="12" dur="500"/>
                                        <p:tgtEl>
                                          <p:spTgt spid="275458">
                                            <p:txEl>
                                              <p:charRg st="31"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458">
                                            <p:txEl>
                                              <p:charRg st="70" end="98"/>
                                            </p:txEl>
                                          </p:spTgt>
                                        </p:tgtEl>
                                        <p:attrNameLst>
                                          <p:attrName>style.visibility</p:attrName>
                                        </p:attrNameLst>
                                      </p:cBhvr>
                                      <p:to>
                                        <p:strVal val="visible"/>
                                      </p:to>
                                    </p:set>
                                    <p:animEffect transition="in" filter="blinds(horizontal)">
                                      <p:cBhvr>
                                        <p:cTn id="17" dur="500"/>
                                        <p:tgtEl>
                                          <p:spTgt spid="275458">
                                            <p:txEl>
                                              <p:charRg st="70"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5458">
                                            <p:txEl>
                                              <p:charRg st="98" end="112"/>
                                            </p:txEl>
                                          </p:spTgt>
                                        </p:tgtEl>
                                        <p:attrNameLst>
                                          <p:attrName>style.visibility</p:attrName>
                                        </p:attrNameLst>
                                      </p:cBhvr>
                                      <p:to>
                                        <p:strVal val="visible"/>
                                      </p:to>
                                    </p:set>
                                    <p:animEffect transition="in" filter="blinds(horizontal)">
                                      <p:cBhvr>
                                        <p:cTn id="22" dur="500"/>
                                        <p:tgtEl>
                                          <p:spTgt spid="275458">
                                            <p:txEl>
                                              <p:charRg st="98"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5458">
                                            <p:txEl>
                                              <p:charRg st="112" end="138"/>
                                            </p:txEl>
                                          </p:spTgt>
                                        </p:tgtEl>
                                        <p:attrNameLst>
                                          <p:attrName>style.visibility</p:attrName>
                                        </p:attrNameLst>
                                      </p:cBhvr>
                                      <p:to>
                                        <p:strVal val="visible"/>
                                      </p:to>
                                    </p:set>
                                    <p:animEffect transition="in" filter="blinds(horizontal)">
                                      <p:cBhvr>
                                        <p:cTn id="27" dur="500"/>
                                        <p:tgtEl>
                                          <p:spTgt spid="275458">
                                            <p:txEl>
                                              <p:charRg st="112"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pic>
        <p:nvPicPr>
          <p:cNvPr id="276482" name="Picture 2" descr="Snap5"/>
          <p:cNvPicPr>
            <a:picLocks noChangeAspect="1"/>
          </p:cNvPicPr>
          <p:nvPr/>
        </p:nvPicPr>
        <p:blipFill>
          <a:blip r:embed="rId1"/>
          <a:stretch>
            <a:fillRect/>
          </a:stretch>
        </p:blipFill>
        <p:spPr>
          <a:xfrm>
            <a:off x="228600" y="349250"/>
            <a:ext cx="8686800" cy="5867400"/>
          </a:xfrm>
          <a:prstGeom prst="rect">
            <a:avLst/>
          </a:prstGeom>
          <a:noFill/>
          <a:ln w="9525">
            <a:noFill/>
          </a:ln>
        </p:spPr>
      </p:pic>
      <p:pic>
        <p:nvPicPr>
          <p:cNvPr id="2" name="图片 1"/>
          <p:cNvPicPr>
            <a:picLocks noChangeAspect="1"/>
          </p:cNvPicPr>
          <p:nvPr/>
        </p:nvPicPr>
        <p:blipFill>
          <a:blip r:embed="rId2"/>
          <a:stretch>
            <a:fillRect/>
          </a:stretch>
        </p:blipFill>
        <p:spPr>
          <a:xfrm>
            <a:off x="6875463" y="692150"/>
            <a:ext cx="1803400" cy="2590800"/>
          </a:xfrm>
          <a:prstGeom prst="rect">
            <a:avLst/>
          </a:prstGeom>
          <a:noFill/>
          <a:ln w="38100" cap="flat" cmpd="sng">
            <a:solidFill>
              <a:srgbClr val="C00000"/>
            </a:solidFill>
            <a:prstDash val="solid"/>
            <a:miter/>
            <a:headEnd type="none" w="med" len="med"/>
            <a:tailEnd type="none" w="med" len="me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482"/>
                                        </p:tgtEl>
                                        <p:attrNameLst>
                                          <p:attrName>style.visibility</p:attrName>
                                        </p:attrNameLst>
                                      </p:cBhvr>
                                      <p:to>
                                        <p:strVal val="visible"/>
                                      </p:to>
                                    </p:set>
                                    <p:animEffect transition="in" filter="blinds(horizontal)">
                                      <p:cBhvr>
                                        <p:cTn id="7" dur="500"/>
                                        <p:tgtEl>
                                          <p:spTgt spid="2764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77506" name="Rectangle 2"/>
          <p:cNvSpPr/>
          <p:nvPr/>
        </p:nvSpPr>
        <p:spPr>
          <a:xfrm>
            <a:off x="395288" y="881063"/>
            <a:ext cx="8497887" cy="4924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ts val="600"/>
              </a:spcBef>
              <a:buFont typeface="Wingdings" panose="05000000000000000000" pitchFamily="2" charset="2"/>
              <a:buChar char="Ø"/>
            </a:pPr>
            <a:r>
              <a:rPr lang="zh-CN" altLang="en-US" sz="2400" b="1" dirty="0">
                <a:ea typeface="宋体" panose="02010600030101010101" pitchFamily="2" charset="-122"/>
              </a:rPr>
              <a:t>合并同心集后的项目集分别是：</a:t>
            </a:r>
            <a:endParaRPr lang="zh-CN" altLang="en-US" sz="2400" b="1" dirty="0">
              <a:ea typeface="宋体" panose="02010600030101010101" pitchFamily="2" charset="-122"/>
            </a:endParaRPr>
          </a:p>
          <a:p>
            <a:pPr marL="0" lvl="0" indent="0">
              <a:spcBef>
                <a:spcPts val="600"/>
              </a:spcBef>
              <a:buFont typeface="Wingdings" panose="05000000000000000000" pitchFamily="2" charset="2"/>
              <a:buChar char="ü"/>
            </a:pPr>
            <a:r>
              <a:rPr lang="en-US" altLang="zh-CN" sz="2400" b="1" dirty="0">
                <a:ea typeface="宋体" panose="02010600030101010101" pitchFamily="2" charset="-122"/>
              </a:rPr>
              <a:t>I</a:t>
            </a:r>
            <a:r>
              <a:rPr lang="en-US" altLang="zh-CN" sz="2400" b="1" baseline="-25000" dirty="0">
                <a:ea typeface="宋体" panose="02010600030101010101" pitchFamily="2" charset="-122"/>
              </a:rPr>
              <a:t>4</a:t>
            </a:r>
            <a:r>
              <a:rPr lang="en-US" altLang="zh-CN" sz="2400" b="1" dirty="0">
                <a:ea typeface="宋体" panose="02010600030101010101" pitchFamily="2" charset="-122"/>
              </a:rPr>
              <a:t>,I</a:t>
            </a:r>
            <a:r>
              <a:rPr lang="en-US" altLang="zh-CN" sz="2400" b="1" baseline="-25000" dirty="0">
                <a:ea typeface="宋体" panose="02010600030101010101" pitchFamily="2" charset="-122"/>
              </a:rPr>
              <a:t>11</a:t>
            </a: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zh-CN" altLang="en-US" sz="2400" b="1" dirty="0">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en-US" altLang="zh-CN" sz="2400" b="1" dirty="0">
                <a:ea typeface="宋体" panose="02010600030101010101" pitchFamily="2" charset="-122"/>
              </a:rPr>
              <a:t>,=/#</a:t>
            </a:r>
            <a:endParaRPr lang="en-US" altLang="zh-CN" sz="2400" b="1" dirty="0">
              <a:ea typeface="宋体" panose="02010600030101010101" pitchFamily="2" charset="-122"/>
            </a:endParaRPr>
          </a:p>
          <a:p>
            <a:pPr marL="0" lvl="0" indent="0">
              <a:spcBef>
                <a:spcPts val="600"/>
              </a:spcBef>
              <a:buNone/>
            </a:pP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R</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L,=/#</a:t>
            </a:r>
            <a:endParaRPr lang="en-US" altLang="zh-CN" sz="2400" b="1" dirty="0">
              <a:ea typeface="宋体" panose="02010600030101010101" pitchFamily="2" charset="-122"/>
            </a:endParaRPr>
          </a:p>
          <a:p>
            <a:pPr marL="0" lvl="0" indent="0">
              <a:spcBef>
                <a:spcPts val="600"/>
              </a:spcBef>
              <a:buNone/>
            </a:pPr>
            <a:r>
              <a:rPr lang="zh-CN" altLang="en-US" sz="2400" b="1" dirty="0">
                <a:ea typeface="宋体" panose="02010600030101010101" pitchFamily="2" charset="-122"/>
              </a:rPr>
              <a:t>　       　　 </a:t>
            </a:r>
            <a:r>
              <a:rPr lang="en-US" altLang="zh-CN" sz="2400" b="1" dirty="0">
                <a:ea typeface="宋体" panose="02010600030101010101" pitchFamily="2" charset="-122"/>
              </a:rPr>
              <a:t>L</a:t>
            </a:r>
            <a:r>
              <a:rPr lang="en-US" altLang="zh-CN" sz="2400" b="1" dirty="0"/>
              <a:t> →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i,=/#</a:t>
            </a:r>
            <a:endParaRPr lang="en-US" altLang="zh-CN" sz="2400" b="1" dirty="0">
              <a:ea typeface="宋体" panose="02010600030101010101" pitchFamily="2" charset="-122"/>
            </a:endParaRPr>
          </a:p>
          <a:p>
            <a:pPr marL="0" lvl="0" indent="0">
              <a:spcBef>
                <a:spcPts val="600"/>
              </a:spcBef>
              <a:buNone/>
            </a:pPr>
            <a:r>
              <a:rPr lang="en-US" altLang="zh-CN" sz="2400" b="1" dirty="0">
                <a:ea typeface="宋体" panose="02010600030101010101" pitchFamily="2" charset="-122"/>
              </a:rPr>
              <a:t>                    L</a:t>
            </a:r>
            <a:r>
              <a:rPr lang="en-US" altLang="zh-CN" sz="2400" b="1" dirty="0"/>
              <a:t> → </a:t>
            </a:r>
            <a:r>
              <a:rPr lang="en-US" altLang="zh-CN" sz="2400" b="1" dirty="0">
                <a:latin typeface="宋体" panose="02010600030101010101" pitchFamily="2" charset="-122"/>
                <a:ea typeface="宋体" panose="02010600030101010101" pitchFamily="2" charset="-122"/>
              </a:rPr>
              <a:t>·*R</a:t>
            </a:r>
            <a:r>
              <a:rPr lang="en-US" altLang="zh-CN" sz="2400" b="1" dirty="0">
                <a:ea typeface="宋体" panose="02010600030101010101" pitchFamily="2" charset="-122"/>
              </a:rPr>
              <a:t>,=/#</a:t>
            </a:r>
            <a:endParaRPr lang="en-US" altLang="zh-CN" sz="2400" b="1" dirty="0">
              <a:ea typeface="宋体" panose="02010600030101010101" pitchFamily="2" charset="-122"/>
            </a:endParaRPr>
          </a:p>
          <a:p>
            <a:pPr marL="0" lvl="0" indent="0">
              <a:spcBef>
                <a:spcPts val="600"/>
              </a:spcBef>
              <a:buFont typeface="Wingdings" panose="05000000000000000000" pitchFamily="2" charset="2"/>
              <a:buChar char="ü"/>
            </a:pPr>
            <a:r>
              <a:rPr lang="en-US" altLang="zh-CN" sz="2400" b="1" dirty="0">
                <a:ea typeface="宋体" panose="02010600030101010101" pitchFamily="2" charset="-122"/>
              </a:rPr>
              <a:t>I</a:t>
            </a:r>
            <a:r>
              <a:rPr lang="en-US" altLang="zh-CN" sz="2400" b="1" baseline="-25000" dirty="0">
                <a:ea typeface="宋体" panose="02010600030101010101" pitchFamily="2" charset="-122"/>
              </a:rPr>
              <a:t>5</a:t>
            </a:r>
            <a:r>
              <a:rPr lang="en-US" altLang="zh-CN" sz="2400" b="1" dirty="0">
                <a:ea typeface="宋体" panose="02010600030101010101" pitchFamily="2" charset="-122"/>
              </a:rPr>
              <a:t>,I</a:t>
            </a:r>
            <a:r>
              <a:rPr lang="en-US" altLang="zh-CN" sz="2400" b="1" baseline="-25000" dirty="0">
                <a:ea typeface="宋体" panose="02010600030101010101" pitchFamily="2" charset="-122"/>
              </a:rPr>
              <a:t>12</a:t>
            </a:r>
            <a:r>
              <a:rPr lang="en-US" altLang="zh-CN" sz="2400" b="1" dirty="0">
                <a:ea typeface="宋体" panose="02010600030101010101" pitchFamily="2" charset="-122"/>
              </a:rPr>
              <a:t>:       L</a:t>
            </a:r>
            <a:r>
              <a:rPr lang="en-US" altLang="zh-CN" sz="2400" b="1" dirty="0"/>
              <a:t> → </a:t>
            </a:r>
            <a:r>
              <a:rPr lang="en-US" altLang="zh-CN" sz="2400" b="1" dirty="0">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marL="0" lvl="0" indent="0">
              <a:spcBef>
                <a:spcPts val="600"/>
              </a:spcBef>
              <a:buFont typeface="Wingdings" panose="05000000000000000000" pitchFamily="2" charset="2"/>
              <a:buChar char="ü"/>
            </a:pPr>
            <a:r>
              <a:rPr lang="en-US" altLang="zh-CN" sz="2400" b="1" dirty="0">
                <a:ea typeface="宋体" panose="02010600030101010101" pitchFamily="2" charset="-122"/>
              </a:rPr>
              <a:t>I</a:t>
            </a:r>
            <a:r>
              <a:rPr lang="en-US" altLang="zh-CN" sz="2400" b="1" baseline="-25000" dirty="0">
                <a:ea typeface="宋体" panose="02010600030101010101" pitchFamily="2" charset="-122"/>
              </a:rPr>
              <a:t>7</a:t>
            </a:r>
            <a:r>
              <a:rPr lang="en-US" altLang="zh-CN" sz="2400" b="1" dirty="0">
                <a:ea typeface="宋体" panose="02010600030101010101" pitchFamily="2" charset="-122"/>
              </a:rPr>
              <a:t>,I</a:t>
            </a:r>
            <a:r>
              <a:rPr lang="en-US" altLang="zh-CN" sz="2400" b="1" baseline="-25000" dirty="0">
                <a:ea typeface="宋体" panose="02010600030101010101" pitchFamily="2" charset="-122"/>
              </a:rPr>
              <a:t>13</a:t>
            </a:r>
            <a:r>
              <a:rPr lang="en-US" altLang="zh-CN" sz="2400" b="1" dirty="0">
                <a:ea typeface="宋体" panose="02010600030101010101" pitchFamily="2" charset="-122"/>
              </a:rPr>
              <a:t>:       L</a:t>
            </a:r>
            <a:r>
              <a:rPr lang="en-US" altLang="zh-CN" sz="2400" b="1" dirty="0"/>
              <a:t> → </a:t>
            </a:r>
            <a:r>
              <a:rPr lang="zh-CN" altLang="en-US" sz="2400" b="1" dirty="0">
                <a:ea typeface="宋体" panose="02010600030101010101" pitchFamily="2" charset="-122"/>
              </a:rPr>
              <a:t>*</a:t>
            </a:r>
            <a:r>
              <a:rPr lang="en-US" altLang="zh-CN" sz="2400" b="1" dirty="0">
                <a:ea typeface="宋体" panose="02010600030101010101" pitchFamily="2" charset="-122"/>
              </a:rPr>
              <a:t>R</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marL="0" lvl="0" indent="0">
              <a:spcBef>
                <a:spcPts val="600"/>
              </a:spcBef>
              <a:buFont typeface="Wingdings" panose="05000000000000000000" pitchFamily="2" charset="2"/>
              <a:buChar char="ü"/>
            </a:pPr>
            <a:r>
              <a:rPr lang="en-US" altLang="zh-CN" sz="2400" b="1" dirty="0">
                <a:ea typeface="宋体" panose="02010600030101010101" pitchFamily="2" charset="-122"/>
              </a:rPr>
              <a:t>I</a:t>
            </a:r>
            <a:r>
              <a:rPr lang="en-US" altLang="zh-CN" sz="2400" b="1" baseline="-25000" dirty="0">
                <a:ea typeface="宋体" panose="02010600030101010101" pitchFamily="2" charset="-122"/>
              </a:rPr>
              <a:t>8</a:t>
            </a:r>
            <a:r>
              <a:rPr lang="en-US" altLang="zh-CN" sz="2400" b="1" dirty="0">
                <a:ea typeface="宋体" panose="02010600030101010101" pitchFamily="2" charset="-122"/>
              </a:rPr>
              <a:t>,I</a:t>
            </a:r>
            <a:r>
              <a:rPr lang="en-US" altLang="zh-CN" sz="2400" b="1" baseline="-25000" dirty="0">
                <a:ea typeface="宋体" panose="02010600030101010101" pitchFamily="2" charset="-122"/>
              </a:rPr>
              <a:t>10</a:t>
            </a:r>
            <a:r>
              <a:rPr lang="en-US" altLang="zh-CN" sz="2400" b="1" dirty="0">
                <a:ea typeface="宋体" panose="02010600030101010101" pitchFamily="2" charset="-122"/>
              </a:rPr>
              <a:t>:       R</a:t>
            </a:r>
            <a:r>
              <a:rPr lang="en-US" altLang="zh-CN" sz="2400" b="1" dirty="0"/>
              <a:t> → </a:t>
            </a:r>
            <a:r>
              <a:rPr lang="en-US" altLang="zh-CN" sz="2400" b="1" dirty="0">
                <a:ea typeface="宋体" panose="02010600030101010101" pitchFamily="2" charset="-122"/>
              </a:rPr>
              <a:t>L</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marL="0" lvl="0" indent="0">
              <a:spcBef>
                <a:spcPts val="600"/>
              </a:spcBef>
              <a:buFont typeface="Wingdings" panose="05000000000000000000" pitchFamily="2" charset="2"/>
              <a:buNone/>
            </a:pPr>
            <a:r>
              <a:rPr lang="zh-CN" altLang="en-US" sz="2400" b="1" dirty="0">
                <a:ea typeface="宋体" panose="02010600030101010101" pitchFamily="2" charset="-122"/>
              </a:rPr>
              <a:t>　　进一步考察这些合并同心集后的项目集，发现它们仍</a:t>
            </a:r>
            <a:endParaRPr lang="zh-CN" altLang="en-US" sz="2400" b="1" dirty="0">
              <a:ea typeface="宋体" panose="02010600030101010101" pitchFamily="2" charset="-122"/>
            </a:endParaRPr>
          </a:p>
          <a:p>
            <a:pPr marL="0" lvl="0" indent="0">
              <a:spcBef>
                <a:spcPts val="600"/>
              </a:spcBef>
              <a:buFont typeface="Wingdings" panose="05000000000000000000" pitchFamily="2" charset="2"/>
              <a:buNone/>
            </a:pPr>
            <a:r>
              <a:rPr lang="zh-CN" altLang="en-US" sz="2400" b="1" dirty="0">
                <a:ea typeface="宋体" panose="02010600030101010101" pitchFamily="2" charset="-122"/>
              </a:rPr>
              <a:t>不含归约－归约冲突，因此我们可以判定该文法是</a:t>
            </a:r>
            <a:r>
              <a:rPr lang="en-US" altLang="zh-CN" sz="2400" b="1" dirty="0">
                <a:ea typeface="宋体" panose="02010600030101010101" pitchFamily="2" charset="-122"/>
              </a:rPr>
              <a:t>LALR(1)</a:t>
            </a:r>
            <a:r>
              <a:rPr lang="zh-CN" altLang="en-US" sz="2400" b="1" dirty="0">
                <a:ea typeface="宋体" panose="02010600030101010101" pitchFamily="2" charset="-122"/>
              </a:rPr>
              <a:t>文法</a:t>
            </a:r>
            <a:r>
              <a:rPr lang="en-US" altLang="zh-CN" sz="2400" b="1" dirty="0">
                <a:ea typeface="宋体" panose="02010600030101010101" pitchFamily="2" charset="-122"/>
              </a:rPr>
              <a:t>,</a:t>
            </a:r>
            <a:r>
              <a:rPr lang="zh-CN" altLang="en-US" sz="2400" b="1" dirty="0">
                <a:ea typeface="宋体" panose="02010600030101010101" pitchFamily="2" charset="-122"/>
              </a:rPr>
              <a:t>也是</a:t>
            </a:r>
            <a:r>
              <a:rPr lang="en-US" altLang="zh-CN" sz="2400" b="1" dirty="0">
                <a:ea typeface="宋体" panose="02010600030101010101" pitchFamily="2" charset="-122"/>
              </a:rPr>
              <a:t>LR(1)</a:t>
            </a:r>
            <a:r>
              <a:rPr lang="zh-CN" altLang="en-US" sz="2400" b="1" dirty="0">
                <a:ea typeface="宋体" panose="02010600030101010101" pitchFamily="2" charset="-122"/>
              </a:rPr>
              <a:t>方法</a:t>
            </a:r>
            <a:r>
              <a:rPr lang="en-US" altLang="zh-CN" sz="2400" b="1" dirty="0">
                <a:ea typeface="宋体" panose="02010600030101010101" pitchFamily="2" charset="-122"/>
              </a:rPr>
              <a:t>,</a:t>
            </a:r>
            <a:r>
              <a:rPr lang="zh-CN" altLang="en-US" sz="2400" b="1" dirty="0">
                <a:ea typeface="宋体" panose="02010600030101010101" pitchFamily="2" charset="-122"/>
              </a:rPr>
              <a:t>但却不是</a:t>
            </a:r>
            <a:r>
              <a:rPr lang="en-US" altLang="zh-CN" sz="2400" b="1" dirty="0">
                <a:ea typeface="宋体" panose="02010600030101010101" pitchFamily="2" charset="-122"/>
              </a:rPr>
              <a:t>LR</a:t>
            </a:r>
            <a:r>
              <a:rPr lang="en-US" altLang="zh-CN" sz="2400" b="1" dirty="0"/>
              <a:t> (0)</a:t>
            </a:r>
            <a:r>
              <a:rPr lang="zh-CN" altLang="en-US" sz="2400" b="1" dirty="0">
                <a:ea typeface="宋体" panose="02010600030101010101" pitchFamily="2" charset="-122"/>
              </a:rPr>
              <a:t>和</a:t>
            </a:r>
            <a:r>
              <a:rPr lang="en-US" altLang="zh-CN" sz="2400" b="1" dirty="0">
                <a:ea typeface="宋体" panose="02010600030101010101" pitchFamily="2" charset="-122"/>
              </a:rPr>
              <a:t>SLR(1)</a:t>
            </a:r>
            <a:r>
              <a:rPr lang="zh-CN" altLang="en-US" sz="2400" b="1" dirty="0">
                <a:ea typeface="宋体" panose="02010600030101010101" pitchFamily="2" charset="-122"/>
              </a:rPr>
              <a:t>文法。</a:t>
            </a:r>
            <a:endParaRPr lang="zh-CN" altLang="en-US" sz="2400" b="1" dirty="0">
              <a:ea typeface="宋体" panose="02010600030101010101" pitchFamily="2" charset="-122"/>
            </a:endParaRPr>
          </a:p>
        </p:txBody>
      </p:sp>
      <p:pic>
        <p:nvPicPr>
          <p:cNvPr id="2" name="Picture 2" descr="Snap5"/>
          <p:cNvPicPr>
            <a:picLocks noChangeAspect="1"/>
          </p:cNvPicPr>
          <p:nvPr/>
        </p:nvPicPr>
        <p:blipFill>
          <a:blip r:embed="rId1"/>
          <a:stretch>
            <a:fillRect/>
          </a:stretch>
        </p:blipFill>
        <p:spPr>
          <a:xfrm>
            <a:off x="4284663" y="1341438"/>
            <a:ext cx="4476750" cy="3024187"/>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6">
                                            <p:txEl>
                                              <p:charRg st="0" end="15"/>
                                            </p:txEl>
                                          </p:spTgt>
                                        </p:tgtEl>
                                        <p:attrNameLst>
                                          <p:attrName>style.visibility</p:attrName>
                                        </p:attrNameLst>
                                      </p:cBhvr>
                                      <p:to>
                                        <p:strVal val="visible"/>
                                      </p:to>
                                    </p:set>
                                    <p:animEffect transition="in" filter="blinds(horizontal)">
                                      <p:cBhvr>
                                        <p:cTn id="7" dur="500"/>
                                        <p:tgtEl>
                                          <p:spTgt spid="27750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506">
                                            <p:txEl>
                                              <p:charRg st="15" end="38"/>
                                            </p:txEl>
                                          </p:spTgt>
                                        </p:tgtEl>
                                        <p:attrNameLst>
                                          <p:attrName>style.visibility</p:attrName>
                                        </p:attrNameLst>
                                      </p:cBhvr>
                                      <p:to>
                                        <p:strVal val="visible"/>
                                      </p:to>
                                    </p:set>
                                    <p:animEffect transition="in" filter="blinds(horizontal)">
                                      <p:cBhvr>
                                        <p:cTn id="12" dur="500"/>
                                        <p:tgtEl>
                                          <p:spTgt spid="277506">
                                            <p:txEl>
                                              <p:charRg st="15"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506">
                                            <p:txEl>
                                              <p:charRg st="38" end="60"/>
                                            </p:txEl>
                                          </p:spTgt>
                                        </p:tgtEl>
                                        <p:attrNameLst>
                                          <p:attrName>style.visibility</p:attrName>
                                        </p:attrNameLst>
                                      </p:cBhvr>
                                      <p:to>
                                        <p:strVal val="visible"/>
                                      </p:to>
                                    </p:set>
                                    <p:animEffect transition="in" filter="blinds(horizontal)">
                                      <p:cBhvr>
                                        <p:cTn id="17" dur="500"/>
                                        <p:tgtEl>
                                          <p:spTgt spid="277506">
                                            <p:txEl>
                                              <p:charRg st="38" end="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7506">
                                            <p:txEl>
                                              <p:charRg st="60" end="82"/>
                                            </p:txEl>
                                          </p:spTgt>
                                        </p:tgtEl>
                                        <p:attrNameLst>
                                          <p:attrName>style.visibility</p:attrName>
                                        </p:attrNameLst>
                                      </p:cBhvr>
                                      <p:to>
                                        <p:strVal val="visible"/>
                                      </p:to>
                                    </p:set>
                                    <p:animEffect transition="in" filter="blinds(horizontal)">
                                      <p:cBhvr>
                                        <p:cTn id="22" dur="500"/>
                                        <p:tgtEl>
                                          <p:spTgt spid="277506">
                                            <p:txEl>
                                              <p:charRg st="60"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7506">
                                            <p:txEl>
                                              <p:charRg st="82" end="114"/>
                                            </p:txEl>
                                          </p:spTgt>
                                        </p:tgtEl>
                                        <p:attrNameLst>
                                          <p:attrName>style.visibility</p:attrName>
                                        </p:attrNameLst>
                                      </p:cBhvr>
                                      <p:to>
                                        <p:strVal val="visible"/>
                                      </p:to>
                                    </p:set>
                                    <p:animEffect transition="in" filter="blinds(horizontal)">
                                      <p:cBhvr>
                                        <p:cTn id="27" dur="500"/>
                                        <p:tgtEl>
                                          <p:spTgt spid="277506">
                                            <p:txEl>
                                              <p:charRg st="82" end="1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7506">
                                            <p:txEl>
                                              <p:charRg st="114" end="139"/>
                                            </p:txEl>
                                          </p:spTgt>
                                        </p:tgtEl>
                                        <p:attrNameLst>
                                          <p:attrName>style.visibility</p:attrName>
                                        </p:attrNameLst>
                                      </p:cBhvr>
                                      <p:to>
                                        <p:strVal val="visible"/>
                                      </p:to>
                                    </p:set>
                                    <p:animEffect transition="in" filter="blinds(horizontal)">
                                      <p:cBhvr>
                                        <p:cTn id="32" dur="500"/>
                                        <p:tgtEl>
                                          <p:spTgt spid="277506">
                                            <p:txEl>
                                              <p:charRg st="114" end="1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7506">
                                            <p:txEl>
                                              <p:charRg st="139" end="165"/>
                                            </p:txEl>
                                          </p:spTgt>
                                        </p:tgtEl>
                                        <p:attrNameLst>
                                          <p:attrName>style.visibility</p:attrName>
                                        </p:attrNameLst>
                                      </p:cBhvr>
                                      <p:to>
                                        <p:strVal val="visible"/>
                                      </p:to>
                                    </p:set>
                                    <p:animEffect transition="in" filter="blinds(horizontal)">
                                      <p:cBhvr>
                                        <p:cTn id="37" dur="500"/>
                                        <p:tgtEl>
                                          <p:spTgt spid="277506">
                                            <p:txEl>
                                              <p:charRg st="139" end="16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7506">
                                            <p:txEl>
                                              <p:charRg st="165" end="190"/>
                                            </p:txEl>
                                          </p:spTgt>
                                        </p:tgtEl>
                                        <p:attrNameLst>
                                          <p:attrName>style.visibility</p:attrName>
                                        </p:attrNameLst>
                                      </p:cBhvr>
                                      <p:to>
                                        <p:strVal val="visible"/>
                                      </p:to>
                                    </p:set>
                                    <p:animEffect transition="in" filter="blinds(horizontal)">
                                      <p:cBhvr>
                                        <p:cTn id="42" dur="500"/>
                                        <p:tgtEl>
                                          <p:spTgt spid="277506">
                                            <p:txEl>
                                              <p:charRg st="165" end="19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7506">
                                            <p:txEl>
                                              <p:charRg st="190" end="216"/>
                                            </p:txEl>
                                          </p:spTgt>
                                        </p:tgtEl>
                                        <p:attrNameLst>
                                          <p:attrName>style.visibility</p:attrName>
                                        </p:attrNameLst>
                                      </p:cBhvr>
                                      <p:to>
                                        <p:strVal val="visible"/>
                                      </p:to>
                                    </p:set>
                                    <p:animEffect transition="in" filter="blinds(horizontal)">
                                      <p:cBhvr>
                                        <p:cTn id="47" dur="500"/>
                                        <p:tgtEl>
                                          <p:spTgt spid="277506">
                                            <p:txEl>
                                              <p:charRg st="190" end="2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7506">
                                            <p:txEl>
                                              <p:charRg st="216" end="279"/>
                                            </p:txEl>
                                          </p:spTgt>
                                        </p:tgtEl>
                                        <p:attrNameLst>
                                          <p:attrName>style.visibility</p:attrName>
                                        </p:attrNameLst>
                                      </p:cBhvr>
                                      <p:to>
                                        <p:strVal val="visible"/>
                                      </p:to>
                                    </p:set>
                                    <p:animEffect transition="in" filter="blinds(horizontal)">
                                      <p:cBhvr>
                                        <p:cTn id="52" dur="500"/>
                                        <p:tgtEl>
                                          <p:spTgt spid="277506">
                                            <p:txEl>
                                              <p:charRg st="216" end="27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78530" name="Rectangle 2"/>
          <p:cNvSpPr/>
          <p:nvPr/>
        </p:nvSpPr>
        <p:spPr>
          <a:xfrm>
            <a:off x="755650" y="549275"/>
            <a:ext cx="82089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Ø"/>
            </a:pPr>
            <a:r>
              <a:rPr lang="zh-CN" altLang="en-US" sz="2400" b="1" dirty="0">
                <a:solidFill>
                  <a:srgbClr val="009900"/>
                </a:solidFill>
                <a:latin typeface="微软雅黑" panose="020B0503020204020204" pitchFamily="34" charset="-122"/>
                <a:ea typeface="微软雅黑" panose="020B0503020204020204" pitchFamily="34" charset="-122"/>
              </a:rPr>
              <a:t>相应的</a:t>
            </a:r>
            <a:r>
              <a:rPr lang="en-US" altLang="zh-CN" sz="2400" b="1" dirty="0">
                <a:solidFill>
                  <a:srgbClr val="009900"/>
                </a:solidFill>
                <a:latin typeface="微软雅黑" panose="020B0503020204020204" pitchFamily="34" charset="-122"/>
                <a:ea typeface="微软雅黑" panose="020B0503020204020204" pitchFamily="34" charset="-122"/>
              </a:rPr>
              <a:t>LALR</a:t>
            </a:r>
            <a:r>
              <a:rPr lang="zh-CN" altLang="en-US" sz="2400" b="1" dirty="0">
                <a:solidFill>
                  <a:srgbClr val="009900"/>
                </a:solidFill>
                <a:latin typeface="微软雅黑" panose="020B0503020204020204" pitchFamily="34" charset="-122"/>
                <a:ea typeface="微软雅黑" panose="020B0503020204020204" pitchFamily="34" charset="-122"/>
              </a:rPr>
              <a:t>（</a:t>
            </a:r>
            <a:r>
              <a:rPr lang="en-US" altLang="zh-CN" sz="2400" b="1" dirty="0">
                <a:solidFill>
                  <a:srgbClr val="009900"/>
                </a:solidFill>
                <a:latin typeface="微软雅黑" panose="020B0503020204020204" pitchFamily="34" charset="-122"/>
                <a:ea typeface="微软雅黑" panose="020B0503020204020204" pitchFamily="34" charset="-122"/>
              </a:rPr>
              <a:t>1</a:t>
            </a:r>
            <a:r>
              <a:rPr lang="zh-CN" altLang="en-US" sz="2400" b="1" dirty="0">
                <a:solidFill>
                  <a:srgbClr val="009900"/>
                </a:solidFill>
                <a:latin typeface="微软雅黑" panose="020B0503020204020204" pitchFamily="34" charset="-122"/>
                <a:ea typeface="微软雅黑" panose="020B0503020204020204" pitchFamily="34" charset="-122"/>
              </a:rPr>
              <a:t>）分析表：</a:t>
            </a:r>
            <a:endParaRPr lang="zh-CN" altLang="en-US" sz="2400" b="1" dirty="0">
              <a:solidFill>
                <a:srgbClr val="009900"/>
              </a:solidFill>
              <a:latin typeface="微软雅黑" panose="020B0503020204020204" pitchFamily="34" charset="-122"/>
              <a:ea typeface="微软雅黑" panose="020B0503020204020204" pitchFamily="34" charset="-122"/>
            </a:endParaRPr>
          </a:p>
        </p:txBody>
      </p:sp>
      <p:grpSp>
        <p:nvGrpSpPr>
          <p:cNvPr id="278531" name="Group 3"/>
          <p:cNvGrpSpPr/>
          <p:nvPr/>
        </p:nvGrpSpPr>
        <p:grpSpPr>
          <a:xfrm>
            <a:off x="762000" y="1447800"/>
            <a:ext cx="8001000" cy="3911600"/>
            <a:chOff x="480" y="912"/>
            <a:chExt cx="5040" cy="2464"/>
          </a:xfrm>
        </p:grpSpPr>
        <p:pic>
          <p:nvPicPr>
            <p:cNvPr id="88069" name="Picture 4" descr="Snap6"/>
            <p:cNvPicPr>
              <a:picLocks noChangeAspect="1"/>
            </p:cNvPicPr>
            <p:nvPr/>
          </p:nvPicPr>
          <p:blipFill>
            <a:blip r:embed="rId1"/>
            <a:stretch>
              <a:fillRect/>
            </a:stretch>
          </p:blipFill>
          <p:spPr>
            <a:xfrm>
              <a:off x="480" y="912"/>
              <a:ext cx="5040" cy="2464"/>
            </a:xfrm>
            <a:prstGeom prst="rect">
              <a:avLst/>
            </a:prstGeom>
            <a:noFill/>
            <a:ln w="9525">
              <a:noFill/>
            </a:ln>
          </p:spPr>
        </p:pic>
        <p:sp>
          <p:nvSpPr>
            <p:cNvPr id="88070" name="Line 5"/>
            <p:cNvSpPr/>
            <p:nvPr/>
          </p:nvSpPr>
          <p:spPr>
            <a:xfrm>
              <a:off x="528" y="1584"/>
              <a:ext cx="4944" cy="0"/>
            </a:xfrm>
            <a:prstGeom prst="line">
              <a:avLst/>
            </a:prstGeom>
            <a:ln w="19050" cap="flat" cmpd="sng">
              <a:solidFill>
                <a:schemeClr val="folHlink"/>
              </a:solidFill>
              <a:prstDash val="solid"/>
              <a:headEnd type="none" w="med" len="med"/>
              <a:tailEnd type="none" w="med" len="med"/>
            </a:ln>
          </p:spPr>
        </p:sp>
        <p:sp>
          <p:nvSpPr>
            <p:cNvPr id="88071" name="Line 6"/>
            <p:cNvSpPr/>
            <p:nvPr/>
          </p:nvSpPr>
          <p:spPr>
            <a:xfrm>
              <a:off x="528" y="1776"/>
              <a:ext cx="4944" cy="0"/>
            </a:xfrm>
            <a:prstGeom prst="line">
              <a:avLst/>
            </a:prstGeom>
            <a:ln w="19050" cap="flat" cmpd="sng">
              <a:solidFill>
                <a:schemeClr val="folHlink"/>
              </a:solidFill>
              <a:prstDash val="solid"/>
              <a:headEnd type="none" w="med" len="med"/>
              <a:tailEnd type="none" w="med" len="med"/>
            </a:ln>
          </p:spPr>
        </p:sp>
        <p:sp>
          <p:nvSpPr>
            <p:cNvPr id="88072" name="Line 7"/>
            <p:cNvSpPr/>
            <p:nvPr/>
          </p:nvSpPr>
          <p:spPr>
            <a:xfrm>
              <a:off x="528" y="1968"/>
              <a:ext cx="4944" cy="0"/>
            </a:xfrm>
            <a:prstGeom prst="line">
              <a:avLst/>
            </a:prstGeom>
            <a:ln w="19050" cap="flat" cmpd="sng">
              <a:solidFill>
                <a:schemeClr val="folHlink"/>
              </a:solidFill>
              <a:prstDash val="solid"/>
              <a:headEnd type="none" w="med" len="med"/>
              <a:tailEnd type="none" w="med" len="med"/>
            </a:ln>
          </p:spPr>
        </p:sp>
        <p:sp>
          <p:nvSpPr>
            <p:cNvPr id="88073" name="Line 8"/>
            <p:cNvSpPr/>
            <p:nvPr/>
          </p:nvSpPr>
          <p:spPr>
            <a:xfrm>
              <a:off x="528" y="2160"/>
              <a:ext cx="4944" cy="0"/>
            </a:xfrm>
            <a:prstGeom prst="line">
              <a:avLst/>
            </a:prstGeom>
            <a:ln w="19050" cap="flat" cmpd="sng">
              <a:solidFill>
                <a:schemeClr val="folHlink"/>
              </a:solidFill>
              <a:prstDash val="solid"/>
              <a:headEnd type="none" w="med" len="med"/>
              <a:tailEnd type="none" w="med" len="med"/>
            </a:ln>
          </p:spPr>
        </p:sp>
        <p:sp>
          <p:nvSpPr>
            <p:cNvPr id="88074" name="Line 9"/>
            <p:cNvSpPr/>
            <p:nvPr/>
          </p:nvSpPr>
          <p:spPr>
            <a:xfrm>
              <a:off x="528" y="2352"/>
              <a:ext cx="4944" cy="0"/>
            </a:xfrm>
            <a:prstGeom prst="line">
              <a:avLst/>
            </a:prstGeom>
            <a:ln w="19050" cap="flat" cmpd="sng">
              <a:solidFill>
                <a:schemeClr val="folHlink"/>
              </a:solidFill>
              <a:prstDash val="solid"/>
              <a:headEnd type="none" w="med" len="med"/>
              <a:tailEnd type="none" w="med" len="med"/>
            </a:ln>
          </p:spPr>
        </p:sp>
        <p:sp>
          <p:nvSpPr>
            <p:cNvPr id="88075" name="Line 10"/>
            <p:cNvSpPr/>
            <p:nvPr/>
          </p:nvSpPr>
          <p:spPr>
            <a:xfrm>
              <a:off x="528" y="2544"/>
              <a:ext cx="4944" cy="0"/>
            </a:xfrm>
            <a:prstGeom prst="line">
              <a:avLst/>
            </a:prstGeom>
            <a:ln w="19050" cap="flat" cmpd="sng">
              <a:solidFill>
                <a:schemeClr val="folHlink"/>
              </a:solidFill>
              <a:prstDash val="solid"/>
              <a:headEnd type="none" w="med" len="med"/>
              <a:tailEnd type="none" w="med" len="med"/>
            </a:ln>
          </p:spPr>
        </p:sp>
        <p:sp>
          <p:nvSpPr>
            <p:cNvPr id="88076" name="Line 11"/>
            <p:cNvSpPr/>
            <p:nvPr/>
          </p:nvSpPr>
          <p:spPr>
            <a:xfrm>
              <a:off x="528" y="2736"/>
              <a:ext cx="4944" cy="0"/>
            </a:xfrm>
            <a:prstGeom prst="line">
              <a:avLst/>
            </a:prstGeom>
            <a:ln w="19050" cap="flat" cmpd="sng">
              <a:solidFill>
                <a:schemeClr val="folHlink"/>
              </a:solidFill>
              <a:prstDash val="solid"/>
              <a:headEnd type="none" w="med" len="med"/>
              <a:tailEnd type="none" w="med" len="med"/>
            </a:ln>
          </p:spPr>
        </p:sp>
        <p:sp>
          <p:nvSpPr>
            <p:cNvPr id="88077" name="Line 12"/>
            <p:cNvSpPr/>
            <p:nvPr/>
          </p:nvSpPr>
          <p:spPr>
            <a:xfrm>
              <a:off x="528" y="2928"/>
              <a:ext cx="4944" cy="0"/>
            </a:xfrm>
            <a:prstGeom prst="line">
              <a:avLst/>
            </a:prstGeom>
            <a:ln w="19050" cap="flat" cmpd="sng">
              <a:solidFill>
                <a:schemeClr val="folHlink"/>
              </a:solidFill>
              <a:prstDash val="solid"/>
              <a:headEnd type="none" w="med" len="med"/>
              <a:tailEnd type="none" w="med" len="med"/>
            </a:ln>
          </p:spPr>
        </p:sp>
        <p:sp>
          <p:nvSpPr>
            <p:cNvPr id="88078" name="Line 13"/>
            <p:cNvSpPr/>
            <p:nvPr/>
          </p:nvSpPr>
          <p:spPr>
            <a:xfrm>
              <a:off x="528" y="3120"/>
              <a:ext cx="4944" cy="0"/>
            </a:xfrm>
            <a:prstGeom prst="line">
              <a:avLst/>
            </a:prstGeom>
            <a:ln w="19050" cap="flat" cmpd="sng">
              <a:solidFill>
                <a:schemeClr val="folHlink"/>
              </a:solidFill>
              <a:prstDash val="soli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0"/>
                                        </p:tgtEl>
                                        <p:attrNameLst>
                                          <p:attrName>style.visibility</p:attrName>
                                        </p:attrNameLst>
                                      </p:cBhvr>
                                      <p:to>
                                        <p:strVal val="visible"/>
                                      </p:to>
                                    </p:set>
                                    <p:anim calcmode="lin" valueType="num">
                                      <p:cBhvr additive="base">
                                        <p:cTn id="7" dur="500" fill="hold"/>
                                        <p:tgtEl>
                                          <p:spTgt spid="278530"/>
                                        </p:tgtEl>
                                        <p:attrNameLst>
                                          <p:attrName>ppt_x</p:attrName>
                                        </p:attrNameLst>
                                      </p:cBhvr>
                                      <p:tavLst>
                                        <p:tav tm="0">
                                          <p:val>
                                            <p:strVal val="0-#ppt_w/2"/>
                                          </p:val>
                                        </p:tav>
                                        <p:tav tm="100000">
                                          <p:val>
                                            <p:strVal val="#ppt_x"/>
                                          </p:val>
                                        </p:tav>
                                      </p:tavLst>
                                    </p:anim>
                                    <p:anim calcmode="lin" valueType="num">
                                      <p:cBhvr additive="base">
                                        <p:cTn id="8" dur="500" fill="hold"/>
                                        <p:tgtEl>
                                          <p:spTgt spid="2785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78531"/>
                                        </p:tgtEl>
                                        <p:attrNameLst>
                                          <p:attrName>style.visibility</p:attrName>
                                        </p:attrNameLst>
                                      </p:cBhvr>
                                      <p:to>
                                        <p:strVal val="visible"/>
                                      </p:to>
                                    </p:set>
                                    <p:animEffect transition="in" filter="blinds(horizontal)">
                                      <p:cBhvr>
                                        <p:cTn id="13" dur="500"/>
                                        <p:tgtEl>
                                          <p:spTgt spid="278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79554" name="Rectangle 2"/>
          <p:cNvSpPr/>
          <p:nvPr/>
        </p:nvSpPr>
        <p:spPr>
          <a:xfrm>
            <a:off x="755650" y="692150"/>
            <a:ext cx="8137525" cy="434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v"/>
            </a:pPr>
            <a:r>
              <a:rPr lang="zh-CN" altLang="en-US" sz="2400" b="1" dirty="0">
                <a:solidFill>
                  <a:srgbClr val="FF3300"/>
                </a:solidFill>
                <a:ea typeface="宋体" panose="02010600030101010101" pitchFamily="2" charset="-122"/>
              </a:rPr>
              <a:t>例：</a:t>
            </a:r>
            <a:r>
              <a:rPr lang="zh-CN" altLang="en-US" sz="2400" b="1" dirty="0">
                <a:ea typeface="宋体" panose="02010600030101010101" pitchFamily="2" charset="-122"/>
              </a:rPr>
              <a:t>有文法</a:t>
            </a:r>
            <a:r>
              <a:rPr lang="en-US" altLang="zh-CN" sz="2400" b="1" dirty="0">
                <a:ea typeface="宋体" panose="02010600030101010101" pitchFamily="2" charset="-122"/>
              </a:rPr>
              <a:t>G</a:t>
            </a:r>
            <a:r>
              <a:rPr lang="zh-CN" altLang="en-US" sz="2400" b="1" baseline="-25000" dirty="0">
                <a:ea typeface="宋体" panose="02010600030101010101" pitchFamily="2" charset="-122"/>
              </a:rPr>
              <a:t>２</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solidFill>
                  <a:srgbClr val="000000"/>
                </a:solidFill>
              </a:rPr>
              <a:t> ' </a:t>
            </a:r>
            <a:r>
              <a:rPr lang="zh-CN" altLang="en-US" sz="2400" b="1" dirty="0">
                <a:ea typeface="宋体" panose="02010600030101010101" pitchFamily="2" charset="-122"/>
              </a:rPr>
              <a:t>）的产生式如下：</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0</a:t>
            </a:r>
            <a:r>
              <a:rPr lang="zh-CN" altLang="en-US" sz="2400" b="1" dirty="0">
                <a:ea typeface="宋体" panose="02010600030101010101" pitchFamily="2" charset="-122"/>
              </a:rPr>
              <a:t>）</a:t>
            </a:r>
            <a:r>
              <a:rPr lang="en-US" altLang="zh-CN" sz="2400" b="1" dirty="0">
                <a:ea typeface="宋体" panose="02010600030101010101" pitchFamily="2" charset="-122"/>
              </a:rPr>
              <a:t>S</a:t>
            </a:r>
            <a:r>
              <a:rPr lang="en-US" altLang="zh-CN" sz="2400" b="1" dirty="0">
                <a:solidFill>
                  <a:srgbClr val="000000"/>
                </a:solidFill>
              </a:rPr>
              <a:t> ' </a:t>
            </a:r>
            <a:r>
              <a:rPr lang="zh-CN" altLang="en-US" sz="2400" b="1" dirty="0">
                <a:ea typeface="宋体" panose="02010600030101010101" pitchFamily="2" charset="-122"/>
              </a:rPr>
              <a:t>　　　</a:t>
            </a:r>
            <a:r>
              <a:rPr lang="en-US" altLang="zh-CN" sz="2400" b="1" dirty="0">
                <a:ea typeface="宋体" panose="02010600030101010101" pitchFamily="2" charset="-122"/>
              </a:rPr>
              <a:t>S</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aAd</a:t>
            </a:r>
            <a:r>
              <a:rPr lang="zh-CN" altLang="en-US" sz="2400" b="1" dirty="0">
                <a:ea typeface="宋体" panose="02010600030101010101" pitchFamily="2" charset="-122"/>
              </a:rPr>
              <a:t>　　</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2</a:t>
            </a:r>
            <a:r>
              <a:rPr lang="zh-CN" altLang="en-US" sz="2400" b="1" dirty="0">
                <a:ea typeface="宋体" panose="02010600030101010101" pitchFamily="2" charset="-122"/>
              </a:rPr>
              <a:t>）</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bBd</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3</a:t>
            </a:r>
            <a:r>
              <a:rPr lang="zh-CN" altLang="en-US" sz="2400" b="1" dirty="0">
                <a:ea typeface="宋体" panose="02010600030101010101" pitchFamily="2" charset="-122"/>
              </a:rPr>
              <a:t>）</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aBe</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en-US" altLang="zh-CN" sz="2400" b="1" dirty="0">
                <a:ea typeface="宋体" panose="02010600030101010101" pitchFamily="2" charset="-122"/>
              </a:rPr>
              <a:t> </a:t>
            </a:r>
            <a:r>
              <a:rPr lang="zh-CN" altLang="en-US" sz="2400" b="1" dirty="0">
                <a:ea typeface="宋体" panose="02010600030101010101" pitchFamily="2" charset="-122"/>
              </a:rPr>
              <a:t>（</a:t>
            </a:r>
            <a:r>
              <a:rPr lang="en-US" altLang="zh-CN" sz="2400" b="1" dirty="0">
                <a:ea typeface="宋体" panose="02010600030101010101" pitchFamily="2" charset="-122"/>
              </a:rPr>
              <a:t>4</a:t>
            </a:r>
            <a:r>
              <a:rPr lang="zh-CN" altLang="en-US" sz="2400" b="1" dirty="0">
                <a:ea typeface="宋体" panose="02010600030101010101" pitchFamily="2" charset="-122"/>
              </a:rPr>
              <a:t>）</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bAe</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5</a:t>
            </a:r>
            <a:r>
              <a:rPr lang="zh-CN" altLang="en-US" sz="2400" b="1" dirty="0">
                <a:ea typeface="宋体" panose="02010600030101010101" pitchFamily="2" charset="-122"/>
              </a:rPr>
              <a:t>）</a:t>
            </a:r>
            <a:r>
              <a:rPr lang="en-US" altLang="zh-CN" sz="2400" b="1" dirty="0">
                <a:ea typeface="宋体" panose="02010600030101010101" pitchFamily="2" charset="-122"/>
              </a:rPr>
              <a:t>A</a:t>
            </a:r>
            <a:r>
              <a:rPr lang="zh-CN" altLang="en-US" sz="2400" b="1" dirty="0">
                <a:ea typeface="宋体" panose="02010600030101010101" pitchFamily="2" charset="-122"/>
              </a:rPr>
              <a:t>　　 　</a:t>
            </a:r>
            <a:r>
              <a:rPr lang="en-US" altLang="zh-CN" sz="2400" b="1" dirty="0">
                <a:ea typeface="宋体" panose="02010600030101010101" pitchFamily="2" charset="-122"/>
              </a:rPr>
              <a:t>c</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a:t>
            </a:r>
            <a:r>
              <a:rPr lang="en-US" altLang="zh-CN" sz="2400" b="1" dirty="0">
                <a:ea typeface="宋体" panose="02010600030101010101" pitchFamily="2" charset="-122"/>
              </a:rPr>
              <a:t>6</a:t>
            </a:r>
            <a:r>
              <a:rPr lang="zh-CN" altLang="en-US" sz="2400" b="1" dirty="0">
                <a:ea typeface="宋体" panose="02010600030101010101" pitchFamily="2" charset="-122"/>
              </a:rPr>
              <a:t>）</a:t>
            </a:r>
            <a:r>
              <a:rPr lang="en-US" altLang="zh-CN" sz="2400" b="1" dirty="0">
                <a:ea typeface="宋体" panose="02010600030101010101" pitchFamily="2" charset="-122"/>
              </a:rPr>
              <a:t>B</a:t>
            </a:r>
            <a:r>
              <a:rPr lang="zh-CN" altLang="en-US" sz="2400" b="1" dirty="0">
                <a:ea typeface="宋体" panose="02010600030101010101" pitchFamily="2" charset="-122"/>
              </a:rPr>
              <a:t>　　 　</a:t>
            </a:r>
            <a:r>
              <a:rPr lang="en-US" altLang="zh-CN" sz="2400" b="1" dirty="0">
                <a:ea typeface="宋体" panose="02010600030101010101" pitchFamily="2" charset="-122"/>
              </a:rPr>
              <a:t>c</a:t>
            </a:r>
            <a:endParaRPr lang="en-US" altLang="zh-CN" sz="2400" b="1" dirty="0">
              <a:ea typeface="宋体" panose="02010600030101010101" pitchFamily="2" charset="-122"/>
            </a:endParaRPr>
          </a:p>
        </p:txBody>
      </p:sp>
      <p:sp>
        <p:nvSpPr>
          <p:cNvPr id="89092" name="Line 3"/>
          <p:cNvSpPr/>
          <p:nvPr/>
        </p:nvSpPr>
        <p:spPr>
          <a:xfrm>
            <a:off x="2051050" y="3140075"/>
            <a:ext cx="503238" cy="0"/>
          </a:xfrm>
          <a:prstGeom prst="line">
            <a:avLst/>
          </a:prstGeom>
          <a:ln w="50800" cap="flat" cmpd="sng">
            <a:solidFill>
              <a:srgbClr val="FF0000"/>
            </a:solidFill>
            <a:prstDash val="solid"/>
            <a:headEnd type="none" w="med" len="med"/>
            <a:tailEnd type="triangle" w="med" len="med"/>
          </a:ln>
        </p:spPr>
      </p:sp>
      <p:sp>
        <p:nvSpPr>
          <p:cNvPr id="89093" name="Line 4"/>
          <p:cNvSpPr/>
          <p:nvPr/>
        </p:nvSpPr>
        <p:spPr>
          <a:xfrm>
            <a:off x="2051050" y="1484313"/>
            <a:ext cx="503238" cy="0"/>
          </a:xfrm>
          <a:prstGeom prst="line">
            <a:avLst/>
          </a:prstGeom>
          <a:ln w="50800" cap="flat" cmpd="sng">
            <a:solidFill>
              <a:srgbClr val="FF0000"/>
            </a:solidFill>
            <a:prstDash val="solid"/>
            <a:headEnd type="none" w="med" len="med"/>
            <a:tailEnd type="triangle" w="med" len="med"/>
          </a:ln>
        </p:spPr>
      </p:sp>
      <p:sp>
        <p:nvSpPr>
          <p:cNvPr id="89094" name="Line 5"/>
          <p:cNvSpPr/>
          <p:nvPr/>
        </p:nvSpPr>
        <p:spPr>
          <a:xfrm>
            <a:off x="1979613" y="2060575"/>
            <a:ext cx="503237" cy="0"/>
          </a:xfrm>
          <a:prstGeom prst="line">
            <a:avLst/>
          </a:prstGeom>
          <a:ln w="50800" cap="flat" cmpd="sng">
            <a:solidFill>
              <a:srgbClr val="FF0000"/>
            </a:solidFill>
            <a:prstDash val="solid"/>
            <a:headEnd type="none" w="med" len="med"/>
            <a:tailEnd type="triangle" w="med" len="med"/>
          </a:ln>
        </p:spPr>
      </p:sp>
      <p:sp>
        <p:nvSpPr>
          <p:cNvPr id="89095" name="Line 6"/>
          <p:cNvSpPr/>
          <p:nvPr/>
        </p:nvSpPr>
        <p:spPr>
          <a:xfrm>
            <a:off x="2051050" y="2563813"/>
            <a:ext cx="503238" cy="0"/>
          </a:xfrm>
          <a:prstGeom prst="line">
            <a:avLst/>
          </a:prstGeom>
          <a:ln w="50800" cap="flat" cmpd="sng">
            <a:solidFill>
              <a:srgbClr val="FF0000"/>
            </a:solidFill>
            <a:prstDash val="solid"/>
            <a:headEnd type="none" w="med" len="med"/>
            <a:tailEnd type="triangle" w="med" len="med"/>
          </a:ln>
        </p:spPr>
      </p:sp>
      <p:sp>
        <p:nvSpPr>
          <p:cNvPr id="89096" name="Line 7"/>
          <p:cNvSpPr/>
          <p:nvPr/>
        </p:nvSpPr>
        <p:spPr>
          <a:xfrm>
            <a:off x="2051050" y="3644900"/>
            <a:ext cx="503238" cy="0"/>
          </a:xfrm>
          <a:prstGeom prst="line">
            <a:avLst/>
          </a:prstGeom>
          <a:ln w="50800" cap="flat" cmpd="sng">
            <a:solidFill>
              <a:srgbClr val="FF0000"/>
            </a:solidFill>
            <a:prstDash val="solid"/>
            <a:headEnd type="none" w="med" len="med"/>
            <a:tailEnd type="triangle" w="med" len="med"/>
          </a:ln>
        </p:spPr>
      </p:sp>
      <p:sp>
        <p:nvSpPr>
          <p:cNvPr id="89097" name="Line 8"/>
          <p:cNvSpPr/>
          <p:nvPr/>
        </p:nvSpPr>
        <p:spPr>
          <a:xfrm>
            <a:off x="2051050" y="4221163"/>
            <a:ext cx="503238" cy="0"/>
          </a:xfrm>
          <a:prstGeom prst="line">
            <a:avLst/>
          </a:prstGeom>
          <a:ln w="50800" cap="flat" cmpd="sng">
            <a:solidFill>
              <a:srgbClr val="FF0000"/>
            </a:solidFill>
            <a:prstDash val="solid"/>
            <a:headEnd type="none" w="med" len="med"/>
            <a:tailEnd type="triangle" w="med" len="med"/>
          </a:ln>
        </p:spPr>
      </p:sp>
      <p:sp>
        <p:nvSpPr>
          <p:cNvPr id="89098" name="Line 9"/>
          <p:cNvSpPr/>
          <p:nvPr/>
        </p:nvSpPr>
        <p:spPr>
          <a:xfrm>
            <a:off x="2051050" y="4795838"/>
            <a:ext cx="503238" cy="0"/>
          </a:xfrm>
          <a:prstGeom prst="line">
            <a:avLst/>
          </a:prstGeom>
          <a:ln w="50800" cap="flat" cmpd="sng">
            <a:solidFill>
              <a:srgbClr val="FF00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9554">
                                            <p:txEl>
                                              <p:charRg st="0" end="21"/>
                                            </p:txEl>
                                          </p:spTgt>
                                        </p:tgtEl>
                                        <p:attrNameLst>
                                          <p:attrName>style.visibility</p:attrName>
                                        </p:attrNameLst>
                                      </p:cBhvr>
                                      <p:to>
                                        <p:strVal val="visible"/>
                                      </p:to>
                                    </p:set>
                                    <p:animEffect transition="in" filter="blinds(horizontal)">
                                      <p:cBhvr>
                                        <p:cTn id="7" dur="500"/>
                                        <p:tgtEl>
                                          <p:spTgt spid="279554">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9554">
                                            <p:txEl>
                                              <p:charRg st="21" end="33"/>
                                            </p:txEl>
                                          </p:spTgt>
                                        </p:tgtEl>
                                        <p:attrNameLst>
                                          <p:attrName>style.visibility</p:attrName>
                                        </p:attrNameLst>
                                      </p:cBhvr>
                                      <p:to>
                                        <p:strVal val="visible"/>
                                      </p:to>
                                    </p:set>
                                    <p:animEffect transition="in" filter="blinds(horizontal)">
                                      <p:cBhvr>
                                        <p:cTn id="12" dur="500"/>
                                        <p:tgtEl>
                                          <p:spTgt spid="279554">
                                            <p:txEl>
                                              <p:charRg st="21"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9554">
                                            <p:txEl>
                                              <p:charRg st="33" end="46"/>
                                            </p:txEl>
                                          </p:spTgt>
                                        </p:tgtEl>
                                        <p:attrNameLst>
                                          <p:attrName>style.visibility</p:attrName>
                                        </p:attrNameLst>
                                      </p:cBhvr>
                                      <p:to>
                                        <p:strVal val="visible"/>
                                      </p:to>
                                    </p:set>
                                    <p:animEffect transition="in" filter="blinds(horizontal)">
                                      <p:cBhvr>
                                        <p:cTn id="17" dur="500"/>
                                        <p:tgtEl>
                                          <p:spTgt spid="279554">
                                            <p:txEl>
                                              <p:charRg st="33"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9554">
                                            <p:txEl>
                                              <p:charRg st="46" end="57"/>
                                            </p:txEl>
                                          </p:spTgt>
                                        </p:tgtEl>
                                        <p:attrNameLst>
                                          <p:attrName>style.visibility</p:attrName>
                                        </p:attrNameLst>
                                      </p:cBhvr>
                                      <p:to>
                                        <p:strVal val="visible"/>
                                      </p:to>
                                    </p:set>
                                    <p:animEffect transition="in" filter="blinds(horizontal)">
                                      <p:cBhvr>
                                        <p:cTn id="22" dur="500"/>
                                        <p:tgtEl>
                                          <p:spTgt spid="279554">
                                            <p:txEl>
                                              <p:charRg st="46" end="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9554">
                                            <p:txEl>
                                              <p:charRg st="57" end="69"/>
                                            </p:txEl>
                                          </p:spTgt>
                                        </p:tgtEl>
                                        <p:attrNameLst>
                                          <p:attrName>style.visibility</p:attrName>
                                        </p:attrNameLst>
                                      </p:cBhvr>
                                      <p:to>
                                        <p:strVal val="visible"/>
                                      </p:to>
                                    </p:set>
                                    <p:animEffect transition="in" filter="blinds(horizontal)">
                                      <p:cBhvr>
                                        <p:cTn id="27" dur="500"/>
                                        <p:tgtEl>
                                          <p:spTgt spid="279554">
                                            <p:txEl>
                                              <p:charRg st="57" end="6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9554">
                                            <p:txEl>
                                              <p:charRg st="69" end="82"/>
                                            </p:txEl>
                                          </p:spTgt>
                                        </p:tgtEl>
                                        <p:attrNameLst>
                                          <p:attrName>style.visibility</p:attrName>
                                        </p:attrNameLst>
                                      </p:cBhvr>
                                      <p:to>
                                        <p:strVal val="visible"/>
                                      </p:to>
                                    </p:set>
                                    <p:animEffect transition="in" filter="blinds(horizontal)">
                                      <p:cBhvr>
                                        <p:cTn id="32" dur="500"/>
                                        <p:tgtEl>
                                          <p:spTgt spid="279554">
                                            <p:txEl>
                                              <p:charRg st="69" end="8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9554">
                                            <p:txEl>
                                              <p:charRg st="82" end="92"/>
                                            </p:txEl>
                                          </p:spTgt>
                                        </p:tgtEl>
                                        <p:attrNameLst>
                                          <p:attrName>style.visibility</p:attrName>
                                        </p:attrNameLst>
                                      </p:cBhvr>
                                      <p:to>
                                        <p:strVal val="visible"/>
                                      </p:to>
                                    </p:set>
                                    <p:animEffect transition="in" filter="blinds(horizontal)">
                                      <p:cBhvr>
                                        <p:cTn id="37" dur="500"/>
                                        <p:tgtEl>
                                          <p:spTgt spid="279554">
                                            <p:txEl>
                                              <p:charRg st="82" end="9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9554">
                                            <p:txEl>
                                              <p:charRg st="92" end="102"/>
                                            </p:txEl>
                                          </p:spTgt>
                                        </p:tgtEl>
                                        <p:attrNameLst>
                                          <p:attrName>style.visibility</p:attrName>
                                        </p:attrNameLst>
                                      </p:cBhvr>
                                      <p:to>
                                        <p:strVal val="visible"/>
                                      </p:to>
                                    </p:set>
                                    <p:animEffect transition="in" filter="blinds(horizontal)">
                                      <p:cBhvr>
                                        <p:cTn id="42" dur="500"/>
                                        <p:tgtEl>
                                          <p:spTgt spid="279554">
                                            <p:txEl>
                                              <p:charRg st="92"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80578" name="Rectangle 2"/>
          <p:cNvSpPr/>
          <p:nvPr/>
        </p:nvSpPr>
        <p:spPr>
          <a:xfrm>
            <a:off x="611188" y="188913"/>
            <a:ext cx="8137525" cy="6299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buFont typeface="Wingdings" panose="05000000000000000000" pitchFamily="2" charset="2"/>
              <a:buChar char="Ø"/>
            </a:pPr>
            <a:r>
              <a:rPr lang="zh-CN" altLang="en-US" sz="2400" b="1" dirty="0">
                <a:ea typeface="宋体" panose="02010600030101010101" pitchFamily="2" charset="-122"/>
              </a:rPr>
              <a:t>直接构造它的</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）项目集如下：</a:t>
            </a:r>
            <a:endParaRPr lang="zh-CN" altLang="en-US" sz="2400" b="1" dirty="0">
              <a:ea typeface="宋体" panose="02010600030101010101" pitchFamily="2" charset="-122"/>
            </a:endParaRPr>
          </a:p>
          <a:p>
            <a:pPr marL="0" lvl="0" indent="0">
              <a:buFont typeface="Wingdings" panose="05000000000000000000" pitchFamily="2" charset="2"/>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0</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·S,#</a:t>
            </a: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4</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aA</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d ,# </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aAd ,#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5</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aB</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e ,# </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b</a:t>
            </a:r>
            <a:r>
              <a:rPr lang="en-US" altLang="zh-CN" sz="2400" dirty="0">
                <a:ea typeface="宋体" panose="02010600030101010101" pitchFamily="2" charset="-122"/>
              </a:rPr>
              <a:t>Bd</a:t>
            </a:r>
            <a:r>
              <a:rPr lang="en-US" altLang="zh-CN" sz="2400" b="1" dirty="0">
                <a:ea typeface="宋体" panose="02010600030101010101" pitchFamily="2" charset="-122"/>
              </a:rPr>
              <a:t> ,#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6</a:t>
            </a:r>
            <a:r>
              <a:rPr lang="zh-CN" altLang="en-US" sz="2400" b="1" dirty="0">
                <a:ea typeface="宋体" panose="02010600030101010101" pitchFamily="2" charset="-122"/>
              </a:rPr>
              <a:t>：   　</a:t>
            </a:r>
            <a:r>
              <a:rPr lang="en-US" altLang="zh-CN" sz="2400" b="1" dirty="0">
                <a:ea typeface="宋体" panose="02010600030101010101" pitchFamily="2" charset="-122"/>
              </a:rPr>
              <a:t>A</a:t>
            </a: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,d</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aBe ,# </a:t>
            </a:r>
            <a:r>
              <a:rPr lang="zh-CN" altLang="en-US" sz="2400" b="1" dirty="0">
                <a:ea typeface="宋体" panose="02010600030101010101" pitchFamily="2" charset="-122"/>
              </a:rPr>
              <a:t>　　　      　     　　 </a:t>
            </a:r>
            <a:r>
              <a:rPr lang="en-US" altLang="zh-CN" sz="2400" b="1" dirty="0">
                <a:ea typeface="宋体" panose="02010600030101010101" pitchFamily="2" charset="-122"/>
              </a:rPr>
              <a:t>B</a:t>
            </a: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latin typeface="宋体" panose="02010600030101010101" pitchFamily="2" charset="-122"/>
                <a:ea typeface="宋体" panose="02010600030101010101" pitchFamily="2" charset="-122"/>
              </a:rPr>
              <a:t>·,e</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bAe,#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7</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bB</a:t>
            </a:r>
            <a:r>
              <a:rPr lang="en-US" altLang="zh-CN" sz="2400" b="1" dirty="0">
                <a:latin typeface="宋体" panose="02010600030101010101" pitchFamily="2" charset="-122"/>
                <a:ea typeface="宋体" panose="02010600030101010101" pitchFamily="2" charset="-122"/>
              </a:rPr>
              <a:t>·d</a:t>
            </a:r>
            <a:r>
              <a:rPr lang="en-US" altLang="zh-CN" sz="2400" b="1" dirty="0">
                <a:ea typeface="宋体" panose="02010600030101010101" pitchFamily="2" charset="-122"/>
              </a:rPr>
              <a:t> ,# </a:t>
            </a:r>
            <a:endParaRPr lang="en-US" altLang="zh-CN" sz="2400" b="1" dirty="0">
              <a:ea typeface="宋体" panose="02010600030101010101" pitchFamily="2" charset="-122"/>
            </a:endParaRPr>
          </a:p>
          <a:p>
            <a:pPr marL="0" lvl="0" indent="0">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1</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S </a:t>
            </a:r>
            <a:r>
              <a:rPr lang="en-US" altLang="zh-CN" sz="2400" b="1" dirty="0">
                <a:latin typeface="宋体" panose="02010600030101010101" pitchFamily="2" charset="-122"/>
                <a:ea typeface="宋体" panose="02010600030101010101" pitchFamily="2" charset="-122"/>
              </a:rPr>
              <a:t>· </a:t>
            </a: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8</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bA</a:t>
            </a:r>
            <a:r>
              <a:rPr lang="en-US" altLang="zh-CN" sz="2400" b="1" dirty="0">
                <a:latin typeface="宋体" panose="02010600030101010101" pitchFamily="2" charset="-122"/>
                <a:ea typeface="宋体" panose="02010600030101010101" pitchFamily="2" charset="-122"/>
              </a:rPr>
              <a:t>·e</a:t>
            </a:r>
            <a:r>
              <a:rPr lang="en-US" altLang="zh-CN" sz="2400" b="1" dirty="0">
                <a:ea typeface="宋体" panose="02010600030101010101" pitchFamily="2" charset="-122"/>
              </a:rPr>
              <a:t> ,# </a:t>
            </a:r>
            <a:endParaRPr lang="en-US" altLang="zh-CN" sz="2400" b="1" dirty="0">
              <a:ea typeface="宋体" panose="02010600030101010101" pitchFamily="2" charset="-122"/>
            </a:endParaRPr>
          </a:p>
          <a:p>
            <a:pPr marL="0" lvl="0" indent="0">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2</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a</a:t>
            </a:r>
            <a:r>
              <a:rPr lang="en-US" altLang="zh-CN" sz="2400" b="1" dirty="0">
                <a:latin typeface="宋体" panose="02010600030101010101" pitchFamily="2" charset="-122"/>
                <a:ea typeface="宋体" panose="02010600030101010101" pitchFamily="2" charset="-122"/>
              </a:rPr>
              <a:t>·Ad</a:t>
            </a:r>
            <a:r>
              <a:rPr lang="en-US" altLang="zh-CN" sz="2400" b="1" dirty="0">
                <a:ea typeface="宋体" panose="02010600030101010101" pitchFamily="2" charset="-122"/>
              </a:rPr>
              <a:t> ,#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9</a:t>
            </a:r>
            <a:r>
              <a:rPr lang="zh-CN" altLang="en-US" sz="2400" b="1" dirty="0">
                <a:ea typeface="宋体" panose="02010600030101010101" pitchFamily="2" charset="-122"/>
              </a:rPr>
              <a:t>：　    </a:t>
            </a:r>
            <a:r>
              <a:rPr lang="en-US" altLang="zh-CN" sz="2400" b="1" dirty="0">
                <a:ea typeface="宋体" panose="02010600030101010101" pitchFamily="2" charset="-122"/>
              </a:rPr>
              <a:t>A</a:t>
            </a: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,e</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a</a:t>
            </a:r>
            <a:r>
              <a:rPr lang="en-US" altLang="zh-CN" sz="2400" b="1" dirty="0">
                <a:latin typeface="宋体" panose="02010600030101010101" pitchFamily="2" charset="-122"/>
                <a:ea typeface="宋体" panose="02010600030101010101" pitchFamily="2" charset="-122"/>
              </a:rPr>
              <a:t>·Be </a:t>
            </a: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B</a:t>
            </a: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latin typeface="宋体" panose="02010600030101010101" pitchFamily="2" charset="-122"/>
                <a:ea typeface="宋体" panose="02010600030101010101" pitchFamily="2" charset="-122"/>
              </a:rPr>
              <a:t>·,d</a:t>
            </a:r>
            <a:r>
              <a:rPr lang="en-US" altLang="zh-CN" sz="2400" b="1" dirty="0">
                <a:ea typeface="宋体" panose="02010600030101010101" pitchFamily="2" charset="-122"/>
              </a:rPr>
              <a:t> </a:t>
            </a:r>
            <a:endParaRPr lang="en-US" altLang="zh-CN" sz="2400" b="1" dirty="0">
              <a:ea typeface="宋体" panose="02010600030101010101" pitchFamily="2" charset="-122"/>
            </a:endParaRPr>
          </a:p>
          <a:p>
            <a:pPr marL="0" lvl="0" indent="0">
              <a:spcBef>
                <a:spcPct val="0"/>
              </a:spcBef>
              <a:buNone/>
            </a:pPr>
            <a:r>
              <a:rPr lang="zh-CN" altLang="en-US" sz="2400" b="1" dirty="0">
                <a:ea typeface="宋体" panose="02010600030101010101" pitchFamily="2" charset="-122"/>
              </a:rPr>
              <a:t>　　</a:t>
            </a:r>
            <a:r>
              <a:rPr lang="en-US" altLang="zh-CN" sz="2400" b="1" dirty="0">
                <a:ea typeface="宋体" panose="02010600030101010101" pitchFamily="2" charset="-122"/>
              </a:rPr>
              <a:t>A</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c,d</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10</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aAd</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 </a:t>
            </a:r>
            <a:endParaRPr lang="en-US" altLang="zh-CN" sz="2400" b="1" dirty="0">
              <a:ea typeface="宋体" panose="02010600030101010101" pitchFamily="2" charset="-122"/>
            </a:endParaRPr>
          </a:p>
          <a:p>
            <a:pPr marL="0" lvl="0" indent="0">
              <a:spcBef>
                <a:spcPct val="0"/>
              </a:spcBef>
              <a:buNone/>
            </a:pPr>
            <a:r>
              <a:rPr lang="zh-CN" altLang="en-US" sz="2400" b="1" dirty="0">
                <a:ea typeface="宋体" panose="02010600030101010101" pitchFamily="2" charset="-122"/>
              </a:rPr>
              <a:t>　　</a:t>
            </a:r>
            <a:r>
              <a:rPr lang="en-US" altLang="zh-CN" sz="2400" b="1" dirty="0">
                <a:ea typeface="宋体" panose="02010600030101010101" pitchFamily="2" charset="-122"/>
              </a:rPr>
              <a:t>B</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·c,e</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11</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aBe</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 </a:t>
            </a:r>
            <a:endParaRPr lang="en-US" altLang="zh-CN" sz="2400" b="1" dirty="0">
              <a:ea typeface="宋体" panose="02010600030101010101" pitchFamily="2" charset="-122"/>
            </a:endParaRPr>
          </a:p>
          <a:p>
            <a:pPr marL="0" lvl="0" indent="0">
              <a:buNone/>
            </a:pPr>
            <a:r>
              <a:rPr lang="en-US" altLang="zh-CN" sz="2400" b="1" dirty="0">
                <a:ea typeface="宋体" panose="02010600030101010101" pitchFamily="2" charset="-122"/>
              </a:rPr>
              <a:t>I</a:t>
            </a:r>
            <a:r>
              <a:rPr lang="en-US" altLang="zh-CN" sz="2400" b="1" baseline="-25000" dirty="0">
                <a:ea typeface="宋体" panose="02010600030101010101" pitchFamily="2" charset="-122"/>
              </a:rPr>
              <a:t>3</a:t>
            </a:r>
            <a:r>
              <a:rPr lang="en-US" altLang="zh-CN" sz="2400" b="1" dirty="0">
                <a:ea typeface="宋体" panose="02010600030101010101" pitchFamily="2" charset="-122"/>
              </a:rPr>
              <a:t>:   S</a:t>
            </a:r>
            <a:r>
              <a:rPr lang="zh-CN" altLang="en-US" sz="2400" b="1" dirty="0">
                <a:ea typeface="宋体" panose="02010600030101010101" pitchFamily="2" charset="-122"/>
              </a:rPr>
              <a:t>　　 </a:t>
            </a:r>
            <a:r>
              <a:rPr lang="en-US" altLang="zh-CN" sz="2400" b="1" dirty="0">
                <a:ea typeface="宋体" panose="02010600030101010101" pitchFamily="2" charset="-122"/>
              </a:rPr>
              <a:t>b</a:t>
            </a:r>
            <a:r>
              <a:rPr lang="en-US" altLang="zh-CN" sz="2400" b="1" dirty="0">
                <a:latin typeface="宋体" panose="02010600030101010101" pitchFamily="2" charset="-122"/>
                <a:ea typeface="宋体" panose="02010600030101010101" pitchFamily="2" charset="-122"/>
              </a:rPr>
              <a:t>·Bd </a:t>
            </a:r>
            <a:r>
              <a:rPr lang="en-US" altLang="zh-CN" sz="2400" b="1" dirty="0">
                <a:ea typeface="宋体" panose="02010600030101010101" pitchFamily="2" charset="-122"/>
              </a:rPr>
              <a:t>,#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13</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bBd</a:t>
            </a:r>
            <a:r>
              <a:rPr lang="en-US" altLang="zh-CN" sz="2400" b="1" dirty="0">
                <a:latin typeface="宋体" panose="02010600030101010101" pitchFamily="2" charset="-122"/>
                <a:ea typeface="宋体" panose="02010600030101010101" pitchFamily="2" charset="-122"/>
              </a:rPr>
              <a:t>· </a:t>
            </a:r>
            <a:r>
              <a:rPr lang="en-US" altLang="zh-CN" sz="2400" b="1" dirty="0">
                <a:ea typeface="宋体" panose="02010600030101010101" pitchFamily="2" charset="-122"/>
              </a:rPr>
              <a:t>,# </a:t>
            </a:r>
            <a:endParaRPr lang="en-US" altLang="zh-CN" sz="2400" b="1" dirty="0">
              <a:ea typeface="宋体" panose="02010600030101010101" pitchFamily="2" charset="-122"/>
            </a:endParaRPr>
          </a:p>
          <a:p>
            <a:pPr marL="0" lvl="0" indent="0">
              <a:buNone/>
            </a:pP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b</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Ae ,# </a:t>
            </a: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14</a:t>
            </a:r>
            <a:r>
              <a:rPr lang="zh-CN" altLang="en-US" sz="2400" b="1" dirty="0">
                <a:ea typeface="宋体" panose="02010600030101010101" pitchFamily="2" charset="-122"/>
              </a:rPr>
              <a:t>：      </a:t>
            </a:r>
            <a:r>
              <a:rPr lang="en-US" altLang="zh-CN" sz="2400" b="1" dirty="0">
                <a:ea typeface="宋体" panose="02010600030101010101" pitchFamily="2" charset="-122"/>
              </a:rPr>
              <a:t>S</a:t>
            </a:r>
            <a:r>
              <a:rPr lang="zh-CN" altLang="en-US" sz="2400" b="1" dirty="0">
                <a:ea typeface="宋体" panose="02010600030101010101" pitchFamily="2" charset="-122"/>
              </a:rPr>
              <a:t>　　</a:t>
            </a:r>
            <a:r>
              <a:rPr lang="en-US" altLang="zh-CN" sz="2400" b="1" dirty="0">
                <a:ea typeface="宋体" panose="02010600030101010101" pitchFamily="2" charset="-122"/>
              </a:rPr>
              <a:t>bAe</a:t>
            </a:r>
            <a:r>
              <a:rPr lang="en-US" altLang="zh-CN" sz="2400" b="1" dirty="0">
                <a:latin typeface="宋体" panose="02010600030101010101" pitchFamily="2" charset="-122"/>
                <a:ea typeface="宋体" panose="02010600030101010101" pitchFamily="2" charset="-122"/>
              </a:rPr>
              <a:t>· </a:t>
            </a:r>
            <a:r>
              <a:rPr lang="en-US" altLang="zh-CN" sz="2400" b="1" dirty="0">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a:p>
            <a:pPr marL="0" lvl="0" indent="0">
              <a:spcBef>
                <a:spcPct val="0"/>
              </a:spcBef>
              <a:buNone/>
            </a:pPr>
            <a:r>
              <a:rPr lang="zh-CN" altLang="en-US" sz="2400" b="1" dirty="0">
                <a:latin typeface="宋体" panose="02010600030101010101" pitchFamily="2" charset="-122"/>
                <a:ea typeface="宋体" panose="02010600030101010101" pitchFamily="2" charset="-122"/>
              </a:rPr>
              <a:t>　　</a:t>
            </a:r>
            <a:r>
              <a:rPr lang="en-US" altLang="zh-CN" sz="2400" b="1" dirty="0">
                <a:ea typeface="宋体" panose="02010600030101010101" pitchFamily="2" charset="-122"/>
              </a:rPr>
              <a:t>B</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·c,d</a:t>
            </a:r>
            <a:r>
              <a:rPr lang="en-US" altLang="zh-CN" sz="2400" b="1" dirty="0">
                <a:ea typeface="宋体" panose="02010600030101010101" pitchFamily="2" charset="-122"/>
              </a:rPr>
              <a:t> </a:t>
            </a:r>
            <a:r>
              <a:rPr lang="zh-CN" altLang="en-US" sz="2400" b="1" dirty="0">
                <a:ea typeface="宋体" panose="02010600030101010101" pitchFamily="2" charset="-122"/>
              </a:rPr>
              <a:t>　　　　</a:t>
            </a:r>
            <a:endParaRPr lang="zh-CN" altLang="en-US" sz="2400" b="1" dirty="0">
              <a:ea typeface="宋体" panose="02010600030101010101" pitchFamily="2" charset="-122"/>
            </a:endParaRPr>
          </a:p>
          <a:p>
            <a:pPr marL="0" lvl="0" indent="0">
              <a:spcBef>
                <a:spcPct val="0"/>
              </a:spcBef>
              <a:buNone/>
            </a:pPr>
            <a:r>
              <a:rPr lang="zh-CN" altLang="en-US" sz="2400" b="1" dirty="0">
                <a:ea typeface="宋体" panose="02010600030101010101" pitchFamily="2" charset="-122"/>
              </a:rPr>
              <a:t>　　</a:t>
            </a:r>
            <a:r>
              <a:rPr lang="en-US" altLang="zh-CN" sz="2400" b="1" dirty="0">
                <a:ea typeface="宋体" panose="02010600030101010101" pitchFamily="2" charset="-122"/>
              </a:rPr>
              <a:t>A</a:t>
            </a:r>
            <a:r>
              <a:rPr lang="zh-CN" altLang="en-US" sz="2400" b="1" dirty="0">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·c,e</a:t>
            </a:r>
            <a:r>
              <a:rPr lang="zh-CN" altLang="en-US" sz="2400" b="1" dirty="0">
                <a:ea typeface="宋体" panose="02010600030101010101" pitchFamily="2" charset="-122"/>
              </a:rPr>
              <a:t>　　　　</a:t>
            </a:r>
            <a:endParaRPr lang="zh-CN" altLang="en-US" sz="2400" b="1" dirty="0">
              <a:ea typeface="宋体" panose="02010600030101010101" pitchFamily="2" charset="-122"/>
            </a:endParaRPr>
          </a:p>
        </p:txBody>
      </p:sp>
      <p:sp>
        <p:nvSpPr>
          <p:cNvPr id="90116" name="Line 3"/>
          <p:cNvSpPr/>
          <p:nvPr/>
        </p:nvSpPr>
        <p:spPr>
          <a:xfrm>
            <a:off x="1692275" y="857250"/>
            <a:ext cx="503238" cy="0"/>
          </a:xfrm>
          <a:prstGeom prst="line">
            <a:avLst/>
          </a:prstGeom>
          <a:ln w="50800" cap="flat" cmpd="sng">
            <a:solidFill>
              <a:srgbClr val="FF0000"/>
            </a:solidFill>
            <a:prstDash val="solid"/>
            <a:headEnd type="none" w="med" len="med"/>
            <a:tailEnd type="triangle" w="med" len="med"/>
          </a:ln>
        </p:spPr>
      </p:sp>
      <p:sp>
        <p:nvSpPr>
          <p:cNvPr id="90117" name="Line 4"/>
          <p:cNvSpPr/>
          <p:nvPr/>
        </p:nvSpPr>
        <p:spPr>
          <a:xfrm>
            <a:off x="1692275" y="1360488"/>
            <a:ext cx="503238" cy="0"/>
          </a:xfrm>
          <a:prstGeom prst="line">
            <a:avLst/>
          </a:prstGeom>
          <a:ln w="50800" cap="flat" cmpd="sng">
            <a:solidFill>
              <a:srgbClr val="FF0000"/>
            </a:solidFill>
            <a:prstDash val="solid"/>
            <a:headEnd type="none" w="med" len="med"/>
            <a:tailEnd type="triangle" w="med" len="med"/>
          </a:ln>
        </p:spPr>
      </p:sp>
      <p:sp>
        <p:nvSpPr>
          <p:cNvPr id="90118" name="Line 5"/>
          <p:cNvSpPr/>
          <p:nvPr/>
        </p:nvSpPr>
        <p:spPr>
          <a:xfrm>
            <a:off x="1692275" y="1793875"/>
            <a:ext cx="503238" cy="0"/>
          </a:xfrm>
          <a:prstGeom prst="line">
            <a:avLst/>
          </a:prstGeom>
          <a:ln w="50800" cap="flat" cmpd="sng">
            <a:solidFill>
              <a:srgbClr val="FF0000"/>
            </a:solidFill>
            <a:prstDash val="solid"/>
            <a:headEnd type="none" w="med" len="med"/>
            <a:tailEnd type="triangle" w="med" len="med"/>
          </a:ln>
        </p:spPr>
      </p:sp>
      <p:sp>
        <p:nvSpPr>
          <p:cNvPr id="90119" name="Line 6"/>
          <p:cNvSpPr/>
          <p:nvPr/>
        </p:nvSpPr>
        <p:spPr>
          <a:xfrm>
            <a:off x="1763713" y="2225675"/>
            <a:ext cx="503237" cy="0"/>
          </a:xfrm>
          <a:prstGeom prst="line">
            <a:avLst/>
          </a:prstGeom>
          <a:ln w="50800" cap="flat" cmpd="sng">
            <a:solidFill>
              <a:srgbClr val="FF0000"/>
            </a:solidFill>
            <a:prstDash val="solid"/>
            <a:headEnd type="none" w="med" len="med"/>
            <a:tailEnd type="triangle" w="med" len="med"/>
          </a:ln>
        </p:spPr>
      </p:sp>
      <p:sp>
        <p:nvSpPr>
          <p:cNvPr id="90120" name="Line 7"/>
          <p:cNvSpPr/>
          <p:nvPr/>
        </p:nvSpPr>
        <p:spPr>
          <a:xfrm>
            <a:off x="1763713" y="2657475"/>
            <a:ext cx="503237" cy="0"/>
          </a:xfrm>
          <a:prstGeom prst="line">
            <a:avLst/>
          </a:prstGeom>
          <a:ln w="50800" cap="flat" cmpd="sng">
            <a:solidFill>
              <a:srgbClr val="FF0000"/>
            </a:solidFill>
            <a:prstDash val="solid"/>
            <a:headEnd type="none" w="med" len="med"/>
            <a:tailEnd type="triangle" w="med" len="med"/>
          </a:ln>
        </p:spPr>
      </p:sp>
      <p:sp>
        <p:nvSpPr>
          <p:cNvPr id="90121" name="Line 8"/>
          <p:cNvSpPr/>
          <p:nvPr/>
        </p:nvSpPr>
        <p:spPr>
          <a:xfrm>
            <a:off x="1692275" y="3089275"/>
            <a:ext cx="503238" cy="0"/>
          </a:xfrm>
          <a:prstGeom prst="line">
            <a:avLst/>
          </a:prstGeom>
          <a:ln w="50800" cap="flat" cmpd="sng">
            <a:solidFill>
              <a:srgbClr val="FF0000"/>
            </a:solidFill>
            <a:prstDash val="solid"/>
            <a:headEnd type="none" w="med" len="med"/>
            <a:tailEnd type="triangle" w="med" len="med"/>
          </a:ln>
        </p:spPr>
      </p:sp>
      <p:sp>
        <p:nvSpPr>
          <p:cNvPr id="90122" name="Line 9"/>
          <p:cNvSpPr/>
          <p:nvPr/>
        </p:nvSpPr>
        <p:spPr>
          <a:xfrm>
            <a:off x="1547813" y="3429000"/>
            <a:ext cx="503237" cy="0"/>
          </a:xfrm>
          <a:prstGeom prst="line">
            <a:avLst/>
          </a:prstGeom>
          <a:ln w="50800" cap="flat" cmpd="sng">
            <a:solidFill>
              <a:srgbClr val="FF0000"/>
            </a:solidFill>
            <a:prstDash val="solid"/>
            <a:headEnd type="none" w="med" len="med"/>
            <a:tailEnd type="triangle" w="med" len="med"/>
          </a:ln>
        </p:spPr>
      </p:sp>
      <p:sp>
        <p:nvSpPr>
          <p:cNvPr id="90123" name="Line 10"/>
          <p:cNvSpPr/>
          <p:nvPr/>
        </p:nvSpPr>
        <p:spPr>
          <a:xfrm>
            <a:off x="1619250" y="3860800"/>
            <a:ext cx="503238" cy="0"/>
          </a:xfrm>
          <a:prstGeom prst="line">
            <a:avLst/>
          </a:prstGeom>
          <a:ln w="50800" cap="flat" cmpd="sng">
            <a:solidFill>
              <a:srgbClr val="FF0000"/>
            </a:solidFill>
            <a:prstDash val="solid"/>
            <a:headEnd type="none" w="med" len="med"/>
            <a:tailEnd type="triangle" w="med" len="med"/>
          </a:ln>
        </p:spPr>
      </p:sp>
      <p:sp>
        <p:nvSpPr>
          <p:cNvPr id="90124" name="Line 11"/>
          <p:cNvSpPr/>
          <p:nvPr/>
        </p:nvSpPr>
        <p:spPr>
          <a:xfrm>
            <a:off x="1692275" y="4292600"/>
            <a:ext cx="503238" cy="0"/>
          </a:xfrm>
          <a:prstGeom prst="line">
            <a:avLst/>
          </a:prstGeom>
          <a:ln w="50800" cap="flat" cmpd="sng">
            <a:solidFill>
              <a:srgbClr val="FF0000"/>
            </a:solidFill>
            <a:prstDash val="solid"/>
            <a:headEnd type="none" w="med" len="med"/>
            <a:tailEnd type="triangle" w="med" len="med"/>
          </a:ln>
        </p:spPr>
      </p:sp>
      <p:sp>
        <p:nvSpPr>
          <p:cNvPr id="90125" name="Line 12"/>
          <p:cNvSpPr/>
          <p:nvPr/>
        </p:nvSpPr>
        <p:spPr>
          <a:xfrm>
            <a:off x="1547813" y="4652963"/>
            <a:ext cx="503237" cy="0"/>
          </a:xfrm>
          <a:prstGeom prst="line">
            <a:avLst/>
          </a:prstGeom>
          <a:ln w="50800" cap="flat" cmpd="sng">
            <a:solidFill>
              <a:srgbClr val="FF0000"/>
            </a:solidFill>
            <a:prstDash val="solid"/>
            <a:headEnd type="none" w="med" len="med"/>
            <a:tailEnd type="triangle" w="med" len="med"/>
          </a:ln>
        </p:spPr>
      </p:sp>
      <p:sp>
        <p:nvSpPr>
          <p:cNvPr id="90126" name="Line 13"/>
          <p:cNvSpPr/>
          <p:nvPr/>
        </p:nvSpPr>
        <p:spPr>
          <a:xfrm>
            <a:off x="1547813" y="5084763"/>
            <a:ext cx="503237" cy="0"/>
          </a:xfrm>
          <a:prstGeom prst="line">
            <a:avLst/>
          </a:prstGeom>
          <a:ln w="50800" cap="flat" cmpd="sng">
            <a:solidFill>
              <a:srgbClr val="FF0000"/>
            </a:solidFill>
            <a:prstDash val="solid"/>
            <a:headEnd type="none" w="med" len="med"/>
            <a:tailEnd type="triangle" w="med" len="med"/>
          </a:ln>
        </p:spPr>
      </p:sp>
      <p:sp>
        <p:nvSpPr>
          <p:cNvPr id="90127" name="Line 14"/>
          <p:cNvSpPr/>
          <p:nvPr/>
        </p:nvSpPr>
        <p:spPr>
          <a:xfrm>
            <a:off x="6443663" y="908050"/>
            <a:ext cx="503237" cy="0"/>
          </a:xfrm>
          <a:prstGeom prst="line">
            <a:avLst/>
          </a:prstGeom>
          <a:ln w="50800" cap="flat" cmpd="sng">
            <a:solidFill>
              <a:srgbClr val="FF0000"/>
            </a:solidFill>
            <a:prstDash val="solid"/>
            <a:headEnd type="none" w="med" len="med"/>
            <a:tailEnd type="triangle" w="med" len="med"/>
          </a:ln>
        </p:spPr>
      </p:sp>
      <p:sp>
        <p:nvSpPr>
          <p:cNvPr id="90128" name="Line 15"/>
          <p:cNvSpPr/>
          <p:nvPr/>
        </p:nvSpPr>
        <p:spPr>
          <a:xfrm>
            <a:off x="6300788" y="1339850"/>
            <a:ext cx="503237" cy="0"/>
          </a:xfrm>
          <a:prstGeom prst="line">
            <a:avLst/>
          </a:prstGeom>
          <a:ln w="50800" cap="flat" cmpd="sng">
            <a:solidFill>
              <a:srgbClr val="FF0000"/>
            </a:solidFill>
            <a:prstDash val="solid"/>
            <a:headEnd type="none" w="med" len="med"/>
            <a:tailEnd type="triangle" w="med" len="med"/>
          </a:ln>
        </p:spPr>
      </p:sp>
      <p:sp>
        <p:nvSpPr>
          <p:cNvPr id="90129" name="Line 16"/>
          <p:cNvSpPr/>
          <p:nvPr/>
        </p:nvSpPr>
        <p:spPr>
          <a:xfrm>
            <a:off x="6372225" y="1771650"/>
            <a:ext cx="503238" cy="0"/>
          </a:xfrm>
          <a:prstGeom prst="line">
            <a:avLst/>
          </a:prstGeom>
          <a:ln w="50800" cap="flat" cmpd="sng">
            <a:solidFill>
              <a:srgbClr val="FF0000"/>
            </a:solidFill>
            <a:prstDash val="solid"/>
            <a:headEnd type="none" w="med" len="med"/>
            <a:tailEnd type="triangle" w="med" len="med"/>
          </a:ln>
        </p:spPr>
      </p:sp>
      <p:sp>
        <p:nvSpPr>
          <p:cNvPr id="90130" name="Line 17"/>
          <p:cNvSpPr/>
          <p:nvPr/>
        </p:nvSpPr>
        <p:spPr>
          <a:xfrm>
            <a:off x="6372225" y="2132013"/>
            <a:ext cx="503238" cy="0"/>
          </a:xfrm>
          <a:prstGeom prst="line">
            <a:avLst/>
          </a:prstGeom>
          <a:ln w="50800" cap="flat" cmpd="sng">
            <a:solidFill>
              <a:srgbClr val="FF0000"/>
            </a:solidFill>
            <a:prstDash val="solid"/>
            <a:headEnd type="none" w="med" len="med"/>
            <a:tailEnd type="triangle" w="med" len="med"/>
          </a:ln>
        </p:spPr>
      </p:sp>
      <p:sp>
        <p:nvSpPr>
          <p:cNvPr id="90131" name="Line 18"/>
          <p:cNvSpPr/>
          <p:nvPr/>
        </p:nvSpPr>
        <p:spPr>
          <a:xfrm>
            <a:off x="6372225" y="2636838"/>
            <a:ext cx="503238" cy="0"/>
          </a:xfrm>
          <a:prstGeom prst="line">
            <a:avLst/>
          </a:prstGeom>
          <a:ln w="50800" cap="flat" cmpd="sng">
            <a:solidFill>
              <a:srgbClr val="FF0000"/>
            </a:solidFill>
            <a:prstDash val="solid"/>
            <a:headEnd type="none" w="med" len="med"/>
            <a:tailEnd type="triangle" w="med" len="med"/>
          </a:ln>
        </p:spPr>
      </p:sp>
      <p:sp>
        <p:nvSpPr>
          <p:cNvPr id="90132" name="Line 19"/>
          <p:cNvSpPr/>
          <p:nvPr/>
        </p:nvSpPr>
        <p:spPr>
          <a:xfrm>
            <a:off x="6443663" y="3068638"/>
            <a:ext cx="503237" cy="0"/>
          </a:xfrm>
          <a:prstGeom prst="line">
            <a:avLst/>
          </a:prstGeom>
          <a:ln w="50800" cap="flat" cmpd="sng">
            <a:solidFill>
              <a:srgbClr val="FF0000"/>
            </a:solidFill>
            <a:prstDash val="solid"/>
            <a:headEnd type="none" w="med" len="med"/>
            <a:tailEnd type="triangle" w="med" len="med"/>
          </a:ln>
        </p:spPr>
      </p:sp>
      <p:sp>
        <p:nvSpPr>
          <p:cNvPr id="90133" name="Line 20"/>
          <p:cNvSpPr/>
          <p:nvPr/>
        </p:nvSpPr>
        <p:spPr>
          <a:xfrm>
            <a:off x="6516688" y="3500438"/>
            <a:ext cx="503237" cy="0"/>
          </a:xfrm>
          <a:prstGeom prst="line">
            <a:avLst/>
          </a:prstGeom>
          <a:ln w="50800" cap="flat" cmpd="sng">
            <a:solidFill>
              <a:srgbClr val="FF0000"/>
            </a:solidFill>
            <a:prstDash val="solid"/>
            <a:headEnd type="none" w="med" len="med"/>
            <a:tailEnd type="triangle" w="med" len="med"/>
          </a:ln>
        </p:spPr>
      </p:sp>
      <p:sp>
        <p:nvSpPr>
          <p:cNvPr id="90134" name="Line 21"/>
          <p:cNvSpPr/>
          <p:nvPr/>
        </p:nvSpPr>
        <p:spPr>
          <a:xfrm>
            <a:off x="6516688" y="3932238"/>
            <a:ext cx="503237" cy="0"/>
          </a:xfrm>
          <a:prstGeom prst="line">
            <a:avLst/>
          </a:prstGeom>
          <a:ln w="50800" cap="flat" cmpd="sng">
            <a:solidFill>
              <a:srgbClr val="FF0000"/>
            </a:solidFill>
            <a:prstDash val="solid"/>
            <a:headEnd type="none" w="med" len="med"/>
            <a:tailEnd type="triangle" w="med" len="med"/>
          </a:ln>
        </p:spPr>
      </p:sp>
      <p:sp>
        <p:nvSpPr>
          <p:cNvPr id="90135" name="Line 22"/>
          <p:cNvSpPr/>
          <p:nvPr/>
        </p:nvSpPr>
        <p:spPr>
          <a:xfrm>
            <a:off x="6443663" y="4292600"/>
            <a:ext cx="503237" cy="0"/>
          </a:xfrm>
          <a:prstGeom prst="line">
            <a:avLst/>
          </a:prstGeom>
          <a:ln w="50800" cap="flat" cmpd="sng">
            <a:solidFill>
              <a:srgbClr val="FF0000"/>
            </a:solidFill>
            <a:prstDash val="solid"/>
            <a:headEnd type="none" w="med" len="med"/>
            <a:tailEnd type="triangle" w="med" len="med"/>
          </a:ln>
        </p:spPr>
      </p:sp>
      <p:sp>
        <p:nvSpPr>
          <p:cNvPr id="90136" name="Line 23"/>
          <p:cNvSpPr/>
          <p:nvPr/>
        </p:nvSpPr>
        <p:spPr>
          <a:xfrm>
            <a:off x="6516688" y="4652963"/>
            <a:ext cx="503237" cy="0"/>
          </a:xfrm>
          <a:prstGeom prst="line">
            <a:avLst/>
          </a:prstGeom>
          <a:ln w="50800" cap="flat" cmpd="sng">
            <a:solidFill>
              <a:srgbClr val="FF0000"/>
            </a:solidFill>
            <a:prstDash val="solid"/>
            <a:headEnd type="none" w="med" len="med"/>
            <a:tailEnd type="triangle" w="med" len="med"/>
          </a:ln>
        </p:spPr>
      </p:sp>
      <p:sp>
        <p:nvSpPr>
          <p:cNvPr id="90137" name="Line 24"/>
          <p:cNvSpPr/>
          <p:nvPr/>
        </p:nvSpPr>
        <p:spPr>
          <a:xfrm>
            <a:off x="6516688" y="5084763"/>
            <a:ext cx="503237" cy="0"/>
          </a:xfrm>
          <a:prstGeom prst="line">
            <a:avLst/>
          </a:prstGeom>
          <a:ln w="50800" cap="flat" cmpd="sng">
            <a:solidFill>
              <a:srgbClr val="FF0000"/>
            </a:solidFill>
            <a:prstDash val="solid"/>
            <a:headEnd type="none" w="med" len="med"/>
            <a:tailEnd type="triangle" w="med" len="med"/>
          </a:ln>
        </p:spPr>
      </p:sp>
      <p:sp>
        <p:nvSpPr>
          <p:cNvPr id="90138" name="Line 25"/>
          <p:cNvSpPr/>
          <p:nvPr/>
        </p:nvSpPr>
        <p:spPr>
          <a:xfrm>
            <a:off x="6516688" y="5516563"/>
            <a:ext cx="503237" cy="0"/>
          </a:xfrm>
          <a:prstGeom prst="line">
            <a:avLst/>
          </a:prstGeom>
          <a:ln w="50800" cap="flat" cmpd="sng">
            <a:solidFill>
              <a:srgbClr val="FF0000"/>
            </a:solidFill>
            <a:prstDash val="solid"/>
            <a:headEnd type="none" w="med" len="med"/>
            <a:tailEnd type="triangle" w="med" len="med"/>
          </a:ln>
        </p:spPr>
      </p:sp>
      <p:sp>
        <p:nvSpPr>
          <p:cNvPr id="90139" name="Line 26"/>
          <p:cNvSpPr/>
          <p:nvPr/>
        </p:nvSpPr>
        <p:spPr>
          <a:xfrm>
            <a:off x="1547813" y="5516563"/>
            <a:ext cx="503237" cy="0"/>
          </a:xfrm>
          <a:prstGeom prst="line">
            <a:avLst/>
          </a:prstGeom>
          <a:ln w="50800" cap="flat" cmpd="sng">
            <a:solidFill>
              <a:srgbClr val="FF0000"/>
            </a:solidFill>
            <a:prstDash val="solid"/>
            <a:headEnd type="none" w="med" len="med"/>
            <a:tailEnd type="triangle" w="med" len="med"/>
          </a:ln>
        </p:spPr>
      </p:sp>
      <p:sp>
        <p:nvSpPr>
          <p:cNvPr id="90140" name="Line 27"/>
          <p:cNvSpPr/>
          <p:nvPr/>
        </p:nvSpPr>
        <p:spPr>
          <a:xfrm>
            <a:off x="1547813" y="5876925"/>
            <a:ext cx="503237" cy="0"/>
          </a:xfrm>
          <a:prstGeom prst="line">
            <a:avLst/>
          </a:prstGeom>
          <a:ln w="50800" cap="flat" cmpd="sng">
            <a:solidFill>
              <a:srgbClr val="FF0000"/>
            </a:solidFill>
            <a:prstDash val="solid"/>
            <a:headEnd type="none" w="med" len="med"/>
            <a:tailEnd type="triangle" w="med" len="med"/>
          </a:ln>
        </p:spPr>
      </p:sp>
      <p:sp>
        <p:nvSpPr>
          <p:cNvPr id="90141" name="Line 28"/>
          <p:cNvSpPr/>
          <p:nvPr/>
        </p:nvSpPr>
        <p:spPr>
          <a:xfrm>
            <a:off x="1619250" y="6237288"/>
            <a:ext cx="503238" cy="0"/>
          </a:xfrm>
          <a:prstGeom prst="line">
            <a:avLst/>
          </a:prstGeom>
          <a:ln w="50800" cap="flat" cmpd="sng">
            <a:solidFill>
              <a:srgbClr val="FF00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0578">
                                            <p:txEl>
                                              <p:charRg st="0" end="18"/>
                                            </p:txEl>
                                          </p:spTgt>
                                        </p:tgtEl>
                                        <p:attrNameLst>
                                          <p:attrName>style.visibility</p:attrName>
                                        </p:attrNameLst>
                                      </p:cBhvr>
                                      <p:to>
                                        <p:strVal val="visible"/>
                                      </p:to>
                                    </p:set>
                                    <p:animEffect transition="in" filter="blinds(horizontal)">
                                      <p:cBhvr>
                                        <p:cTn id="7" dur="500"/>
                                        <p:tgtEl>
                                          <p:spTgt spid="280578">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0578">
                                            <p:txEl>
                                              <p:charRg st="18" end="65"/>
                                            </p:txEl>
                                          </p:spTgt>
                                        </p:tgtEl>
                                        <p:attrNameLst>
                                          <p:attrName>style.visibility</p:attrName>
                                        </p:attrNameLst>
                                      </p:cBhvr>
                                      <p:to>
                                        <p:strVal val="visible"/>
                                      </p:to>
                                    </p:set>
                                    <p:animEffect transition="in" filter="blinds(horizontal)">
                                      <p:cBhvr>
                                        <p:cTn id="12" dur="500"/>
                                        <p:tgtEl>
                                          <p:spTgt spid="280578">
                                            <p:txEl>
                                              <p:charRg st="18"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0578">
                                            <p:txEl>
                                              <p:charRg st="65" end="104"/>
                                            </p:txEl>
                                          </p:spTgt>
                                        </p:tgtEl>
                                        <p:attrNameLst>
                                          <p:attrName>style.visibility</p:attrName>
                                        </p:attrNameLst>
                                      </p:cBhvr>
                                      <p:to>
                                        <p:strVal val="visible"/>
                                      </p:to>
                                    </p:set>
                                    <p:animEffect transition="in" filter="blinds(horizontal)">
                                      <p:cBhvr>
                                        <p:cTn id="17" dur="500"/>
                                        <p:tgtEl>
                                          <p:spTgt spid="280578">
                                            <p:txEl>
                                              <p:charRg st="65"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0578">
                                            <p:txEl>
                                              <p:charRg st="104" end="140"/>
                                            </p:txEl>
                                          </p:spTgt>
                                        </p:tgtEl>
                                        <p:attrNameLst>
                                          <p:attrName>style.visibility</p:attrName>
                                        </p:attrNameLst>
                                      </p:cBhvr>
                                      <p:to>
                                        <p:strVal val="visible"/>
                                      </p:to>
                                    </p:set>
                                    <p:animEffect transition="in" filter="blinds(horizontal)">
                                      <p:cBhvr>
                                        <p:cTn id="22" dur="500"/>
                                        <p:tgtEl>
                                          <p:spTgt spid="280578">
                                            <p:txEl>
                                              <p:charRg st="104" end="1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0578">
                                            <p:txEl>
                                              <p:charRg st="140" end="180"/>
                                            </p:txEl>
                                          </p:spTgt>
                                        </p:tgtEl>
                                        <p:attrNameLst>
                                          <p:attrName>style.visibility</p:attrName>
                                        </p:attrNameLst>
                                      </p:cBhvr>
                                      <p:to>
                                        <p:strVal val="visible"/>
                                      </p:to>
                                    </p:set>
                                    <p:animEffect transition="in" filter="blinds(horizontal)">
                                      <p:cBhvr>
                                        <p:cTn id="27" dur="500"/>
                                        <p:tgtEl>
                                          <p:spTgt spid="280578">
                                            <p:txEl>
                                              <p:charRg st="140" end="18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0578">
                                            <p:txEl>
                                              <p:charRg st="180" end="223"/>
                                            </p:txEl>
                                          </p:spTgt>
                                        </p:tgtEl>
                                        <p:attrNameLst>
                                          <p:attrName>style.visibility</p:attrName>
                                        </p:attrNameLst>
                                      </p:cBhvr>
                                      <p:to>
                                        <p:strVal val="visible"/>
                                      </p:to>
                                    </p:set>
                                    <p:animEffect transition="in" filter="blinds(horizontal)">
                                      <p:cBhvr>
                                        <p:cTn id="32" dur="500"/>
                                        <p:tgtEl>
                                          <p:spTgt spid="280578">
                                            <p:txEl>
                                              <p:charRg st="180" end="22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0578">
                                            <p:txEl>
                                              <p:charRg st="223" end="268"/>
                                            </p:txEl>
                                          </p:spTgt>
                                        </p:tgtEl>
                                        <p:attrNameLst>
                                          <p:attrName>style.visibility</p:attrName>
                                        </p:attrNameLst>
                                      </p:cBhvr>
                                      <p:to>
                                        <p:strVal val="visible"/>
                                      </p:to>
                                    </p:set>
                                    <p:animEffect transition="in" filter="blinds(horizontal)">
                                      <p:cBhvr>
                                        <p:cTn id="37" dur="500"/>
                                        <p:tgtEl>
                                          <p:spTgt spid="280578">
                                            <p:txEl>
                                              <p:charRg st="223" end="26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0578">
                                            <p:txEl>
                                              <p:charRg st="268" end="312"/>
                                            </p:txEl>
                                          </p:spTgt>
                                        </p:tgtEl>
                                        <p:attrNameLst>
                                          <p:attrName>style.visibility</p:attrName>
                                        </p:attrNameLst>
                                      </p:cBhvr>
                                      <p:to>
                                        <p:strVal val="visible"/>
                                      </p:to>
                                    </p:set>
                                    <p:animEffect transition="in" filter="blinds(horizontal)">
                                      <p:cBhvr>
                                        <p:cTn id="42" dur="500"/>
                                        <p:tgtEl>
                                          <p:spTgt spid="280578">
                                            <p:txEl>
                                              <p:charRg st="268" end="3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0578">
                                            <p:txEl>
                                              <p:charRg st="312" end="348"/>
                                            </p:txEl>
                                          </p:spTgt>
                                        </p:tgtEl>
                                        <p:attrNameLst>
                                          <p:attrName>style.visibility</p:attrName>
                                        </p:attrNameLst>
                                      </p:cBhvr>
                                      <p:to>
                                        <p:strVal val="visible"/>
                                      </p:to>
                                    </p:set>
                                    <p:animEffect transition="in" filter="blinds(horizontal)">
                                      <p:cBhvr>
                                        <p:cTn id="47" dur="500"/>
                                        <p:tgtEl>
                                          <p:spTgt spid="280578">
                                            <p:txEl>
                                              <p:charRg st="312" end="34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0578">
                                            <p:txEl>
                                              <p:charRg st="348" end="395"/>
                                            </p:txEl>
                                          </p:spTgt>
                                        </p:tgtEl>
                                        <p:attrNameLst>
                                          <p:attrName>style.visibility</p:attrName>
                                        </p:attrNameLst>
                                      </p:cBhvr>
                                      <p:to>
                                        <p:strVal val="visible"/>
                                      </p:to>
                                    </p:set>
                                    <p:animEffect transition="in" filter="blinds(horizontal)">
                                      <p:cBhvr>
                                        <p:cTn id="52" dur="500"/>
                                        <p:tgtEl>
                                          <p:spTgt spid="280578">
                                            <p:txEl>
                                              <p:charRg st="348" end="39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0578">
                                            <p:txEl>
                                              <p:charRg st="395" end="441"/>
                                            </p:txEl>
                                          </p:spTgt>
                                        </p:tgtEl>
                                        <p:attrNameLst>
                                          <p:attrName>style.visibility</p:attrName>
                                        </p:attrNameLst>
                                      </p:cBhvr>
                                      <p:to>
                                        <p:strVal val="visible"/>
                                      </p:to>
                                    </p:set>
                                    <p:animEffect transition="in" filter="blinds(horizontal)">
                                      <p:cBhvr>
                                        <p:cTn id="57" dur="500"/>
                                        <p:tgtEl>
                                          <p:spTgt spid="280578">
                                            <p:txEl>
                                              <p:charRg st="395" end="44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0578">
                                            <p:txEl>
                                              <p:charRg st="441" end="493"/>
                                            </p:txEl>
                                          </p:spTgt>
                                        </p:tgtEl>
                                        <p:attrNameLst>
                                          <p:attrName>style.visibility</p:attrName>
                                        </p:attrNameLst>
                                      </p:cBhvr>
                                      <p:to>
                                        <p:strVal val="visible"/>
                                      </p:to>
                                    </p:set>
                                    <p:animEffect transition="in" filter="blinds(horizontal)">
                                      <p:cBhvr>
                                        <p:cTn id="62" dur="500"/>
                                        <p:tgtEl>
                                          <p:spTgt spid="280578">
                                            <p:txEl>
                                              <p:charRg st="441" end="49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80578">
                                            <p:txEl>
                                              <p:charRg st="493" end="541"/>
                                            </p:txEl>
                                          </p:spTgt>
                                        </p:tgtEl>
                                        <p:attrNameLst>
                                          <p:attrName>style.visibility</p:attrName>
                                        </p:attrNameLst>
                                      </p:cBhvr>
                                      <p:to>
                                        <p:strVal val="visible"/>
                                      </p:to>
                                    </p:set>
                                    <p:animEffect transition="in" filter="blinds(horizontal)">
                                      <p:cBhvr>
                                        <p:cTn id="67" dur="500"/>
                                        <p:tgtEl>
                                          <p:spTgt spid="280578">
                                            <p:txEl>
                                              <p:charRg st="493" end="54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80578">
                                            <p:txEl>
                                              <p:charRg st="541" end="556"/>
                                            </p:txEl>
                                          </p:spTgt>
                                        </p:tgtEl>
                                        <p:attrNameLst>
                                          <p:attrName>style.visibility</p:attrName>
                                        </p:attrNameLst>
                                      </p:cBhvr>
                                      <p:to>
                                        <p:strVal val="visible"/>
                                      </p:to>
                                    </p:set>
                                    <p:animEffect transition="in" filter="blinds(horizontal)">
                                      <p:cBhvr>
                                        <p:cTn id="72" dur="500"/>
                                        <p:tgtEl>
                                          <p:spTgt spid="280578">
                                            <p:txEl>
                                              <p:charRg st="541" end="55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0578">
                                            <p:txEl>
                                              <p:charRg st="556" end="570"/>
                                            </p:txEl>
                                          </p:spTgt>
                                        </p:tgtEl>
                                        <p:attrNameLst>
                                          <p:attrName>style.visibility</p:attrName>
                                        </p:attrNameLst>
                                      </p:cBhvr>
                                      <p:to>
                                        <p:strVal val="visible"/>
                                      </p:to>
                                    </p:set>
                                    <p:animEffect transition="in" filter="blinds(horizontal)">
                                      <p:cBhvr>
                                        <p:cTn id="77" dur="500"/>
                                        <p:tgtEl>
                                          <p:spTgt spid="280578">
                                            <p:txEl>
                                              <p:charRg st="556" end="5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281602" name="Rectangle 2"/>
          <p:cNvSpPr/>
          <p:nvPr/>
        </p:nvSpPr>
        <p:spPr>
          <a:xfrm>
            <a:off x="395288" y="1182688"/>
            <a:ext cx="8137525" cy="4838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 typeface="Wingdings" panose="05000000000000000000" pitchFamily="2" charset="2"/>
              <a:buChar char="Ø"/>
            </a:pPr>
            <a:r>
              <a:rPr lang="zh-CN" altLang="en-US" sz="2400" b="1" dirty="0">
                <a:ea typeface="宋体" panose="02010600030101010101" pitchFamily="2" charset="-122"/>
              </a:rPr>
              <a:t>检查每个项目集</a:t>
            </a:r>
            <a:r>
              <a:rPr lang="en-US" altLang="zh-CN" sz="2400" b="1" dirty="0">
                <a:ea typeface="宋体" panose="02010600030101010101" pitchFamily="2" charset="-122"/>
              </a:rPr>
              <a:t>I</a:t>
            </a:r>
            <a:r>
              <a:rPr lang="en-US" altLang="zh-CN" sz="2400" b="1" baseline="-25000" dirty="0">
                <a:ea typeface="宋体" panose="02010600030101010101" pitchFamily="2" charset="-122"/>
              </a:rPr>
              <a:t>i</a:t>
            </a:r>
            <a:r>
              <a:rPr lang="zh-CN" altLang="en-US" sz="2400" b="1" dirty="0">
                <a:ea typeface="宋体" panose="02010600030101010101" pitchFamily="2" charset="-122"/>
              </a:rPr>
              <a:t>可知，在任一项目集中都不含移进－归</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约冲突或归约－归约冲突。因此文法是</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）的，进一</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步查看项目集可发现</a:t>
            </a:r>
            <a:r>
              <a:rPr lang="en-US" altLang="zh-CN" sz="2400" b="1" dirty="0">
                <a:ea typeface="宋体" panose="02010600030101010101" pitchFamily="2" charset="-122"/>
              </a:rPr>
              <a:t>,I</a:t>
            </a:r>
            <a:r>
              <a:rPr lang="en-US" altLang="zh-CN" sz="2400" b="1" baseline="-25000" dirty="0">
                <a:ea typeface="宋体" panose="02010600030101010101" pitchFamily="2" charset="-122"/>
              </a:rPr>
              <a:t>6</a:t>
            </a:r>
            <a:r>
              <a:rPr lang="zh-CN" altLang="en-US" sz="2400" b="1" dirty="0">
                <a:ea typeface="宋体" panose="02010600030101010101" pitchFamily="2" charset="-122"/>
              </a:rPr>
              <a:t>和</a:t>
            </a:r>
            <a:r>
              <a:rPr lang="en-US" altLang="zh-CN" sz="2400" b="1" dirty="0">
                <a:ea typeface="宋体" panose="02010600030101010101" pitchFamily="2" charset="-122"/>
              </a:rPr>
              <a:t>I</a:t>
            </a:r>
            <a:r>
              <a:rPr lang="en-US" altLang="zh-CN" sz="2400" b="1" baseline="-25000" dirty="0">
                <a:ea typeface="宋体" panose="02010600030101010101" pitchFamily="2" charset="-122"/>
              </a:rPr>
              <a:t>9</a:t>
            </a:r>
            <a:r>
              <a:rPr lang="zh-CN" altLang="en-US" sz="2400" b="1" dirty="0">
                <a:ea typeface="宋体" panose="02010600030101010101" pitchFamily="2" charset="-122"/>
              </a:rPr>
              <a:t>是同心集</a:t>
            </a:r>
            <a:r>
              <a:rPr lang="en-US" altLang="zh-CN" sz="2400" b="1" dirty="0">
                <a:ea typeface="宋体" panose="02010600030101010101" pitchFamily="2" charset="-122"/>
              </a:rPr>
              <a:t>,</a:t>
            </a:r>
            <a:r>
              <a:rPr lang="zh-CN" altLang="en-US" sz="2400" b="1" dirty="0">
                <a:ea typeface="宋体" panose="02010600030101010101" pitchFamily="2" charset="-122"/>
              </a:rPr>
              <a:t>若合并后则变为：</a:t>
            </a:r>
            <a:endParaRPr lang="zh-CN" altLang="en-US" sz="2400" b="1" dirty="0">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ea typeface="宋体" panose="02010600030101010101" pitchFamily="2" charset="-122"/>
              </a:rPr>
              <a:t> </a:t>
            </a:r>
            <a:r>
              <a:rPr lang="en-US" altLang="zh-CN" sz="2400" b="1" dirty="0">
                <a:ea typeface="宋体" panose="02010600030101010101" pitchFamily="2" charset="-122"/>
              </a:rPr>
              <a:t>I</a:t>
            </a:r>
            <a:r>
              <a:rPr lang="en-US" altLang="zh-CN" sz="2400" b="1" baseline="-25000" dirty="0">
                <a:ea typeface="宋体" panose="02010600030101010101" pitchFamily="2" charset="-122"/>
              </a:rPr>
              <a:t>6,9</a:t>
            </a:r>
            <a:r>
              <a:rPr lang="zh-CN" altLang="en-US" sz="2400" b="1" dirty="0">
                <a:ea typeface="宋体" panose="02010600030101010101" pitchFamily="2" charset="-122"/>
              </a:rPr>
              <a:t>：   　</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a:t>
            </a: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,d/e</a:t>
            </a:r>
            <a:endParaRPr lang="en-US" altLang="zh-CN" sz="2400" b="1" dirty="0">
              <a:ea typeface="宋体" panose="02010600030101010101" pitchFamily="2" charset="-122"/>
            </a:endParaRPr>
          </a:p>
          <a:p>
            <a:pPr marL="0" lvl="0" indent="0">
              <a:spcBef>
                <a:spcPct val="50000"/>
              </a:spcBef>
              <a:buNone/>
            </a:pPr>
            <a:r>
              <a:rPr lang="zh-CN" altLang="en-US" sz="2400" b="1" dirty="0">
                <a:ea typeface="宋体" panose="02010600030101010101" pitchFamily="2" charset="-122"/>
              </a:rPr>
              <a:t>　　    </a:t>
            </a:r>
            <a:r>
              <a:rPr lang="en-US" altLang="zh-CN" sz="2400" b="1" dirty="0">
                <a:ea typeface="宋体" panose="02010600030101010101" pitchFamily="2" charset="-122"/>
              </a:rPr>
              <a:t>B</a:t>
            </a:r>
            <a:r>
              <a:rPr lang="zh-CN" altLang="en-US" sz="2400" b="1" dirty="0">
                <a:ea typeface="宋体" panose="02010600030101010101" pitchFamily="2" charset="-122"/>
              </a:rPr>
              <a:t>　　</a:t>
            </a:r>
            <a:r>
              <a:rPr lang="en-US" altLang="zh-CN" sz="2400" b="1" dirty="0">
                <a:ea typeface="宋体" panose="02010600030101010101" pitchFamily="2" charset="-122"/>
              </a:rPr>
              <a:t>c</a:t>
            </a:r>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,e/d</a:t>
            </a:r>
            <a:r>
              <a:rPr lang="zh-CN" altLang="en-US" sz="2400" b="1" dirty="0">
                <a:ea typeface="宋体" panose="02010600030101010101" pitchFamily="2" charset="-122"/>
              </a:rPr>
              <a:t>　</a:t>
            </a:r>
            <a:endParaRPr lang="zh-CN" altLang="en-US" sz="2400" b="1" dirty="0">
              <a:ea typeface="宋体" panose="02010600030101010101" pitchFamily="2" charset="-122"/>
            </a:endParaRPr>
          </a:p>
          <a:p>
            <a:pPr marL="0" lvl="0" indent="0">
              <a:spcBef>
                <a:spcPct val="50000"/>
              </a:spcBef>
              <a:buFont typeface="Wingdings" panose="05000000000000000000" pitchFamily="2" charset="2"/>
              <a:buChar char="Ø"/>
            </a:pPr>
            <a:r>
              <a:rPr lang="zh-CN" altLang="en-US" sz="2400" b="1" dirty="0">
                <a:ea typeface="宋体" panose="02010600030101010101" pitchFamily="2" charset="-122"/>
              </a:rPr>
              <a:t>这样就出现了新的归约－归约冲突，因而可判定该文法不</a:t>
            </a:r>
            <a:endParaRPr lang="zh-CN" altLang="en-US"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是</a:t>
            </a:r>
            <a:r>
              <a:rPr lang="en-US" altLang="zh-CN" sz="2400" b="1" dirty="0">
                <a:ea typeface="宋体" panose="02010600030101010101" pitchFamily="2" charset="-122"/>
              </a:rPr>
              <a:t>LALR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）文法，当然也不可能是</a:t>
            </a:r>
            <a:r>
              <a:rPr lang="en-US" altLang="zh-CN" sz="2400" b="1" dirty="0">
                <a:ea typeface="宋体" panose="02010600030101010101" pitchFamily="2" charset="-122"/>
              </a:rPr>
              <a:t>SLR</a:t>
            </a:r>
            <a:r>
              <a:rPr lang="zh-CN" altLang="en-US" sz="2400" b="1" dirty="0">
                <a:ea typeface="宋体" panose="02010600030101010101" pitchFamily="2" charset="-122"/>
              </a:rPr>
              <a:t>（</a:t>
            </a:r>
            <a:r>
              <a:rPr lang="en-US" altLang="zh-CN" sz="2400" b="1" dirty="0">
                <a:ea typeface="宋体" panose="02010600030101010101" pitchFamily="2" charset="-122"/>
              </a:rPr>
              <a:t>1</a:t>
            </a:r>
            <a:r>
              <a:rPr lang="zh-CN" altLang="en-US" sz="2400" b="1" dirty="0">
                <a:ea typeface="宋体" panose="02010600030101010101" pitchFamily="2" charset="-122"/>
              </a:rPr>
              <a:t>）和</a:t>
            </a:r>
            <a:r>
              <a:rPr lang="en-US" altLang="zh-CN" sz="2400" b="1" dirty="0">
                <a:ea typeface="宋体" panose="02010600030101010101" pitchFamily="2" charset="-122"/>
              </a:rPr>
              <a:t>LR</a:t>
            </a:r>
            <a:r>
              <a:rPr lang="zh-CN" altLang="en-US" sz="2400" b="1" dirty="0">
                <a:ea typeface="宋体" panose="02010600030101010101" pitchFamily="2" charset="-122"/>
              </a:rPr>
              <a:t>（</a:t>
            </a:r>
            <a:r>
              <a:rPr lang="en-US" altLang="zh-CN" sz="2400" b="1" dirty="0">
                <a:ea typeface="宋体" panose="02010600030101010101" pitchFamily="2" charset="-122"/>
              </a:rPr>
              <a:t>0</a:t>
            </a:r>
            <a:endParaRPr lang="en-US" altLang="zh-CN" sz="2400" b="1" dirty="0">
              <a:ea typeface="宋体" panose="02010600030101010101" pitchFamily="2" charset="-122"/>
            </a:endParaRPr>
          </a:p>
          <a:p>
            <a:pPr marL="0" lvl="0" indent="0">
              <a:spcBef>
                <a:spcPct val="50000"/>
              </a:spcBef>
              <a:buFont typeface="Wingdings" panose="05000000000000000000" pitchFamily="2" charset="2"/>
              <a:buNone/>
            </a:pPr>
            <a:r>
              <a:rPr lang="zh-CN" altLang="en-US" sz="2400" b="1" dirty="0">
                <a:ea typeface="宋体" panose="02010600030101010101" pitchFamily="2" charset="-122"/>
              </a:rPr>
              <a:t>　）方法　　</a:t>
            </a:r>
            <a:endParaRPr lang="zh-CN" altLang="en-US" sz="2400" b="1" dirty="0">
              <a:ea typeface="宋体" panose="02010600030101010101" pitchFamily="2" charset="-122"/>
            </a:endParaRPr>
          </a:p>
        </p:txBody>
      </p:sp>
      <p:sp>
        <p:nvSpPr>
          <p:cNvPr id="91140" name="Line 3"/>
          <p:cNvSpPr/>
          <p:nvPr/>
        </p:nvSpPr>
        <p:spPr>
          <a:xfrm>
            <a:off x="1692275" y="3630613"/>
            <a:ext cx="503238" cy="0"/>
          </a:xfrm>
          <a:prstGeom prst="line">
            <a:avLst/>
          </a:prstGeom>
          <a:ln w="50800" cap="flat" cmpd="sng">
            <a:solidFill>
              <a:srgbClr val="FF0000"/>
            </a:solidFill>
            <a:prstDash val="solid"/>
            <a:headEnd type="none" w="med" len="med"/>
            <a:tailEnd type="triangle" w="med" len="med"/>
          </a:ln>
        </p:spPr>
      </p:sp>
      <p:sp>
        <p:nvSpPr>
          <p:cNvPr id="91141" name="Line 4"/>
          <p:cNvSpPr/>
          <p:nvPr/>
        </p:nvSpPr>
        <p:spPr>
          <a:xfrm>
            <a:off x="1692275" y="4206875"/>
            <a:ext cx="503238" cy="0"/>
          </a:xfrm>
          <a:prstGeom prst="line">
            <a:avLst/>
          </a:prstGeom>
          <a:ln w="50800" cap="flat" cmpd="sng">
            <a:solidFill>
              <a:srgbClr val="FF00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1602">
                                            <p:txEl>
                                              <p:charRg st="0" end="27"/>
                                            </p:txEl>
                                          </p:spTgt>
                                        </p:tgtEl>
                                        <p:attrNameLst>
                                          <p:attrName>style.visibility</p:attrName>
                                        </p:attrNameLst>
                                      </p:cBhvr>
                                      <p:to>
                                        <p:strVal val="visible"/>
                                      </p:to>
                                    </p:set>
                                    <p:animEffect transition="in" filter="blinds(horizontal)">
                                      <p:cBhvr>
                                        <p:cTn id="7" dur="500"/>
                                        <p:tgtEl>
                                          <p:spTgt spid="281602">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1602">
                                            <p:txEl>
                                              <p:charRg st="27" end="55"/>
                                            </p:txEl>
                                          </p:spTgt>
                                        </p:tgtEl>
                                        <p:attrNameLst>
                                          <p:attrName>style.visibility</p:attrName>
                                        </p:attrNameLst>
                                      </p:cBhvr>
                                      <p:to>
                                        <p:strVal val="visible"/>
                                      </p:to>
                                    </p:set>
                                    <p:animEffect transition="in" filter="blinds(horizontal)">
                                      <p:cBhvr>
                                        <p:cTn id="12" dur="500"/>
                                        <p:tgtEl>
                                          <p:spTgt spid="281602">
                                            <p:txEl>
                                              <p:charRg st="27"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1602">
                                            <p:txEl>
                                              <p:charRg st="55" end="85"/>
                                            </p:txEl>
                                          </p:spTgt>
                                        </p:tgtEl>
                                        <p:attrNameLst>
                                          <p:attrName>style.visibility</p:attrName>
                                        </p:attrNameLst>
                                      </p:cBhvr>
                                      <p:to>
                                        <p:strVal val="visible"/>
                                      </p:to>
                                    </p:set>
                                    <p:animEffect transition="in" filter="blinds(horizontal)">
                                      <p:cBhvr>
                                        <p:cTn id="17" dur="500"/>
                                        <p:tgtEl>
                                          <p:spTgt spid="281602">
                                            <p:txEl>
                                              <p:charRg st="55" end="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1602">
                                            <p:txEl>
                                              <p:charRg st="85" end="96"/>
                                            </p:txEl>
                                          </p:spTgt>
                                        </p:tgtEl>
                                        <p:attrNameLst>
                                          <p:attrName>style.visibility</p:attrName>
                                        </p:attrNameLst>
                                      </p:cBhvr>
                                      <p:to>
                                        <p:strVal val="visible"/>
                                      </p:to>
                                    </p:set>
                                    <p:animEffect transition="in" filter="blinds(horizontal)">
                                      <p:cBhvr>
                                        <p:cTn id="22" dur="500"/>
                                        <p:tgtEl>
                                          <p:spTgt spid="281602">
                                            <p:txEl>
                                              <p:charRg st="85"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1602">
                                            <p:txEl>
                                              <p:charRg st="96" end="109"/>
                                            </p:txEl>
                                          </p:spTgt>
                                        </p:tgtEl>
                                        <p:attrNameLst>
                                          <p:attrName>style.visibility</p:attrName>
                                        </p:attrNameLst>
                                      </p:cBhvr>
                                      <p:to>
                                        <p:strVal val="visible"/>
                                      </p:to>
                                    </p:set>
                                    <p:animEffect transition="in" filter="blinds(horizontal)">
                                      <p:cBhvr>
                                        <p:cTn id="27" dur="500"/>
                                        <p:tgtEl>
                                          <p:spTgt spid="281602">
                                            <p:txEl>
                                              <p:charRg st="96"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1602">
                                            <p:txEl>
                                              <p:charRg st="109" end="126"/>
                                            </p:txEl>
                                          </p:spTgt>
                                        </p:tgtEl>
                                        <p:attrNameLst>
                                          <p:attrName>style.visibility</p:attrName>
                                        </p:attrNameLst>
                                      </p:cBhvr>
                                      <p:to>
                                        <p:strVal val="visible"/>
                                      </p:to>
                                    </p:set>
                                    <p:animEffect transition="in" filter="blinds(horizontal)">
                                      <p:cBhvr>
                                        <p:cTn id="32" dur="500"/>
                                        <p:tgtEl>
                                          <p:spTgt spid="281602">
                                            <p:txEl>
                                              <p:charRg st="109" end="12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1602">
                                            <p:txEl>
                                              <p:charRg st="126" end="152"/>
                                            </p:txEl>
                                          </p:spTgt>
                                        </p:tgtEl>
                                        <p:attrNameLst>
                                          <p:attrName>style.visibility</p:attrName>
                                        </p:attrNameLst>
                                      </p:cBhvr>
                                      <p:to>
                                        <p:strVal val="visible"/>
                                      </p:to>
                                    </p:set>
                                    <p:animEffect transition="in" filter="blinds(horizontal)">
                                      <p:cBhvr>
                                        <p:cTn id="37" dur="500"/>
                                        <p:tgtEl>
                                          <p:spTgt spid="281602">
                                            <p:txEl>
                                              <p:charRg st="126" end="15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1602">
                                            <p:txEl>
                                              <p:charRg st="152" end="183"/>
                                            </p:txEl>
                                          </p:spTgt>
                                        </p:tgtEl>
                                        <p:attrNameLst>
                                          <p:attrName>style.visibility</p:attrName>
                                        </p:attrNameLst>
                                      </p:cBhvr>
                                      <p:to>
                                        <p:strVal val="visible"/>
                                      </p:to>
                                    </p:set>
                                    <p:animEffect transition="in" filter="blinds(horizontal)">
                                      <p:cBhvr>
                                        <p:cTn id="42" dur="500"/>
                                        <p:tgtEl>
                                          <p:spTgt spid="281602">
                                            <p:txEl>
                                              <p:charRg st="152" end="18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1602">
                                            <p:txEl>
                                              <p:charRg st="183" end="190"/>
                                            </p:txEl>
                                          </p:spTgt>
                                        </p:tgtEl>
                                        <p:attrNameLst>
                                          <p:attrName>style.visibility</p:attrName>
                                        </p:attrNameLst>
                                      </p:cBhvr>
                                      <p:to>
                                        <p:strVal val="visible"/>
                                      </p:to>
                                    </p:set>
                                    <p:animEffect transition="in" filter="blinds(horizontal)">
                                      <p:cBhvr>
                                        <p:cTn id="47" dur="500"/>
                                        <p:tgtEl>
                                          <p:spTgt spid="281602">
                                            <p:txEl>
                                              <p:charRg st="18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1"/>
          <p:cNvSpPr txBox="1">
            <a:spLocks noGrp="1"/>
          </p:cNvSpPr>
          <p:nvPr>
            <p:ph type="dt" sz="half" idx="10"/>
          </p:nvPr>
        </p:nvSpPr>
        <p:spPr bwMode="auto">
          <a:xfrm>
            <a:off x="5562600" y="6308725"/>
            <a:ext cx="1905000" cy="457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56674" name="Rectangle 2"/>
          <p:cNvSpPr/>
          <p:nvPr/>
        </p:nvSpPr>
        <p:spPr>
          <a:xfrm>
            <a:off x="468313" y="3254375"/>
            <a:ext cx="7777162" cy="22272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66700" eaLnBrk="1" hangingPunct="1">
              <a:spcBef>
                <a:spcPct val="0"/>
              </a:spcBef>
              <a:buNone/>
            </a:pPr>
            <a:r>
              <a:rPr lang="zh-CN" altLang="en-US" sz="2800" b="1" dirty="0">
                <a:solidFill>
                  <a:schemeClr val="accent2"/>
                </a:solidFill>
                <a:latin typeface="楷体_GB2312" pitchFamily="49" charset="-122"/>
              </a:rPr>
              <a:t>（</a:t>
            </a:r>
            <a:r>
              <a:rPr lang="en-US" altLang="zh-CN" sz="2800" b="1" dirty="0">
                <a:solidFill>
                  <a:schemeClr val="accent2"/>
                </a:solidFill>
                <a:latin typeface="楷体_GB2312" pitchFamily="49" charset="-122"/>
              </a:rPr>
              <a:t>2</a:t>
            </a:r>
            <a:r>
              <a:rPr lang="zh-CN" altLang="en-US" sz="2800" b="1" dirty="0">
                <a:solidFill>
                  <a:schemeClr val="accent2"/>
                </a:solidFill>
                <a:latin typeface="楷体_GB2312" pitchFamily="49" charset="-122"/>
              </a:rPr>
              <a:t>）任何</a:t>
            </a:r>
            <a:r>
              <a:rPr lang="en-US" altLang="zh-CN" sz="2800" b="1" dirty="0">
                <a:solidFill>
                  <a:schemeClr val="accent2"/>
                </a:solidFill>
                <a:latin typeface="楷体_GB2312" pitchFamily="49" charset="-122"/>
              </a:rPr>
              <a:t>LR(k)</a:t>
            </a:r>
            <a:r>
              <a:rPr lang="zh-CN" altLang="en-US" sz="2800" b="1" dirty="0">
                <a:solidFill>
                  <a:schemeClr val="accent2"/>
                </a:solidFill>
                <a:latin typeface="楷体_GB2312" pitchFamily="49" charset="-122"/>
              </a:rPr>
              <a:t>或</a:t>
            </a:r>
            <a:r>
              <a:rPr lang="en-US" altLang="zh-CN" sz="2800" b="1" dirty="0">
                <a:solidFill>
                  <a:schemeClr val="accent2"/>
                </a:solidFill>
                <a:latin typeface="楷体_GB2312" pitchFamily="49" charset="-122"/>
              </a:rPr>
              <a:t>LL(k)</a:t>
            </a:r>
            <a:r>
              <a:rPr lang="zh-CN" altLang="en-US" sz="2800" b="1" dirty="0">
                <a:solidFill>
                  <a:schemeClr val="accent2"/>
                </a:solidFill>
                <a:latin typeface="楷体_GB2312" pitchFamily="49" charset="-122"/>
              </a:rPr>
              <a:t>文法都是无二义性</a:t>
            </a:r>
            <a:endParaRPr lang="zh-CN" altLang="en-US" sz="2800" b="1" dirty="0">
              <a:solidFill>
                <a:schemeClr val="accent2"/>
              </a:solidFill>
              <a:latin typeface="楷体_GB2312" pitchFamily="49" charset="-122"/>
            </a:endParaRPr>
          </a:p>
          <a:p>
            <a:pPr marL="0" lvl="0" indent="266700" eaLnBrk="1" hangingPunct="1">
              <a:spcBef>
                <a:spcPct val="0"/>
              </a:spcBef>
              <a:buNone/>
            </a:pPr>
            <a:endParaRPr lang="zh-CN" altLang="en-US" sz="2800" b="1" dirty="0">
              <a:solidFill>
                <a:schemeClr val="accent2"/>
              </a:solidFill>
              <a:latin typeface="楷体_GB2312" pitchFamily="49" charset="-122"/>
            </a:endParaRPr>
          </a:p>
          <a:p>
            <a:pPr marL="0" lvl="0" indent="266700">
              <a:spcBef>
                <a:spcPct val="0"/>
              </a:spcBef>
              <a:buNone/>
            </a:pPr>
            <a:r>
              <a:rPr lang="zh-CN" altLang="en-US" sz="2800" b="1" dirty="0">
                <a:solidFill>
                  <a:schemeClr val="accent2"/>
                </a:solidFill>
                <a:latin typeface="楷体_GB2312" pitchFamily="49" charset="-122"/>
              </a:rPr>
              <a:t>（</a:t>
            </a:r>
            <a:r>
              <a:rPr lang="en-US" altLang="zh-CN" sz="2800" b="1" dirty="0">
                <a:solidFill>
                  <a:schemeClr val="accent2"/>
                </a:solidFill>
                <a:latin typeface="楷体_GB2312" pitchFamily="49" charset="-122"/>
              </a:rPr>
              <a:t>3</a:t>
            </a:r>
            <a:r>
              <a:rPr lang="zh-CN" altLang="en-US" sz="2800" b="1" dirty="0">
                <a:solidFill>
                  <a:schemeClr val="accent2"/>
                </a:solidFill>
                <a:latin typeface="楷体_GB2312" pitchFamily="49" charset="-122"/>
              </a:rPr>
              <a:t>）任何二义性的文法都不可能是</a:t>
            </a:r>
            <a:r>
              <a:rPr lang="en-US" altLang="zh-CN" sz="2800" b="1" dirty="0">
                <a:solidFill>
                  <a:schemeClr val="accent2"/>
                </a:solidFill>
                <a:latin typeface="楷体_GB2312" pitchFamily="49" charset="-122"/>
              </a:rPr>
              <a:t>LR(k)</a:t>
            </a:r>
            <a:r>
              <a:rPr lang="zh-CN" altLang="en-US" sz="2800" b="1" dirty="0">
                <a:solidFill>
                  <a:schemeClr val="accent2"/>
                </a:solidFill>
                <a:latin typeface="楷体_GB2312" pitchFamily="49" charset="-122"/>
              </a:rPr>
              <a:t>或</a:t>
            </a:r>
            <a:r>
              <a:rPr lang="en-US" altLang="zh-CN" sz="2800" b="1" dirty="0">
                <a:solidFill>
                  <a:schemeClr val="accent2"/>
                </a:solidFill>
                <a:latin typeface="楷体_GB2312" pitchFamily="49" charset="-122"/>
              </a:rPr>
              <a:t>LL(k)</a:t>
            </a:r>
            <a:r>
              <a:rPr lang="zh-CN" altLang="en-US" sz="2800" b="1" dirty="0">
                <a:solidFill>
                  <a:schemeClr val="accent2"/>
                </a:solidFill>
                <a:latin typeface="楷体_GB2312" pitchFamily="49" charset="-122"/>
              </a:rPr>
              <a:t>文法，但可借助于其它因素，如算符的优先级和结合规则来构造无冲突的分析表</a:t>
            </a:r>
            <a:endParaRPr lang="zh-CN" altLang="en-US" sz="2800" b="1" dirty="0">
              <a:solidFill>
                <a:schemeClr val="accent2"/>
              </a:solidFill>
              <a:latin typeface="楷体_GB2312" pitchFamily="49" charset="-122"/>
            </a:endParaRPr>
          </a:p>
        </p:txBody>
      </p:sp>
      <p:grpSp>
        <p:nvGrpSpPr>
          <p:cNvPr id="92164" name="Group 3"/>
          <p:cNvGrpSpPr/>
          <p:nvPr/>
        </p:nvGrpSpPr>
        <p:grpSpPr>
          <a:xfrm>
            <a:off x="827088" y="765175"/>
            <a:ext cx="6019800" cy="1295400"/>
            <a:chOff x="528" y="3120"/>
            <a:chExt cx="4560" cy="816"/>
          </a:xfrm>
        </p:grpSpPr>
        <p:sp>
          <p:nvSpPr>
            <p:cNvPr id="92167" name="Rectangle 4"/>
            <p:cNvSpPr/>
            <p:nvPr/>
          </p:nvSpPr>
          <p:spPr>
            <a:xfrm>
              <a:off x="528" y="3120"/>
              <a:ext cx="4176" cy="48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solidFill>
                    <a:schemeClr val="accent2"/>
                  </a:solidFill>
                  <a:latin typeface="楷体_GB2312" pitchFamily="49" charset="-122"/>
                </a:rPr>
                <a:t>（</a:t>
              </a:r>
              <a:r>
                <a:rPr lang="en-US" altLang="zh-CN" sz="2800" b="1" dirty="0">
                  <a:solidFill>
                    <a:schemeClr val="accent2"/>
                  </a:solidFill>
                  <a:latin typeface="楷体_GB2312" pitchFamily="49" charset="-122"/>
                </a:rPr>
                <a:t>1</a:t>
              </a:r>
              <a:r>
                <a:rPr lang="zh-CN" altLang="en-US" sz="2800" b="1" dirty="0">
                  <a:solidFill>
                    <a:schemeClr val="accent2"/>
                  </a:solidFill>
                  <a:latin typeface="楷体_GB2312" pitchFamily="49" charset="-122"/>
                </a:rPr>
                <a:t>）四种</a:t>
              </a:r>
              <a:r>
                <a:rPr lang="en-US" altLang="zh-CN" sz="2800" b="1" dirty="0">
                  <a:solidFill>
                    <a:schemeClr val="accent2"/>
                  </a:solidFill>
                  <a:latin typeface="楷体_GB2312" pitchFamily="49" charset="-122"/>
                </a:rPr>
                <a:t>LR</a:t>
              </a:r>
              <a:r>
                <a:rPr lang="zh-CN" altLang="en-US" sz="2800" b="1" dirty="0">
                  <a:solidFill>
                    <a:schemeClr val="accent2"/>
                  </a:solidFill>
                  <a:latin typeface="楷体_GB2312" pitchFamily="49" charset="-122"/>
                </a:rPr>
                <a:t>类文法之间的关系</a:t>
              </a:r>
              <a:endParaRPr lang="zh-CN" altLang="en-US" sz="2800" b="1" dirty="0">
                <a:solidFill>
                  <a:schemeClr val="accent2"/>
                </a:solidFill>
                <a:latin typeface="楷体_GB2312" pitchFamily="49" charset="-122"/>
              </a:endParaRPr>
            </a:p>
          </p:txBody>
        </p:sp>
        <p:sp>
          <p:nvSpPr>
            <p:cNvPr id="92168" name="Rectangle 5"/>
            <p:cNvSpPr/>
            <p:nvPr/>
          </p:nvSpPr>
          <p:spPr>
            <a:xfrm>
              <a:off x="912" y="3456"/>
              <a:ext cx="4176" cy="48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FF0066"/>
                  </a:solidFill>
                </a:rPr>
                <a:t>LR(0) </a:t>
              </a:r>
              <a:r>
                <a:rPr lang="en-US" altLang="zh-CN" sz="2400" b="1" dirty="0">
                  <a:solidFill>
                    <a:srgbClr val="FF0066"/>
                  </a:solidFill>
                  <a:sym typeface="Symbol" panose="05050102010706020507" pitchFamily="18" charset="2"/>
                </a:rPr>
                <a:t></a:t>
              </a:r>
              <a:r>
                <a:rPr lang="en-US" altLang="zh-CN" sz="2400" b="1" dirty="0">
                  <a:solidFill>
                    <a:srgbClr val="FF0066"/>
                  </a:solidFill>
                </a:rPr>
                <a:t> SLR(1) </a:t>
              </a:r>
              <a:r>
                <a:rPr lang="en-US" altLang="zh-CN" sz="2400" b="1" dirty="0">
                  <a:solidFill>
                    <a:srgbClr val="FF0066"/>
                  </a:solidFill>
                  <a:sym typeface="Symbol" panose="05050102010706020507" pitchFamily="18" charset="2"/>
                </a:rPr>
                <a:t></a:t>
              </a:r>
              <a:r>
                <a:rPr lang="en-US" altLang="zh-CN" sz="2400" b="1" dirty="0">
                  <a:solidFill>
                    <a:srgbClr val="FF0066"/>
                  </a:solidFill>
                </a:rPr>
                <a:t> LALR(1) </a:t>
              </a:r>
              <a:r>
                <a:rPr lang="en-US" altLang="zh-CN" sz="2400" b="1" dirty="0">
                  <a:solidFill>
                    <a:srgbClr val="FF0066"/>
                  </a:solidFill>
                  <a:sym typeface="Symbol" panose="05050102010706020507" pitchFamily="18" charset="2"/>
                </a:rPr>
                <a:t></a:t>
              </a:r>
              <a:r>
                <a:rPr lang="en-US" altLang="zh-CN" sz="2400" b="1" dirty="0">
                  <a:solidFill>
                    <a:srgbClr val="FF0066"/>
                  </a:solidFill>
                </a:rPr>
                <a:t> LR(1)</a:t>
              </a:r>
              <a:endParaRPr lang="en-US" altLang="zh-CN" sz="2400" b="1" dirty="0">
                <a:solidFill>
                  <a:srgbClr val="FF0066"/>
                </a:solidFill>
              </a:endParaRPr>
            </a:p>
          </p:txBody>
        </p:sp>
      </p:grpSp>
      <p:sp>
        <p:nvSpPr>
          <p:cNvPr id="92165" name="Text Box 6"/>
          <p:cNvSpPr txBox="1"/>
          <p:nvPr/>
        </p:nvSpPr>
        <p:spPr>
          <a:xfrm>
            <a:off x="179388" y="0"/>
            <a:ext cx="2089150" cy="579438"/>
          </a:xfrm>
          <a:prstGeom prst="rect">
            <a:avLst/>
          </a:prstGeom>
          <a:solidFill>
            <a:srgbClr val="CC99FF"/>
          </a:solid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zh-CN" altLang="en-US" dirty="0"/>
              <a:t>几点结论</a:t>
            </a:r>
            <a:endParaRPr lang="zh-CN" altLang="en-US" dirty="0"/>
          </a:p>
        </p:txBody>
      </p:sp>
      <p:sp>
        <p:nvSpPr>
          <p:cNvPr id="92166" name="Rectangle 7"/>
          <p:cNvSpPr/>
          <p:nvPr/>
        </p:nvSpPr>
        <p:spPr>
          <a:xfrm>
            <a:off x="1476375" y="2060575"/>
            <a:ext cx="6983413"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t>对于给定的文法</a:t>
            </a:r>
            <a:r>
              <a:rPr lang="en-US" altLang="zh-CN" sz="2400" b="1" dirty="0"/>
              <a:t>G</a:t>
            </a:r>
            <a:r>
              <a:rPr lang="zh-CN" altLang="en-US" sz="2400" b="1" dirty="0"/>
              <a:t>，可以通过如图所示的算法判断</a:t>
            </a:r>
            <a:r>
              <a:rPr lang="en-US" altLang="zh-CN" sz="2400" b="1" dirty="0"/>
              <a:t>G</a:t>
            </a:r>
            <a:r>
              <a:rPr lang="zh-CN" altLang="en-US" sz="2400" b="1" dirty="0"/>
              <a:t>属于哪类</a:t>
            </a:r>
            <a:r>
              <a:rPr lang="en-US" altLang="zh-CN" sz="2400" b="1" dirty="0"/>
              <a:t>LR</a:t>
            </a:r>
            <a:r>
              <a:rPr lang="zh-CN" altLang="en-US" sz="2400" b="1" dirty="0"/>
              <a:t>文法</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4">
                                            <p:txEl>
                                              <p:charRg st="0" end="25"/>
                                            </p:txEl>
                                          </p:spTgt>
                                        </p:tgtEl>
                                        <p:attrNameLst>
                                          <p:attrName>style.visibility</p:attrName>
                                        </p:attrNameLst>
                                      </p:cBhvr>
                                      <p:to>
                                        <p:strVal val="visible"/>
                                      </p:to>
                                    </p:set>
                                    <p:anim calcmode="lin" valueType="num">
                                      <p:cBhvr additive="base">
                                        <p:cTn id="7" dur="500" fill="hold"/>
                                        <p:tgtEl>
                                          <p:spTgt spid="156674">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4">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4">
                                            <p:txEl>
                                              <p:charRg st="26" end="89"/>
                                            </p:txEl>
                                          </p:spTgt>
                                        </p:tgtEl>
                                        <p:attrNameLst>
                                          <p:attrName>style.visibility</p:attrName>
                                        </p:attrNameLst>
                                      </p:cBhvr>
                                      <p:to>
                                        <p:strVal val="visible"/>
                                      </p:to>
                                    </p:set>
                                    <p:anim calcmode="lin" valueType="num">
                                      <p:cBhvr additive="base">
                                        <p:cTn id="13" dur="500" fill="hold"/>
                                        <p:tgtEl>
                                          <p:spTgt spid="156674">
                                            <p:txEl>
                                              <p:charRg st="26" end="8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674">
                                            <p:txEl>
                                              <p:charRg st="26" end="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93187" name="Text Box 2"/>
          <p:cNvSpPr txBox="1"/>
          <p:nvPr/>
        </p:nvSpPr>
        <p:spPr>
          <a:xfrm>
            <a:off x="0" y="0"/>
            <a:ext cx="9144000" cy="725487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a:p>
            <a:pPr marL="0" lvl="0" indent="0" algn="ctr" eaLnBrk="1" hangingPunct="1">
              <a:spcBef>
                <a:spcPct val="50000"/>
              </a:spcBef>
              <a:buNone/>
            </a:pPr>
            <a:endParaRPr lang="en-US" altLang="zh-CN" sz="2000" b="1" dirty="0">
              <a:latin typeface="楷体_GB2312" pitchFamily="49" charset="-122"/>
            </a:endParaRPr>
          </a:p>
        </p:txBody>
      </p:sp>
      <p:grpSp>
        <p:nvGrpSpPr>
          <p:cNvPr id="93188" name="Group 3"/>
          <p:cNvGrpSpPr/>
          <p:nvPr/>
        </p:nvGrpSpPr>
        <p:grpSpPr>
          <a:xfrm>
            <a:off x="684213" y="161925"/>
            <a:ext cx="8208962" cy="7154863"/>
            <a:chOff x="340" y="120"/>
            <a:chExt cx="5171" cy="3994"/>
          </a:xfrm>
        </p:grpSpPr>
        <p:sp>
          <p:nvSpPr>
            <p:cNvPr id="93191" name="Line 4"/>
            <p:cNvSpPr/>
            <p:nvPr/>
          </p:nvSpPr>
          <p:spPr>
            <a:xfrm>
              <a:off x="2828" y="3248"/>
              <a:ext cx="441" cy="0"/>
            </a:xfrm>
            <a:prstGeom prst="line">
              <a:avLst/>
            </a:prstGeom>
            <a:ln w="9525" cap="flat" cmpd="sng">
              <a:solidFill>
                <a:srgbClr val="000000"/>
              </a:solidFill>
              <a:prstDash val="solid"/>
              <a:headEnd type="none" w="med" len="med"/>
              <a:tailEnd type="triangle" w="med" len="med"/>
            </a:ln>
          </p:spPr>
        </p:sp>
        <p:sp>
          <p:nvSpPr>
            <p:cNvPr id="93192" name="Line 5"/>
            <p:cNvSpPr/>
            <p:nvPr/>
          </p:nvSpPr>
          <p:spPr>
            <a:xfrm>
              <a:off x="1286" y="1121"/>
              <a:ext cx="0" cy="172"/>
            </a:xfrm>
            <a:prstGeom prst="line">
              <a:avLst/>
            </a:prstGeom>
            <a:ln w="9525" cap="flat" cmpd="sng">
              <a:solidFill>
                <a:srgbClr val="000000"/>
              </a:solidFill>
              <a:prstDash val="solid"/>
              <a:headEnd type="none" w="med" len="med"/>
              <a:tailEnd type="triangle" w="med" len="med"/>
            </a:ln>
          </p:spPr>
        </p:sp>
        <p:sp>
          <p:nvSpPr>
            <p:cNvPr id="93193" name="AutoShape 6"/>
            <p:cNvSpPr/>
            <p:nvPr/>
          </p:nvSpPr>
          <p:spPr>
            <a:xfrm>
              <a:off x="807" y="120"/>
              <a:ext cx="933" cy="218"/>
            </a:xfrm>
            <a:prstGeom prst="flowChartAlternate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楷体_GB2312" pitchFamily="49" charset="-122"/>
                </a:rPr>
                <a:t>begin</a:t>
              </a:r>
              <a:endParaRPr lang="en-US" altLang="zh-CN" sz="2000" b="1" dirty="0">
                <a:latin typeface="楷体_GB2312" pitchFamily="49" charset="-122"/>
              </a:endParaRPr>
            </a:p>
          </p:txBody>
        </p:sp>
        <p:sp>
          <p:nvSpPr>
            <p:cNvPr id="93194" name="AutoShape 7"/>
            <p:cNvSpPr/>
            <p:nvPr/>
          </p:nvSpPr>
          <p:spPr>
            <a:xfrm>
              <a:off x="340" y="484"/>
              <a:ext cx="2022" cy="218"/>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b="1" dirty="0">
                  <a:latin typeface="楷体_GB2312" pitchFamily="49" charset="-122"/>
                </a:rPr>
                <a:t>构造</a:t>
              </a:r>
              <a:r>
                <a:rPr lang="en-US" altLang="zh-CN" sz="2000" b="1" dirty="0">
                  <a:latin typeface="楷体_GB2312" pitchFamily="49" charset="-122"/>
                </a:rPr>
                <a:t>G</a:t>
              </a:r>
              <a:r>
                <a:rPr lang="zh-CN" altLang="en-US" sz="2000" b="1" dirty="0">
                  <a:latin typeface="楷体_GB2312" pitchFamily="49" charset="-122"/>
                </a:rPr>
                <a:t>的</a:t>
              </a:r>
              <a:r>
                <a:rPr lang="en-US" altLang="zh-CN" sz="2000" b="1" dirty="0">
                  <a:latin typeface="楷体_GB2312" pitchFamily="49" charset="-122"/>
                </a:rPr>
                <a:t>LR(0)</a:t>
              </a:r>
              <a:r>
                <a:rPr lang="zh-CN" altLang="en-US" sz="2000" b="1" dirty="0">
                  <a:latin typeface="楷体_GB2312" pitchFamily="49" charset="-122"/>
                </a:rPr>
                <a:t>的</a:t>
              </a:r>
              <a:r>
                <a:rPr lang="en-US" altLang="zh-CN" sz="2000" b="1" dirty="0">
                  <a:latin typeface="楷体_GB2312" pitchFamily="49" charset="-122"/>
                </a:rPr>
                <a:t>C</a:t>
              </a:r>
              <a:endParaRPr lang="en-US" altLang="zh-CN" sz="2000" b="1" dirty="0">
                <a:latin typeface="楷体_GB2312" pitchFamily="49" charset="-122"/>
              </a:endParaRPr>
            </a:p>
          </p:txBody>
        </p:sp>
        <p:sp>
          <p:nvSpPr>
            <p:cNvPr id="93195" name="Line 8"/>
            <p:cNvSpPr/>
            <p:nvPr/>
          </p:nvSpPr>
          <p:spPr>
            <a:xfrm>
              <a:off x="1273" y="338"/>
              <a:ext cx="0" cy="146"/>
            </a:xfrm>
            <a:prstGeom prst="line">
              <a:avLst/>
            </a:prstGeom>
            <a:ln w="9525" cap="flat" cmpd="sng">
              <a:solidFill>
                <a:srgbClr val="000000"/>
              </a:solidFill>
              <a:prstDash val="solid"/>
              <a:headEnd type="none" w="med" len="med"/>
              <a:tailEnd type="triangle" w="med" len="med"/>
            </a:ln>
          </p:spPr>
        </p:sp>
        <p:sp>
          <p:nvSpPr>
            <p:cNvPr id="93196" name="Line 9"/>
            <p:cNvSpPr/>
            <p:nvPr/>
          </p:nvSpPr>
          <p:spPr>
            <a:xfrm>
              <a:off x="1273" y="702"/>
              <a:ext cx="0" cy="145"/>
            </a:xfrm>
            <a:prstGeom prst="line">
              <a:avLst/>
            </a:prstGeom>
            <a:ln w="9525" cap="flat" cmpd="sng">
              <a:solidFill>
                <a:srgbClr val="000000"/>
              </a:solidFill>
              <a:prstDash val="solid"/>
              <a:headEnd type="none" w="med" len="med"/>
              <a:tailEnd type="triangle" w="med" len="med"/>
            </a:ln>
          </p:spPr>
        </p:sp>
        <p:sp>
          <p:nvSpPr>
            <p:cNvPr id="93197" name="AutoShape 10"/>
            <p:cNvSpPr/>
            <p:nvPr/>
          </p:nvSpPr>
          <p:spPr>
            <a:xfrm>
              <a:off x="431" y="847"/>
              <a:ext cx="1710" cy="291"/>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b="1" dirty="0">
                  <a:latin typeface="楷体_GB2312" pitchFamily="49" charset="-122"/>
                </a:rPr>
                <a:t>有冲突</a:t>
              </a:r>
              <a:r>
                <a:rPr lang="en-US" altLang="zh-CN" sz="2000" b="1" dirty="0">
                  <a:latin typeface="楷体_GB2312" pitchFamily="49" charset="-122"/>
                </a:rPr>
                <a:t>?</a:t>
              </a:r>
              <a:endParaRPr lang="en-US" altLang="zh-CN" sz="2000" b="1" dirty="0">
                <a:latin typeface="楷体_GB2312" pitchFamily="49" charset="-122"/>
              </a:endParaRPr>
            </a:p>
          </p:txBody>
        </p:sp>
        <p:sp>
          <p:nvSpPr>
            <p:cNvPr id="93198" name="AutoShape 11"/>
            <p:cNvSpPr/>
            <p:nvPr/>
          </p:nvSpPr>
          <p:spPr>
            <a:xfrm>
              <a:off x="366" y="1284"/>
              <a:ext cx="2022" cy="218"/>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楷体_GB2312" pitchFamily="49" charset="-122"/>
                </a:rPr>
                <a:t>SLR(1)</a:t>
              </a:r>
              <a:r>
                <a:rPr lang="zh-CN" altLang="en-US" sz="2000" b="1" dirty="0">
                  <a:latin typeface="楷体_GB2312" pitchFamily="49" charset="-122"/>
                </a:rPr>
                <a:t>方法</a:t>
              </a:r>
              <a:endParaRPr lang="zh-CN" altLang="en-US" sz="2000" b="1" dirty="0">
                <a:latin typeface="楷体_GB2312" pitchFamily="49" charset="-122"/>
              </a:endParaRPr>
            </a:p>
          </p:txBody>
        </p:sp>
        <p:sp>
          <p:nvSpPr>
            <p:cNvPr id="93199" name="Line 12"/>
            <p:cNvSpPr/>
            <p:nvPr/>
          </p:nvSpPr>
          <p:spPr>
            <a:xfrm>
              <a:off x="2141" y="993"/>
              <a:ext cx="998" cy="0"/>
            </a:xfrm>
            <a:prstGeom prst="line">
              <a:avLst/>
            </a:prstGeom>
            <a:ln w="9525" cap="flat" cmpd="sng">
              <a:solidFill>
                <a:srgbClr val="000000"/>
              </a:solidFill>
              <a:prstDash val="solid"/>
              <a:headEnd type="none" w="med" len="med"/>
              <a:tailEnd type="triangle" w="med" len="med"/>
            </a:ln>
          </p:spPr>
        </p:sp>
        <p:sp>
          <p:nvSpPr>
            <p:cNvPr id="93200" name="AutoShape 13"/>
            <p:cNvSpPr/>
            <p:nvPr/>
          </p:nvSpPr>
          <p:spPr>
            <a:xfrm>
              <a:off x="3139" y="913"/>
              <a:ext cx="1400" cy="218"/>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楷体_GB2312" pitchFamily="49" charset="-122"/>
                </a:rPr>
                <a:t>G</a:t>
              </a:r>
              <a:r>
                <a:rPr lang="zh-CN" altLang="en-US" sz="2000" b="1" dirty="0">
                  <a:latin typeface="楷体_GB2312" pitchFamily="49" charset="-122"/>
                </a:rPr>
                <a:t>为</a:t>
              </a:r>
              <a:r>
                <a:rPr lang="en-US" altLang="zh-CN" sz="2000" b="1" dirty="0">
                  <a:latin typeface="楷体_GB2312" pitchFamily="49" charset="-122"/>
                </a:rPr>
                <a:t>LR(0)</a:t>
              </a:r>
              <a:endParaRPr lang="en-US" altLang="zh-CN" sz="2000" b="1" dirty="0">
                <a:latin typeface="楷体_GB2312" pitchFamily="49" charset="-122"/>
              </a:endParaRPr>
            </a:p>
          </p:txBody>
        </p:sp>
        <p:sp>
          <p:nvSpPr>
            <p:cNvPr id="93201" name="Line 14"/>
            <p:cNvSpPr/>
            <p:nvPr/>
          </p:nvSpPr>
          <p:spPr>
            <a:xfrm>
              <a:off x="1299" y="1502"/>
              <a:ext cx="0" cy="146"/>
            </a:xfrm>
            <a:prstGeom prst="line">
              <a:avLst/>
            </a:prstGeom>
            <a:ln w="9525" cap="flat" cmpd="sng">
              <a:solidFill>
                <a:srgbClr val="000000"/>
              </a:solidFill>
              <a:prstDash val="solid"/>
              <a:headEnd type="none" w="med" len="med"/>
              <a:tailEnd type="triangle" w="med" len="med"/>
            </a:ln>
          </p:spPr>
        </p:sp>
        <p:sp>
          <p:nvSpPr>
            <p:cNvPr id="93202" name="AutoShape 15"/>
            <p:cNvSpPr/>
            <p:nvPr/>
          </p:nvSpPr>
          <p:spPr>
            <a:xfrm>
              <a:off x="457" y="1648"/>
              <a:ext cx="1710" cy="291"/>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b="1" dirty="0">
                  <a:latin typeface="楷体_GB2312" pitchFamily="49" charset="-122"/>
                </a:rPr>
                <a:t>能解决</a:t>
              </a:r>
              <a:r>
                <a:rPr lang="en-US" altLang="zh-CN" sz="2000" b="1" dirty="0">
                  <a:latin typeface="楷体_GB2312" pitchFamily="49" charset="-122"/>
                </a:rPr>
                <a:t>?</a:t>
              </a:r>
              <a:endParaRPr lang="en-US" altLang="zh-CN" sz="2000" b="1" dirty="0">
                <a:latin typeface="楷体_GB2312" pitchFamily="49" charset="-122"/>
              </a:endParaRPr>
            </a:p>
          </p:txBody>
        </p:sp>
        <p:sp>
          <p:nvSpPr>
            <p:cNvPr id="93203" name="AutoShape 16"/>
            <p:cNvSpPr/>
            <p:nvPr/>
          </p:nvSpPr>
          <p:spPr>
            <a:xfrm>
              <a:off x="392" y="2084"/>
              <a:ext cx="2022" cy="218"/>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b="1" dirty="0">
                  <a:latin typeface="楷体_GB2312" pitchFamily="49" charset="-122"/>
                </a:rPr>
                <a:t>构造</a:t>
              </a:r>
              <a:r>
                <a:rPr lang="en-US" altLang="zh-CN" sz="2000" b="1" dirty="0">
                  <a:latin typeface="楷体_GB2312" pitchFamily="49" charset="-122"/>
                </a:rPr>
                <a:t>G</a:t>
              </a:r>
              <a:r>
                <a:rPr lang="zh-CN" altLang="en-US" sz="2000" b="1" dirty="0">
                  <a:latin typeface="楷体_GB2312" pitchFamily="49" charset="-122"/>
                </a:rPr>
                <a:t>的</a:t>
              </a:r>
              <a:r>
                <a:rPr lang="en-US" altLang="zh-CN" sz="2000" b="1" dirty="0">
                  <a:latin typeface="楷体_GB2312" pitchFamily="49" charset="-122"/>
                </a:rPr>
                <a:t>LR(1)</a:t>
              </a:r>
              <a:r>
                <a:rPr lang="zh-CN" altLang="en-US" sz="2000" b="1" dirty="0">
                  <a:latin typeface="楷体_GB2312" pitchFamily="49" charset="-122"/>
                </a:rPr>
                <a:t>的</a:t>
              </a:r>
              <a:r>
                <a:rPr lang="en-US" altLang="zh-CN" sz="2000" b="1" dirty="0">
                  <a:latin typeface="楷体_GB2312" pitchFamily="49" charset="-122"/>
                </a:rPr>
                <a:t>C</a:t>
              </a:r>
              <a:endParaRPr lang="en-US" altLang="zh-CN" sz="2000" b="1" dirty="0">
                <a:latin typeface="楷体_GB2312" pitchFamily="49" charset="-122"/>
              </a:endParaRPr>
            </a:p>
          </p:txBody>
        </p:sp>
        <p:sp>
          <p:nvSpPr>
            <p:cNvPr id="93204" name="Line 17"/>
            <p:cNvSpPr/>
            <p:nvPr/>
          </p:nvSpPr>
          <p:spPr>
            <a:xfrm>
              <a:off x="1312" y="1942"/>
              <a:ext cx="0" cy="145"/>
            </a:xfrm>
            <a:prstGeom prst="line">
              <a:avLst/>
            </a:prstGeom>
            <a:ln w="9525" cap="flat" cmpd="sng">
              <a:solidFill>
                <a:srgbClr val="000000"/>
              </a:solidFill>
              <a:prstDash val="solid"/>
              <a:headEnd type="none" w="med" len="med"/>
              <a:tailEnd type="triangle" w="med" len="med"/>
            </a:ln>
          </p:spPr>
        </p:sp>
        <p:sp>
          <p:nvSpPr>
            <p:cNvPr id="93205" name="Line 18"/>
            <p:cNvSpPr/>
            <p:nvPr/>
          </p:nvSpPr>
          <p:spPr>
            <a:xfrm>
              <a:off x="2167" y="1793"/>
              <a:ext cx="998" cy="0"/>
            </a:xfrm>
            <a:prstGeom prst="line">
              <a:avLst/>
            </a:prstGeom>
            <a:ln w="9525" cap="flat" cmpd="sng">
              <a:solidFill>
                <a:srgbClr val="000000"/>
              </a:solidFill>
              <a:prstDash val="solid"/>
              <a:headEnd type="none" w="med" len="med"/>
              <a:tailEnd type="triangle" w="med" len="med"/>
            </a:ln>
          </p:spPr>
        </p:sp>
        <p:sp>
          <p:nvSpPr>
            <p:cNvPr id="93206" name="AutoShape 19"/>
            <p:cNvSpPr/>
            <p:nvPr/>
          </p:nvSpPr>
          <p:spPr>
            <a:xfrm>
              <a:off x="3165" y="1713"/>
              <a:ext cx="1400" cy="219"/>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楷体_GB2312" pitchFamily="49" charset="-122"/>
                </a:rPr>
                <a:t>G</a:t>
              </a:r>
              <a:r>
                <a:rPr lang="zh-CN" altLang="en-US" sz="2000" b="1" dirty="0">
                  <a:latin typeface="楷体_GB2312" pitchFamily="49" charset="-122"/>
                </a:rPr>
                <a:t>为</a:t>
              </a:r>
              <a:r>
                <a:rPr lang="en-US" altLang="zh-CN" sz="2000" b="1" dirty="0">
                  <a:latin typeface="楷体_GB2312" pitchFamily="49" charset="-122"/>
                </a:rPr>
                <a:t>SLR(1)</a:t>
              </a:r>
              <a:endParaRPr lang="en-US" altLang="zh-CN" sz="2000" b="1" dirty="0">
                <a:latin typeface="楷体_GB2312" pitchFamily="49" charset="-122"/>
              </a:endParaRPr>
            </a:p>
          </p:txBody>
        </p:sp>
        <p:sp>
          <p:nvSpPr>
            <p:cNvPr id="93207" name="Line 20"/>
            <p:cNvSpPr/>
            <p:nvPr/>
          </p:nvSpPr>
          <p:spPr>
            <a:xfrm>
              <a:off x="1338" y="2302"/>
              <a:ext cx="0" cy="146"/>
            </a:xfrm>
            <a:prstGeom prst="line">
              <a:avLst/>
            </a:prstGeom>
            <a:ln w="9525" cap="flat" cmpd="sng">
              <a:solidFill>
                <a:srgbClr val="000000"/>
              </a:solidFill>
              <a:prstDash val="solid"/>
              <a:headEnd type="none" w="med" len="med"/>
              <a:tailEnd type="triangle" w="med" len="med"/>
            </a:ln>
          </p:spPr>
        </p:sp>
        <p:sp>
          <p:nvSpPr>
            <p:cNvPr id="93208" name="AutoShape 21"/>
            <p:cNvSpPr/>
            <p:nvPr/>
          </p:nvSpPr>
          <p:spPr>
            <a:xfrm>
              <a:off x="496" y="2448"/>
              <a:ext cx="1710" cy="291"/>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b="1" dirty="0">
                  <a:latin typeface="楷体_GB2312" pitchFamily="49" charset="-122"/>
                </a:rPr>
                <a:t>有冲突</a:t>
              </a:r>
              <a:r>
                <a:rPr lang="en-US" altLang="zh-CN" sz="2000" b="1" dirty="0">
                  <a:latin typeface="楷体_GB2312" pitchFamily="49" charset="-122"/>
                </a:rPr>
                <a:t>?</a:t>
              </a:r>
              <a:endParaRPr lang="en-US" altLang="zh-CN" sz="2000" b="1" dirty="0">
                <a:latin typeface="楷体_GB2312" pitchFamily="49" charset="-122"/>
              </a:endParaRPr>
            </a:p>
          </p:txBody>
        </p:sp>
        <p:sp>
          <p:nvSpPr>
            <p:cNvPr id="93209" name="AutoShape 22"/>
            <p:cNvSpPr/>
            <p:nvPr/>
          </p:nvSpPr>
          <p:spPr>
            <a:xfrm>
              <a:off x="431" y="2884"/>
              <a:ext cx="2021" cy="218"/>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b="1" dirty="0">
                  <a:latin typeface="楷体_GB2312" pitchFamily="49" charset="-122"/>
                </a:rPr>
                <a:t>构造</a:t>
              </a:r>
              <a:r>
                <a:rPr lang="en-US" altLang="zh-CN" sz="2000" b="1" dirty="0">
                  <a:latin typeface="楷体_GB2312" pitchFamily="49" charset="-122"/>
                </a:rPr>
                <a:t>G</a:t>
              </a:r>
              <a:r>
                <a:rPr lang="zh-CN" altLang="en-US" sz="2000" b="1" dirty="0">
                  <a:latin typeface="楷体_GB2312" pitchFamily="49" charset="-122"/>
                </a:rPr>
                <a:t>的</a:t>
              </a:r>
              <a:r>
                <a:rPr lang="en-US" altLang="zh-CN" sz="2000" b="1" dirty="0">
                  <a:latin typeface="楷体_GB2312" pitchFamily="49" charset="-122"/>
                </a:rPr>
                <a:t>LALR(1)</a:t>
              </a:r>
              <a:r>
                <a:rPr lang="zh-CN" altLang="en-US" sz="2000" b="1" dirty="0">
                  <a:latin typeface="楷体_GB2312" pitchFamily="49" charset="-122"/>
                </a:rPr>
                <a:t>的</a:t>
              </a:r>
              <a:r>
                <a:rPr lang="en-US" altLang="zh-CN" sz="2000" b="1" dirty="0">
                  <a:latin typeface="楷体_GB2312" pitchFamily="49" charset="-122"/>
                </a:rPr>
                <a:t>C</a:t>
              </a:r>
              <a:endParaRPr lang="en-US" altLang="zh-CN" sz="2000" b="1" dirty="0">
                <a:latin typeface="楷体_GB2312" pitchFamily="49" charset="-122"/>
              </a:endParaRPr>
            </a:p>
          </p:txBody>
        </p:sp>
        <p:sp>
          <p:nvSpPr>
            <p:cNvPr id="93210" name="Line 23"/>
            <p:cNvSpPr/>
            <p:nvPr/>
          </p:nvSpPr>
          <p:spPr>
            <a:xfrm>
              <a:off x="1351" y="2742"/>
              <a:ext cx="0" cy="146"/>
            </a:xfrm>
            <a:prstGeom prst="line">
              <a:avLst/>
            </a:prstGeom>
            <a:ln w="9525" cap="flat" cmpd="sng">
              <a:solidFill>
                <a:srgbClr val="000000"/>
              </a:solidFill>
              <a:prstDash val="solid"/>
              <a:headEnd type="none" w="med" len="med"/>
              <a:tailEnd type="triangle" w="med" len="med"/>
            </a:ln>
          </p:spPr>
        </p:sp>
        <p:sp>
          <p:nvSpPr>
            <p:cNvPr id="93211" name="Line 24"/>
            <p:cNvSpPr/>
            <p:nvPr/>
          </p:nvSpPr>
          <p:spPr>
            <a:xfrm>
              <a:off x="2206" y="2593"/>
              <a:ext cx="998" cy="0"/>
            </a:xfrm>
            <a:prstGeom prst="line">
              <a:avLst/>
            </a:prstGeom>
            <a:ln w="9525" cap="flat" cmpd="sng">
              <a:solidFill>
                <a:srgbClr val="000000"/>
              </a:solidFill>
              <a:prstDash val="solid"/>
              <a:headEnd type="none" w="med" len="med"/>
              <a:tailEnd type="triangle" w="med" len="med"/>
            </a:ln>
          </p:spPr>
        </p:sp>
        <p:sp>
          <p:nvSpPr>
            <p:cNvPr id="93212" name="AutoShape 25"/>
            <p:cNvSpPr/>
            <p:nvPr/>
          </p:nvSpPr>
          <p:spPr>
            <a:xfrm>
              <a:off x="3204" y="2514"/>
              <a:ext cx="1491" cy="218"/>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latin typeface="楷体_GB2312" pitchFamily="49" charset="-122"/>
                </a:rPr>
                <a:t>G</a:t>
              </a:r>
              <a:r>
                <a:rPr lang="zh-CN" altLang="en-US" sz="2000" b="1" dirty="0">
                  <a:latin typeface="楷体_GB2312" pitchFamily="49" charset="-122"/>
                </a:rPr>
                <a:t>为非四类</a:t>
              </a:r>
              <a:r>
                <a:rPr lang="en-US" altLang="zh-CN" sz="2000" b="1" dirty="0">
                  <a:latin typeface="楷体_GB2312" pitchFamily="49" charset="-122"/>
                </a:rPr>
                <a:t>LR</a:t>
              </a:r>
              <a:endParaRPr lang="en-US" altLang="zh-CN" sz="2000" b="1" dirty="0">
                <a:latin typeface="楷体_GB2312" pitchFamily="49" charset="-122"/>
              </a:endParaRPr>
            </a:p>
          </p:txBody>
        </p:sp>
        <p:sp>
          <p:nvSpPr>
            <p:cNvPr id="93213" name="Line 26"/>
            <p:cNvSpPr/>
            <p:nvPr/>
          </p:nvSpPr>
          <p:spPr>
            <a:xfrm>
              <a:off x="1403" y="3102"/>
              <a:ext cx="0" cy="146"/>
            </a:xfrm>
            <a:prstGeom prst="line">
              <a:avLst/>
            </a:prstGeom>
            <a:ln w="9525" cap="flat" cmpd="sng">
              <a:solidFill>
                <a:srgbClr val="000000"/>
              </a:solidFill>
              <a:prstDash val="solid"/>
              <a:headEnd type="none" w="med" len="med"/>
              <a:tailEnd type="triangle" w="med" len="med"/>
            </a:ln>
          </p:spPr>
        </p:sp>
        <p:sp>
          <p:nvSpPr>
            <p:cNvPr id="93214" name="AutoShape 27"/>
            <p:cNvSpPr/>
            <p:nvPr/>
          </p:nvSpPr>
          <p:spPr>
            <a:xfrm>
              <a:off x="560" y="3248"/>
              <a:ext cx="1711" cy="291"/>
            </a:xfrm>
            <a:prstGeom prst="flowChartDecision">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b="1" dirty="0">
                  <a:latin typeface="楷体_GB2312" pitchFamily="49" charset="-122"/>
                </a:rPr>
                <a:t>有冲突</a:t>
              </a:r>
              <a:r>
                <a:rPr lang="en-US" altLang="zh-CN" sz="2000" b="1" dirty="0">
                  <a:latin typeface="楷体_GB2312" pitchFamily="49" charset="-122"/>
                </a:rPr>
                <a:t>?</a:t>
              </a:r>
              <a:endParaRPr lang="en-US" altLang="zh-CN" sz="2000" b="1" dirty="0">
                <a:latin typeface="楷体_GB2312" pitchFamily="49" charset="-122"/>
              </a:endParaRPr>
            </a:p>
          </p:txBody>
        </p:sp>
        <p:sp>
          <p:nvSpPr>
            <p:cNvPr id="93215" name="AutoShape 28"/>
            <p:cNvSpPr/>
            <p:nvPr/>
          </p:nvSpPr>
          <p:spPr>
            <a:xfrm>
              <a:off x="496" y="3684"/>
              <a:ext cx="2021" cy="219"/>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楷体_GB2312" pitchFamily="49" charset="-122"/>
                </a:rPr>
                <a:t>G</a:t>
              </a:r>
              <a:r>
                <a:rPr lang="zh-CN" altLang="en-US" sz="2000" b="1" dirty="0">
                  <a:latin typeface="楷体_GB2312" pitchFamily="49" charset="-122"/>
                </a:rPr>
                <a:t>为</a:t>
              </a:r>
              <a:r>
                <a:rPr lang="en-US" altLang="zh-CN" sz="2000" b="1" dirty="0">
                  <a:latin typeface="楷体_GB2312" pitchFamily="49" charset="-122"/>
                </a:rPr>
                <a:t>LALR(1)</a:t>
              </a:r>
              <a:endParaRPr lang="en-US" altLang="zh-CN" sz="2000" b="1" dirty="0">
                <a:latin typeface="楷体_GB2312" pitchFamily="49" charset="-122"/>
              </a:endParaRPr>
            </a:p>
          </p:txBody>
        </p:sp>
        <p:sp>
          <p:nvSpPr>
            <p:cNvPr id="93216" name="Line 29"/>
            <p:cNvSpPr/>
            <p:nvPr/>
          </p:nvSpPr>
          <p:spPr>
            <a:xfrm>
              <a:off x="1416" y="3535"/>
              <a:ext cx="0" cy="146"/>
            </a:xfrm>
            <a:prstGeom prst="line">
              <a:avLst/>
            </a:prstGeom>
            <a:ln w="9525" cap="flat" cmpd="sng">
              <a:solidFill>
                <a:srgbClr val="000000"/>
              </a:solidFill>
              <a:prstDash val="solid"/>
              <a:headEnd type="none" w="med" len="med"/>
              <a:tailEnd type="triangle" w="med" len="med"/>
            </a:ln>
          </p:spPr>
        </p:sp>
        <p:sp>
          <p:nvSpPr>
            <p:cNvPr id="93217" name="AutoShape 30"/>
            <p:cNvSpPr/>
            <p:nvPr/>
          </p:nvSpPr>
          <p:spPr>
            <a:xfrm>
              <a:off x="3269" y="3102"/>
              <a:ext cx="1400" cy="219"/>
            </a:xfrm>
            <a:prstGeom prst="flowChart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楷体_GB2312" pitchFamily="49" charset="-122"/>
                </a:rPr>
                <a:t>G</a:t>
              </a:r>
              <a:r>
                <a:rPr lang="zh-CN" altLang="en-US" sz="2000" b="1" dirty="0">
                  <a:latin typeface="楷体_GB2312" pitchFamily="49" charset="-122"/>
                </a:rPr>
                <a:t>为</a:t>
              </a:r>
              <a:r>
                <a:rPr lang="en-US" altLang="zh-CN" sz="2000" b="1" dirty="0">
                  <a:latin typeface="楷体_GB2312" pitchFamily="49" charset="-122"/>
                </a:rPr>
                <a:t>LR(1)</a:t>
              </a:r>
              <a:endParaRPr lang="en-US" altLang="zh-CN" sz="2000" b="1" dirty="0">
                <a:latin typeface="楷体_GB2312" pitchFamily="49" charset="-122"/>
              </a:endParaRPr>
            </a:p>
          </p:txBody>
        </p:sp>
        <p:sp>
          <p:nvSpPr>
            <p:cNvPr id="93218" name="Line 31"/>
            <p:cNvSpPr/>
            <p:nvPr/>
          </p:nvSpPr>
          <p:spPr>
            <a:xfrm>
              <a:off x="4539" y="993"/>
              <a:ext cx="467" cy="0"/>
            </a:xfrm>
            <a:prstGeom prst="line">
              <a:avLst/>
            </a:prstGeom>
            <a:ln w="9525" cap="flat" cmpd="sng">
              <a:solidFill>
                <a:srgbClr val="000000"/>
              </a:solidFill>
              <a:prstDash val="solid"/>
              <a:headEnd type="none" w="med" len="med"/>
              <a:tailEnd type="none" w="med" len="med"/>
            </a:ln>
          </p:spPr>
        </p:sp>
        <p:sp>
          <p:nvSpPr>
            <p:cNvPr id="93219" name="Line 32"/>
            <p:cNvSpPr/>
            <p:nvPr/>
          </p:nvSpPr>
          <p:spPr>
            <a:xfrm>
              <a:off x="5006" y="993"/>
              <a:ext cx="0" cy="2898"/>
            </a:xfrm>
            <a:prstGeom prst="line">
              <a:avLst/>
            </a:prstGeom>
            <a:ln w="9525" cap="flat" cmpd="sng">
              <a:solidFill>
                <a:srgbClr val="000000"/>
              </a:solidFill>
              <a:prstDash val="solid"/>
              <a:headEnd type="none" w="med" len="med"/>
              <a:tailEnd type="none" w="med" len="med"/>
            </a:ln>
          </p:spPr>
        </p:sp>
        <p:sp>
          <p:nvSpPr>
            <p:cNvPr id="93220" name="Line 33"/>
            <p:cNvSpPr/>
            <p:nvPr/>
          </p:nvSpPr>
          <p:spPr>
            <a:xfrm>
              <a:off x="2517" y="3809"/>
              <a:ext cx="2489" cy="0"/>
            </a:xfrm>
            <a:prstGeom prst="line">
              <a:avLst/>
            </a:prstGeom>
            <a:ln w="9525" cap="flat" cmpd="sng">
              <a:solidFill>
                <a:srgbClr val="000000"/>
              </a:solidFill>
              <a:prstDash val="solid"/>
              <a:headEnd type="none" w="med" len="med"/>
              <a:tailEnd type="none" w="med" len="med"/>
            </a:ln>
          </p:spPr>
        </p:sp>
        <p:sp>
          <p:nvSpPr>
            <p:cNvPr id="93221" name="AutoShape 34"/>
            <p:cNvSpPr/>
            <p:nvPr/>
          </p:nvSpPr>
          <p:spPr>
            <a:xfrm>
              <a:off x="4578" y="3896"/>
              <a:ext cx="933" cy="218"/>
            </a:xfrm>
            <a:prstGeom prst="flowChartAlternateProcess">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latin typeface="楷体_GB2312" pitchFamily="49" charset="-122"/>
                </a:rPr>
                <a:t>end</a:t>
              </a:r>
              <a:endParaRPr lang="en-US" altLang="zh-CN" sz="2000" b="1" dirty="0">
                <a:latin typeface="楷体_GB2312" pitchFamily="49" charset="-122"/>
              </a:endParaRPr>
            </a:p>
          </p:txBody>
        </p:sp>
        <p:sp>
          <p:nvSpPr>
            <p:cNvPr id="93222" name="Text Box 35"/>
            <p:cNvSpPr txBox="1"/>
            <p:nvPr/>
          </p:nvSpPr>
          <p:spPr>
            <a:xfrm>
              <a:off x="2517" y="810"/>
              <a:ext cx="467" cy="21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latin typeface="楷体_GB2312" pitchFamily="49" charset="-122"/>
                </a:rPr>
                <a:t>N</a:t>
              </a:r>
              <a:endParaRPr lang="en-US" altLang="zh-CN" sz="2000" b="1" dirty="0">
                <a:latin typeface="楷体_GB2312" pitchFamily="49" charset="-122"/>
              </a:endParaRPr>
            </a:p>
          </p:txBody>
        </p:sp>
        <p:sp>
          <p:nvSpPr>
            <p:cNvPr id="93223" name="Text Box 36"/>
            <p:cNvSpPr txBox="1"/>
            <p:nvPr/>
          </p:nvSpPr>
          <p:spPr>
            <a:xfrm>
              <a:off x="2542" y="1596"/>
              <a:ext cx="467" cy="21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latin typeface="楷体_GB2312" pitchFamily="49" charset="-122"/>
                </a:rPr>
                <a:t>Y</a:t>
              </a:r>
              <a:endParaRPr lang="en-US" altLang="zh-CN" sz="2000" b="1" dirty="0">
                <a:latin typeface="楷体_GB2312" pitchFamily="49" charset="-122"/>
              </a:endParaRPr>
            </a:p>
          </p:txBody>
        </p:sp>
        <p:sp>
          <p:nvSpPr>
            <p:cNvPr id="93224" name="Text Box 37"/>
            <p:cNvSpPr txBox="1"/>
            <p:nvPr/>
          </p:nvSpPr>
          <p:spPr>
            <a:xfrm>
              <a:off x="962" y="1124"/>
              <a:ext cx="185" cy="219"/>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latin typeface="楷体_GB2312" pitchFamily="49" charset="-122"/>
                </a:rPr>
                <a:t>Y</a:t>
              </a:r>
              <a:endParaRPr lang="en-US" altLang="zh-CN" sz="2000" b="1" dirty="0">
                <a:latin typeface="楷体_GB2312" pitchFamily="49" charset="-122"/>
              </a:endParaRPr>
            </a:p>
          </p:txBody>
        </p:sp>
        <p:sp>
          <p:nvSpPr>
            <p:cNvPr id="93225" name="Text Box 38"/>
            <p:cNvSpPr txBox="1"/>
            <p:nvPr/>
          </p:nvSpPr>
          <p:spPr>
            <a:xfrm>
              <a:off x="2634" y="2403"/>
              <a:ext cx="466" cy="21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latin typeface="楷体_GB2312" pitchFamily="49" charset="-122"/>
                </a:rPr>
                <a:t>Y</a:t>
              </a:r>
              <a:endParaRPr lang="en-US" altLang="zh-CN" sz="2000" b="1" dirty="0">
                <a:latin typeface="楷体_GB2312" pitchFamily="49" charset="-122"/>
              </a:endParaRPr>
            </a:p>
          </p:txBody>
        </p:sp>
        <p:sp>
          <p:nvSpPr>
            <p:cNvPr id="93226" name="Text Box 39"/>
            <p:cNvSpPr txBox="1"/>
            <p:nvPr/>
          </p:nvSpPr>
          <p:spPr>
            <a:xfrm>
              <a:off x="962" y="1908"/>
              <a:ext cx="340" cy="21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latin typeface="楷体_GB2312" pitchFamily="49" charset="-122"/>
                </a:rPr>
                <a:t>N</a:t>
              </a:r>
              <a:endParaRPr lang="en-US" altLang="zh-CN" sz="2000" b="1" dirty="0">
                <a:latin typeface="楷体_GB2312" pitchFamily="49" charset="-122"/>
              </a:endParaRPr>
            </a:p>
          </p:txBody>
        </p:sp>
        <p:sp>
          <p:nvSpPr>
            <p:cNvPr id="93227" name="Text Box 40"/>
            <p:cNvSpPr txBox="1"/>
            <p:nvPr/>
          </p:nvSpPr>
          <p:spPr>
            <a:xfrm>
              <a:off x="962" y="2732"/>
              <a:ext cx="340" cy="21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latin typeface="楷体_GB2312" pitchFamily="49" charset="-122"/>
                </a:rPr>
                <a:t>N</a:t>
              </a:r>
              <a:endParaRPr lang="en-US" altLang="zh-CN" sz="2000" b="1" dirty="0">
                <a:latin typeface="楷体_GB2312" pitchFamily="49" charset="-122"/>
              </a:endParaRPr>
            </a:p>
          </p:txBody>
        </p:sp>
        <p:sp>
          <p:nvSpPr>
            <p:cNvPr id="93228" name="Text Box 41"/>
            <p:cNvSpPr txBox="1"/>
            <p:nvPr/>
          </p:nvSpPr>
          <p:spPr>
            <a:xfrm>
              <a:off x="1429" y="3532"/>
              <a:ext cx="466" cy="21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en-US" altLang="zh-CN" sz="2000" b="1" dirty="0">
                  <a:latin typeface="楷体_GB2312" pitchFamily="49" charset="-122"/>
                </a:rPr>
                <a:t>N</a:t>
              </a:r>
              <a:endParaRPr lang="en-US" altLang="zh-CN" sz="2000" b="1" dirty="0">
                <a:latin typeface="楷体_GB2312" pitchFamily="49" charset="-122"/>
              </a:endParaRPr>
            </a:p>
          </p:txBody>
        </p:sp>
        <p:sp>
          <p:nvSpPr>
            <p:cNvPr id="93229" name="Line 42"/>
            <p:cNvSpPr/>
            <p:nvPr/>
          </p:nvSpPr>
          <p:spPr>
            <a:xfrm>
              <a:off x="4578" y="1793"/>
              <a:ext cx="416" cy="0"/>
            </a:xfrm>
            <a:prstGeom prst="line">
              <a:avLst/>
            </a:prstGeom>
            <a:ln w="9525" cap="flat" cmpd="sng">
              <a:solidFill>
                <a:srgbClr val="000000"/>
              </a:solidFill>
              <a:prstDash val="solid"/>
              <a:headEnd type="none" w="med" len="med"/>
              <a:tailEnd type="none" w="med" len="med"/>
            </a:ln>
          </p:spPr>
        </p:sp>
        <p:sp>
          <p:nvSpPr>
            <p:cNvPr id="93230" name="Line 43"/>
            <p:cNvSpPr/>
            <p:nvPr/>
          </p:nvSpPr>
          <p:spPr>
            <a:xfrm>
              <a:off x="4695" y="2574"/>
              <a:ext cx="293" cy="0"/>
            </a:xfrm>
            <a:prstGeom prst="line">
              <a:avLst/>
            </a:prstGeom>
            <a:ln w="9525" cap="flat" cmpd="sng">
              <a:solidFill>
                <a:srgbClr val="000000"/>
              </a:solidFill>
              <a:prstDash val="solid"/>
              <a:headEnd type="none" w="med" len="med"/>
              <a:tailEnd type="none" w="med" len="med"/>
            </a:ln>
          </p:spPr>
        </p:sp>
        <p:sp>
          <p:nvSpPr>
            <p:cNvPr id="93231" name="Line 44"/>
            <p:cNvSpPr/>
            <p:nvPr/>
          </p:nvSpPr>
          <p:spPr>
            <a:xfrm>
              <a:off x="4682" y="3164"/>
              <a:ext cx="318" cy="0"/>
            </a:xfrm>
            <a:prstGeom prst="line">
              <a:avLst/>
            </a:prstGeom>
            <a:ln w="9525" cap="flat" cmpd="sng">
              <a:solidFill>
                <a:srgbClr val="000000"/>
              </a:solidFill>
              <a:prstDash val="solid"/>
              <a:headEnd type="none" w="med" len="med"/>
              <a:tailEnd type="none" w="med" len="med"/>
            </a:ln>
          </p:spPr>
        </p:sp>
        <p:sp>
          <p:nvSpPr>
            <p:cNvPr id="93232" name="Line 45"/>
            <p:cNvSpPr/>
            <p:nvPr/>
          </p:nvSpPr>
          <p:spPr>
            <a:xfrm>
              <a:off x="1351" y="2784"/>
              <a:ext cx="1470" cy="0"/>
            </a:xfrm>
            <a:prstGeom prst="line">
              <a:avLst/>
            </a:prstGeom>
            <a:ln w="9525" cap="flat" cmpd="sng">
              <a:solidFill>
                <a:srgbClr val="000000"/>
              </a:solidFill>
              <a:prstDash val="solid"/>
              <a:headEnd type="none" w="med" len="med"/>
              <a:tailEnd type="none" w="med" len="med"/>
            </a:ln>
          </p:spPr>
        </p:sp>
        <p:sp>
          <p:nvSpPr>
            <p:cNvPr id="93233" name="Line 46"/>
            <p:cNvSpPr/>
            <p:nvPr/>
          </p:nvSpPr>
          <p:spPr>
            <a:xfrm>
              <a:off x="2828" y="2784"/>
              <a:ext cx="0" cy="462"/>
            </a:xfrm>
            <a:prstGeom prst="line">
              <a:avLst/>
            </a:prstGeom>
            <a:ln w="9525" cap="flat" cmpd="sng">
              <a:solidFill>
                <a:srgbClr val="000000"/>
              </a:solidFill>
              <a:prstDash val="solid"/>
              <a:headEnd type="none" w="med" len="med"/>
              <a:tailEnd type="none" w="med" len="med"/>
            </a:ln>
          </p:spPr>
        </p:sp>
      </p:grpSp>
      <p:sp>
        <p:nvSpPr>
          <p:cNvPr id="93189" name="Text Box 47"/>
          <p:cNvSpPr txBox="1"/>
          <p:nvPr/>
        </p:nvSpPr>
        <p:spPr>
          <a:xfrm>
            <a:off x="4716463" y="188913"/>
            <a:ext cx="3241675" cy="576262"/>
          </a:xfrm>
          <a:prstGeom prst="rect">
            <a:avLst/>
          </a:prstGeom>
          <a:solidFill>
            <a:srgbClr val="FFFFD5"/>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hlink"/>
                </a:solidFill>
              </a:rPr>
              <a:t>四种</a:t>
            </a:r>
            <a:r>
              <a:rPr lang="en-US" altLang="zh-CN" sz="2800" b="1" dirty="0">
                <a:solidFill>
                  <a:schemeClr val="hlink"/>
                </a:solidFill>
                <a:latin typeface="楷体_GB2312" pitchFamily="49" charset="-122"/>
              </a:rPr>
              <a:t>LR</a:t>
            </a:r>
            <a:r>
              <a:rPr lang="zh-CN" altLang="en-US" sz="2800" b="1" dirty="0">
                <a:solidFill>
                  <a:schemeClr val="hlink"/>
                </a:solidFill>
                <a:latin typeface="楷体_GB2312" pitchFamily="49" charset="-122"/>
              </a:rPr>
              <a:t>文法的判断</a:t>
            </a:r>
            <a:endParaRPr lang="zh-CN" altLang="en-US" sz="2800" b="1" dirty="0">
              <a:solidFill>
                <a:schemeClr val="hlink"/>
              </a:solidFill>
              <a:latin typeface="楷体_GB2312" pitchFamily="49" charset="-122"/>
            </a:endParaRPr>
          </a:p>
        </p:txBody>
      </p:sp>
      <p:pic>
        <p:nvPicPr>
          <p:cNvPr id="93190" name="Picture 48" descr="back3">
            <a:hlinkClick r:id="" action="ppaction://hlinkshowjump?jump=previousslide"/>
          </p:cNvPr>
          <p:cNvPicPr>
            <a:picLocks noChangeAspect="1"/>
          </p:cNvPicPr>
          <p:nvPr/>
        </p:nvPicPr>
        <p:blipFill>
          <a:blip r:embed="rId1"/>
          <a:stretch>
            <a:fillRect/>
          </a:stretch>
        </p:blipFill>
        <p:spPr>
          <a:xfrm>
            <a:off x="8243888" y="6096000"/>
            <a:ext cx="900112" cy="503238"/>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99682" name="Rectangle 2"/>
          <p:cNvSpPr/>
          <p:nvPr/>
        </p:nvSpPr>
        <p:spPr>
          <a:xfrm>
            <a:off x="381000" y="914400"/>
            <a:ext cx="8351838"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3</a:t>
            </a:r>
            <a:r>
              <a:rPr lang="zh-CN" altLang="en-US" sz="2400" b="1" dirty="0">
                <a:solidFill>
                  <a:srgbClr val="FF3300"/>
                </a:solidFill>
                <a:ea typeface="宋体" panose="02010600030101010101" pitchFamily="2" charset="-122"/>
              </a:rPr>
              <a:t>）接受</a:t>
            </a:r>
            <a:r>
              <a:rPr lang="en-US" altLang="zh-CN" sz="2400" b="1" dirty="0">
                <a:solidFill>
                  <a:srgbClr val="FF3300"/>
                </a:solidFill>
                <a:ea typeface="宋体" panose="02010600030101010101" pitchFamily="2" charset="-122"/>
              </a:rPr>
              <a:t>acc</a:t>
            </a:r>
            <a:r>
              <a:rPr lang="zh-CN" altLang="en-US" sz="2400" b="1" dirty="0">
                <a:solidFill>
                  <a:srgbClr val="FF3300"/>
                </a:solidFill>
                <a:ea typeface="宋体" panose="02010600030101010101" pitchFamily="2" charset="-122"/>
              </a:rPr>
              <a:t>：</a:t>
            </a:r>
            <a:endParaRPr lang="zh-CN" altLang="en-US" sz="2400" b="1" dirty="0">
              <a:solidFill>
                <a:srgbClr val="FF3300"/>
              </a:solidFill>
              <a:ea typeface="宋体" panose="02010600030101010101" pitchFamily="2" charset="-122"/>
            </a:endParaRPr>
          </a:p>
          <a:p>
            <a:pPr marL="0" lvl="0" indent="0">
              <a:spcBef>
                <a:spcPct val="50000"/>
              </a:spcBef>
              <a:buNone/>
            </a:pPr>
            <a:r>
              <a:rPr lang="zh-CN" altLang="en-US" sz="2400" b="1" dirty="0">
                <a:ea typeface="宋体" panose="02010600030101010101" pitchFamily="2" charset="-122"/>
              </a:rPr>
              <a:t>　　当归约到文法符号栈中只剩文法的开始符号</a:t>
            </a:r>
            <a:r>
              <a:rPr lang="en-US" altLang="zh-CN" sz="2400" b="1" dirty="0">
                <a:ea typeface="宋体" panose="02010600030101010101" pitchFamily="2" charset="-122"/>
              </a:rPr>
              <a:t>S</a:t>
            </a:r>
            <a:r>
              <a:rPr lang="zh-CN" altLang="en-US" sz="2400" b="1" dirty="0">
                <a:ea typeface="宋体" panose="02010600030101010101" pitchFamily="2" charset="-122"/>
              </a:rPr>
              <a:t>时，并且</a:t>
            </a:r>
            <a:endParaRPr lang="zh-CN" altLang="en-US" sz="2400" b="1" dirty="0">
              <a:ea typeface="宋体" panose="02010600030101010101" pitchFamily="2" charset="-122"/>
            </a:endParaRPr>
          </a:p>
          <a:p>
            <a:pPr marL="0" lvl="0" indent="0">
              <a:spcBef>
                <a:spcPct val="50000"/>
              </a:spcBef>
              <a:buNone/>
            </a:pPr>
            <a:r>
              <a:rPr lang="zh-CN" altLang="en-US" sz="2400" b="1" dirty="0">
                <a:ea typeface="宋体" panose="02010600030101010101" pitchFamily="2" charset="-122"/>
              </a:rPr>
              <a:t>输入符号串已结束即当前输入符是</a:t>
            </a:r>
            <a:r>
              <a:rPr lang="en-US" altLang="zh-CN" sz="2400" b="1" dirty="0">
                <a:ea typeface="宋体" panose="02010600030101010101" pitchFamily="2" charset="-122"/>
              </a:rPr>
              <a:t>#</a:t>
            </a:r>
            <a:r>
              <a:rPr lang="zh-CN" altLang="en-US" sz="2400" b="1" dirty="0">
                <a:ea typeface="宋体" panose="02010600030101010101" pitchFamily="2" charset="-122"/>
              </a:rPr>
              <a:t>，则为分析成功</a:t>
            </a:r>
            <a:endParaRPr lang="zh-CN" altLang="el-GR" sz="2400" b="1" dirty="0">
              <a:ea typeface="宋体" panose="02010600030101010101" pitchFamily="2" charset="-122"/>
            </a:endParaRPr>
          </a:p>
        </p:txBody>
      </p:sp>
      <p:sp>
        <p:nvSpPr>
          <p:cNvPr id="199683" name="Rectangle 3"/>
          <p:cNvSpPr/>
          <p:nvPr/>
        </p:nvSpPr>
        <p:spPr>
          <a:xfrm>
            <a:off x="381000" y="2943225"/>
            <a:ext cx="80645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None/>
            </a:pPr>
            <a:r>
              <a:rPr lang="zh-CN" altLang="en-US" sz="2400" b="1" dirty="0">
                <a:solidFill>
                  <a:srgbClr val="FF3300"/>
                </a:solidFill>
                <a:ea typeface="宋体" panose="02010600030101010101" pitchFamily="2" charset="-122"/>
              </a:rPr>
              <a:t>（</a:t>
            </a:r>
            <a:r>
              <a:rPr lang="en-US" altLang="zh-CN" sz="2400" b="1" dirty="0">
                <a:solidFill>
                  <a:srgbClr val="FF3300"/>
                </a:solidFill>
                <a:ea typeface="宋体" panose="02010600030101010101" pitchFamily="2" charset="-122"/>
              </a:rPr>
              <a:t>4</a:t>
            </a:r>
            <a:r>
              <a:rPr lang="zh-CN" altLang="en-US" sz="2400" b="1" dirty="0">
                <a:solidFill>
                  <a:srgbClr val="FF3300"/>
                </a:solidFill>
                <a:ea typeface="宋体" panose="02010600030101010101" pitchFamily="2" charset="-122"/>
              </a:rPr>
              <a:t>）报错：</a:t>
            </a:r>
            <a:endParaRPr lang="zh-CN" altLang="en-US" sz="2400" b="1" dirty="0">
              <a:solidFill>
                <a:srgbClr val="FF3300"/>
              </a:solidFill>
              <a:ea typeface="宋体" panose="02010600030101010101" pitchFamily="2" charset="-122"/>
            </a:endParaRPr>
          </a:p>
          <a:p>
            <a:pPr marL="0" lvl="0" indent="0">
              <a:spcBef>
                <a:spcPct val="50000"/>
              </a:spcBef>
              <a:buNone/>
            </a:pPr>
            <a:r>
              <a:rPr lang="zh-CN" altLang="en-US" sz="2400" b="1" dirty="0">
                <a:ea typeface="宋体" panose="02010600030101010101" pitchFamily="2" charset="-122"/>
              </a:rPr>
              <a:t>　　当遇到状态栈顶为某一状态下出现不该遇到的文法符</a:t>
            </a:r>
            <a:endParaRPr lang="zh-CN" altLang="en-US" sz="2400" b="1" dirty="0">
              <a:ea typeface="宋体" panose="02010600030101010101" pitchFamily="2" charset="-122"/>
            </a:endParaRPr>
          </a:p>
          <a:p>
            <a:pPr marL="0" lvl="0" indent="0">
              <a:spcBef>
                <a:spcPct val="50000"/>
              </a:spcBef>
              <a:buNone/>
            </a:pPr>
            <a:r>
              <a:rPr lang="zh-CN" altLang="en-US" sz="2400" b="1" dirty="0">
                <a:ea typeface="宋体" panose="02010600030101010101" pitchFamily="2" charset="-122"/>
              </a:rPr>
              <a:t>号时，则报错，说明输入串不是该文法能接受的句子</a:t>
            </a:r>
            <a:endParaRPr lang="zh-CN" altLang="el-GR" sz="24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Effect transition="in" filter="wipe(down)">
                                      <p:cBhvr>
                                        <p:cTn id="7" dur="1000"/>
                                        <p:tgtEl>
                                          <p:spTgt spid="199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9683"/>
                                        </p:tgtEl>
                                        <p:attrNameLst>
                                          <p:attrName>style.visibility</p:attrName>
                                        </p:attrNameLst>
                                      </p:cBhvr>
                                      <p:to>
                                        <p:strVal val="visible"/>
                                      </p:to>
                                    </p:set>
                                    <p:animEffect transition="in" filter="wipe(down)">
                                      <p:cBhvr>
                                        <p:cTn id="12" dur="1000"/>
                                        <p:tgtEl>
                                          <p:spTgt spid="19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P spid="19968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158722" name="Rectangle 2"/>
          <p:cNvSpPr/>
          <p:nvPr/>
        </p:nvSpPr>
        <p:spPr>
          <a:xfrm>
            <a:off x="250825" y="2081213"/>
            <a:ext cx="8642350" cy="3378200"/>
          </a:xfrm>
          <a:prstGeom prst="rect">
            <a:avLst/>
          </a:prstGeom>
          <a:solidFill>
            <a:srgbClr val="CCFFFF"/>
          </a:solidFill>
          <a:ln w="9525">
            <a:noFill/>
          </a:ln>
        </p:spPr>
        <p:txBody>
          <a:bodyPr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66700" eaLnBrk="1" hangingPunct="1">
              <a:spcBef>
                <a:spcPct val="0"/>
              </a:spcBef>
            </a:pPr>
            <a:r>
              <a:rPr lang="en-US" altLang="zh-CN" sz="2400" b="1" dirty="0"/>
              <a:t>LR(0)</a:t>
            </a:r>
            <a:r>
              <a:rPr lang="zh-CN" altLang="en-US" sz="2400" b="1" dirty="0"/>
              <a:t>：局限性大，但其构造方法是其他构造方法的</a:t>
            </a:r>
            <a:r>
              <a:rPr lang="zh-CN" altLang="en-US" sz="2400" b="1" dirty="0">
                <a:solidFill>
                  <a:srgbClr val="FF0000"/>
                </a:solidFill>
              </a:rPr>
              <a:t>基础</a:t>
            </a:r>
            <a:r>
              <a:rPr lang="zh-CN" altLang="en-US" sz="2400" b="1" dirty="0"/>
              <a:t>；</a:t>
            </a:r>
            <a:endParaRPr lang="zh-CN" altLang="en-US" sz="2400" b="1" dirty="0"/>
          </a:p>
          <a:p>
            <a:pPr marL="0" lvl="0" indent="266700" eaLnBrk="1" hangingPunct="1">
              <a:spcBef>
                <a:spcPct val="0"/>
              </a:spcBef>
            </a:pPr>
            <a:endParaRPr lang="zh-CN" altLang="en-US" sz="2400" b="1" dirty="0"/>
          </a:p>
          <a:p>
            <a:pPr marL="0" lvl="0" indent="266700" eaLnBrk="1" hangingPunct="1">
              <a:spcBef>
                <a:spcPct val="0"/>
              </a:spcBef>
            </a:pPr>
            <a:r>
              <a:rPr lang="en-US" altLang="zh-CN" sz="2400" b="1" dirty="0"/>
              <a:t>SLR</a:t>
            </a:r>
            <a:r>
              <a:rPr lang="zh-CN" altLang="en-US" sz="2400" b="1" dirty="0"/>
              <a:t>：虽然不是对所有文法都存在，但这种分析表</a:t>
            </a:r>
            <a:r>
              <a:rPr lang="zh-CN" altLang="en-US" sz="2400" b="1" dirty="0">
                <a:solidFill>
                  <a:srgbClr val="FF0000"/>
                </a:solidFill>
              </a:rPr>
              <a:t>较易实现又极有使用价值</a:t>
            </a:r>
            <a:r>
              <a:rPr lang="zh-CN" altLang="en-US" sz="2400" b="1" dirty="0"/>
              <a:t>；</a:t>
            </a:r>
            <a:endParaRPr lang="zh-CN" altLang="en-US" sz="2400" b="1" dirty="0"/>
          </a:p>
          <a:p>
            <a:pPr marL="0" lvl="0" indent="266700" eaLnBrk="1" hangingPunct="1">
              <a:spcBef>
                <a:spcPct val="0"/>
              </a:spcBef>
            </a:pPr>
            <a:endParaRPr lang="zh-CN" altLang="en-US" sz="2400" b="1" dirty="0"/>
          </a:p>
          <a:p>
            <a:pPr marL="0" lvl="0" indent="266700" eaLnBrk="1" hangingPunct="1">
              <a:spcBef>
                <a:spcPct val="0"/>
              </a:spcBef>
            </a:pPr>
            <a:r>
              <a:rPr lang="en-US" altLang="zh-CN" sz="2400" b="1" dirty="0"/>
              <a:t>LR</a:t>
            </a:r>
            <a:r>
              <a:rPr lang="zh-CN" altLang="en-US" sz="2400" b="1" dirty="0"/>
              <a:t>：分析能力最强，能适用于一大类文法，但是，</a:t>
            </a:r>
            <a:r>
              <a:rPr lang="zh-CN" altLang="en-US" sz="2400" b="1" dirty="0">
                <a:solidFill>
                  <a:srgbClr val="FF0000"/>
                </a:solidFill>
              </a:rPr>
              <a:t>实现代价过高（表过大）</a:t>
            </a:r>
            <a:r>
              <a:rPr lang="zh-CN" altLang="en-US" sz="2400" b="1" dirty="0"/>
              <a:t>；</a:t>
            </a:r>
            <a:endParaRPr lang="zh-CN" altLang="en-US" sz="2400" b="1" dirty="0"/>
          </a:p>
          <a:p>
            <a:pPr marL="0" lvl="0" indent="266700" eaLnBrk="1" hangingPunct="1">
              <a:spcBef>
                <a:spcPct val="0"/>
              </a:spcBef>
            </a:pPr>
            <a:endParaRPr lang="zh-CN" altLang="en-US" sz="2400" b="1" dirty="0"/>
          </a:p>
          <a:p>
            <a:pPr marL="0" lvl="0" indent="266700" eaLnBrk="1" hangingPunct="1">
              <a:spcBef>
                <a:spcPct val="0"/>
              </a:spcBef>
            </a:pPr>
            <a:r>
              <a:rPr lang="en-US" altLang="zh-CN" sz="2400" b="1" dirty="0"/>
              <a:t>LALR</a:t>
            </a:r>
            <a:r>
              <a:rPr lang="zh-CN" altLang="en-US" sz="2400" b="1" dirty="0"/>
              <a:t>：能力介于</a:t>
            </a:r>
            <a:r>
              <a:rPr lang="en-US" altLang="zh-CN" sz="2400" b="1" dirty="0"/>
              <a:t>SLR</a:t>
            </a:r>
            <a:r>
              <a:rPr lang="zh-CN" altLang="en-US" sz="2400" b="1" dirty="0"/>
              <a:t>和</a:t>
            </a:r>
            <a:r>
              <a:rPr lang="en-US" altLang="zh-CN" sz="2400" b="1" dirty="0"/>
              <a:t>LR</a:t>
            </a:r>
            <a:r>
              <a:rPr lang="zh-CN" altLang="en-US" sz="2400" b="1" dirty="0"/>
              <a:t>之间，</a:t>
            </a:r>
            <a:r>
              <a:rPr lang="zh-CN" altLang="en-US" sz="2400" b="1" dirty="0">
                <a:solidFill>
                  <a:srgbClr val="FF0000"/>
                </a:solidFill>
              </a:rPr>
              <a:t>实现效率较高，最适用</a:t>
            </a:r>
            <a:r>
              <a:rPr lang="zh-CN" altLang="en-US" sz="2400" b="1" dirty="0"/>
              <a:t>。</a:t>
            </a:r>
            <a:endParaRPr lang="zh-CN" altLang="en-US" sz="2400" b="1" dirty="0"/>
          </a:p>
        </p:txBody>
      </p:sp>
      <p:sp>
        <p:nvSpPr>
          <p:cNvPr id="94212" name="Text Box 3"/>
          <p:cNvSpPr txBox="1"/>
          <p:nvPr/>
        </p:nvSpPr>
        <p:spPr>
          <a:xfrm>
            <a:off x="611188" y="1052513"/>
            <a:ext cx="7489825" cy="519112"/>
          </a:xfrm>
          <a:prstGeom prst="rect">
            <a:avLst/>
          </a:prstGeom>
          <a:solidFill>
            <a:srgbClr val="CC99FF"/>
          </a:solid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tx1"/>
              </a:buClr>
              <a:buSzPct val="75000"/>
              <a:buFont typeface="Monotype Sorts" pitchFamily="2" charset="2"/>
              <a:buNone/>
            </a:pPr>
            <a:r>
              <a:rPr lang="en-US" altLang="zh-CN" sz="2800" b="1" dirty="0"/>
              <a:t>LR(0)</a:t>
            </a:r>
            <a:r>
              <a:rPr lang="zh-CN" altLang="en-US" sz="2800" b="1" dirty="0"/>
              <a:t>、</a:t>
            </a:r>
            <a:r>
              <a:rPr lang="en-US" altLang="zh-CN" sz="2800" b="1" dirty="0"/>
              <a:t>SLR(1)</a:t>
            </a:r>
            <a:r>
              <a:rPr lang="zh-CN" altLang="en-US" sz="2800" b="1" dirty="0"/>
              <a:t>、</a:t>
            </a:r>
            <a:r>
              <a:rPr lang="en-US" altLang="zh-CN" sz="2800" b="1" dirty="0"/>
              <a:t>LR(1)</a:t>
            </a:r>
            <a:r>
              <a:rPr lang="zh-CN" altLang="en-US" sz="2800" b="1" dirty="0"/>
              <a:t>、</a:t>
            </a:r>
            <a:r>
              <a:rPr lang="en-US" altLang="zh-CN" sz="2800" b="1" dirty="0"/>
              <a:t>LALR(1)</a:t>
            </a:r>
            <a:r>
              <a:rPr lang="zh-CN" altLang="en-US" sz="2800" b="1" dirty="0"/>
              <a:t>分析表比较</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22">
                                            <p:txEl>
                                              <p:charRg st="0"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722">
                                            <p:txEl>
                                              <p:charRg st="30" end="6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722">
                                            <p:txEl>
                                              <p:charRg st="67" end="10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8722">
                                            <p:txEl>
                                              <p:charRg st="104" end="1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grpSp>
        <p:nvGrpSpPr>
          <p:cNvPr id="95235" name="Group 2"/>
          <p:cNvGrpSpPr/>
          <p:nvPr/>
        </p:nvGrpSpPr>
        <p:grpSpPr>
          <a:xfrm>
            <a:off x="0" y="1412875"/>
            <a:ext cx="9144000" cy="5040313"/>
            <a:chOff x="2266" y="1326"/>
            <a:chExt cx="2694" cy="1361"/>
          </a:xfrm>
        </p:grpSpPr>
        <p:sp>
          <p:nvSpPr>
            <p:cNvPr id="95239" name="Text Box 3"/>
            <p:cNvSpPr txBox="1"/>
            <p:nvPr/>
          </p:nvSpPr>
          <p:spPr>
            <a:xfrm>
              <a:off x="2266" y="1694"/>
              <a:ext cx="648" cy="1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语法分析方法</a:t>
              </a:r>
              <a:endParaRPr lang="zh-CN" altLang="en-US" sz="2400" b="1" dirty="0">
                <a:latin typeface="楷体_GB2312" pitchFamily="49" charset="-122"/>
              </a:endParaRPr>
            </a:p>
          </p:txBody>
        </p:sp>
        <p:grpSp>
          <p:nvGrpSpPr>
            <p:cNvPr id="95240" name="Group 4"/>
            <p:cNvGrpSpPr/>
            <p:nvPr/>
          </p:nvGrpSpPr>
          <p:grpSpPr>
            <a:xfrm>
              <a:off x="2914" y="1326"/>
              <a:ext cx="1440" cy="371"/>
              <a:chOff x="3124" y="8482"/>
              <a:chExt cx="3600" cy="927"/>
            </a:xfrm>
          </p:grpSpPr>
          <p:sp>
            <p:nvSpPr>
              <p:cNvPr id="95253" name="Text Box 5"/>
              <p:cNvSpPr txBox="1"/>
              <p:nvPr/>
            </p:nvSpPr>
            <p:spPr>
              <a:xfrm>
                <a:off x="3124" y="8725"/>
                <a:ext cx="198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自顶向下分析法</a:t>
                </a:r>
                <a:endParaRPr lang="zh-CN" altLang="en-US" sz="2400" b="1" dirty="0">
                  <a:latin typeface="楷体_GB2312" pitchFamily="49" charset="-122"/>
                </a:endParaRPr>
              </a:p>
            </p:txBody>
          </p:sp>
          <p:sp>
            <p:nvSpPr>
              <p:cNvPr id="95254" name="Text Box 6"/>
              <p:cNvSpPr txBox="1"/>
              <p:nvPr/>
            </p:nvSpPr>
            <p:spPr>
              <a:xfrm>
                <a:off x="4924" y="8482"/>
                <a:ext cx="180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递归下降分析法</a:t>
                </a:r>
                <a:endParaRPr lang="zh-CN" altLang="en-US" sz="2400" b="1" dirty="0">
                  <a:latin typeface="楷体_GB2312" pitchFamily="49" charset="-122"/>
                </a:endParaRPr>
              </a:p>
            </p:txBody>
          </p:sp>
          <p:sp>
            <p:nvSpPr>
              <p:cNvPr id="95255" name="Text Box 7"/>
              <p:cNvSpPr txBox="1"/>
              <p:nvPr/>
            </p:nvSpPr>
            <p:spPr>
              <a:xfrm>
                <a:off x="4924" y="8941"/>
                <a:ext cx="180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LL(1)</a:t>
                </a:r>
                <a:r>
                  <a:rPr lang="zh-CN" altLang="en-US" sz="2400" b="1" dirty="0">
                    <a:latin typeface="楷体_GB2312" pitchFamily="49" charset="-122"/>
                  </a:rPr>
                  <a:t>分析法</a:t>
                </a:r>
                <a:endParaRPr lang="zh-CN" altLang="en-US" sz="2400" b="1" dirty="0">
                  <a:latin typeface="楷体_GB2312" pitchFamily="49" charset="-122"/>
                </a:endParaRPr>
              </a:p>
            </p:txBody>
          </p:sp>
          <p:sp>
            <p:nvSpPr>
              <p:cNvPr id="95256" name="AutoShape 8"/>
              <p:cNvSpPr/>
              <p:nvPr/>
            </p:nvSpPr>
            <p:spPr>
              <a:xfrm>
                <a:off x="4744" y="8659"/>
                <a:ext cx="180" cy="573"/>
              </a:xfrm>
              <a:prstGeom prst="leftBrace">
                <a:avLst>
                  <a:gd name="adj1" fmla="val 26527"/>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grpSp>
          <p:nvGrpSpPr>
            <p:cNvPr id="95241" name="Group 9"/>
            <p:cNvGrpSpPr/>
            <p:nvPr/>
          </p:nvGrpSpPr>
          <p:grpSpPr>
            <a:xfrm>
              <a:off x="2914" y="1689"/>
              <a:ext cx="2046" cy="862"/>
              <a:chOff x="3154" y="9856"/>
              <a:chExt cx="5115" cy="2154"/>
            </a:xfrm>
          </p:grpSpPr>
          <p:sp>
            <p:nvSpPr>
              <p:cNvPr id="95244" name="Text Box 10"/>
              <p:cNvSpPr txBox="1"/>
              <p:nvPr/>
            </p:nvSpPr>
            <p:spPr>
              <a:xfrm>
                <a:off x="3154" y="10480"/>
                <a:ext cx="180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自底向上分析法</a:t>
                </a:r>
                <a:endParaRPr lang="zh-CN" altLang="en-US" sz="2400" b="1" dirty="0">
                  <a:latin typeface="楷体_GB2312" pitchFamily="49" charset="-122"/>
                </a:endParaRPr>
              </a:p>
            </p:txBody>
          </p:sp>
          <p:sp>
            <p:nvSpPr>
              <p:cNvPr id="95245" name="Text Box 11"/>
              <p:cNvSpPr txBox="1"/>
              <p:nvPr/>
            </p:nvSpPr>
            <p:spPr>
              <a:xfrm>
                <a:off x="4924" y="9856"/>
                <a:ext cx="180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latin typeface="楷体_GB2312" pitchFamily="49" charset="-122"/>
                  </a:rPr>
                  <a:t>算符优先分析法</a:t>
                </a:r>
                <a:endParaRPr lang="zh-CN" altLang="en-US" sz="2400" b="1" dirty="0">
                  <a:latin typeface="楷体_GB2312" pitchFamily="49" charset="-122"/>
                </a:endParaRPr>
              </a:p>
            </p:txBody>
          </p:sp>
          <p:sp>
            <p:nvSpPr>
              <p:cNvPr id="95246" name="Text Box 12"/>
              <p:cNvSpPr txBox="1"/>
              <p:nvPr/>
            </p:nvSpPr>
            <p:spPr>
              <a:xfrm>
                <a:off x="4924" y="10948"/>
                <a:ext cx="126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LR</a:t>
                </a:r>
                <a:r>
                  <a:rPr lang="zh-CN" altLang="en-US" sz="2400" b="1" dirty="0">
                    <a:latin typeface="楷体_GB2312" pitchFamily="49" charset="-122"/>
                  </a:rPr>
                  <a:t>分析法</a:t>
                </a:r>
                <a:endParaRPr lang="zh-CN" altLang="en-US" sz="2400" b="1" dirty="0">
                  <a:latin typeface="楷体_GB2312" pitchFamily="49" charset="-122"/>
                </a:endParaRPr>
              </a:p>
            </p:txBody>
          </p:sp>
          <p:sp>
            <p:nvSpPr>
              <p:cNvPr id="95247" name="Text Box 13"/>
              <p:cNvSpPr txBox="1"/>
              <p:nvPr/>
            </p:nvSpPr>
            <p:spPr>
              <a:xfrm>
                <a:off x="6289" y="10288"/>
                <a:ext cx="162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LR(0)</a:t>
                </a:r>
                <a:r>
                  <a:rPr lang="zh-CN" altLang="en-US" sz="2400" b="1" dirty="0">
                    <a:latin typeface="楷体_GB2312" pitchFamily="49" charset="-122"/>
                  </a:rPr>
                  <a:t>分析法</a:t>
                </a:r>
                <a:endParaRPr lang="zh-CN" altLang="en-US" sz="2400" b="1" dirty="0">
                  <a:latin typeface="楷体_GB2312" pitchFamily="49" charset="-122"/>
                </a:endParaRPr>
              </a:p>
            </p:txBody>
          </p:sp>
          <p:sp>
            <p:nvSpPr>
              <p:cNvPr id="95248" name="Text Box 14"/>
              <p:cNvSpPr txBox="1"/>
              <p:nvPr/>
            </p:nvSpPr>
            <p:spPr>
              <a:xfrm>
                <a:off x="6289" y="10696"/>
                <a:ext cx="144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SLR</a:t>
                </a:r>
                <a:r>
                  <a:rPr lang="zh-CN" altLang="en-US" sz="2400" b="1" dirty="0">
                    <a:latin typeface="楷体_GB2312" pitchFamily="49" charset="-122"/>
                  </a:rPr>
                  <a:t>分析法</a:t>
                </a:r>
                <a:endParaRPr lang="zh-CN" altLang="en-US" sz="2400" b="1" dirty="0">
                  <a:latin typeface="楷体_GB2312" pitchFamily="49" charset="-122"/>
                </a:endParaRPr>
              </a:p>
            </p:txBody>
          </p:sp>
          <p:sp>
            <p:nvSpPr>
              <p:cNvPr id="95249" name="Text Box 15"/>
              <p:cNvSpPr txBox="1"/>
              <p:nvPr/>
            </p:nvSpPr>
            <p:spPr>
              <a:xfrm>
                <a:off x="6289" y="11104"/>
                <a:ext cx="180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LR(1)</a:t>
                </a:r>
                <a:r>
                  <a:rPr lang="zh-CN" altLang="en-US" sz="2400" b="1" dirty="0">
                    <a:latin typeface="楷体_GB2312" pitchFamily="49" charset="-122"/>
                  </a:rPr>
                  <a:t>分析法</a:t>
                </a:r>
                <a:endParaRPr lang="zh-CN" altLang="en-US" sz="2400" b="1" dirty="0">
                  <a:latin typeface="楷体_GB2312" pitchFamily="49" charset="-122"/>
                </a:endParaRPr>
              </a:p>
            </p:txBody>
          </p:sp>
          <p:sp>
            <p:nvSpPr>
              <p:cNvPr id="95250" name="Text Box 16"/>
              <p:cNvSpPr txBox="1"/>
              <p:nvPr/>
            </p:nvSpPr>
            <p:spPr>
              <a:xfrm>
                <a:off x="6289" y="11542"/>
                <a:ext cx="1980" cy="468"/>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楷体_GB2312" pitchFamily="49" charset="-122"/>
                  </a:rPr>
                  <a:t>LALR(1)</a:t>
                </a:r>
                <a:r>
                  <a:rPr lang="zh-CN" altLang="en-US" sz="2400" b="1" dirty="0">
                    <a:latin typeface="楷体_GB2312" pitchFamily="49" charset="-122"/>
                  </a:rPr>
                  <a:t>分析法</a:t>
                </a:r>
                <a:endParaRPr lang="zh-CN" altLang="en-US" sz="2400" b="1" dirty="0">
                  <a:latin typeface="楷体_GB2312" pitchFamily="49" charset="-122"/>
                </a:endParaRPr>
              </a:p>
            </p:txBody>
          </p:sp>
          <p:sp>
            <p:nvSpPr>
              <p:cNvPr id="95251" name="AutoShape 17"/>
              <p:cNvSpPr/>
              <p:nvPr/>
            </p:nvSpPr>
            <p:spPr>
              <a:xfrm>
                <a:off x="4744" y="10012"/>
                <a:ext cx="180" cy="1248"/>
              </a:xfrm>
              <a:prstGeom prst="leftBrace">
                <a:avLst>
                  <a:gd name="adj1" fmla="val 57777"/>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5252" name="AutoShape 18"/>
              <p:cNvSpPr/>
              <p:nvPr/>
            </p:nvSpPr>
            <p:spPr>
              <a:xfrm>
                <a:off x="6094" y="10489"/>
                <a:ext cx="270" cy="1329"/>
              </a:xfrm>
              <a:prstGeom prst="leftBrace">
                <a:avLst>
                  <a:gd name="adj1" fmla="val 41018"/>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grpSp>
        <p:sp>
          <p:nvSpPr>
            <p:cNvPr id="95242" name="AutoShape 19"/>
            <p:cNvSpPr/>
            <p:nvPr/>
          </p:nvSpPr>
          <p:spPr>
            <a:xfrm>
              <a:off x="2842" y="1502"/>
              <a:ext cx="100" cy="562"/>
            </a:xfrm>
            <a:prstGeom prst="leftBrace">
              <a:avLst>
                <a:gd name="adj1" fmla="val 46833"/>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5243" name="Text Box 20"/>
            <p:cNvSpPr txBox="1"/>
            <p:nvPr/>
          </p:nvSpPr>
          <p:spPr>
            <a:xfrm>
              <a:off x="3202" y="2500"/>
              <a:ext cx="864" cy="187"/>
            </a:xfrm>
            <a:prstGeom prst="rect">
              <a:avLst/>
            </a:prstGeom>
            <a:solidFill>
              <a:srgbClr val="FFFFFF"/>
            </a:solidFill>
            <a:ln w="9525">
              <a:noFill/>
            </a:ln>
          </p:spPr>
          <p:txBody>
            <a:bodyPr lIns="0" rIns="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2400" b="1" dirty="0">
                <a:latin typeface="楷体_GB2312" pitchFamily="49" charset="-122"/>
              </a:endParaRPr>
            </a:p>
          </p:txBody>
        </p:sp>
      </p:grpSp>
      <p:sp>
        <p:nvSpPr>
          <p:cNvPr id="95236" name="Rectangle 21"/>
          <p:cNvSpPr/>
          <p:nvPr/>
        </p:nvSpPr>
        <p:spPr>
          <a:xfrm>
            <a:off x="1162050" y="1987550"/>
            <a:ext cx="4500563" cy="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5237" name="Rectangle 22"/>
          <p:cNvSpPr/>
          <p:nvPr/>
        </p:nvSpPr>
        <p:spPr>
          <a:xfrm>
            <a:off x="1162050" y="4208463"/>
            <a:ext cx="184150" cy="7016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br>
              <a:rPr lang="en-US" altLang="zh-CN" sz="2000" b="1" dirty="0">
                <a:solidFill>
                  <a:schemeClr val="folHlink"/>
                </a:solidFill>
                <a:latin typeface="楷体_GB2312" pitchFamily="49" charset="-122"/>
              </a:rPr>
            </a:br>
            <a:endParaRPr lang="en-US" altLang="zh-CN" sz="2000" b="1" dirty="0">
              <a:solidFill>
                <a:schemeClr val="folHlink"/>
              </a:solidFill>
              <a:latin typeface="楷体_GB2312" pitchFamily="49" charset="-122"/>
            </a:endParaRPr>
          </a:p>
        </p:txBody>
      </p:sp>
      <p:sp>
        <p:nvSpPr>
          <p:cNvPr id="95238" name="Text Box 23"/>
          <p:cNvSpPr txBox="1"/>
          <p:nvPr/>
        </p:nvSpPr>
        <p:spPr>
          <a:xfrm>
            <a:off x="6553200" y="457200"/>
            <a:ext cx="2251075" cy="739775"/>
          </a:xfrm>
          <a:prstGeom prst="rect">
            <a:avLst/>
          </a:prstGeom>
          <a:gradFill rotWithShape="0">
            <a:gsLst>
              <a:gs pos="0">
                <a:srgbClr val="3399FF"/>
              </a:gs>
              <a:gs pos="100000">
                <a:schemeClr val="bg1"/>
              </a:gs>
            </a:gsLst>
            <a:lin ang="0" scaled="1"/>
            <a:tileRect/>
          </a:gradFill>
          <a:ln w="38100" cap="flat" cmpd="dbl">
            <a:solidFill>
              <a:srgbClr val="FF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4000" b="1" dirty="0">
                <a:solidFill>
                  <a:srgbClr val="FF00FF"/>
                </a:solidFill>
                <a:latin typeface="楷体_GB2312" pitchFamily="49" charset="-122"/>
              </a:rPr>
              <a:t>小结</a:t>
            </a:r>
            <a:endParaRPr lang="zh-CN" altLang="en-US" sz="4000" b="1" dirty="0">
              <a:solidFill>
                <a:srgbClr val="FF00FF"/>
              </a:solidFill>
              <a:latin typeface="楷体_GB2312"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96259" name="Rectangle 2"/>
          <p:cNvSpPr/>
          <p:nvPr/>
        </p:nvSpPr>
        <p:spPr>
          <a:xfrm>
            <a:off x="533400" y="914400"/>
            <a:ext cx="2971800" cy="457200"/>
          </a:xfrm>
          <a:prstGeom prst="rect">
            <a:avLst/>
          </a:prstGeom>
          <a:solidFill>
            <a:srgbClr val="FFFFE1">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(1)</a:t>
            </a:r>
            <a:r>
              <a:rPr lang="zh-CN" altLang="en-US" sz="2400" b="1" dirty="0"/>
              <a:t>对于算法优先分析</a:t>
            </a:r>
            <a:r>
              <a:rPr lang="en-US" altLang="zh-CN" sz="2400" b="1" dirty="0"/>
              <a:t>:</a:t>
            </a:r>
            <a:endParaRPr lang="en-US" altLang="zh-CN" sz="2400" b="1" dirty="0"/>
          </a:p>
        </p:txBody>
      </p:sp>
      <p:sp>
        <p:nvSpPr>
          <p:cNvPr id="96260" name="Rectangle 3"/>
          <p:cNvSpPr/>
          <p:nvPr/>
        </p:nvSpPr>
        <p:spPr>
          <a:xfrm>
            <a:off x="3810000" y="990600"/>
            <a:ext cx="1143000" cy="3810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6600"/>
                </a:solidFill>
              </a:rPr>
              <a:t>符号栈</a:t>
            </a:r>
            <a:endParaRPr lang="zh-CN" altLang="en-US" sz="2400" b="1" dirty="0">
              <a:solidFill>
                <a:srgbClr val="006600"/>
              </a:solidFill>
            </a:endParaRPr>
          </a:p>
        </p:txBody>
      </p:sp>
      <p:grpSp>
        <p:nvGrpSpPr>
          <p:cNvPr id="191492" name="Group 4"/>
          <p:cNvGrpSpPr/>
          <p:nvPr/>
        </p:nvGrpSpPr>
        <p:grpSpPr>
          <a:xfrm>
            <a:off x="5257800" y="990600"/>
            <a:ext cx="549275" cy="1828800"/>
            <a:chOff x="3360" y="624"/>
            <a:chExt cx="346" cy="1152"/>
          </a:xfrm>
        </p:grpSpPr>
        <p:sp>
          <p:nvSpPr>
            <p:cNvPr id="96288" name="AutoShape 5"/>
            <p:cNvSpPr/>
            <p:nvPr/>
          </p:nvSpPr>
          <p:spPr>
            <a:xfrm>
              <a:off x="3610" y="816"/>
              <a:ext cx="96" cy="816"/>
            </a:xfrm>
            <a:prstGeom prst="leftBrace">
              <a:avLst>
                <a:gd name="adj1" fmla="val 70833"/>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6289" name="Text Box 6"/>
            <p:cNvSpPr txBox="1"/>
            <p:nvPr/>
          </p:nvSpPr>
          <p:spPr>
            <a:xfrm>
              <a:off x="3360" y="624"/>
              <a:ext cx="346" cy="115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栈内终结符</a:t>
              </a:r>
              <a:endParaRPr lang="zh-CN" altLang="en-US" sz="2400" b="1" dirty="0"/>
            </a:p>
          </p:txBody>
        </p:sp>
      </p:grpSp>
      <p:grpSp>
        <p:nvGrpSpPr>
          <p:cNvPr id="191495" name="Group 7"/>
          <p:cNvGrpSpPr/>
          <p:nvPr/>
        </p:nvGrpSpPr>
        <p:grpSpPr>
          <a:xfrm>
            <a:off x="5883275" y="1295400"/>
            <a:ext cx="2362200" cy="1371600"/>
            <a:chOff x="3840" y="816"/>
            <a:chExt cx="1488" cy="864"/>
          </a:xfrm>
        </p:grpSpPr>
        <p:sp>
          <p:nvSpPr>
            <p:cNvPr id="96282" name="Line 8"/>
            <p:cNvSpPr/>
            <p:nvPr/>
          </p:nvSpPr>
          <p:spPr>
            <a:xfrm>
              <a:off x="3840" y="1056"/>
              <a:ext cx="1344" cy="0"/>
            </a:xfrm>
            <a:prstGeom prst="line">
              <a:avLst/>
            </a:prstGeom>
            <a:ln w="9525" cap="flat" cmpd="sng">
              <a:solidFill>
                <a:schemeClr val="tx1"/>
              </a:solidFill>
              <a:prstDash val="solid"/>
              <a:headEnd type="none" w="med" len="med"/>
              <a:tailEnd type="none" w="med" len="med"/>
            </a:ln>
          </p:spPr>
        </p:sp>
        <p:sp>
          <p:nvSpPr>
            <p:cNvPr id="96283" name="Line 9"/>
            <p:cNvSpPr/>
            <p:nvPr/>
          </p:nvSpPr>
          <p:spPr>
            <a:xfrm>
              <a:off x="4080" y="816"/>
              <a:ext cx="0" cy="864"/>
            </a:xfrm>
            <a:prstGeom prst="line">
              <a:avLst/>
            </a:prstGeom>
            <a:ln w="9525" cap="flat" cmpd="sng">
              <a:solidFill>
                <a:schemeClr val="tx1"/>
              </a:solidFill>
              <a:prstDash val="solid"/>
              <a:headEnd type="none" w="med" len="med"/>
              <a:tailEnd type="none" w="med" len="med"/>
            </a:ln>
          </p:spPr>
        </p:sp>
        <p:sp>
          <p:nvSpPr>
            <p:cNvPr id="96284" name="Rectangle 10"/>
            <p:cNvSpPr/>
            <p:nvPr/>
          </p:nvSpPr>
          <p:spPr>
            <a:xfrm>
              <a:off x="4032" y="1056"/>
              <a:ext cx="912" cy="2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&lt;         &gt;</a:t>
              </a:r>
              <a:endParaRPr lang="en-US" altLang="zh-CN" sz="2400" b="1" dirty="0"/>
            </a:p>
          </p:txBody>
        </p:sp>
        <p:sp>
          <p:nvSpPr>
            <p:cNvPr id="96285" name="Rectangle 11"/>
            <p:cNvSpPr/>
            <p:nvPr/>
          </p:nvSpPr>
          <p:spPr>
            <a:xfrm>
              <a:off x="4416" y="1296"/>
              <a:ext cx="912" cy="2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error</a:t>
              </a:r>
              <a:endParaRPr lang="en-US" altLang="zh-CN" sz="2400" b="1" dirty="0"/>
            </a:p>
          </p:txBody>
        </p:sp>
        <p:sp>
          <p:nvSpPr>
            <p:cNvPr id="96286" name="Line 12"/>
            <p:cNvSpPr/>
            <p:nvPr/>
          </p:nvSpPr>
          <p:spPr>
            <a:xfrm>
              <a:off x="3840" y="816"/>
              <a:ext cx="0" cy="864"/>
            </a:xfrm>
            <a:prstGeom prst="line">
              <a:avLst/>
            </a:prstGeom>
            <a:ln w="9525" cap="flat" cmpd="sng">
              <a:solidFill>
                <a:schemeClr val="tx1"/>
              </a:solidFill>
              <a:prstDash val="solid"/>
              <a:headEnd type="none" w="med" len="med"/>
              <a:tailEnd type="none" w="med" len="med"/>
            </a:ln>
          </p:spPr>
        </p:sp>
        <p:sp>
          <p:nvSpPr>
            <p:cNvPr id="96287" name="Line 13"/>
            <p:cNvSpPr/>
            <p:nvPr/>
          </p:nvSpPr>
          <p:spPr>
            <a:xfrm>
              <a:off x="3840" y="816"/>
              <a:ext cx="1344" cy="0"/>
            </a:xfrm>
            <a:prstGeom prst="line">
              <a:avLst/>
            </a:prstGeom>
            <a:ln w="9525" cap="flat" cmpd="sng">
              <a:solidFill>
                <a:schemeClr val="tx1"/>
              </a:solidFill>
              <a:prstDash val="solid"/>
              <a:headEnd type="none" w="med" len="med"/>
              <a:tailEnd type="none" w="med" len="med"/>
            </a:ln>
          </p:spPr>
        </p:sp>
      </p:grpSp>
      <p:grpSp>
        <p:nvGrpSpPr>
          <p:cNvPr id="191502" name="Group 14"/>
          <p:cNvGrpSpPr/>
          <p:nvPr/>
        </p:nvGrpSpPr>
        <p:grpSpPr>
          <a:xfrm>
            <a:off x="6111875" y="685800"/>
            <a:ext cx="1981200" cy="533400"/>
            <a:chOff x="3984" y="432"/>
            <a:chExt cx="1248" cy="336"/>
          </a:xfrm>
        </p:grpSpPr>
        <p:sp>
          <p:nvSpPr>
            <p:cNvPr id="96280" name="AutoShape 15"/>
            <p:cNvSpPr/>
            <p:nvPr/>
          </p:nvSpPr>
          <p:spPr>
            <a:xfrm rot="5400000">
              <a:off x="4560" y="144"/>
              <a:ext cx="96" cy="1152"/>
            </a:xfrm>
            <a:prstGeom prst="leftBrace">
              <a:avLst>
                <a:gd name="adj1" fmla="val 100000"/>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6281" name="Text Box 16"/>
            <p:cNvSpPr txBox="1"/>
            <p:nvPr/>
          </p:nvSpPr>
          <p:spPr>
            <a:xfrm>
              <a:off x="3984" y="432"/>
              <a:ext cx="124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栈外终结符</a:t>
              </a:r>
              <a:endParaRPr lang="zh-CN" altLang="en-US" sz="2400" b="1" dirty="0"/>
            </a:p>
          </p:txBody>
        </p:sp>
      </p:grpSp>
      <p:sp>
        <p:nvSpPr>
          <p:cNvPr id="191505" name="Rectangle 17"/>
          <p:cNvSpPr/>
          <p:nvPr/>
        </p:nvSpPr>
        <p:spPr>
          <a:xfrm>
            <a:off x="533400" y="3048000"/>
            <a:ext cx="2971800" cy="457200"/>
          </a:xfrm>
          <a:prstGeom prst="rect">
            <a:avLst/>
          </a:prstGeom>
          <a:solidFill>
            <a:srgbClr val="FFFFE1">
              <a:alpha val="50195"/>
            </a:srgbClr>
          </a:solid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(2)LR</a:t>
            </a:r>
            <a:r>
              <a:rPr lang="zh-CN" altLang="en-US" sz="2400" b="1" dirty="0"/>
              <a:t>分析</a:t>
            </a:r>
            <a:r>
              <a:rPr lang="en-US" altLang="zh-CN" sz="2400" b="1" dirty="0"/>
              <a:t>:</a:t>
            </a:r>
            <a:endParaRPr lang="en-US" altLang="zh-CN" sz="2400" b="1" dirty="0"/>
          </a:p>
        </p:txBody>
      </p:sp>
      <p:grpSp>
        <p:nvGrpSpPr>
          <p:cNvPr id="191506" name="Group 18"/>
          <p:cNvGrpSpPr/>
          <p:nvPr/>
        </p:nvGrpSpPr>
        <p:grpSpPr>
          <a:xfrm>
            <a:off x="560388" y="4235450"/>
            <a:ext cx="3467100" cy="762000"/>
            <a:chOff x="72" y="2544"/>
            <a:chExt cx="2184" cy="480"/>
          </a:xfrm>
        </p:grpSpPr>
        <p:sp>
          <p:nvSpPr>
            <p:cNvPr id="96272" name="Rectangle 19"/>
            <p:cNvSpPr/>
            <p:nvPr/>
          </p:nvSpPr>
          <p:spPr>
            <a:xfrm>
              <a:off x="72" y="2777"/>
              <a:ext cx="720" cy="24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6600"/>
                  </a:solidFill>
                </a:rPr>
                <a:t>符号栈</a:t>
              </a:r>
              <a:endParaRPr lang="zh-CN" altLang="en-US" sz="2400" b="1" dirty="0">
                <a:solidFill>
                  <a:srgbClr val="006600"/>
                </a:solidFill>
              </a:endParaRPr>
            </a:p>
          </p:txBody>
        </p:sp>
        <p:grpSp>
          <p:nvGrpSpPr>
            <p:cNvPr id="96273" name="Group 20"/>
            <p:cNvGrpSpPr/>
            <p:nvPr/>
          </p:nvGrpSpPr>
          <p:grpSpPr>
            <a:xfrm>
              <a:off x="768" y="2544"/>
              <a:ext cx="1488" cy="480"/>
              <a:chOff x="1968" y="2304"/>
              <a:chExt cx="1488" cy="480"/>
            </a:xfrm>
          </p:grpSpPr>
          <p:sp>
            <p:nvSpPr>
              <p:cNvPr id="96274" name="Line 21"/>
              <p:cNvSpPr/>
              <p:nvPr/>
            </p:nvSpPr>
            <p:spPr>
              <a:xfrm>
                <a:off x="1968" y="2304"/>
                <a:ext cx="1488" cy="0"/>
              </a:xfrm>
              <a:prstGeom prst="line">
                <a:avLst/>
              </a:prstGeom>
              <a:ln w="9525" cap="flat" cmpd="sng">
                <a:solidFill>
                  <a:schemeClr val="tx1"/>
                </a:solidFill>
                <a:prstDash val="solid"/>
                <a:headEnd type="none" w="med" len="med"/>
                <a:tailEnd type="none" w="med" len="med"/>
              </a:ln>
            </p:spPr>
          </p:sp>
          <p:sp>
            <p:nvSpPr>
              <p:cNvPr id="96275" name="Line 22"/>
              <p:cNvSpPr/>
              <p:nvPr/>
            </p:nvSpPr>
            <p:spPr>
              <a:xfrm>
                <a:off x="1968" y="2544"/>
                <a:ext cx="1488" cy="0"/>
              </a:xfrm>
              <a:prstGeom prst="line">
                <a:avLst/>
              </a:prstGeom>
              <a:ln w="9525" cap="flat" cmpd="sng">
                <a:solidFill>
                  <a:schemeClr val="tx1"/>
                </a:solidFill>
                <a:prstDash val="solid"/>
                <a:headEnd type="none" w="med" len="med"/>
                <a:tailEnd type="none" w="med" len="med"/>
              </a:ln>
            </p:spPr>
          </p:sp>
          <p:sp>
            <p:nvSpPr>
              <p:cNvPr id="96276" name="Line 23"/>
              <p:cNvSpPr/>
              <p:nvPr/>
            </p:nvSpPr>
            <p:spPr>
              <a:xfrm>
                <a:off x="1968" y="2784"/>
                <a:ext cx="1488" cy="0"/>
              </a:xfrm>
              <a:prstGeom prst="line">
                <a:avLst/>
              </a:prstGeom>
              <a:ln w="9525" cap="flat" cmpd="sng">
                <a:solidFill>
                  <a:schemeClr val="tx1"/>
                </a:solidFill>
                <a:prstDash val="solid"/>
                <a:headEnd type="none" w="med" len="med"/>
                <a:tailEnd type="none" w="med" len="med"/>
              </a:ln>
            </p:spPr>
          </p:sp>
          <p:sp>
            <p:nvSpPr>
              <p:cNvPr id="96277" name="Line 24"/>
              <p:cNvSpPr/>
              <p:nvPr/>
            </p:nvSpPr>
            <p:spPr>
              <a:xfrm>
                <a:off x="1968" y="2304"/>
                <a:ext cx="0" cy="480"/>
              </a:xfrm>
              <a:prstGeom prst="line">
                <a:avLst/>
              </a:prstGeom>
              <a:ln w="9525" cap="flat" cmpd="sng">
                <a:solidFill>
                  <a:schemeClr val="tx1"/>
                </a:solidFill>
                <a:prstDash val="solid"/>
                <a:headEnd type="none" w="med" len="med"/>
                <a:tailEnd type="none" w="med" len="med"/>
              </a:ln>
            </p:spPr>
          </p:sp>
          <p:sp>
            <p:nvSpPr>
              <p:cNvPr id="96278" name="Rectangle 25"/>
              <p:cNvSpPr/>
              <p:nvPr/>
            </p:nvSpPr>
            <p:spPr>
              <a:xfrm>
                <a:off x="2016" y="2304"/>
                <a:ext cx="1008" cy="24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S</a:t>
                </a:r>
                <a:r>
                  <a:rPr lang="en-US" altLang="zh-CN" sz="1200" b="1" dirty="0"/>
                  <a:t>0</a:t>
                </a:r>
                <a:r>
                  <a:rPr lang="en-US" altLang="zh-CN" sz="2400" b="1" dirty="0"/>
                  <a:t>,S</a:t>
                </a:r>
                <a:r>
                  <a:rPr lang="en-US" altLang="zh-CN" sz="1200" b="1" dirty="0"/>
                  <a:t>1</a:t>
                </a:r>
                <a:r>
                  <a:rPr lang="en-US" altLang="zh-CN" sz="2400" b="1" dirty="0"/>
                  <a:t>…S</a:t>
                </a:r>
                <a:r>
                  <a:rPr lang="en-US" altLang="zh-CN" sz="1200" b="1" dirty="0"/>
                  <a:t>m</a:t>
                </a:r>
                <a:endParaRPr lang="en-US" altLang="zh-CN" sz="1200" b="1" dirty="0"/>
              </a:p>
            </p:txBody>
          </p:sp>
          <p:sp>
            <p:nvSpPr>
              <p:cNvPr id="96279" name="Rectangle 26"/>
              <p:cNvSpPr/>
              <p:nvPr/>
            </p:nvSpPr>
            <p:spPr>
              <a:xfrm>
                <a:off x="2016" y="2544"/>
                <a:ext cx="1008" cy="24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#X</a:t>
                </a:r>
                <a:r>
                  <a:rPr lang="en-US" altLang="zh-CN" sz="1200" b="1" dirty="0"/>
                  <a:t>0</a:t>
                </a:r>
                <a:r>
                  <a:rPr lang="en-US" altLang="zh-CN" sz="2400" b="1" dirty="0"/>
                  <a:t>,X</a:t>
                </a:r>
                <a:r>
                  <a:rPr lang="en-US" altLang="zh-CN" sz="1200" b="1" dirty="0"/>
                  <a:t>1</a:t>
                </a:r>
                <a:r>
                  <a:rPr lang="en-US" altLang="zh-CN" sz="2400" b="1" dirty="0"/>
                  <a:t>…X</a:t>
                </a:r>
                <a:r>
                  <a:rPr lang="en-US" altLang="zh-CN" sz="1200" b="1" dirty="0"/>
                  <a:t>m</a:t>
                </a:r>
                <a:endParaRPr lang="en-US" altLang="zh-CN" sz="1200" b="1" dirty="0"/>
              </a:p>
            </p:txBody>
          </p:sp>
        </p:grpSp>
      </p:grpSp>
      <p:grpSp>
        <p:nvGrpSpPr>
          <p:cNvPr id="191515" name="Group 27"/>
          <p:cNvGrpSpPr/>
          <p:nvPr/>
        </p:nvGrpSpPr>
        <p:grpSpPr>
          <a:xfrm>
            <a:off x="4267200" y="3733800"/>
            <a:ext cx="3733800" cy="1371600"/>
            <a:chOff x="2688" y="2208"/>
            <a:chExt cx="2352" cy="864"/>
          </a:xfrm>
        </p:grpSpPr>
        <p:sp>
          <p:nvSpPr>
            <p:cNvPr id="96268" name="Rectangle 28"/>
            <p:cNvSpPr/>
            <p:nvPr/>
          </p:nvSpPr>
          <p:spPr>
            <a:xfrm>
              <a:off x="2688" y="2544"/>
              <a:ext cx="720" cy="24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6600"/>
                  </a:solidFill>
                </a:rPr>
                <a:t>分析表</a:t>
              </a:r>
              <a:endParaRPr lang="zh-CN" altLang="en-US" sz="2400" b="1" dirty="0">
                <a:solidFill>
                  <a:srgbClr val="006600"/>
                </a:solidFill>
              </a:endParaRPr>
            </a:p>
          </p:txBody>
        </p:sp>
        <p:sp>
          <p:nvSpPr>
            <p:cNvPr id="96269" name="AutoShape 29"/>
            <p:cNvSpPr/>
            <p:nvPr/>
          </p:nvSpPr>
          <p:spPr>
            <a:xfrm>
              <a:off x="3360" y="2352"/>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6270" name="Rectangle 30"/>
            <p:cNvSpPr/>
            <p:nvPr/>
          </p:nvSpPr>
          <p:spPr>
            <a:xfrm>
              <a:off x="3408" y="2208"/>
              <a:ext cx="1632" cy="2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t>状态转移</a:t>
              </a:r>
              <a:r>
                <a:rPr lang="en-US" altLang="zh-CN" sz="2400" b="1" dirty="0"/>
                <a:t>GOTO</a:t>
              </a:r>
              <a:r>
                <a:rPr lang="zh-CN" altLang="en-US" sz="2400" b="1" dirty="0"/>
                <a:t>表</a:t>
              </a:r>
              <a:endParaRPr lang="zh-CN" altLang="en-US" sz="2400" b="1" dirty="0"/>
            </a:p>
          </p:txBody>
        </p:sp>
        <p:sp>
          <p:nvSpPr>
            <p:cNvPr id="96271" name="Rectangle 31"/>
            <p:cNvSpPr/>
            <p:nvPr/>
          </p:nvSpPr>
          <p:spPr>
            <a:xfrm>
              <a:off x="3408" y="2784"/>
              <a:ext cx="1632" cy="2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t>分析动作表</a:t>
              </a:r>
              <a:r>
                <a:rPr lang="en-US" altLang="zh-CN" sz="2400" b="1" dirty="0"/>
                <a:t>ACTION</a:t>
              </a:r>
              <a:r>
                <a:rPr lang="zh-CN" altLang="en-US" sz="2400" b="1" dirty="0"/>
                <a:t>表</a:t>
              </a:r>
              <a:endParaRPr lang="zh-CN" altLang="en-US" sz="2400" b="1" dirty="0"/>
            </a:p>
            <a:p>
              <a:pPr marL="0" lvl="0" indent="0" eaLnBrk="1" hangingPunct="1">
                <a:spcBef>
                  <a:spcPct val="0"/>
                </a:spcBef>
                <a:buNone/>
              </a:pPr>
              <a:endParaRPr lang="en-US" altLang="zh-CN" sz="2400" b="1" dirty="0"/>
            </a:p>
          </p:txBody>
        </p:sp>
      </p:grpSp>
      <p:sp>
        <p:nvSpPr>
          <p:cNvPr id="96267" name="Rectangle 19"/>
          <p:cNvSpPr/>
          <p:nvPr/>
        </p:nvSpPr>
        <p:spPr>
          <a:xfrm>
            <a:off x="560388" y="4221163"/>
            <a:ext cx="1143000" cy="3810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6600"/>
                </a:solidFill>
              </a:rPr>
              <a:t>状态栈</a:t>
            </a:r>
            <a:endParaRPr lang="zh-CN" altLang="en-US" sz="2400" b="1"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1495"/>
                                        </p:tgtEl>
                                        <p:attrNameLst>
                                          <p:attrName>style.visibility</p:attrName>
                                        </p:attrNameLst>
                                      </p:cBhvr>
                                      <p:to>
                                        <p:strVal val="visible"/>
                                      </p:to>
                                    </p:set>
                                    <p:anim calcmode="lin" valueType="num">
                                      <p:cBhvr additive="base">
                                        <p:cTn id="7" dur="500" fill="hold"/>
                                        <p:tgtEl>
                                          <p:spTgt spid="191495"/>
                                        </p:tgtEl>
                                        <p:attrNameLst>
                                          <p:attrName>ppt_x</p:attrName>
                                        </p:attrNameLst>
                                      </p:cBhvr>
                                      <p:tavLst>
                                        <p:tav tm="0">
                                          <p:val>
                                            <p:strVal val="1+#ppt_w/2"/>
                                          </p:val>
                                        </p:tav>
                                        <p:tav tm="100000">
                                          <p:val>
                                            <p:strVal val="#ppt_x"/>
                                          </p:val>
                                        </p:tav>
                                      </p:tavLst>
                                    </p:anim>
                                    <p:anim calcmode="lin" valueType="num">
                                      <p:cBhvr additive="base">
                                        <p:cTn id="8" dur="500" fill="hold"/>
                                        <p:tgtEl>
                                          <p:spTgt spid="1914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1492"/>
                                        </p:tgtEl>
                                        <p:attrNameLst>
                                          <p:attrName>style.visibility</p:attrName>
                                        </p:attrNameLst>
                                      </p:cBhvr>
                                      <p:to>
                                        <p:strVal val="visible"/>
                                      </p:to>
                                    </p:set>
                                    <p:anim calcmode="lin" valueType="num">
                                      <p:cBhvr additive="base">
                                        <p:cTn id="13" dur="500" fill="hold"/>
                                        <p:tgtEl>
                                          <p:spTgt spid="191492"/>
                                        </p:tgtEl>
                                        <p:attrNameLst>
                                          <p:attrName>ppt_x</p:attrName>
                                        </p:attrNameLst>
                                      </p:cBhvr>
                                      <p:tavLst>
                                        <p:tav tm="0">
                                          <p:val>
                                            <p:strVal val="0-#ppt_w/2"/>
                                          </p:val>
                                        </p:tav>
                                        <p:tav tm="100000">
                                          <p:val>
                                            <p:strVal val="#ppt_x"/>
                                          </p:val>
                                        </p:tav>
                                      </p:tavLst>
                                    </p:anim>
                                    <p:anim calcmode="lin" valueType="num">
                                      <p:cBhvr additive="base">
                                        <p:cTn id="14" dur="500" fill="hold"/>
                                        <p:tgtEl>
                                          <p:spTgt spid="1914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1502"/>
                                        </p:tgtEl>
                                        <p:attrNameLst>
                                          <p:attrName>style.visibility</p:attrName>
                                        </p:attrNameLst>
                                      </p:cBhvr>
                                      <p:to>
                                        <p:strVal val="visible"/>
                                      </p:to>
                                    </p:set>
                                    <p:anim calcmode="lin" valueType="num">
                                      <p:cBhvr additive="base">
                                        <p:cTn id="19" dur="500" fill="hold"/>
                                        <p:tgtEl>
                                          <p:spTgt spid="191502"/>
                                        </p:tgtEl>
                                        <p:attrNameLst>
                                          <p:attrName>ppt_x</p:attrName>
                                        </p:attrNameLst>
                                      </p:cBhvr>
                                      <p:tavLst>
                                        <p:tav tm="0">
                                          <p:val>
                                            <p:strVal val="0-#ppt_w/2"/>
                                          </p:val>
                                        </p:tav>
                                        <p:tav tm="100000">
                                          <p:val>
                                            <p:strVal val="#ppt_x"/>
                                          </p:val>
                                        </p:tav>
                                      </p:tavLst>
                                    </p:anim>
                                    <p:anim calcmode="lin" valueType="num">
                                      <p:cBhvr additive="base">
                                        <p:cTn id="20" dur="500" fill="hold"/>
                                        <p:tgtEl>
                                          <p:spTgt spid="19150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1505"/>
                                        </p:tgtEl>
                                        <p:attrNameLst>
                                          <p:attrName>style.visibility</p:attrName>
                                        </p:attrNameLst>
                                      </p:cBhvr>
                                      <p:to>
                                        <p:strVal val="visible"/>
                                      </p:to>
                                    </p:set>
                                    <p:anim calcmode="lin" valueType="num">
                                      <p:cBhvr additive="base">
                                        <p:cTn id="25" dur="500" fill="hold"/>
                                        <p:tgtEl>
                                          <p:spTgt spid="191505"/>
                                        </p:tgtEl>
                                        <p:attrNameLst>
                                          <p:attrName>ppt_x</p:attrName>
                                        </p:attrNameLst>
                                      </p:cBhvr>
                                      <p:tavLst>
                                        <p:tav tm="0">
                                          <p:val>
                                            <p:strVal val="0-#ppt_w/2"/>
                                          </p:val>
                                        </p:tav>
                                        <p:tav tm="100000">
                                          <p:val>
                                            <p:strVal val="#ppt_x"/>
                                          </p:val>
                                        </p:tav>
                                      </p:tavLst>
                                    </p:anim>
                                    <p:anim calcmode="lin" valueType="num">
                                      <p:cBhvr additive="base">
                                        <p:cTn id="26" dur="500" fill="hold"/>
                                        <p:tgtEl>
                                          <p:spTgt spid="1915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1506"/>
                                        </p:tgtEl>
                                        <p:attrNameLst>
                                          <p:attrName>style.visibility</p:attrName>
                                        </p:attrNameLst>
                                      </p:cBhvr>
                                      <p:to>
                                        <p:strVal val="visible"/>
                                      </p:to>
                                    </p:set>
                                    <p:anim calcmode="lin" valueType="num">
                                      <p:cBhvr additive="base">
                                        <p:cTn id="31" dur="500" fill="hold"/>
                                        <p:tgtEl>
                                          <p:spTgt spid="191506"/>
                                        </p:tgtEl>
                                        <p:attrNameLst>
                                          <p:attrName>ppt_x</p:attrName>
                                        </p:attrNameLst>
                                      </p:cBhvr>
                                      <p:tavLst>
                                        <p:tav tm="0">
                                          <p:val>
                                            <p:strVal val="0-#ppt_w/2"/>
                                          </p:val>
                                        </p:tav>
                                        <p:tav tm="100000">
                                          <p:val>
                                            <p:strVal val="#ppt_x"/>
                                          </p:val>
                                        </p:tav>
                                      </p:tavLst>
                                    </p:anim>
                                    <p:anim calcmode="lin" valueType="num">
                                      <p:cBhvr additive="base">
                                        <p:cTn id="32" dur="500" fill="hold"/>
                                        <p:tgtEl>
                                          <p:spTgt spid="1915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91515"/>
                                        </p:tgtEl>
                                        <p:attrNameLst>
                                          <p:attrName>style.visibility</p:attrName>
                                        </p:attrNameLst>
                                      </p:cBhvr>
                                      <p:to>
                                        <p:strVal val="visible"/>
                                      </p:to>
                                    </p:set>
                                    <p:anim calcmode="lin" valueType="num">
                                      <p:cBhvr additive="base">
                                        <p:cTn id="37" dur="500" fill="hold"/>
                                        <p:tgtEl>
                                          <p:spTgt spid="191515"/>
                                        </p:tgtEl>
                                        <p:attrNameLst>
                                          <p:attrName>ppt_x</p:attrName>
                                        </p:attrNameLst>
                                      </p:cBhvr>
                                      <p:tavLst>
                                        <p:tav tm="0">
                                          <p:val>
                                            <p:strVal val="1+#ppt_w/2"/>
                                          </p:val>
                                        </p:tav>
                                        <p:tav tm="100000">
                                          <p:val>
                                            <p:strVal val="#ppt_x"/>
                                          </p:val>
                                        </p:tav>
                                      </p:tavLst>
                                    </p:anim>
                                    <p:anim calcmode="lin" valueType="num">
                                      <p:cBhvr additive="base">
                                        <p:cTn id="38" dur="500" fill="hold"/>
                                        <p:tgtEl>
                                          <p:spTgt spid="191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97283" name="Rectangle 2"/>
          <p:cNvSpPr/>
          <p:nvPr/>
        </p:nvSpPr>
        <p:spPr>
          <a:xfrm>
            <a:off x="762000" y="838200"/>
            <a:ext cx="1295400" cy="6096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006600"/>
                </a:solidFill>
              </a:rPr>
              <a:t>GOTO</a:t>
            </a:r>
            <a:r>
              <a:rPr lang="zh-CN" altLang="en-US" sz="2400" b="1" dirty="0">
                <a:solidFill>
                  <a:srgbClr val="006600"/>
                </a:solidFill>
              </a:rPr>
              <a:t>表</a:t>
            </a:r>
            <a:endParaRPr lang="zh-CN" altLang="en-US" sz="2400" b="1" dirty="0">
              <a:solidFill>
                <a:srgbClr val="006600"/>
              </a:solidFill>
            </a:endParaRPr>
          </a:p>
        </p:txBody>
      </p:sp>
      <p:grpSp>
        <p:nvGrpSpPr>
          <p:cNvPr id="192515" name="Group 3"/>
          <p:cNvGrpSpPr/>
          <p:nvPr/>
        </p:nvGrpSpPr>
        <p:grpSpPr>
          <a:xfrm>
            <a:off x="2819400" y="1447800"/>
            <a:ext cx="2209800" cy="1676400"/>
            <a:chOff x="1680" y="576"/>
            <a:chExt cx="1392" cy="1056"/>
          </a:xfrm>
        </p:grpSpPr>
        <p:sp>
          <p:nvSpPr>
            <p:cNvPr id="97306" name="Line 4"/>
            <p:cNvSpPr/>
            <p:nvPr/>
          </p:nvSpPr>
          <p:spPr>
            <a:xfrm>
              <a:off x="1680" y="576"/>
              <a:ext cx="1392" cy="0"/>
            </a:xfrm>
            <a:prstGeom prst="line">
              <a:avLst/>
            </a:prstGeom>
            <a:ln w="9525" cap="flat" cmpd="sng">
              <a:solidFill>
                <a:schemeClr val="tx1"/>
              </a:solidFill>
              <a:prstDash val="solid"/>
              <a:headEnd type="none" w="med" len="med"/>
              <a:tailEnd type="none" w="med" len="med"/>
            </a:ln>
          </p:spPr>
        </p:sp>
        <p:sp>
          <p:nvSpPr>
            <p:cNvPr id="97307" name="Line 5"/>
            <p:cNvSpPr/>
            <p:nvPr/>
          </p:nvSpPr>
          <p:spPr>
            <a:xfrm>
              <a:off x="1680" y="768"/>
              <a:ext cx="1392" cy="0"/>
            </a:xfrm>
            <a:prstGeom prst="line">
              <a:avLst/>
            </a:prstGeom>
            <a:ln w="9525" cap="flat" cmpd="sng">
              <a:solidFill>
                <a:schemeClr val="tx1"/>
              </a:solidFill>
              <a:prstDash val="solid"/>
              <a:headEnd type="none" w="med" len="med"/>
              <a:tailEnd type="none" w="med" len="med"/>
            </a:ln>
          </p:spPr>
        </p:sp>
        <p:sp>
          <p:nvSpPr>
            <p:cNvPr id="97308" name="Line 6"/>
            <p:cNvSpPr/>
            <p:nvPr/>
          </p:nvSpPr>
          <p:spPr>
            <a:xfrm>
              <a:off x="1680" y="576"/>
              <a:ext cx="0" cy="1056"/>
            </a:xfrm>
            <a:prstGeom prst="line">
              <a:avLst/>
            </a:prstGeom>
            <a:ln w="9525" cap="flat" cmpd="sng">
              <a:solidFill>
                <a:schemeClr val="tx1"/>
              </a:solidFill>
              <a:prstDash val="solid"/>
              <a:headEnd type="none" w="med" len="med"/>
              <a:tailEnd type="none" w="med" len="med"/>
            </a:ln>
          </p:spPr>
        </p:sp>
        <p:sp>
          <p:nvSpPr>
            <p:cNvPr id="97309" name="Line 7"/>
            <p:cNvSpPr/>
            <p:nvPr/>
          </p:nvSpPr>
          <p:spPr>
            <a:xfrm>
              <a:off x="1920" y="576"/>
              <a:ext cx="0" cy="1056"/>
            </a:xfrm>
            <a:prstGeom prst="line">
              <a:avLst/>
            </a:prstGeom>
            <a:ln w="9525" cap="flat" cmpd="sng">
              <a:solidFill>
                <a:schemeClr val="tx1"/>
              </a:solidFill>
              <a:prstDash val="solid"/>
              <a:headEnd type="none" w="med" len="med"/>
              <a:tailEnd type="none" w="med" len="med"/>
            </a:ln>
          </p:spPr>
        </p:sp>
        <p:sp>
          <p:nvSpPr>
            <p:cNvPr id="97310" name="Text Box 8"/>
            <p:cNvSpPr txBox="1"/>
            <p:nvPr/>
          </p:nvSpPr>
          <p:spPr>
            <a:xfrm>
              <a:off x="2112" y="960"/>
              <a:ext cx="576"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下一状态</a:t>
              </a:r>
              <a:endParaRPr lang="zh-CN" altLang="en-US" sz="2400" b="1" dirty="0"/>
            </a:p>
          </p:txBody>
        </p:sp>
      </p:grpSp>
      <p:grpSp>
        <p:nvGrpSpPr>
          <p:cNvPr id="192521" name="Group 9"/>
          <p:cNvGrpSpPr/>
          <p:nvPr/>
        </p:nvGrpSpPr>
        <p:grpSpPr>
          <a:xfrm>
            <a:off x="2041525" y="1447800"/>
            <a:ext cx="701675" cy="1676400"/>
            <a:chOff x="1190" y="816"/>
            <a:chExt cx="442" cy="1056"/>
          </a:xfrm>
        </p:grpSpPr>
        <p:sp>
          <p:nvSpPr>
            <p:cNvPr id="97304" name="AutoShape 10"/>
            <p:cNvSpPr/>
            <p:nvPr/>
          </p:nvSpPr>
          <p:spPr>
            <a:xfrm>
              <a:off x="1488" y="81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97305" name="Text Box 11"/>
            <p:cNvSpPr txBox="1"/>
            <p:nvPr/>
          </p:nvSpPr>
          <p:spPr>
            <a:xfrm>
              <a:off x="1190" y="1008"/>
              <a:ext cx="346" cy="62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状态</a:t>
              </a:r>
              <a:endParaRPr lang="zh-CN" altLang="en-US" sz="2400" b="1" dirty="0"/>
            </a:p>
          </p:txBody>
        </p:sp>
      </p:grpSp>
      <p:grpSp>
        <p:nvGrpSpPr>
          <p:cNvPr id="192524" name="Group 12"/>
          <p:cNvGrpSpPr/>
          <p:nvPr/>
        </p:nvGrpSpPr>
        <p:grpSpPr>
          <a:xfrm>
            <a:off x="3276600" y="762000"/>
            <a:ext cx="1676400" cy="609600"/>
            <a:chOff x="1968" y="384"/>
            <a:chExt cx="1056" cy="384"/>
          </a:xfrm>
        </p:grpSpPr>
        <p:sp>
          <p:nvSpPr>
            <p:cNvPr id="97302" name="AutoShape 13"/>
            <p:cNvSpPr/>
            <p:nvPr/>
          </p:nvSpPr>
          <p:spPr>
            <a:xfrm rot="5400000">
              <a:off x="2424" y="168"/>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7303" name="Text Box 14"/>
            <p:cNvSpPr txBox="1"/>
            <p:nvPr/>
          </p:nvSpPr>
          <p:spPr>
            <a:xfrm>
              <a:off x="2064" y="384"/>
              <a:ext cx="9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符号</a:t>
              </a:r>
              <a:endParaRPr lang="zh-CN" altLang="en-US" sz="2400" b="1" dirty="0"/>
            </a:p>
          </p:txBody>
        </p:sp>
      </p:grpSp>
      <p:sp>
        <p:nvSpPr>
          <p:cNvPr id="192527" name="Rectangle 15"/>
          <p:cNvSpPr/>
          <p:nvPr/>
        </p:nvSpPr>
        <p:spPr>
          <a:xfrm>
            <a:off x="5486400" y="1524000"/>
            <a:ext cx="2743200" cy="11430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6600"/>
                </a:solidFill>
              </a:rPr>
              <a:t>根据栈顶状态和栈</a:t>
            </a:r>
            <a:endParaRPr lang="zh-CN" altLang="en-US" sz="2400" b="1" dirty="0">
              <a:solidFill>
                <a:srgbClr val="006600"/>
              </a:solidFill>
            </a:endParaRPr>
          </a:p>
          <a:p>
            <a:pPr marL="0" lvl="0" indent="0" eaLnBrk="1" hangingPunct="1">
              <a:spcBef>
                <a:spcPct val="0"/>
              </a:spcBef>
              <a:buNone/>
            </a:pPr>
            <a:r>
              <a:rPr lang="zh-CN" altLang="en-US" sz="2400" b="1" dirty="0">
                <a:solidFill>
                  <a:srgbClr val="006600"/>
                </a:solidFill>
              </a:rPr>
              <a:t>顶符号推导出下一</a:t>
            </a:r>
            <a:endParaRPr lang="zh-CN" altLang="en-US" sz="2400" b="1" dirty="0">
              <a:solidFill>
                <a:srgbClr val="006600"/>
              </a:solidFill>
            </a:endParaRPr>
          </a:p>
          <a:p>
            <a:pPr marL="0" lvl="0" indent="0" eaLnBrk="1" hangingPunct="1">
              <a:spcBef>
                <a:spcPct val="0"/>
              </a:spcBef>
              <a:buNone/>
            </a:pPr>
            <a:r>
              <a:rPr lang="zh-CN" altLang="en-US" sz="2400" b="1" dirty="0">
                <a:solidFill>
                  <a:srgbClr val="006600"/>
                </a:solidFill>
              </a:rPr>
              <a:t>状态</a:t>
            </a:r>
            <a:endParaRPr lang="zh-CN" altLang="en-US" sz="2400" b="1" dirty="0">
              <a:solidFill>
                <a:srgbClr val="006600"/>
              </a:solidFill>
            </a:endParaRPr>
          </a:p>
        </p:txBody>
      </p:sp>
      <p:sp>
        <p:nvSpPr>
          <p:cNvPr id="192528" name="Rectangle 16"/>
          <p:cNvSpPr/>
          <p:nvPr/>
        </p:nvSpPr>
        <p:spPr>
          <a:xfrm>
            <a:off x="685800" y="3581400"/>
            <a:ext cx="1676400" cy="3810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400" b="1" dirty="0">
                <a:solidFill>
                  <a:srgbClr val="006600"/>
                </a:solidFill>
              </a:rPr>
              <a:t>ACTION</a:t>
            </a:r>
            <a:r>
              <a:rPr lang="zh-CN" altLang="en-US" sz="2400" b="1" dirty="0">
                <a:solidFill>
                  <a:srgbClr val="006600"/>
                </a:solidFill>
              </a:rPr>
              <a:t>表</a:t>
            </a:r>
            <a:endParaRPr lang="zh-CN" altLang="en-US" sz="2400" b="1" dirty="0">
              <a:solidFill>
                <a:srgbClr val="006600"/>
              </a:solidFill>
            </a:endParaRPr>
          </a:p>
          <a:p>
            <a:pPr marL="0" lvl="0" indent="0" eaLnBrk="1" hangingPunct="1">
              <a:lnSpc>
                <a:spcPct val="120000"/>
              </a:lnSpc>
              <a:spcBef>
                <a:spcPct val="0"/>
              </a:spcBef>
              <a:buNone/>
            </a:pPr>
            <a:endParaRPr lang="en-US" altLang="zh-CN" sz="2400" b="1" dirty="0">
              <a:solidFill>
                <a:srgbClr val="006600"/>
              </a:solidFill>
            </a:endParaRPr>
          </a:p>
        </p:txBody>
      </p:sp>
      <p:grpSp>
        <p:nvGrpSpPr>
          <p:cNvPr id="192529" name="Group 17"/>
          <p:cNvGrpSpPr/>
          <p:nvPr/>
        </p:nvGrpSpPr>
        <p:grpSpPr>
          <a:xfrm>
            <a:off x="2819400" y="3962400"/>
            <a:ext cx="2286000" cy="1676400"/>
            <a:chOff x="1776" y="2496"/>
            <a:chExt cx="1440" cy="1056"/>
          </a:xfrm>
        </p:grpSpPr>
        <p:sp>
          <p:nvSpPr>
            <p:cNvPr id="97297" name="Line 18"/>
            <p:cNvSpPr/>
            <p:nvPr/>
          </p:nvSpPr>
          <p:spPr>
            <a:xfrm>
              <a:off x="1776" y="2496"/>
              <a:ext cx="1392" cy="0"/>
            </a:xfrm>
            <a:prstGeom prst="line">
              <a:avLst/>
            </a:prstGeom>
            <a:ln w="9525" cap="flat" cmpd="sng">
              <a:solidFill>
                <a:schemeClr val="tx1"/>
              </a:solidFill>
              <a:prstDash val="solid"/>
              <a:headEnd type="none" w="med" len="med"/>
              <a:tailEnd type="none" w="med" len="med"/>
            </a:ln>
          </p:spPr>
        </p:sp>
        <p:sp>
          <p:nvSpPr>
            <p:cNvPr id="97298" name="Line 19"/>
            <p:cNvSpPr/>
            <p:nvPr/>
          </p:nvSpPr>
          <p:spPr>
            <a:xfrm>
              <a:off x="1776" y="2688"/>
              <a:ext cx="1392" cy="0"/>
            </a:xfrm>
            <a:prstGeom prst="line">
              <a:avLst/>
            </a:prstGeom>
            <a:ln w="9525" cap="flat" cmpd="sng">
              <a:solidFill>
                <a:schemeClr val="tx1"/>
              </a:solidFill>
              <a:prstDash val="solid"/>
              <a:headEnd type="none" w="med" len="med"/>
              <a:tailEnd type="none" w="med" len="med"/>
            </a:ln>
          </p:spPr>
        </p:sp>
        <p:sp>
          <p:nvSpPr>
            <p:cNvPr id="97299" name="Line 20"/>
            <p:cNvSpPr/>
            <p:nvPr/>
          </p:nvSpPr>
          <p:spPr>
            <a:xfrm>
              <a:off x="1776" y="2496"/>
              <a:ext cx="2" cy="1056"/>
            </a:xfrm>
            <a:prstGeom prst="line">
              <a:avLst/>
            </a:prstGeom>
            <a:ln w="9525" cap="flat" cmpd="sng">
              <a:solidFill>
                <a:schemeClr val="tx1"/>
              </a:solidFill>
              <a:prstDash val="solid"/>
              <a:headEnd type="none" w="med" len="med"/>
              <a:tailEnd type="none" w="med" len="med"/>
            </a:ln>
          </p:spPr>
        </p:sp>
        <p:sp>
          <p:nvSpPr>
            <p:cNvPr id="97300" name="Line 21"/>
            <p:cNvSpPr/>
            <p:nvPr/>
          </p:nvSpPr>
          <p:spPr>
            <a:xfrm>
              <a:off x="2016" y="2496"/>
              <a:ext cx="2" cy="1056"/>
            </a:xfrm>
            <a:prstGeom prst="line">
              <a:avLst/>
            </a:prstGeom>
            <a:ln w="9525" cap="flat" cmpd="sng">
              <a:solidFill>
                <a:schemeClr val="tx1"/>
              </a:solidFill>
              <a:prstDash val="solid"/>
              <a:headEnd type="none" w="med" len="med"/>
              <a:tailEnd type="none" w="med" len="med"/>
            </a:ln>
          </p:spPr>
        </p:sp>
        <p:sp>
          <p:nvSpPr>
            <p:cNvPr id="97301" name="Text Box 22"/>
            <p:cNvSpPr txBox="1"/>
            <p:nvPr/>
          </p:nvSpPr>
          <p:spPr>
            <a:xfrm>
              <a:off x="2208" y="2880"/>
              <a:ext cx="1008" cy="63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移进</a:t>
              </a:r>
              <a:r>
                <a:rPr lang="en-US" altLang="zh-CN" sz="2400" b="1" dirty="0"/>
                <a:t>S</a:t>
              </a:r>
              <a:endParaRPr lang="en-US" altLang="zh-CN" sz="2400" b="1" dirty="0"/>
            </a:p>
            <a:p>
              <a:pPr marL="0" lvl="0" indent="0" algn="ctr" eaLnBrk="1" hangingPunct="1">
                <a:spcBef>
                  <a:spcPct val="50000"/>
                </a:spcBef>
                <a:buNone/>
              </a:pPr>
              <a:r>
                <a:rPr lang="zh-CN" altLang="en-US" sz="2400" b="1" dirty="0"/>
                <a:t>规约</a:t>
              </a:r>
              <a:r>
                <a:rPr lang="en-US" altLang="zh-CN" sz="2400" b="1" dirty="0"/>
                <a:t>(r</a:t>
              </a:r>
              <a:r>
                <a:rPr lang="en-US" altLang="zh-CN" sz="1200" b="1" dirty="0"/>
                <a:t>j</a:t>
              </a:r>
              <a:r>
                <a:rPr lang="en-US" altLang="zh-CN" sz="2400" b="1" dirty="0"/>
                <a:t>)</a:t>
              </a:r>
              <a:endParaRPr lang="en-US" altLang="zh-CN" sz="2400" b="1" dirty="0"/>
            </a:p>
          </p:txBody>
        </p:sp>
      </p:grpSp>
      <p:grpSp>
        <p:nvGrpSpPr>
          <p:cNvPr id="192535" name="Group 23"/>
          <p:cNvGrpSpPr/>
          <p:nvPr/>
        </p:nvGrpSpPr>
        <p:grpSpPr>
          <a:xfrm>
            <a:off x="2041525" y="3962400"/>
            <a:ext cx="701675" cy="1676400"/>
            <a:chOff x="1190" y="816"/>
            <a:chExt cx="442" cy="1056"/>
          </a:xfrm>
        </p:grpSpPr>
        <p:sp>
          <p:nvSpPr>
            <p:cNvPr id="97295" name="AutoShape 24"/>
            <p:cNvSpPr/>
            <p:nvPr/>
          </p:nvSpPr>
          <p:spPr>
            <a:xfrm>
              <a:off x="1488" y="81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97296" name="Text Box 25"/>
            <p:cNvSpPr txBox="1"/>
            <p:nvPr/>
          </p:nvSpPr>
          <p:spPr>
            <a:xfrm>
              <a:off x="1190" y="1008"/>
              <a:ext cx="346" cy="62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状态</a:t>
              </a:r>
              <a:endParaRPr lang="zh-CN" altLang="en-US" sz="2400" b="1" dirty="0"/>
            </a:p>
          </p:txBody>
        </p:sp>
      </p:grpSp>
      <p:grpSp>
        <p:nvGrpSpPr>
          <p:cNvPr id="192538" name="Group 26"/>
          <p:cNvGrpSpPr/>
          <p:nvPr/>
        </p:nvGrpSpPr>
        <p:grpSpPr>
          <a:xfrm>
            <a:off x="3276600" y="3276600"/>
            <a:ext cx="1676400" cy="609600"/>
            <a:chOff x="1968" y="384"/>
            <a:chExt cx="1056" cy="384"/>
          </a:xfrm>
        </p:grpSpPr>
        <p:sp>
          <p:nvSpPr>
            <p:cNvPr id="97293" name="AutoShape 27"/>
            <p:cNvSpPr/>
            <p:nvPr/>
          </p:nvSpPr>
          <p:spPr>
            <a:xfrm rot="5400000">
              <a:off x="2424" y="168"/>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7294" name="Text Box 28"/>
            <p:cNvSpPr txBox="1"/>
            <p:nvPr/>
          </p:nvSpPr>
          <p:spPr>
            <a:xfrm>
              <a:off x="2064" y="384"/>
              <a:ext cx="91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终结符号</a:t>
              </a:r>
              <a:endParaRPr lang="zh-CN" altLang="en-US" sz="2400" b="1" dirty="0"/>
            </a:p>
          </p:txBody>
        </p:sp>
      </p:grpSp>
      <p:sp>
        <p:nvSpPr>
          <p:cNvPr id="192541" name="Rectangle 29"/>
          <p:cNvSpPr/>
          <p:nvPr/>
        </p:nvSpPr>
        <p:spPr>
          <a:xfrm>
            <a:off x="5486400" y="4038600"/>
            <a:ext cx="2743200" cy="11430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6600"/>
                </a:solidFill>
              </a:rPr>
              <a:t>根据栈顶状态和输入</a:t>
            </a:r>
            <a:endParaRPr lang="zh-CN" altLang="en-US" sz="2400" b="1" dirty="0">
              <a:solidFill>
                <a:srgbClr val="006600"/>
              </a:solidFill>
            </a:endParaRPr>
          </a:p>
          <a:p>
            <a:pPr marL="0" lvl="0" indent="0" eaLnBrk="1" hangingPunct="1">
              <a:spcBef>
                <a:spcPct val="0"/>
              </a:spcBef>
              <a:buNone/>
            </a:pPr>
            <a:r>
              <a:rPr lang="zh-CN" altLang="en-US" sz="2400" b="1" dirty="0">
                <a:solidFill>
                  <a:srgbClr val="006600"/>
                </a:solidFill>
              </a:rPr>
              <a:t>符号推导出下一动作</a:t>
            </a:r>
            <a:endParaRPr lang="zh-CN" altLang="en-US" sz="2400" b="1"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dissolve">
                                      <p:cBhvr>
                                        <p:cTn id="7" dur="500"/>
                                        <p:tgtEl>
                                          <p:spTgt spid="1925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2521"/>
                                        </p:tgtEl>
                                        <p:attrNameLst>
                                          <p:attrName>style.visibility</p:attrName>
                                        </p:attrNameLst>
                                      </p:cBhvr>
                                      <p:to>
                                        <p:strVal val="visible"/>
                                      </p:to>
                                    </p:set>
                                    <p:anim calcmode="lin" valueType="num">
                                      <p:cBhvr additive="base">
                                        <p:cTn id="12" dur="500" fill="hold"/>
                                        <p:tgtEl>
                                          <p:spTgt spid="192521"/>
                                        </p:tgtEl>
                                        <p:attrNameLst>
                                          <p:attrName>ppt_x</p:attrName>
                                        </p:attrNameLst>
                                      </p:cBhvr>
                                      <p:tavLst>
                                        <p:tav tm="0">
                                          <p:val>
                                            <p:strVal val="0-#ppt_w/2"/>
                                          </p:val>
                                        </p:tav>
                                        <p:tav tm="100000">
                                          <p:val>
                                            <p:strVal val="#ppt_x"/>
                                          </p:val>
                                        </p:tav>
                                      </p:tavLst>
                                    </p:anim>
                                    <p:anim calcmode="lin" valueType="num">
                                      <p:cBhvr additive="base">
                                        <p:cTn id="13" dur="500" fill="hold"/>
                                        <p:tgtEl>
                                          <p:spTgt spid="19252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192524"/>
                                        </p:tgtEl>
                                        <p:attrNameLst>
                                          <p:attrName>style.visibility</p:attrName>
                                        </p:attrNameLst>
                                      </p:cBhvr>
                                      <p:to>
                                        <p:strVal val="visible"/>
                                      </p:to>
                                    </p:set>
                                    <p:anim calcmode="lin" valueType="num">
                                      <p:cBhvr additive="base">
                                        <p:cTn id="18" dur="500" fill="hold"/>
                                        <p:tgtEl>
                                          <p:spTgt spid="192524"/>
                                        </p:tgtEl>
                                        <p:attrNameLst>
                                          <p:attrName>ppt_x</p:attrName>
                                        </p:attrNameLst>
                                      </p:cBhvr>
                                      <p:tavLst>
                                        <p:tav tm="0">
                                          <p:val>
                                            <p:strVal val="#ppt_x"/>
                                          </p:val>
                                        </p:tav>
                                        <p:tav tm="100000">
                                          <p:val>
                                            <p:strVal val="#ppt_x"/>
                                          </p:val>
                                        </p:tav>
                                      </p:tavLst>
                                    </p:anim>
                                    <p:anim calcmode="lin" valueType="num">
                                      <p:cBhvr additive="base">
                                        <p:cTn id="19" dur="500" fill="hold"/>
                                        <p:tgtEl>
                                          <p:spTgt spid="192524"/>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92527"/>
                                        </p:tgtEl>
                                        <p:attrNameLst>
                                          <p:attrName>style.visibility</p:attrName>
                                        </p:attrNameLst>
                                      </p:cBhvr>
                                      <p:to>
                                        <p:strVal val="visible"/>
                                      </p:to>
                                    </p:set>
                                    <p:animEffect transition="in" filter="box(in)">
                                      <p:cBhvr>
                                        <p:cTn id="24" dur="500"/>
                                        <p:tgtEl>
                                          <p:spTgt spid="19252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92528"/>
                                        </p:tgtEl>
                                        <p:attrNameLst>
                                          <p:attrName>style.visibility</p:attrName>
                                        </p:attrNameLst>
                                      </p:cBhvr>
                                      <p:to>
                                        <p:strVal val="visible"/>
                                      </p:to>
                                    </p:set>
                                    <p:anim calcmode="lin" valueType="num">
                                      <p:cBhvr additive="base">
                                        <p:cTn id="29" dur="500" fill="hold"/>
                                        <p:tgtEl>
                                          <p:spTgt spid="192528"/>
                                        </p:tgtEl>
                                        <p:attrNameLst>
                                          <p:attrName>ppt_x</p:attrName>
                                        </p:attrNameLst>
                                      </p:cBhvr>
                                      <p:tavLst>
                                        <p:tav tm="0">
                                          <p:val>
                                            <p:strVal val="0-#ppt_w/2"/>
                                          </p:val>
                                        </p:tav>
                                        <p:tav tm="100000">
                                          <p:val>
                                            <p:strVal val="#ppt_x"/>
                                          </p:val>
                                        </p:tav>
                                      </p:tavLst>
                                    </p:anim>
                                    <p:anim calcmode="lin" valueType="num">
                                      <p:cBhvr additive="base">
                                        <p:cTn id="30" dur="500" fill="hold"/>
                                        <p:tgtEl>
                                          <p:spTgt spid="19252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92529"/>
                                        </p:tgtEl>
                                        <p:attrNameLst>
                                          <p:attrName>style.visibility</p:attrName>
                                        </p:attrNameLst>
                                      </p:cBhvr>
                                      <p:to>
                                        <p:strVal val="visible"/>
                                      </p:to>
                                    </p:set>
                                    <p:anim calcmode="lin" valueType="num">
                                      <p:cBhvr additive="base">
                                        <p:cTn id="35" dur="500" fill="hold"/>
                                        <p:tgtEl>
                                          <p:spTgt spid="192529"/>
                                        </p:tgtEl>
                                        <p:attrNameLst>
                                          <p:attrName>ppt_x</p:attrName>
                                        </p:attrNameLst>
                                      </p:cBhvr>
                                      <p:tavLst>
                                        <p:tav tm="0">
                                          <p:val>
                                            <p:strVal val="0-#ppt_w/2"/>
                                          </p:val>
                                        </p:tav>
                                        <p:tav tm="100000">
                                          <p:val>
                                            <p:strVal val="#ppt_x"/>
                                          </p:val>
                                        </p:tav>
                                      </p:tavLst>
                                    </p:anim>
                                    <p:anim calcmode="lin" valueType="num">
                                      <p:cBhvr additive="base">
                                        <p:cTn id="36" dur="500" fill="hold"/>
                                        <p:tgtEl>
                                          <p:spTgt spid="19252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92535"/>
                                        </p:tgtEl>
                                        <p:attrNameLst>
                                          <p:attrName>style.visibility</p:attrName>
                                        </p:attrNameLst>
                                      </p:cBhvr>
                                      <p:to>
                                        <p:strVal val="visible"/>
                                      </p:to>
                                    </p:set>
                                    <p:anim calcmode="lin" valueType="num">
                                      <p:cBhvr additive="base">
                                        <p:cTn id="41" dur="500" fill="hold"/>
                                        <p:tgtEl>
                                          <p:spTgt spid="192535"/>
                                        </p:tgtEl>
                                        <p:attrNameLst>
                                          <p:attrName>ppt_x</p:attrName>
                                        </p:attrNameLst>
                                      </p:cBhvr>
                                      <p:tavLst>
                                        <p:tav tm="0">
                                          <p:val>
                                            <p:strVal val="0-#ppt_w/2"/>
                                          </p:val>
                                        </p:tav>
                                        <p:tav tm="100000">
                                          <p:val>
                                            <p:strVal val="#ppt_x"/>
                                          </p:val>
                                        </p:tav>
                                      </p:tavLst>
                                    </p:anim>
                                    <p:anim calcmode="lin" valueType="num">
                                      <p:cBhvr additive="base">
                                        <p:cTn id="42" dur="500" fill="hold"/>
                                        <p:tgtEl>
                                          <p:spTgt spid="19253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192538"/>
                                        </p:tgtEl>
                                        <p:attrNameLst>
                                          <p:attrName>style.visibility</p:attrName>
                                        </p:attrNameLst>
                                      </p:cBhvr>
                                      <p:to>
                                        <p:strVal val="visible"/>
                                      </p:to>
                                    </p:set>
                                    <p:anim calcmode="lin" valueType="num">
                                      <p:cBhvr additive="base">
                                        <p:cTn id="47" dur="500" fill="hold"/>
                                        <p:tgtEl>
                                          <p:spTgt spid="192538"/>
                                        </p:tgtEl>
                                        <p:attrNameLst>
                                          <p:attrName>ppt_x</p:attrName>
                                        </p:attrNameLst>
                                      </p:cBhvr>
                                      <p:tavLst>
                                        <p:tav tm="0">
                                          <p:val>
                                            <p:strVal val="#ppt_x"/>
                                          </p:val>
                                        </p:tav>
                                        <p:tav tm="100000">
                                          <p:val>
                                            <p:strVal val="#ppt_x"/>
                                          </p:val>
                                        </p:tav>
                                      </p:tavLst>
                                    </p:anim>
                                    <p:anim calcmode="lin" valueType="num">
                                      <p:cBhvr additive="base">
                                        <p:cTn id="48" dur="500" fill="hold"/>
                                        <p:tgtEl>
                                          <p:spTgt spid="192538"/>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92541"/>
                                        </p:tgtEl>
                                        <p:attrNameLst>
                                          <p:attrName>style.visibility</p:attrName>
                                        </p:attrNameLst>
                                      </p:cBhvr>
                                      <p:to>
                                        <p:strVal val="visible"/>
                                      </p:to>
                                    </p:set>
                                    <p:animEffect transition="in" filter="box(in)">
                                      <p:cBhvr>
                                        <p:cTn id="53" dur="500"/>
                                        <p:tgtEl>
                                          <p:spTgt spid="19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27" grpId="0"/>
      <p:bldP spid="192528" grpId="0"/>
      <p:bldP spid="19254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04C8AEB-1964-4CFA-8286-04473190A63E}" type="datetime2">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j-ea"/>
              <a:cs typeface="+mn-cs"/>
            </a:endParaRPr>
          </a:p>
        </p:txBody>
      </p:sp>
      <p:sp>
        <p:nvSpPr>
          <p:cNvPr id="98307" name="Rectangle 2"/>
          <p:cNvSpPr/>
          <p:nvPr/>
        </p:nvSpPr>
        <p:spPr>
          <a:xfrm>
            <a:off x="762000" y="762000"/>
            <a:ext cx="4800600" cy="6096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006600"/>
                </a:solidFill>
              </a:rPr>
              <a:t>将</a:t>
            </a:r>
            <a:r>
              <a:rPr lang="en-US" altLang="zh-CN" sz="2400" b="1" dirty="0">
                <a:solidFill>
                  <a:srgbClr val="006600"/>
                </a:solidFill>
              </a:rPr>
              <a:t>GOTO</a:t>
            </a:r>
            <a:r>
              <a:rPr lang="zh-CN" altLang="en-US" sz="2400" b="1" dirty="0">
                <a:solidFill>
                  <a:srgbClr val="006600"/>
                </a:solidFill>
              </a:rPr>
              <a:t>表和</a:t>
            </a:r>
            <a:r>
              <a:rPr lang="en-US" altLang="zh-CN" sz="2400" b="1" dirty="0">
                <a:solidFill>
                  <a:srgbClr val="006600"/>
                </a:solidFill>
              </a:rPr>
              <a:t>ACTION</a:t>
            </a:r>
            <a:r>
              <a:rPr lang="zh-CN" altLang="en-US" sz="2400" b="1" dirty="0">
                <a:solidFill>
                  <a:srgbClr val="006600"/>
                </a:solidFill>
              </a:rPr>
              <a:t>表压缩后得</a:t>
            </a:r>
            <a:r>
              <a:rPr lang="en-US" altLang="zh-CN" sz="2400" b="1" dirty="0">
                <a:solidFill>
                  <a:srgbClr val="006600"/>
                </a:solidFill>
              </a:rPr>
              <a:t>:</a:t>
            </a:r>
            <a:endParaRPr lang="en-US" altLang="zh-CN" sz="2400" b="1" dirty="0">
              <a:solidFill>
                <a:srgbClr val="006600"/>
              </a:solidFill>
            </a:endParaRPr>
          </a:p>
        </p:txBody>
      </p:sp>
      <p:grpSp>
        <p:nvGrpSpPr>
          <p:cNvPr id="193539" name="Group 3"/>
          <p:cNvGrpSpPr/>
          <p:nvPr/>
        </p:nvGrpSpPr>
        <p:grpSpPr>
          <a:xfrm>
            <a:off x="1050925" y="2895600"/>
            <a:ext cx="701675" cy="1676400"/>
            <a:chOff x="1190" y="816"/>
            <a:chExt cx="442" cy="1056"/>
          </a:xfrm>
        </p:grpSpPr>
        <p:sp>
          <p:nvSpPr>
            <p:cNvPr id="98322" name="AutoShape 4"/>
            <p:cNvSpPr/>
            <p:nvPr/>
          </p:nvSpPr>
          <p:spPr>
            <a:xfrm>
              <a:off x="1488" y="81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98323" name="Text Box 5"/>
            <p:cNvSpPr txBox="1"/>
            <p:nvPr/>
          </p:nvSpPr>
          <p:spPr>
            <a:xfrm>
              <a:off x="1190" y="1008"/>
              <a:ext cx="346" cy="62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状态</a:t>
              </a:r>
              <a:endParaRPr lang="zh-CN" altLang="en-US" sz="2400" b="1" dirty="0"/>
            </a:p>
          </p:txBody>
        </p:sp>
      </p:grpSp>
      <p:sp>
        <p:nvSpPr>
          <p:cNvPr id="98309" name="AutoShape 6"/>
          <p:cNvSpPr/>
          <p:nvPr/>
        </p:nvSpPr>
        <p:spPr>
          <a:xfrm rot="5400000">
            <a:off x="3467100" y="952500"/>
            <a:ext cx="228600" cy="2438400"/>
          </a:xfrm>
          <a:prstGeom prst="leftBrace">
            <a:avLst>
              <a:gd name="adj1" fmla="val 88888"/>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8310" name="Text Box 7"/>
          <p:cNvSpPr txBox="1"/>
          <p:nvPr/>
        </p:nvSpPr>
        <p:spPr>
          <a:xfrm>
            <a:off x="2584450" y="1371600"/>
            <a:ext cx="210502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None/>
            </a:pPr>
            <a:r>
              <a:rPr lang="zh-CN" altLang="en-US" sz="2400" b="1" dirty="0"/>
              <a:t>终结符号</a:t>
            </a:r>
            <a:r>
              <a:rPr lang="en-US" altLang="zh-CN" sz="2400" b="1" dirty="0"/>
              <a:t>ACTION</a:t>
            </a:r>
            <a:r>
              <a:rPr lang="zh-CN" altLang="en-US" sz="2400" b="1" dirty="0"/>
              <a:t>表</a:t>
            </a:r>
            <a:endParaRPr lang="zh-CN" altLang="en-US" sz="2400" b="1" dirty="0"/>
          </a:p>
        </p:txBody>
      </p:sp>
      <p:grpSp>
        <p:nvGrpSpPr>
          <p:cNvPr id="193544" name="Group 8"/>
          <p:cNvGrpSpPr/>
          <p:nvPr/>
        </p:nvGrpSpPr>
        <p:grpSpPr>
          <a:xfrm>
            <a:off x="4876800" y="1387475"/>
            <a:ext cx="2057400" cy="898525"/>
            <a:chOff x="2784" y="682"/>
            <a:chExt cx="1296" cy="566"/>
          </a:xfrm>
        </p:grpSpPr>
        <p:sp>
          <p:nvSpPr>
            <p:cNvPr id="98320" name="AutoShape 9"/>
            <p:cNvSpPr/>
            <p:nvPr/>
          </p:nvSpPr>
          <p:spPr>
            <a:xfrm rot="5400000">
              <a:off x="3351" y="519"/>
              <a:ext cx="162" cy="1296"/>
            </a:xfrm>
            <a:prstGeom prst="leftBrace">
              <a:avLst>
                <a:gd name="adj1" fmla="val 66666"/>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en-US" sz="2400" b="1" dirty="0"/>
            </a:p>
          </p:txBody>
        </p:sp>
        <p:sp>
          <p:nvSpPr>
            <p:cNvPr id="98321" name="Text Box 10"/>
            <p:cNvSpPr txBox="1"/>
            <p:nvPr/>
          </p:nvSpPr>
          <p:spPr>
            <a:xfrm>
              <a:off x="2913" y="682"/>
              <a:ext cx="1119"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zh-CN" altLang="en-US" sz="2400" b="1" dirty="0"/>
                <a:t>非终结符号</a:t>
              </a:r>
              <a:r>
                <a:rPr lang="en-US" altLang="zh-CN" sz="2400" b="1" dirty="0"/>
                <a:t>GOTO</a:t>
              </a:r>
              <a:r>
                <a:rPr lang="zh-CN" altLang="en-US" sz="2400" b="1" dirty="0"/>
                <a:t>表</a:t>
              </a:r>
              <a:endParaRPr lang="zh-CN" altLang="en-US" sz="2400" b="1" dirty="0"/>
            </a:p>
          </p:txBody>
        </p:sp>
      </p:grpSp>
      <p:grpSp>
        <p:nvGrpSpPr>
          <p:cNvPr id="193547" name="Group 11"/>
          <p:cNvGrpSpPr/>
          <p:nvPr/>
        </p:nvGrpSpPr>
        <p:grpSpPr>
          <a:xfrm>
            <a:off x="1828800" y="2362200"/>
            <a:ext cx="5181600" cy="2286000"/>
            <a:chOff x="864" y="1248"/>
            <a:chExt cx="3264" cy="1440"/>
          </a:xfrm>
        </p:grpSpPr>
        <p:sp>
          <p:nvSpPr>
            <p:cNvPr id="98313" name="Line 12"/>
            <p:cNvSpPr/>
            <p:nvPr/>
          </p:nvSpPr>
          <p:spPr>
            <a:xfrm>
              <a:off x="864" y="1248"/>
              <a:ext cx="3216" cy="0"/>
            </a:xfrm>
            <a:prstGeom prst="line">
              <a:avLst/>
            </a:prstGeom>
            <a:ln w="9525" cap="flat" cmpd="sng">
              <a:solidFill>
                <a:schemeClr val="tx1"/>
              </a:solidFill>
              <a:prstDash val="solid"/>
              <a:headEnd type="none" w="med" len="med"/>
              <a:tailEnd type="none" w="med" len="med"/>
            </a:ln>
          </p:spPr>
        </p:sp>
        <p:sp>
          <p:nvSpPr>
            <p:cNvPr id="98314" name="Line 13"/>
            <p:cNvSpPr/>
            <p:nvPr/>
          </p:nvSpPr>
          <p:spPr>
            <a:xfrm>
              <a:off x="864" y="1248"/>
              <a:ext cx="0" cy="1440"/>
            </a:xfrm>
            <a:prstGeom prst="line">
              <a:avLst/>
            </a:prstGeom>
            <a:ln w="9525" cap="flat" cmpd="sng">
              <a:solidFill>
                <a:schemeClr val="tx1"/>
              </a:solidFill>
              <a:prstDash val="solid"/>
              <a:headEnd type="none" w="med" len="med"/>
              <a:tailEnd type="none" w="med" len="med"/>
            </a:ln>
          </p:spPr>
        </p:sp>
        <p:sp>
          <p:nvSpPr>
            <p:cNvPr id="98315" name="Line 14"/>
            <p:cNvSpPr/>
            <p:nvPr/>
          </p:nvSpPr>
          <p:spPr>
            <a:xfrm>
              <a:off x="1200" y="1248"/>
              <a:ext cx="0" cy="1440"/>
            </a:xfrm>
            <a:prstGeom prst="line">
              <a:avLst/>
            </a:prstGeom>
            <a:ln w="9525" cap="flat" cmpd="sng">
              <a:solidFill>
                <a:schemeClr val="tx1"/>
              </a:solidFill>
              <a:prstDash val="solid"/>
              <a:headEnd type="none" w="med" len="med"/>
              <a:tailEnd type="none" w="med" len="med"/>
            </a:ln>
          </p:spPr>
        </p:sp>
        <p:sp>
          <p:nvSpPr>
            <p:cNvPr id="98316" name="Line 15"/>
            <p:cNvSpPr/>
            <p:nvPr/>
          </p:nvSpPr>
          <p:spPr>
            <a:xfrm>
              <a:off x="864" y="1536"/>
              <a:ext cx="3216" cy="0"/>
            </a:xfrm>
            <a:prstGeom prst="line">
              <a:avLst/>
            </a:prstGeom>
            <a:ln w="9525" cap="flat" cmpd="sng">
              <a:solidFill>
                <a:schemeClr val="tx1"/>
              </a:solidFill>
              <a:prstDash val="solid"/>
              <a:headEnd type="none" w="med" len="med"/>
              <a:tailEnd type="none" w="med" len="med"/>
            </a:ln>
          </p:spPr>
        </p:sp>
        <p:sp>
          <p:nvSpPr>
            <p:cNvPr id="98317" name="Line 16"/>
            <p:cNvSpPr/>
            <p:nvPr/>
          </p:nvSpPr>
          <p:spPr>
            <a:xfrm>
              <a:off x="2784" y="1248"/>
              <a:ext cx="0" cy="1440"/>
            </a:xfrm>
            <a:prstGeom prst="line">
              <a:avLst/>
            </a:prstGeom>
            <a:ln w="9525" cap="flat" cmpd="sng">
              <a:solidFill>
                <a:srgbClr val="A50021"/>
              </a:solidFill>
              <a:prstDash val="solid"/>
              <a:headEnd type="none" w="med" len="med"/>
              <a:tailEnd type="none" w="med" len="med"/>
            </a:ln>
          </p:spPr>
        </p:sp>
        <p:sp>
          <p:nvSpPr>
            <p:cNvPr id="98318" name="Text Box 17"/>
            <p:cNvSpPr txBox="1"/>
            <p:nvPr/>
          </p:nvSpPr>
          <p:spPr>
            <a:xfrm>
              <a:off x="1536" y="1728"/>
              <a:ext cx="864" cy="63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t>S</a:t>
              </a:r>
              <a:r>
                <a:rPr lang="en-US" altLang="zh-CN" sz="1200" b="1" dirty="0"/>
                <a:t>i</a:t>
              </a:r>
              <a:endParaRPr lang="en-US" altLang="zh-CN" sz="1200" b="1" dirty="0"/>
            </a:p>
            <a:p>
              <a:pPr marL="0" lvl="0" indent="0" algn="ctr" eaLnBrk="1" hangingPunct="1">
                <a:spcBef>
                  <a:spcPct val="50000"/>
                </a:spcBef>
                <a:buNone/>
              </a:pPr>
              <a:r>
                <a:rPr lang="en-US" altLang="zh-CN" sz="2400" b="1" dirty="0"/>
                <a:t>r</a:t>
              </a:r>
              <a:r>
                <a:rPr lang="en-US" altLang="zh-CN" sz="1200" b="1" dirty="0"/>
                <a:t>j</a:t>
              </a:r>
              <a:endParaRPr lang="en-US" altLang="zh-CN" sz="1200" b="1" dirty="0"/>
            </a:p>
          </p:txBody>
        </p:sp>
        <p:sp>
          <p:nvSpPr>
            <p:cNvPr id="98319" name="Rectangle 18"/>
            <p:cNvSpPr/>
            <p:nvPr/>
          </p:nvSpPr>
          <p:spPr>
            <a:xfrm>
              <a:off x="2928" y="1920"/>
              <a:ext cx="1200" cy="2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a:t>
              </a:r>
              <a:r>
                <a:rPr lang="zh-CN" altLang="en-US" sz="2400" b="1" dirty="0"/>
                <a:t>下一状态数</a:t>
              </a:r>
              <a:r>
                <a:rPr lang="en-US" altLang="zh-CN" sz="2400" b="1" dirty="0"/>
                <a:t>)</a:t>
              </a:r>
              <a:endParaRPr lang="en-US" altLang="zh-CN" sz="2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3547"/>
                                        </p:tgtEl>
                                        <p:attrNameLst>
                                          <p:attrName>style.visibility</p:attrName>
                                        </p:attrNameLst>
                                      </p:cBhvr>
                                      <p:to>
                                        <p:strVal val="visible"/>
                                      </p:to>
                                    </p:set>
                                    <p:animEffect transition="in" filter="dissolve">
                                      <p:cBhvr>
                                        <p:cTn id="7" dur="500"/>
                                        <p:tgtEl>
                                          <p:spTgt spid="1935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3539"/>
                                        </p:tgtEl>
                                        <p:attrNameLst>
                                          <p:attrName>style.visibility</p:attrName>
                                        </p:attrNameLst>
                                      </p:cBhvr>
                                      <p:to>
                                        <p:strVal val="visible"/>
                                      </p:to>
                                    </p:set>
                                    <p:anim calcmode="lin" valueType="num">
                                      <p:cBhvr additive="base">
                                        <p:cTn id="12" dur="500" fill="hold"/>
                                        <p:tgtEl>
                                          <p:spTgt spid="193539"/>
                                        </p:tgtEl>
                                        <p:attrNameLst>
                                          <p:attrName>ppt_x</p:attrName>
                                        </p:attrNameLst>
                                      </p:cBhvr>
                                      <p:tavLst>
                                        <p:tav tm="0">
                                          <p:val>
                                            <p:strVal val="0-#ppt_w/2"/>
                                          </p:val>
                                        </p:tav>
                                        <p:tav tm="100000">
                                          <p:val>
                                            <p:strVal val="#ppt_x"/>
                                          </p:val>
                                        </p:tav>
                                      </p:tavLst>
                                    </p:anim>
                                    <p:anim calcmode="lin" valueType="num">
                                      <p:cBhvr additive="base">
                                        <p:cTn id="13" dur="500" fill="hold"/>
                                        <p:tgtEl>
                                          <p:spTgt spid="19353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193544"/>
                                        </p:tgtEl>
                                        <p:attrNameLst>
                                          <p:attrName>style.visibility</p:attrName>
                                        </p:attrNameLst>
                                      </p:cBhvr>
                                      <p:to>
                                        <p:strVal val="visible"/>
                                      </p:to>
                                    </p:set>
                                    <p:anim calcmode="lin" valueType="num">
                                      <p:cBhvr additive="base">
                                        <p:cTn id="18" dur="500" fill="hold"/>
                                        <p:tgtEl>
                                          <p:spTgt spid="193544"/>
                                        </p:tgtEl>
                                        <p:attrNameLst>
                                          <p:attrName>ppt_x</p:attrName>
                                        </p:attrNameLst>
                                      </p:cBhvr>
                                      <p:tavLst>
                                        <p:tav tm="0">
                                          <p:val>
                                            <p:strVal val="#ppt_x"/>
                                          </p:val>
                                        </p:tav>
                                        <p:tav tm="100000">
                                          <p:val>
                                            <p:strVal val="#ppt_x"/>
                                          </p:val>
                                        </p:tav>
                                      </p:tavLst>
                                    </p:anim>
                                    <p:anim calcmode="lin" valueType="num">
                                      <p:cBhvr additive="base">
                                        <p:cTn id="19" dur="500" fill="hold"/>
                                        <p:tgtEl>
                                          <p:spTgt spid="1935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PROBLEMREMARKTITLE" val="ProblemRemarkBoardTitle"/>
</p:tagLst>
</file>

<file path=ppt/tags/tag15.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7.xml><?xml version="1.0" encoding="utf-8"?>
<p:tagLst xmlns:p="http://schemas.openxmlformats.org/presentationml/2006/main">
  <p:tag name="RAINPROBLEM" val="ProblemSetting"/>
  <p:tag name="RAINPROBLEMTYPE" val="MultipleChoice"/>
</p:tagLst>
</file>

<file path=ppt/tags/tag18.xml><?xml version="1.0" encoding="utf-8"?>
<p:tagLst xmlns:p="http://schemas.openxmlformats.org/presentationml/2006/main">
  <p:tag name="RAINPROBLEM" val="MultipleChoice"/>
  <p:tag name="PROBLEMHASREMARK" val="True"/>
  <p:tag name="PROBLEMREMARK" val="分析这个LR(1)每个项目集的项目，可以发现，即使不考查搜索符，它的任何项目集中都没有动作冲突，因此这个文法是LR(0)文法。"/>
  <p:tag name="PROBLEMSCORE" val="10.0"/>
</p:tagLst>
</file>

<file path=ppt/tags/tag19.xml><?xml version="1.0" encoding="utf-8"?>
<p:tagLst xmlns:p="http://schemas.openxmlformats.org/presentationml/2006/main">
  <p:tag name="RAINPROBLEM" val="ProblemBody"/>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Submit"/>
  <p:tag name="RAINPROBLEMTYPE" val="FillBlank"/>
</p:tagLst>
</file>

<file path=ppt/tags/tag21.xml><?xml version="1.0" encoding="utf-8"?>
<p:tagLst xmlns:p="http://schemas.openxmlformats.org/presentationml/2006/main">
  <p:tag name="RAINPROBLEM" val="ProblemRemarkBoard"/>
</p:tagLst>
</file>

<file path=ppt/tags/tag22.xml><?xml version="1.0" encoding="utf-8"?>
<p:tagLst xmlns:p="http://schemas.openxmlformats.org/presentationml/2006/main">
  <p:tag name="PROBLEMREMARKTITLE" val="ProblemRemarkBoardTip"/>
</p:tagLst>
</file>

<file path=ppt/tags/tag23.xml><?xml version="1.0" encoding="utf-8"?>
<p:tagLst xmlns:p="http://schemas.openxmlformats.org/presentationml/2006/main">
  <p:tag name="RAINPROBLEM" val="ProblemRemark"/>
</p:tagLst>
</file>

<file path=ppt/tags/tag24.xml><?xml version="1.0" encoding="utf-8"?>
<p:tagLst xmlns:p="http://schemas.openxmlformats.org/presentationml/2006/main">
  <p:tag name="PROBLEMREMARKTITLE" val="ProblemRemarkBoardTitle"/>
</p:tagLst>
</file>

<file path=ppt/tags/tag25.xml><?xml version="1.0" encoding="utf-8"?>
<p:tagLst xmlns:p="http://schemas.openxmlformats.org/presentationml/2006/main">
  <p:tag name="PROBLEMREMARKTITLE" val="ProblemRemarkBoardTitle"/>
</p:tagLst>
</file>

<file path=ppt/tags/tag26.xml><?xml version="1.0" encoding="utf-8"?>
<p:tagLst xmlns:p="http://schemas.openxmlformats.org/presentationml/2006/main">
  <p:tag name="PROBLEMREMARKTITLE" val="ProblemRemarkBoardTitle"/>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 val="ProblemSetting"/>
  <p:tag name="RAINPROBLEMTYPE" val="FillBlank"/>
</p:tagLst>
</file>

<file path=ppt/tags/tag32.xml><?xml version="1.0" encoding="utf-8"?>
<p:tagLst xmlns:p="http://schemas.openxmlformats.org/presentationml/2006/main">
  <p:tag name="RAINPROBLEM" val="FillBlank"/>
  <p:tag name="PROBLEMHASREMARK" val="False"/>
  <p:tag name="PROBLEMBLANKORDER" val="false"/>
  <p:tag name="PROBLEMBLANKKEYWORD" val="填空"/>
  <p:tag name="PROBLEMBLANK" val="[{&quot;num&quot;:1,&quot;caseSensitive&quot;:false,&quot;fuzzyMatch&quot;:false,&quot;Score&quot;:10.0,&quot;answers&quot;:[&quot;7&quot;]},{&quot;num&quot;:2,&quot;caseSensitive&quot;:false,&quot;fuzzyMatch&quot;:false,&quot;Score&quot;:10.0,&quot;answers&quot;:[&quot;10&quot;]}]"/>
  <p:tag name="PROBLEMSCORE" val="20.0"/>
</p:tagLst>
</file>

<file path=ppt/tags/tag33.xml><?xml version="1.0" encoding="utf-8"?>
<p:tagLst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57&quot;/&gt;&lt;/object&gt;&lt;object type=&quot;3&quot; unique_id=&quot;10004&quot;&gt;&lt;property id=&quot;20148&quot; value=&quot;5&quot;/&gt;&lt;property id=&quot;20300&quot; value=&quot;Slide 2&quot;/&gt;&lt;property id=&quot;20307&quot; value=&quot;343&quot;/&gt;&lt;/object&gt;&lt;object type=&quot;3&quot; unique_id=&quot;10005&quot;&gt;&lt;property id=&quot;20148&quot; value=&quot;5&quot;/&gt;&lt;property id=&quot;20300&quot; value=&quot;Slide 3&quot;/&gt;&lt;property id=&quot;20307&quot; value=&quot;443&quot;/&gt;&lt;/object&gt;&lt;object type=&quot;3&quot; unique_id=&quot;10006&quot;&gt;&lt;property id=&quot;20148&quot; value=&quot;5&quot;/&gt;&lt;property id=&quot;20300&quot; value=&quot;Slide 4&quot;/&gt;&lt;property id=&quot;20307&quot; value=&quot;258&quot;/&gt;&lt;/object&gt;&lt;object type=&quot;3&quot; unique_id=&quot;10007&quot;&gt;&lt;property id=&quot;20148&quot; value=&quot;5&quot;/&gt;&lt;property id=&quot;20300&quot; value=&quot;Slide 5&quot;/&gt;&lt;property id=&quot;20307&quot; value=&quot;345&quot;/&gt;&lt;/object&gt;&lt;object type=&quot;3&quot; unique_id=&quot;10008&quot;&gt;&lt;property id=&quot;20148&quot; value=&quot;5&quot;/&gt;&lt;property id=&quot;20300&quot; value=&quot;Slide 6&quot;/&gt;&lt;property id=&quot;20307&quot; value=&quot;440&quot;/&gt;&lt;/object&gt;&lt;object type=&quot;3&quot; unique_id=&quot;10009&quot;&gt;&lt;property id=&quot;20148&quot; value=&quot;5&quot;/&gt;&lt;property id=&quot;20300&quot; value=&quot;Slide 7&quot;/&gt;&lt;property id=&quot;20307&quot; value=&quot;346&quot;/&gt;&lt;/object&gt;&lt;object type=&quot;3&quot; unique_id=&quot;10010&quot;&gt;&lt;property id=&quot;20148&quot; value=&quot;5&quot;/&gt;&lt;property id=&quot;20300&quot; value=&quot;Slide 8&quot;/&gt;&lt;property id=&quot;20307&quot; value=&quot;350&quot;/&gt;&lt;/object&gt;&lt;object type=&quot;3&quot; unique_id=&quot;10011&quot;&gt;&lt;property id=&quot;20148&quot; value=&quot;5&quot;/&gt;&lt;property id=&quot;20300&quot; value=&quot;Slide 9&quot;/&gt;&lt;property id=&quot;20307&quot; value=&quot;438&quot;/&gt;&lt;/object&gt;&lt;object type=&quot;3&quot; unique_id=&quot;10012&quot;&gt;&lt;property id=&quot;20148&quot; value=&quot;5&quot;/&gt;&lt;property id=&quot;20300&quot; value=&quot;Slide 10&quot;/&gt;&lt;property id=&quot;20307&quot; value=&quot;439&quot;/&gt;&lt;/object&gt;&lt;object type=&quot;3&quot; unique_id=&quot;10013&quot;&gt;&lt;property id=&quot;20148&quot; value=&quot;5&quot;/&gt;&lt;property id=&quot;20300&quot; value=&quot;Slide 11&quot;/&gt;&lt;property id=&quot;20307&quot; value=&quot;349&quot;/&gt;&lt;/object&gt;&lt;object type=&quot;3&quot; unique_id=&quot;10014&quot;&gt;&lt;property id=&quot;20148&quot; value=&quot;5&quot;/&gt;&lt;property id=&quot;20300&quot; value=&quot;Slide 12&quot;/&gt;&lt;property id=&quot;20307&quot; value=&quot;354&quot;/&gt;&lt;/object&gt;&lt;object type=&quot;3&quot; unique_id=&quot;10016&quot;&gt;&lt;property id=&quot;20148&quot; value=&quot;5&quot;/&gt;&lt;property id=&quot;20300&quot; value=&quot;Slide 13&quot;/&gt;&lt;property id=&quot;20307&quot; value=&quot;357&quot;/&gt;&lt;/object&gt;&lt;object type=&quot;3&quot; unique_id=&quot;10017&quot;&gt;&lt;property id=&quot;20148&quot; value=&quot;5&quot;/&gt;&lt;property id=&quot;20300&quot; value=&quot;Slide 14&quot;/&gt;&lt;property id=&quot;20307&quot; value=&quot;450&quot;/&gt;&lt;/object&gt;&lt;object type=&quot;3&quot; unique_id=&quot;10018&quot;&gt;&lt;property id=&quot;20148&quot; value=&quot;5&quot;/&gt;&lt;property id=&quot;20300&quot; value=&quot;Slide 15&quot;/&gt;&lt;property id=&quot;20307&quot; value=&quot;452&quot;/&gt;&lt;/object&gt;&lt;object type=&quot;3&quot; unique_id=&quot;10019&quot;&gt;&lt;property id=&quot;20148&quot; value=&quot;5&quot;/&gt;&lt;property id=&quot;20300&quot; value=&quot;Slide 16&quot;/&gt;&lt;property id=&quot;20307&quot; value=&quot;453&quot;/&gt;&lt;/object&gt;&lt;object type=&quot;3&quot; unique_id=&quot;10020&quot;&gt;&lt;property id=&quot;20148&quot; value=&quot;5&quot;/&gt;&lt;property id=&quot;20300&quot; value=&quot;Slide 18&quot;/&gt;&lt;property id=&quot;20307&quot; value=&quot;455&quot;/&gt;&lt;/object&gt;&lt;object type=&quot;3&quot; unique_id=&quot;10021&quot;&gt;&lt;property id=&quot;20148&quot; value=&quot;5&quot;/&gt;&lt;property id=&quot;20300&quot; value=&quot;Slide 19&quot;/&gt;&lt;property id=&quot;20307&quot; value=&quot;456&quot;/&gt;&lt;/object&gt;&lt;object type=&quot;3&quot; unique_id=&quot;10022&quot;&gt;&lt;property id=&quot;20148&quot; value=&quot;5&quot;/&gt;&lt;property id=&quot;20300&quot; value=&quot;Slide 20&quot;/&gt;&lt;property id=&quot;20307&quot; value=&quot;457&quot;/&gt;&lt;/object&gt;&lt;object type=&quot;3&quot; unique_id=&quot;10023&quot;&gt;&lt;property id=&quot;20148&quot; value=&quot;5&quot;/&gt;&lt;property id=&quot;20300&quot; value=&quot;Slide 21&quot;/&gt;&lt;property id=&quot;20307&quot; value=&quot;461&quot;/&gt;&lt;/object&gt;&lt;object type=&quot;3&quot; unique_id=&quot;10024&quot;&gt;&lt;property id=&quot;20148&quot; value=&quot;5&quot;/&gt;&lt;property id=&quot;20300&quot; value=&quot;Slide 22&quot;/&gt;&lt;property id=&quot;20307&quot; value=&quot;358&quot;/&gt;&lt;/object&gt;&lt;object type=&quot;3&quot; unique_id=&quot;10025&quot;&gt;&lt;property id=&quot;20148&quot; value=&quot;5&quot;/&gt;&lt;property id=&quot;20300&quot; value=&quot;Slide 23&quot;/&gt;&lt;property id=&quot;20307&quot; value=&quot;360&quot;/&gt;&lt;/object&gt;&lt;object type=&quot;3&quot; unique_id=&quot;10026&quot;&gt;&lt;property id=&quot;20148&quot; value=&quot;5&quot;/&gt;&lt;property id=&quot;20300&quot; value=&quot;Slide 24&quot;/&gt;&lt;property id=&quot;20307&quot; value=&quot;361&quot;/&gt;&lt;/object&gt;&lt;object type=&quot;3&quot; unique_id=&quot;10027&quot;&gt;&lt;property id=&quot;20148&quot; value=&quot;5&quot;/&gt;&lt;property id=&quot;20300&quot; value=&quot;Slide 25&quot;/&gt;&lt;property id=&quot;20307&quot; value=&quot;523&quot;/&gt;&lt;/object&gt;&lt;object type=&quot;3&quot; unique_id=&quot;10028&quot;&gt;&lt;property id=&quot;20148&quot; value=&quot;5&quot;/&gt;&lt;property id=&quot;20300&quot; value=&quot;Slide 26&quot;/&gt;&lt;property id=&quot;20307&quot; value=&quot;364&quot;/&gt;&lt;/object&gt;&lt;object type=&quot;3&quot; unique_id=&quot;10029&quot;&gt;&lt;property id=&quot;20148&quot; value=&quot;5&quot;/&gt;&lt;property id=&quot;20300&quot; value=&quot;Slide 27&quot;/&gt;&lt;property id=&quot;20307&quot; value=&quot;365&quot;/&gt;&lt;/object&gt;&lt;object type=&quot;3&quot; unique_id=&quot;10030&quot;&gt;&lt;property id=&quot;20148&quot; value=&quot;5&quot;/&gt;&lt;property id=&quot;20300&quot; value=&quot;Slide 28&quot;/&gt;&lt;property id=&quot;20307&quot; value=&quot;367&quot;/&gt;&lt;/object&gt;&lt;object type=&quot;3&quot; unique_id=&quot;10031&quot;&gt;&lt;property id=&quot;20148&quot; value=&quot;5&quot;/&gt;&lt;property id=&quot;20300&quot; value=&quot;Slide 29&quot;/&gt;&lt;property id=&quot;20307&quot; value=&quot;368&quot;/&gt;&lt;/object&gt;&lt;object type=&quot;3&quot; unique_id=&quot;10032&quot;&gt;&lt;property id=&quot;20148&quot; value=&quot;5&quot;/&gt;&lt;property id=&quot;20300&quot; value=&quot;Slide 30&quot;/&gt;&lt;property id=&quot;20307&quot; value=&quot;369&quot;/&gt;&lt;/object&gt;&lt;object type=&quot;3&quot; unique_id=&quot;10033&quot;&gt;&lt;property id=&quot;20148&quot; value=&quot;5&quot;/&gt;&lt;property id=&quot;20300&quot; value=&quot;Slide 31&quot;/&gt;&lt;property id=&quot;20307&quot; value=&quot;370&quot;/&gt;&lt;/object&gt;&lt;object type=&quot;3&quot; unique_id=&quot;10034&quot;&gt;&lt;property id=&quot;20148&quot; value=&quot;5&quot;/&gt;&lt;property id=&quot;20300&quot; value=&quot;Slide 32&quot;/&gt;&lt;property id=&quot;20307&quot; value=&quot;371&quot;/&gt;&lt;/object&gt;&lt;object type=&quot;3&quot; unique_id=&quot;10035&quot;&gt;&lt;property id=&quot;20148&quot; value=&quot;5&quot;/&gt;&lt;property id=&quot;20300&quot; value=&quot;Slide 33&quot;/&gt;&lt;property id=&quot;20307&quot; value=&quot;372&quot;/&gt;&lt;/object&gt;&lt;object type=&quot;3&quot; unique_id=&quot;10036&quot;&gt;&lt;property id=&quot;20148&quot; value=&quot;5&quot;/&gt;&lt;property id=&quot;20300&quot; value=&quot;Slide 34&quot;/&gt;&lt;property id=&quot;20307&quot; value=&quot;373&quot;/&gt;&lt;/object&gt;&lt;object type=&quot;3&quot; unique_id=&quot;10037&quot;&gt;&lt;property id=&quot;20148&quot; value=&quot;5&quot;/&gt;&lt;property id=&quot;20300&quot; value=&quot;Slide 35&quot;/&gt;&lt;property id=&quot;20307&quot; value=&quot;474&quot;/&gt;&lt;/object&gt;&lt;object type=&quot;3&quot; unique_id=&quot;10038&quot;&gt;&lt;property id=&quot;20148&quot; value=&quot;5&quot;/&gt;&lt;property id=&quot;20300&quot; value=&quot;Slide 36&quot;/&gt;&lt;property id=&quot;20307&quot; value=&quot;374&quot;/&gt;&lt;/object&gt;&lt;object type=&quot;3&quot; unique_id=&quot;10039&quot;&gt;&lt;property id=&quot;20148&quot; value=&quot;5&quot;/&gt;&lt;property id=&quot;20300&quot; value=&quot;Slide 37&quot;/&gt;&lt;property id=&quot;20307&quot; value=&quot;375&quot;/&gt;&lt;/object&gt;&lt;object type=&quot;3&quot; unique_id=&quot;10040&quot;&gt;&lt;property id=&quot;20148&quot; value=&quot;5&quot;/&gt;&lt;property id=&quot;20300&quot; value=&quot;Slide 38&quot;/&gt;&lt;property id=&quot;20307&quot; value=&quot;376&quot;/&gt;&lt;/object&gt;&lt;object type=&quot;3&quot; unique_id=&quot;10041&quot;&gt;&lt;property id=&quot;20148&quot; value=&quot;5&quot;/&gt;&lt;property id=&quot;20300&quot; value=&quot;Slide 39&quot;/&gt;&lt;property id=&quot;20307&quot; value=&quot;377&quot;/&gt;&lt;/object&gt;&lt;object type=&quot;3&quot; unique_id=&quot;10042&quot;&gt;&lt;property id=&quot;20148&quot; value=&quot;5&quot;/&gt;&lt;property id=&quot;20300&quot; value=&quot;Slide 40&quot;/&gt;&lt;property id=&quot;20307&quot; value=&quot;473&quot;/&gt;&lt;/object&gt;&lt;object type=&quot;3&quot; unique_id=&quot;10043&quot;&gt;&lt;property id=&quot;20148&quot; value=&quot;5&quot;/&gt;&lt;property id=&quot;20300&quot; value=&quot;Slide 41&quot;/&gt;&lt;property id=&quot;20307&quot; value=&quot;475&quot;/&gt;&lt;/object&gt;&lt;object type=&quot;3&quot; unique_id=&quot;10044&quot;&gt;&lt;property id=&quot;20148&quot; value=&quot;5&quot;/&gt;&lt;property id=&quot;20300&quot; value=&quot;Slide 42&quot;/&gt;&lt;property id=&quot;20307&quot; value=&quot;378&quot;/&gt;&lt;/object&gt;&lt;object type=&quot;3&quot; unique_id=&quot;10045&quot;&gt;&lt;property id=&quot;20148&quot; value=&quot;5&quot;/&gt;&lt;property id=&quot;20300&quot; value=&quot;Slide 43&quot;/&gt;&lt;property id=&quot;20307&quot; value=&quot;379&quot;/&gt;&lt;/object&gt;&lt;object type=&quot;3&quot; unique_id=&quot;10046&quot;&gt;&lt;property id=&quot;20148&quot; value=&quot;5&quot;/&gt;&lt;property id=&quot;20300&quot; value=&quot;Slide 44&quot;/&gt;&lt;property id=&quot;20307&quot; value=&quot;380&quot;/&gt;&lt;/object&gt;&lt;object type=&quot;3&quot; unique_id=&quot;10047&quot;&gt;&lt;property id=&quot;20148&quot; value=&quot;5&quot;/&gt;&lt;property id=&quot;20300&quot; value=&quot;Slide 45&quot;/&gt;&lt;property id=&quot;20307&quot; value=&quot;381&quot;/&gt;&lt;/object&gt;&lt;object type=&quot;3&quot; unique_id=&quot;10048&quot;&gt;&lt;property id=&quot;20148&quot; value=&quot;5&quot;/&gt;&lt;property id=&quot;20300&quot; value=&quot;Slide 46&quot;/&gt;&lt;property id=&quot;20307&quot; value=&quot;382&quot;/&gt;&lt;/object&gt;&lt;object type=&quot;3&quot; unique_id=&quot;10049&quot;&gt;&lt;property id=&quot;20148&quot; value=&quot;5&quot;/&gt;&lt;property id=&quot;20300&quot; value=&quot;Slide 47&quot;/&gt;&lt;property id=&quot;20307&quot; value=&quot;383&quot;/&gt;&lt;/object&gt;&lt;object type=&quot;3&quot; unique_id=&quot;10050&quot;&gt;&lt;property id=&quot;20148&quot; value=&quot;5&quot;/&gt;&lt;property id=&quot;20300&quot; value=&quot;Slide 48&quot;/&gt;&lt;property id=&quot;20307&quot; value=&quot;384&quot;/&gt;&lt;/object&gt;&lt;object type=&quot;3&quot; unique_id=&quot;10051&quot;&gt;&lt;property id=&quot;20148&quot; value=&quot;5&quot;/&gt;&lt;property id=&quot;20300&quot; value=&quot;Slide 49&quot;/&gt;&lt;property id=&quot;20307&quot; value=&quot;386&quot;/&gt;&lt;/object&gt;&lt;object type=&quot;3&quot; unique_id=&quot;10052&quot;&gt;&lt;property id=&quot;20148&quot; value=&quot;5&quot;/&gt;&lt;property id=&quot;20300&quot; value=&quot;Slide 50&quot;/&gt;&lt;property id=&quot;20307&quot; value=&quot;388&quot;/&gt;&lt;/object&gt;&lt;object type=&quot;3&quot; unique_id=&quot;10053&quot;&gt;&lt;property id=&quot;20148&quot; value=&quot;5&quot;/&gt;&lt;property id=&quot;20300&quot; value=&quot;Slide 51&quot;/&gt;&lt;property id=&quot;20307&quot; value=&quot;389&quot;/&gt;&lt;/object&gt;&lt;object type=&quot;3&quot; unique_id=&quot;10054&quot;&gt;&lt;property id=&quot;20148&quot; value=&quot;5&quot;/&gt;&lt;property id=&quot;20300&quot; value=&quot;Slide 52&quot;/&gt;&lt;property id=&quot;20307&quot; value=&quot;390&quot;/&gt;&lt;/object&gt;&lt;object type=&quot;3&quot; unique_id=&quot;10055&quot;&gt;&lt;property id=&quot;20148&quot; value=&quot;5&quot;/&gt;&lt;property id=&quot;20300&quot; value=&quot;Slide 53&quot;/&gt;&lt;property id=&quot;20307&quot; value=&quot;391&quot;/&gt;&lt;/object&gt;&lt;object type=&quot;3&quot; unique_id=&quot;10056&quot;&gt;&lt;property id=&quot;20148&quot; value=&quot;5&quot;/&gt;&lt;property id=&quot;20300&quot; value=&quot;Slide 54&quot;/&gt;&lt;property id=&quot;20307&quot; value=&quot;392&quot;/&gt;&lt;/object&gt;&lt;object type=&quot;3&quot; unique_id=&quot;10057&quot;&gt;&lt;property id=&quot;20148&quot; value=&quot;5&quot;/&gt;&lt;property id=&quot;20300&quot; value=&quot;Slide 55&quot;/&gt;&lt;property id=&quot;20307&quot; value=&quot;394&quot;/&gt;&lt;/object&gt;&lt;object type=&quot;3&quot; unique_id=&quot;10058&quot;&gt;&lt;property id=&quot;20148&quot; value=&quot;5&quot;/&gt;&lt;property id=&quot;20300&quot; value=&quot;Slide 56&quot;/&gt;&lt;property id=&quot;20307&quot; value=&quot;395&quot;/&gt;&lt;/object&gt;&lt;object type=&quot;3&quot; unique_id=&quot;10059&quot;&gt;&lt;property id=&quot;20148&quot; value=&quot;5&quot;/&gt;&lt;property id=&quot;20300&quot; value=&quot;Slide 57&quot;/&gt;&lt;property id=&quot;20307&quot; value=&quot;478&quot;/&gt;&lt;/object&gt;&lt;object type=&quot;3&quot; unique_id=&quot;10060&quot;&gt;&lt;property id=&quot;20148&quot; value=&quot;5&quot;/&gt;&lt;property id=&quot;20300&quot; value=&quot;Slide 58&quot;/&gt;&lt;property id=&quot;20307&quot; value=&quot;479&quot;/&gt;&lt;/object&gt;&lt;object type=&quot;3&quot; unique_id=&quot;10061&quot;&gt;&lt;property id=&quot;20148&quot; value=&quot;5&quot;/&gt;&lt;property id=&quot;20300&quot; value=&quot;Slide 59&quot;/&gt;&lt;property id=&quot;20307&quot; value=&quot;480&quot;/&gt;&lt;/object&gt;&lt;object type=&quot;3&quot; unique_id=&quot;10062&quot;&gt;&lt;property id=&quot;20148&quot; value=&quot;5&quot;/&gt;&lt;property id=&quot;20300&quot; value=&quot;Slide 60&quot;/&gt;&lt;property id=&quot;20307&quot; value=&quot;481&quot;/&gt;&lt;/object&gt;&lt;object type=&quot;3&quot; unique_id=&quot;10063&quot;&gt;&lt;property id=&quot;20148&quot; value=&quot;5&quot;/&gt;&lt;property id=&quot;20300&quot; value=&quot;Slide 61&quot;/&gt;&lt;property id=&quot;20307&quot; value=&quot;482&quot;/&gt;&lt;/object&gt;&lt;object type=&quot;3&quot; unique_id=&quot;10064&quot;&gt;&lt;property id=&quot;20148&quot; value=&quot;5&quot;/&gt;&lt;property id=&quot;20300&quot; value=&quot;Slide 62&quot;/&gt;&lt;property id=&quot;20307&quot; value=&quot;483&quot;/&gt;&lt;/object&gt;&lt;object type=&quot;3&quot; unique_id=&quot;10065&quot;&gt;&lt;property id=&quot;20148&quot; value=&quot;5&quot;/&gt;&lt;property id=&quot;20300&quot; value=&quot;Slide 63&quot;/&gt;&lt;property id=&quot;20307&quot; value=&quot;484&quot;/&gt;&lt;/object&gt;&lt;object type=&quot;3&quot; unique_id=&quot;10066&quot;&gt;&lt;property id=&quot;20148&quot; value=&quot;5&quot;/&gt;&lt;property id=&quot;20300&quot; value=&quot;Slide 64&quot;/&gt;&lt;property id=&quot;20307&quot; value=&quot;487&quot;/&gt;&lt;/object&gt;&lt;object type=&quot;3&quot; unique_id=&quot;10067&quot;&gt;&lt;property id=&quot;20148&quot; value=&quot;5&quot;/&gt;&lt;property id=&quot;20300&quot; value=&quot;Slide 65&quot;/&gt;&lt;property id=&quot;20307&quot; value=&quot;488&quot;/&gt;&lt;/object&gt;&lt;object type=&quot;3&quot; unique_id=&quot;10068&quot;&gt;&lt;property id=&quot;20148&quot; value=&quot;5&quot;/&gt;&lt;property id=&quot;20300&quot; value=&quot;Slide 66&quot;/&gt;&lt;property id=&quot;20307&quot; value=&quot;489&quot;/&gt;&lt;/object&gt;&lt;object type=&quot;3&quot; unique_id=&quot;10069&quot;&gt;&lt;property id=&quot;20148&quot; value=&quot;5&quot;/&gt;&lt;property id=&quot;20300&quot; value=&quot;Slide 67&quot;/&gt;&lt;property id=&quot;20307&quot; value=&quot;490&quot;/&gt;&lt;/object&gt;&lt;object type=&quot;3&quot; unique_id=&quot;10070&quot;&gt;&lt;property id=&quot;20148&quot; value=&quot;5&quot;/&gt;&lt;property id=&quot;20300&quot; value=&quot;Slide 68&quot;/&gt;&lt;property id=&quot;20307&quot; value=&quot;492&quot;/&gt;&lt;/object&gt;&lt;object type=&quot;3&quot; unique_id=&quot;10071&quot;&gt;&lt;property id=&quot;20148&quot; value=&quot;5&quot;/&gt;&lt;property id=&quot;20300&quot; value=&quot;Slide 69&quot;/&gt;&lt;property id=&quot;20307&quot; value=&quot;493&quot;/&gt;&lt;/object&gt;&lt;object type=&quot;3&quot; unique_id=&quot;10072&quot;&gt;&lt;property id=&quot;20148&quot; value=&quot;5&quot;/&gt;&lt;property id=&quot;20300&quot; value=&quot;Slide 70&quot;/&gt;&lt;property id=&quot;20307&quot; value=&quot;494&quot;/&gt;&lt;/object&gt;&lt;object type=&quot;3&quot; unique_id=&quot;10073&quot;&gt;&lt;property id=&quot;20148&quot; value=&quot;5&quot;/&gt;&lt;property id=&quot;20300&quot; value=&quot;Slide 71&quot;/&gt;&lt;property id=&quot;20307&quot; value=&quot;495&quot;/&gt;&lt;/object&gt;&lt;object type=&quot;3&quot; unique_id=&quot;10074&quot;&gt;&lt;property id=&quot;20148&quot; value=&quot;5&quot;/&gt;&lt;property id=&quot;20300&quot; value=&quot;Slide 72&quot;/&gt;&lt;property id=&quot;20307&quot; value=&quot;522&quot;/&gt;&lt;/object&gt;&lt;object type=&quot;3&quot; unique_id=&quot;10075&quot;&gt;&lt;property id=&quot;20148&quot; value=&quot;5&quot;/&gt;&lt;property id=&quot;20300&quot; value=&quot;Slide 73&quot;/&gt;&lt;property id=&quot;20307&quot; value=&quot;496&quot;/&gt;&lt;/object&gt;&lt;object type=&quot;3&quot; unique_id=&quot;10076&quot;&gt;&lt;property id=&quot;20148&quot; value=&quot;5&quot;/&gt;&lt;property id=&quot;20300&quot; value=&quot;Slide 74&quot;/&gt;&lt;property id=&quot;20307&quot; value=&quot;497&quot;/&gt;&lt;/object&gt;&lt;object type=&quot;3&quot; unique_id=&quot;10077&quot;&gt;&lt;property id=&quot;20148&quot; value=&quot;5&quot;/&gt;&lt;property id=&quot;20300&quot; value=&quot;Slide 75&quot;/&gt;&lt;property id=&quot;20307&quot; value=&quot;498&quot;/&gt;&lt;/object&gt;&lt;object type=&quot;3&quot; unique_id=&quot;10078&quot;&gt;&lt;property id=&quot;20148&quot; value=&quot;5&quot;/&gt;&lt;property id=&quot;20300&quot; value=&quot;Slide 76&quot;/&gt;&lt;property id=&quot;20307&quot; value=&quot;499&quot;/&gt;&lt;/object&gt;&lt;object type=&quot;3&quot; unique_id=&quot;10079&quot;&gt;&lt;property id=&quot;20148&quot; value=&quot;5&quot;/&gt;&lt;property id=&quot;20300&quot; value=&quot;Slide 77&quot;/&gt;&lt;property id=&quot;20307&quot; value=&quot;501&quot;/&gt;&lt;/object&gt;&lt;object type=&quot;3&quot; unique_id=&quot;10080&quot;&gt;&lt;property id=&quot;20148&quot; value=&quot;5&quot;/&gt;&lt;property id=&quot;20300&quot; value=&quot;Slide 78&quot;/&gt;&lt;property id=&quot;20307&quot; value=&quot;504&quot;/&gt;&lt;/object&gt;&lt;object type=&quot;3&quot; unique_id=&quot;10081&quot;&gt;&lt;property id=&quot;20148&quot; value=&quot;5&quot;/&gt;&lt;property id=&quot;20300&quot; value=&quot;Slide 79&quot;/&gt;&lt;property id=&quot;20307&quot; value=&quot;505&quot;/&gt;&lt;/object&gt;&lt;object type=&quot;3&quot; unique_id=&quot;10082&quot;&gt;&lt;property id=&quot;20148&quot; value=&quot;5&quot;/&gt;&lt;property id=&quot;20300&quot; value=&quot;Slide 80&quot;/&gt;&lt;property id=&quot;20307&quot; value=&quot;507&quot;/&gt;&lt;/object&gt;&lt;object type=&quot;3&quot; unique_id=&quot;10083&quot;&gt;&lt;property id=&quot;20148&quot; value=&quot;5&quot;/&gt;&lt;property id=&quot;20300&quot; value=&quot;Slide 81&quot;/&gt;&lt;property id=&quot;20307&quot; value=&quot;508&quot;/&gt;&lt;/object&gt;&lt;object type=&quot;3&quot; unique_id=&quot;10084&quot;&gt;&lt;property id=&quot;20148&quot; value=&quot;5&quot;/&gt;&lt;property id=&quot;20300&quot; value=&quot;Slide 82&quot;/&gt;&lt;property id=&quot;20307&quot; value=&quot;509&quot;/&gt;&lt;/object&gt;&lt;object type=&quot;3&quot; unique_id=&quot;10085&quot;&gt;&lt;property id=&quot;20148&quot; value=&quot;5&quot;/&gt;&lt;property id=&quot;20300&quot; value=&quot;Slide 83&quot;/&gt;&lt;property id=&quot;20307&quot; value=&quot;510&quot;/&gt;&lt;/object&gt;&lt;object type=&quot;3&quot; unique_id=&quot;10086&quot;&gt;&lt;property id=&quot;20148&quot; value=&quot;5&quot;/&gt;&lt;property id=&quot;20300&quot; value=&quot;Slide 84&quot;/&gt;&lt;property id=&quot;20307&quot; value=&quot;511&quot;/&gt;&lt;/object&gt;&lt;object type=&quot;3&quot; unique_id=&quot;10087&quot;&gt;&lt;property id=&quot;20148&quot; value=&quot;5&quot;/&gt;&lt;property id=&quot;20300&quot; value=&quot;Slide 85&quot;/&gt;&lt;property id=&quot;20307&quot; value=&quot;512&quot;/&gt;&lt;/object&gt;&lt;object type=&quot;3&quot; unique_id=&quot;10088&quot;&gt;&lt;property id=&quot;20148&quot; value=&quot;5&quot;/&gt;&lt;property id=&quot;20300&quot; value=&quot;Slide 86&quot;/&gt;&lt;property id=&quot;20307&quot; value=&quot;513&quot;/&gt;&lt;/object&gt;&lt;object type=&quot;3&quot; unique_id=&quot;10089&quot;&gt;&lt;property id=&quot;20148&quot; value=&quot;5&quot;/&gt;&lt;property id=&quot;20300&quot; value=&quot;Slide 87&quot;/&gt;&lt;property id=&quot;20307&quot; value=&quot;514&quot;/&gt;&lt;/object&gt;&lt;object type=&quot;3&quot; unique_id=&quot;10090&quot;&gt;&lt;property id=&quot;20148&quot; value=&quot;5&quot;/&gt;&lt;property id=&quot;20300&quot; value=&quot;Slide 88&quot;/&gt;&lt;property id=&quot;20307&quot; value=&quot;515&quot;/&gt;&lt;/object&gt;&lt;object type=&quot;3&quot; unique_id=&quot;10091&quot;&gt;&lt;property id=&quot;20148&quot; value=&quot;5&quot;/&gt;&lt;property id=&quot;20300&quot; value=&quot;Slide 89&quot;/&gt;&lt;property id=&quot;20307&quot; value=&quot;516&quot;/&gt;&lt;/object&gt;&lt;object type=&quot;3&quot; unique_id=&quot;10092&quot;&gt;&lt;property id=&quot;20148&quot; value=&quot;5&quot;/&gt;&lt;property id=&quot;20300&quot; value=&quot;Slide 90&quot;/&gt;&lt;property id=&quot;20307&quot; value=&quot;517&quot;/&gt;&lt;/object&gt;&lt;object type=&quot;3&quot; unique_id=&quot;10093&quot;&gt;&lt;property id=&quot;20148&quot; value=&quot;5&quot;/&gt;&lt;property id=&quot;20300&quot; value=&quot;Slide 91&quot;/&gt;&lt;property id=&quot;20307&quot; value=&quot;518&quot;/&gt;&lt;/object&gt;&lt;object type=&quot;3&quot; unique_id=&quot;10094&quot;&gt;&lt;property id=&quot;20148&quot; value=&quot;5&quot;/&gt;&lt;property id=&quot;20300&quot; value=&quot;Slide 92&quot;/&gt;&lt;property id=&quot;20307&quot; value=&quot;519&quot;/&gt;&lt;/object&gt;&lt;object type=&quot;3&quot; unique_id=&quot;10095&quot;&gt;&lt;property id=&quot;20148&quot; value=&quot;5&quot;/&gt;&lt;property id=&quot;20300&quot; value=&quot;Slide 93&quot;/&gt;&lt;property id=&quot;20307&quot; value=&quot;520&quot;/&gt;&lt;/object&gt;&lt;object type=&quot;3&quot; unique_id=&quot;10096&quot;&gt;&lt;property id=&quot;20148&quot; value=&quot;5&quot;/&gt;&lt;property id=&quot;20300&quot; value=&quot;Slide 94&quot;/&gt;&lt;property id=&quot;20307&quot; value=&quot;521&quot;/&gt;&lt;/object&gt;&lt;object type=&quot;3&quot; unique_id=&quot;10097&quot;&gt;&lt;property id=&quot;20148&quot; value=&quot;5&quot;/&gt;&lt;property id=&quot;20300&quot; value=&quot;Slide 95&quot;/&gt;&lt;property id=&quot;20307&quot; value=&quot;397&quot;/&gt;&lt;/object&gt;&lt;object type=&quot;3&quot; unique_id=&quot;10098&quot;&gt;&lt;property id=&quot;20148&quot; value=&quot;5&quot;/&gt;&lt;property id=&quot;20300&quot; value=&quot;Slide 96&quot;/&gt;&lt;property id=&quot;20307&quot; value=&quot;398&quot;/&gt;&lt;/object&gt;&lt;object type=&quot;3&quot; unique_id=&quot;10099&quot;&gt;&lt;property id=&quot;20148&quot; value=&quot;5&quot;/&gt;&lt;property id=&quot;20300&quot; value=&quot;Slide 97&quot;/&gt;&lt;property id=&quot;20307&quot; value=&quot;399&quot;/&gt;&lt;/object&gt;&lt;object type=&quot;3&quot; unique_id=&quot;10100&quot;&gt;&lt;property id=&quot;20148&quot; value=&quot;5&quot;/&gt;&lt;property id=&quot;20300&quot; value=&quot;Slide 98&quot;/&gt;&lt;property id=&quot;20307&quot; value=&quot;400&quot;/&gt;&lt;/object&gt;&lt;object type=&quot;3&quot; unique_id=&quot;10101&quot;&gt;&lt;property id=&quot;20148&quot; value=&quot;5&quot;/&gt;&lt;property id=&quot;20300&quot; value=&quot;Slide 99&quot;/&gt;&lt;property id=&quot;20307&quot; value=&quot;401&quot;/&gt;&lt;/object&gt;&lt;object type=&quot;3&quot; unique_id=&quot;10102&quot;&gt;&lt;property id=&quot;20148&quot; value=&quot;5&quot;/&gt;&lt;property id=&quot;20300&quot; value=&quot;Slide 100&quot;/&gt;&lt;property id=&quot;20307&quot; value=&quot;402&quot;/&gt;&lt;/object&gt;&lt;object type=&quot;3&quot; unique_id=&quot;10103&quot;&gt;&lt;property id=&quot;20148&quot; value=&quot;5&quot;/&gt;&lt;property id=&quot;20300&quot; value=&quot;Slide 101&quot;/&gt;&lt;property id=&quot;20307&quot; value=&quot;403&quot;/&gt;&lt;/object&gt;&lt;object type=&quot;3&quot; unique_id=&quot;10104&quot;&gt;&lt;property id=&quot;20148&quot; value=&quot;5&quot;/&gt;&lt;property id=&quot;20300&quot; value=&quot;Slide 102&quot;/&gt;&lt;property id=&quot;20307&quot; value=&quot;404&quot;/&gt;&lt;/object&gt;&lt;object type=&quot;3&quot; unique_id=&quot;10105&quot;&gt;&lt;property id=&quot;20148&quot; value=&quot;5&quot;/&gt;&lt;property id=&quot;20300&quot; value=&quot;Slide 103&quot;/&gt;&lt;property id=&quot;20307&quot; value=&quot;405&quot;/&gt;&lt;/object&gt;&lt;object type=&quot;3&quot; unique_id=&quot;10106&quot;&gt;&lt;property id=&quot;20148&quot; value=&quot;5&quot;/&gt;&lt;property id=&quot;20300&quot; value=&quot;Slide 104&quot;/&gt;&lt;property id=&quot;20307&quot; value=&quot;426&quot;/&gt;&lt;/object&gt;&lt;object type=&quot;3&quot; unique_id=&quot;10107&quot;&gt;&lt;property id=&quot;20148&quot; value=&quot;5&quot;/&gt;&lt;property id=&quot;20300&quot; value=&quot;Slide 105&quot;/&gt;&lt;property id=&quot;20307&quot; value=&quot;427&quot;/&gt;&lt;/object&gt;&lt;object type=&quot;3&quot; unique_id=&quot;10108&quot;&gt;&lt;property id=&quot;20148&quot; value=&quot;5&quot;/&gt;&lt;property id=&quot;20300&quot; value=&quot;Slide 106&quot;/&gt;&lt;property id=&quot;20307&quot; value=&quot;428&quot;/&gt;&lt;/object&gt;&lt;object type=&quot;3&quot; unique_id=&quot;10109&quot;&gt;&lt;property id=&quot;20148&quot; value=&quot;5&quot;/&gt;&lt;property id=&quot;20300&quot; value=&quot;Slide 107&quot;/&gt;&lt;property id=&quot;20307&quot; value=&quot;429&quot;/&gt;&lt;/object&gt;&lt;object type=&quot;3&quot; unique_id=&quot;10110&quot;&gt;&lt;property id=&quot;20148&quot; value=&quot;5&quot;/&gt;&lt;property id=&quot;20300&quot; value=&quot;Slide 108&quot;/&gt;&lt;property id=&quot;20307&quot; value=&quot;430&quot;/&gt;&lt;/object&gt;&lt;object type=&quot;3&quot; unique_id=&quot;10111&quot;&gt;&lt;property id=&quot;20148&quot; value=&quot;5&quot;/&gt;&lt;property id=&quot;20300&quot; value=&quot;Slide 109&quot;/&gt;&lt;property id=&quot;20307&quot; value=&quot;431&quot;/&gt;&lt;/object&gt;&lt;object type=&quot;3&quot; unique_id=&quot;10112&quot;&gt;&lt;property id=&quot;20148&quot; value=&quot;5&quot;/&gt;&lt;property id=&quot;20300&quot; value=&quot;Slide 110&quot;/&gt;&lt;property id=&quot;20307&quot; value=&quot;432&quot;/&gt;&lt;/object&gt;&lt;object type=&quot;3&quot; unique_id=&quot;10113&quot;&gt;&lt;property id=&quot;20148&quot; value=&quot;5&quot;/&gt;&lt;property id=&quot;20300&quot; value=&quot;Slide 111&quot;/&gt;&lt;property id=&quot;20307&quot; value=&quot;433&quot;/&gt;&lt;/object&gt;&lt;object type=&quot;3&quot; unique_id=&quot;10340&quot;&gt;&lt;property id=&quot;20148&quot; value=&quot;5&quot;/&gt;&lt;property id=&quot;20300&quot; value=&quot;Slide 17&quot;/&gt;&lt;property id=&quot;20307&quot; value=&quot;524&quot;/&gt;&lt;/object&gt;&lt;/object&gt;&lt;object type=&quot;8&quot; unique_id=&quot;10226&quot;&gt;&lt;/object&gt;&lt;/object&gt;&lt;/database&gt;"/>
  <p:tag name="MMPROD_NEXTUNIQUEID" val="10009"/>
  <p:tag name="SECTOMILLISECCONVERTED" val="1"/>
</p:tagLst>
</file>

<file path=ppt/tags/tag4.xml><?xml version="1.0" encoding="utf-8"?>
<p:tagLst xmlns:p="http://schemas.openxmlformats.org/presentationml/2006/main">
  <p:tag name="RAINPROBLEM" val="ProblemBullet"/>
  <p:tag name="RAINPROBLEMTYPE" val="MultipleChoice"/>
  <p:tag name="RAINBULLET" val="Correct"/>
</p:tagLst>
</file>

<file path=ppt/tags/tag5.xml><?xml version="1.0" encoding="utf-8"?>
<p:tagLst xmlns:p="http://schemas.openxmlformats.org/presentationml/2006/main">
  <p:tag name="RAINPROBLEM" val="ProblemBullet"/>
  <p:tag name="RAINPROBLEMTYPE" val="MultipleChoice"/>
  <p:tag name="RAINBULLET" val="Wrong"/>
</p:tagLst>
</file>

<file path=ppt/tags/tag6.xml><?xml version="1.0" encoding="utf-8"?>
<p:tagLst xmlns:p="http://schemas.openxmlformats.org/presentationml/2006/main">
  <p:tag name="RAINPROBLEM" val="ProblemSubmit"/>
  <p:tag name="RAINPROBLEMTYPE" val="MultipleChoice"/>
</p:tagLst>
</file>

<file path=ppt/tags/tag7.xml><?xml version="1.0" encoding="utf-8"?>
<p:tagLst xmlns:p="http://schemas.openxmlformats.org/presentationml/2006/main">
  <p:tag name="RAINPROBLEM" val="ProblemRemarkBoard"/>
</p:tagLst>
</file>

<file path=ppt/tags/tag8.xml><?xml version="1.0" encoding="utf-8"?>
<p:tagLst xmlns:p="http://schemas.openxmlformats.org/presentationml/2006/main">
  <p:tag name="PROBLEMREMARKTITLE" val="ProblemRemarkBoardTip"/>
</p:tagLst>
</file>

<file path=ppt/tags/tag9.xml><?xml version="1.0" encoding="utf-8"?>
<p:tagLst xmlns:p="http://schemas.openxmlformats.org/presentationml/2006/main">
  <p:tag name="RAINPROBLEM" val="ProblemRemark"/>
</p:tagLst>
</file>

<file path=ppt/theme/theme1.xml><?xml version="1.0" encoding="utf-8"?>
<a:theme xmlns:a="http://schemas.openxmlformats.org/drawingml/2006/main" name="bb">
  <a:themeElements>
    <a:clrScheme name="b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b">
      <a:majorFont>
        <a:latin typeface="Times New Roman"/>
        <a:ea typeface="宋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FF"/>
        </a:solid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rgbClr val="FF99FF"/>
        </a:solid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E:\My Documents\backup\Presentation Designs new\bb.pot</Template>
  <TotalTime>0</TotalTime>
  <Words>14784</Words>
  <Application>WPS 演示</Application>
  <PresentationFormat>全屏显示(4:3)</PresentationFormat>
  <Paragraphs>1893</Paragraphs>
  <Slides>94</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7</vt:i4>
      </vt:variant>
      <vt:variant>
        <vt:lpstr>幻灯片标题</vt:lpstr>
      </vt:variant>
      <vt:variant>
        <vt:i4>94</vt:i4>
      </vt:variant>
    </vt:vector>
  </HeadingPairs>
  <TitlesOfParts>
    <vt:vector size="120" baseType="lpstr">
      <vt:lpstr>Arial</vt:lpstr>
      <vt:lpstr>宋体</vt:lpstr>
      <vt:lpstr>Wingdings</vt:lpstr>
      <vt:lpstr>Times New Roman</vt:lpstr>
      <vt:lpstr>楷体_GB2312</vt:lpstr>
      <vt:lpstr>新宋体</vt:lpstr>
      <vt:lpstr>微软雅黑</vt:lpstr>
      <vt:lpstr>Adobe 黑体 Std R</vt:lpstr>
      <vt:lpstr>黑体</vt:lpstr>
      <vt:lpstr>Symbol</vt:lpstr>
      <vt:lpstr>Times New Roman MT Extra Bold</vt:lpstr>
      <vt:lpstr>MT Extra</vt:lpstr>
      <vt:lpstr>仿宋_GB2312</vt:lpstr>
      <vt:lpstr>仿宋</vt:lpstr>
      <vt:lpstr>Tahoma</vt:lpstr>
      <vt:lpstr>Monotype Sorts</vt:lpstr>
      <vt:lpstr>Wingdings</vt:lpstr>
      <vt:lpstr>Arial Unicode MS</vt:lpstr>
      <vt:lpstr>bb</vt:lpstr>
      <vt:lpstr>Word.Picture.8</vt:lpstr>
      <vt:lpstr>Paint.Picture</vt:lpstr>
      <vt:lpstr>Word.Picture.8</vt:lpstr>
      <vt:lpstr>Word.Picture.8</vt:lpstr>
      <vt:lpstr>Word.Document.8</vt:lpstr>
      <vt:lpstr>Word.Picture.8</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V505B</dc:creator>
  <cp:lastModifiedBy>wuzeto</cp:lastModifiedBy>
  <cp:revision>153</cp:revision>
  <dcterms:created xsi:type="dcterms:W3CDTF">2008-03-24T06:33:41Z</dcterms:created>
  <dcterms:modified xsi:type="dcterms:W3CDTF">2024-12-17T12:49:18Z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7730A3F514C74438A937021C95CB2AA9_12</vt:lpwstr>
  </property>
  <property fmtid="{D5CDD505-2E9C-101B-9397-08002B2CF9AE}" pid="3" name="KSOProductBuildVer">
    <vt:lpwstr>2052-12.1.0.19302</vt:lpwstr>
  </property>
</Properties>
</file>