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7" r:id="rId2"/>
    <p:sldId id="1070" r:id="rId3"/>
    <p:sldId id="1071" r:id="rId4"/>
    <p:sldId id="286" r:id="rId5"/>
    <p:sldId id="8957" r:id="rId6"/>
    <p:sldId id="8958" r:id="rId7"/>
    <p:sldId id="272" r:id="rId8"/>
    <p:sldId id="260" r:id="rId9"/>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7">
          <p15:clr>
            <a:srgbClr val="A4A3A4"/>
          </p15:clr>
        </p15:guide>
        <p15:guide id="2"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 Ji Su" initials="yesu" lastIdx="2" clrIdx="0"/>
  <p:cmAuthor id="2" name="Bessie Binxin Luo" initials="bluo" lastIdx="2" clrIdx="1"/>
  <p:cmAuthor id="3" name="cw ma" initials="c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89B82C"/>
    <a:srgbClr val="88B92B"/>
    <a:srgbClr val="1B7CC0"/>
    <a:srgbClr val="FF9900"/>
    <a:srgbClr val="1464B1"/>
    <a:srgbClr val="87B831"/>
    <a:srgbClr val="1F7EC0"/>
    <a:srgbClr val="88B8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50" autoAdjust="0"/>
    <p:restoredTop sz="92000" autoAdjust="0"/>
  </p:normalViewPr>
  <p:slideViewPr>
    <p:cSldViewPr>
      <p:cViewPr varScale="1">
        <p:scale>
          <a:sx n="73" d="100"/>
          <a:sy n="73" d="100"/>
        </p:scale>
        <p:origin x="1790" y="43"/>
      </p:cViewPr>
      <p:guideLst>
        <p:guide orient="horz" pos="2277"/>
        <p:guide pos="3119"/>
      </p:guideLst>
    </p:cSldViewPr>
  </p:slideViewPr>
  <p:notesTextViewPr>
    <p:cViewPr>
      <p:scale>
        <a:sx n="200" d="100"/>
        <a:sy n="200" d="100"/>
      </p:scale>
      <p:origin x="0" y="0"/>
    </p:cViewPr>
  </p:notesTextViewPr>
  <p:sorterViewPr>
    <p:cViewPr>
      <p:scale>
        <a:sx n="100" d="100"/>
        <a:sy n="100" d="100"/>
      </p:scale>
      <p:origin x="0" y="-8275"/>
    </p:cViewPr>
  </p:sorterViewPr>
  <p:notesViewPr>
    <p:cSldViewPr>
      <p:cViewPr varScale="1">
        <p:scale>
          <a:sx n="49" d="100"/>
          <a:sy n="49" d="100"/>
        </p:scale>
        <p:origin x="291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0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605"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FA311-374B-4D85-B528-A157F6BBA199}" type="datetimeFigureOut">
              <a:rPr lang="zh-CN" altLang="en-US" smtClean="0"/>
              <a:t>2021/2/22</a:t>
            </a:fld>
            <a:endParaRPr lang="zh-CN" altLang="en-US"/>
          </a:p>
        </p:txBody>
      </p:sp>
      <p:sp>
        <p:nvSpPr>
          <p:cNvPr id="1048606"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607"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D7290D-EDF3-4FAE-9C8D-BDA6D7E2EB73}"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59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A57D9-3FF7-4199-950E-2B81C5A9F924}" type="datetimeFigureOut">
              <a:rPr lang="zh-CN" altLang="en-US" smtClean="0"/>
              <a:t>2021/2/22</a:t>
            </a:fld>
            <a:endParaRPr lang="zh-CN" altLang="en-US"/>
          </a:p>
        </p:txBody>
      </p:sp>
      <p:sp>
        <p:nvSpPr>
          <p:cNvPr id="1048600" name="幻灯片图像占位符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60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0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60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F0490-80C0-4D70-A843-9C953AF146F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幻灯片图像占位符 1"/>
          <p:cNvSpPr>
            <a:spLocks noGrp="1" noRot="1" noChangeAspect="1"/>
          </p:cNvSpPr>
          <p:nvPr>
            <p:ph type="sldImg"/>
          </p:nvPr>
        </p:nvSpPr>
        <p:spPr>
          <a:xfrm>
            <a:off x="1200150" y="1143000"/>
            <a:ext cx="4457700" cy="3086100"/>
          </a:xfrm>
        </p:spPr>
      </p:sp>
      <p:sp>
        <p:nvSpPr>
          <p:cNvPr id="1048579" name="备注占位符 2"/>
          <p:cNvSpPr>
            <a:spLocks noGrp="1"/>
          </p:cNvSpPr>
          <p:nvPr>
            <p:ph type="body" idx="1"/>
          </p:nvPr>
        </p:nvSpPr>
        <p:spPr/>
        <p:txBody>
          <a:bodyPr/>
          <a:lstStyle/>
          <a:p>
            <a:endParaRPr lang="zh-CN" altLang="en-US" dirty="0"/>
          </a:p>
        </p:txBody>
      </p:sp>
      <p:sp>
        <p:nvSpPr>
          <p:cNvPr id="1048580" name="灯片编号占位符 3"/>
          <p:cNvSpPr>
            <a:spLocks noGrp="1"/>
          </p:cNvSpPr>
          <p:nvPr>
            <p:ph type="sldNum" sz="quarter" idx="10"/>
          </p:nvPr>
        </p:nvSpPr>
        <p:spPr/>
        <p:txBody>
          <a:bodyPr/>
          <a:lstStyle/>
          <a:p>
            <a:fld id="{8C6F0490-80C0-4D70-A843-9C953AF146F6}" type="slidenum">
              <a:rPr lang="zh-CN" altLang="en-US" smtClean="0"/>
              <a:t>1</a:t>
            </a:fld>
            <a:endParaRPr lang="zh-CN" altLang="en-US" dirty="0"/>
          </a:p>
        </p:txBody>
      </p:sp>
    </p:spTree>
  </p:cSld>
  <p:clrMapOvr>
    <a:overrideClrMapping bg1="dk1" tx1="dk1" bg2="dk1" tx2="dk1" accent1="dk1" accent2="dk1" accent3="dk1" accent4="dk1" accent5="dk1" accent6="dk1" hlink="dk1" folHlink="dk1"/>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6F0490-80C0-4D70-A843-9C953AF146F6}" type="slidenum">
              <a:rPr lang="zh-CN" altLang="en-US" smtClean="0"/>
              <a:t>6</a:t>
            </a:fld>
            <a:endParaRPr lang="zh-CN" altLang="en-US"/>
          </a:p>
        </p:txBody>
      </p:sp>
    </p:spTree>
    <p:extLst>
      <p:ext uri="{BB962C8B-B14F-4D97-AF65-F5344CB8AC3E}">
        <p14:creationId xmlns:p14="http://schemas.microsoft.com/office/powerpoint/2010/main" val="2197459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6F0490-80C0-4D70-A843-9C953AF146F6}" type="slidenum">
              <a:rPr lang="zh-CN" altLang="en-US" smtClean="0"/>
              <a:t>7</a:t>
            </a:fld>
            <a:endParaRPr lang="zh-CN" altLang="en-US"/>
          </a:p>
        </p:txBody>
      </p:sp>
    </p:spTree>
    <p:extLst>
      <p:ext uri="{BB962C8B-B14F-4D97-AF65-F5344CB8AC3E}">
        <p14:creationId xmlns:p14="http://schemas.microsoft.com/office/powerpoint/2010/main" val="3966870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97152" name="图片 6" descr="ppt模板-01.jpg"/>
          <p:cNvPicPr>
            <a:picLocks noChangeAspect="1"/>
          </p:cNvPicPr>
          <p:nvPr userDrawn="1"/>
        </p:nvPicPr>
        <p:blipFill>
          <a:blip r:embed="rId2" cstate="print"/>
          <a:stretch>
            <a:fillRect/>
          </a:stretch>
        </p:blipFill>
        <p:spPr>
          <a:xfrm>
            <a:off x="0" y="0"/>
            <a:ext cx="9906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2097153" name="图片 6" descr="ppt模板-02.jpg"/>
          <p:cNvPicPr>
            <a:picLocks noChangeAspect="1"/>
          </p:cNvPicPr>
          <p:nvPr userDrawn="1"/>
        </p:nvPicPr>
        <p:blipFill>
          <a:blip r:embed="rId2" cstate="print"/>
          <a:stretch>
            <a:fillRect/>
          </a:stretch>
        </p:blipFill>
        <p:spPr>
          <a:xfrm>
            <a:off x="0" y="0"/>
            <a:ext cx="9906000" cy="6858000"/>
          </a:xfrm>
          <a:prstGeom prst="rect">
            <a:avLst/>
          </a:prstGeom>
        </p:spPr>
      </p:pic>
      <p:sp>
        <p:nvSpPr>
          <p:cNvPr id="1048581" name="TextBox 7"/>
          <p:cNvSpPr txBox="1"/>
          <p:nvPr userDrawn="1"/>
        </p:nvSpPr>
        <p:spPr>
          <a:xfrm>
            <a:off x="9165468" y="6608390"/>
            <a:ext cx="740532"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t>‹#›</a:t>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pic>
        <p:nvPicPr>
          <p:cNvPr id="2097159" name="图片 6" descr="ppt模板-02.jpg"/>
          <p:cNvPicPr>
            <a:picLocks noChangeAspect="1"/>
          </p:cNvPicPr>
          <p:nvPr userDrawn="1"/>
        </p:nvPicPr>
        <p:blipFill>
          <a:blip r:embed="rId2" cstate="print"/>
          <a:stretch>
            <a:fillRect/>
          </a:stretch>
        </p:blipFill>
        <p:spPr>
          <a:xfrm>
            <a:off x="0" y="0"/>
            <a:ext cx="9906000" cy="6858000"/>
          </a:xfrm>
          <a:prstGeom prst="rect">
            <a:avLst/>
          </a:prstGeom>
        </p:spPr>
      </p:pic>
      <p:sp>
        <p:nvSpPr>
          <p:cNvPr id="1048593" name="Title 1"/>
          <p:cNvSpPr>
            <a:spLocks noGrp="1"/>
          </p:cNvSpPr>
          <p:nvPr>
            <p:ph type="title"/>
          </p:nvPr>
        </p:nvSpPr>
        <p:spPr>
          <a:xfrm>
            <a:off x="0" y="18565"/>
            <a:ext cx="8543925" cy="602123"/>
          </a:xfrm>
          <a:prstGeom prst="rect">
            <a:avLst/>
          </a:prstGeom>
        </p:spPr>
        <p:txBody>
          <a:bodyPr/>
          <a:lstStyle>
            <a:lvl1pPr algn="l">
              <a:defRPr sz="2800" b="1" baseline="0">
                <a:solidFill>
                  <a:schemeClr val="bg1"/>
                </a:solidFill>
                <a:latin typeface="Arial" panose="020B0604020202020204" pitchFamily="34" charset="0"/>
                <a:ea typeface="微软雅黑" panose="020B0503020204020204" pitchFamily="34" charset="-122"/>
              </a:defRPr>
            </a:lvl1pPr>
          </a:lstStyle>
          <a:p>
            <a:r>
              <a:rPr lang="en-US"/>
              <a:t>Click to edit Master title style</a:t>
            </a:r>
          </a:p>
        </p:txBody>
      </p:sp>
      <p:sp>
        <p:nvSpPr>
          <p:cNvPr id="1048594" name="TextBox 4"/>
          <p:cNvSpPr txBox="1"/>
          <p:nvPr userDrawn="1"/>
        </p:nvSpPr>
        <p:spPr>
          <a:xfrm>
            <a:off x="9165468" y="6608390"/>
            <a:ext cx="740532"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t>‹#›</a:t>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097158" name="图片 6" descr="ppt模板-03.jpg"/>
          <p:cNvPicPr>
            <a:picLocks noChangeAspect="1"/>
          </p:cNvPicPr>
          <p:nvPr userDrawn="1"/>
        </p:nvPicPr>
        <p:blipFill>
          <a:blip r:embed="rId2" cstate="print"/>
          <a:stretch>
            <a:fillRect/>
          </a:stretch>
        </p:blipFill>
        <p:spPr>
          <a:xfrm>
            <a:off x="0" y="0"/>
            <a:ext cx="9906000"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1048595"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2021/2/22</a:t>
            </a:fld>
            <a:endParaRPr lang="zh-CN" altLang="en-US"/>
          </a:p>
        </p:txBody>
      </p:sp>
      <p:sp>
        <p:nvSpPr>
          <p:cNvPr id="1048596" name="页脚占位符 2"/>
          <p:cNvSpPr>
            <a:spLocks noGrp="1"/>
          </p:cNvSpPr>
          <p:nvPr>
            <p:ph type="ftr" sz="quarter" idx="11"/>
          </p:nvPr>
        </p:nvSpPr>
        <p:spPr>
          <a:xfrm>
            <a:off x="4038600" y="6356350"/>
            <a:ext cx="4114800" cy="365125"/>
          </a:xfrm>
        </p:spPr>
        <p:txBody>
          <a:bodyPr/>
          <a:lstStyle/>
          <a:p>
            <a:endParaRPr lang="zh-CN" altLang="en-US"/>
          </a:p>
        </p:txBody>
      </p:sp>
      <p:sp>
        <p:nvSpPr>
          <p:cNvPr id="1048597"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带分组）">
    <p:spTree>
      <p:nvGrpSpPr>
        <p:cNvPr id="1" name=""/>
        <p:cNvGrpSpPr/>
        <p:nvPr/>
      </p:nvGrpSpPr>
      <p:grpSpPr>
        <a:xfrm>
          <a:off x="0" y="0"/>
          <a:ext cx="0" cy="0"/>
          <a:chOff x="0" y="0"/>
          <a:chExt cx="0" cy="0"/>
        </a:xfrm>
      </p:grpSpPr>
      <p:pic>
        <p:nvPicPr>
          <p:cNvPr id="3" name="图片 6" descr="ppt模板-0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3"/>
          <p:cNvSpPr>
            <a:spLocks noGrp="1"/>
          </p:cNvSpPr>
          <p:nvPr>
            <p:ph type="title"/>
          </p:nvPr>
        </p:nvSpPr>
        <p:spPr>
          <a:xfrm>
            <a:off x="194472" y="97572"/>
            <a:ext cx="8424936" cy="490066"/>
          </a:xfrm>
          <a:prstGeom prst="rect">
            <a:avLst/>
          </a:prstGeom>
        </p:spPr>
        <p:txBody>
          <a:bodyPr/>
          <a:lstStyle>
            <a:lvl1pPr algn="l">
              <a:defRPr sz="2918" b="1">
                <a:solidFill>
                  <a:schemeClr val="bg1"/>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5" name="TextBox 4"/>
          <p:cNvSpPr txBox="1"/>
          <p:nvPr userDrawn="1"/>
        </p:nvSpPr>
        <p:spPr>
          <a:xfrm>
            <a:off x="9165468" y="6608388"/>
            <a:ext cx="740532" cy="277127"/>
          </a:xfrm>
          <a:prstGeom prst="rect">
            <a:avLst/>
          </a:prstGeom>
          <a:noFill/>
        </p:spPr>
        <p:txBody>
          <a:bodyPr wrap="square" rtlCol="0">
            <a:spAutoFit/>
          </a:bodyPr>
          <a:lstStyle/>
          <a:p>
            <a:pPr algn="r"/>
            <a:fld id="{24173ED6-4A69-4FA8-8A09-51FC87ACF5D8}" type="slidenum">
              <a:rPr lang="zh-CN" altLang="en-US" sz="1201" b="1" smtClean="0">
                <a:solidFill>
                  <a:srgbClr val="9BBB59"/>
                </a:solidFill>
                <a:latin typeface="微软雅黑" panose="020B0503020204020204" pitchFamily="34" charset="-122"/>
                <a:ea typeface="微软雅黑" panose="020B0503020204020204" pitchFamily="34" charset="-122"/>
              </a:rPr>
              <a:pPr algn="r"/>
              <a:t>‹#›</a:t>
            </a:fld>
            <a:endParaRPr lang="zh-CN" altLang="en-US" sz="1201" b="1" dirty="0">
              <a:solidFill>
                <a:srgbClr val="9BBB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04114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6" name="TextBox 3"/>
          <p:cNvSpPr txBox="1"/>
          <p:nvPr/>
        </p:nvSpPr>
        <p:spPr>
          <a:xfrm>
            <a:off x="675725" y="1844824"/>
            <a:ext cx="8554550" cy="2346283"/>
          </a:xfrm>
          <a:prstGeom prst="rect">
            <a:avLst/>
          </a:prstGeom>
          <a:noFill/>
        </p:spPr>
        <p:txBody>
          <a:bodyPr wrap="square" rtlCol="0">
            <a:spAutoFit/>
          </a:bodyPr>
          <a:lstStyle/>
          <a:p>
            <a:pPr algn="ctr">
              <a:lnSpc>
                <a:spcPct val="150000"/>
              </a:lnSpc>
            </a:pPr>
            <a:r>
              <a:rPr lang="zh-CN" altLang="en-US" sz="4000" b="1" dirty="0">
                <a:solidFill>
                  <a:srgbClr val="0070C0"/>
                </a:solidFill>
                <a:latin typeface="微软雅黑" panose="020B0503020204020204" pitchFamily="34" charset="-122"/>
                <a:ea typeface="微软雅黑" panose="020B0503020204020204" pitchFamily="34" charset="-122"/>
              </a:rPr>
              <a:t>中国移动集中化流程平台</a:t>
            </a:r>
            <a:endParaRPr lang="en-US" altLang="zh-CN" sz="4000" b="1" dirty="0">
              <a:solidFill>
                <a:srgbClr val="0070C0"/>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a:solidFill>
                  <a:srgbClr val="0070C0"/>
                </a:solidFill>
                <a:latin typeface="微软雅黑" panose="020B0503020204020204" pitchFamily="34" charset="-122"/>
                <a:ea typeface="微软雅黑" panose="020B0503020204020204" pitchFamily="34" charset="-122"/>
              </a:rPr>
              <a:t>开发组工作进度</a:t>
            </a:r>
            <a:endParaRPr lang="en-US" altLang="zh-CN" sz="4000" b="1" dirty="0">
              <a:solidFill>
                <a:srgbClr val="0070C0"/>
              </a:solidFill>
              <a:latin typeface="微软雅黑" panose="020B0503020204020204" pitchFamily="34" charset="-122"/>
              <a:ea typeface="微软雅黑" panose="020B0503020204020204" pitchFamily="34" charset="-122"/>
            </a:endParaRPr>
          </a:p>
          <a:p>
            <a:pPr algn="ctr">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1048577" name="TextBox 3"/>
          <p:cNvSpPr txBox="1"/>
          <p:nvPr/>
        </p:nvSpPr>
        <p:spPr>
          <a:xfrm>
            <a:off x="3178600" y="4725144"/>
            <a:ext cx="3548802" cy="621773"/>
          </a:xfrm>
          <a:prstGeom prst="rect">
            <a:avLst/>
          </a:prstGeom>
          <a:noFill/>
        </p:spPr>
        <p:txBody>
          <a:bodyPr wrap="square" rtlCol="0">
            <a:spAutoFit/>
          </a:bodyPr>
          <a:lstStyle>
            <a:defPPr>
              <a:defRPr lang="zh-CN"/>
            </a:defPPr>
            <a:lvl1pPr algn="ctr">
              <a:lnSpc>
                <a:spcPct val="150000"/>
              </a:lnSpc>
              <a:defRPr sz="2600" b="1">
                <a:solidFill>
                  <a:srgbClr val="0070C0"/>
                </a:solidFill>
                <a:latin typeface="微软雅黑" panose="020B0503020204020204" pitchFamily="34" charset="-122"/>
                <a:ea typeface="微软雅黑" panose="020B0503020204020204" pitchFamily="34" charset="-122"/>
              </a:defRPr>
            </a:lvl1pPr>
          </a:lstStyle>
          <a:p>
            <a:r>
              <a:rPr lang="en-US" altLang="zh-CN" dirty="0"/>
              <a:t>2021</a:t>
            </a:r>
            <a:r>
              <a:rPr lang="zh-CN" altLang="en-US" dirty="0"/>
              <a:t>年</a:t>
            </a:r>
            <a:r>
              <a:rPr lang="en-US" altLang="zh-CN" dirty="0"/>
              <a:t>1</a:t>
            </a:r>
            <a:r>
              <a:rPr lang="zh-CN" altLang="en-US" dirty="0"/>
              <a:t>月</a:t>
            </a:r>
            <a:r>
              <a:rPr lang="en-US" altLang="zh-CN" dirty="0"/>
              <a:t>24</a:t>
            </a:r>
            <a:r>
              <a:rPr lang="zh-CN" altLang="en-US" dirty="0"/>
              <a:t>日</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spcAft>
                <a:spcPct val="0"/>
              </a:spcAft>
              <a:buClr>
                <a:schemeClr val="hlink"/>
              </a:buClr>
            </a:pPr>
            <a:r>
              <a:rPr lang="zh-CN" altLang="en-US" sz="2730" dirty="0"/>
              <a:t>各省公司</a:t>
            </a:r>
            <a:r>
              <a:rPr lang="en-GB" altLang="zh-CN" sz="2730" dirty="0"/>
              <a:t>OA</a:t>
            </a:r>
            <a:r>
              <a:rPr lang="zh-CN" altLang="en-GB" sz="2730" dirty="0"/>
              <a:t>、</a:t>
            </a:r>
            <a:r>
              <a:rPr lang="en-GB" altLang="zh-CN" sz="2730" dirty="0"/>
              <a:t>MOA</a:t>
            </a:r>
            <a:r>
              <a:rPr lang="zh-CN" altLang="en-US" sz="2730" dirty="0"/>
              <a:t>与流程平台待办集成</a:t>
            </a:r>
            <a:r>
              <a:rPr lang="zh-CN" altLang="en-US" sz="2730" dirty="0">
                <a:cs typeface="+mn-cs"/>
              </a:rPr>
              <a:t>情况</a:t>
            </a:r>
          </a:p>
        </p:txBody>
      </p:sp>
      <p:graphicFrame>
        <p:nvGraphicFramePr>
          <p:cNvPr id="11" name="表格 10"/>
          <p:cNvGraphicFramePr>
            <a:graphicFrameLocks noGrp="1"/>
          </p:cNvGraphicFramePr>
          <p:nvPr>
            <p:custDataLst>
              <p:tags r:id="rId1"/>
            </p:custDataLst>
          </p:nvPr>
        </p:nvGraphicFramePr>
        <p:xfrm>
          <a:off x="319287" y="1252559"/>
          <a:ext cx="8354726" cy="4983983"/>
        </p:xfrm>
        <a:graphic>
          <a:graphicData uri="http://schemas.openxmlformats.org/drawingml/2006/table">
            <a:tbl>
              <a:tblPr firstRow="1" bandRow="1">
                <a:tableStyleId>{5C22544A-7EE6-4342-B048-85BDC9FD1C3A}</a:tableStyleId>
              </a:tblPr>
              <a:tblGrid>
                <a:gridCol w="573988">
                  <a:extLst>
                    <a:ext uri="{9D8B030D-6E8A-4147-A177-3AD203B41FA5}">
                      <a16:colId xmlns:a16="http://schemas.microsoft.com/office/drawing/2014/main" val="20000"/>
                    </a:ext>
                  </a:extLst>
                </a:gridCol>
                <a:gridCol w="1110710">
                  <a:extLst>
                    <a:ext uri="{9D8B030D-6E8A-4147-A177-3AD203B41FA5}">
                      <a16:colId xmlns:a16="http://schemas.microsoft.com/office/drawing/2014/main" val="20001"/>
                    </a:ext>
                  </a:extLst>
                </a:gridCol>
                <a:gridCol w="3912154">
                  <a:extLst>
                    <a:ext uri="{9D8B030D-6E8A-4147-A177-3AD203B41FA5}">
                      <a16:colId xmlns:a16="http://schemas.microsoft.com/office/drawing/2014/main" val="20002"/>
                    </a:ext>
                  </a:extLst>
                </a:gridCol>
                <a:gridCol w="2757874">
                  <a:extLst>
                    <a:ext uri="{9D8B030D-6E8A-4147-A177-3AD203B41FA5}">
                      <a16:colId xmlns:a16="http://schemas.microsoft.com/office/drawing/2014/main" val="20003"/>
                    </a:ext>
                  </a:extLst>
                </a:gridCol>
              </a:tblGrid>
              <a:tr h="254035">
                <a:tc>
                  <a:txBody>
                    <a:bodyPr/>
                    <a:lstStyle/>
                    <a:p>
                      <a:pPr marL="0" algn="ctr" defTabSz="914400" rtl="0" eaLnBrk="1" fontAlgn="ctr" latinLnBrk="0" hangingPunct="1"/>
                      <a:r>
                        <a:rPr lang="zh-CN" altLang="en-US" sz="1000" kern="1200" dirty="0">
                          <a:solidFill>
                            <a:schemeClr val="dk1"/>
                          </a:solidFill>
                          <a:latin typeface="+mn-ea"/>
                          <a:ea typeface="+mn-ea"/>
                          <a:cs typeface="+mn-cs"/>
                        </a:rPr>
                        <a:t>序号</a:t>
                      </a:r>
                    </a:p>
                  </a:txBody>
                  <a:tcPr marL="89154" marR="89154" marT="44577" marB="44577"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省公司</a:t>
                      </a:r>
                    </a:p>
                  </a:txBody>
                  <a:tcPr marL="89154" marR="89154" marT="44577" marB="44577"/>
                </a:tc>
                <a:tc>
                  <a:txBody>
                    <a:bodyPr/>
                    <a:lstStyle/>
                    <a:p>
                      <a:pPr marL="0" algn="ctr" defTabSz="914400" rtl="0" eaLnBrk="1" fontAlgn="ctr" latinLnBrk="0" hangingPunct="1"/>
                      <a:r>
                        <a:rPr lang="zh-CN" altLang="en-US" sz="1000" kern="1200" dirty="0">
                          <a:solidFill>
                            <a:schemeClr val="dk1"/>
                          </a:solidFill>
                          <a:latin typeface="+mn-ea"/>
                          <a:ea typeface="+mn-ea"/>
                          <a:cs typeface="+mn-cs"/>
                        </a:rPr>
                        <a:t>省侧</a:t>
                      </a:r>
                      <a:r>
                        <a:rPr lang="en-US" altLang="zh-CN" sz="1000" kern="1200" dirty="0">
                          <a:solidFill>
                            <a:schemeClr val="dk1"/>
                          </a:solidFill>
                          <a:latin typeface="+mn-ea"/>
                          <a:ea typeface="+mn-ea"/>
                          <a:cs typeface="+mn-cs"/>
                        </a:rPr>
                        <a:t>OA</a:t>
                      </a:r>
                      <a:r>
                        <a:rPr lang="zh-CN" altLang="en-US" sz="1000" kern="1200" dirty="0">
                          <a:solidFill>
                            <a:schemeClr val="dk1"/>
                          </a:solidFill>
                          <a:latin typeface="+mn-ea"/>
                          <a:ea typeface="+mn-ea"/>
                          <a:cs typeface="+mn-cs"/>
                        </a:rPr>
                        <a:t>调用方式（查询</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省侧</a:t>
                      </a:r>
                      <a:r>
                        <a:rPr lang="en-US" altLang="zh-CN" sz="1000" kern="1200" dirty="0">
                          <a:solidFill>
                            <a:schemeClr val="dk1"/>
                          </a:solidFill>
                          <a:latin typeface="+mn-ea"/>
                          <a:ea typeface="+mn-ea"/>
                          <a:cs typeface="+mn-cs"/>
                        </a:rPr>
                        <a:t>MOA</a:t>
                      </a:r>
                      <a:r>
                        <a:rPr lang="zh-CN" altLang="en-US" sz="1000" kern="1200" dirty="0">
                          <a:solidFill>
                            <a:schemeClr val="dk1"/>
                          </a:solidFill>
                          <a:latin typeface="+mn-ea"/>
                          <a:ea typeface="+mn-ea"/>
                          <a:cs typeface="+mn-cs"/>
                        </a:rPr>
                        <a:t>调用方式（查询</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p>
                  </a:txBody>
                  <a:tcPr marL="6965" marR="6965" marT="6965" marB="0" anchor="ctr"/>
                </a:tc>
                <a:extLst>
                  <a:ext uri="{0D108BD9-81ED-4DB2-BD59-A6C34878D82A}">
                    <a16:rowId xmlns:a16="http://schemas.microsoft.com/office/drawing/2014/main" val="10000"/>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01</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江苏公司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推送</a:t>
                      </a:r>
                      <a:r>
                        <a:rPr lang="zh-CN" altLang="en-US" sz="1000" dirty="0">
                          <a:solidFill>
                            <a:srgbClr val="000000"/>
                          </a:solidFill>
                          <a:latin typeface="宋体" panose="02010600030101010101" pitchFamily="2" charset="-122"/>
                          <a:sym typeface="+mn-ea"/>
                        </a:rPr>
                        <a:t>（全国统一待办）</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主要</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查询</a:t>
                      </a:r>
                      <a:r>
                        <a:rPr lang="zh-CN" altLang="en-US" sz="1000">
                          <a:latin typeface="+mn-ea"/>
                          <a:sym typeface="+mn-ea"/>
                        </a:rPr>
                        <a:t>（流程平台）</a:t>
                      </a:r>
                      <a:r>
                        <a:rPr lang="zh-CN" altLang="en-US" sz="1000" kern="1200" dirty="0">
                          <a:solidFill>
                            <a:schemeClr val="dk1"/>
                          </a:solidFill>
                          <a:latin typeface="+mn-ea"/>
                          <a:ea typeface="+mn-ea"/>
                          <a:cs typeface="+mn-cs"/>
                        </a:rPr>
                        <a:t>（辅助）</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a:t>
                      </a:r>
                      <a:r>
                        <a:rPr lang="zh-CN" altLang="en-US" sz="1000">
                          <a:latin typeface="+mn-ea"/>
                          <a:sym typeface="+mn-ea"/>
                        </a:rPr>
                        <a:t>（流程平台）</a:t>
                      </a:r>
                      <a:r>
                        <a:rPr lang="zh-CN" altLang="en-US" sz="1000" kern="1200">
                          <a:solidFill>
                            <a:schemeClr val="dk1"/>
                          </a:solidFill>
                          <a:latin typeface="+mn-ea"/>
                          <a:ea typeface="+mn-ea"/>
                          <a:cs typeface="+mn-cs"/>
                        </a:rPr>
                        <a:t>（辅助）</a:t>
                      </a:r>
                    </a:p>
                  </a:txBody>
                  <a:tcPr marL="6965" marR="6965" marT="6965" marB="0" anchor="ctr"/>
                </a:tc>
                <a:extLst>
                  <a:ext uri="{0D108BD9-81ED-4DB2-BD59-A6C34878D82A}">
                    <a16:rowId xmlns:a16="http://schemas.microsoft.com/office/drawing/2014/main" val="10001"/>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02</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天津公司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02"/>
                  </a:ext>
                </a:extLst>
              </a:tr>
              <a:tr h="304145">
                <a:tc>
                  <a:txBody>
                    <a:bodyPr/>
                    <a:lstStyle/>
                    <a:p>
                      <a:pPr marL="0" algn="ctr" defTabSz="914400" rtl="0" eaLnBrk="1" latinLnBrk="0" hangingPunct="1"/>
                      <a:r>
                        <a:rPr lang="en-US" altLang="zh-CN" sz="1000" kern="1200" dirty="0">
                          <a:solidFill>
                            <a:schemeClr val="dk1"/>
                          </a:solidFill>
                          <a:latin typeface="+mn-ea"/>
                          <a:ea typeface="+mn-ea"/>
                          <a:cs typeface="+mn-cs"/>
                        </a:rPr>
                        <a:t>03</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广东公司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a:t>
                      </a:r>
                      <a:r>
                        <a:rPr lang="zh-CN" altLang="en-US" sz="1000">
                          <a:latin typeface="+mn-ea"/>
                          <a:sym typeface="+mn-ea"/>
                        </a:rPr>
                        <a:t>（流程平台）</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落地（高级别人员）</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r>
                        <a:rPr lang="zh-CN" altLang="en-US" sz="1000" dirty="0">
                          <a:solidFill>
                            <a:srgbClr val="000000"/>
                          </a:solidFill>
                          <a:latin typeface="宋体" panose="02010600030101010101" pitchFamily="2" charset="-122"/>
                          <a:sym typeface="+mn-ea"/>
                        </a:rPr>
                        <a:t>（全国统一待办）</a:t>
                      </a:r>
                      <a:r>
                        <a:rPr lang="zh-CN" altLang="en-US" sz="1000" kern="1200" dirty="0">
                          <a:solidFill>
                            <a:schemeClr val="dk1"/>
                          </a:solidFill>
                          <a:latin typeface="+mn-ea"/>
                          <a:ea typeface="+mn-ea"/>
                          <a:cs typeface="+mn-cs"/>
                        </a:rPr>
                        <a:t>（其它人员）</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a:t>
                      </a:r>
                      <a:r>
                        <a:rPr lang="zh-CN" altLang="en-US" sz="1000">
                          <a:latin typeface="+mn-ea"/>
                          <a:sym typeface="+mn-ea"/>
                        </a:rPr>
                        <a:t>（流程平台）</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落地（高级别人员）</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r>
                        <a:rPr lang="zh-CN" altLang="en-US" sz="1000" dirty="0">
                          <a:solidFill>
                            <a:srgbClr val="000000"/>
                          </a:solidFill>
                          <a:latin typeface="宋体" panose="02010600030101010101" pitchFamily="2" charset="-122"/>
                          <a:sym typeface="+mn-ea"/>
                        </a:rPr>
                        <a:t>（全国统一待办）</a:t>
                      </a:r>
                      <a:r>
                        <a:rPr lang="zh-CN" altLang="en-US" sz="1000" kern="1200" dirty="0">
                          <a:solidFill>
                            <a:schemeClr val="dk1"/>
                          </a:solidFill>
                          <a:latin typeface="+mn-ea"/>
                          <a:ea typeface="+mn-ea"/>
                          <a:cs typeface="+mn-cs"/>
                        </a:rPr>
                        <a:t>（其它人员）</a:t>
                      </a:r>
                    </a:p>
                  </a:txBody>
                  <a:tcPr marL="6965" marR="6965" marT="6965" marB="0" anchor="ctr"/>
                </a:tc>
                <a:extLst>
                  <a:ext uri="{0D108BD9-81ED-4DB2-BD59-A6C34878D82A}">
                    <a16:rowId xmlns:a16="http://schemas.microsoft.com/office/drawing/2014/main" val="10003"/>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04</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广西公司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04"/>
                  </a:ext>
                </a:extLst>
              </a:tr>
              <a:tr h="304145">
                <a:tc>
                  <a:txBody>
                    <a:bodyPr/>
                    <a:lstStyle/>
                    <a:p>
                      <a:pPr marL="0" algn="ctr" defTabSz="914400" rtl="0" eaLnBrk="1" latinLnBrk="0" hangingPunct="1"/>
                      <a:r>
                        <a:rPr lang="en-US" altLang="zh-CN" sz="1000" kern="1200" dirty="0">
                          <a:solidFill>
                            <a:schemeClr val="dk1"/>
                          </a:solidFill>
                          <a:latin typeface="+mn-ea"/>
                          <a:ea typeface="+mn-ea"/>
                          <a:cs typeface="+mn-cs"/>
                        </a:rPr>
                        <a:t>05</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四川公司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a:t>
                      </a:r>
                      <a:r>
                        <a:rPr lang="zh-CN" altLang="en-US" sz="1000">
                          <a:latin typeface="+mn-ea"/>
                          <a:sym typeface="+mn-ea"/>
                        </a:rPr>
                        <a:t>（流程平台）</a:t>
                      </a:r>
                      <a:r>
                        <a:rPr lang="zh-CN" altLang="en-US" sz="1000" kern="1200" dirty="0">
                          <a:solidFill>
                            <a:schemeClr val="dk1"/>
                          </a:solidFill>
                          <a:latin typeface="+mn-ea"/>
                          <a:ea typeface="+mn-ea"/>
                          <a:cs typeface="+mn-cs"/>
                        </a:rPr>
                        <a:t>（合同、报账）</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r>
                        <a:rPr lang="zh-CN" altLang="en-US" sz="1000" dirty="0">
                          <a:solidFill>
                            <a:srgbClr val="000000"/>
                          </a:solidFill>
                          <a:latin typeface="宋体" panose="02010600030101010101" pitchFamily="2" charset="-122"/>
                          <a:sym typeface="+mn-ea"/>
                        </a:rPr>
                        <a:t>（全国统一待办）</a:t>
                      </a:r>
                      <a:r>
                        <a:rPr lang="zh-CN" altLang="en-US" sz="1000" kern="1200" dirty="0">
                          <a:solidFill>
                            <a:schemeClr val="dk1"/>
                          </a:solidFill>
                          <a:latin typeface="+mn-ea"/>
                          <a:ea typeface="+mn-ea"/>
                          <a:cs typeface="+mn-cs"/>
                        </a:rPr>
                        <a:t>（其它系统）</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a:t>
                      </a:r>
                      <a:r>
                        <a:rPr lang="zh-CN" altLang="en-US" sz="1000">
                          <a:latin typeface="+mn-ea"/>
                          <a:sym typeface="+mn-ea"/>
                        </a:rPr>
                        <a:t>（流程平台）</a:t>
                      </a:r>
                      <a:r>
                        <a:rPr lang="zh-CN" altLang="en-US" sz="1000" kern="1200" dirty="0">
                          <a:solidFill>
                            <a:schemeClr val="dk1"/>
                          </a:solidFill>
                          <a:latin typeface="+mn-ea"/>
                          <a:ea typeface="+mn-ea"/>
                          <a:cs typeface="+mn-cs"/>
                        </a:rPr>
                        <a:t>（合同、报账）</a:t>
                      </a:r>
                      <a:r>
                        <a:rPr lang="en-US" altLang="zh-CN" sz="1000" kern="1200" dirty="0">
                          <a:solidFill>
                            <a:schemeClr val="dk1"/>
                          </a:solidFill>
                          <a:latin typeface="+mn-ea"/>
                          <a:ea typeface="+mn-ea"/>
                          <a:cs typeface="+mn-cs"/>
                        </a:rPr>
                        <a:t>+</a:t>
                      </a:r>
                      <a:r>
                        <a:rPr lang="zh-CN" altLang="en-US" sz="1000" kern="1200" dirty="0">
                          <a:solidFill>
                            <a:schemeClr val="dk1"/>
                          </a:solidFill>
                          <a:latin typeface="+mn-ea"/>
                          <a:ea typeface="+mn-ea"/>
                          <a:cs typeface="+mn-cs"/>
                        </a:rPr>
                        <a:t>推送</a:t>
                      </a:r>
                      <a:r>
                        <a:rPr lang="zh-CN" altLang="en-US" sz="1000" dirty="0">
                          <a:solidFill>
                            <a:srgbClr val="000000"/>
                          </a:solidFill>
                          <a:latin typeface="宋体" panose="02010600030101010101" pitchFamily="2" charset="-122"/>
                          <a:sym typeface="+mn-ea"/>
                        </a:rPr>
                        <a:t>（全国统一待办）</a:t>
                      </a:r>
                      <a:r>
                        <a:rPr lang="zh-CN" altLang="en-US" sz="1000" kern="1200" dirty="0">
                          <a:solidFill>
                            <a:schemeClr val="dk1"/>
                          </a:solidFill>
                          <a:latin typeface="+mn-ea"/>
                          <a:ea typeface="+mn-ea"/>
                          <a:cs typeface="+mn-cs"/>
                        </a:rPr>
                        <a:t>（其它系统）</a:t>
                      </a:r>
                    </a:p>
                  </a:txBody>
                  <a:tcPr marL="6965" marR="6965" marT="6965" marB="0" anchor="ctr"/>
                </a:tc>
                <a:extLst>
                  <a:ext uri="{0D108BD9-81ED-4DB2-BD59-A6C34878D82A}">
                    <a16:rowId xmlns:a16="http://schemas.microsoft.com/office/drawing/2014/main" val="10005"/>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06</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浙江公司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06"/>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07</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河北公司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07"/>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08</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山西公司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08"/>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09</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内蒙古公司</a:t>
                      </a:r>
                    </a:p>
                  </a:txBody>
                  <a:tcPr marL="6965" marR="6965" marT="6965" marB="0" anchor="ct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tc>
                <a:extLst>
                  <a:ext uri="{0D108BD9-81ED-4DB2-BD59-A6C34878D82A}">
                    <a16:rowId xmlns:a16="http://schemas.microsoft.com/office/drawing/2014/main" val="10009"/>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10</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上海公司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查询（流程平台）</a:t>
                      </a:r>
                      <a:endParaRPr kumimoji="0" lang="en-US" altLang="zh-CN"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txBody>
                  <a:tcPr marL="6965" marR="6965" marT="6965" marB="0" anchor="ctr"/>
                </a:tc>
                <a:extLst>
                  <a:ext uri="{0D108BD9-81ED-4DB2-BD59-A6C34878D82A}">
                    <a16:rowId xmlns:a16="http://schemas.microsoft.com/office/drawing/2014/main" val="10010"/>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11</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安徽公司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查询（流程平台）</a:t>
                      </a:r>
                      <a:endParaRPr kumimoji="0" lang="en-US" altLang="zh-CN"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txBody>
                  <a:tcPr marL="6965" marR="6965" marT="6965" marB="0" anchor="ctr"/>
                </a:tc>
                <a:extLst>
                  <a:ext uri="{0D108BD9-81ED-4DB2-BD59-A6C34878D82A}">
                    <a16:rowId xmlns:a16="http://schemas.microsoft.com/office/drawing/2014/main" val="10011"/>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12</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福建公司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查询（流程平台）</a:t>
                      </a:r>
                      <a:endParaRPr kumimoji="0" lang="en-US" altLang="zh-CN"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txBody>
                  <a:tcPr marL="6965" marR="6965" marT="6965" marB="0" anchor="ctr"/>
                </a:tc>
                <a:extLst>
                  <a:ext uri="{0D108BD9-81ED-4DB2-BD59-A6C34878D82A}">
                    <a16:rowId xmlns:a16="http://schemas.microsoft.com/office/drawing/2014/main" val="10012"/>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13</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江西公司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a:t>
                      </a:r>
                      <a:r>
                        <a:rPr lang="zh-CN" altLang="en-US" sz="1000">
                          <a:latin typeface="+mn-ea"/>
                          <a:sym typeface="+mn-ea"/>
                        </a:rPr>
                        <a:t>（流程平台）</a:t>
                      </a:r>
                      <a:r>
                        <a:rPr lang="zh-CN" altLang="en-US" sz="1000" kern="1200" dirty="0">
                          <a:solidFill>
                            <a:schemeClr val="dk1"/>
                          </a:solidFill>
                          <a:latin typeface="+mn-ea"/>
                          <a:ea typeface="+mn-ea"/>
                          <a:cs typeface="+mn-cs"/>
                        </a:rPr>
                        <a:t>、查询后落地</a:t>
                      </a:r>
                    </a:p>
                  </a:txBody>
                  <a:tcPr marL="6965" marR="6965" marT="696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查询</a:t>
                      </a:r>
                      <a:r>
                        <a:rPr lang="zh-CN" altLang="en-US" sz="1000">
                          <a:latin typeface="+mn-ea"/>
                          <a:sym typeface="+mn-ea"/>
                        </a:rPr>
                        <a:t>（流程平台）</a:t>
                      </a:r>
                      <a:r>
                        <a:rPr lang="zh-CN" altLang="en-US" sz="1000" kern="1200" dirty="0">
                          <a:solidFill>
                            <a:schemeClr val="dk1"/>
                          </a:solidFill>
                          <a:latin typeface="+mn-ea"/>
                          <a:ea typeface="+mn-ea"/>
                          <a:cs typeface="+mn-cs"/>
                        </a:rPr>
                        <a:t>、查询后落地</a:t>
                      </a:r>
                      <a:endParaRPr kumimoji="0" lang="en-US" altLang="zh-CN"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txBody>
                  <a:tcPr marL="6965" marR="6965" marT="6965" marB="0" anchor="ctr"/>
                </a:tc>
                <a:extLst>
                  <a:ext uri="{0D108BD9-81ED-4DB2-BD59-A6C34878D82A}">
                    <a16:rowId xmlns:a16="http://schemas.microsoft.com/office/drawing/2014/main" val="10013"/>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14</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山东公司</a:t>
                      </a:r>
                    </a:p>
                  </a:txBody>
                  <a:tcPr marL="6965" marR="6965" marT="6965" marB="0" anchor="ct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tc>
                <a:extLst>
                  <a:ext uri="{0D108BD9-81ED-4DB2-BD59-A6C34878D82A}">
                    <a16:rowId xmlns:a16="http://schemas.microsoft.com/office/drawing/2014/main" val="10014"/>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15</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河南公司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15"/>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16</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湖北公司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16"/>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17</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湖南公司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17"/>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18</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海南公司</a:t>
                      </a:r>
                    </a:p>
                  </a:txBody>
                  <a:tcPr marL="6965" marR="6965" marT="6965" marB="0"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18"/>
                  </a:ext>
                </a:extLst>
              </a:tr>
              <a:tr h="237744">
                <a:tc>
                  <a:txBody>
                    <a:bodyPr/>
                    <a:lstStyle/>
                    <a:p>
                      <a:pPr marL="0" algn="ctr" defTabSz="914400" rtl="0" eaLnBrk="1" latinLnBrk="0" hangingPunct="1"/>
                      <a:r>
                        <a:rPr lang="en-US" altLang="zh-CN" sz="1000" kern="1200" dirty="0">
                          <a:solidFill>
                            <a:schemeClr val="dk1"/>
                          </a:solidFill>
                          <a:latin typeface="+mn-ea"/>
                          <a:ea typeface="+mn-ea"/>
                          <a:cs typeface="+mn-cs"/>
                        </a:rPr>
                        <a:t>19</a:t>
                      </a:r>
                      <a:endParaRPr lang="zh-CN" altLang="en-US" sz="1000" kern="1200" dirty="0">
                        <a:solidFill>
                          <a:schemeClr val="dk1"/>
                        </a:solidFill>
                        <a:latin typeface="+mn-ea"/>
                        <a:ea typeface="+mn-ea"/>
                        <a:cs typeface="+mn-cs"/>
                      </a:endParaRPr>
                    </a:p>
                  </a:txBody>
                  <a:tcPr marL="89154" marR="89154" marT="44577" marB="44577" anchor="ctr"/>
                </a:tc>
                <a:tc>
                  <a:txBody>
                    <a:bodyPr/>
                    <a:lstStyle/>
                    <a:p>
                      <a:pPr marL="0" algn="ctr" defTabSz="914400" rtl="0" eaLnBrk="1" fontAlgn="ctr" latinLnBrk="0" hangingPunct="1"/>
                      <a:r>
                        <a:rPr lang="zh-CN" altLang="en-US" sz="1000" kern="1200">
                          <a:solidFill>
                            <a:schemeClr val="dk1"/>
                          </a:solidFill>
                          <a:latin typeface="+mn-ea"/>
                          <a:ea typeface="+mn-ea"/>
                          <a:cs typeface="+mn-cs"/>
                        </a:rPr>
                        <a:t>贵州公司</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tc>
                  <a:txBody>
                    <a:bodyPr/>
                    <a:lstStyle/>
                    <a:p>
                      <a:pPr marL="0" algn="ctr" defTabSz="914400" rtl="0" eaLnBrk="1" fontAlgn="ctr" latinLnBrk="0" hangingPunct="1"/>
                      <a:r>
                        <a:rPr lang="zh-CN" altLang="en-US" sz="1000" kern="1200" dirty="0">
                          <a:solidFill>
                            <a:schemeClr val="dk1"/>
                          </a:solidFill>
                          <a:latin typeface="+mn-ea"/>
                          <a:ea typeface="+mn-ea"/>
                          <a:cs typeface="+mn-cs"/>
                        </a:rPr>
                        <a:t>查询（流程平台）</a:t>
                      </a:r>
                    </a:p>
                  </a:txBody>
                  <a:tcPr marL="6965" marR="6965" marT="6965" marB="0" anchor="ctr"/>
                </a:tc>
                <a:extLst>
                  <a:ext uri="{0D108BD9-81ED-4DB2-BD59-A6C34878D82A}">
                    <a16:rowId xmlns:a16="http://schemas.microsoft.com/office/drawing/2014/main" val="10019"/>
                  </a:ext>
                </a:extLst>
              </a:tr>
            </a:tbl>
          </a:graphicData>
        </a:graphic>
      </p:graphicFrame>
      <p:sp>
        <p:nvSpPr>
          <p:cNvPr id="4" name="Rectangle 45"/>
          <p:cNvSpPr/>
          <p:nvPr/>
        </p:nvSpPr>
        <p:spPr>
          <a:xfrm>
            <a:off x="8884637" y="3709831"/>
            <a:ext cx="765932" cy="2313898"/>
          </a:xfrm>
          <a:prstGeom prst="rect">
            <a:avLst/>
          </a:prstGeom>
          <a:solidFill>
            <a:schemeClr val="bg1">
              <a:lumMod val="95000"/>
            </a:schemeClr>
          </a:solidFill>
          <a:ln w="9525" cap="flat" cmpd="sng" algn="ctr">
            <a:noFill/>
            <a:prstDash val="solid"/>
            <a:round/>
            <a:headEnd type="none" w="med" len="med"/>
            <a:tailEnd type="none" w="med" len="med"/>
          </a:ln>
          <a:effectLst/>
        </p:spPr>
        <p:txBody>
          <a:bodyPr lIns="75983" tIns="50655" rIns="75983" bIns="50655" anchor="t"/>
          <a:lstStyle/>
          <a:p>
            <a:pPr defTabSz="747284">
              <a:lnSpc>
                <a:spcPct val="150000"/>
              </a:lnSpc>
            </a:pPr>
            <a:r>
              <a:rPr lang="zh-CN" altLang="en-US" sz="1073" dirty="0">
                <a:latin typeface="微软雅黑" panose="020B0503020204020204" pitchFamily="34" charset="-122"/>
                <a:ea typeface="微软雅黑" panose="020B0503020204020204" pitchFamily="34" charset="-122"/>
                <a:cs typeface="Arial Unicode MS" panose="020B0604020202020204" pitchFamily="34" charset="-122"/>
              </a:rPr>
              <a:t>备注：因部分省侧未告知使用“查询后落地”方案，则此调查可能存在部分差异。</a:t>
            </a:r>
            <a:endParaRPr lang="en-US" altLang="zh-CN" sz="1073" dirty="0">
              <a:latin typeface="微软雅黑" panose="020B0503020204020204" pitchFamily="34" charset="-122"/>
              <a:ea typeface="微软雅黑" panose="020B0503020204020204" pitchFamily="34" charset="-122"/>
              <a:cs typeface="Arial Unicode MS" panose="020B0604020202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spcAft>
                <a:spcPct val="0"/>
              </a:spcAft>
              <a:buClr>
                <a:schemeClr val="hlink"/>
              </a:buClr>
            </a:pPr>
            <a:r>
              <a:rPr lang="zh-CN" altLang="en-US" sz="2730" dirty="0"/>
              <a:t>各省公司</a:t>
            </a:r>
            <a:r>
              <a:rPr lang="en-GB" altLang="zh-CN" sz="2730" dirty="0"/>
              <a:t>OA</a:t>
            </a:r>
            <a:r>
              <a:rPr lang="zh-CN" altLang="en-GB" sz="2730" dirty="0"/>
              <a:t>、</a:t>
            </a:r>
            <a:r>
              <a:rPr lang="en-GB" altLang="zh-CN" sz="2730" dirty="0"/>
              <a:t>MOA</a:t>
            </a:r>
            <a:r>
              <a:rPr lang="zh-CN" altLang="en-US" sz="2730" dirty="0"/>
              <a:t>与流程平台待办集成</a:t>
            </a:r>
            <a:r>
              <a:rPr lang="zh-CN" altLang="en-US" sz="2730" dirty="0">
                <a:cs typeface="+mn-cs"/>
              </a:rPr>
              <a:t>情况</a:t>
            </a:r>
          </a:p>
        </p:txBody>
      </p:sp>
      <p:sp>
        <p:nvSpPr>
          <p:cNvPr id="4" name="Rectangle 45"/>
          <p:cNvSpPr/>
          <p:nvPr/>
        </p:nvSpPr>
        <p:spPr>
          <a:xfrm>
            <a:off x="8884637" y="3709831"/>
            <a:ext cx="765932" cy="2313898"/>
          </a:xfrm>
          <a:prstGeom prst="rect">
            <a:avLst/>
          </a:prstGeom>
          <a:solidFill>
            <a:schemeClr val="bg1">
              <a:lumMod val="95000"/>
            </a:schemeClr>
          </a:solidFill>
          <a:ln w="9525" cap="flat" cmpd="sng" algn="ctr">
            <a:noFill/>
            <a:prstDash val="solid"/>
            <a:round/>
            <a:headEnd type="none" w="med" len="med"/>
            <a:tailEnd type="none" w="med" len="med"/>
          </a:ln>
          <a:effectLst/>
        </p:spPr>
        <p:txBody>
          <a:bodyPr lIns="75983" tIns="50655" rIns="75983" bIns="50655" anchor="t"/>
          <a:lstStyle/>
          <a:p>
            <a:pPr defTabSz="747284">
              <a:lnSpc>
                <a:spcPct val="150000"/>
              </a:lnSpc>
            </a:pPr>
            <a:r>
              <a:rPr lang="zh-CN" altLang="en-US" sz="1073" dirty="0">
                <a:latin typeface="微软雅黑" panose="020B0503020204020204" pitchFamily="34" charset="-122"/>
                <a:ea typeface="微软雅黑" panose="020B0503020204020204" pitchFamily="34" charset="-122"/>
                <a:cs typeface="Arial Unicode MS" panose="020B0604020202020204" pitchFamily="34" charset="-122"/>
              </a:rPr>
              <a:t>备注：因部分省侧未告知使用“查询后落地”方案，则此调查可能存在部分差异。</a:t>
            </a:r>
            <a:endParaRPr lang="en-US" altLang="zh-CN" sz="1073" dirty="0">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7" name="表格 6"/>
          <p:cNvGraphicFramePr>
            <a:graphicFrameLocks noGrp="1"/>
          </p:cNvGraphicFramePr>
          <p:nvPr>
            <p:custDataLst>
              <p:tags r:id="rId1"/>
            </p:custDataLst>
          </p:nvPr>
        </p:nvGraphicFramePr>
        <p:xfrm>
          <a:off x="319286" y="1213599"/>
          <a:ext cx="8242411" cy="4920189"/>
        </p:xfrm>
        <a:graphic>
          <a:graphicData uri="http://schemas.openxmlformats.org/drawingml/2006/table">
            <a:tbl>
              <a:tblPr/>
              <a:tblGrid>
                <a:gridCol w="469297">
                  <a:extLst>
                    <a:ext uri="{9D8B030D-6E8A-4147-A177-3AD203B41FA5}">
                      <a16:colId xmlns:a16="http://schemas.microsoft.com/office/drawing/2014/main" val="20000"/>
                    </a:ext>
                  </a:extLst>
                </a:gridCol>
                <a:gridCol w="1861709">
                  <a:extLst>
                    <a:ext uri="{9D8B030D-6E8A-4147-A177-3AD203B41FA5}">
                      <a16:colId xmlns:a16="http://schemas.microsoft.com/office/drawing/2014/main" val="20001"/>
                    </a:ext>
                  </a:extLst>
                </a:gridCol>
                <a:gridCol w="2517362">
                  <a:extLst>
                    <a:ext uri="{9D8B030D-6E8A-4147-A177-3AD203B41FA5}">
                      <a16:colId xmlns:a16="http://schemas.microsoft.com/office/drawing/2014/main" val="20002"/>
                    </a:ext>
                  </a:extLst>
                </a:gridCol>
                <a:gridCol w="3394043">
                  <a:extLst>
                    <a:ext uri="{9D8B030D-6E8A-4147-A177-3AD203B41FA5}">
                      <a16:colId xmlns:a16="http://schemas.microsoft.com/office/drawing/2014/main" val="20003"/>
                    </a:ext>
                  </a:extLst>
                </a:gridCol>
              </a:tblGrid>
              <a:tr h="162830">
                <a:tc>
                  <a:txBody>
                    <a:bodyPr/>
                    <a:lstStyle/>
                    <a:p>
                      <a:pPr algn="ctr" rtl="0" fontAlgn="ctr"/>
                      <a:r>
                        <a:rPr lang="zh-CN" altLang="en-US" sz="1000" b="1" i="0" u="none" strike="noStrike" dirty="0">
                          <a:solidFill>
                            <a:srgbClr val="000000"/>
                          </a:solidFill>
                          <a:latin typeface="宋体" panose="02010600030101010101" pitchFamily="2" charset="-122"/>
                        </a:rPr>
                        <a:t>序号</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000" b="1" i="0" u="none" strike="noStrike">
                          <a:solidFill>
                            <a:srgbClr val="000000"/>
                          </a:solidFill>
                          <a:latin typeface="宋体" panose="02010600030101010101" pitchFamily="2" charset="-122"/>
                        </a:rPr>
                        <a:t>省公司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000" b="1" i="0" u="none" strike="noStrike">
                          <a:solidFill>
                            <a:srgbClr val="000000"/>
                          </a:solidFill>
                          <a:latin typeface="宋体" panose="02010600030101010101" pitchFamily="2" charset="-122"/>
                        </a:rPr>
                        <a:t>省侧</a:t>
                      </a:r>
                      <a:r>
                        <a:rPr lang="en-US" altLang="zh-CN" sz="1000" b="1" i="0" u="none" strike="noStrike">
                          <a:solidFill>
                            <a:srgbClr val="000000"/>
                          </a:solidFill>
                          <a:latin typeface="宋体" panose="02010600030101010101" pitchFamily="2" charset="-122"/>
                        </a:rPr>
                        <a:t>OA</a:t>
                      </a:r>
                      <a:r>
                        <a:rPr lang="zh-CN" altLang="en-US" sz="1000" b="1" i="0" u="none" strike="noStrike">
                          <a:solidFill>
                            <a:srgbClr val="000000"/>
                          </a:solidFill>
                          <a:latin typeface="宋体" panose="02010600030101010101" pitchFamily="2" charset="-122"/>
                        </a:rPr>
                        <a:t>调用方式（查询</a:t>
                      </a:r>
                      <a:r>
                        <a:rPr lang="en-US" altLang="zh-CN" sz="1000" b="1" i="0" u="none" strike="noStrike">
                          <a:solidFill>
                            <a:srgbClr val="000000"/>
                          </a:solidFill>
                          <a:latin typeface="宋体" panose="02010600030101010101" pitchFamily="2" charset="-122"/>
                        </a:rPr>
                        <a:t>/</a:t>
                      </a:r>
                      <a:r>
                        <a:rPr lang="zh-CN" altLang="en-US" sz="1000" b="1" i="0" u="none" strike="noStrike">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000" b="1" i="0" u="none" strike="noStrike">
                          <a:solidFill>
                            <a:srgbClr val="000000"/>
                          </a:solidFill>
                          <a:latin typeface="宋体" panose="02010600030101010101" pitchFamily="2" charset="-122"/>
                        </a:rPr>
                        <a:t>省侧</a:t>
                      </a:r>
                      <a:r>
                        <a:rPr lang="en-US" altLang="zh-CN" sz="1000" b="1" i="0" u="none" strike="noStrike">
                          <a:solidFill>
                            <a:srgbClr val="000000"/>
                          </a:solidFill>
                          <a:latin typeface="宋体" panose="02010600030101010101" pitchFamily="2" charset="-122"/>
                        </a:rPr>
                        <a:t>MOA</a:t>
                      </a:r>
                      <a:r>
                        <a:rPr lang="zh-CN" altLang="en-US" sz="1000" b="1" i="0" u="none" strike="noStrike">
                          <a:solidFill>
                            <a:srgbClr val="000000"/>
                          </a:solidFill>
                          <a:latin typeface="宋体" panose="02010600030101010101" pitchFamily="2" charset="-122"/>
                        </a:rPr>
                        <a:t>调用方式（查询</a:t>
                      </a:r>
                      <a:r>
                        <a:rPr lang="en-US" altLang="zh-CN" sz="1000" b="1" i="0" u="none" strike="noStrike">
                          <a:solidFill>
                            <a:srgbClr val="000000"/>
                          </a:solidFill>
                          <a:latin typeface="宋体" panose="02010600030101010101" pitchFamily="2" charset="-122"/>
                        </a:rPr>
                        <a:t>/</a:t>
                      </a:r>
                      <a:r>
                        <a:rPr lang="zh-CN" altLang="en-US" sz="1000" b="1" i="0" u="none" strike="noStrike">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160353">
                <a:tc>
                  <a:txBody>
                    <a:bodyPr/>
                    <a:lstStyle/>
                    <a:p>
                      <a:pPr algn="ctr" rtl="0" fontAlgn="ctr"/>
                      <a:r>
                        <a:rPr lang="en-US" altLang="zh-CN" sz="1000" b="0" i="0" u="none" strike="noStrike" dirty="0">
                          <a:solidFill>
                            <a:srgbClr val="000000"/>
                          </a:solidFill>
                          <a:latin typeface="宋体" panose="02010600030101010101" pitchFamily="2" charset="-122"/>
                        </a:rPr>
                        <a:t>20</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陕西公司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1"/>
                  </a:ext>
                </a:extLst>
              </a:tr>
              <a:tr h="162830">
                <a:tc>
                  <a:txBody>
                    <a:bodyPr/>
                    <a:lstStyle/>
                    <a:p>
                      <a:pPr algn="ctr" rtl="0" fontAlgn="ctr"/>
                      <a:r>
                        <a:rPr lang="en-US" altLang="zh-CN" sz="1000" b="0" i="0" u="none" strike="noStrike">
                          <a:solidFill>
                            <a:srgbClr val="000000"/>
                          </a:solidFill>
                          <a:latin typeface="宋体" panose="02010600030101010101" pitchFamily="2" charset="-122"/>
                        </a:rPr>
                        <a:t>21</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辽宁公司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2"/>
                  </a:ext>
                </a:extLst>
              </a:tr>
              <a:tr h="162211">
                <a:tc>
                  <a:txBody>
                    <a:bodyPr/>
                    <a:lstStyle/>
                    <a:p>
                      <a:pPr algn="ctr" rtl="0" fontAlgn="ctr"/>
                      <a:r>
                        <a:rPr lang="en-US" altLang="zh-CN" sz="1000" b="0" i="0" u="none" strike="noStrike">
                          <a:solidFill>
                            <a:srgbClr val="000000"/>
                          </a:solidFill>
                          <a:latin typeface="宋体" panose="02010600030101010101" pitchFamily="2" charset="-122"/>
                        </a:rPr>
                        <a:t>22</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黑龙江公司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3"/>
                  </a:ext>
                </a:extLst>
              </a:tr>
              <a:tr h="160973">
                <a:tc>
                  <a:txBody>
                    <a:bodyPr/>
                    <a:lstStyle/>
                    <a:p>
                      <a:pPr algn="ctr" rtl="0" fontAlgn="ctr"/>
                      <a:r>
                        <a:rPr lang="en-US" altLang="zh-CN" sz="1000" b="0" i="0" u="none" strike="noStrike">
                          <a:solidFill>
                            <a:srgbClr val="000000"/>
                          </a:solidFill>
                          <a:latin typeface="宋体" panose="02010600030101010101" pitchFamily="2" charset="-122"/>
                        </a:rPr>
                        <a:t>23</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吉林公司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4"/>
                  </a:ext>
                </a:extLst>
              </a:tr>
              <a:tr h="162211">
                <a:tc>
                  <a:txBody>
                    <a:bodyPr/>
                    <a:lstStyle/>
                    <a:p>
                      <a:pPr algn="ctr" rtl="0" fontAlgn="ctr"/>
                      <a:r>
                        <a:rPr lang="en-US" altLang="zh-CN" sz="1000" b="0" i="0" u="none" strike="noStrike">
                          <a:solidFill>
                            <a:srgbClr val="000000"/>
                          </a:solidFill>
                          <a:latin typeface="宋体" panose="02010600030101010101" pitchFamily="2" charset="-122"/>
                        </a:rPr>
                        <a:t>24</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北京公司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5"/>
                  </a:ext>
                </a:extLst>
              </a:tr>
              <a:tr h="162830">
                <a:tc>
                  <a:txBody>
                    <a:bodyPr/>
                    <a:lstStyle/>
                    <a:p>
                      <a:pPr algn="ctr" rtl="0" fontAlgn="ctr"/>
                      <a:r>
                        <a:rPr lang="en-US" altLang="zh-CN" sz="1000" b="0" i="0" u="none" strike="noStrike">
                          <a:solidFill>
                            <a:srgbClr val="000000"/>
                          </a:solidFill>
                          <a:latin typeface="宋体" panose="02010600030101010101" pitchFamily="2" charset="-122"/>
                        </a:rPr>
                        <a:t>25</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甘肃公司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6"/>
                  </a:ext>
                </a:extLst>
              </a:tr>
              <a:tr h="160353">
                <a:tc>
                  <a:txBody>
                    <a:bodyPr/>
                    <a:lstStyle/>
                    <a:p>
                      <a:pPr algn="ctr" rtl="0" fontAlgn="ctr"/>
                      <a:r>
                        <a:rPr lang="en-US" altLang="zh-CN" sz="1000" b="0" i="0" u="none" strike="noStrike">
                          <a:solidFill>
                            <a:srgbClr val="000000"/>
                          </a:solidFill>
                          <a:latin typeface="宋体" panose="02010600030101010101" pitchFamily="2" charset="-122"/>
                        </a:rPr>
                        <a:t>26</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西藏公司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7"/>
                  </a:ext>
                </a:extLst>
              </a:tr>
              <a:tr h="162830">
                <a:tc>
                  <a:txBody>
                    <a:bodyPr/>
                    <a:lstStyle/>
                    <a:p>
                      <a:pPr algn="ctr" rtl="0" fontAlgn="ctr"/>
                      <a:r>
                        <a:rPr lang="en-US" altLang="zh-CN" sz="1000" b="0" i="0" u="none" strike="noStrike">
                          <a:solidFill>
                            <a:srgbClr val="000000"/>
                          </a:solidFill>
                          <a:latin typeface="宋体" panose="02010600030101010101" pitchFamily="2" charset="-122"/>
                        </a:rPr>
                        <a:t>27</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青海公司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8"/>
                  </a:ext>
                </a:extLst>
              </a:tr>
              <a:tr h="162830">
                <a:tc>
                  <a:txBody>
                    <a:bodyPr/>
                    <a:lstStyle/>
                    <a:p>
                      <a:pPr algn="ctr" rtl="0" fontAlgn="ctr"/>
                      <a:r>
                        <a:rPr lang="en-US" altLang="zh-CN" sz="1000" b="0" i="0" u="none" strike="noStrike">
                          <a:solidFill>
                            <a:srgbClr val="000000"/>
                          </a:solidFill>
                          <a:latin typeface="宋体" panose="02010600030101010101" pitchFamily="2" charset="-122"/>
                        </a:rPr>
                        <a:t>28</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新疆公司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9"/>
                  </a:ext>
                </a:extLst>
              </a:tr>
              <a:tr h="160353">
                <a:tc>
                  <a:txBody>
                    <a:bodyPr/>
                    <a:lstStyle/>
                    <a:p>
                      <a:pPr algn="ctr" rtl="0" fontAlgn="ctr"/>
                      <a:r>
                        <a:rPr lang="en-US" altLang="zh-CN" sz="1000" b="0" i="0" u="none" strike="noStrike">
                          <a:solidFill>
                            <a:srgbClr val="000000"/>
                          </a:solidFill>
                          <a:latin typeface="宋体" panose="02010600030101010101" pitchFamily="2" charset="-122"/>
                        </a:rPr>
                        <a:t>29</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云南公司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10"/>
                  </a:ext>
                </a:extLst>
              </a:tr>
              <a:tr h="162830">
                <a:tc>
                  <a:txBody>
                    <a:bodyPr/>
                    <a:lstStyle/>
                    <a:p>
                      <a:pPr algn="ctr" rtl="0" fontAlgn="ctr"/>
                      <a:r>
                        <a:rPr lang="en-US" altLang="zh-CN" sz="1000" b="0" i="0" u="none" strike="noStrike">
                          <a:solidFill>
                            <a:srgbClr val="000000"/>
                          </a:solidFill>
                          <a:latin typeface="宋体" panose="02010600030101010101" pitchFamily="2" charset="-122"/>
                        </a:rPr>
                        <a:t>30</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重庆公司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11"/>
                  </a:ext>
                </a:extLst>
              </a:tr>
              <a:tr h="162211">
                <a:tc>
                  <a:txBody>
                    <a:bodyPr/>
                    <a:lstStyle/>
                    <a:p>
                      <a:pPr algn="ctr" rtl="0" fontAlgn="ctr"/>
                      <a:r>
                        <a:rPr lang="en-US" altLang="zh-CN" sz="1000" b="0" i="0" u="none" strike="noStrike">
                          <a:solidFill>
                            <a:srgbClr val="000000"/>
                          </a:solidFill>
                          <a:latin typeface="宋体" panose="02010600030101010101" pitchFamily="2" charset="-122"/>
                        </a:rPr>
                        <a:t>31</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宁夏公司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推送（全国统一待办）</a:t>
                      </a: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dirty="0">
                          <a:solidFill>
                            <a:srgbClr val="000000"/>
                          </a:solidFill>
                          <a:latin typeface="宋体" panose="02010600030101010101" pitchFamily="2" charset="-122"/>
                          <a:sym typeface="+mn-ea"/>
                        </a:rPr>
                        <a:t>推送（全国统一待办）</a:t>
                      </a:r>
                      <a:endParaRPr lang="zh-CN" altLang="en-US" sz="1000" b="0" i="0" u="none" strike="noStrike" dirty="0">
                        <a:solidFill>
                          <a:srgbClr val="000000"/>
                        </a:solidFill>
                        <a:latin typeface="宋体" panose="02010600030101010101" pitchFamily="2" charset="-122"/>
                      </a:endParaRPr>
                    </a:p>
                  </a:txBody>
                  <a:tcPr marL="7430" marR="7430" marT="743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12"/>
                  </a:ext>
                </a:extLst>
              </a:tr>
              <a:tr h="160353">
                <a:tc>
                  <a:txBody>
                    <a:bodyPr/>
                    <a:lstStyle/>
                    <a:p>
                      <a:pPr algn="ctr" rtl="0" fontAlgn="ctr"/>
                      <a:r>
                        <a:rPr lang="en-US" altLang="zh-CN" sz="1000" b="0" i="0" u="none" strike="noStrike">
                          <a:solidFill>
                            <a:srgbClr val="000000"/>
                          </a:solidFill>
                          <a:latin typeface="宋体" panose="02010600030101010101" pitchFamily="2" charset="-122"/>
                        </a:rPr>
                        <a:t>32</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1000" b="0" i="0" u="none" strike="noStrike">
                          <a:solidFill>
                            <a:srgbClr val="000000"/>
                          </a:solidFill>
                          <a:latin typeface="宋体" panose="02010600030101010101" pitchFamily="2" charset="-122"/>
                        </a:rPr>
                        <a:t>IT</a:t>
                      </a:r>
                      <a:r>
                        <a:rPr lang="zh-CN" altLang="en-US" sz="1000" b="0" i="0" u="none" strike="noStrike">
                          <a:solidFill>
                            <a:srgbClr val="000000"/>
                          </a:solidFill>
                          <a:latin typeface="宋体" panose="02010600030101010101" pitchFamily="2" charset="-122"/>
                        </a:rPr>
                        <a:t>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13"/>
                  </a:ext>
                </a:extLst>
              </a:tr>
              <a:tr h="162830">
                <a:tc>
                  <a:txBody>
                    <a:bodyPr/>
                    <a:lstStyle/>
                    <a:p>
                      <a:pPr algn="ctr" rtl="0" fontAlgn="ctr"/>
                      <a:r>
                        <a:rPr lang="en-US" altLang="zh-CN" sz="1000" b="0" i="0" u="none" strike="noStrike">
                          <a:solidFill>
                            <a:srgbClr val="000000"/>
                          </a:solidFill>
                          <a:latin typeface="宋体" panose="02010600030101010101" pitchFamily="2" charset="-122"/>
                        </a:rPr>
                        <a:t>33</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移动学院</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14"/>
                  </a:ext>
                </a:extLst>
              </a:tr>
              <a:tr h="162211">
                <a:tc>
                  <a:txBody>
                    <a:bodyPr/>
                    <a:lstStyle/>
                    <a:p>
                      <a:pPr algn="ctr" rtl="0" fontAlgn="ctr"/>
                      <a:r>
                        <a:rPr lang="en-US" altLang="zh-CN" sz="1000" b="0" i="0" u="none" strike="noStrike">
                          <a:solidFill>
                            <a:srgbClr val="000000"/>
                          </a:solidFill>
                          <a:latin typeface="宋体" panose="02010600030101010101" pitchFamily="2" charset="-122"/>
                        </a:rPr>
                        <a:t>34</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信息港</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15"/>
                  </a:ext>
                </a:extLst>
              </a:tr>
              <a:tr h="160973">
                <a:tc>
                  <a:txBody>
                    <a:bodyPr/>
                    <a:lstStyle/>
                    <a:p>
                      <a:pPr algn="ctr" rtl="0" fontAlgn="ctr"/>
                      <a:r>
                        <a:rPr lang="en-US" altLang="zh-CN" sz="1000" b="0" i="0" u="none" strike="noStrike">
                          <a:solidFill>
                            <a:srgbClr val="000000"/>
                          </a:solidFill>
                          <a:latin typeface="宋体" panose="02010600030101010101" pitchFamily="2" charset="-122"/>
                        </a:rPr>
                        <a:t>35</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研究院</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16"/>
                  </a:ext>
                </a:extLst>
              </a:tr>
              <a:tr h="162830">
                <a:tc>
                  <a:txBody>
                    <a:bodyPr/>
                    <a:lstStyle/>
                    <a:p>
                      <a:pPr algn="ctr" rtl="0" fontAlgn="ctr"/>
                      <a:r>
                        <a:rPr lang="en-US" altLang="zh-CN" sz="1000" b="0" i="0" u="none" strike="noStrike">
                          <a:solidFill>
                            <a:srgbClr val="000000"/>
                          </a:solidFill>
                          <a:latin typeface="宋体" panose="02010600030101010101" pitchFamily="2" charset="-122"/>
                        </a:rPr>
                        <a:t>36</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信安中心</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17"/>
                  </a:ext>
                </a:extLst>
              </a:tr>
              <a:tr h="162830">
                <a:tc>
                  <a:txBody>
                    <a:bodyPr/>
                    <a:lstStyle/>
                    <a:p>
                      <a:pPr algn="ctr" rtl="0" fontAlgn="ctr"/>
                      <a:r>
                        <a:rPr lang="en-US" altLang="zh-CN" sz="1000" b="0" i="0" u="none" strike="noStrike">
                          <a:solidFill>
                            <a:srgbClr val="000000"/>
                          </a:solidFill>
                          <a:latin typeface="宋体" panose="02010600030101010101" pitchFamily="2" charset="-122"/>
                        </a:rPr>
                        <a:t>37</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采购共享中心</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18"/>
                  </a:ext>
                </a:extLst>
              </a:tr>
              <a:tr h="160353">
                <a:tc>
                  <a:txBody>
                    <a:bodyPr/>
                    <a:lstStyle/>
                    <a:p>
                      <a:pPr algn="ctr" rtl="0" fontAlgn="ctr"/>
                      <a:r>
                        <a:rPr lang="en-US" altLang="zh-CN" sz="1000" b="0" i="0" u="none" strike="noStrike">
                          <a:solidFill>
                            <a:srgbClr val="000000"/>
                          </a:solidFill>
                          <a:latin typeface="宋体" panose="02010600030101010101" pitchFamily="2" charset="-122"/>
                        </a:rPr>
                        <a:t>38</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政企分公司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19"/>
                  </a:ext>
                </a:extLst>
              </a:tr>
              <a:tr h="162830">
                <a:tc>
                  <a:txBody>
                    <a:bodyPr/>
                    <a:lstStyle/>
                    <a:p>
                      <a:pPr algn="ctr" rtl="0" fontAlgn="ctr"/>
                      <a:r>
                        <a:rPr lang="en-US" altLang="zh-CN" sz="1000" b="0" i="0" u="none" strike="noStrike">
                          <a:solidFill>
                            <a:srgbClr val="000000"/>
                          </a:solidFill>
                          <a:latin typeface="宋体" panose="02010600030101010101" pitchFamily="2" charset="-122"/>
                        </a:rPr>
                        <a:t>39</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财务分公司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20"/>
                  </a:ext>
                </a:extLst>
              </a:tr>
              <a:tr h="160353">
                <a:tc>
                  <a:txBody>
                    <a:bodyPr/>
                    <a:lstStyle/>
                    <a:p>
                      <a:pPr algn="ctr" rtl="0" fontAlgn="ctr"/>
                      <a:r>
                        <a:rPr lang="en-US" altLang="zh-CN" sz="1000" b="0" i="0" u="none" strike="noStrike">
                          <a:solidFill>
                            <a:srgbClr val="000000"/>
                          </a:solidFill>
                          <a:latin typeface="宋体" panose="02010600030101010101" pitchFamily="2" charset="-122"/>
                        </a:rPr>
                        <a:t>40</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集团总部</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21"/>
                  </a:ext>
                </a:extLst>
              </a:tr>
              <a:tr h="162830">
                <a:tc>
                  <a:txBody>
                    <a:bodyPr/>
                    <a:lstStyle/>
                    <a:p>
                      <a:pPr algn="ctr" rtl="0" fontAlgn="ctr"/>
                      <a:r>
                        <a:rPr lang="en-US" altLang="zh-CN" sz="1000" b="0" i="0" u="none" strike="noStrike">
                          <a:solidFill>
                            <a:srgbClr val="000000"/>
                          </a:solidFill>
                          <a:latin typeface="宋体" panose="02010600030101010101" pitchFamily="2" charset="-122"/>
                        </a:rPr>
                        <a:t>41</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设计院</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22"/>
                  </a:ext>
                </a:extLst>
              </a:tr>
              <a:tr h="162211">
                <a:tc>
                  <a:txBody>
                    <a:bodyPr/>
                    <a:lstStyle/>
                    <a:p>
                      <a:pPr algn="ctr" rtl="0" fontAlgn="ctr"/>
                      <a:r>
                        <a:rPr lang="en-US" altLang="zh-CN" sz="1000" b="0" i="0" u="none" strike="noStrike">
                          <a:solidFill>
                            <a:srgbClr val="000000"/>
                          </a:solidFill>
                          <a:latin typeface="宋体" panose="02010600030101010101" pitchFamily="2" charset="-122"/>
                        </a:rPr>
                        <a:t>42</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成研院</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23"/>
                  </a:ext>
                </a:extLst>
              </a:tr>
              <a:tr h="160973">
                <a:tc>
                  <a:txBody>
                    <a:bodyPr/>
                    <a:lstStyle/>
                    <a:p>
                      <a:pPr algn="ctr" rtl="0" fontAlgn="ctr"/>
                      <a:r>
                        <a:rPr lang="en-US" altLang="zh-CN" sz="1000" b="0" i="0" u="none" strike="noStrike">
                          <a:solidFill>
                            <a:srgbClr val="000000"/>
                          </a:solidFill>
                          <a:latin typeface="宋体" panose="02010600030101010101" pitchFamily="2" charset="-122"/>
                        </a:rPr>
                        <a:t>43</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上研院</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24"/>
                  </a:ext>
                </a:extLst>
              </a:tr>
              <a:tr h="162211">
                <a:tc>
                  <a:txBody>
                    <a:bodyPr/>
                    <a:lstStyle/>
                    <a:p>
                      <a:pPr algn="ctr" rtl="0" fontAlgn="ctr"/>
                      <a:r>
                        <a:rPr lang="en-US" altLang="zh-CN" sz="1000" b="0" i="0" u="none" strike="noStrike">
                          <a:solidFill>
                            <a:srgbClr val="000000"/>
                          </a:solidFill>
                          <a:latin typeface="宋体" panose="02010600030101010101" pitchFamily="2" charset="-122"/>
                        </a:rPr>
                        <a:t>44</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销售公司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25"/>
                  </a:ext>
                </a:extLst>
              </a:tr>
              <a:tr h="162830">
                <a:tc>
                  <a:txBody>
                    <a:bodyPr/>
                    <a:lstStyle/>
                    <a:p>
                      <a:pPr algn="ctr" rtl="0" fontAlgn="ctr"/>
                      <a:r>
                        <a:rPr lang="en-US" altLang="zh-CN" sz="1000" b="0" i="0" u="none" strike="noStrike">
                          <a:solidFill>
                            <a:srgbClr val="000000"/>
                          </a:solidFill>
                          <a:latin typeface="宋体" panose="02010600030101010101" pitchFamily="2" charset="-122"/>
                        </a:rPr>
                        <a:t>45</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金科公司</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a:solidFill>
                            <a:srgbClr val="000000"/>
                          </a:solidFill>
                          <a:latin typeface="宋体" panose="02010600030101010101" pitchFamily="2" charset="-122"/>
                        </a:rPr>
                        <a:t>查询（集团统一待办）</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26"/>
                  </a:ext>
                </a:extLst>
              </a:tr>
              <a:tr h="282940">
                <a:tc>
                  <a:txBody>
                    <a:bodyPr/>
                    <a:lstStyle/>
                    <a:p>
                      <a:pPr algn="ctr" rtl="0" fontAlgn="ctr"/>
                      <a:r>
                        <a:rPr lang="en-US" altLang="zh-CN" sz="1000" b="0" i="0" u="none" strike="noStrike">
                          <a:solidFill>
                            <a:srgbClr val="000000"/>
                          </a:solidFill>
                          <a:latin typeface="宋体" panose="02010600030101010101" pitchFamily="2" charset="-122"/>
                        </a:rPr>
                        <a:t>46</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互联网公司（</a:t>
                      </a:r>
                      <a:r>
                        <a:rPr lang="en-US" altLang="zh-CN" sz="1000" b="0" i="0" u="none" strike="noStrike" dirty="0">
                          <a:solidFill>
                            <a:srgbClr val="000000"/>
                          </a:solidFill>
                          <a:latin typeface="宋体" panose="02010600030101010101" pitchFamily="2" charset="-122"/>
                        </a:rPr>
                        <a:t>6</a:t>
                      </a:r>
                      <a:r>
                        <a:rPr lang="zh-CN" altLang="en-US" sz="1000" b="0" i="0" u="none" strike="noStrike" dirty="0">
                          <a:solidFill>
                            <a:srgbClr val="000000"/>
                          </a:solidFill>
                          <a:latin typeface="宋体" panose="02010600030101010101" pitchFamily="2" charset="-122"/>
                        </a:rPr>
                        <a:t>月</a:t>
                      </a:r>
                      <a:r>
                        <a:rPr lang="en-US" altLang="zh-CN" sz="1000" b="0" i="0" u="none" strike="noStrike" dirty="0">
                          <a:solidFill>
                            <a:srgbClr val="000000"/>
                          </a:solidFill>
                          <a:latin typeface="宋体" panose="02010600030101010101" pitchFamily="2" charset="-122"/>
                        </a:rPr>
                        <a:t>11</a:t>
                      </a:r>
                      <a:r>
                        <a:rPr lang="zh-CN" altLang="en-US" sz="1000" b="0" i="0" u="none" strike="noStrike" dirty="0">
                          <a:solidFill>
                            <a:srgbClr val="000000"/>
                          </a:solidFill>
                          <a:latin typeface="宋体" panose="02010600030101010101" pitchFamily="2" charset="-122"/>
                        </a:rPr>
                        <a:t>号上线）</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9EDF4"/>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000" b="0" i="0" u="none" strike="noStrike">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27"/>
                  </a:ext>
                </a:extLst>
              </a:tr>
              <a:tr h="264986">
                <a:tc>
                  <a:txBody>
                    <a:bodyPr/>
                    <a:lstStyle/>
                    <a:p>
                      <a:pPr algn="ctr" rtl="0" fontAlgn="ctr"/>
                      <a:r>
                        <a:rPr lang="en-US" altLang="zh-CN" sz="1000" b="0" i="0" u="none" strike="noStrike">
                          <a:solidFill>
                            <a:srgbClr val="000000"/>
                          </a:solidFill>
                          <a:latin typeface="宋体" panose="02010600030101010101" pitchFamily="2" charset="-122"/>
                        </a:rPr>
                        <a:t>47</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中移集成（</a:t>
                      </a:r>
                      <a:r>
                        <a:rPr lang="en-US" altLang="zh-CN" sz="1000" b="0" i="0" u="none" strike="noStrike" dirty="0">
                          <a:solidFill>
                            <a:srgbClr val="000000"/>
                          </a:solidFill>
                          <a:latin typeface="宋体" panose="02010600030101010101" pitchFamily="2" charset="-122"/>
                        </a:rPr>
                        <a:t>6</a:t>
                      </a:r>
                      <a:r>
                        <a:rPr lang="zh-CN" altLang="en-US" sz="1000" b="0" i="0" u="none" strike="noStrike" dirty="0">
                          <a:solidFill>
                            <a:srgbClr val="000000"/>
                          </a:solidFill>
                          <a:latin typeface="宋体" panose="02010600030101010101" pitchFamily="2" charset="-122"/>
                        </a:rPr>
                        <a:t>月</a:t>
                      </a:r>
                      <a:r>
                        <a:rPr lang="en-US" altLang="zh-CN" sz="1000" b="0" i="0" u="none" strike="noStrike" dirty="0">
                          <a:solidFill>
                            <a:srgbClr val="000000"/>
                          </a:solidFill>
                          <a:latin typeface="宋体" panose="02010600030101010101" pitchFamily="2" charset="-122"/>
                        </a:rPr>
                        <a:t>15</a:t>
                      </a:r>
                      <a:r>
                        <a:rPr lang="zh-CN" altLang="en-US" sz="1000" b="0" i="0" u="none" strike="noStrike" dirty="0">
                          <a:solidFill>
                            <a:srgbClr val="000000"/>
                          </a:solidFill>
                          <a:latin typeface="宋体" panose="02010600030101010101" pitchFamily="2" charset="-122"/>
                        </a:rPr>
                        <a:t>号上线）</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000" b="0" i="0" u="none" strike="noStrike" dirty="0">
                          <a:solidFill>
                            <a:srgbClr val="000000"/>
                          </a:solidFill>
                          <a:latin typeface="宋体" panose="02010600030101010101" pitchFamily="2" charset="-122"/>
                        </a:rPr>
                        <a:t>推送</a:t>
                      </a:r>
                    </a:p>
                  </a:txBody>
                  <a:tcPr marL="3481" marR="3481" marT="3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2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2">
            <a:extLst>
              <a:ext uri="{FF2B5EF4-FFF2-40B4-BE49-F238E27FC236}">
                <a16:creationId xmlns:a16="http://schemas.microsoft.com/office/drawing/2014/main" id="{94DCC742-4450-4016-A193-943CFBAC892B}"/>
              </a:ext>
            </a:extLst>
          </p:cNvPr>
          <p:cNvSpPr txBox="1"/>
          <p:nvPr/>
        </p:nvSpPr>
        <p:spPr>
          <a:xfrm>
            <a:off x="210776" y="116632"/>
            <a:ext cx="8915400" cy="587188"/>
          </a:xfrm>
          <a:prstGeom prst="rect">
            <a:avLst/>
          </a:prstGeom>
        </p:spPr>
        <p:txBody>
          <a:bodyPr/>
          <a:lstStyle>
            <a:lvl1pPr>
              <a:spcBef>
                <a:spcPct val="0"/>
              </a:spcBef>
              <a:buNone/>
              <a:defRPr sz="2800" b="1" baseline="0">
                <a:solidFill>
                  <a:schemeClr val="bg1"/>
                </a:solidFill>
                <a:latin typeface="微软雅黑" panose="020B0503020204020204" pitchFamily="34" charset="-122"/>
                <a:ea typeface="微软雅黑" panose="020B0503020204020204" pitchFamily="34" charset="-122"/>
                <a:cs typeface="+mj-cs"/>
              </a:defRPr>
            </a:lvl1pPr>
          </a:lstStyle>
          <a:p>
            <a:r>
              <a:rPr lang="zh-CN" altLang="en-US" sz="2400" dirty="0"/>
              <a:t>当前各系统山西待办已办数量</a:t>
            </a:r>
          </a:p>
        </p:txBody>
      </p:sp>
      <p:graphicFrame>
        <p:nvGraphicFramePr>
          <p:cNvPr id="8" name="表格 7">
            <a:extLst>
              <a:ext uri="{FF2B5EF4-FFF2-40B4-BE49-F238E27FC236}">
                <a16:creationId xmlns:a16="http://schemas.microsoft.com/office/drawing/2014/main" id="{8EEDD238-E76E-4534-84ED-76654C251C28}"/>
              </a:ext>
            </a:extLst>
          </p:cNvPr>
          <p:cNvGraphicFramePr>
            <a:graphicFrameLocks noGrp="1"/>
          </p:cNvGraphicFramePr>
          <p:nvPr>
            <p:extLst>
              <p:ext uri="{D42A27DB-BD31-4B8C-83A1-F6EECF244321}">
                <p14:modId xmlns:p14="http://schemas.microsoft.com/office/powerpoint/2010/main" val="4013324237"/>
              </p:ext>
            </p:extLst>
          </p:nvPr>
        </p:nvGraphicFramePr>
        <p:xfrm>
          <a:off x="416496" y="1052736"/>
          <a:ext cx="9145014" cy="5331697"/>
        </p:xfrm>
        <a:graphic>
          <a:graphicData uri="http://schemas.openxmlformats.org/drawingml/2006/table">
            <a:tbl>
              <a:tblPr firstRow="1" bandRow="1">
                <a:tableStyleId>{5C22544A-7EE6-4342-B048-85BDC9FD1C3A}</a:tableStyleId>
              </a:tblPr>
              <a:tblGrid>
                <a:gridCol w="541482">
                  <a:extLst>
                    <a:ext uri="{9D8B030D-6E8A-4147-A177-3AD203B41FA5}">
                      <a16:colId xmlns:a16="http://schemas.microsoft.com/office/drawing/2014/main" val="1049256029"/>
                    </a:ext>
                  </a:extLst>
                </a:gridCol>
                <a:gridCol w="2948064">
                  <a:extLst>
                    <a:ext uri="{9D8B030D-6E8A-4147-A177-3AD203B41FA5}">
                      <a16:colId xmlns:a16="http://schemas.microsoft.com/office/drawing/2014/main" val="2251591370"/>
                    </a:ext>
                  </a:extLst>
                </a:gridCol>
                <a:gridCol w="2827734">
                  <a:extLst>
                    <a:ext uri="{9D8B030D-6E8A-4147-A177-3AD203B41FA5}">
                      <a16:colId xmlns:a16="http://schemas.microsoft.com/office/drawing/2014/main" val="745722785"/>
                    </a:ext>
                  </a:extLst>
                </a:gridCol>
                <a:gridCol w="2827734">
                  <a:extLst>
                    <a:ext uri="{9D8B030D-6E8A-4147-A177-3AD203B41FA5}">
                      <a16:colId xmlns:a16="http://schemas.microsoft.com/office/drawing/2014/main" val="2966779215"/>
                    </a:ext>
                  </a:extLst>
                </a:gridCol>
              </a:tblGrid>
              <a:tr h="271213">
                <a:tc>
                  <a:txBody>
                    <a:bodyPr/>
                    <a:lstStyle/>
                    <a:p>
                      <a:pPr algn="ctr"/>
                      <a:r>
                        <a:rPr lang="zh-CN" altLang="en-US" sz="1200" dirty="0">
                          <a:latin typeface="微软雅黑" panose="020B0503020204020204" pitchFamily="34" charset="-122"/>
                          <a:ea typeface="微软雅黑" panose="020B0503020204020204" pitchFamily="34" charset="-122"/>
                        </a:rPr>
                        <a:t>序号</a:t>
                      </a:r>
                    </a:p>
                  </a:txBody>
                  <a:tcPr anchor="ctr"/>
                </a:tc>
                <a:tc>
                  <a:txBody>
                    <a:bodyPr/>
                    <a:lstStyle/>
                    <a:p>
                      <a:pPr algn="ctr"/>
                      <a:r>
                        <a:rPr lang="zh-CN" altLang="en-US" sz="1200" dirty="0">
                          <a:latin typeface="微软雅黑" panose="020B0503020204020204" pitchFamily="34" charset="-122"/>
                          <a:ea typeface="微软雅黑" panose="020B0503020204020204" pitchFamily="34" charset="-122"/>
                        </a:rPr>
                        <a:t>系统名称</a:t>
                      </a:r>
                    </a:p>
                  </a:txBody>
                  <a:tcPr anchor="ctr"/>
                </a:tc>
                <a:tc>
                  <a:txBody>
                    <a:bodyPr/>
                    <a:lstStyle/>
                    <a:p>
                      <a:pPr algn="ctr"/>
                      <a:r>
                        <a:rPr lang="zh-CN" altLang="en-US" sz="1200" dirty="0">
                          <a:latin typeface="微软雅黑" panose="020B0503020204020204" pitchFamily="34" charset="-122"/>
                          <a:ea typeface="微软雅黑" panose="020B0503020204020204" pitchFamily="34" charset="-122"/>
                        </a:rPr>
                        <a:t>山西待办数量</a:t>
                      </a:r>
                    </a:p>
                  </a:txBody>
                  <a:tcPr anchor="ctr"/>
                </a:tc>
                <a:tc>
                  <a:txBody>
                    <a:bodyPr/>
                    <a:lstStyle/>
                    <a:p>
                      <a:pPr algn="ctr"/>
                      <a:r>
                        <a:rPr lang="zh-CN" altLang="en-US" sz="1200" dirty="0">
                          <a:latin typeface="微软雅黑" panose="020B0503020204020204" pitchFamily="34" charset="-122"/>
                          <a:ea typeface="微软雅黑" panose="020B0503020204020204" pitchFamily="34" charset="-122"/>
                        </a:rPr>
                        <a:t>山西已办数量</a:t>
                      </a:r>
                    </a:p>
                  </a:txBody>
                  <a:tcPr anchor="ctr"/>
                </a:tc>
                <a:extLst>
                  <a:ext uri="{0D108BD9-81ED-4DB2-BD59-A6C34878D82A}">
                    <a16:rowId xmlns:a16="http://schemas.microsoft.com/office/drawing/2014/main" val="937955424"/>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合同系统</a:t>
                      </a: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57544</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011766707"/>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2</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报账系统</a:t>
                      </a: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3311</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853718112"/>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3</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主数据系统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234</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24490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410678286"/>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4</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集成平台</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109</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124291676"/>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5</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税务系统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7</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899</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56839270"/>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6</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档案系统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948877628"/>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7</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ERP</a:t>
                      </a: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核心</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33</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70191455"/>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8</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预算系统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303</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5167</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277682978"/>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9</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运营服务平台</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239</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56564</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986750952"/>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10</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门户系统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675827433"/>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11</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计划管理系统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377</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330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655811143"/>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12</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信安合规系统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3</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469018084"/>
                  </a:ext>
                </a:extLst>
              </a:tr>
              <a:tr h="389029">
                <a:tc>
                  <a:txBody>
                    <a:bodyPr/>
                    <a:lstStyle/>
                    <a:p>
                      <a:pPr algn="ctr"/>
                      <a:r>
                        <a:rPr lang="en-US" altLang="zh-CN" sz="1200" dirty="0">
                          <a:latin typeface="微软雅黑" panose="020B0503020204020204" pitchFamily="34" charset="-122"/>
                          <a:ea typeface="微软雅黑" panose="020B0503020204020204" pitchFamily="34" charset="-122"/>
                        </a:rPr>
                        <a:t>13</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研发系统</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endPar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897072510"/>
                  </a:ext>
                </a:extLst>
              </a:tr>
            </a:tbl>
          </a:graphicData>
        </a:graphic>
      </p:graphicFrame>
    </p:spTree>
    <p:extLst>
      <p:ext uri="{BB962C8B-B14F-4D97-AF65-F5344CB8AC3E}">
        <p14:creationId xmlns:p14="http://schemas.microsoft.com/office/powerpoint/2010/main" val="282011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531024" y="2840050"/>
            <a:ext cx="8886472" cy="1563341"/>
            <a:chOff x="279697" y="1384469"/>
            <a:chExt cx="10144392" cy="1555066"/>
          </a:xfrm>
        </p:grpSpPr>
        <p:sp>
          <p:nvSpPr>
            <p:cNvPr id="4" name="任意多边形 4"/>
            <p:cNvSpPr>
              <a:spLocks noChangeArrowheads="1"/>
            </p:cNvSpPr>
            <p:nvPr/>
          </p:nvSpPr>
          <p:spPr bwMode="auto">
            <a:xfrm>
              <a:off x="279697" y="1789013"/>
              <a:ext cx="10144392" cy="1150522"/>
            </a:xfrm>
            <a:custGeom>
              <a:avLst/>
              <a:gdLst>
                <a:gd name="T0" fmla="*/ 0 w 8719664"/>
                <a:gd name="T1" fmla="*/ 0 h 1036350"/>
                <a:gd name="T2" fmla="*/ 11400338 w 8719664"/>
                <a:gd name="T3" fmla="*/ 0 h 1036350"/>
                <a:gd name="T4" fmla="*/ 11400338 w 8719664"/>
                <a:gd name="T5" fmla="*/ 612036160 h 1036350"/>
                <a:gd name="T6" fmla="*/ 0 w 8719664"/>
                <a:gd name="T7" fmla="*/ 612036160 h 1036350"/>
                <a:gd name="T8" fmla="*/ 0 w 8719664"/>
                <a:gd name="T9" fmla="*/ 0 h 1036350"/>
                <a:gd name="T10" fmla="*/ 0 60000 65536"/>
                <a:gd name="T11" fmla="*/ 0 60000 65536"/>
                <a:gd name="T12" fmla="*/ 0 60000 65536"/>
                <a:gd name="T13" fmla="*/ 0 60000 65536"/>
                <a:gd name="T14" fmla="*/ 0 60000 65536"/>
                <a:gd name="T15" fmla="*/ 0 w 8719664"/>
                <a:gd name="T16" fmla="*/ 0 h 1036350"/>
                <a:gd name="T17" fmla="*/ 8719664 w 8719664"/>
                <a:gd name="T18" fmla="*/ 1036350 h 1036350"/>
              </a:gdLst>
              <a:ahLst/>
              <a:cxnLst>
                <a:cxn ang="T10">
                  <a:pos x="T0" y="T1"/>
                </a:cxn>
                <a:cxn ang="T11">
                  <a:pos x="T2" y="T3"/>
                </a:cxn>
                <a:cxn ang="T12">
                  <a:pos x="T4" y="T5"/>
                </a:cxn>
                <a:cxn ang="T13">
                  <a:pos x="T6" y="T7"/>
                </a:cxn>
                <a:cxn ang="T14">
                  <a:pos x="T8" y="T9"/>
                </a:cxn>
              </a:cxnLst>
              <a:rect l="T15" t="T16" r="T17" b="T18"/>
              <a:pathLst>
                <a:path w="8719664" h="1036350">
                  <a:moveTo>
                    <a:pt x="0" y="0"/>
                  </a:moveTo>
                  <a:lnTo>
                    <a:pt x="8719664" y="0"/>
                  </a:lnTo>
                  <a:lnTo>
                    <a:pt x="8719664" y="1036350"/>
                  </a:lnTo>
                  <a:lnTo>
                    <a:pt x="0" y="1036350"/>
                  </a:lnTo>
                  <a:lnTo>
                    <a:pt x="0" y="0"/>
                  </a:lnTo>
                  <a:close/>
                </a:path>
              </a:pathLst>
            </a:custGeom>
            <a:solidFill>
              <a:sysClr val="window" lastClr="FFFFFF"/>
            </a:solidFill>
            <a:ln w="9525">
              <a:solidFill>
                <a:srgbClr val="58B179"/>
              </a:solidFill>
              <a:miter lim="800000"/>
              <a:headEnd/>
              <a:tailEnd/>
            </a:ln>
          </p:spPr>
          <p:txBody>
            <a:bodyPr lIns="300160" tIns="243123" rIns="300160" bIns="94877" anchor="t" anchorCtr="0"/>
            <a:lstStyle/>
            <a:p>
              <a:pPr marL="142955" lvl="1" indent="-142955" algn="just" defTabSz="592999">
                <a:lnSpc>
                  <a:spcPct val="15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由查询模式切换成推送模式后，部分省侧的待办或者已办信息的量会比较大（截止上线以来，各系统待办数量最大为</a:t>
              </a:r>
              <a:r>
                <a:rPr lang="en-US" altLang="zh-CN" sz="1167" kern="0" dirty="0">
                  <a:solidFill>
                    <a:prstClr val="black"/>
                  </a:solidFill>
                  <a:latin typeface="微软雅黑" pitchFamily="34" charset="-122"/>
                  <a:ea typeface="微软雅黑" pitchFamily="34" charset="-122"/>
                  <a:sym typeface="Arial" pitchFamily="34" charset="0"/>
                </a:rPr>
                <a:t>107232</a:t>
              </a:r>
              <a:r>
                <a:rPr lang="zh-CN" altLang="en-US" sz="1167" kern="0" dirty="0">
                  <a:solidFill>
                    <a:prstClr val="black"/>
                  </a:solidFill>
                  <a:latin typeface="微软雅黑" pitchFamily="34" charset="-122"/>
                  <a:ea typeface="微软雅黑" pitchFamily="34" charset="-122"/>
                  <a:sym typeface="Arial" pitchFamily="34" charset="0"/>
                </a:rPr>
                <a:t>，已办数量最大为）故采用分系统、分时间段对约定割接时间点以前的历史待办和已办信息进行补推</a:t>
              </a:r>
            </a:p>
          </p:txBody>
        </p:sp>
        <p:grpSp>
          <p:nvGrpSpPr>
            <p:cNvPr id="3" name="Group 8"/>
            <p:cNvGrpSpPr>
              <a:grpSpLocks/>
            </p:cNvGrpSpPr>
            <p:nvPr/>
          </p:nvGrpSpPr>
          <p:grpSpPr bwMode="auto">
            <a:xfrm>
              <a:off x="467543" y="1384469"/>
              <a:ext cx="8544716" cy="667377"/>
              <a:chOff x="-1" y="-100325"/>
              <a:chExt cx="8299500" cy="667443"/>
            </a:xfrm>
          </p:grpSpPr>
          <p:pic>
            <p:nvPicPr>
              <p:cNvPr id="6" name="任意多边形 5"/>
              <p:cNvPicPr>
                <a:picLocks noChangeArrowheads="1"/>
              </p:cNvPicPr>
              <p:nvPr/>
            </p:nvPicPr>
            <p:blipFill>
              <a:blip r:embed="rId2" cstate="print"/>
              <a:srcRect/>
              <a:stretch>
                <a:fillRect/>
              </a:stretch>
            </p:blipFill>
            <p:spPr bwMode="auto">
              <a:xfrm>
                <a:off x="-1" y="-100325"/>
                <a:ext cx="8299500" cy="667443"/>
              </a:xfrm>
              <a:prstGeom prst="rect">
                <a:avLst/>
              </a:prstGeom>
              <a:noFill/>
              <a:ln w="9525">
                <a:noFill/>
                <a:miter lim="800000"/>
                <a:headEnd/>
                <a:tailEnd/>
              </a:ln>
            </p:spPr>
          </p:pic>
          <p:sp>
            <p:nvSpPr>
              <p:cNvPr id="7" name="Text Box 10"/>
              <p:cNvSpPr txBox="1">
                <a:spLocks noChangeArrowheads="1"/>
              </p:cNvSpPr>
              <p:nvPr/>
            </p:nvSpPr>
            <p:spPr bwMode="auto">
              <a:xfrm>
                <a:off x="61531" y="-84677"/>
                <a:ext cx="7294240" cy="629494"/>
              </a:xfrm>
              <a:prstGeom prst="rect">
                <a:avLst/>
              </a:prstGeom>
              <a:noFill/>
              <a:ln w="9525">
                <a:noFill/>
                <a:miter lim="800000"/>
                <a:headEnd/>
                <a:tailEnd/>
              </a:ln>
            </p:spPr>
            <p:txBody>
              <a:bodyPr lIns="209181" tIns="16821" rIns="209181" bIns="16821" anchor="ctr"/>
              <a:lstStyle/>
              <a:p>
                <a:pPr defTabSz="667123">
                  <a:lnSpc>
                    <a:spcPct val="90000"/>
                  </a:lnSpc>
                  <a:spcAft>
                    <a:spcPct val="35000"/>
                  </a:spcAft>
                </a:pPr>
                <a:r>
                  <a:rPr lang="zh-CN" altLang="en-US" sz="1501" b="1" kern="0" dirty="0">
                    <a:solidFill>
                      <a:schemeClr val="bg1"/>
                    </a:solidFill>
                    <a:latin typeface="微软雅黑" pitchFamily="34" charset="-122"/>
                    <a:ea typeface="微软雅黑" pitchFamily="34" charset="-122"/>
                  </a:rPr>
                  <a:t>（二）分系统  分时间段（以约定的割接时间点为分界线）补推</a:t>
                </a:r>
                <a:r>
                  <a:rPr lang="en-US" altLang="zh-CN" sz="1501" b="1" kern="0" dirty="0">
                    <a:solidFill>
                      <a:schemeClr val="bg1"/>
                    </a:solidFill>
                    <a:latin typeface="微软雅黑" pitchFamily="34" charset="-122"/>
                    <a:ea typeface="微软雅黑" pitchFamily="34" charset="-122"/>
                  </a:rPr>
                  <a:t>(5/</a:t>
                </a:r>
                <a:r>
                  <a:rPr lang="zh-CN" altLang="en-US" sz="1501" b="1" kern="0" dirty="0">
                    <a:solidFill>
                      <a:schemeClr val="bg1"/>
                    </a:solidFill>
                    <a:latin typeface="微软雅黑" pitchFamily="34" charset="-122"/>
                    <a:ea typeface="微软雅黑" pitchFamily="34" charset="-122"/>
                  </a:rPr>
                  <a:t>人天</a:t>
                </a:r>
                <a:r>
                  <a:rPr lang="en-US" altLang="zh-CN" sz="1501" b="1" kern="0" dirty="0">
                    <a:solidFill>
                      <a:schemeClr val="bg1"/>
                    </a:solidFill>
                    <a:latin typeface="微软雅黑" pitchFamily="34" charset="-122"/>
                    <a:ea typeface="微软雅黑" pitchFamily="34" charset="-122"/>
                  </a:rPr>
                  <a:t>)</a:t>
                </a:r>
                <a:endParaRPr lang="zh-CN" altLang="en-US" sz="1501" b="1" kern="0" dirty="0">
                  <a:solidFill>
                    <a:schemeClr val="bg1"/>
                  </a:solidFill>
                  <a:latin typeface="微软雅黑" pitchFamily="34" charset="-122"/>
                  <a:ea typeface="微软雅黑" pitchFamily="34" charset="-122"/>
                </a:endParaRPr>
              </a:p>
            </p:txBody>
          </p:sp>
        </p:grpSp>
      </p:grpSp>
      <p:grpSp>
        <p:nvGrpSpPr>
          <p:cNvPr id="5" name="组合 7"/>
          <p:cNvGrpSpPr/>
          <p:nvPr/>
        </p:nvGrpSpPr>
        <p:grpSpPr>
          <a:xfrm>
            <a:off x="531024" y="4642686"/>
            <a:ext cx="8994086" cy="1526234"/>
            <a:chOff x="279697" y="3509612"/>
            <a:chExt cx="10267239" cy="1518155"/>
          </a:xfrm>
        </p:grpSpPr>
        <p:sp>
          <p:nvSpPr>
            <p:cNvPr id="9" name="任意多边形 4"/>
            <p:cNvSpPr>
              <a:spLocks noChangeArrowheads="1"/>
            </p:cNvSpPr>
            <p:nvPr/>
          </p:nvSpPr>
          <p:spPr bwMode="auto">
            <a:xfrm>
              <a:off x="279697" y="3877246"/>
              <a:ext cx="10267239" cy="1150521"/>
            </a:xfrm>
            <a:custGeom>
              <a:avLst/>
              <a:gdLst>
                <a:gd name="T0" fmla="*/ 0 w 8719664"/>
                <a:gd name="T1" fmla="*/ 0 h 1036350"/>
                <a:gd name="T2" fmla="*/ 11400338 w 8719664"/>
                <a:gd name="T3" fmla="*/ 0 h 1036350"/>
                <a:gd name="T4" fmla="*/ 11400338 w 8719664"/>
                <a:gd name="T5" fmla="*/ 612036160 h 1036350"/>
                <a:gd name="T6" fmla="*/ 0 w 8719664"/>
                <a:gd name="T7" fmla="*/ 612036160 h 1036350"/>
                <a:gd name="T8" fmla="*/ 0 w 8719664"/>
                <a:gd name="T9" fmla="*/ 0 h 1036350"/>
                <a:gd name="T10" fmla="*/ 0 60000 65536"/>
                <a:gd name="T11" fmla="*/ 0 60000 65536"/>
                <a:gd name="T12" fmla="*/ 0 60000 65536"/>
                <a:gd name="T13" fmla="*/ 0 60000 65536"/>
                <a:gd name="T14" fmla="*/ 0 60000 65536"/>
                <a:gd name="T15" fmla="*/ 0 w 8719664"/>
                <a:gd name="T16" fmla="*/ 0 h 1036350"/>
                <a:gd name="T17" fmla="*/ 8719664 w 8719664"/>
                <a:gd name="T18" fmla="*/ 1036350 h 1036350"/>
              </a:gdLst>
              <a:ahLst/>
              <a:cxnLst>
                <a:cxn ang="T10">
                  <a:pos x="T0" y="T1"/>
                </a:cxn>
                <a:cxn ang="T11">
                  <a:pos x="T2" y="T3"/>
                </a:cxn>
                <a:cxn ang="T12">
                  <a:pos x="T4" y="T5"/>
                </a:cxn>
                <a:cxn ang="T13">
                  <a:pos x="T6" y="T7"/>
                </a:cxn>
                <a:cxn ang="T14">
                  <a:pos x="T8" y="T9"/>
                </a:cxn>
              </a:cxnLst>
              <a:rect l="T15" t="T16" r="T17" b="T18"/>
              <a:pathLst>
                <a:path w="8719664" h="1036350">
                  <a:moveTo>
                    <a:pt x="0" y="0"/>
                  </a:moveTo>
                  <a:lnTo>
                    <a:pt x="8719664" y="0"/>
                  </a:lnTo>
                  <a:lnTo>
                    <a:pt x="8719664" y="1036350"/>
                  </a:lnTo>
                  <a:lnTo>
                    <a:pt x="0" y="1036350"/>
                  </a:lnTo>
                  <a:lnTo>
                    <a:pt x="0" y="0"/>
                  </a:lnTo>
                  <a:close/>
                </a:path>
              </a:pathLst>
            </a:custGeom>
            <a:solidFill>
              <a:sysClr val="window" lastClr="FFFFFF"/>
            </a:solidFill>
            <a:ln w="9525">
              <a:solidFill>
                <a:srgbClr val="58B179"/>
              </a:solidFill>
              <a:miter lim="800000"/>
              <a:headEnd/>
              <a:tailEnd/>
            </a:ln>
          </p:spPr>
          <p:txBody>
            <a:bodyPr lIns="300160" tIns="243123" rIns="300160" bIns="94877" anchor="t" anchorCtr="0"/>
            <a:lstStyle/>
            <a:p>
              <a:pPr marL="142955" lvl="1" indent="-142955" algn="just" defTabSz="592999">
                <a:lnSpc>
                  <a:spcPct val="14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经与统一待办沟通，查询模式改成推送模式后，统一待办仅需要历史的待办数据。但为了保证数据的完整性、流程平台建议将历史的已办数据同时推送至统一待办。故采用先补推历史待办数据再补推历史已办数据的方式将历史流程数据推送至统一待办。</a:t>
              </a:r>
            </a:p>
          </p:txBody>
        </p:sp>
        <p:grpSp>
          <p:nvGrpSpPr>
            <p:cNvPr id="8" name="Group 8"/>
            <p:cNvGrpSpPr>
              <a:grpSpLocks/>
            </p:cNvGrpSpPr>
            <p:nvPr/>
          </p:nvGrpSpPr>
          <p:grpSpPr bwMode="auto">
            <a:xfrm>
              <a:off x="467543" y="3509612"/>
              <a:ext cx="8544715" cy="646112"/>
              <a:chOff x="-1" y="-63410"/>
              <a:chExt cx="8299499" cy="646176"/>
            </a:xfrm>
          </p:grpSpPr>
          <p:pic>
            <p:nvPicPr>
              <p:cNvPr id="11" name="任意多边形 5"/>
              <p:cNvPicPr>
                <a:picLocks noChangeArrowheads="1"/>
              </p:cNvPicPr>
              <p:nvPr/>
            </p:nvPicPr>
            <p:blipFill>
              <a:blip r:embed="rId2" cstate="print"/>
              <a:srcRect/>
              <a:stretch>
                <a:fillRect/>
              </a:stretch>
            </p:blipFill>
            <p:spPr bwMode="auto">
              <a:xfrm>
                <a:off x="-1" y="-63410"/>
                <a:ext cx="8299499" cy="646176"/>
              </a:xfrm>
              <a:prstGeom prst="rect">
                <a:avLst/>
              </a:prstGeom>
              <a:noFill/>
              <a:ln w="9525">
                <a:noFill/>
                <a:miter lim="800000"/>
                <a:headEnd/>
                <a:tailEnd/>
              </a:ln>
            </p:spPr>
          </p:pic>
          <p:sp>
            <p:nvSpPr>
              <p:cNvPr id="12" name="Text Box 10"/>
              <p:cNvSpPr txBox="1">
                <a:spLocks noChangeArrowheads="1"/>
              </p:cNvSpPr>
              <p:nvPr/>
            </p:nvSpPr>
            <p:spPr bwMode="auto">
              <a:xfrm>
                <a:off x="61531" y="-4157"/>
                <a:ext cx="7294240" cy="532621"/>
              </a:xfrm>
              <a:prstGeom prst="rect">
                <a:avLst/>
              </a:prstGeom>
              <a:noFill/>
              <a:ln w="9525">
                <a:noFill/>
                <a:miter lim="800000"/>
                <a:headEnd/>
                <a:tailEnd/>
              </a:ln>
            </p:spPr>
            <p:txBody>
              <a:bodyPr lIns="209181" tIns="16821" rIns="209181" bIns="16821" anchor="ctr"/>
              <a:lstStyle/>
              <a:p>
                <a:pPr defTabSz="667123">
                  <a:lnSpc>
                    <a:spcPct val="90000"/>
                  </a:lnSpc>
                  <a:spcAft>
                    <a:spcPct val="35000"/>
                  </a:spcAft>
                </a:pPr>
                <a:r>
                  <a:rPr lang="zh-CN" altLang="en-US" sz="1501" b="1" dirty="0">
                    <a:solidFill>
                      <a:srgbClr val="FFFFFF"/>
                    </a:solidFill>
                    <a:latin typeface="微软雅黑" pitchFamily="34" charset="-122"/>
                    <a:ea typeface="微软雅黑" pitchFamily="34" charset="-122"/>
                  </a:rPr>
                  <a:t>（三）先推历史待办数据、后推历史已</a:t>
                </a:r>
                <a:r>
                  <a:rPr lang="zh-CN" altLang="en-US" sz="1501" b="1">
                    <a:solidFill>
                      <a:srgbClr val="FFFFFF"/>
                    </a:solidFill>
                    <a:latin typeface="微软雅黑" pitchFamily="34" charset="-122"/>
                    <a:ea typeface="微软雅黑" pitchFamily="34" charset="-122"/>
                  </a:rPr>
                  <a:t>办数据</a:t>
                </a:r>
                <a:r>
                  <a:rPr lang="en-US" altLang="zh-CN" sz="1501" b="1">
                    <a:solidFill>
                      <a:srgbClr val="FFFFFF"/>
                    </a:solidFill>
                    <a:latin typeface="微软雅黑" pitchFamily="34" charset="-122"/>
                    <a:ea typeface="微软雅黑" pitchFamily="34" charset="-122"/>
                  </a:rPr>
                  <a:t>(3/</a:t>
                </a:r>
                <a:r>
                  <a:rPr lang="zh-CN" altLang="en-US" sz="1501" b="1">
                    <a:solidFill>
                      <a:srgbClr val="FFFFFF"/>
                    </a:solidFill>
                    <a:latin typeface="微软雅黑" pitchFamily="34" charset="-122"/>
                    <a:ea typeface="微软雅黑" pitchFamily="34" charset="-122"/>
                  </a:rPr>
                  <a:t>人天</a:t>
                </a:r>
                <a:r>
                  <a:rPr lang="en-US" altLang="zh-CN" sz="1501" b="1">
                    <a:solidFill>
                      <a:srgbClr val="FFFFFF"/>
                    </a:solidFill>
                    <a:latin typeface="微软雅黑" pitchFamily="34" charset="-122"/>
                    <a:ea typeface="微软雅黑" pitchFamily="34" charset="-122"/>
                  </a:rPr>
                  <a:t>)</a:t>
                </a:r>
                <a:endParaRPr lang="zh-CN" altLang="en-US" sz="1501" b="1" dirty="0">
                  <a:solidFill>
                    <a:srgbClr val="FFFFFF"/>
                  </a:solidFill>
                  <a:latin typeface="微软雅黑" pitchFamily="34" charset="-122"/>
                  <a:ea typeface="微软雅黑" pitchFamily="34" charset="-122"/>
                </a:endParaRPr>
              </a:p>
            </p:txBody>
          </p:sp>
        </p:grpSp>
      </p:grpSp>
      <p:grpSp>
        <p:nvGrpSpPr>
          <p:cNvPr id="10" name="组合 12"/>
          <p:cNvGrpSpPr/>
          <p:nvPr/>
        </p:nvGrpSpPr>
        <p:grpSpPr>
          <a:xfrm>
            <a:off x="531024" y="1173745"/>
            <a:ext cx="9008365" cy="1196315"/>
            <a:chOff x="279698" y="5106062"/>
            <a:chExt cx="10283538" cy="1189984"/>
          </a:xfrm>
        </p:grpSpPr>
        <p:sp>
          <p:nvSpPr>
            <p:cNvPr id="14" name="任意多边形 4"/>
            <p:cNvSpPr>
              <a:spLocks noChangeArrowheads="1"/>
            </p:cNvSpPr>
            <p:nvPr/>
          </p:nvSpPr>
          <p:spPr bwMode="auto">
            <a:xfrm>
              <a:off x="279698" y="5461422"/>
              <a:ext cx="10283538" cy="834624"/>
            </a:xfrm>
            <a:custGeom>
              <a:avLst/>
              <a:gdLst>
                <a:gd name="T0" fmla="*/ 0 w 8719664"/>
                <a:gd name="T1" fmla="*/ 0 h 1036350"/>
                <a:gd name="T2" fmla="*/ 11400338 w 8719664"/>
                <a:gd name="T3" fmla="*/ 0 h 1036350"/>
                <a:gd name="T4" fmla="*/ 11400338 w 8719664"/>
                <a:gd name="T5" fmla="*/ 612036160 h 1036350"/>
                <a:gd name="T6" fmla="*/ 0 w 8719664"/>
                <a:gd name="T7" fmla="*/ 612036160 h 1036350"/>
                <a:gd name="T8" fmla="*/ 0 w 8719664"/>
                <a:gd name="T9" fmla="*/ 0 h 1036350"/>
                <a:gd name="T10" fmla="*/ 0 60000 65536"/>
                <a:gd name="T11" fmla="*/ 0 60000 65536"/>
                <a:gd name="T12" fmla="*/ 0 60000 65536"/>
                <a:gd name="T13" fmla="*/ 0 60000 65536"/>
                <a:gd name="T14" fmla="*/ 0 60000 65536"/>
                <a:gd name="T15" fmla="*/ 0 w 8719664"/>
                <a:gd name="T16" fmla="*/ 0 h 1036350"/>
                <a:gd name="T17" fmla="*/ 8719664 w 8719664"/>
                <a:gd name="T18" fmla="*/ 1036350 h 1036350"/>
              </a:gdLst>
              <a:ahLst/>
              <a:cxnLst>
                <a:cxn ang="T10">
                  <a:pos x="T0" y="T1"/>
                </a:cxn>
                <a:cxn ang="T11">
                  <a:pos x="T2" y="T3"/>
                </a:cxn>
                <a:cxn ang="T12">
                  <a:pos x="T4" y="T5"/>
                </a:cxn>
                <a:cxn ang="T13">
                  <a:pos x="T6" y="T7"/>
                </a:cxn>
                <a:cxn ang="T14">
                  <a:pos x="T8" y="T9"/>
                </a:cxn>
              </a:cxnLst>
              <a:rect l="T15" t="T16" r="T17" b="T18"/>
              <a:pathLst>
                <a:path w="8719664" h="1036350">
                  <a:moveTo>
                    <a:pt x="0" y="0"/>
                  </a:moveTo>
                  <a:lnTo>
                    <a:pt x="8719664" y="0"/>
                  </a:lnTo>
                  <a:lnTo>
                    <a:pt x="8719664" y="1036350"/>
                  </a:lnTo>
                  <a:lnTo>
                    <a:pt x="0" y="1036350"/>
                  </a:lnTo>
                  <a:lnTo>
                    <a:pt x="0" y="0"/>
                  </a:lnTo>
                  <a:close/>
                </a:path>
              </a:pathLst>
            </a:custGeom>
            <a:solidFill>
              <a:sysClr val="window" lastClr="FFFFFF"/>
            </a:solidFill>
            <a:ln w="9525">
              <a:solidFill>
                <a:srgbClr val="58B179"/>
              </a:solidFill>
              <a:miter lim="800000"/>
              <a:headEnd/>
              <a:tailEnd/>
            </a:ln>
          </p:spPr>
          <p:txBody>
            <a:bodyPr lIns="300160" tIns="243123" rIns="300160" bIns="94877" anchor="t" anchorCtr="0"/>
            <a:lstStyle/>
            <a:p>
              <a:pPr marL="142955" lvl="1" indent="-142955" algn="just" defTabSz="592999">
                <a:lnSpc>
                  <a:spcPct val="14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流程平台待办已办信息支持查询和推送两种模式。由查询模式切换成推送模式下需与省侧和统一待办系统约定好割接的时间点，在割接时间点流程平台打开对应省侧推送开关、统一待办同步打开接收对应省侧的接收开关</a:t>
              </a:r>
            </a:p>
          </p:txBody>
        </p:sp>
        <p:grpSp>
          <p:nvGrpSpPr>
            <p:cNvPr id="13" name="Group 8"/>
            <p:cNvGrpSpPr>
              <a:grpSpLocks/>
            </p:cNvGrpSpPr>
            <p:nvPr/>
          </p:nvGrpSpPr>
          <p:grpSpPr bwMode="auto">
            <a:xfrm>
              <a:off x="467544" y="5106062"/>
              <a:ext cx="8544715" cy="646112"/>
              <a:chOff x="0" y="-51135"/>
              <a:chExt cx="8299499" cy="646176"/>
            </a:xfrm>
          </p:grpSpPr>
          <p:pic>
            <p:nvPicPr>
              <p:cNvPr id="16" name="任意多边形 5"/>
              <p:cNvPicPr>
                <a:picLocks noChangeArrowheads="1"/>
              </p:cNvPicPr>
              <p:nvPr/>
            </p:nvPicPr>
            <p:blipFill>
              <a:blip r:embed="rId2" cstate="print"/>
              <a:srcRect/>
              <a:stretch>
                <a:fillRect/>
              </a:stretch>
            </p:blipFill>
            <p:spPr bwMode="auto">
              <a:xfrm>
                <a:off x="0" y="-51135"/>
                <a:ext cx="8299499" cy="646176"/>
              </a:xfrm>
              <a:prstGeom prst="rect">
                <a:avLst/>
              </a:prstGeom>
              <a:noFill/>
              <a:ln w="9525">
                <a:noFill/>
                <a:miter lim="800000"/>
                <a:headEnd/>
                <a:tailEnd/>
              </a:ln>
            </p:spPr>
          </p:pic>
          <p:sp>
            <p:nvSpPr>
              <p:cNvPr id="17" name="Text Box 10"/>
              <p:cNvSpPr txBox="1">
                <a:spLocks noChangeArrowheads="1"/>
              </p:cNvSpPr>
              <p:nvPr/>
            </p:nvSpPr>
            <p:spPr bwMode="auto">
              <a:xfrm>
                <a:off x="61531" y="667"/>
                <a:ext cx="8077512" cy="532622"/>
              </a:xfrm>
              <a:prstGeom prst="rect">
                <a:avLst/>
              </a:prstGeom>
              <a:noFill/>
              <a:ln w="9525">
                <a:noFill/>
                <a:miter lim="800000"/>
                <a:headEnd/>
                <a:tailEnd/>
              </a:ln>
            </p:spPr>
            <p:txBody>
              <a:bodyPr lIns="209181" tIns="16821" rIns="209181" bIns="16821" anchor="ctr"/>
              <a:lstStyle/>
              <a:p>
                <a:pPr defTabSz="667123">
                  <a:lnSpc>
                    <a:spcPct val="90000"/>
                  </a:lnSpc>
                  <a:spcAft>
                    <a:spcPct val="35000"/>
                  </a:spcAft>
                </a:pPr>
                <a:r>
                  <a:rPr lang="zh-CN" altLang="en-US" sz="1501" b="1" dirty="0">
                    <a:solidFill>
                      <a:srgbClr val="FFFFFF"/>
                    </a:solidFill>
                    <a:latin typeface="微软雅黑" pitchFamily="34" charset="-122"/>
                    <a:ea typeface="微软雅黑" pitchFamily="34" charset="-122"/>
                  </a:rPr>
                  <a:t>（一）约定查询模式改成推送模式的割接</a:t>
                </a:r>
                <a:r>
                  <a:rPr lang="zh-CN" altLang="en-US" sz="1501" b="1">
                    <a:solidFill>
                      <a:srgbClr val="FFFFFF"/>
                    </a:solidFill>
                    <a:latin typeface="微软雅黑" pitchFamily="34" charset="-122"/>
                    <a:ea typeface="微软雅黑" pitchFamily="34" charset="-122"/>
                  </a:rPr>
                  <a:t>时间点</a:t>
                </a:r>
                <a:r>
                  <a:rPr lang="en-US" altLang="zh-CN" sz="1501" b="1">
                    <a:solidFill>
                      <a:srgbClr val="FFFFFF"/>
                    </a:solidFill>
                    <a:latin typeface="微软雅黑" pitchFamily="34" charset="-122"/>
                    <a:ea typeface="微软雅黑" pitchFamily="34" charset="-122"/>
                  </a:rPr>
                  <a:t>(1/</a:t>
                </a:r>
                <a:r>
                  <a:rPr lang="zh-CN" altLang="en-US" sz="1501" b="1">
                    <a:solidFill>
                      <a:srgbClr val="FFFFFF"/>
                    </a:solidFill>
                    <a:latin typeface="微软雅黑" pitchFamily="34" charset="-122"/>
                    <a:ea typeface="微软雅黑" pitchFamily="34" charset="-122"/>
                  </a:rPr>
                  <a:t>人天</a:t>
                </a:r>
                <a:r>
                  <a:rPr lang="en-US" altLang="zh-CN" sz="1501" b="1">
                    <a:solidFill>
                      <a:srgbClr val="FFFFFF"/>
                    </a:solidFill>
                    <a:latin typeface="微软雅黑" pitchFamily="34" charset="-122"/>
                    <a:ea typeface="微软雅黑" pitchFamily="34" charset="-122"/>
                  </a:rPr>
                  <a:t>)</a:t>
                </a:r>
                <a:endParaRPr lang="zh-CN" altLang="en-US" sz="1501" b="1" dirty="0">
                  <a:solidFill>
                    <a:srgbClr val="FFFFFF"/>
                  </a:solidFill>
                  <a:latin typeface="微软雅黑" pitchFamily="34" charset="-122"/>
                  <a:ea typeface="微软雅黑" pitchFamily="34" charset="-122"/>
                </a:endParaRPr>
              </a:p>
            </p:txBody>
          </p:sp>
        </p:grpSp>
      </p:grpSp>
      <p:sp>
        <p:nvSpPr>
          <p:cNvPr id="18" name="标题 1"/>
          <p:cNvSpPr>
            <a:spLocks noGrp="1"/>
          </p:cNvSpPr>
          <p:nvPr>
            <p:ph type="title"/>
          </p:nvPr>
        </p:nvSpPr>
        <p:spPr>
          <a:xfrm>
            <a:off x="132078" y="144393"/>
            <a:ext cx="9641844" cy="488686"/>
          </a:xfrm>
        </p:spPr>
        <p:txBody>
          <a:bodyPr/>
          <a:lstStyle/>
          <a:p>
            <a:pPr lvl="0" algn="l">
              <a:defRPr/>
            </a:pPr>
            <a:r>
              <a:rPr lang="zh-CN" altLang="en-US" sz="2335" dirty="0"/>
              <a:t>流程历史数据补推方案</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509764" y="3573016"/>
            <a:ext cx="9008364" cy="2232248"/>
            <a:chOff x="279697" y="1384469"/>
            <a:chExt cx="10144392" cy="1555066"/>
          </a:xfrm>
        </p:grpSpPr>
        <p:sp>
          <p:nvSpPr>
            <p:cNvPr id="4" name="任意多边形 4"/>
            <p:cNvSpPr>
              <a:spLocks noChangeArrowheads="1"/>
            </p:cNvSpPr>
            <p:nvPr/>
          </p:nvSpPr>
          <p:spPr bwMode="auto">
            <a:xfrm>
              <a:off x="279697" y="1789013"/>
              <a:ext cx="10144392" cy="1150522"/>
            </a:xfrm>
            <a:custGeom>
              <a:avLst/>
              <a:gdLst>
                <a:gd name="T0" fmla="*/ 0 w 8719664"/>
                <a:gd name="T1" fmla="*/ 0 h 1036350"/>
                <a:gd name="T2" fmla="*/ 11400338 w 8719664"/>
                <a:gd name="T3" fmla="*/ 0 h 1036350"/>
                <a:gd name="T4" fmla="*/ 11400338 w 8719664"/>
                <a:gd name="T5" fmla="*/ 612036160 h 1036350"/>
                <a:gd name="T6" fmla="*/ 0 w 8719664"/>
                <a:gd name="T7" fmla="*/ 612036160 h 1036350"/>
                <a:gd name="T8" fmla="*/ 0 w 8719664"/>
                <a:gd name="T9" fmla="*/ 0 h 1036350"/>
                <a:gd name="T10" fmla="*/ 0 60000 65536"/>
                <a:gd name="T11" fmla="*/ 0 60000 65536"/>
                <a:gd name="T12" fmla="*/ 0 60000 65536"/>
                <a:gd name="T13" fmla="*/ 0 60000 65536"/>
                <a:gd name="T14" fmla="*/ 0 60000 65536"/>
                <a:gd name="T15" fmla="*/ 0 w 8719664"/>
                <a:gd name="T16" fmla="*/ 0 h 1036350"/>
                <a:gd name="T17" fmla="*/ 8719664 w 8719664"/>
                <a:gd name="T18" fmla="*/ 1036350 h 1036350"/>
              </a:gdLst>
              <a:ahLst/>
              <a:cxnLst>
                <a:cxn ang="T10">
                  <a:pos x="T0" y="T1"/>
                </a:cxn>
                <a:cxn ang="T11">
                  <a:pos x="T2" y="T3"/>
                </a:cxn>
                <a:cxn ang="T12">
                  <a:pos x="T4" y="T5"/>
                </a:cxn>
                <a:cxn ang="T13">
                  <a:pos x="T6" y="T7"/>
                </a:cxn>
                <a:cxn ang="T14">
                  <a:pos x="T8" y="T9"/>
                </a:cxn>
              </a:cxnLst>
              <a:rect l="T15" t="T16" r="T17" b="T18"/>
              <a:pathLst>
                <a:path w="8719664" h="1036350">
                  <a:moveTo>
                    <a:pt x="0" y="0"/>
                  </a:moveTo>
                  <a:lnTo>
                    <a:pt x="8719664" y="0"/>
                  </a:lnTo>
                  <a:lnTo>
                    <a:pt x="8719664" y="1036350"/>
                  </a:lnTo>
                  <a:lnTo>
                    <a:pt x="0" y="1036350"/>
                  </a:lnTo>
                  <a:lnTo>
                    <a:pt x="0" y="0"/>
                  </a:lnTo>
                  <a:close/>
                </a:path>
              </a:pathLst>
            </a:custGeom>
            <a:solidFill>
              <a:sysClr val="window" lastClr="FFFFFF"/>
            </a:solidFill>
            <a:ln w="9525">
              <a:solidFill>
                <a:srgbClr val="58B179"/>
              </a:solidFill>
              <a:miter lim="800000"/>
              <a:headEnd/>
              <a:tailEnd/>
            </a:ln>
          </p:spPr>
          <p:txBody>
            <a:bodyPr lIns="300160" tIns="243123" rIns="300160" bIns="94877" anchor="t" anchorCtr="0"/>
            <a:lstStyle/>
            <a:p>
              <a:pPr marL="142955" lvl="1" indent="-142955" algn="just" defTabSz="592999">
                <a:lnSpc>
                  <a:spcPct val="15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补推数据由于涉及的量比较大，所以在补推的时候需增加推送记录功能，记录推送的时间、数据信息、结果等</a:t>
              </a:r>
              <a:endParaRPr lang="en-US" altLang="zh-CN" sz="1167" kern="0" dirty="0">
                <a:solidFill>
                  <a:prstClr val="black"/>
                </a:solidFill>
                <a:latin typeface="微软雅黑" pitchFamily="34" charset="-122"/>
                <a:ea typeface="微软雅黑" pitchFamily="34" charset="-122"/>
                <a:sym typeface="Arial" pitchFamily="34" charset="0"/>
              </a:endParaRPr>
            </a:p>
            <a:p>
              <a:pPr marL="142955" lvl="1" indent="-142955" algn="just" defTabSz="592999">
                <a:lnSpc>
                  <a:spcPct val="15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采用数据库加日志的方式对补推的情况进行记录，定时对补推记录库中补推成功的数据进行清理，并通过页面直观地展示补推的整体情况</a:t>
              </a:r>
              <a:endParaRPr lang="en-US" altLang="zh-CN" sz="1167" kern="0" dirty="0">
                <a:solidFill>
                  <a:prstClr val="black"/>
                </a:solidFill>
                <a:latin typeface="微软雅黑" pitchFamily="34" charset="-122"/>
                <a:ea typeface="微软雅黑" pitchFamily="34" charset="-122"/>
                <a:sym typeface="Arial" pitchFamily="34" charset="0"/>
              </a:endParaRPr>
            </a:p>
            <a:p>
              <a:pPr marL="142955" lvl="1" indent="-142955" algn="just" defTabSz="592999">
                <a:lnSpc>
                  <a:spcPct val="15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保留补推日志，方便与统一待办进行补推数据的核验</a:t>
              </a:r>
            </a:p>
          </p:txBody>
        </p:sp>
        <p:grpSp>
          <p:nvGrpSpPr>
            <p:cNvPr id="3" name="Group 8"/>
            <p:cNvGrpSpPr>
              <a:grpSpLocks/>
            </p:cNvGrpSpPr>
            <p:nvPr/>
          </p:nvGrpSpPr>
          <p:grpSpPr bwMode="auto">
            <a:xfrm>
              <a:off x="467543" y="1384469"/>
              <a:ext cx="8544716" cy="667377"/>
              <a:chOff x="-1" y="-100325"/>
              <a:chExt cx="8299500" cy="667443"/>
            </a:xfrm>
          </p:grpSpPr>
          <p:pic>
            <p:nvPicPr>
              <p:cNvPr id="6" name="任意多边形 5"/>
              <p:cNvPicPr>
                <a:picLocks noChangeArrowheads="1"/>
              </p:cNvPicPr>
              <p:nvPr/>
            </p:nvPicPr>
            <p:blipFill>
              <a:blip r:embed="rId3" cstate="print"/>
              <a:srcRect/>
              <a:stretch>
                <a:fillRect/>
              </a:stretch>
            </p:blipFill>
            <p:spPr bwMode="auto">
              <a:xfrm>
                <a:off x="-1" y="-100325"/>
                <a:ext cx="8299500" cy="667443"/>
              </a:xfrm>
              <a:prstGeom prst="rect">
                <a:avLst/>
              </a:prstGeom>
              <a:noFill/>
              <a:ln w="9525">
                <a:noFill/>
                <a:miter lim="800000"/>
                <a:headEnd/>
                <a:tailEnd/>
              </a:ln>
            </p:spPr>
          </p:pic>
          <p:sp>
            <p:nvSpPr>
              <p:cNvPr id="7" name="Text Box 10"/>
              <p:cNvSpPr txBox="1">
                <a:spLocks noChangeArrowheads="1"/>
              </p:cNvSpPr>
              <p:nvPr/>
            </p:nvSpPr>
            <p:spPr bwMode="auto">
              <a:xfrm>
                <a:off x="61531" y="-84677"/>
                <a:ext cx="7294240" cy="629494"/>
              </a:xfrm>
              <a:prstGeom prst="rect">
                <a:avLst/>
              </a:prstGeom>
              <a:noFill/>
              <a:ln w="9525">
                <a:noFill/>
                <a:miter lim="800000"/>
                <a:headEnd/>
                <a:tailEnd/>
              </a:ln>
            </p:spPr>
            <p:txBody>
              <a:bodyPr lIns="209181" tIns="16821" rIns="209181" bIns="16821" anchor="ctr"/>
              <a:lstStyle/>
              <a:p>
                <a:pPr defTabSz="667123">
                  <a:lnSpc>
                    <a:spcPct val="90000"/>
                  </a:lnSpc>
                  <a:spcAft>
                    <a:spcPct val="35000"/>
                  </a:spcAft>
                </a:pPr>
                <a:r>
                  <a:rPr lang="zh-CN" altLang="en-US" sz="1501" b="1" kern="0" dirty="0">
                    <a:solidFill>
                      <a:schemeClr val="bg1"/>
                    </a:solidFill>
                    <a:latin typeface="微软雅黑" pitchFamily="34" charset="-122"/>
                    <a:ea typeface="微软雅黑" pitchFamily="34" charset="-122"/>
                  </a:rPr>
                  <a:t>（五）补推的数据增加推送记录功能（记录推送时间、推送数据信息、推送状态</a:t>
                </a:r>
                <a:r>
                  <a:rPr lang="zh-CN" altLang="en-US" sz="1501" b="1" kern="0">
                    <a:solidFill>
                      <a:schemeClr val="bg1"/>
                    </a:solidFill>
                    <a:latin typeface="微软雅黑" pitchFamily="34" charset="-122"/>
                    <a:ea typeface="微软雅黑" pitchFamily="34" charset="-122"/>
                  </a:rPr>
                  <a:t>等）</a:t>
                </a:r>
                <a:r>
                  <a:rPr lang="en-US" altLang="zh-CN" sz="1501" b="1" kern="0">
                    <a:solidFill>
                      <a:schemeClr val="bg1"/>
                    </a:solidFill>
                    <a:latin typeface="微软雅黑" pitchFamily="34" charset="-122"/>
                    <a:ea typeface="微软雅黑" pitchFamily="34" charset="-122"/>
                  </a:rPr>
                  <a:t>(5/</a:t>
                </a:r>
                <a:r>
                  <a:rPr lang="zh-CN" altLang="en-US" sz="1501" b="1" kern="0">
                    <a:solidFill>
                      <a:schemeClr val="bg1"/>
                    </a:solidFill>
                    <a:latin typeface="微软雅黑" pitchFamily="34" charset="-122"/>
                    <a:ea typeface="微软雅黑" pitchFamily="34" charset="-122"/>
                  </a:rPr>
                  <a:t>人天</a:t>
                </a:r>
                <a:r>
                  <a:rPr lang="en-US" altLang="zh-CN" sz="1501" b="1" kern="0">
                    <a:solidFill>
                      <a:schemeClr val="bg1"/>
                    </a:solidFill>
                    <a:latin typeface="微软雅黑" pitchFamily="34" charset="-122"/>
                    <a:ea typeface="微软雅黑" pitchFamily="34" charset="-122"/>
                  </a:rPr>
                  <a:t>)</a:t>
                </a:r>
                <a:endParaRPr lang="zh-CN" altLang="en-US" sz="1501" b="1" kern="0" dirty="0">
                  <a:solidFill>
                    <a:schemeClr val="bg1"/>
                  </a:solidFill>
                  <a:latin typeface="微软雅黑" pitchFamily="34" charset="-122"/>
                  <a:ea typeface="微软雅黑" pitchFamily="34" charset="-122"/>
                </a:endParaRPr>
              </a:p>
            </p:txBody>
          </p:sp>
        </p:grpSp>
      </p:grpSp>
      <p:grpSp>
        <p:nvGrpSpPr>
          <p:cNvPr id="10" name="组合 12"/>
          <p:cNvGrpSpPr/>
          <p:nvPr/>
        </p:nvGrpSpPr>
        <p:grpSpPr>
          <a:xfrm>
            <a:off x="531024" y="1173746"/>
            <a:ext cx="9008365" cy="2039230"/>
            <a:chOff x="279698" y="5106062"/>
            <a:chExt cx="10283538" cy="1607202"/>
          </a:xfrm>
        </p:grpSpPr>
        <p:sp>
          <p:nvSpPr>
            <p:cNvPr id="14" name="任意多边形 4"/>
            <p:cNvSpPr>
              <a:spLocks noChangeArrowheads="1"/>
            </p:cNvSpPr>
            <p:nvPr/>
          </p:nvSpPr>
          <p:spPr bwMode="auto">
            <a:xfrm>
              <a:off x="279698" y="5461422"/>
              <a:ext cx="10283538" cy="1251842"/>
            </a:xfrm>
            <a:custGeom>
              <a:avLst/>
              <a:gdLst>
                <a:gd name="T0" fmla="*/ 0 w 8719664"/>
                <a:gd name="T1" fmla="*/ 0 h 1036350"/>
                <a:gd name="T2" fmla="*/ 11400338 w 8719664"/>
                <a:gd name="T3" fmla="*/ 0 h 1036350"/>
                <a:gd name="T4" fmla="*/ 11400338 w 8719664"/>
                <a:gd name="T5" fmla="*/ 612036160 h 1036350"/>
                <a:gd name="T6" fmla="*/ 0 w 8719664"/>
                <a:gd name="T7" fmla="*/ 612036160 h 1036350"/>
                <a:gd name="T8" fmla="*/ 0 w 8719664"/>
                <a:gd name="T9" fmla="*/ 0 h 1036350"/>
                <a:gd name="T10" fmla="*/ 0 60000 65536"/>
                <a:gd name="T11" fmla="*/ 0 60000 65536"/>
                <a:gd name="T12" fmla="*/ 0 60000 65536"/>
                <a:gd name="T13" fmla="*/ 0 60000 65536"/>
                <a:gd name="T14" fmla="*/ 0 60000 65536"/>
                <a:gd name="T15" fmla="*/ 0 w 8719664"/>
                <a:gd name="T16" fmla="*/ 0 h 1036350"/>
                <a:gd name="T17" fmla="*/ 8719664 w 8719664"/>
                <a:gd name="T18" fmla="*/ 1036350 h 1036350"/>
              </a:gdLst>
              <a:ahLst/>
              <a:cxnLst>
                <a:cxn ang="T10">
                  <a:pos x="T0" y="T1"/>
                </a:cxn>
                <a:cxn ang="T11">
                  <a:pos x="T2" y="T3"/>
                </a:cxn>
                <a:cxn ang="T12">
                  <a:pos x="T4" y="T5"/>
                </a:cxn>
                <a:cxn ang="T13">
                  <a:pos x="T6" y="T7"/>
                </a:cxn>
                <a:cxn ang="T14">
                  <a:pos x="T8" y="T9"/>
                </a:cxn>
              </a:cxnLst>
              <a:rect l="T15" t="T16" r="T17" b="T18"/>
              <a:pathLst>
                <a:path w="8719664" h="1036350">
                  <a:moveTo>
                    <a:pt x="0" y="0"/>
                  </a:moveTo>
                  <a:lnTo>
                    <a:pt x="8719664" y="0"/>
                  </a:lnTo>
                  <a:lnTo>
                    <a:pt x="8719664" y="1036350"/>
                  </a:lnTo>
                  <a:lnTo>
                    <a:pt x="0" y="1036350"/>
                  </a:lnTo>
                  <a:lnTo>
                    <a:pt x="0" y="0"/>
                  </a:lnTo>
                  <a:close/>
                </a:path>
              </a:pathLst>
            </a:custGeom>
            <a:solidFill>
              <a:sysClr val="window" lastClr="FFFFFF"/>
            </a:solidFill>
            <a:ln w="9525">
              <a:solidFill>
                <a:srgbClr val="58B179"/>
              </a:solidFill>
              <a:miter lim="800000"/>
              <a:headEnd/>
              <a:tailEnd/>
            </a:ln>
          </p:spPr>
          <p:txBody>
            <a:bodyPr lIns="300160" tIns="243123" rIns="300160" bIns="94877" anchor="t" anchorCtr="0"/>
            <a:lstStyle/>
            <a:p>
              <a:pPr marL="142955" lvl="1" indent="-142955" algn="just" defTabSz="592999">
                <a:lnSpc>
                  <a:spcPct val="14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由于各系统的业务场景不同，有的系统会涉及</a:t>
              </a:r>
              <a:r>
                <a:rPr lang="zh-CN" altLang="en-US" sz="1167" kern="0" dirty="0">
                  <a:solidFill>
                    <a:prstClr val="black"/>
                  </a:solidFill>
                  <a:latin typeface="微软雅黑" pitchFamily="34" charset="-122"/>
                  <a:ea typeface="微软雅黑" pitchFamily="34" charset="-122"/>
                </a:rPr>
                <a:t>代办、协办、改派、终止、挂起、拒绝、重做、抢单、委托代办等场景，需对多种场景下产生的待办及已办信息进行补推处理</a:t>
              </a:r>
              <a:endParaRPr lang="en-US" altLang="zh-CN" sz="1167" kern="0" dirty="0">
                <a:solidFill>
                  <a:prstClr val="black"/>
                </a:solidFill>
                <a:latin typeface="微软雅黑" pitchFamily="34" charset="-122"/>
                <a:ea typeface="微软雅黑" pitchFamily="34" charset="-122"/>
              </a:endParaRPr>
            </a:p>
            <a:p>
              <a:pPr marL="142955" lvl="1" indent="-142955" algn="just" defTabSz="592999">
                <a:lnSpc>
                  <a:spcPct val="14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sym typeface="Arial" pitchFamily="34" charset="0"/>
                </a:rPr>
                <a:t>委托代办场景外的待办信息可以根据</a:t>
              </a:r>
              <a:r>
                <a:rPr lang="en-US" altLang="zh-CN" sz="1167" kern="0" dirty="0" err="1">
                  <a:solidFill>
                    <a:prstClr val="black"/>
                  </a:solidFill>
                  <a:latin typeface="微软雅黑" pitchFamily="34" charset="-122"/>
                  <a:ea typeface="微软雅黑" pitchFamily="34" charset="-122"/>
                </a:rPr>
                <a:t>partiintype</a:t>
              </a:r>
              <a:r>
                <a:rPr lang="zh-CN" altLang="en-US" sz="1167" kern="0" dirty="0">
                  <a:solidFill>
                    <a:prstClr val="black"/>
                  </a:solidFill>
                  <a:latin typeface="微软雅黑" pitchFamily="34" charset="-122"/>
                  <a:ea typeface="微软雅黑" pitchFamily="34" charset="-122"/>
                </a:rPr>
                <a:t>、</a:t>
              </a:r>
              <a:r>
                <a:rPr lang="en-US" altLang="zh-CN" sz="1167" kern="0" dirty="0" err="1">
                  <a:solidFill>
                    <a:prstClr val="black"/>
                  </a:solidFill>
                  <a:latin typeface="微软雅黑" pitchFamily="34" charset="-122"/>
                  <a:ea typeface="微软雅黑" pitchFamily="34" charset="-122"/>
                </a:rPr>
                <a:t>currentstate</a:t>
              </a:r>
              <a:r>
                <a:rPr lang="zh-CN" altLang="en-US" sz="1167" kern="0" dirty="0">
                  <a:solidFill>
                    <a:prstClr val="black"/>
                  </a:solidFill>
                  <a:latin typeface="微软雅黑" pitchFamily="34" charset="-122"/>
                  <a:ea typeface="微软雅黑" pitchFamily="34" charset="-122"/>
                </a:rPr>
                <a:t>、</a:t>
              </a:r>
              <a:r>
                <a:rPr lang="en-US" altLang="zh-CN" sz="1167" kern="0" dirty="0" err="1">
                  <a:solidFill>
                    <a:prstClr val="black"/>
                  </a:solidFill>
                  <a:latin typeface="微软雅黑" pitchFamily="34" charset="-122"/>
                  <a:ea typeface="微软雅黑" pitchFamily="34" charset="-122"/>
                </a:rPr>
                <a:t>participantid</a:t>
              </a:r>
              <a:r>
                <a:rPr lang="zh-CN" altLang="en-US" sz="1167" kern="0" dirty="0">
                  <a:solidFill>
                    <a:prstClr val="black"/>
                  </a:solidFill>
                  <a:latin typeface="微软雅黑" pitchFamily="34" charset="-122"/>
                  <a:ea typeface="微软雅黑" pitchFamily="34" charset="-122"/>
                </a:rPr>
                <a:t>和</a:t>
              </a:r>
              <a:r>
                <a:rPr lang="en-US" altLang="zh-CN" sz="1167" kern="0" dirty="0" err="1">
                  <a:solidFill>
                    <a:prstClr val="black"/>
                  </a:solidFill>
                  <a:latin typeface="微软雅黑" pitchFamily="34" charset="-122"/>
                  <a:ea typeface="微软雅黑" pitchFamily="34" charset="-122"/>
                </a:rPr>
                <a:t>particreatetime</a:t>
              </a:r>
              <a:r>
                <a:rPr lang="zh-CN" altLang="en-US" sz="1167" kern="0" dirty="0">
                  <a:solidFill>
                    <a:prstClr val="black"/>
                  </a:solidFill>
                  <a:latin typeface="微软雅黑" pitchFamily="34" charset="-122"/>
                  <a:ea typeface="微软雅黑" pitchFamily="34" charset="-122"/>
                </a:rPr>
                <a:t>来进行过滤</a:t>
              </a:r>
              <a:endParaRPr lang="en-US" altLang="zh-CN" sz="1167" kern="0" dirty="0">
                <a:solidFill>
                  <a:prstClr val="black"/>
                </a:solidFill>
                <a:latin typeface="微软雅黑" pitchFamily="34" charset="-122"/>
                <a:ea typeface="微软雅黑" pitchFamily="34" charset="-122"/>
              </a:endParaRPr>
            </a:p>
            <a:p>
              <a:pPr marL="142955" lvl="1" indent="-142955" algn="just" defTabSz="592999">
                <a:lnSpc>
                  <a:spcPct val="140000"/>
                </a:lnSpc>
                <a:spcBef>
                  <a:spcPts val="500"/>
                </a:spcBef>
                <a:buClr>
                  <a:prstClr val="black"/>
                </a:buClr>
                <a:buFontTx/>
                <a:buChar char="•"/>
              </a:pPr>
              <a:r>
                <a:rPr lang="zh-CN" altLang="en-US" sz="1167" kern="0" dirty="0">
                  <a:solidFill>
                    <a:prstClr val="black"/>
                  </a:solidFill>
                  <a:latin typeface="微软雅黑" pitchFamily="34" charset="-122"/>
                  <a:ea typeface="微软雅黑" pitchFamily="34" charset="-122"/>
                </a:rPr>
                <a:t>委托场景下的待办信息需根据代理关系是否存在既代理是否生效等因素进行判断。如果存在代理关系则把代理人对应的待办信息同步过滤并进行补推处理</a:t>
              </a:r>
              <a:endParaRPr lang="en-US" altLang="zh-CN" sz="1167" kern="0" dirty="0">
                <a:solidFill>
                  <a:prstClr val="black"/>
                </a:solidFill>
                <a:latin typeface="微软雅黑" pitchFamily="34" charset="-122"/>
                <a:ea typeface="微软雅黑" pitchFamily="34" charset="-122"/>
              </a:endParaRPr>
            </a:p>
            <a:p>
              <a:pPr marL="142955" lvl="1" indent="-142955" algn="just" defTabSz="592999">
                <a:lnSpc>
                  <a:spcPct val="140000"/>
                </a:lnSpc>
                <a:spcBef>
                  <a:spcPts val="500"/>
                </a:spcBef>
                <a:buClr>
                  <a:prstClr val="black"/>
                </a:buClr>
                <a:buFontTx/>
                <a:buChar char="•"/>
              </a:pPr>
              <a:endParaRPr lang="zh-CN" altLang="en-US" sz="1167" kern="0" dirty="0">
                <a:solidFill>
                  <a:prstClr val="black"/>
                </a:solidFill>
                <a:latin typeface="微软雅黑" pitchFamily="34" charset="-122"/>
                <a:ea typeface="微软雅黑" pitchFamily="34" charset="-122"/>
                <a:sym typeface="Arial" pitchFamily="34" charset="0"/>
              </a:endParaRPr>
            </a:p>
          </p:txBody>
        </p:sp>
        <p:grpSp>
          <p:nvGrpSpPr>
            <p:cNvPr id="13" name="Group 8"/>
            <p:cNvGrpSpPr>
              <a:grpSpLocks/>
            </p:cNvGrpSpPr>
            <p:nvPr/>
          </p:nvGrpSpPr>
          <p:grpSpPr bwMode="auto">
            <a:xfrm>
              <a:off x="467544" y="5106062"/>
              <a:ext cx="8544715" cy="646112"/>
              <a:chOff x="0" y="-51135"/>
              <a:chExt cx="8299499" cy="646176"/>
            </a:xfrm>
          </p:grpSpPr>
          <p:pic>
            <p:nvPicPr>
              <p:cNvPr id="16" name="任意多边形 5"/>
              <p:cNvPicPr>
                <a:picLocks noChangeArrowheads="1"/>
              </p:cNvPicPr>
              <p:nvPr/>
            </p:nvPicPr>
            <p:blipFill>
              <a:blip r:embed="rId3" cstate="print"/>
              <a:srcRect/>
              <a:stretch>
                <a:fillRect/>
              </a:stretch>
            </p:blipFill>
            <p:spPr bwMode="auto">
              <a:xfrm>
                <a:off x="0" y="-51135"/>
                <a:ext cx="8299499" cy="646176"/>
              </a:xfrm>
              <a:prstGeom prst="rect">
                <a:avLst/>
              </a:prstGeom>
              <a:noFill/>
              <a:ln w="9525">
                <a:noFill/>
                <a:miter lim="800000"/>
                <a:headEnd/>
                <a:tailEnd/>
              </a:ln>
            </p:spPr>
          </p:pic>
          <p:sp>
            <p:nvSpPr>
              <p:cNvPr id="17" name="Text Box 10"/>
              <p:cNvSpPr txBox="1">
                <a:spLocks noChangeArrowheads="1"/>
              </p:cNvSpPr>
              <p:nvPr/>
            </p:nvSpPr>
            <p:spPr bwMode="auto">
              <a:xfrm>
                <a:off x="61531" y="667"/>
                <a:ext cx="8077512" cy="532622"/>
              </a:xfrm>
              <a:prstGeom prst="rect">
                <a:avLst/>
              </a:prstGeom>
              <a:noFill/>
              <a:ln w="9525">
                <a:noFill/>
                <a:miter lim="800000"/>
                <a:headEnd/>
                <a:tailEnd/>
              </a:ln>
            </p:spPr>
            <p:txBody>
              <a:bodyPr lIns="209181" tIns="16821" rIns="209181" bIns="16821" anchor="ctr"/>
              <a:lstStyle/>
              <a:p>
                <a:pPr defTabSz="667123">
                  <a:lnSpc>
                    <a:spcPct val="90000"/>
                  </a:lnSpc>
                  <a:spcAft>
                    <a:spcPct val="35000"/>
                  </a:spcAft>
                </a:pPr>
                <a:r>
                  <a:rPr lang="zh-CN" altLang="en-US" sz="1501" b="1" dirty="0">
                    <a:solidFill>
                      <a:srgbClr val="FFFFFF"/>
                    </a:solidFill>
                    <a:latin typeface="微软雅黑" pitchFamily="34" charset="-122"/>
                    <a:ea typeface="微软雅黑" pitchFamily="34" charset="-122"/>
                  </a:rPr>
                  <a:t>（四）补推时不同场景</a:t>
                </a:r>
                <a:r>
                  <a:rPr lang="zh-CN" altLang="en-US" sz="1501" b="1">
                    <a:solidFill>
                      <a:srgbClr val="FFFFFF"/>
                    </a:solidFill>
                    <a:latin typeface="微软雅黑" pitchFamily="34" charset="-122"/>
                    <a:ea typeface="微软雅黑" pitchFamily="34" charset="-122"/>
                  </a:rPr>
                  <a:t>下数据的处理</a:t>
                </a:r>
                <a:r>
                  <a:rPr lang="zh-CN" altLang="en-US" sz="1501" b="1" dirty="0">
                    <a:solidFill>
                      <a:srgbClr val="FFFFFF"/>
                    </a:solidFill>
                    <a:latin typeface="微软雅黑" pitchFamily="34" charset="-122"/>
                    <a:ea typeface="微软雅黑" pitchFamily="34" charset="-122"/>
                  </a:rPr>
                  <a:t>（代办、协办、改派、终止、挂起、拒绝、重做、抢单、委托代办</a:t>
                </a:r>
                <a:r>
                  <a:rPr lang="zh-CN" altLang="en-US" sz="1501" b="1">
                    <a:solidFill>
                      <a:srgbClr val="FFFFFF"/>
                    </a:solidFill>
                    <a:latin typeface="微软雅黑" pitchFamily="34" charset="-122"/>
                    <a:ea typeface="微软雅黑" pitchFamily="34" charset="-122"/>
                  </a:rPr>
                  <a:t>等）</a:t>
                </a:r>
                <a:r>
                  <a:rPr lang="en-US" altLang="zh-CN" sz="1501" b="1">
                    <a:solidFill>
                      <a:srgbClr val="FFFFFF"/>
                    </a:solidFill>
                    <a:latin typeface="微软雅黑" pitchFamily="34" charset="-122"/>
                    <a:ea typeface="微软雅黑" pitchFamily="34" charset="-122"/>
                  </a:rPr>
                  <a:t>(3/</a:t>
                </a:r>
                <a:r>
                  <a:rPr lang="zh-CN" altLang="en-US" sz="1501" b="1">
                    <a:solidFill>
                      <a:srgbClr val="FFFFFF"/>
                    </a:solidFill>
                    <a:latin typeface="微软雅黑" pitchFamily="34" charset="-122"/>
                    <a:ea typeface="微软雅黑" pitchFamily="34" charset="-122"/>
                  </a:rPr>
                  <a:t>人天</a:t>
                </a:r>
                <a:r>
                  <a:rPr lang="en-US" altLang="zh-CN" sz="1501" b="1">
                    <a:solidFill>
                      <a:srgbClr val="FFFFFF"/>
                    </a:solidFill>
                    <a:latin typeface="微软雅黑" pitchFamily="34" charset="-122"/>
                    <a:ea typeface="微软雅黑" pitchFamily="34" charset="-122"/>
                  </a:rPr>
                  <a:t>)</a:t>
                </a:r>
                <a:endParaRPr lang="zh-CN" altLang="en-US" sz="1501" b="1" dirty="0">
                  <a:solidFill>
                    <a:srgbClr val="FFFFFF"/>
                  </a:solidFill>
                  <a:latin typeface="微软雅黑" pitchFamily="34" charset="-122"/>
                  <a:ea typeface="微软雅黑" pitchFamily="34" charset="-122"/>
                </a:endParaRPr>
              </a:p>
            </p:txBody>
          </p:sp>
        </p:grpSp>
      </p:grpSp>
      <p:sp>
        <p:nvSpPr>
          <p:cNvPr id="18" name="标题 1"/>
          <p:cNvSpPr>
            <a:spLocks noGrp="1"/>
          </p:cNvSpPr>
          <p:nvPr>
            <p:ph type="title"/>
          </p:nvPr>
        </p:nvSpPr>
        <p:spPr>
          <a:xfrm>
            <a:off x="132078" y="144393"/>
            <a:ext cx="9641844" cy="488686"/>
          </a:xfrm>
        </p:spPr>
        <p:txBody>
          <a:bodyPr/>
          <a:lstStyle/>
          <a:p>
            <a:pPr lvl="0" algn="l">
              <a:defRPr/>
            </a:pPr>
            <a:r>
              <a:rPr lang="zh-CN" altLang="en-US" sz="2335" dirty="0"/>
              <a:t>流程历史数据补推方案</a:t>
            </a:r>
          </a:p>
        </p:txBody>
      </p:sp>
    </p:spTree>
    <p:extLst>
      <p:ext uri="{BB962C8B-B14F-4D97-AF65-F5344CB8AC3E}">
        <p14:creationId xmlns:p14="http://schemas.microsoft.com/office/powerpoint/2010/main" val="233743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2">
            <a:extLst>
              <a:ext uri="{FF2B5EF4-FFF2-40B4-BE49-F238E27FC236}">
                <a16:creationId xmlns:a16="http://schemas.microsoft.com/office/drawing/2014/main" id="{D8E0828D-0248-4229-8157-8AA0769571D7}"/>
              </a:ext>
            </a:extLst>
          </p:cNvPr>
          <p:cNvSpPr txBox="1"/>
          <p:nvPr/>
        </p:nvSpPr>
        <p:spPr>
          <a:xfrm>
            <a:off x="0" y="44624"/>
            <a:ext cx="8915400" cy="587188"/>
          </a:xfrm>
          <a:prstGeom prst="rect">
            <a:avLst/>
          </a:prstGeom>
        </p:spPr>
        <p:txBody>
          <a:bodyPr/>
          <a:lstStyle>
            <a:lvl1pPr>
              <a:spcBef>
                <a:spcPct val="0"/>
              </a:spcBef>
              <a:buNone/>
              <a:defRPr sz="2800" b="1" baseline="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流程历史数据补推计划</a:t>
            </a:r>
          </a:p>
        </p:txBody>
      </p:sp>
      <p:sp>
        <p:nvSpPr>
          <p:cNvPr id="3" name="文本框 2">
            <a:extLst>
              <a:ext uri="{FF2B5EF4-FFF2-40B4-BE49-F238E27FC236}">
                <a16:creationId xmlns:a16="http://schemas.microsoft.com/office/drawing/2014/main" id="{43A1DED6-0DD8-4E44-B8C5-7619B98731E7}"/>
              </a:ext>
            </a:extLst>
          </p:cNvPr>
          <p:cNvSpPr txBox="1"/>
          <p:nvPr/>
        </p:nvSpPr>
        <p:spPr>
          <a:xfrm>
            <a:off x="272480" y="764704"/>
            <a:ext cx="9289032" cy="523220"/>
          </a:xfrm>
          <a:prstGeom prst="rect">
            <a:avLst/>
          </a:prstGeom>
          <a:noFill/>
          <a:ln>
            <a:solidFill>
              <a:schemeClr val="tx1"/>
            </a:solidFill>
          </a:ln>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       流程历史数据补推涉及合同、报账、主数据、预算、档案、税务、</a:t>
            </a:r>
            <a:r>
              <a:rPr lang="en-US" altLang="zh-CN" sz="1400" dirty="0">
                <a:latin typeface="微软雅黑" panose="020B0503020204020204" pitchFamily="34" charset="-122"/>
                <a:ea typeface="微软雅黑" panose="020B0503020204020204" pitchFamily="34" charset="-122"/>
              </a:rPr>
              <a:t>ERP</a:t>
            </a:r>
            <a:r>
              <a:rPr lang="zh-CN" altLang="en-US" sz="1400" dirty="0">
                <a:latin typeface="微软雅黑" panose="020B0503020204020204" pitchFamily="34" charset="-122"/>
                <a:ea typeface="微软雅黑" panose="020B0503020204020204" pitchFamily="34" charset="-122"/>
              </a:rPr>
              <a:t>核心、集成平台、门户、计划管理、信安合规、研发等多个系统。包含待办和已办两大类数据。关联代办、协办、改派、挂起、恢复、委托代办等多种场景</a:t>
            </a:r>
          </a:p>
        </p:txBody>
      </p:sp>
      <p:graphicFrame>
        <p:nvGraphicFramePr>
          <p:cNvPr id="4" name="表格 4">
            <a:extLst>
              <a:ext uri="{FF2B5EF4-FFF2-40B4-BE49-F238E27FC236}">
                <a16:creationId xmlns:a16="http://schemas.microsoft.com/office/drawing/2014/main" id="{64D8F850-5458-48DC-936A-D2A4F474F8BA}"/>
              </a:ext>
            </a:extLst>
          </p:cNvPr>
          <p:cNvGraphicFramePr>
            <a:graphicFrameLocks noGrp="1"/>
          </p:cNvGraphicFramePr>
          <p:nvPr>
            <p:extLst>
              <p:ext uri="{D42A27DB-BD31-4B8C-83A1-F6EECF244321}">
                <p14:modId xmlns:p14="http://schemas.microsoft.com/office/powerpoint/2010/main" val="1443901914"/>
              </p:ext>
            </p:extLst>
          </p:nvPr>
        </p:nvGraphicFramePr>
        <p:xfrm>
          <a:off x="272480" y="1420816"/>
          <a:ext cx="9289032" cy="5176535"/>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413328143"/>
                    </a:ext>
                  </a:extLst>
                </a:gridCol>
                <a:gridCol w="4176464">
                  <a:extLst>
                    <a:ext uri="{9D8B030D-6E8A-4147-A177-3AD203B41FA5}">
                      <a16:colId xmlns:a16="http://schemas.microsoft.com/office/drawing/2014/main" val="3329698124"/>
                    </a:ext>
                  </a:extLst>
                </a:gridCol>
                <a:gridCol w="1368152">
                  <a:extLst>
                    <a:ext uri="{9D8B030D-6E8A-4147-A177-3AD203B41FA5}">
                      <a16:colId xmlns:a16="http://schemas.microsoft.com/office/drawing/2014/main" val="3744468028"/>
                    </a:ext>
                  </a:extLst>
                </a:gridCol>
                <a:gridCol w="1440160">
                  <a:extLst>
                    <a:ext uri="{9D8B030D-6E8A-4147-A177-3AD203B41FA5}">
                      <a16:colId xmlns:a16="http://schemas.microsoft.com/office/drawing/2014/main" val="934532245"/>
                    </a:ext>
                  </a:extLst>
                </a:gridCol>
              </a:tblGrid>
              <a:tr h="443703">
                <a:tc>
                  <a:txBody>
                    <a:bodyPr/>
                    <a:lstStyle/>
                    <a:p>
                      <a:r>
                        <a:rPr lang="zh-CN" altLang="en-US" sz="1200" dirty="0">
                          <a:latin typeface="微软雅黑" panose="020B0503020204020204" pitchFamily="34" charset="-122"/>
                          <a:ea typeface="微软雅黑" panose="020B0503020204020204" pitchFamily="34" charset="-122"/>
                        </a:rPr>
                        <a:t>改造点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latin typeface="微软雅黑" panose="020B0503020204020204" pitchFamily="34" charset="-122"/>
                          <a:ea typeface="微软雅黑" panose="020B0503020204020204" pitchFamily="34" charset="-122"/>
                        </a:rPr>
                        <a:t>改造内容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微软雅黑" panose="020B0503020204020204" pitchFamily="34" charset="-122"/>
                          <a:ea typeface="微软雅黑" panose="020B0503020204020204" pitchFamily="34" charset="-122"/>
                        </a:rPr>
                        <a:t>预计改造工作量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微软雅黑" panose="020B0503020204020204" pitchFamily="34" charset="-122"/>
                          <a:ea typeface="微软雅黑" panose="020B0503020204020204" pitchFamily="34" charset="-122"/>
                        </a:rPr>
                        <a:t>预计完成时间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171321"/>
                  </a:ext>
                </a:extLst>
              </a:tr>
              <a:tr h="3401723">
                <a:tc>
                  <a:txBody>
                    <a:bodyPr/>
                    <a:lstStyle/>
                    <a:p>
                      <a:r>
                        <a:rPr lang="zh-CN" altLang="en-US" sz="1200" dirty="0">
                          <a:solidFill>
                            <a:schemeClr val="tx1"/>
                          </a:solidFill>
                          <a:latin typeface="微软雅黑" panose="020B0503020204020204" pitchFamily="34" charset="-122"/>
                          <a:ea typeface="微软雅黑" panose="020B0503020204020204" pitchFamily="34" charset="-122"/>
                        </a:rPr>
                        <a:t>补推工具开发</a:t>
                      </a:r>
                      <a:endParaRPr lang="en-US" altLang="zh-CN" sz="1200" dirty="0">
                        <a:solidFill>
                          <a:schemeClr val="tx1"/>
                        </a:solidFill>
                        <a:latin typeface="微软雅黑" panose="020B0503020204020204" pitchFamily="34" charset="-122"/>
                        <a:ea typeface="微软雅黑" panose="020B0503020204020204" pitchFamily="34" charset="-122"/>
                      </a:endParaRPr>
                    </a:p>
                    <a:p>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打开指定系统指定省份推送开关</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开发补推管理页面</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开发获取历史待办已办数据服务</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识别待办已办数据对应的场景、并根据场景（代办、委托等）开发相应的补推补偿服务</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对补推的流程数据进行记录（包含补推时间、补推状态、补推数据信息）</a:t>
                      </a:r>
                      <a:endParaRPr lang="en-US" altLang="zh-CN" sz="1200" dirty="0">
                        <a:solidFill>
                          <a:schemeClr val="tx1"/>
                        </a:solidFill>
                        <a:latin typeface="微软雅黑" panose="020B0503020204020204" pitchFamily="34" charset="-122"/>
                        <a:ea typeface="微软雅黑" panose="020B0503020204020204" pitchFamily="34" charset="-122"/>
                      </a:endParaRPr>
                    </a:p>
                    <a:p>
                      <a:pPr marL="0" indent="0">
                        <a:buNone/>
                      </a:pP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solidFill>
                            <a:schemeClr val="tx1"/>
                          </a:solidFill>
                          <a:latin typeface="微软雅黑" panose="020B0503020204020204" pitchFamily="34" charset="-122"/>
                          <a:ea typeface="微软雅黑" panose="020B0503020204020204" pitchFamily="34" charset="-122"/>
                        </a:rPr>
                        <a:t>15</a:t>
                      </a:r>
                      <a:r>
                        <a:rPr lang="zh-CN" altLang="en-US" sz="1200" dirty="0">
                          <a:solidFill>
                            <a:schemeClr val="tx1"/>
                          </a:solidFill>
                          <a:latin typeface="微软雅黑" panose="020B0503020204020204" pitchFamily="34" charset="-122"/>
                          <a:ea typeface="微软雅黑" panose="020B0503020204020204" pitchFamily="34" charset="-122"/>
                        </a:rPr>
                        <a:t>人天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8482042"/>
                  </a:ext>
                </a:extLst>
              </a:tr>
              <a:tr h="1331109">
                <a:tc>
                  <a:txBody>
                    <a:bodyPr/>
                    <a:lstStyle/>
                    <a:p>
                      <a:r>
                        <a:rPr lang="zh-CN" altLang="en-US" sz="1200" dirty="0">
                          <a:solidFill>
                            <a:schemeClr val="tx1"/>
                          </a:solidFill>
                          <a:latin typeface="微软雅黑" panose="020B0503020204020204" pitchFamily="34" charset="-122"/>
                          <a:ea typeface="微软雅黑" panose="020B0503020204020204" pitchFamily="34" charset="-122"/>
                        </a:rPr>
                        <a:t>实施工作量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indent="-342900">
                        <a:buAutoNum type="arabicPeriod"/>
                      </a:pPr>
                      <a:r>
                        <a:rPr lang="zh-CN" altLang="en-US" sz="1200" dirty="0">
                          <a:solidFill>
                            <a:schemeClr val="tx1"/>
                          </a:solidFill>
                          <a:latin typeface="微软雅黑" panose="020B0503020204020204" pitchFamily="34" charset="-122"/>
                          <a:ea typeface="微软雅黑" panose="020B0503020204020204" pitchFamily="34" charset="-122"/>
                        </a:rPr>
                        <a:t>与统一待办系统进行补推数据的联调与稽核</a:t>
                      </a:r>
                      <a:endParaRPr lang="en-US" altLang="zh-CN"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solidFill>
                            <a:schemeClr val="tx1"/>
                          </a:solidFill>
                          <a:latin typeface="微软雅黑" panose="020B0503020204020204" pitchFamily="34" charset="-122"/>
                          <a:ea typeface="微软雅黑" panose="020B0503020204020204" pitchFamily="34" charset="-122"/>
                        </a:rPr>
                        <a:t>5</a:t>
                      </a:r>
                      <a:r>
                        <a:rPr lang="zh-CN" altLang="en-US" sz="1200" dirty="0">
                          <a:solidFill>
                            <a:schemeClr val="tx1"/>
                          </a:solidFill>
                          <a:latin typeface="微软雅黑" panose="020B0503020204020204" pitchFamily="34" charset="-122"/>
                          <a:ea typeface="微软雅黑" panose="020B0503020204020204" pitchFamily="34" charset="-122"/>
                        </a:rPr>
                        <a:t>人天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6479288"/>
                  </a:ext>
                </a:extLst>
              </a:tr>
            </a:tbl>
          </a:graphicData>
        </a:graphic>
      </p:graphicFrame>
    </p:spTree>
    <p:extLst>
      <p:ext uri="{BB962C8B-B14F-4D97-AF65-F5344CB8AC3E}">
        <p14:creationId xmlns:p14="http://schemas.microsoft.com/office/powerpoint/2010/main" val="1017883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extBox 1"/>
          <p:cNvSpPr txBox="1"/>
          <p:nvPr/>
        </p:nvSpPr>
        <p:spPr>
          <a:xfrm>
            <a:off x="2000672" y="2564904"/>
            <a:ext cx="5976664" cy="1158240"/>
          </a:xfrm>
          <a:prstGeom prst="rect">
            <a:avLst/>
          </a:prstGeom>
          <a:noFill/>
        </p:spPr>
        <p:txBody>
          <a:bodyPr wrap="square" rtlCol="0">
            <a:spAutoFit/>
          </a:bodyPr>
          <a:lstStyle/>
          <a:p>
            <a:r>
              <a:rPr lang="zh-CN" altLang="en-US" sz="3600" b="1" dirty="0">
                <a:solidFill>
                  <a:srgbClr val="0070C0"/>
                </a:solidFill>
                <a:latin typeface="微软雅黑" panose="020B0503020204020204" pitchFamily="34" charset="-122"/>
                <a:ea typeface="微软雅黑" panose="020B0503020204020204" pitchFamily="34" charset="-122"/>
              </a:rPr>
              <a:t>感谢聆听</a:t>
            </a:r>
            <a:endParaRPr lang="en-US" altLang="zh-CN" sz="3600" b="1" dirty="0">
              <a:solidFill>
                <a:srgbClr val="0070C0"/>
              </a:solidFill>
              <a:latin typeface="微软雅黑" panose="020B0503020204020204" pitchFamily="34" charset="-122"/>
              <a:ea typeface="微软雅黑" panose="020B0503020204020204" pitchFamily="34" charset="-122"/>
            </a:endParaRPr>
          </a:p>
          <a:p>
            <a:r>
              <a:rPr lang="zh-CN" altLang="en-US" sz="3600" b="1" dirty="0">
                <a:solidFill>
                  <a:srgbClr val="0070C0"/>
                </a:solidFill>
                <a:latin typeface="微软雅黑" panose="020B0503020204020204" pitchFamily="34" charset="-122"/>
                <a:ea typeface="微软雅黑" panose="020B0503020204020204" pitchFamily="34" charset="-122"/>
              </a:rPr>
              <a:t>请领导指示！</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d33cf491-4391-428b-b56f-e4f8520c81c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99bdff0d-fd4b-42b8-b7f8-32d46b6f8a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050"/>
        </a:solidFill>
        <a:ln w="12700" algn="ctr">
          <a:noFill/>
          <a:miter lim="800000"/>
        </a:ln>
        <a:effectLst>
          <a:outerShdw blurRad="63500" sx="102000" sy="102000" algn="ctr" rotWithShape="0">
            <a:prstClr val="black">
              <a:alpha val="40000"/>
            </a:prstClr>
          </a:outerShdw>
        </a:effectLst>
      </a:spPr>
      <a:bodyPr wrap="none" lIns="91326" tIns="45663" rIns="91326" bIns="45663" anchor="ctr"/>
      <a:lstStyle>
        <a:defPPr algn="ctr">
          <a:buFont typeface="Wingdings" panose="05000000000000000000" pitchFamily="2" charset="2"/>
          <a:buNone/>
          <a:defRPr sz="1000" dirty="0">
            <a:solidFill>
              <a:srgbClr val="000000"/>
            </a:solidFill>
            <a:latin typeface="华文楷体" panose="02010600040101010101" pitchFamily="2" charset="-122"/>
            <a:ea typeface="华文楷体" panose="02010600040101010101" pitchFamily="2" charset="-122"/>
          </a:defRPr>
        </a:defPPr>
      </a:lstStyle>
    </a:spDef>
    <a:txDef>
      <a:spPr>
        <a:noFill/>
      </a:spPr>
      <a:bodyPr wrap="square" rtlCol="0">
        <a:spAutoFit/>
      </a:bodyPr>
      <a:lstStyle>
        <a:defPPr>
          <a:defRPr sz="16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Gallery</Template>
  <TotalTime>7454</TotalTime>
  <Words>1716</Words>
  <Application>Microsoft Office PowerPoint</Application>
  <PresentationFormat>A4 纸张(210x297 毫米)</PresentationFormat>
  <Paragraphs>295</Paragraphs>
  <Slides>8</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Arial Unicode MS</vt:lpstr>
      <vt:lpstr>宋体</vt:lpstr>
      <vt:lpstr>微软雅黑</vt:lpstr>
      <vt:lpstr>Arial</vt:lpstr>
      <vt:lpstr>Calibri</vt:lpstr>
      <vt:lpstr>Office 主题</vt:lpstr>
      <vt:lpstr>PowerPoint 演示文稿</vt:lpstr>
      <vt:lpstr>各省公司OA、MOA与流程平台待办集成情况</vt:lpstr>
      <vt:lpstr>各省公司OA、MOA与流程平台待办集成情况</vt:lpstr>
      <vt:lpstr>PowerPoint 演示文稿</vt:lpstr>
      <vt:lpstr>流程历史数据补推方案</vt:lpstr>
      <vt:lpstr>流程历史数据补推方案</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中国移动内部信息化规划</dc:title>
  <dc:creator>内部信息化规划项目组</dc:creator>
  <cp:lastModifiedBy>E6084</cp:lastModifiedBy>
  <cp:revision>571</cp:revision>
  <dcterms:created xsi:type="dcterms:W3CDTF">2013-11-21T18:39:00Z</dcterms:created>
  <dcterms:modified xsi:type="dcterms:W3CDTF">2021-02-22T10:01:18Z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y fmtid="{D5CDD505-2E9C-101B-9397-08002B2CF9AE}" pid="3" name="KSORubyTemplateID">
    <vt:lpwstr>13</vt:lpwstr>
  </property>
</Properties>
</file>