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72" r:id="rId4"/>
    <p:sldId id="276" r:id="rId5"/>
    <p:sldId id="277" r:id="rId6"/>
    <p:sldId id="260" r:id="rId7"/>
    <p:sldId id="266" r:id="rId8"/>
    <p:sldId id="278" r:id="rId9"/>
    <p:sldId id="279" r:id="rId10"/>
    <p:sldId id="280" r:id="rId11"/>
    <p:sldId id="261" r:id="rId12"/>
    <p:sldId id="262" r:id="rId13"/>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2178">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308" autoAdjust="0"/>
  </p:normalViewPr>
  <p:slideViewPr>
    <p:cSldViewPr showGuides="1">
      <p:cViewPr varScale="1">
        <p:scale>
          <a:sx n="70" d="100"/>
          <a:sy n="70" d="100"/>
        </p:scale>
        <p:origin x="1572" y="66"/>
      </p:cViewPr>
      <p:guideLst>
        <p:guide orient="horz" pos="2178"/>
        <p:guide pos="288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3076" name="幻灯片图像占位符 3075"/>
          <p:cNvSpPr>
            <a:spLocks noGrp="1" noRot="1" noChangeAspect="1"/>
          </p:cNvSpPr>
          <p:nvPr>
            <p:ph type="sldImg" idx="2"/>
          </p:nvPr>
        </p:nvSpPr>
        <p:spPr>
          <a:xfrm>
            <a:off x="1143000" y="685800"/>
            <a:ext cx="4572000" cy="3429000"/>
          </a:xfrm>
          <a:prstGeom prst="rect">
            <a:avLst/>
          </a:prstGeom>
          <a:noFill/>
          <a:ln w="9525">
            <a:noFill/>
          </a:ln>
        </p:spPr>
      </p:sp>
      <p:sp>
        <p:nvSpPr>
          <p:cNvPr id="3077" name="文本占位符 3076"/>
          <p:cNvSpPr>
            <a:spLocks noGrp="1" noRot="1"/>
          </p:cNvSpPr>
          <p:nvPr>
            <p:ph type="body" sz="quarter" idx="3"/>
          </p:nvPr>
        </p:nvSpPr>
        <p:spPr>
          <a:xfrm>
            <a:off x="685800" y="4343400"/>
            <a:ext cx="5486400" cy="4114800"/>
          </a:xfrm>
          <a:prstGeom prst="rect">
            <a:avLst/>
          </a:prstGeom>
          <a:noFill/>
          <a:ln w="9525">
            <a:noFill/>
          </a:ln>
        </p:spPr>
        <p:txBody>
          <a:bodyPr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535366241"/>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t>1</a:t>
            </a:fld>
            <a:endParaRPr lang="zh-CN" altLang="en-US" sz="1200" dirty="0"/>
          </a:p>
        </p:txBody>
      </p:sp>
    </p:spTree>
    <p:extLst>
      <p:ext uri="{BB962C8B-B14F-4D97-AF65-F5344CB8AC3E}">
        <p14:creationId xmlns:p14="http://schemas.microsoft.com/office/powerpoint/2010/main" val="2227055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gn="l">
              <a:buNone/>
            </a:pPr>
            <a:r>
              <a:rPr lang="zh-CN" altLang="en-US" dirty="0" smtClean="0">
                <a:cs typeface="+mn-ea"/>
                <a:sym typeface="Arial" panose="020B0604020202020204" pitchFamily="34" charset="0"/>
              </a:rPr>
              <a:t>1、结合产品的使用说明</a:t>
            </a:r>
            <a:r>
              <a:rPr lang="en-US" altLang="zh-CN" dirty="0" smtClean="0">
                <a:cs typeface="+mn-ea"/>
                <a:sym typeface="Arial" panose="020B0604020202020204" pitchFamily="34" charset="0"/>
              </a:rPr>
              <a:t>,</a:t>
            </a:r>
            <a:r>
              <a:rPr lang="zh-CN" altLang="en-US" dirty="0" smtClean="0">
                <a:cs typeface="+mn-ea"/>
                <a:sym typeface="Arial" panose="020B0604020202020204" pitchFamily="34" charset="0"/>
              </a:rPr>
              <a:t>完成psConfig配置、</a:t>
            </a:r>
            <a:r>
              <a:rPr lang="en-US" altLang="zh-CN" dirty="0" smtClean="0">
                <a:cs typeface="+mn-ea"/>
                <a:sym typeface="Arial" panose="020B0604020202020204" pitchFamily="34" charset="0"/>
              </a:rPr>
              <a:t>p</a:t>
            </a:r>
            <a:r>
              <a:rPr lang="zh-CN" altLang="en-US" dirty="0" smtClean="0">
                <a:cs typeface="+mn-ea"/>
                <a:sym typeface="+mn-ea"/>
              </a:rPr>
              <a:t>Simulator模拟和psMonitor监视的实例运行，了解了产品的使用。</a:t>
            </a:r>
          </a:p>
          <a:p>
            <a:pPr marL="0" indent="0" algn="l">
              <a:buNone/>
            </a:pPr>
            <a:r>
              <a:rPr lang="zh-CN" altLang="en-US" dirty="0" smtClean="0">
                <a:cs typeface="+mn-ea"/>
                <a:sym typeface="+mn-ea"/>
              </a:rPr>
              <a:t>2、用psView建立工程，绑定psPace中的测点，分别进行文本、专家报表、报警和趋势曲线的展示，达到熟悉</a:t>
            </a:r>
            <a:r>
              <a:rPr lang="en-US" altLang="zh-CN" dirty="0" smtClean="0">
                <a:cs typeface="+mn-ea"/>
                <a:sym typeface="+mn-ea"/>
              </a:rPr>
              <a:t>p</a:t>
            </a:r>
            <a:r>
              <a:rPr lang="zh-CN" altLang="en-US" dirty="0" smtClean="0">
                <a:cs typeface="+mn-ea"/>
                <a:sym typeface="+mn-ea"/>
              </a:rPr>
              <a:t>Sview应用的目的。</a:t>
            </a:r>
            <a:endParaRPr lang="en-US" altLang="zh-CN" dirty="0" smtClean="0">
              <a:cs typeface="+mn-ea"/>
              <a:sym typeface="+mn-ea"/>
            </a:endParaRPr>
          </a:p>
          <a:p>
            <a:pPr marL="0" indent="0" algn="l">
              <a:buNone/>
            </a:pPr>
            <a:r>
              <a:rPr lang="zh-CN" altLang="en-US" dirty="0" smtClean="0">
                <a:cs typeface="+mn-ea"/>
                <a:sym typeface="+mn-ea"/>
              </a:rPr>
              <a:t>3、结合范例和文档学习代码编程规范，为以后编写具有统一规范、易读、易改的代码做准备。</a:t>
            </a:r>
            <a:endParaRPr lang="en-US" altLang="zh-CN" dirty="0" smtClean="0">
              <a:cs typeface="+mn-ea"/>
              <a:sym typeface="+mn-ea"/>
            </a:endParaRP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dirty="0" smtClean="0">
                <a:cs typeface="+mn-ea"/>
                <a:sym typeface="+mn-ea"/>
              </a:rPr>
              <a:t>4</a:t>
            </a:r>
            <a:r>
              <a:rPr lang="zh-CN" altLang="en-US" dirty="0" smtClean="0">
                <a:cs typeface="+mn-ea"/>
                <a:sym typeface="+mn-ea"/>
              </a:rPr>
              <a:t>、先根据测试实例，通过测试的办法熟悉pSpace API中比较重要的一些接口，然后查看</a:t>
            </a:r>
            <a:r>
              <a:rPr lang="en-US" altLang="zh-CN" dirty="0" smtClean="0">
                <a:cs typeface="+mn-ea"/>
                <a:sym typeface="+mn-ea"/>
              </a:rPr>
              <a:t>API</a:t>
            </a:r>
            <a:r>
              <a:rPr lang="zh-CN" altLang="en-US" dirty="0" smtClean="0">
                <a:cs typeface="+mn-ea"/>
                <a:sym typeface="+mn-ea"/>
              </a:rPr>
              <a:t>的所有.h文件，全面了解pSpace API所提供的接口。</a:t>
            </a:r>
            <a:endParaRPr lang="en-US" altLang="zh-CN" b="1" dirty="0" smtClean="0">
              <a:cs typeface="+mn-ea"/>
              <a:sym typeface="+mn-ea"/>
            </a:endParaRPr>
          </a:p>
          <a:p>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rPr>
              <a:t>1</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）、同步、异步通讯方式下，结点、测点的增加和删除</a:t>
            </a:r>
          </a:p>
          <a:p>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rPr>
              <a:t>2</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）、模拟数据发生器产生数据，通过接口配置测点以订阅的方式被查看，把服务端返回的数据输出到控制台</a:t>
            </a:r>
          </a:p>
          <a:p>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rPr>
              <a:t>3</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）、通过</a:t>
            </a:r>
            <a:r>
              <a:rPr lang="en-US" altLang="zh-CN" sz="1200" b="0" i="0" u="none" kern="1200" baseline="0" dirty="0" err="1" smtClean="0">
                <a:solidFill>
                  <a:schemeClr val="tx1"/>
                </a:solidFill>
                <a:effectLst/>
                <a:latin typeface="Arial" panose="020B0604020202020204" pitchFamily="34" charset="0"/>
                <a:ea typeface="宋体" panose="02010600030101010101" pitchFamily="2" charset="-122"/>
              </a:rPr>
              <a:t>psConfig</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配置测点的报警属性，模拟数据发生器产生数据，通过接口查询测点的实时报警数据，并且把报警信息输出到控制台</a:t>
            </a:r>
          </a:p>
          <a:p>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rPr>
              <a:t>4</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）、查询历史数据报警信息</a:t>
            </a:r>
          </a:p>
          <a:p>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       </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rPr>
              <a:t>5</a:t>
            </a:r>
            <a:r>
              <a:rPr lang="zh-CN" altLang="en-US" sz="1200" b="0" i="0" u="none" kern="1200" baseline="0" dirty="0" smtClean="0">
                <a:solidFill>
                  <a:schemeClr val="tx1"/>
                </a:solidFill>
                <a:effectLst/>
                <a:latin typeface="Arial" panose="020B0604020202020204" pitchFamily="34" charset="0"/>
                <a:ea typeface="宋体" panose="02010600030101010101" pitchFamily="2" charset="-122"/>
              </a:rPr>
              <a:t>）、测点历史数据的查询和插入</a:t>
            </a: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b="1" dirty="0" smtClean="0">
                <a:sym typeface="+mn-ea"/>
              </a:rPr>
              <a:t>5</a:t>
            </a:r>
            <a:r>
              <a:rPr lang="zh-CN" altLang="en-US" b="1" dirty="0" smtClean="0">
                <a:sym typeface="+mn-ea"/>
              </a:rPr>
              <a:t>、学习</a:t>
            </a:r>
            <a:r>
              <a:rPr lang="en-US" altLang="zh-CN" b="1" dirty="0" err="1" smtClean="0">
                <a:sym typeface="+mn-ea"/>
              </a:rPr>
              <a:t>pSview</a:t>
            </a:r>
            <a:r>
              <a:rPr lang="zh-CN" altLang="en-US" b="1" dirty="0" smtClean="0">
                <a:sym typeface="+mn-ea"/>
              </a:rPr>
              <a:t>源码的时候，因为这块的代码注释比较少，看起来比较费劲，我是通过调试的办法一步步来跟的；然后通过解决一个</a:t>
            </a:r>
            <a:r>
              <a:rPr lang="en-US" altLang="zh-CN" b="1" dirty="0" smtClean="0">
                <a:sym typeface="+mn-ea"/>
              </a:rPr>
              <a:t>bug</a:t>
            </a:r>
            <a:r>
              <a:rPr lang="zh-CN" altLang="en-US" b="1" dirty="0" smtClean="0">
                <a:sym typeface="+mn-ea"/>
              </a:rPr>
              <a:t>，熟悉了经常需要维护的部分，</a:t>
            </a:r>
            <a:endParaRPr lang="en-US" altLang="zh-CN" b="1" dirty="0" smtClean="0">
              <a:sym typeface="+mn-ea"/>
            </a:endParaRP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zh-CN" altLang="en-US" b="1" dirty="0" smtClean="0">
                <a:sym typeface="+mn-ea"/>
              </a:rPr>
              <a:t>最后在系统的看了一下所有的</a:t>
            </a:r>
            <a:r>
              <a:rPr lang="en-US" altLang="zh-CN" b="1" dirty="0" smtClean="0">
                <a:sym typeface="+mn-ea"/>
              </a:rPr>
              <a:t>.h</a:t>
            </a:r>
            <a:r>
              <a:rPr lang="zh-CN" altLang="en-US" b="1" dirty="0" smtClean="0">
                <a:sym typeface="+mn-ea"/>
              </a:rPr>
              <a:t>文件，系统的熟悉</a:t>
            </a:r>
            <a:r>
              <a:rPr lang="en-US" altLang="zh-CN" b="1" dirty="0" err="1" smtClean="0">
                <a:sym typeface="+mn-ea"/>
              </a:rPr>
              <a:t>psview</a:t>
            </a:r>
            <a:r>
              <a:rPr lang="zh-CN" altLang="en-US" b="1" dirty="0" smtClean="0">
                <a:sym typeface="+mn-ea"/>
              </a:rPr>
              <a:t>的接口。</a:t>
            </a:r>
            <a:endParaRPr lang="en-US" altLang="zh-CN" b="1" dirty="0" smtClean="0">
              <a:sym typeface="+mn-ea"/>
            </a:endParaRP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b="1" dirty="0" smtClean="0">
                <a:sym typeface="+mn-ea"/>
              </a:rPr>
              <a:t>6</a:t>
            </a:r>
            <a:r>
              <a:rPr lang="zh-CN" altLang="en-US" b="1" dirty="0" smtClean="0">
                <a:sym typeface="+mn-ea"/>
              </a:rPr>
              <a:t>、先试用计算引擎中已有的测试实例。</a:t>
            </a:r>
          </a:p>
          <a:p>
            <a:pPr marL="0" indent="0" algn="l">
              <a:buNone/>
            </a:pPr>
            <a:endParaRPr lang="zh-CN" altLang="en-US" dirty="0" smtClean="0">
              <a:cs typeface="+mn-ea"/>
              <a:sym typeface="+mn-ea"/>
            </a:endParaRPr>
          </a:p>
          <a:p>
            <a:pPr marL="0" indent="0" algn="l">
              <a:buNone/>
            </a:pPr>
            <a:r>
              <a:rPr lang="zh-CN" altLang="en-US" b="1" dirty="0" smtClean="0">
                <a:sym typeface="+mn-ea"/>
              </a:rPr>
              <a:t>      </a:t>
            </a:r>
            <a:endParaRPr lang="zh-CN" altLang="en-US" dirty="0" smtClean="0"/>
          </a:p>
          <a:p>
            <a:pPr marL="0" indent="0">
              <a:buNone/>
            </a:pPr>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t>4</a:t>
            </a:fld>
            <a:endParaRPr lang="zh-CN" altLang="en-US" sz="1200" dirty="0"/>
          </a:p>
        </p:txBody>
      </p:sp>
    </p:spTree>
    <p:extLst>
      <p:ext uri="{BB962C8B-B14F-4D97-AF65-F5344CB8AC3E}">
        <p14:creationId xmlns:p14="http://schemas.microsoft.com/office/powerpoint/2010/main" val="87003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7</a:t>
            </a:r>
            <a:r>
              <a:rPr lang="zh-CN" altLang="en-US" dirty="0" smtClean="0"/>
              <a:t>、安装并模拟的新奥项目，新奥项目的后台，这块涉及到要模拟他们的后台，刚开始的时候想自己写一个简单的服务器，考虑到比较复杂就用了</a:t>
            </a:r>
            <a:r>
              <a:rPr lang="en-US" altLang="zh-CN" dirty="0" smtClean="0"/>
              <a:t>express</a:t>
            </a:r>
            <a:r>
              <a:rPr lang="zh-CN" altLang="en-US" dirty="0" smtClean="0"/>
              <a:t>框架，</a:t>
            </a:r>
            <a:endParaRPr lang="en-US" altLang="zh-CN" dirty="0" smtClean="0"/>
          </a:p>
          <a:p>
            <a:r>
              <a:rPr lang="zh-CN" altLang="en-US" dirty="0" smtClean="0"/>
              <a:t>搭建了一个简单的服务器。</a:t>
            </a:r>
            <a:endParaRPr lang="en-US" altLang="zh-CN" dirty="0" smtClean="0"/>
          </a:p>
          <a:p>
            <a:r>
              <a:rPr lang="zh-CN" altLang="en-US" dirty="0" smtClean="0"/>
              <a:t>三、技术上的收获很多，这里我罗列比较重要的几点。</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t>5</a:t>
            </a:fld>
            <a:endParaRPr lang="zh-CN" altLang="en-US" sz="1200" dirty="0"/>
          </a:p>
        </p:txBody>
      </p:sp>
    </p:spTree>
    <p:extLst>
      <p:ext uri="{BB962C8B-B14F-4D97-AF65-F5344CB8AC3E}">
        <p14:creationId xmlns:p14="http://schemas.microsoft.com/office/powerpoint/2010/main" val="1384460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None/>
            </a:pPr>
            <a:endParaRPr lang="zh-CN" altLang="en-US" b="0" dirty="0">
              <a:solidFill>
                <a:schemeClr val="accent1"/>
              </a:solidFill>
              <a:latin typeface="Lucida Sans Unicode" panose="020B0602030504020204" pitchFamily="2"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t>6</a:t>
            </a:fld>
            <a:endParaRPr lang="zh-CN" altLang="en-US" sz="1200" dirty="0"/>
          </a:p>
        </p:txBody>
      </p:sp>
    </p:spTree>
    <p:extLst>
      <p:ext uri="{BB962C8B-B14F-4D97-AF65-F5344CB8AC3E}">
        <p14:creationId xmlns:p14="http://schemas.microsoft.com/office/powerpoint/2010/main" val="197737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t>7</a:t>
            </a:fld>
            <a:endParaRPr lang="zh-CN" altLang="en-US" sz="1200" dirty="0"/>
          </a:p>
        </p:txBody>
      </p:sp>
    </p:spTree>
    <p:extLst>
      <p:ext uri="{BB962C8B-B14F-4D97-AF65-F5344CB8AC3E}">
        <p14:creationId xmlns:p14="http://schemas.microsoft.com/office/powerpoint/2010/main" val="3149965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1</a:t>
            </a:r>
            <a:r>
              <a:rPr lang="zh-CN" altLang="en-US" dirty="0" smtClean="0"/>
              <a:t>、完善</a:t>
            </a:r>
            <a:r>
              <a:rPr lang="en-US" altLang="zh-CN" dirty="0" err="1" smtClean="0"/>
              <a:t>pSpace</a:t>
            </a:r>
            <a:r>
              <a:rPr lang="zh-CN" altLang="en-US" dirty="0" smtClean="0"/>
              <a:t>的</a:t>
            </a:r>
            <a:r>
              <a:rPr lang="en-US" altLang="zh-CN" dirty="0" smtClean="0"/>
              <a:t>.node.js</a:t>
            </a:r>
            <a:r>
              <a:rPr lang="zh-CN" altLang="zh-CN" dirty="0" smtClean="0"/>
              <a:t>接口测试实例，方便以后</a:t>
            </a:r>
            <a:r>
              <a:rPr lang="en-US" altLang="zh-CN" dirty="0" smtClean="0"/>
              <a:t>node.js</a:t>
            </a:r>
            <a:r>
              <a:rPr lang="zh-CN" altLang="en-US" dirty="0" smtClean="0"/>
              <a:t>工程文件的编写。</a:t>
            </a: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baseline="0" dirty="0" smtClean="0"/>
              <a:t>  </a:t>
            </a:r>
            <a:r>
              <a:rPr lang="en-US" altLang="zh-CN" dirty="0" smtClean="0"/>
              <a:t>2</a:t>
            </a:r>
            <a:r>
              <a:rPr lang="zh-CN" altLang="en-US" dirty="0" smtClean="0"/>
              <a:t>、修复了三个</a:t>
            </a:r>
            <a:r>
              <a:rPr lang="en-US" altLang="zh-CN" dirty="0" err="1" smtClean="0"/>
              <a:t>IoConfig</a:t>
            </a:r>
            <a:r>
              <a:rPr lang="en-US" altLang="zh-CN" baseline="0" dirty="0" smtClean="0"/>
              <a:t> </a:t>
            </a:r>
            <a:r>
              <a:rPr lang="en-US" altLang="zh-CN" dirty="0" smtClean="0"/>
              <a:t>bug</a:t>
            </a:r>
            <a:r>
              <a:rPr lang="en-US" altLang="zh-CN" baseline="0" dirty="0" smtClean="0"/>
              <a:t>  (1)</a:t>
            </a:r>
            <a:r>
              <a:rPr lang="zh-CN" altLang="en-US" baseline="0" dirty="0" smtClean="0"/>
              <a:t>、</a:t>
            </a:r>
            <a:r>
              <a:rPr lang="zh-CN" altLang="en-US" dirty="0" smtClean="0"/>
              <a:t>配置通道链接为</a:t>
            </a:r>
            <a:r>
              <a:rPr lang="en-US" altLang="zh-CN" dirty="0" err="1" smtClean="0"/>
              <a:t>Tcp</a:t>
            </a:r>
            <a:r>
              <a:rPr lang="zh-CN" altLang="en-US" dirty="0" smtClean="0"/>
              <a:t>时，重连数配置不上。</a:t>
            </a:r>
            <a:r>
              <a:rPr lang="en-US" altLang="zh-CN" dirty="0" smtClean="0"/>
              <a:t>(2)</a:t>
            </a:r>
            <a:r>
              <a:rPr lang="zh-CN" altLang="en-US" dirty="0" smtClean="0"/>
              <a:t>、修改某一工程的结点名称时，结点下的测点重复出现，跟踪到程序的一处逻辑错误</a:t>
            </a:r>
            <a:r>
              <a:rPr lang="en-US" altLang="zh-CN" dirty="0" smtClean="0"/>
              <a:t>.</a:t>
            </a:r>
            <a:r>
              <a:rPr lang="zh-CN" altLang="en-US" baseline="0" dirty="0" smtClean="0"/>
              <a:t> </a:t>
            </a:r>
            <a:r>
              <a:rPr lang="en-US" altLang="zh-CN" baseline="0" dirty="0" smtClean="0"/>
              <a:t>(3)</a:t>
            </a:r>
            <a:r>
              <a:rPr lang="zh-CN" altLang="en-US" baseline="0" dirty="0" smtClean="0"/>
              <a:t>、</a:t>
            </a:r>
            <a:r>
              <a:rPr lang="zh-CN" altLang="en-US" dirty="0" smtClean="0"/>
              <a:t>在进行系统组态配置的时候，滚</a:t>
            </a:r>
            <a:r>
              <a:rPr lang="en-US" altLang="zh-CN" dirty="0" smtClean="0"/>
              <a:t>	</a:t>
            </a:r>
            <a:r>
              <a:rPr lang="zh-CN" altLang="en-US" dirty="0" smtClean="0"/>
              <a:t>动条不能够记录之前的停止位置，现使其修改完通道、设备或数据源的配置后，滚动条还能停到原来的位置。</a:t>
            </a:r>
          </a:p>
          <a:p>
            <a:r>
              <a:rPr lang="en-US" altLang="zh-CN" dirty="0" smtClean="0"/>
              <a:t>3</a:t>
            </a:r>
            <a:r>
              <a:rPr lang="zh-CN" altLang="en-US" dirty="0" smtClean="0"/>
              <a:t>、之前的</a:t>
            </a:r>
            <a:r>
              <a:rPr lang="en-US" altLang="zh-CN" dirty="0" err="1" smtClean="0"/>
              <a:t>pSview</a:t>
            </a:r>
            <a:r>
              <a:rPr lang="zh-CN" altLang="en-US" dirty="0" smtClean="0"/>
              <a:t>只能订阅测点的实时数据，现使 </a:t>
            </a:r>
            <a:r>
              <a:rPr lang="en-US" altLang="zh-CN" dirty="0" err="1" smtClean="0"/>
              <a:t>pSview</a:t>
            </a:r>
            <a:r>
              <a:rPr lang="zh-CN" altLang="en-US" dirty="0" smtClean="0"/>
              <a:t>能够订阅测点的质量戳。</a:t>
            </a:r>
          </a:p>
          <a:p>
            <a:r>
              <a:rPr lang="en-US" altLang="zh-CN" dirty="0" smtClean="0"/>
              <a:t>4</a:t>
            </a:r>
            <a:r>
              <a:rPr lang="zh-CN" altLang="en-US" dirty="0" smtClean="0"/>
              <a:t>、支持厚朴现场。解决了几个问题</a:t>
            </a:r>
            <a:r>
              <a:rPr lang="en-US" altLang="zh-CN" dirty="0" smtClean="0">
                <a:sym typeface="Wingdings" panose="05000000000000000000" pitchFamily="2" charset="2"/>
              </a:rPr>
              <a:t>(1)</a:t>
            </a:r>
            <a:r>
              <a:rPr lang="zh-CN" altLang="en-US" dirty="0" smtClean="0">
                <a:sym typeface="Wingdings" panose="05000000000000000000" pitchFamily="2" charset="2"/>
              </a:rPr>
              <a:t>、厚朴完全连不上服务器，我在本地测试后不是代码的问题，这个问题是他们自己解决的。 </a:t>
            </a:r>
            <a:r>
              <a:rPr lang="en-US" altLang="zh-CN" dirty="0" smtClean="0">
                <a:sym typeface="Wingdings" panose="05000000000000000000" pitchFamily="2" charset="2"/>
              </a:rPr>
              <a:t>(2)</a:t>
            </a:r>
            <a:r>
              <a:rPr lang="zh-CN" altLang="en-US" dirty="0" smtClean="0">
                <a:sym typeface="Wingdings" panose="05000000000000000000" pitchFamily="2" charset="2"/>
              </a:rPr>
              <a:t>、</a:t>
            </a:r>
            <a:r>
              <a:rPr lang="en-US" altLang="zh-CN" dirty="0" err="1" smtClean="0">
                <a:sym typeface="Wingdings" panose="05000000000000000000" pitchFamily="2" charset="2"/>
              </a:rPr>
              <a:t>mysql</a:t>
            </a:r>
            <a:r>
              <a:rPr lang="zh-CN" altLang="en-US" dirty="0" smtClean="0">
                <a:sym typeface="Wingdings" panose="05000000000000000000" pitchFamily="2" charset="2"/>
              </a:rPr>
              <a:t>中配的部分数据接收不到，截取我们转发的实时</a:t>
            </a:r>
            <a:r>
              <a:rPr lang="en-US" altLang="zh-CN" dirty="0" smtClean="0">
                <a:sym typeface="Wingdings" panose="05000000000000000000" pitchFamily="2" charset="2"/>
              </a:rPr>
              <a:t>JSON</a:t>
            </a:r>
            <a:r>
              <a:rPr lang="zh-CN" altLang="en-US" dirty="0" smtClean="0">
                <a:sym typeface="Wingdings" panose="05000000000000000000" pitchFamily="2" charset="2"/>
              </a:rPr>
              <a:t>数据，是他们对</a:t>
            </a:r>
            <a:r>
              <a:rPr lang="en-US" altLang="zh-CN" dirty="0" smtClean="0">
                <a:sym typeface="Wingdings" panose="05000000000000000000" pitchFamily="2" charset="2"/>
              </a:rPr>
              <a:t>JSON</a:t>
            </a:r>
            <a:r>
              <a:rPr lang="zh-CN" altLang="en-US" dirty="0" smtClean="0">
                <a:sym typeface="Wingdings" panose="05000000000000000000" pitchFamily="2" charset="2"/>
              </a:rPr>
              <a:t>对</a:t>
            </a:r>
            <a:r>
              <a:rPr lang="en-US" altLang="zh-CN" dirty="0" smtClean="0">
                <a:sym typeface="Wingdings" panose="05000000000000000000" pitchFamily="2" charset="2"/>
              </a:rPr>
              <a:t>JSON</a:t>
            </a:r>
            <a:r>
              <a:rPr lang="zh-CN" altLang="en-US" dirty="0" smtClean="0">
                <a:sym typeface="Wingdings" panose="05000000000000000000" pitchFamily="2" charset="2"/>
              </a:rPr>
              <a:t>字段理解的问题。</a:t>
            </a:r>
            <a:r>
              <a:rPr lang="en-US" altLang="zh-CN" dirty="0" smtClean="0">
                <a:sym typeface="Wingdings" panose="05000000000000000000" pitchFamily="2" charset="2"/>
              </a:rPr>
              <a:t>(3)</a:t>
            </a:r>
            <a:r>
              <a:rPr lang="zh-CN" altLang="en-US" dirty="0" smtClean="0">
                <a:sym typeface="Wingdings" panose="05000000000000000000" pitchFamily="2" charset="2"/>
              </a:rPr>
              <a:t>、</a:t>
            </a:r>
            <a:r>
              <a:rPr lang="zh-CN" altLang="en-US" dirty="0" smtClean="0"/>
              <a:t>修改</a:t>
            </a:r>
            <a:r>
              <a:rPr lang="en-US" altLang="zh-CN" dirty="0" smtClean="0"/>
              <a:t>node.js</a:t>
            </a:r>
            <a:r>
              <a:rPr lang="zh-CN" altLang="en-US" dirty="0" smtClean="0"/>
              <a:t>源码，使读实时和报警周期可配，</a:t>
            </a:r>
            <a:r>
              <a:rPr lang="en-US" altLang="zh-CN" dirty="0" smtClean="0"/>
              <a:t>  </a:t>
            </a:r>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dirty="0" smtClean="0"/>
              <a:t>5</a:t>
            </a:r>
            <a:r>
              <a:rPr lang="zh-CN" altLang="en-US" dirty="0" smtClean="0"/>
              <a:t>、修复</a:t>
            </a:r>
            <a:r>
              <a:rPr lang="en-US" altLang="zh-CN" dirty="0" err="1" smtClean="0"/>
              <a:t>pSpace</a:t>
            </a:r>
            <a:r>
              <a:rPr lang="zh-CN" altLang="en-US" dirty="0" smtClean="0"/>
              <a:t>的</a:t>
            </a:r>
            <a:r>
              <a:rPr lang="en-US" altLang="zh-CN" dirty="0" smtClean="0"/>
              <a:t>node.js</a:t>
            </a:r>
            <a:r>
              <a:rPr lang="zh-CN" altLang="en-US" dirty="0" smtClean="0"/>
              <a:t>接口</a:t>
            </a:r>
            <a:r>
              <a:rPr lang="en-US" altLang="zh-CN" dirty="0" smtClean="0"/>
              <a:t>bug</a:t>
            </a:r>
            <a:r>
              <a:rPr lang="zh-CN" altLang="en-US" dirty="0" smtClean="0"/>
              <a:t>：批量读取实时数据时，读数错误，只返回总的错误码；现使其读数错误时返回总的错误码、各个测点的错误码和正确测点的数据。</a:t>
            </a:r>
            <a:endParaRPr lang="en-US" altLang="zh-CN" dirty="0" smtClean="0"/>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dirty="0" smtClean="0"/>
              <a:t>6</a:t>
            </a:r>
            <a:r>
              <a:rPr lang="zh-CN" altLang="en-US" dirty="0" smtClean="0"/>
              <a:t>、支持技术中心孙晓茹：现场的</a:t>
            </a:r>
            <a:r>
              <a:rPr lang="en-US" altLang="zh-CN" dirty="0" err="1" smtClean="0"/>
              <a:t>Ioconfig</a:t>
            </a:r>
            <a:r>
              <a:rPr lang="zh-CN" altLang="en-US" dirty="0" smtClean="0"/>
              <a:t>在配置工程的时候出现崩溃现象，但是相同的安装包，相同的操作在本地没有复现，在软件升级的过程中发现可能与动态库的版本有关系。</a:t>
            </a:r>
            <a:endParaRPr lang="en-US" altLang="zh-CN" dirty="0" smtClean="0"/>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r>
              <a:rPr lang="en-US" altLang="zh-CN" dirty="0" smtClean="0"/>
              <a:t>7</a:t>
            </a:r>
            <a:r>
              <a:rPr lang="zh-CN" altLang="en-US" dirty="0" smtClean="0"/>
              <a:t>、支持工程部张兵：查明</a:t>
            </a:r>
            <a:r>
              <a:rPr lang="en-US" altLang="zh-CN" dirty="0" smtClean="0"/>
              <a:t>post</a:t>
            </a:r>
            <a:r>
              <a:rPr lang="zh-CN" altLang="en-US" dirty="0" smtClean="0"/>
              <a:t>数据重复发送、报警周期和预设不符、</a:t>
            </a:r>
            <a:r>
              <a:rPr lang="en-US" altLang="zh-CN" dirty="0" smtClean="0"/>
              <a:t>log</a:t>
            </a:r>
            <a:r>
              <a:rPr lang="zh-CN" altLang="en-US" dirty="0" smtClean="0"/>
              <a:t>日志混合在一块等问题</a:t>
            </a:r>
            <a:endParaRPr lang="en-US" altLang="zh-CN" dirty="0" smtClean="0"/>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endParaRPr lang="en-US" altLang="zh-CN" dirty="0" smtClean="0"/>
          </a:p>
          <a:p>
            <a:pPr marL="0" marR="0" lvl="0" indent="0" algn="l" defTabSz="914400" eaLnBrk="1" fontAlgn="base" latinLnBrk="0" hangingPunct="1">
              <a:lnSpc>
                <a:spcPct val="100000"/>
              </a:lnSpc>
              <a:spcBef>
                <a:spcPct val="30000"/>
              </a:spcBef>
              <a:spcAft>
                <a:spcPct val="0"/>
              </a:spcAft>
              <a:buClr>
                <a:srgbClr val="000000"/>
              </a:buClr>
              <a:buSzPct val="100000"/>
              <a:buFont typeface="Arial" panose="020B0604020202020204" pitchFamily="34" charset="0"/>
              <a:buNone/>
              <a:tabLst/>
              <a:defRPr/>
            </a:pPr>
            <a:endParaRPr lang="en-US" altLang="zh-CN" dirty="0" smtClean="0"/>
          </a:p>
          <a:p>
            <a:r>
              <a:rPr lang="en-US" altLang="zh-CN" dirty="0" smtClean="0"/>
              <a:t>  </a:t>
            </a:r>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t>8</a:t>
            </a:fld>
            <a:endParaRPr lang="zh-CN" altLang="en-US" sz="1200" dirty="0"/>
          </a:p>
        </p:txBody>
      </p:sp>
    </p:spTree>
    <p:extLst>
      <p:ext uri="{BB962C8B-B14F-4D97-AF65-F5344CB8AC3E}">
        <p14:creationId xmlns:p14="http://schemas.microsoft.com/office/powerpoint/2010/main" val="2220813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以下的几点是我觉得做的不够好的和在以后的工作中提醒自己要经常做到的。</a:t>
            </a:r>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smtClean="0"/>
              <a:t>9</a:t>
            </a:fld>
            <a:endParaRPr lang="zh-CN" altLang="en-US" sz="1200" dirty="0"/>
          </a:p>
        </p:txBody>
      </p:sp>
    </p:spTree>
    <p:extLst>
      <p:ext uri="{BB962C8B-B14F-4D97-AF65-F5344CB8AC3E}">
        <p14:creationId xmlns:p14="http://schemas.microsoft.com/office/powerpoint/2010/main" val="737170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2050" name="矩形 2049"/>
          <p:cNvSpPr/>
          <p:nvPr/>
        </p:nvSpPr>
        <p:spPr>
          <a:xfrm>
            <a:off x="533400" y="0"/>
            <a:ext cx="252413" cy="6858000"/>
          </a:xfrm>
          <a:prstGeom prst="rect">
            <a:avLst/>
          </a:prstGeom>
          <a:solidFill>
            <a:srgbClr val="0856A4"/>
          </a:solidFill>
          <a:ln w="9525">
            <a:noFill/>
          </a:ln>
        </p:spPr>
        <p:txBody>
          <a:bodyPr/>
          <a:lstStyle/>
          <a:p>
            <a:endParaRPr lang="zh-CN" altLang="en-US"/>
          </a:p>
        </p:txBody>
      </p:sp>
      <p:sp>
        <p:nvSpPr>
          <p:cNvPr id="2051" name="矩形 2050"/>
          <p:cNvSpPr/>
          <p:nvPr/>
        </p:nvSpPr>
        <p:spPr>
          <a:xfrm>
            <a:off x="0" y="1379538"/>
            <a:ext cx="9144000" cy="69850"/>
          </a:xfrm>
          <a:prstGeom prst="rect">
            <a:avLst/>
          </a:prstGeom>
          <a:solidFill>
            <a:srgbClr val="0856A4"/>
          </a:solidFill>
          <a:ln w="9525">
            <a:noFill/>
          </a:ln>
        </p:spPr>
        <p:txBody>
          <a:bodyPr/>
          <a:lstStyle/>
          <a:p>
            <a:endParaRPr lang="zh-CN" altLang="en-US"/>
          </a:p>
        </p:txBody>
      </p:sp>
      <p:sp>
        <p:nvSpPr>
          <p:cNvPr id="2052" name="矩形 2051"/>
          <p:cNvSpPr/>
          <p:nvPr/>
        </p:nvSpPr>
        <p:spPr>
          <a:xfrm>
            <a:off x="0" y="1484313"/>
            <a:ext cx="9144000" cy="252412"/>
          </a:xfrm>
          <a:prstGeom prst="rect">
            <a:avLst/>
          </a:prstGeom>
          <a:solidFill>
            <a:srgbClr val="074888"/>
          </a:solidFill>
          <a:ln w="9525">
            <a:noFill/>
          </a:ln>
        </p:spPr>
        <p:txBody>
          <a:bodyPr/>
          <a:lstStyle/>
          <a:p>
            <a:endParaRPr lang="zh-CN" altLang="en-US"/>
          </a:p>
        </p:txBody>
      </p:sp>
      <p:sp>
        <p:nvSpPr>
          <p:cNvPr id="2053" name="矩形 2052"/>
          <p:cNvSpPr/>
          <p:nvPr/>
        </p:nvSpPr>
        <p:spPr>
          <a:xfrm>
            <a:off x="0" y="1758950"/>
            <a:ext cx="9144000" cy="69850"/>
          </a:xfrm>
          <a:prstGeom prst="rect">
            <a:avLst/>
          </a:prstGeom>
          <a:solidFill>
            <a:srgbClr val="0856A4"/>
          </a:solidFill>
          <a:ln w="9525">
            <a:noFill/>
          </a:ln>
        </p:spPr>
        <p:txBody>
          <a:bodyPr/>
          <a:lstStyle/>
          <a:p>
            <a:endParaRPr lang="zh-CN" altLang="en-US"/>
          </a:p>
        </p:txBody>
      </p:sp>
      <p:sp>
        <p:nvSpPr>
          <p:cNvPr id="2054" name="矩形 2053"/>
          <p:cNvSpPr/>
          <p:nvPr/>
        </p:nvSpPr>
        <p:spPr>
          <a:xfrm flipH="1">
            <a:off x="393700" y="0"/>
            <a:ext cx="69850" cy="6858000"/>
          </a:xfrm>
          <a:prstGeom prst="rect">
            <a:avLst/>
          </a:prstGeom>
          <a:solidFill>
            <a:srgbClr val="074888"/>
          </a:solidFill>
          <a:ln w="9525">
            <a:noFill/>
          </a:ln>
        </p:spPr>
        <p:txBody>
          <a:bodyPr/>
          <a:lstStyle/>
          <a:p>
            <a:endParaRPr lang="zh-CN" altLang="en-US"/>
          </a:p>
        </p:txBody>
      </p:sp>
      <p:sp>
        <p:nvSpPr>
          <p:cNvPr id="2055" name="矩形 2054"/>
          <p:cNvSpPr/>
          <p:nvPr/>
        </p:nvSpPr>
        <p:spPr>
          <a:xfrm>
            <a:off x="533400" y="1479550"/>
            <a:ext cx="252413" cy="252413"/>
          </a:xfrm>
          <a:prstGeom prst="rect">
            <a:avLst/>
          </a:prstGeom>
          <a:solidFill>
            <a:schemeClr val="accent1"/>
          </a:solidFill>
          <a:ln w="9525">
            <a:noFill/>
          </a:ln>
        </p:spPr>
        <p:txBody>
          <a:bodyPr/>
          <a:lstStyle/>
          <a:p>
            <a:endParaRPr lang="zh-CN" altLang="en-US"/>
          </a:p>
        </p:txBody>
      </p:sp>
      <p:sp>
        <p:nvSpPr>
          <p:cNvPr id="2056" name="标题 2055"/>
          <p:cNvSpPr>
            <a:spLocks noGrp="1"/>
          </p:cNvSpPr>
          <p:nvPr>
            <p:ph type="ctrTitle" sz="quarter"/>
          </p:nvPr>
        </p:nvSpPr>
        <p:spPr>
          <a:xfrm>
            <a:off x="903288" y="2130425"/>
            <a:ext cx="7772400" cy="1470025"/>
          </a:xfrm>
          <a:prstGeom prst="rect">
            <a:avLst/>
          </a:prstGeom>
          <a:noFill/>
          <a:ln w="9525">
            <a:noFill/>
          </a:ln>
        </p:spPr>
        <p:txBody>
          <a:bodyPr anchor="ctr"/>
          <a:lstStyle>
            <a:lvl1pPr lvl="0" algn="ctr">
              <a:defRPr kern="1200">
                <a:effectLst>
                  <a:outerShdw blurRad="38100" dist="38100" dir="2700000">
                    <a:srgbClr val="C0C0C0"/>
                  </a:outerShdw>
                </a:effectLst>
              </a:defRPr>
            </a:lvl1pPr>
          </a:lstStyle>
          <a:p>
            <a:pPr lvl="0"/>
            <a:r>
              <a:rPr lang="zh-CN" altLang="en-US"/>
              <a:t>单击此处编辑母版标题样式</a:t>
            </a:r>
          </a:p>
        </p:txBody>
      </p:sp>
      <p:sp>
        <p:nvSpPr>
          <p:cNvPr id="2057" name="副标题 2056"/>
          <p:cNvSpPr>
            <a:spLocks noGrp="1"/>
          </p:cNvSpPr>
          <p:nvPr>
            <p:ph type="subTitle" sz="quarter" idx="1"/>
          </p:nvPr>
        </p:nvSpPr>
        <p:spPr>
          <a:xfrm>
            <a:off x="1619250" y="3886200"/>
            <a:ext cx="6400800" cy="1127125"/>
          </a:xfrm>
          <a:prstGeom prst="rect">
            <a:avLst/>
          </a:prstGeom>
          <a:noFill/>
          <a:ln w="9525">
            <a:noFill/>
          </a:ln>
        </p:spPr>
        <p:txBody>
          <a:bodyPr anchor="ctr"/>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p>
        </p:txBody>
      </p:sp>
      <p:sp>
        <p:nvSpPr>
          <p:cNvPr id="2058" name="日期占位符 2057"/>
          <p:cNvSpPr>
            <a:spLocks noGrp="1"/>
          </p:cNvSpPr>
          <p:nvPr>
            <p:ph type="dt" sz="quarter" idx="2"/>
          </p:nvPr>
        </p:nvSpPr>
        <p:spPr>
          <a:xfrm>
            <a:off x="457200" y="6245225"/>
            <a:ext cx="2133600" cy="476250"/>
          </a:xfrm>
          <a:prstGeom prst="rect">
            <a:avLst/>
          </a:prstGeom>
          <a:noFill/>
          <a:ln w="9525">
            <a:noFill/>
          </a:ln>
        </p:spPr>
        <p:txBody>
          <a:bodyPr anchor="t"/>
          <a:lstStyle/>
          <a:p>
            <a:pPr>
              <a:buFont typeface="Times New Roman" panose="02020603050405020304" pitchFamily="18" charset="0"/>
            </a:pPr>
            <a:endParaRPr lang="zh-CN" altLang="en-US" dirty="0">
              <a:latin typeface="Times New Roman" panose="02020603050405020304" pitchFamily="18" charset="0"/>
              <a:ea typeface="PMingLiU" panose="02020500000000000000" pitchFamily="18" charset="-120"/>
            </a:endParaRPr>
          </a:p>
        </p:txBody>
      </p:sp>
      <p:sp>
        <p:nvSpPr>
          <p:cNvPr id="2059" name="页脚占位符 2058"/>
          <p:cNvSpPr>
            <a:spLocks noGrp="1"/>
          </p:cNvSpPr>
          <p:nvPr>
            <p:ph type="ftr" sz="quarter" idx="3"/>
          </p:nvPr>
        </p:nvSpPr>
        <p:spPr>
          <a:xfrm>
            <a:off x="3124200" y="6245225"/>
            <a:ext cx="2895600" cy="476250"/>
          </a:xfrm>
          <a:prstGeom prst="rect">
            <a:avLst/>
          </a:prstGeom>
          <a:noFill/>
          <a:ln w="9525">
            <a:noFill/>
          </a:ln>
        </p:spPr>
        <p:txBody>
          <a:bodyPr anchor="t"/>
          <a:lstStyle/>
          <a:p>
            <a:pPr>
              <a:buFont typeface="Times New Roman" panose="02020603050405020304" pitchFamily="18" charset="0"/>
            </a:pPr>
            <a:endParaRPr lang="zh-CN" altLang="en-US" dirty="0">
              <a:latin typeface="Times New Roman" panose="02020603050405020304" pitchFamily="18" charset="0"/>
              <a:ea typeface="PMingLiU" panose="02020500000000000000" pitchFamily="18" charset="-120"/>
            </a:endParaRPr>
          </a:p>
        </p:txBody>
      </p:sp>
      <p:sp>
        <p:nvSpPr>
          <p:cNvPr id="2060" name="灯片编号占位符 2059"/>
          <p:cNvSpPr>
            <a:spLocks noGrp="1"/>
          </p:cNvSpPr>
          <p:nvPr>
            <p:ph type="sldNum" sz="quarter" idx="4"/>
          </p:nvPr>
        </p:nvSpPr>
        <p:spPr>
          <a:xfrm>
            <a:off x="6553200" y="6245225"/>
            <a:ext cx="2133600" cy="476250"/>
          </a:xfrm>
          <a:prstGeom prst="rect">
            <a:avLst/>
          </a:prstGeom>
          <a:noFill/>
          <a:ln w="9525">
            <a:noFill/>
          </a:ln>
        </p:spPr>
        <p:txBody>
          <a:bodyPr anchor="t"/>
          <a:lstStyle/>
          <a:p>
            <a:pPr>
              <a:buFont typeface="Times New Roman" panose="02020603050405020304" pitchFamily="18" charset="0"/>
            </a:pPr>
            <a:fld id="{9A0DB2DC-4C9A-4742-B13C-FB6460FD3503}" type="slidenum">
              <a:rPr lang="zh-CN" altLang="en-US" dirty="0">
                <a:latin typeface="Times New Roman" panose="02020603050405020304" pitchFamily="18" charset="0"/>
                <a:ea typeface="PMingLiU" panose="02020500000000000000" pitchFamily="18" charset="-120"/>
              </a:rPr>
              <a:t>‹#›</a:t>
            </a:fld>
            <a:endParaRPr lang="zh-CN" altLang="en-US" dirty="0">
              <a:latin typeface="Times New Roman" panose="02020603050405020304" pitchFamily="18" charset="0"/>
              <a:ea typeface="PMingLiU" panose="02020500000000000000" pitchFamily="18" charset="-120"/>
            </a:endParaRPr>
          </a:p>
        </p:txBody>
      </p:sp>
    </p:spTree>
  </p:cSld>
  <p:clrMapOvr>
    <a:masterClrMapping/>
  </p:clrMapOvr>
  <p:transition>
    <p:random/>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98438"/>
            <a:ext cx="2000250" cy="58229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98438"/>
            <a:ext cx="5884793" cy="58229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555750"/>
            <a:ext cx="3920490" cy="44656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8710" y="1555750"/>
            <a:ext cx="3920490" cy="44656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t>‹#›</a:t>
            </a:fld>
            <a:endParaRPr lang="zh-CN"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0"/>
            <a:ext cx="762000" cy="6858000"/>
          </a:xfrm>
          <a:prstGeom prst="rect">
            <a:avLst/>
          </a:prstGeom>
          <a:solidFill>
            <a:srgbClr val="074888"/>
          </a:solidFill>
          <a:ln w="9525">
            <a:noFill/>
          </a:ln>
        </p:spPr>
        <p:txBody>
          <a:bodyPr/>
          <a:lstStyle/>
          <a:p>
            <a:endParaRPr lang="zh-CN" altLang="en-US"/>
          </a:p>
        </p:txBody>
      </p:sp>
      <p:sp>
        <p:nvSpPr>
          <p:cNvPr id="1027" name="矩形 1026"/>
          <p:cNvSpPr/>
          <p:nvPr/>
        </p:nvSpPr>
        <p:spPr>
          <a:xfrm>
            <a:off x="533400" y="0"/>
            <a:ext cx="252413" cy="6858000"/>
          </a:xfrm>
          <a:prstGeom prst="rect">
            <a:avLst/>
          </a:prstGeom>
          <a:solidFill>
            <a:srgbClr val="0856A4"/>
          </a:solidFill>
          <a:ln w="9525">
            <a:noFill/>
          </a:ln>
        </p:spPr>
        <p:txBody>
          <a:bodyPr/>
          <a:lstStyle/>
          <a:p>
            <a:endParaRPr lang="zh-CN" altLang="en-US"/>
          </a:p>
        </p:txBody>
      </p:sp>
      <p:sp>
        <p:nvSpPr>
          <p:cNvPr id="1028" name="矩形 1027"/>
          <p:cNvSpPr/>
          <p:nvPr/>
        </p:nvSpPr>
        <p:spPr>
          <a:xfrm>
            <a:off x="0" y="6324600"/>
            <a:ext cx="762000" cy="252413"/>
          </a:xfrm>
          <a:prstGeom prst="rect">
            <a:avLst/>
          </a:prstGeom>
          <a:solidFill>
            <a:srgbClr val="0856A4"/>
          </a:solidFill>
          <a:ln w="9525">
            <a:noFill/>
          </a:ln>
        </p:spPr>
        <p:txBody>
          <a:bodyPr/>
          <a:lstStyle/>
          <a:p>
            <a:endParaRPr lang="zh-CN" altLang="en-US"/>
          </a:p>
        </p:txBody>
      </p:sp>
      <p:sp>
        <p:nvSpPr>
          <p:cNvPr id="1029" name="矩形 1028"/>
          <p:cNvSpPr/>
          <p:nvPr/>
        </p:nvSpPr>
        <p:spPr>
          <a:xfrm>
            <a:off x="533400" y="6324600"/>
            <a:ext cx="252413" cy="252413"/>
          </a:xfrm>
          <a:prstGeom prst="rect">
            <a:avLst/>
          </a:prstGeom>
          <a:solidFill>
            <a:schemeClr val="accent1"/>
          </a:solidFill>
          <a:ln w="9525">
            <a:noFill/>
          </a:ln>
        </p:spPr>
        <p:txBody>
          <a:bodyPr/>
          <a:lstStyle/>
          <a:p>
            <a:endParaRPr lang="zh-CN" altLang="en-US"/>
          </a:p>
        </p:txBody>
      </p:sp>
      <p:sp>
        <p:nvSpPr>
          <p:cNvPr id="1030" name="矩形 1029"/>
          <p:cNvSpPr/>
          <p:nvPr/>
        </p:nvSpPr>
        <p:spPr>
          <a:xfrm>
            <a:off x="0" y="3795713"/>
            <a:ext cx="9144000" cy="0"/>
          </a:xfrm>
          <a:prstGeom prst="rect">
            <a:avLst/>
          </a:prstGeom>
          <a:noFill/>
          <a:ln w="9525">
            <a:noFill/>
          </a:ln>
        </p:spPr>
        <p:txBody>
          <a:bodyPr/>
          <a:lstStyle/>
          <a:p>
            <a:endParaRPr lang="zh-CN" altLang="en-US"/>
          </a:p>
        </p:txBody>
      </p:sp>
      <p:sp>
        <p:nvSpPr>
          <p:cNvPr id="1031" name="标题 1030"/>
          <p:cNvSpPr>
            <a:spLocks noGrp="1"/>
          </p:cNvSpPr>
          <p:nvPr>
            <p:ph type="title"/>
          </p:nvPr>
        </p:nvSpPr>
        <p:spPr>
          <a:xfrm>
            <a:off x="838200" y="198438"/>
            <a:ext cx="8001000" cy="1143000"/>
          </a:xfrm>
          <a:prstGeom prst="rect">
            <a:avLst/>
          </a:prstGeom>
          <a:noFill/>
          <a:ln w="9525">
            <a:noFill/>
          </a:ln>
        </p:spPr>
        <p:txBody>
          <a:bodyPr anchor="ctr"/>
          <a:lstStyle/>
          <a:p>
            <a:pPr lvl="0"/>
            <a:r>
              <a:rPr lang="zh-CN" altLang="en-US"/>
              <a:t>单击此处编辑母版标题样式</a:t>
            </a:r>
          </a:p>
        </p:txBody>
      </p:sp>
      <p:sp>
        <p:nvSpPr>
          <p:cNvPr id="1032" name="文本占位符 1031"/>
          <p:cNvSpPr>
            <a:spLocks noGrp="1"/>
          </p:cNvSpPr>
          <p:nvPr>
            <p:ph type="body" idx="1"/>
          </p:nvPr>
        </p:nvSpPr>
        <p:spPr>
          <a:xfrm>
            <a:off x="838200" y="1555750"/>
            <a:ext cx="8001000" cy="4465638"/>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3" name="日期占位符 1032"/>
          <p:cNvSpPr>
            <a:spLocks noGrp="1"/>
          </p:cNvSpPr>
          <p:nvPr>
            <p:ph type="dt" sz="half" idx="2"/>
          </p:nvPr>
        </p:nvSpPr>
        <p:spPr>
          <a:xfrm>
            <a:off x="854075" y="6245225"/>
            <a:ext cx="2133600" cy="476250"/>
          </a:xfrm>
          <a:prstGeom prst="rect">
            <a:avLst/>
          </a:prstGeom>
          <a:noFill/>
          <a:ln w="9525">
            <a:noFill/>
          </a:ln>
        </p:spPr>
        <p:txBody>
          <a:bodyPr/>
          <a:lstStyle>
            <a:lvl1pP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a:endParaRPr lang="zh-CN" altLang="en-US" dirty="0"/>
          </a:p>
        </p:txBody>
      </p:sp>
      <p:sp>
        <p:nvSpPr>
          <p:cNvPr id="1034" name="页脚占位符 1033"/>
          <p:cNvSpPr>
            <a:spLocks noGrp="1"/>
          </p:cNvSpPr>
          <p:nvPr>
            <p:ph type="ftr" sz="quarter" idx="3"/>
          </p:nvPr>
        </p:nvSpPr>
        <p:spPr>
          <a:xfrm>
            <a:off x="3556000" y="6245225"/>
            <a:ext cx="2600325" cy="476250"/>
          </a:xfrm>
          <a:prstGeom prst="rect">
            <a:avLst/>
          </a:prstGeom>
          <a:noFill/>
          <a:ln w="9525">
            <a:noFill/>
          </a:ln>
        </p:spPr>
        <p:txBody>
          <a:bodyPr/>
          <a:lstStyle>
            <a:lvl1pPr algn="ct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a:endParaRPr lang="zh-CN" altLang="en-US" dirty="0"/>
          </a:p>
        </p:txBody>
      </p:sp>
      <p:sp>
        <p:nvSpPr>
          <p:cNvPr id="1035" name="灯片编号占位符 1034"/>
          <p:cNvSpPr>
            <a:spLocks noGrp="1"/>
          </p:cNvSpPr>
          <p:nvPr>
            <p:ph type="sldNum" sz="quarter" idx="4"/>
          </p:nvPr>
        </p:nvSpPr>
        <p:spPr>
          <a:xfrm>
            <a:off x="6686550" y="6237288"/>
            <a:ext cx="2133600" cy="476250"/>
          </a:xfrm>
          <a:prstGeom prst="rect">
            <a:avLst/>
          </a:prstGeom>
          <a:noFill/>
          <a:ln w="9525">
            <a:noFill/>
          </a:ln>
        </p:spPr>
        <p:txBody>
          <a:bodyPr/>
          <a:lstStyle>
            <a:lvl1pPr algn="r">
              <a:buFont typeface="Times New Roman" panose="02020603050405020304" pitchFamily="18" charset="0"/>
              <a:defRPr sz="1400">
                <a:latin typeface="Times New Roman" panose="02020603050405020304" pitchFamily="18" charset="0"/>
                <a:ea typeface="PMingLiU" panose="02020500000000000000" pitchFamily="18" charset="-120"/>
              </a:defRPr>
            </a:lvl1pPr>
          </a:lstStyle>
          <a:p>
            <a:pPr lvl="0"/>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p:titleStyle>
    <p:bodyStyle>
      <a:lvl1pPr marL="342900" lvl="0" indent="-342900" algn="l" defTabSz="914400" eaLnBrk="1" fontAlgn="base" latinLnBrk="0" hangingPunct="1">
        <a:lnSpc>
          <a:spcPct val="100000"/>
        </a:lnSpc>
        <a:spcBef>
          <a:spcPct val="0"/>
        </a:spcBef>
        <a:spcAft>
          <a:spcPct val="0"/>
        </a:spcAft>
        <a:buClr>
          <a:schemeClr val="accent1"/>
        </a:buClr>
        <a:buSzPct val="110000"/>
        <a:buFont typeface="Wingdings" panose="05000000000000000000" pitchFamily="2" charset="2"/>
        <a:buBlip>
          <a:blip r:embed="rId13"/>
        </a:buBlip>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0"/>
        </a:spcBef>
        <a:spcAft>
          <a:spcPct val="0"/>
        </a:spcAft>
        <a:buClr>
          <a:schemeClr val="tx1"/>
        </a:buClr>
        <a:buSzPct val="125000"/>
        <a:buFont typeface="Wingdings" panose="05000000000000000000" pitchFamily="2" charset="2"/>
        <a:buBlip>
          <a:blip r:embed="rId14"/>
        </a:buBlip>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0"/>
        </a:spcBef>
        <a:spcAft>
          <a:spcPct val="0"/>
        </a:spcAft>
        <a:buClr>
          <a:schemeClr val="tx1"/>
        </a:buClr>
        <a:buSzPct val="115000"/>
        <a:buFont typeface="Wingdings" panose="05000000000000000000" pitchFamily="2" charset="2"/>
        <a:buBlip>
          <a:blip r:embed="rId13"/>
        </a:buBlip>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0"/>
        </a:spcBef>
        <a:spcAft>
          <a:spcPct val="0"/>
        </a:spcAft>
        <a:buClr>
          <a:schemeClr val="tx1"/>
        </a:buClr>
        <a:buSzPct val="130000"/>
        <a:buFont typeface="Wingdings" panose="05000000000000000000" pitchFamily="2" charset="2"/>
        <a:buBlip>
          <a:blip r:embed="rId14"/>
        </a:buBlip>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3"/>
        </a:buBlip>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3"/>
        </a:buBlip>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3"/>
        </a:buBlip>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3"/>
        </a:buBlip>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25000"/>
        <a:buFont typeface="Wingdings" panose="05000000000000000000" pitchFamily="2" charset="2"/>
        <a:buBlip>
          <a:blip r:embed="rId13"/>
        </a:buBlip>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SzPct val="100000"/>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SzPct val="100000"/>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ctrTitle" sz="quarter"/>
          </p:nvPr>
        </p:nvSpPr>
        <p:spPr>
          <a:xfrm>
            <a:off x="688023" y="2130425"/>
            <a:ext cx="7772400" cy="1470025"/>
          </a:xfrm>
        </p:spPr>
        <p:txBody>
          <a:bodyPr anchor="ctr"/>
          <a:lstStyle/>
          <a:p>
            <a:pPr defTabSz="914400">
              <a:buSzPct val="100000"/>
              <a:buFont typeface="Times New Roman" panose="02020603050405020304" pitchFamily="18" charset="0"/>
              <a:buNone/>
            </a:pPr>
            <a:r>
              <a:rPr lang="zh-CN" altLang="en-US" sz="6600" kern="1200" baseline="0" dirty="0">
                <a:latin typeface="Arial" panose="020B0604020202020204" pitchFamily="34" charset="0"/>
                <a:ea typeface="楷体_GB2312" pitchFamily="49" charset="-122"/>
              </a:rPr>
              <a:t>转正答辩</a:t>
            </a:r>
          </a:p>
        </p:txBody>
      </p:sp>
      <p:sp>
        <p:nvSpPr>
          <p:cNvPr id="4099" name="副标题 4098"/>
          <p:cNvSpPr>
            <a:spLocks noGrp="1"/>
          </p:cNvSpPr>
          <p:nvPr>
            <p:ph type="subTitle" sz="quarter" idx="1"/>
          </p:nvPr>
        </p:nvSpPr>
        <p:spPr>
          <a:xfrm>
            <a:off x="743585" y="4029710"/>
            <a:ext cx="6529070" cy="1127125"/>
          </a:xfrm>
        </p:spPr>
        <p:txBody>
          <a:bodyPr anchor="ctr"/>
          <a:lstStyle/>
          <a:p>
            <a:pPr algn="l" defTabSz="914400">
              <a:buSzPct val="110000"/>
              <a:buFont typeface="Wingdings" panose="05000000000000000000" pitchFamily="2" charset="2"/>
              <a:buNone/>
            </a:pPr>
            <a:r>
              <a:rPr lang="zh-CN" altLang="en-US" kern="1200" baseline="0" dirty="0">
                <a:latin typeface="Arial" panose="020B0604020202020204" pitchFamily="34" charset="0"/>
                <a:ea typeface="宋体" panose="02010600030101010101" pitchFamily="2" charset="-122"/>
              </a:rPr>
              <a:t>                       </a:t>
            </a:r>
            <a:r>
              <a:rPr lang="en-US" altLang="zh-CN" kern="1200" baseline="0" dirty="0">
                <a:latin typeface="Arial" panose="020B0604020202020204" pitchFamily="34" charset="0"/>
                <a:ea typeface="宋体" panose="02010600030101010101" pitchFamily="2" charset="-122"/>
              </a:rPr>
              <a:t>RTDB/</a:t>
            </a:r>
            <a:r>
              <a:rPr lang="zh-CN" altLang="zh-CN" kern="1200" baseline="0" dirty="0">
                <a:latin typeface="Arial" panose="020B0604020202020204" pitchFamily="34" charset="0"/>
                <a:ea typeface="宋体" panose="02010600030101010101" pitchFamily="2" charset="-122"/>
              </a:rPr>
              <a:t>吴沼杰</a:t>
            </a:r>
          </a:p>
          <a:p>
            <a:pPr algn="l" defTabSz="914400">
              <a:buSzPct val="110000"/>
              <a:buFont typeface="Wingdings" panose="05000000000000000000" pitchFamily="2" charset="2"/>
              <a:buNone/>
            </a:pPr>
            <a:endParaRPr lang="zh-CN" altLang="zh-CN" kern="1200" baseline="0" dirty="0">
              <a:latin typeface="Arial" panose="020B0604020202020204" pitchFamily="34" charset="0"/>
              <a:ea typeface="宋体" panose="02010600030101010101" pitchFamily="2" charset="-122"/>
            </a:endParaRPr>
          </a:p>
          <a:p>
            <a:pPr algn="l" defTabSz="914400">
              <a:buSzPct val="110000"/>
              <a:buFont typeface="Wingdings" panose="05000000000000000000" pitchFamily="2" charset="2"/>
              <a:buNone/>
            </a:pPr>
            <a:r>
              <a:rPr lang="en-US" altLang="zh-CN" kern="1200" baseline="0" dirty="0">
                <a:latin typeface="Arial" panose="020B0604020202020204" pitchFamily="34" charset="0"/>
                <a:ea typeface="宋体" panose="02010600030101010101" pitchFamily="2" charset="-122"/>
              </a:rPr>
              <a:t>		         2016/11/12</a:t>
            </a:r>
            <a:r>
              <a:rPr lang="zh-CN" altLang="en-US" kern="1200" baseline="0" dirty="0">
                <a:latin typeface="Arial" panose="020B0604020202020204" pitchFamily="34" charset="0"/>
                <a:ea typeface="宋体" panose="02010600030101010101" pitchFamily="2" charset="-122"/>
              </a:rPr>
              <a:t>  </a:t>
            </a:r>
          </a:p>
        </p:txBody>
      </p:sp>
      <p:pic>
        <p:nvPicPr>
          <p:cNvPr id="2" name="图片 1" descr="7KCJAZM4%LDTFIIPVQLFQG4"/>
          <p:cNvPicPr>
            <a:picLocks noChangeAspect="1"/>
          </p:cNvPicPr>
          <p:nvPr/>
        </p:nvPicPr>
        <p:blipFill>
          <a:blip r:embed="rId3"/>
          <a:stretch>
            <a:fillRect/>
          </a:stretch>
        </p:blipFill>
        <p:spPr>
          <a:xfrm>
            <a:off x="7277100" y="210185"/>
            <a:ext cx="1781175" cy="533400"/>
          </a:xfrm>
          <a:prstGeom prst="rect">
            <a:avLst/>
          </a:prstGeom>
        </p:spPr>
      </p:pic>
      <p:pic>
        <p:nvPicPr>
          <p:cNvPr id="4" name="图片 3"/>
          <p:cNvPicPr>
            <a:picLocks noChangeAspect="1"/>
          </p:cNvPicPr>
          <p:nvPr/>
        </p:nvPicPr>
        <p:blipFill>
          <a:blip r:embed="rId4"/>
          <a:stretch>
            <a:fillRect/>
          </a:stretch>
        </p:blipFill>
        <p:spPr>
          <a:xfrm>
            <a:off x="889000" y="4844415"/>
            <a:ext cx="2486025" cy="19050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7KCJAZM4%LDTFIIPVQLFQG4"/>
          <p:cNvPicPr>
            <a:picLocks noChangeAspect="1"/>
          </p:cNvPicPr>
          <p:nvPr/>
        </p:nvPicPr>
        <p:blipFill>
          <a:blip r:embed="rId2"/>
          <a:stretch>
            <a:fillRect/>
          </a:stretch>
        </p:blipFill>
        <p:spPr>
          <a:xfrm>
            <a:off x="7276465" y="123825"/>
            <a:ext cx="1781175" cy="533400"/>
          </a:xfrm>
          <a:prstGeom prst="rect">
            <a:avLst/>
          </a:prstGeom>
        </p:spPr>
      </p:pic>
      <p:sp>
        <p:nvSpPr>
          <p:cNvPr id="5" name="标题 6145"/>
          <p:cNvSpPr/>
          <p:nvPr/>
        </p:nvSpPr>
        <p:spPr>
          <a:xfrm>
            <a:off x="667385" y="61658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a:t>                  </a:t>
            </a:r>
            <a:r>
              <a:rPr lang="zh-CN" altLang="en-US"/>
              <a:t>工作总结</a:t>
            </a:r>
          </a:p>
        </p:txBody>
      </p:sp>
      <p:sp>
        <p:nvSpPr>
          <p:cNvPr id="2" name="文本框 1"/>
          <p:cNvSpPr txBox="1"/>
          <p:nvPr/>
        </p:nvSpPr>
        <p:spPr>
          <a:xfrm>
            <a:off x="827584" y="1468120"/>
            <a:ext cx="8230056" cy="1200329"/>
          </a:xfrm>
          <a:prstGeom prst="rect">
            <a:avLst/>
          </a:prstGeom>
          <a:noFill/>
        </p:spPr>
        <p:txBody>
          <a:bodyPr wrap="square" rtlCol="0">
            <a:spAutoFit/>
          </a:bodyPr>
          <a:lstStyle/>
          <a:p>
            <a:r>
              <a:rPr lang="en-US" altLang="zh-CN" dirty="0" smtClean="0"/>
              <a:t>       2</a:t>
            </a:r>
            <a:r>
              <a:rPr lang="zh-CN" altLang="en-US" dirty="0" smtClean="0"/>
              <a:t>、注意团队</a:t>
            </a:r>
            <a:r>
              <a:rPr lang="zh-CN" altLang="en-US" dirty="0"/>
              <a:t>协作</a:t>
            </a:r>
            <a:endParaRPr lang="en-US" altLang="zh-CN" dirty="0" smtClean="0"/>
          </a:p>
          <a:p>
            <a:r>
              <a:rPr lang="en-US" altLang="zh-CN" dirty="0" smtClean="0">
                <a:cs typeface="+mn-ea"/>
                <a:sym typeface="+mn-ea"/>
              </a:rPr>
              <a:t>	</a:t>
            </a:r>
            <a:r>
              <a:rPr lang="zh-CN" altLang="en-US" dirty="0" smtClean="0">
                <a:cs typeface="+mn-ea"/>
                <a:sym typeface="+mn-ea"/>
              </a:rPr>
              <a:t>多与团队成员交流、分享、学习，避免闭门造车、钻牛角尖。</a:t>
            </a:r>
            <a:endParaRPr lang="zh-CN" altLang="en-US" dirty="0"/>
          </a:p>
        </p:txBody>
      </p:sp>
      <p:sp>
        <p:nvSpPr>
          <p:cNvPr id="6" name="文本框 5"/>
          <p:cNvSpPr txBox="1"/>
          <p:nvPr/>
        </p:nvSpPr>
        <p:spPr>
          <a:xfrm>
            <a:off x="1187624" y="2735154"/>
            <a:ext cx="7776864" cy="830997"/>
          </a:xfrm>
          <a:prstGeom prst="rect">
            <a:avLst/>
          </a:prstGeom>
          <a:noFill/>
        </p:spPr>
        <p:txBody>
          <a:bodyPr wrap="square" rtlCol="0">
            <a:spAutoFit/>
          </a:bodyPr>
          <a:lstStyle/>
          <a:p>
            <a:r>
              <a:rPr lang="en-US" altLang="zh-CN" dirty="0" smtClean="0">
                <a:cs typeface="+mn-ea"/>
                <a:sym typeface="+mn-ea"/>
              </a:rPr>
              <a:t>  3</a:t>
            </a:r>
            <a:r>
              <a:rPr lang="zh-CN" altLang="en-US" dirty="0" smtClean="0">
                <a:cs typeface="+mn-ea"/>
                <a:sym typeface="+mn-ea"/>
              </a:rPr>
              <a:t>、摆正心态</a:t>
            </a:r>
            <a:endParaRPr lang="en-US" altLang="zh-CN" dirty="0" smtClean="0">
              <a:cs typeface="+mn-ea"/>
              <a:sym typeface="+mn-ea"/>
            </a:endParaRPr>
          </a:p>
          <a:p>
            <a:r>
              <a:rPr lang="en-US" altLang="zh-CN" dirty="0" smtClean="0">
                <a:cs typeface="+mn-ea"/>
                <a:sym typeface="+mn-ea"/>
              </a:rPr>
              <a:t>       </a:t>
            </a:r>
            <a:r>
              <a:rPr lang="zh-CN" altLang="en-US" dirty="0" smtClean="0">
                <a:cs typeface="+mn-ea"/>
                <a:sym typeface="+mn-ea"/>
              </a:rPr>
              <a:t>事出必有因，有原因就有解决方案。</a:t>
            </a:r>
            <a:endParaRPr lang="en-US" altLang="zh-CN" dirty="0" smtClean="0">
              <a:cs typeface="+mn-ea"/>
              <a:sym typeface="+mn-ea"/>
            </a:endParaRPr>
          </a:p>
        </p:txBody>
      </p:sp>
    </p:spTree>
    <p:extLst>
      <p:ext uri="{BB962C8B-B14F-4D97-AF65-F5344CB8AC3E}">
        <p14:creationId xmlns:p14="http://schemas.microsoft.com/office/powerpoint/2010/main" val="2950799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217"/>
          <p:cNvSpPr>
            <a:spLocks noGrp="1"/>
          </p:cNvSpPr>
          <p:nvPr>
            <p:ph type="title"/>
          </p:nvPr>
        </p:nvSpPr>
        <p:spPr>
          <a:xfrm>
            <a:off x="817880" y="743585"/>
            <a:ext cx="8001000" cy="869315"/>
          </a:xfrm>
        </p:spPr>
        <p:txBody>
          <a:bodyPr anchor="ctr"/>
          <a:lstStyle/>
          <a:p>
            <a:r>
              <a:rPr lang="en-US" altLang="zh-CN"/>
              <a:t>			</a:t>
            </a:r>
            <a:r>
              <a:rPr lang="zh-CN" altLang="en-US"/>
              <a:t>职业规划</a:t>
            </a:r>
          </a:p>
        </p:txBody>
      </p:sp>
      <p:pic>
        <p:nvPicPr>
          <p:cNvPr id="2" name="图片 1" descr="7KCJAZM4%LDTFIIPVQLFQG4"/>
          <p:cNvPicPr>
            <a:picLocks noChangeAspect="1"/>
          </p:cNvPicPr>
          <p:nvPr/>
        </p:nvPicPr>
        <p:blipFill>
          <a:blip r:embed="rId2"/>
          <a:stretch>
            <a:fillRect/>
          </a:stretch>
        </p:blipFill>
        <p:spPr>
          <a:xfrm>
            <a:off x="7277100" y="210185"/>
            <a:ext cx="1781175" cy="533400"/>
          </a:xfrm>
          <a:prstGeom prst="rect">
            <a:avLst/>
          </a:prstGeom>
        </p:spPr>
      </p:pic>
      <p:sp>
        <p:nvSpPr>
          <p:cNvPr id="15" name="矩形 14"/>
          <p:cNvSpPr/>
          <p:nvPr/>
        </p:nvSpPr>
        <p:spPr>
          <a:xfrm>
            <a:off x="4193540" y="5429885"/>
            <a:ext cx="4752340" cy="64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1</a:t>
            </a:r>
          </a:p>
        </p:txBody>
      </p:sp>
      <p:sp>
        <p:nvSpPr>
          <p:cNvPr id="16" name="矩形 15"/>
          <p:cNvSpPr/>
          <p:nvPr/>
        </p:nvSpPr>
        <p:spPr>
          <a:xfrm>
            <a:off x="5074920" y="4780280"/>
            <a:ext cx="3870960" cy="64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2</a:t>
            </a:r>
          </a:p>
        </p:txBody>
      </p:sp>
      <p:sp>
        <p:nvSpPr>
          <p:cNvPr id="17" name="矩形 16"/>
          <p:cNvSpPr/>
          <p:nvPr/>
        </p:nvSpPr>
        <p:spPr>
          <a:xfrm>
            <a:off x="5847715" y="4134485"/>
            <a:ext cx="3098165" cy="647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a:t>3</a:t>
            </a:r>
          </a:p>
        </p:txBody>
      </p:sp>
      <p:sp>
        <p:nvSpPr>
          <p:cNvPr id="18" name="矩形 17"/>
          <p:cNvSpPr/>
          <p:nvPr/>
        </p:nvSpPr>
        <p:spPr>
          <a:xfrm>
            <a:off x="6620510" y="3486785"/>
            <a:ext cx="232537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p>
        </p:txBody>
      </p:sp>
      <p:sp>
        <p:nvSpPr>
          <p:cNvPr id="19" name="文本框 18"/>
          <p:cNvSpPr txBox="1"/>
          <p:nvPr/>
        </p:nvSpPr>
        <p:spPr>
          <a:xfrm>
            <a:off x="817880" y="5565140"/>
            <a:ext cx="3360420" cy="457200"/>
          </a:xfrm>
          <a:prstGeom prst="rect">
            <a:avLst/>
          </a:prstGeom>
          <a:noFill/>
        </p:spPr>
        <p:txBody>
          <a:bodyPr wrap="square" rtlCol="0">
            <a:spAutoFit/>
          </a:bodyPr>
          <a:lstStyle/>
          <a:p>
            <a:r>
              <a:rPr lang="zh-CN" altLang="en-US" dirty="0"/>
              <a:t>熟悉</a:t>
            </a:r>
            <a:r>
              <a:rPr lang="en-US" altLang="zh-CN" dirty="0" err="1"/>
              <a:t>ua</a:t>
            </a:r>
            <a:r>
              <a:rPr lang="zh-CN" altLang="en-US" dirty="0"/>
              <a:t>，加入</a:t>
            </a:r>
            <a:r>
              <a:rPr lang="en-US" altLang="zh-CN" dirty="0" err="1"/>
              <a:t>ua</a:t>
            </a:r>
            <a:r>
              <a:rPr lang="zh-CN" altLang="en-US" dirty="0"/>
              <a:t>项目组</a:t>
            </a:r>
          </a:p>
        </p:txBody>
      </p:sp>
      <p:sp>
        <p:nvSpPr>
          <p:cNvPr id="20" name="文本框 19"/>
          <p:cNvSpPr txBox="1"/>
          <p:nvPr/>
        </p:nvSpPr>
        <p:spPr>
          <a:xfrm>
            <a:off x="991235" y="4944745"/>
            <a:ext cx="4603750" cy="457200"/>
          </a:xfrm>
          <a:prstGeom prst="rect">
            <a:avLst/>
          </a:prstGeom>
          <a:noFill/>
        </p:spPr>
        <p:txBody>
          <a:bodyPr wrap="square" rtlCol="0">
            <a:spAutoFit/>
          </a:bodyPr>
          <a:lstStyle/>
          <a:p>
            <a:r>
              <a:rPr lang="zh-CN" altLang="en-US" dirty="0"/>
              <a:t>熟悉业务，巩固</a:t>
            </a:r>
            <a:r>
              <a:rPr lang="en-US" altLang="zh-CN" dirty="0"/>
              <a:t>C++</a:t>
            </a:r>
            <a:r>
              <a:rPr lang="zh-CN" altLang="en-US" dirty="0"/>
              <a:t>和</a:t>
            </a:r>
            <a:r>
              <a:rPr lang="en-US" altLang="zh-CN" dirty="0"/>
              <a:t>node.js</a:t>
            </a:r>
            <a:endParaRPr lang="zh-CN" altLang="en-US" dirty="0"/>
          </a:p>
        </p:txBody>
      </p:sp>
      <p:sp>
        <p:nvSpPr>
          <p:cNvPr id="21" name="文本框 20"/>
          <p:cNvSpPr txBox="1"/>
          <p:nvPr/>
        </p:nvSpPr>
        <p:spPr>
          <a:xfrm>
            <a:off x="963295" y="4323080"/>
            <a:ext cx="5027930" cy="457200"/>
          </a:xfrm>
          <a:prstGeom prst="rect">
            <a:avLst/>
          </a:prstGeom>
          <a:noFill/>
        </p:spPr>
        <p:txBody>
          <a:bodyPr wrap="square" rtlCol="0">
            <a:spAutoFit/>
          </a:bodyPr>
          <a:lstStyle/>
          <a:p>
            <a:r>
              <a:rPr lang="zh-CN" altLang="en-US" sz="2400" dirty="0">
                <a:cs typeface="+mn-ea"/>
              </a:rPr>
              <a:t>研究软件架构，开发一款自己的app</a:t>
            </a:r>
          </a:p>
        </p:txBody>
      </p:sp>
      <p:sp>
        <p:nvSpPr>
          <p:cNvPr id="22" name="文本框 21"/>
          <p:cNvSpPr txBox="1"/>
          <p:nvPr/>
        </p:nvSpPr>
        <p:spPr>
          <a:xfrm>
            <a:off x="1696085" y="3558540"/>
            <a:ext cx="5393690" cy="457200"/>
          </a:xfrm>
          <a:prstGeom prst="rect">
            <a:avLst/>
          </a:prstGeom>
          <a:noFill/>
        </p:spPr>
        <p:txBody>
          <a:bodyPr wrap="square" rtlCol="0">
            <a:spAutoFit/>
          </a:bodyPr>
          <a:lstStyle/>
          <a:p>
            <a:r>
              <a:rPr lang="zh-CN" altLang="en-US" dirty="0"/>
              <a:t>成为公司技术骨干，能设计软件架构</a:t>
            </a:r>
          </a:p>
        </p:txBody>
      </p:sp>
      <p:pic>
        <p:nvPicPr>
          <p:cNvPr id="23" name="图片 22" descr="2758828ebc7a5bd42b19b25dee5e76b6"/>
          <p:cNvPicPr>
            <a:picLocks noChangeAspect="1"/>
          </p:cNvPicPr>
          <p:nvPr/>
        </p:nvPicPr>
        <p:blipFill>
          <a:blip r:embed="rId3"/>
          <a:stretch>
            <a:fillRect/>
          </a:stretch>
        </p:blipFill>
        <p:spPr>
          <a:xfrm>
            <a:off x="7181850" y="1391285"/>
            <a:ext cx="1876425" cy="20955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heel(1)">
                                      <p:cBhvr>
                                        <p:cTn id="4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KCJAZM4%LDTFIIPVQLFQG4"/>
          <p:cNvPicPr>
            <a:picLocks noChangeAspect="1"/>
          </p:cNvPicPr>
          <p:nvPr/>
        </p:nvPicPr>
        <p:blipFill>
          <a:blip r:embed="rId2"/>
          <a:stretch>
            <a:fillRect/>
          </a:stretch>
        </p:blipFill>
        <p:spPr>
          <a:xfrm>
            <a:off x="7277100" y="210185"/>
            <a:ext cx="1781175" cy="533400"/>
          </a:xfrm>
          <a:prstGeom prst="rect">
            <a:avLst/>
          </a:prstGeom>
        </p:spPr>
      </p:pic>
      <p:sp>
        <p:nvSpPr>
          <p:cNvPr id="5" name="文本框 4"/>
          <p:cNvSpPr txBox="1"/>
          <p:nvPr/>
        </p:nvSpPr>
        <p:spPr>
          <a:xfrm>
            <a:off x="1631315" y="3209925"/>
            <a:ext cx="5682615" cy="640080"/>
          </a:xfrm>
          <a:prstGeom prst="rect">
            <a:avLst/>
          </a:prstGeom>
          <a:noFill/>
        </p:spPr>
        <p:txBody>
          <a:bodyPr wrap="square" rtlCol="0">
            <a:spAutoFit/>
          </a:bodyPr>
          <a:lstStyle/>
          <a:p>
            <a:pPr algn="l"/>
            <a:r>
              <a:rPr lang="zh-CN" altLang="en-US" sz="3600" dirty="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cs typeface="+mn-ea"/>
                <a:sym typeface="+mn-ea"/>
              </a:rPr>
              <a:t>祝大家工作顺利，生活幸福</a:t>
            </a:r>
          </a:p>
        </p:txBody>
      </p:sp>
      <p:sp>
        <p:nvSpPr>
          <p:cNvPr id="19461" name="矩形 19461"/>
          <p:cNvSpPr/>
          <p:nvPr/>
        </p:nvSpPr>
        <p:spPr>
          <a:xfrm>
            <a:off x="2875915" y="2027555"/>
            <a:ext cx="3192463" cy="804863"/>
          </a:xfrm>
          <a:prstGeom prst="rect">
            <a:avLst/>
          </a:prstGeom>
        </p:spPr>
        <p:txBody>
          <a:bodyPr wrap="none" fromWordArt="1">
            <a:prstTxWarp prst="textPlain">
              <a:avLst>
                <a:gd name="adj" fmla="val 50000"/>
              </a:avLst>
            </a:prstTxWarp>
            <a:normAutofit/>
          </a:bodyPr>
          <a:lstStyle/>
          <a:p>
            <a:pPr algn="ctr"/>
            <a:r>
              <a:rPr lang="zh-CN" altLang="en-US" sz="3600" dirty="0">
                <a:ln w="19050" cap="flat" cmpd="sng">
                  <a:solidFill>
                    <a:srgbClr val="99CCFF"/>
                  </a:solidFill>
                  <a:prstDash val="solid"/>
                  <a:round/>
                  <a:headEnd type="none" w="med" len="med"/>
                  <a:tailEnd type="none" w="med" len="med"/>
                </a:ln>
                <a:solidFill>
                  <a:srgbClr val="0066CC"/>
                </a:solidFill>
                <a:effectLst>
                  <a:outerShdw dist="35921" dir="2699999" algn="ctr" rotWithShape="0">
                    <a:srgbClr val="990000"/>
                  </a:outerShdw>
                </a:effectLst>
                <a:latin typeface="宋体" panose="02010600030101010101" pitchFamily="2" charset="-122"/>
                <a:ea typeface="宋体" panose="02010600030101010101" pitchFamily="2" charset="-122"/>
              </a:rPr>
              <a:t>谢谢！</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5121"/>
          <p:cNvSpPr>
            <a:spLocks noGrp="1"/>
          </p:cNvSpPr>
          <p:nvPr>
            <p:ph type="title"/>
          </p:nvPr>
        </p:nvSpPr>
        <p:spPr>
          <a:xfrm>
            <a:off x="838200" y="700723"/>
            <a:ext cx="8001000" cy="1143000"/>
          </a:xfrm>
        </p:spPr>
        <p:txBody>
          <a:bodyPr anchor="ctr"/>
          <a:lstStyle/>
          <a:p>
            <a:r>
              <a:rPr lang="en-US" altLang="zh-CN" dirty="0"/>
              <a:t>			</a:t>
            </a:r>
            <a:r>
              <a:rPr lang="zh-CN" altLang="en-US" dirty="0"/>
              <a:t>主要内容</a:t>
            </a:r>
          </a:p>
        </p:txBody>
      </p:sp>
      <p:sp>
        <p:nvSpPr>
          <p:cNvPr id="5123" name="文本占位符 5122"/>
          <p:cNvSpPr>
            <a:spLocks noGrp="1"/>
          </p:cNvSpPr>
          <p:nvPr>
            <p:ph idx="1"/>
          </p:nvPr>
        </p:nvSpPr>
        <p:spPr>
          <a:xfrm>
            <a:off x="909955" y="1699260"/>
            <a:ext cx="8001000" cy="4465638"/>
          </a:xfrm>
        </p:spPr>
        <p:txBody>
          <a:bodyPr/>
          <a:lstStyle/>
          <a:p>
            <a:r>
              <a:rPr lang="zh-CN" altLang="en-US" dirty="0"/>
              <a:t>自我介绍</a:t>
            </a:r>
          </a:p>
          <a:p>
            <a:r>
              <a:rPr lang="zh-CN" altLang="en-US" dirty="0"/>
              <a:t>学习成长</a:t>
            </a:r>
          </a:p>
          <a:p>
            <a:r>
              <a:rPr lang="zh-CN" altLang="en-US" dirty="0"/>
              <a:t>工作总结</a:t>
            </a:r>
          </a:p>
          <a:p>
            <a:r>
              <a:rPr lang="zh-CN" altLang="en-US" dirty="0"/>
              <a:t>职业规划</a:t>
            </a:r>
          </a:p>
        </p:txBody>
      </p:sp>
      <p:pic>
        <p:nvPicPr>
          <p:cNvPr id="2" name="图片 1" descr="7KCJAZM4%LDTFIIPVQLFQG4"/>
          <p:cNvPicPr>
            <a:picLocks noChangeAspect="1"/>
          </p:cNvPicPr>
          <p:nvPr/>
        </p:nvPicPr>
        <p:blipFill>
          <a:blip r:embed="rId2"/>
          <a:stretch>
            <a:fillRect/>
          </a:stretch>
        </p:blipFill>
        <p:spPr>
          <a:xfrm>
            <a:off x="7204075" y="234950"/>
            <a:ext cx="1781175" cy="5334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261159305"/>
              </p:ext>
            </p:extLst>
          </p:nvPr>
        </p:nvGraphicFramePr>
        <p:xfrm>
          <a:off x="765810" y="-15240"/>
          <a:ext cx="8390890" cy="6828616"/>
        </p:xfrm>
        <a:graphic>
          <a:graphicData uri="http://schemas.openxmlformats.org/drawingml/2006/table">
            <a:tbl>
              <a:tblPr firstRow="1" bandRow="1">
                <a:tableStyleId>{5C22544A-7EE6-4342-B048-85BDC9FD1C3A}</a:tableStyleId>
              </a:tblPr>
              <a:tblGrid>
                <a:gridCol w="1409700"/>
                <a:gridCol w="1630045"/>
                <a:gridCol w="5351145"/>
              </a:tblGrid>
              <a:tr h="416560">
                <a:tc>
                  <a:txBody>
                    <a:bodyPr/>
                    <a:lstStyle/>
                    <a:p>
                      <a:pPr algn="ctr">
                        <a:buNone/>
                      </a:pPr>
                      <a:r>
                        <a:rPr lang="zh-CN" altLang="en-US" b="1" dirty="0">
                          <a:solidFill>
                            <a:schemeClr val="tx2"/>
                          </a:solidFill>
                        </a:rPr>
                        <a:t>姓名</a:t>
                      </a:r>
                    </a:p>
                  </a:txBody>
                  <a:tcPr/>
                </a:tc>
                <a:tc gridSpan="2">
                  <a:txBody>
                    <a:bodyPr/>
                    <a:lstStyle/>
                    <a:p>
                      <a:pPr algn="ctr">
                        <a:buNone/>
                      </a:pPr>
                      <a:r>
                        <a:rPr lang="zh-CN" altLang="en-US"/>
                        <a:t>吴沼杰</a:t>
                      </a:r>
                    </a:p>
                  </a:txBody>
                  <a:tcPr/>
                </a:tc>
                <a:tc hMerge="1">
                  <a:txBody>
                    <a:bodyPr/>
                    <a:lstStyle/>
                    <a:p>
                      <a:endParaRPr lang="zh-CN"/>
                    </a:p>
                  </a:txBody>
                  <a:tcPr/>
                </a:tc>
              </a:tr>
              <a:tr h="374015">
                <a:tc>
                  <a:txBody>
                    <a:bodyPr/>
                    <a:lstStyle/>
                    <a:p>
                      <a:pPr algn="ctr">
                        <a:buNone/>
                      </a:pPr>
                      <a:r>
                        <a:rPr lang="zh-CN" altLang="en-US" b="1"/>
                        <a:t>部门</a:t>
                      </a:r>
                    </a:p>
                  </a:txBody>
                  <a:tcPr/>
                </a:tc>
                <a:tc gridSpan="2">
                  <a:txBody>
                    <a:bodyPr/>
                    <a:lstStyle/>
                    <a:p>
                      <a:pPr algn="ctr">
                        <a:buNone/>
                      </a:pPr>
                      <a:r>
                        <a:rPr lang="en-US" altLang="zh-CN"/>
                        <a:t>RTDB</a:t>
                      </a:r>
                    </a:p>
                  </a:txBody>
                  <a:tcPr/>
                </a:tc>
                <a:tc hMerge="1">
                  <a:txBody>
                    <a:bodyPr/>
                    <a:lstStyle/>
                    <a:p>
                      <a:endParaRPr lang="zh-CN"/>
                    </a:p>
                  </a:txBody>
                  <a:tcPr/>
                </a:tc>
              </a:tr>
              <a:tr h="373380">
                <a:tc>
                  <a:txBody>
                    <a:bodyPr/>
                    <a:lstStyle/>
                    <a:p>
                      <a:pPr algn="ctr">
                        <a:buNone/>
                      </a:pPr>
                      <a:r>
                        <a:rPr lang="zh-CN" altLang="en-US" b="1"/>
                        <a:t>岗位</a:t>
                      </a:r>
                    </a:p>
                  </a:txBody>
                  <a:tcPr/>
                </a:tc>
                <a:tc gridSpan="2">
                  <a:txBody>
                    <a:bodyPr/>
                    <a:lstStyle/>
                    <a:p>
                      <a:pPr algn="ctr">
                        <a:buNone/>
                      </a:pPr>
                      <a:r>
                        <a:rPr lang="en-US" altLang="zh-CN"/>
                        <a:t>C++</a:t>
                      </a:r>
                      <a:r>
                        <a:rPr lang="zh-CN" altLang="zh-CN"/>
                        <a:t>软件开发</a:t>
                      </a:r>
                    </a:p>
                  </a:txBody>
                  <a:tcPr/>
                </a:tc>
                <a:tc hMerge="1">
                  <a:txBody>
                    <a:bodyPr/>
                    <a:lstStyle/>
                    <a:p>
                      <a:endParaRPr lang="zh-CN"/>
                    </a:p>
                  </a:txBody>
                  <a:tcPr/>
                </a:tc>
              </a:tr>
              <a:tr h="373380">
                <a:tc>
                  <a:txBody>
                    <a:bodyPr/>
                    <a:lstStyle/>
                    <a:p>
                      <a:pPr algn="ctr">
                        <a:buNone/>
                      </a:pPr>
                      <a:r>
                        <a:rPr lang="zh-CN" altLang="en-US" b="1" dirty="0"/>
                        <a:t>户籍</a:t>
                      </a:r>
                    </a:p>
                  </a:txBody>
                  <a:tcPr/>
                </a:tc>
                <a:tc gridSpan="2">
                  <a:txBody>
                    <a:bodyPr/>
                    <a:lstStyle/>
                    <a:p>
                      <a:pPr algn="ctr">
                        <a:buNone/>
                      </a:pPr>
                      <a:r>
                        <a:rPr lang="zh-CN" altLang="en-US" dirty="0"/>
                        <a:t>山西省运城市</a:t>
                      </a:r>
                    </a:p>
                  </a:txBody>
                  <a:tcPr/>
                </a:tc>
                <a:tc hMerge="1">
                  <a:txBody>
                    <a:bodyPr/>
                    <a:lstStyle/>
                    <a:p>
                      <a:endParaRPr lang="zh-CN"/>
                    </a:p>
                  </a:txBody>
                  <a:tcPr/>
                </a:tc>
              </a:tr>
              <a:tr h="373380">
                <a:tc>
                  <a:txBody>
                    <a:bodyPr/>
                    <a:lstStyle/>
                    <a:p>
                      <a:pPr algn="ctr">
                        <a:buNone/>
                      </a:pPr>
                      <a:r>
                        <a:rPr lang="zh-CN" altLang="en-US" b="1"/>
                        <a:t>毕业院校</a:t>
                      </a:r>
                    </a:p>
                  </a:txBody>
                  <a:tcPr/>
                </a:tc>
                <a:tc gridSpan="2">
                  <a:txBody>
                    <a:bodyPr/>
                    <a:lstStyle/>
                    <a:p>
                      <a:pPr algn="ctr">
                        <a:buNone/>
                      </a:pPr>
                      <a:r>
                        <a:rPr lang="zh-CN" altLang="en-US"/>
                        <a:t>山西大同大学</a:t>
                      </a:r>
                      <a:r>
                        <a:rPr lang="en-US" altLang="zh-CN"/>
                        <a:t>/</a:t>
                      </a:r>
                      <a:r>
                        <a:rPr lang="zh-CN" altLang="zh-CN"/>
                        <a:t>光信息科学与技术专业</a:t>
                      </a:r>
                    </a:p>
                  </a:txBody>
                  <a:tcPr/>
                </a:tc>
                <a:tc hMerge="1">
                  <a:txBody>
                    <a:bodyPr/>
                    <a:lstStyle/>
                    <a:p>
                      <a:endParaRPr lang="zh-CN"/>
                    </a:p>
                  </a:txBody>
                  <a:tcPr/>
                </a:tc>
              </a:tr>
              <a:tr h="374015">
                <a:tc>
                  <a:txBody>
                    <a:bodyPr/>
                    <a:lstStyle/>
                    <a:p>
                      <a:pPr algn="ctr">
                        <a:buNone/>
                      </a:pPr>
                      <a:r>
                        <a:rPr lang="zh-CN" altLang="en-US" b="1"/>
                        <a:t>本科时间</a:t>
                      </a:r>
                    </a:p>
                  </a:txBody>
                  <a:tcPr/>
                </a:tc>
                <a:tc gridSpan="2">
                  <a:txBody>
                    <a:bodyPr/>
                    <a:lstStyle/>
                    <a:p>
                      <a:pPr algn="ctr">
                        <a:buNone/>
                      </a:pPr>
                      <a:r>
                        <a:rPr lang="en-US" altLang="zh-CN"/>
                        <a:t>2011/09~~2015/06</a:t>
                      </a:r>
                      <a:endParaRPr lang="zh-CN" altLang="en-US"/>
                    </a:p>
                  </a:txBody>
                  <a:tcPr/>
                </a:tc>
                <a:tc hMerge="1">
                  <a:txBody>
                    <a:bodyPr/>
                    <a:lstStyle/>
                    <a:p>
                      <a:endParaRPr lang="zh-CN"/>
                    </a:p>
                  </a:txBody>
                  <a:tcPr/>
                </a:tc>
              </a:tr>
              <a:tr h="373380">
                <a:tc>
                  <a:txBody>
                    <a:bodyPr/>
                    <a:lstStyle/>
                    <a:p>
                      <a:pPr algn="ctr">
                        <a:buNone/>
                      </a:pPr>
                      <a:r>
                        <a:rPr lang="zh-CN" altLang="en-US" b="1"/>
                        <a:t>工作时间</a:t>
                      </a:r>
                    </a:p>
                  </a:txBody>
                  <a:tcPr/>
                </a:tc>
                <a:tc gridSpan="2">
                  <a:txBody>
                    <a:bodyPr/>
                    <a:lstStyle/>
                    <a:p>
                      <a:pPr algn="ctr">
                        <a:buNone/>
                      </a:pPr>
                      <a:r>
                        <a:rPr lang="en-US" altLang="zh-CN"/>
                        <a:t>2015/06~~</a:t>
                      </a:r>
                      <a:r>
                        <a:rPr lang="zh-CN" altLang="en-US"/>
                        <a:t>至今</a:t>
                      </a:r>
                    </a:p>
                  </a:txBody>
                  <a:tcPr/>
                </a:tc>
                <a:tc hMerge="1">
                  <a:txBody>
                    <a:bodyPr/>
                    <a:lstStyle/>
                    <a:p>
                      <a:endParaRPr lang="zh-CN"/>
                    </a:p>
                  </a:txBody>
                  <a:tcPr/>
                </a:tc>
              </a:tr>
              <a:tr h="373380">
                <a:tc rowSpan="5">
                  <a:txBody>
                    <a:bodyPr/>
                    <a:lstStyle/>
                    <a:p>
                      <a:pPr algn="ctr">
                        <a:buNone/>
                      </a:pPr>
                      <a:endParaRPr lang="zh-CN" altLang="en-US"/>
                    </a:p>
                    <a:p>
                      <a:pPr algn="ctr">
                        <a:buNone/>
                      </a:pPr>
                      <a:endParaRPr lang="zh-CN" altLang="en-US"/>
                    </a:p>
                    <a:p>
                      <a:pPr algn="ctr">
                        <a:buNone/>
                      </a:pPr>
                      <a:endParaRPr lang="zh-CN" altLang="en-US"/>
                    </a:p>
                    <a:p>
                      <a:pPr algn="ctr">
                        <a:buNone/>
                      </a:pPr>
                      <a:endParaRPr lang="zh-CN" altLang="en-US"/>
                    </a:p>
                    <a:p>
                      <a:pPr algn="ctr">
                        <a:buNone/>
                      </a:pPr>
                      <a:endParaRPr lang="zh-CN" altLang="en-US"/>
                    </a:p>
                    <a:p>
                      <a:pPr algn="ctr">
                        <a:buNone/>
                      </a:pPr>
                      <a:endParaRPr lang="zh-CN" altLang="en-US"/>
                    </a:p>
                    <a:p>
                      <a:pPr algn="ctr">
                        <a:buNone/>
                      </a:pPr>
                      <a:r>
                        <a:rPr lang="zh-CN" altLang="en-US" b="1"/>
                        <a:t>工作经验</a:t>
                      </a:r>
                    </a:p>
                  </a:txBody>
                  <a:tcPr/>
                </a:tc>
                <a:tc>
                  <a:txBody>
                    <a:bodyPr/>
                    <a:lstStyle/>
                    <a:p>
                      <a:pPr algn="ctr">
                        <a:buNone/>
                      </a:pPr>
                      <a:r>
                        <a:rPr lang="zh-CN" altLang="en-US"/>
                        <a:t>公司</a:t>
                      </a:r>
                    </a:p>
                  </a:txBody>
                  <a:tcPr/>
                </a:tc>
                <a:tc>
                  <a:txBody>
                    <a:bodyPr/>
                    <a:lstStyle/>
                    <a:p>
                      <a:pPr algn="ctr">
                        <a:buNone/>
                      </a:pPr>
                      <a:r>
                        <a:rPr lang="zh-CN" altLang="en-US"/>
                        <a:t>北京北变微电网技术有限公司</a:t>
                      </a:r>
                    </a:p>
                  </a:txBody>
                  <a:tcPr/>
                </a:tc>
              </a:tr>
              <a:tr h="374015">
                <a:tc vMerge="1">
                  <a:txBody>
                    <a:bodyPr/>
                    <a:lstStyle/>
                    <a:p>
                      <a:endParaRPr lang="zh-CN"/>
                    </a:p>
                  </a:txBody>
                  <a:tcPr/>
                </a:tc>
                <a:tc>
                  <a:txBody>
                    <a:bodyPr/>
                    <a:lstStyle/>
                    <a:p>
                      <a:pPr algn="ctr">
                        <a:buNone/>
                      </a:pPr>
                      <a:r>
                        <a:rPr lang="zh-CN" altLang="en-US"/>
                        <a:t>时间</a:t>
                      </a:r>
                    </a:p>
                  </a:txBody>
                  <a:tcPr/>
                </a:tc>
                <a:tc>
                  <a:txBody>
                    <a:bodyPr/>
                    <a:lstStyle/>
                    <a:p>
                      <a:pPr algn="ctr">
                        <a:buNone/>
                      </a:pPr>
                      <a:r>
                        <a:rPr lang="en-US" altLang="zh-CN"/>
                        <a:t>2015/06~~2016/09</a:t>
                      </a:r>
                    </a:p>
                  </a:txBody>
                  <a:tcPr/>
                </a:tc>
              </a:tr>
              <a:tr h="934085">
                <a:tc vMerge="1">
                  <a:txBody>
                    <a:bodyPr/>
                    <a:lstStyle/>
                    <a:p>
                      <a:endParaRPr lang="zh-CN"/>
                    </a:p>
                  </a:txBody>
                  <a:tcPr/>
                </a:tc>
                <a:tc>
                  <a:txBody>
                    <a:bodyPr/>
                    <a:lstStyle/>
                    <a:p>
                      <a:pPr algn="ctr">
                        <a:buNone/>
                      </a:pPr>
                      <a:endParaRPr lang="zh-CN" altLang="en-US"/>
                    </a:p>
                    <a:p>
                      <a:pPr algn="ctr">
                        <a:buNone/>
                      </a:pPr>
                      <a:r>
                        <a:rPr lang="zh-CN" altLang="en-US"/>
                        <a:t>业务</a:t>
                      </a:r>
                    </a:p>
                  </a:txBody>
                  <a:tcPr/>
                </a:tc>
                <a:tc>
                  <a:txBody>
                    <a:bodyPr/>
                    <a:lstStyle/>
                    <a:p>
                      <a:pPr algn="l">
                        <a:buNone/>
                      </a:pPr>
                      <a:r>
                        <a:rPr lang="zh-CN" altLang="en-US" dirty="0"/>
                        <a:t>提供智能微电网解决方案。实现利用光电、风电等</a:t>
                      </a:r>
                      <a:r>
                        <a:rPr lang="zh-CN" altLang="en-US" dirty="0" smtClean="0"/>
                        <a:t>新能源满足</a:t>
                      </a:r>
                      <a:r>
                        <a:rPr lang="zh-CN" altLang="en-US" dirty="0"/>
                        <a:t>工业园区、写字楼等对电力的自给自足。</a:t>
                      </a:r>
                    </a:p>
                  </a:txBody>
                  <a:tcPr/>
                </a:tc>
              </a:tr>
              <a:tr h="653415">
                <a:tc vMerge="1">
                  <a:txBody>
                    <a:bodyPr/>
                    <a:lstStyle/>
                    <a:p>
                      <a:endParaRPr lang="zh-CN"/>
                    </a:p>
                  </a:txBody>
                  <a:tcPr/>
                </a:tc>
                <a:tc>
                  <a:txBody>
                    <a:bodyPr/>
                    <a:lstStyle/>
                    <a:p>
                      <a:pPr algn="ctr">
                        <a:buNone/>
                      </a:pPr>
                      <a:r>
                        <a:rPr lang="zh-CN" altLang="zh-CN"/>
                        <a:t>实现方式</a:t>
                      </a:r>
                    </a:p>
                  </a:txBody>
                  <a:tcPr/>
                </a:tc>
                <a:tc>
                  <a:txBody>
                    <a:bodyPr/>
                    <a:lstStyle/>
                    <a:p>
                      <a:pPr algn="l">
                        <a:buNone/>
                      </a:pPr>
                      <a:r>
                        <a:rPr lang="zh-CN" altLang="en-US" sz="1800" dirty="0">
                          <a:sym typeface="+mn-ea"/>
                        </a:rPr>
                        <a:t>采集、分析电力设备的数据，根据需求对其进行监控</a:t>
                      </a:r>
                      <a:endParaRPr lang="zh-CN" altLang="en-US" dirty="0"/>
                    </a:p>
                  </a:txBody>
                  <a:tcPr/>
                </a:tc>
              </a:tr>
              <a:tr h="1835611">
                <a:tc vMerge="1">
                  <a:txBody>
                    <a:bodyPr/>
                    <a:lstStyle/>
                    <a:p>
                      <a:endParaRPr lang="zh-CN"/>
                    </a:p>
                  </a:txBody>
                  <a:tcPr/>
                </a:tc>
                <a:tc>
                  <a:txBody>
                    <a:bodyPr/>
                    <a:lstStyle/>
                    <a:p>
                      <a:pPr algn="ctr">
                        <a:buNone/>
                      </a:pPr>
                      <a:endParaRPr lang="zh-CN" altLang="en-US"/>
                    </a:p>
                    <a:p>
                      <a:pPr algn="ctr">
                        <a:buNone/>
                      </a:pPr>
                      <a:endParaRPr lang="zh-CN" altLang="en-US"/>
                    </a:p>
                    <a:p>
                      <a:pPr algn="ctr">
                        <a:buNone/>
                      </a:pPr>
                      <a:r>
                        <a:rPr lang="zh-CN" altLang="en-US"/>
                        <a:t>我的工作内容</a:t>
                      </a:r>
                    </a:p>
                  </a:txBody>
                  <a:tcPr/>
                </a:tc>
                <a:tc>
                  <a:txBody>
                    <a:bodyPr/>
                    <a:lstStyle/>
                    <a:p>
                      <a:pPr algn="l">
                        <a:buNone/>
                      </a:pPr>
                      <a:r>
                        <a:rPr lang="en-US" altLang="zh-CN" dirty="0"/>
                        <a:t>1</a:t>
                      </a:r>
                      <a:r>
                        <a:rPr lang="zh-CN" altLang="en-US" dirty="0"/>
                        <a:t>、维护通信处理机</a:t>
                      </a:r>
                      <a:r>
                        <a:rPr lang="en-US" altLang="zh-CN" dirty="0"/>
                        <a:t>:</a:t>
                      </a:r>
                      <a:r>
                        <a:rPr lang="zh-CN" altLang="en-US" sz="1800" dirty="0">
                          <a:sym typeface="+mn-ea"/>
                        </a:rPr>
                        <a:t>根据国标或客户需求编写与设备通信的下行规约</a:t>
                      </a:r>
                      <a:r>
                        <a:rPr lang="en-US" altLang="zh-CN" sz="1800" dirty="0">
                          <a:sym typeface="+mn-ea"/>
                        </a:rPr>
                        <a:t>,</a:t>
                      </a:r>
                      <a:r>
                        <a:rPr lang="zh-CN" altLang="zh-CN" sz="1800" dirty="0">
                          <a:sym typeface="+mn-ea"/>
                        </a:rPr>
                        <a:t>如</a:t>
                      </a:r>
                      <a:r>
                        <a:rPr lang="en-US" altLang="zh-CN" sz="1800" dirty="0">
                          <a:sym typeface="+mn-ea"/>
                        </a:rPr>
                        <a:t>:101</a:t>
                      </a:r>
                      <a:r>
                        <a:rPr lang="zh-CN" altLang="zh-CN" sz="1800" dirty="0">
                          <a:sym typeface="+mn-ea"/>
                        </a:rPr>
                        <a:t>、</a:t>
                      </a:r>
                      <a:r>
                        <a:rPr lang="en-US" altLang="zh-CN" sz="1800" dirty="0">
                          <a:sym typeface="+mn-ea"/>
                        </a:rPr>
                        <a:t>103</a:t>
                      </a:r>
                      <a:r>
                        <a:rPr lang="zh-CN" altLang="en-US" sz="1800" dirty="0">
                          <a:sym typeface="+mn-ea"/>
                        </a:rPr>
                        <a:t>、</a:t>
                      </a:r>
                      <a:r>
                        <a:rPr lang="en-US" altLang="zh-CN" sz="1800" dirty="0" err="1">
                          <a:sym typeface="+mn-ea"/>
                        </a:rPr>
                        <a:t>modbus</a:t>
                      </a:r>
                      <a:r>
                        <a:rPr lang="zh-CN" altLang="en-US" sz="1800" dirty="0">
                          <a:sym typeface="+mn-ea"/>
                        </a:rPr>
                        <a:t>等</a:t>
                      </a:r>
                    </a:p>
                    <a:p>
                      <a:pPr algn="l">
                        <a:buNone/>
                      </a:pPr>
                      <a:r>
                        <a:rPr lang="en-US" altLang="zh-CN" sz="1800" dirty="0">
                          <a:sym typeface="+mn-ea"/>
                        </a:rPr>
                        <a:t>2</a:t>
                      </a:r>
                      <a:r>
                        <a:rPr lang="zh-CN" altLang="en-US" sz="1800" dirty="0">
                          <a:sym typeface="+mn-ea"/>
                        </a:rPr>
                        <a:t>、参与监控云平台的搭建</a:t>
                      </a:r>
                      <a:r>
                        <a:rPr lang="en-US" altLang="zh-CN" sz="1800" dirty="0">
                          <a:sym typeface="+mn-ea"/>
                        </a:rPr>
                        <a:t>:</a:t>
                      </a:r>
                      <a:r>
                        <a:rPr lang="zh-CN" altLang="en-US" sz="1800" dirty="0">
                          <a:sym typeface="+mn-ea"/>
                        </a:rPr>
                        <a:t>我主要负责后台与数据库交互的部分以及通信处理机、后台以</a:t>
                      </a:r>
                      <a:r>
                        <a:rPr lang="en-US" altLang="zh-CN" sz="1800" dirty="0">
                          <a:sym typeface="+mn-ea"/>
                        </a:rPr>
                        <a:t>JSON</a:t>
                      </a:r>
                      <a:r>
                        <a:rPr lang="zh-CN" altLang="en-US" sz="1800" dirty="0">
                          <a:sym typeface="+mn-ea"/>
                        </a:rPr>
                        <a:t>为单元的通信规约。</a:t>
                      </a:r>
                    </a:p>
                  </a:txBody>
                  <a:tcPr/>
                </a:tc>
              </a:tr>
            </a:tbl>
          </a:graphicData>
        </a:graphic>
      </p:graphicFrame>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7KCJAZM4%LDTFIIPVQLFQG4"/>
          <p:cNvPicPr>
            <a:picLocks noChangeAspect="1"/>
          </p:cNvPicPr>
          <p:nvPr/>
        </p:nvPicPr>
        <p:blipFill>
          <a:blip r:embed="rId3"/>
          <a:stretch>
            <a:fillRect/>
          </a:stretch>
        </p:blipFill>
        <p:spPr>
          <a:xfrm>
            <a:off x="7277100" y="210185"/>
            <a:ext cx="1781175" cy="533400"/>
          </a:xfrm>
          <a:prstGeom prst="rect">
            <a:avLst/>
          </a:prstGeom>
        </p:spPr>
      </p:pic>
      <p:sp>
        <p:nvSpPr>
          <p:cNvPr id="6" name="文本框 5"/>
          <p:cNvSpPr txBox="1"/>
          <p:nvPr/>
        </p:nvSpPr>
        <p:spPr>
          <a:xfrm>
            <a:off x="754380" y="1447036"/>
            <a:ext cx="8348980" cy="1261884"/>
          </a:xfrm>
          <a:prstGeom prst="rect">
            <a:avLst/>
          </a:prstGeom>
          <a:noFill/>
        </p:spPr>
        <p:txBody>
          <a:bodyPr wrap="square" rtlCol="0">
            <a:spAutoFit/>
          </a:bodyPr>
          <a:lstStyle/>
          <a:p>
            <a:pPr marL="0" indent="0" algn="just">
              <a:buNone/>
            </a:pPr>
            <a:r>
              <a:rPr lang="zh-CN" altLang="en-US" sz="2800" b="1" dirty="0">
                <a:solidFill>
                  <a:schemeClr val="accent6">
                    <a:lumMod val="75000"/>
                  </a:schemeClr>
                </a:solidFill>
                <a:cs typeface="+mn-ea"/>
                <a:sym typeface="+mn-ea"/>
              </a:rPr>
              <a:t>一、新员工入职培训</a:t>
            </a:r>
            <a:r>
              <a:rPr lang="zh-CN" altLang="en-US" sz="2800" b="1" dirty="0">
                <a:solidFill>
                  <a:schemeClr val="accent6">
                    <a:lumMod val="75000"/>
                  </a:schemeClr>
                </a:solidFill>
                <a:sym typeface="+mn-ea"/>
              </a:rPr>
              <a:t>：</a:t>
            </a:r>
          </a:p>
          <a:p>
            <a:pPr marL="0" indent="0" algn="l">
              <a:buNone/>
            </a:pPr>
            <a:r>
              <a:rPr lang="en-US" altLang="zh-CN" dirty="0">
                <a:solidFill>
                  <a:schemeClr val="accent4"/>
                </a:solidFill>
                <a:effectLst/>
                <a:sym typeface="+mn-ea"/>
              </a:rPr>
              <a:t>	</a:t>
            </a:r>
            <a:r>
              <a:rPr lang="zh-CN" altLang="en-US" dirty="0" smtClean="0">
                <a:sym typeface="+mn-ea"/>
              </a:rPr>
              <a:t>了解了</a:t>
            </a:r>
            <a:r>
              <a:rPr lang="zh-CN" altLang="en-US" dirty="0" smtClean="0">
                <a:sym typeface="Arial" panose="020B0604020202020204" pitchFamily="34" charset="0"/>
              </a:rPr>
              <a:t>公司的发展史、企业文化、规章制度、发展前景及产品与主要经营业务</a:t>
            </a:r>
            <a:r>
              <a:rPr lang="zh-CN" altLang="en-US" b="1" dirty="0" smtClean="0">
                <a:sym typeface="Arial" panose="020B0604020202020204" pitchFamily="34" charset="0"/>
              </a:rPr>
              <a:t>；</a:t>
            </a:r>
            <a:r>
              <a:rPr lang="zh-CN" altLang="en-US" b="1" dirty="0" smtClean="0">
                <a:sym typeface="+mn-ea"/>
              </a:rPr>
              <a:t>      </a:t>
            </a:r>
            <a:endParaRPr lang="zh-CN" altLang="en-US" dirty="0"/>
          </a:p>
        </p:txBody>
      </p:sp>
      <p:sp>
        <p:nvSpPr>
          <p:cNvPr id="6146" name="标题 6145"/>
          <p:cNvSpPr>
            <a:spLocks noGrp="1"/>
          </p:cNvSpPr>
          <p:nvPr>
            <p:ph type="title"/>
          </p:nvPr>
        </p:nvSpPr>
        <p:spPr>
          <a:xfrm>
            <a:off x="955040" y="774700"/>
            <a:ext cx="8001000" cy="851535"/>
          </a:xfrm>
        </p:spPr>
        <p:txBody>
          <a:bodyPr anchor="ctr"/>
          <a:lstStyle/>
          <a:p>
            <a:r>
              <a:rPr lang="en-US" altLang="zh-CN" dirty="0"/>
              <a:t>                  </a:t>
            </a:r>
            <a:r>
              <a:rPr lang="zh-CN" altLang="en-US" dirty="0"/>
              <a:t>学习成长</a:t>
            </a:r>
          </a:p>
        </p:txBody>
      </p:sp>
      <p:pic>
        <p:nvPicPr>
          <p:cNvPr id="2" name="图片 1" descr="7KCJAZM4%LDTFIIPVQLFQG4"/>
          <p:cNvPicPr>
            <a:picLocks noChangeAspect="1"/>
          </p:cNvPicPr>
          <p:nvPr/>
        </p:nvPicPr>
        <p:blipFill>
          <a:blip r:embed="rId3"/>
          <a:stretch>
            <a:fillRect/>
          </a:stretch>
        </p:blipFill>
        <p:spPr>
          <a:xfrm>
            <a:off x="7276465" y="195580"/>
            <a:ext cx="1781175" cy="533400"/>
          </a:xfrm>
          <a:prstGeom prst="rect">
            <a:avLst/>
          </a:prstGeom>
        </p:spPr>
      </p:pic>
      <p:sp>
        <p:nvSpPr>
          <p:cNvPr id="4" name="标题 6145"/>
          <p:cNvSpPr/>
          <p:nvPr/>
        </p:nvSpPr>
        <p:spPr>
          <a:xfrm>
            <a:off x="954405" y="76009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a:t>                  </a:t>
            </a:r>
            <a:r>
              <a:rPr lang="zh-CN" altLang="en-US"/>
              <a:t>学习成长</a:t>
            </a:r>
          </a:p>
        </p:txBody>
      </p:sp>
      <p:sp>
        <p:nvSpPr>
          <p:cNvPr id="7" name="文本框 6"/>
          <p:cNvSpPr txBox="1"/>
          <p:nvPr/>
        </p:nvSpPr>
        <p:spPr>
          <a:xfrm>
            <a:off x="738381" y="2708920"/>
            <a:ext cx="7290003" cy="523220"/>
          </a:xfrm>
          <a:prstGeom prst="rect">
            <a:avLst/>
          </a:prstGeom>
          <a:noFill/>
        </p:spPr>
        <p:txBody>
          <a:bodyPr wrap="square" rtlCol="0">
            <a:spAutoFit/>
          </a:bodyPr>
          <a:lstStyle/>
          <a:p>
            <a:r>
              <a:rPr lang="zh-CN" altLang="en-US" sz="2800" b="1" dirty="0">
                <a:solidFill>
                  <a:schemeClr val="accent6">
                    <a:lumMod val="75000"/>
                  </a:schemeClr>
                </a:solidFill>
                <a:sym typeface="Arial" panose="020B0604020202020204" pitchFamily="34" charset="0"/>
              </a:rPr>
              <a:t>二、熟悉公司产品</a:t>
            </a:r>
            <a:r>
              <a:rPr lang="zh-CN" altLang="en-US" sz="2800" b="1" dirty="0" smtClean="0">
                <a:solidFill>
                  <a:schemeClr val="accent6">
                    <a:lumMod val="75000"/>
                  </a:schemeClr>
                </a:solidFill>
                <a:sym typeface="Arial" panose="020B0604020202020204" pitchFamily="34" charset="0"/>
              </a:rPr>
              <a:t>:</a:t>
            </a:r>
            <a:endParaRPr lang="zh-CN" altLang="en-US" sz="2800" b="1" dirty="0">
              <a:solidFill>
                <a:schemeClr val="accent6">
                  <a:lumMod val="75000"/>
                </a:schemeClr>
              </a:solidFill>
              <a:sym typeface="Arial" panose="020B0604020202020204" pitchFamily="34" charset="0"/>
            </a:endParaRPr>
          </a:p>
        </p:txBody>
      </p:sp>
      <p:sp>
        <p:nvSpPr>
          <p:cNvPr id="8" name="文本框 7"/>
          <p:cNvSpPr txBox="1"/>
          <p:nvPr/>
        </p:nvSpPr>
        <p:spPr>
          <a:xfrm>
            <a:off x="1187624" y="3284984"/>
            <a:ext cx="7870016" cy="864096"/>
          </a:xfrm>
          <a:prstGeom prst="rect">
            <a:avLst/>
          </a:prstGeom>
          <a:noFill/>
        </p:spPr>
        <p:txBody>
          <a:bodyPr wrap="square" rtlCol="0">
            <a:spAutoFit/>
          </a:bodyPr>
          <a:lstStyle/>
          <a:p>
            <a:r>
              <a:rPr lang="zh-CN" altLang="en-US" b="1" dirty="0">
                <a:sym typeface="Arial" panose="020B0604020202020204" pitchFamily="34" charset="0"/>
              </a:rPr>
              <a:t> </a:t>
            </a:r>
            <a:r>
              <a:rPr lang="zh-CN" altLang="en-US" dirty="0">
                <a:cs typeface="+mn-ea"/>
                <a:sym typeface="Arial" panose="020B0604020202020204" pitchFamily="34" charset="0"/>
              </a:rPr>
              <a:t>1、</a:t>
            </a:r>
            <a:r>
              <a:rPr lang="en-US" altLang="zh-CN" dirty="0" err="1">
                <a:cs typeface="+mn-ea"/>
                <a:sym typeface="Arial" panose="020B0604020202020204" pitchFamily="34" charset="0"/>
              </a:rPr>
              <a:t>pSpace</a:t>
            </a:r>
            <a:r>
              <a:rPr lang="zh-CN" altLang="en-US" dirty="0">
                <a:cs typeface="+mn-ea"/>
                <a:sym typeface="Arial" panose="020B0604020202020204" pitchFamily="34" charset="0"/>
              </a:rPr>
              <a:t>三个客户端：psConfig、</a:t>
            </a:r>
            <a:r>
              <a:rPr lang="en-US" altLang="zh-CN" dirty="0" err="1">
                <a:cs typeface="+mn-ea"/>
                <a:sym typeface="Arial" panose="020B0604020202020204" pitchFamily="34" charset="0"/>
              </a:rPr>
              <a:t>ps</a:t>
            </a:r>
            <a:r>
              <a:rPr lang="zh-CN" altLang="en-US" dirty="0" smtClean="0">
                <a:cs typeface="+mn-ea"/>
                <a:sym typeface="+mn-ea"/>
              </a:rPr>
              <a:t>Simulator、</a:t>
            </a:r>
            <a:r>
              <a:rPr lang="en-US" altLang="zh-CN" dirty="0">
                <a:cs typeface="+mn-ea"/>
                <a:sym typeface="+mn-ea"/>
              </a:rPr>
              <a:t> </a:t>
            </a:r>
            <a:r>
              <a:rPr lang="en-US" altLang="zh-CN" dirty="0" smtClean="0">
                <a:cs typeface="+mn-ea"/>
                <a:sym typeface="+mn-ea"/>
              </a:rPr>
              <a:t>         </a:t>
            </a:r>
            <a:r>
              <a:rPr lang="zh-CN" altLang="en-US" dirty="0" smtClean="0">
                <a:cs typeface="+mn-ea"/>
                <a:sym typeface="+mn-ea"/>
              </a:rPr>
              <a:t>psMonitor</a:t>
            </a:r>
            <a:r>
              <a:rPr lang="zh-CN" altLang="en-US" dirty="0">
                <a:cs typeface="+mn-ea"/>
                <a:sym typeface="+mn-ea"/>
              </a:rPr>
              <a:t>。</a:t>
            </a:r>
            <a:endParaRPr lang="zh-CN" altLang="en-US" dirty="0"/>
          </a:p>
        </p:txBody>
      </p:sp>
      <p:sp>
        <p:nvSpPr>
          <p:cNvPr id="9" name="文本框 8"/>
          <p:cNvSpPr txBox="1"/>
          <p:nvPr/>
        </p:nvSpPr>
        <p:spPr>
          <a:xfrm>
            <a:off x="1187624" y="4149080"/>
            <a:ext cx="7870016" cy="461665"/>
          </a:xfrm>
          <a:prstGeom prst="rect">
            <a:avLst/>
          </a:prstGeom>
          <a:noFill/>
        </p:spPr>
        <p:txBody>
          <a:bodyPr wrap="square" rtlCol="0">
            <a:spAutoFit/>
          </a:bodyPr>
          <a:lstStyle/>
          <a:p>
            <a:r>
              <a:rPr lang="zh-CN" altLang="en-US" dirty="0">
                <a:cs typeface="+mn-ea"/>
                <a:sym typeface="+mn-ea"/>
              </a:rPr>
              <a:t> 2、</a:t>
            </a:r>
            <a:r>
              <a:rPr lang="en-US" altLang="zh-CN" dirty="0" err="1">
                <a:cs typeface="+mn-ea"/>
                <a:sym typeface="+mn-ea"/>
              </a:rPr>
              <a:t>psView</a:t>
            </a:r>
            <a:r>
              <a:rPr lang="zh-CN" altLang="en-US" dirty="0">
                <a:cs typeface="+mn-ea"/>
                <a:sym typeface="+mn-ea"/>
              </a:rPr>
              <a:t>使用</a:t>
            </a:r>
            <a:r>
              <a:rPr lang="zh-CN" altLang="en-US" dirty="0" smtClean="0">
                <a:cs typeface="+mn-ea"/>
                <a:sym typeface="+mn-ea"/>
              </a:rPr>
              <a:t>。</a:t>
            </a:r>
            <a:endParaRPr lang="zh-CN" altLang="en-US" dirty="0">
              <a:cs typeface="+mn-ea"/>
              <a:sym typeface="+mn-ea"/>
            </a:endParaRPr>
          </a:p>
        </p:txBody>
      </p:sp>
      <p:sp>
        <p:nvSpPr>
          <p:cNvPr id="10" name="文本框 9"/>
          <p:cNvSpPr txBox="1"/>
          <p:nvPr/>
        </p:nvSpPr>
        <p:spPr>
          <a:xfrm>
            <a:off x="1259632" y="4623519"/>
            <a:ext cx="7848872" cy="461665"/>
          </a:xfrm>
          <a:prstGeom prst="rect">
            <a:avLst/>
          </a:prstGeom>
          <a:noFill/>
        </p:spPr>
        <p:txBody>
          <a:bodyPr wrap="square" rtlCol="0">
            <a:spAutoFit/>
          </a:bodyPr>
          <a:lstStyle/>
          <a:p>
            <a:r>
              <a:rPr lang="zh-CN" altLang="en-US" dirty="0">
                <a:cs typeface="+mn-ea"/>
                <a:sym typeface="+mn-ea"/>
              </a:rPr>
              <a:t>3、结合范例和文档学习代码编程规范</a:t>
            </a:r>
            <a:r>
              <a:rPr lang="zh-CN" altLang="en-US" dirty="0" smtClean="0">
                <a:cs typeface="+mn-ea"/>
                <a:sym typeface="+mn-ea"/>
              </a:rPr>
              <a:t>。</a:t>
            </a:r>
            <a:endParaRPr lang="en-US" altLang="zh-CN" dirty="0">
              <a:cs typeface="+mn-ea"/>
              <a:sym typeface="+mn-ea"/>
            </a:endParaRPr>
          </a:p>
        </p:txBody>
      </p:sp>
      <p:sp>
        <p:nvSpPr>
          <p:cNvPr id="11" name="文本框 10"/>
          <p:cNvSpPr txBox="1"/>
          <p:nvPr/>
        </p:nvSpPr>
        <p:spPr>
          <a:xfrm>
            <a:off x="1259632" y="5085184"/>
            <a:ext cx="7699712" cy="461665"/>
          </a:xfrm>
          <a:prstGeom prst="rect">
            <a:avLst/>
          </a:prstGeom>
          <a:noFill/>
        </p:spPr>
        <p:txBody>
          <a:bodyPr wrap="square" rtlCol="0">
            <a:spAutoFit/>
          </a:bodyPr>
          <a:lstStyle/>
          <a:p>
            <a:r>
              <a:rPr lang="zh-CN" altLang="en-US" dirty="0">
                <a:cs typeface="+mn-ea"/>
                <a:sym typeface="+mn-ea"/>
              </a:rPr>
              <a:t>4、</a:t>
            </a:r>
            <a:r>
              <a:rPr lang="en-US" altLang="zh-CN" dirty="0" err="1">
                <a:cs typeface="+mn-ea"/>
                <a:sym typeface="+mn-ea"/>
              </a:rPr>
              <a:t>pSpace</a:t>
            </a:r>
            <a:r>
              <a:rPr lang="en-US" altLang="zh-CN" dirty="0">
                <a:cs typeface="+mn-ea"/>
                <a:sym typeface="+mn-ea"/>
              </a:rPr>
              <a:t> SDK</a:t>
            </a:r>
            <a:r>
              <a:rPr lang="zh-CN" altLang="en-US" dirty="0" smtClean="0">
                <a:cs typeface="+mn-ea"/>
                <a:sym typeface="+mn-ea"/>
              </a:rPr>
              <a:t>。</a:t>
            </a:r>
            <a:endParaRPr lang="en-US" altLang="zh-CN" dirty="0">
              <a:cs typeface="+mn-ea"/>
              <a:sym typeface="+mn-ea"/>
            </a:endParaRPr>
          </a:p>
        </p:txBody>
      </p:sp>
      <p:sp>
        <p:nvSpPr>
          <p:cNvPr id="12" name="文本框 11"/>
          <p:cNvSpPr txBox="1"/>
          <p:nvPr/>
        </p:nvSpPr>
        <p:spPr>
          <a:xfrm>
            <a:off x="1187624" y="5517232"/>
            <a:ext cx="7416824" cy="461665"/>
          </a:xfrm>
          <a:prstGeom prst="rect">
            <a:avLst/>
          </a:prstGeom>
          <a:noFill/>
        </p:spPr>
        <p:txBody>
          <a:bodyPr wrap="square" rtlCol="0">
            <a:spAutoFit/>
          </a:bodyPr>
          <a:lstStyle/>
          <a:p>
            <a:r>
              <a:rPr lang="en-US" altLang="zh-CN" dirty="0">
                <a:cs typeface="+mn-ea"/>
                <a:sym typeface="+mn-ea"/>
              </a:rPr>
              <a:t> 5</a:t>
            </a:r>
            <a:r>
              <a:rPr lang="zh-CN" altLang="en-US" dirty="0">
                <a:cs typeface="+mn-ea"/>
                <a:sym typeface="+mn-ea"/>
              </a:rPr>
              <a:t>、</a:t>
            </a:r>
            <a:r>
              <a:rPr lang="en-US" altLang="zh-CN" dirty="0" err="1">
                <a:cs typeface="+mn-ea"/>
                <a:sym typeface="+mn-ea"/>
              </a:rPr>
              <a:t>pSview</a:t>
            </a:r>
            <a:r>
              <a:rPr lang="en-US" altLang="zh-CN" dirty="0">
                <a:cs typeface="+mn-ea"/>
                <a:sym typeface="+mn-ea"/>
              </a:rPr>
              <a:t> </a:t>
            </a:r>
            <a:r>
              <a:rPr lang="zh-CN" altLang="en-US" dirty="0">
                <a:cs typeface="+mn-ea"/>
                <a:sym typeface="+mn-ea"/>
              </a:rPr>
              <a:t>源码。</a:t>
            </a:r>
            <a:endParaRPr lang="zh-CN" altLang="en-US" dirty="0"/>
          </a:p>
        </p:txBody>
      </p:sp>
      <p:sp>
        <p:nvSpPr>
          <p:cNvPr id="13" name="文本框 12"/>
          <p:cNvSpPr txBox="1"/>
          <p:nvPr/>
        </p:nvSpPr>
        <p:spPr>
          <a:xfrm>
            <a:off x="1187624" y="5949280"/>
            <a:ext cx="7488832" cy="476672"/>
          </a:xfrm>
          <a:prstGeom prst="rect">
            <a:avLst/>
          </a:prstGeom>
          <a:noFill/>
        </p:spPr>
        <p:txBody>
          <a:bodyPr wrap="square" rtlCol="0">
            <a:spAutoFit/>
          </a:bodyPr>
          <a:lstStyle/>
          <a:p>
            <a:r>
              <a:rPr lang="en-US" altLang="zh-CN" dirty="0">
                <a:cs typeface="+mn-ea"/>
                <a:sym typeface="+mn-ea"/>
              </a:rPr>
              <a:t> 6</a:t>
            </a:r>
            <a:r>
              <a:rPr lang="zh-CN" altLang="en-US" dirty="0">
                <a:cs typeface="+mn-ea"/>
                <a:sym typeface="+mn-ea"/>
              </a:rPr>
              <a:t>、</a:t>
            </a:r>
            <a:r>
              <a:rPr lang="en-US" altLang="zh-CN" dirty="0" err="1">
                <a:cs typeface="+mn-ea"/>
                <a:sym typeface="+mn-ea"/>
              </a:rPr>
              <a:t>pSpace</a:t>
            </a:r>
            <a:r>
              <a:rPr lang="en-US" altLang="zh-CN" dirty="0">
                <a:cs typeface="+mn-ea"/>
                <a:sym typeface="+mn-ea"/>
              </a:rPr>
              <a:t> </a:t>
            </a:r>
            <a:r>
              <a:rPr lang="zh-CN" altLang="en-US" dirty="0">
                <a:cs typeface="+mn-ea"/>
                <a:sym typeface="+mn-ea"/>
              </a:rPr>
              <a:t>的</a:t>
            </a:r>
            <a:r>
              <a:rPr lang="en-US" altLang="zh-CN" dirty="0">
                <a:cs typeface="+mn-ea"/>
                <a:sym typeface="+mn-ea"/>
              </a:rPr>
              <a:t>node.js</a:t>
            </a:r>
            <a:r>
              <a:rPr lang="zh-CN" altLang="en-US" dirty="0">
                <a:cs typeface="+mn-ea"/>
                <a:sym typeface="+mn-ea"/>
              </a:rPr>
              <a:t>接口。</a:t>
            </a:r>
            <a:endParaRPr lang="zh-CN" altLang="en-US" dirty="0"/>
          </a:p>
        </p:txBody>
      </p:sp>
    </p:spTree>
    <p:extLst>
      <p:ext uri="{BB962C8B-B14F-4D97-AF65-F5344CB8AC3E}">
        <p14:creationId xmlns:p14="http://schemas.microsoft.com/office/powerpoint/2010/main" val="7472218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7KCJAZM4%LDTFIIPVQLFQG4"/>
          <p:cNvPicPr>
            <a:picLocks noChangeAspect="1"/>
          </p:cNvPicPr>
          <p:nvPr/>
        </p:nvPicPr>
        <p:blipFill>
          <a:blip r:embed="rId3"/>
          <a:stretch>
            <a:fillRect/>
          </a:stretch>
        </p:blipFill>
        <p:spPr>
          <a:xfrm>
            <a:off x="7276465" y="195580"/>
            <a:ext cx="1781175" cy="533400"/>
          </a:xfrm>
          <a:prstGeom prst="rect">
            <a:avLst/>
          </a:prstGeom>
        </p:spPr>
      </p:pic>
      <p:sp>
        <p:nvSpPr>
          <p:cNvPr id="6" name="标题 6145"/>
          <p:cNvSpPr/>
          <p:nvPr/>
        </p:nvSpPr>
        <p:spPr>
          <a:xfrm>
            <a:off x="954405" y="76009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a:t>                  </a:t>
            </a:r>
            <a:r>
              <a:rPr lang="zh-CN" altLang="en-US"/>
              <a:t>学习成长</a:t>
            </a:r>
          </a:p>
        </p:txBody>
      </p:sp>
      <p:sp>
        <p:nvSpPr>
          <p:cNvPr id="2" name="文本框 1"/>
          <p:cNvSpPr txBox="1"/>
          <p:nvPr/>
        </p:nvSpPr>
        <p:spPr>
          <a:xfrm>
            <a:off x="971600" y="1599183"/>
            <a:ext cx="8316416" cy="461665"/>
          </a:xfrm>
          <a:prstGeom prst="rect">
            <a:avLst/>
          </a:prstGeom>
          <a:noFill/>
        </p:spPr>
        <p:txBody>
          <a:bodyPr wrap="square" rtlCol="0">
            <a:spAutoFit/>
          </a:bodyPr>
          <a:lstStyle/>
          <a:p>
            <a:r>
              <a:rPr lang="zh-CN" altLang="en-US" dirty="0">
                <a:cs typeface="+mn-ea"/>
                <a:sym typeface="+mn-ea"/>
              </a:rPr>
              <a:t> </a:t>
            </a:r>
            <a:r>
              <a:rPr lang="zh-CN" altLang="en-US" dirty="0" smtClean="0">
                <a:cs typeface="+mn-ea"/>
                <a:sym typeface="+mn-ea"/>
              </a:rPr>
              <a:t>    </a:t>
            </a:r>
            <a:r>
              <a:rPr lang="en-US" altLang="zh-CN" dirty="0" smtClean="0">
                <a:cs typeface="+mn-ea"/>
                <a:sym typeface="+mn-ea"/>
              </a:rPr>
              <a:t>7</a:t>
            </a:r>
            <a:r>
              <a:rPr lang="zh-CN" altLang="en-US" dirty="0">
                <a:cs typeface="+mn-ea"/>
                <a:sym typeface="+mn-ea"/>
              </a:rPr>
              <a:t>、计算引擎</a:t>
            </a:r>
            <a:r>
              <a:rPr lang="en-US" altLang="zh-CN" dirty="0" err="1">
                <a:cs typeface="+mn-ea"/>
                <a:sym typeface="+mn-ea"/>
              </a:rPr>
              <a:t>Fcyber</a:t>
            </a:r>
            <a:r>
              <a:rPr lang="zh-CN" altLang="en-US" dirty="0">
                <a:cs typeface="+mn-ea"/>
                <a:sym typeface="+mn-ea"/>
              </a:rPr>
              <a:t>。</a:t>
            </a:r>
            <a:endParaRPr lang="zh-CN" altLang="en-US" dirty="0"/>
          </a:p>
        </p:txBody>
      </p:sp>
      <p:sp>
        <p:nvSpPr>
          <p:cNvPr id="3" name="文本框 2"/>
          <p:cNvSpPr txBox="1"/>
          <p:nvPr/>
        </p:nvSpPr>
        <p:spPr>
          <a:xfrm>
            <a:off x="971600" y="2031231"/>
            <a:ext cx="6322060" cy="461665"/>
          </a:xfrm>
          <a:prstGeom prst="rect">
            <a:avLst/>
          </a:prstGeom>
          <a:noFill/>
        </p:spPr>
        <p:txBody>
          <a:bodyPr wrap="square" rtlCol="0">
            <a:spAutoFit/>
          </a:bodyPr>
          <a:lstStyle/>
          <a:p>
            <a:r>
              <a:rPr lang="en-US" altLang="zh-CN" dirty="0">
                <a:cs typeface="+mn-ea"/>
                <a:sym typeface="+mn-ea"/>
              </a:rPr>
              <a:t> </a:t>
            </a:r>
            <a:r>
              <a:rPr lang="en-US" altLang="zh-CN" dirty="0" smtClean="0">
                <a:cs typeface="+mn-ea"/>
                <a:sym typeface="+mn-ea"/>
              </a:rPr>
              <a:t>    8</a:t>
            </a:r>
            <a:r>
              <a:rPr lang="zh-CN" altLang="en-US" b="1" dirty="0">
                <a:cs typeface="+mn-ea"/>
                <a:sym typeface="+mn-ea"/>
              </a:rPr>
              <a:t>、</a:t>
            </a:r>
            <a:r>
              <a:rPr lang="en-US" altLang="zh-CN" dirty="0" err="1">
                <a:cs typeface="+mn-ea"/>
                <a:sym typeface="+mn-ea"/>
              </a:rPr>
              <a:t>IoConfig</a:t>
            </a:r>
            <a:r>
              <a:rPr lang="zh-CN" altLang="en-US" dirty="0">
                <a:cs typeface="+mn-ea"/>
                <a:sym typeface="+mn-ea"/>
              </a:rPr>
              <a:t>源码</a:t>
            </a:r>
            <a:r>
              <a:rPr lang="zh-CN" altLang="en-US" b="1" dirty="0">
                <a:cs typeface="+mn-ea"/>
                <a:sym typeface="+mn-ea"/>
              </a:rPr>
              <a:t>。</a:t>
            </a:r>
            <a:endParaRPr lang="zh-CN" altLang="en-US" dirty="0"/>
          </a:p>
        </p:txBody>
      </p:sp>
      <p:sp>
        <p:nvSpPr>
          <p:cNvPr id="7" name="文本框 6"/>
          <p:cNvSpPr txBox="1"/>
          <p:nvPr/>
        </p:nvSpPr>
        <p:spPr>
          <a:xfrm>
            <a:off x="827584" y="2761764"/>
            <a:ext cx="7560840" cy="523220"/>
          </a:xfrm>
          <a:prstGeom prst="rect">
            <a:avLst/>
          </a:prstGeom>
          <a:noFill/>
        </p:spPr>
        <p:txBody>
          <a:bodyPr wrap="square" rtlCol="0">
            <a:spAutoFit/>
          </a:bodyPr>
          <a:lstStyle/>
          <a:p>
            <a:r>
              <a:rPr lang="zh-CN" altLang="en-US" sz="2800" b="1" dirty="0">
                <a:solidFill>
                  <a:schemeClr val="accent6">
                    <a:lumMod val="75000"/>
                  </a:schemeClr>
                </a:solidFill>
                <a:sym typeface="Arial" panose="020B0604020202020204" pitchFamily="34" charset="0"/>
              </a:rPr>
              <a:t>三、技术收获</a:t>
            </a:r>
            <a:r>
              <a:rPr lang="zh-CN" altLang="en-US" sz="2800" b="1" dirty="0" smtClean="0">
                <a:solidFill>
                  <a:schemeClr val="accent6">
                    <a:lumMod val="75000"/>
                  </a:schemeClr>
                </a:solidFill>
                <a:sym typeface="Arial" panose="020B0604020202020204" pitchFamily="34" charset="0"/>
              </a:rPr>
              <a:t>:</a:t>
            </a:r>
            <a:endParaRPr lang="zh-CN" altLang="en-US" sz="2800" b="1" dirty="0">
              <a:solidFill>
                <a:schemeClr val="accent6">
                  <a:lumMod val="75000"/>
                </a:schemeClr>
              </a:solidFill>
              <a:sym typeface="Arial" panose="020B0604020202020204" pitchFamily="34" charset="0"/>
            </a:endParaRPr>
          </a:p>
        </p:txBody>
      </p:sp>
      <p:sp>
        <p:nvSpPr>
          <p:cNvPr id="8" name="文本框 7"/>
          <p:cNvSpPr txBox="1"/>
          <p:nvPr/>
        </p:nvSpPr>
        <p:spPr>
          <a:xfrm>
            <a:off x="1331640" y="3284984"/>
            <a:ext cx="6912768" cy="461665"/>
          </a:xfrm>
          <a:prstGeom prst="rect">
            <a:avLst/>
          </a:prstGeom>
          <a:noFill/>
        </p:spPr>
        <p:txBody>
          <a:bodyPr wrap="square" rtlCol="0">
            <a:spAutoFit/>
          </a:bodyPr>
          <a:lstStyle/>
          <a:p>
            <a:r>
              <a:rPr lang="en-US" altLang="zh-CN" dirty="0">
                <a:cs typeface="+mn-ea"/>
                <a:sym typeface="Arial" panose="020B0604020202020204" pitchFamily="34" charset="0"/>
              </a:rPr>
              <a:t>1</a:t>
            </a:r>
            <a:r>
              <a:rPr lang="zh-CN" altLang="en-US" dirty="0">
                <a:cs typeface="+mn-ea"/>
                <a:sym typeface="Arial" panose="020B0604020202020204" pitchFamily="34" charset="0"/>
              </a:rPr>
              <a:t>、使用git提交代码，进行代码的版本控制</a:t>
            </a:r>
            <a:r>
              <a:rPr lang="zh-CN" altLang="en-US" b="1" dirty="0" smtClean="0">
                <a:solidFill>
                  <a:schemeClr val="accent4"/>
                </a:solidFill>
                <a:sym typeface="Arial" panose="020B0604020202020204" pitchFamily="34" charset="0"/>
              </a:rPr>
              <a:t>。</a:t>
            </a:r>
            <a:endParaRPr lang="en-US" altLang="zh-CN" b="1" dirty="0">
              <a:solidFill>
                <a:schemeClr val="accent4"/>
              </a:solidFill>
              <a:sym typeface="Arial" panose="020B0604020202020204" pitchFamily="34" charset="0"/>
            </a:endParaRPr>
          </a:p>
        </p:txBody>
      </p:sp>
      <p:sp>
        <p:nvSpPr>
          <p:cNvPr id="9" name="文本框 8"/>
          <p:cNvSpPr txBox="1"/>
          <p:nvPr/>
        </p:nvSpPr>
        <p:spPr>
          <a:xfrm>
            <a:off x="1259632" y="3789040"/>
            <a:ext cx="7884368" cy="830997"/>
          </a:xfrm>
          <a:prstGeom prst="rect">
            <a:avLst/>
          </a:prstGeom>
          <a:noFill/>
        </p:spPr>
        <p:txBody>
          <a:bodyPr wrap="square" rtlCol="0">
            <a:spAutoFit/>
          </a:bodyPr>
          <a:lstStyle/>
          <a:p>
            <a:r>
              <a:rPr lang="en-US" altLang="zh-CN" b="1" dirty="0">
                <a:solidFill>
                  <a:schemeClr val="accent4"/>
                </a:solidFill>
                <a:sym typeface="Arial" panose="020B0604020202020204" pitchFamily="34" charset="0"/>
              </a:rPr>
              <a:t> </a:t>
            </a:r>
            <a:r>
              <a:rPr lang="en-US" altLang="zh-CN" dirty="0">
                <a:cs typeface="+mn-ea"/>
                <a:sym typeface="Arial" panose="020B0604020202020204" pitchFamily="34" charset="0"/>
              </a:rPr>
              <a:t>2</a:t>
            </a:r>
            <a:r>
              <a:rPr lang="zh-CN" altLang="en-US" dirty="0">
                <a:cs typeface="+mn-ea"/>
                <a:sym typeface="Arial" panose="020B0604020202020204" pitchFamily="34" charset="0"/>
              </a:rPr>
              <a:t>、使用</a:t>
            </a:r>
            <a:r>
              <a:rPr lang="en-US" altLang="zh-CN" dirty="0">
                <a:cs typeface="+mn-ea"/>
                <a:sym typeface="Arial" panose="020B0604020202020204" pitchFamily="34" charset="0"/>
              </a:rPr>
              <a:t>dbg_amd64_6.11.1.404</a:t>
            </a:r>
            <a:r>
              <a:rPr lang="zh-CN" altLang="en-US" dirty="0">
                <a:cs typeface="+mn-ea"/>
                <a:sym typeface="Arial" panose="020B0604020202020204" pitchFamily="34" charset="0"/>
              </a:rPr>
              <a:t>、</a:t>
            </a:r>
            <a:r>
              <a:rPr lang="en-US" altLang="zh-CN" dirty="0">
                <a:cs typeface="+mn-ea"/>
                <a:sym typeface="Arial" panose="020B0604020202020204" pitchFamily="34" charset="0"/>
              </a:rPr>
              <a:t>dbg_x86_6.11.1.404</a:t>
            </a:r>
          </a:p>
          <a:p>
            <a:r>
              <a:rPr lang="en-US" altLang="zh-CN" dirty="0">
                <a:cs typeface="+mn-ea"/>
                <a:sym typeface="Arial" panose="020B0604020202020204" pitchFamily="34" charset="0"/>
              </a:rPr>
              <a:t>       </a:t>
            </a:r>
            <a:r>
              <a:rPr lang="zh-CN" altLang="en-US" dirty="0" smtClean="0">
                <a:cs typeface="+mn-ea"/>
                <a:sym typeface="Arial" panose="020B0604020202020204" pitchFamily="34" charset="0"/>
              </a:rPr>
              <a:t>及</a:t>
            </a:r>
            <a:r>
              <a:rPr lang="zh-CN" altLang="en-US" dirty="0">
                <a:cs typeface="+mn-ea"/>
                <a:sym typeface="Arial" panose="020B0604020202020204" pitchFamily="34" charset="0"/>
              </a:rPr>
              <a:t>批处理文件排查内存溢出的位置。</a:t>
            </a:r>
            <a:endParaRPr lang="zh-CN" altLang="en-US" dirty="0"/>
          </a:p>
        </p:txBody>
      </p:sp>
    </p:spTree>
    <p:extLst>
      <p:ext uri="{BB962C8B-B14F-4D97-AF65-F5344CB8AC3E}">
        <p14:creationId xmlns:p14="http://schemas.microsoft.com/office/powerpoint/2010/main" val="146613048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7KCJAZM4%LDTFIIPVQLFQG4"/>
          <p:cNvPicPr>
            <a:picLocks noChangeAspect="1"/>
          </p:cNvPicPr>
          <p:nvPr/>
        </p:nvPicPr>
        <p:blipFill>
          <a:blip r:embed="rId3"/>
          <a:stretch>
            <a:fillRect/>
          </a:stretch>
        </p:blipFill>
        <p:spPr>
          <a:xfrm>
            <a:off x="7277100" y="138430"/>
            <a:ext cx="1781175" cy="533400"/>
          </a:xfrm>
          <a:prstGeom prst="rect">
            <a:avLst/>
          </a:prstGeom>
        </p:spPr>
      </p:pic>
      <p:sp>
        <p:nvSpPr>
          <p:cNvPr id="20" name="左右箭头 19"/>
          <p:cNvSpPr/>
          <p:nvPr/>
        </p:nvSpPr>
        <p:spPr>
          <a:xfrm>
            <a:off x="3754120" y="2490470"/>
            <a:ext cx="575945" cy="7556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5" name="矩形 24"/>
          <p:cNvSpPr/>
          <p:nvPr/>
        </p:nvSpPr>
        <p:spPr>
          <a:xfrm>
            <a:off x="4330065" y="1868805"/>
            <a:ext cx="2639060" cy="12763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015865" y="1868805"/>
            <a:ext cx="1153160" cy="457200"/>
          </a:xfrm>
          <a:prstGeom prst="rect">
            <a:avLst/>
          </a:prstGeom>
          <a:noFill/>
        </p:spPr>
        <p:txBody>
          <a:bodyPr wrap="square" rtlCol="0">
            <a:spAutoFit/>
          </a:bodyPr>
          <a:lstStyle/>
          <a:p>
            <a:r>
              <a:rPr lang="en-US" altLang="zh-CN" dirty="0">
                <a:sym typeface="+mn-ea"/>
              </a:rPr>
              <a:t>Admin</a:t>
            </a:r>
            <a:endParaRPr lang="zh-CN" altLang="en-US" dirty="0"/>
          </a:p>
        </p:txBody>
      </p:sp>
      <p:sp>
        <p:nvSpPr>
          <p:cNvPr id="28" name="矩形 27"/>
          <p:cNvSpPr/>
          <p:nvPr/>
        </p:nvSpPr>
        <p:spPr>
          <a:xfrm>
            <a:off x="5003165" y="2359660"/>
            <a:ext cx="1181100" cy="2914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psConfig</a:t>
            </a:r>
          </a:p>
        </p:txBody>
      </p:sp>
      <p:sp>
        <p:nvSpPr>
          <p:cNvPr id="29" name="矩形 28"/>
          <p:cNvSpPr/>
          <p:nvPr/>
        </p:nvSpPr>
        <p:spPr>
          <a:xfrm>
            <a:off x="5655945" y="2772410"/>
            <a:ext cx="1196340" cy="2959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psMonitor</a:t>
            </a:r>
          </a:p>
        </p:txBody>
      </p:sp>
      <p:sp>
        <p:nvSpPr>
          <p:cNvPr id="30" name="矩形 29"/>
          <p:cNvSpPr/>
          <p:nvPr/>
        </p:nvSpPr>
        <p:spPr>
          <a:xfrm>
            <a:off x="4429125" y="2771775"/>
            <a:ext cx="1181100" cy="2965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rPr>
              <a:t>psSimulator</a:t>
            </a:r>
            <a:endParaRPr lang="en-US" altLang="zh-CN" sz="1400" dirty="0">
              <a:solidFill>
                <a:schemeClr val="tx1"/>
              </a:solidFill>
            </a:endParaRPr>
          </a:p>
        </p:txBody>
      </p:sp>
      <p:sp>
        <p:nvSpPr>
          <p:cNvPr id="32" name="矩形 31"/>
          <p:cNvSpPr/>
          <p:nvPr/>
        </p:nvSpPr>
        <p:spPr>
          <a:xfrm>
            <a:off x="1442085" y="2276872"/>
            <a:ext cx="2292985" cy="4838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altLang="zh-CN" dirty="0" err="1">
                <a:solidFill>
                  <a:schemeClr val="accent4"/>
                </a:solidFill>
              </a:rPr>
              <a:t>pSpace</a:t>
            </a:r>
            <a:r>
              <a:rPr lang="en-US" altLang="zh-CN" dirty="0">
                <a:solidFill>
                  <a:schemeClr val="accent4"/>
                </a:solidFill>
              </a:rPr>
              <a:t> Server</a:t>
            </a:r>
          </a:p>
        </p:txBody>
      </p:sp>
      <p:sp>
        <p:nvSpPr>
          <p:cNvPr id="33" name="矩形 32"/>
          <p:cNvSpPr/>
          <p:nvPr/>
        </p:nvSpPr>
        <p:spPr>
          <a:xfrm>
            <a:off x="1443355" y="1447562"/>
            <a:ext cx="2291715" cy="477520"/>
          </a:xfrm>
          <a:prstGeom prst="rect">
            <a:avLst/>
          </a:prstGeom>
          <a:solidFill>
            <a:schemeClr val="accent2">
              <a:lumMod val="75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altLang="zh-CN" dirty="0" err="1" smtClean="0">
                <a:solidFill>
                  <a:schemeClr val="accent4"/>
                </a:solidFill>
                <a:effectLst/>
              </a:rPr>
              <a:t>psView</a:t>
            </a:r>
            <a:endParaRPr lang="en-US" altLang="zh-CN" dirty="0">
              <a:solidFill>
                <a:schemeClr val="accent4"/>
              </a:solidFill>
              <a:effectLst/>
            </a:endParaRPr>
          </a:p>
        </p:txBody>
      </p:sp>
      <p:sp>
        <p:nvSpPr>
          <p:cNvPr id="34" name="矩形 33"/>
          <p:cNvSpPr/>
          <p:nvPr/>
        </p:nvSpPr>
        <p:spPr>
          <a:xfrm>
            <a:off x="1442085" y="3119199"/>
            <a:ext cx="2291715" cy="477520"/>
          </a:xfrm>
          <a:prstGeom prst="rect">
            <a:avLst/>
          </a:prstGeom>
          <a:solidFill>
            <a:schemeClr val="accent2">
              <a:lumMod val="75000"/>
            </a:schemeClr>
          </a:solid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algn="ctr"/>
            <a:r>
              <a:rPr lang="en-US" altLang="zh-CN" dirty="0" err="1">
                <a:solidFill>
                  <a:schemeClr val="accent4"/>
                </a:solidFill>
                <a:effectLst/>
              </a:rPr>
              <a:t>IoServer</a:t>
            </a:r>
            <a:endParaRPr lang="en-US" altLang="zh-CN" dirty="0">
              <a:solidFill>
                <a:schemeClr val="accent4"/>
              </a:solidFill>
              <a:effectLst/>
            </a:endParaRPr>
          </a:p>
        </p:txBody>
      </p:sp>
      <p:sp>
        <p:nvSpPr>
          <p:cNvPr id="9" name="文本框 8"/>
          <p:cNvSpPr txBox="1"/>
          <p:nvPr/>
        </p:nvSpPr>
        <p:spPr>
          <a:xfrm>
            <a:off x="838835" y="3487420"/>
            <a:ext cx="8475345" cy="3129915"/>
          </a:xfrm>
          <a:prstGeom prst="rect">
            <a:avLst/>
          </a:prstGeom>
          <a:noFill/>
        </p:spPr>
        <p:txBody>
          <a:bodyPr wrap="square" rtlCol="0">
            <a:spAutoFit/>
          </a:bodyPr>
          <a:lstStyle/>
          <a:p>
            <a:pPr marL="0" indent="0">
              <a:buNone/>
            </a:pPr>
            <a:endParaRPr lang="en-US" altLang="zh-CN" dirty="0">
              <a:solidFill>
                <a:schemeClr val="accent1"/>
              </a:solidFill>
              <a:latin typeface="Lucida Sans Unicode" panose="020B0602030504020204" pitchFamily="2" charset="0"/>
              <a:sym typeface="Arial" panose="020B0604020202020204" pitchFamily="34" charset="0"/>
            </a:endParaRPr>
          </a:p>
          <a:p>
            <a:pPr marL="1905" lvl="0" indent="340995" algn="l" eaLnBrk="0" latinLnBrk="0" hangingPunct="0">
              <a:buClr>
                <a:srgbClr val="FF9900"/>
              </a:buClr>
              <a:buFont typeface="Wingdings" panose="05000000000000000000" pitchFamily="2" charset="2"/>
              <a:buChar char="Ø"/>
            </a:pPr>
            <a:r>
              <a:rPr lang="zh-CN" altLang="en-US" sz="2800" b="1" dirty="0">
                <a:solidFill>
                  <a:schemeClr val="accent6">
                    <a:lumMod val="75000"/>
                  </a:schemeClr>
                </a:solidFill>
                <a:latin typeface="Lucida Sans Unicode" panose="020B0602030504020204" pitchFamily="2" charset="0"/>
                <a:sym typeface="+mn-ea"/>
              </a:rPr>
              <a:t>psAdmi</a:t>
            </a:r>
            <a:r>
              <a:rPr lang="en-US" altLang="zh-CN" sz="2800" b="1" dirty="0">
                <a:solidFill>
                  <a:schemeClr val="accent6">
                    <a:lumMod val="75000"/>
                  </a:schemeClr>
                </a:solidFill>
                <a:latin typeface="Lucida Sans Unicode" panose="020B0602030504020204" pitchFamily="2" charset="0"/>
                <a:sym typeface="+mn-ea"/>
              </a:rPr>
              <a:t>n</a:t>
            </a:r>
            <a:endParaRPr lang="en-US" altLang="zh-CN" sz="2800" b="1" dirty="0">
              <a:solidFill>
                <a:schemeClr val="accent6">
                  <a:lumMod val="75000"/>
                </a:schemeClr>
              </a:solidFill>
              <a:latin typeface="Lucida Sans Unicode" panose="020B0602030504020204" pitchFamily="2" charset="0"/>
              <a:ea typeface="宋体" panose="02010600030101010101" pitchFamily="2" charset="-122"/>
              <a:sym typeface="+mn-ea"/>
            </a:endParaRPr>
          </a:p>
          <a:p>
            <a:pPr marL="1905" lvl="0" indent="-1905" algn="l" eaLnBrk="0" latinLnBrk="0" hangingPunct="0">
              <a:buClr>
                <a:srgbClr val="FF9900"/>
              </a:buClr>
              <a:buFont typeface="Wingdings" panose="05000000000000000000" pitchFamily="2" charset="2"/>
              <a:buNone/>
            </a:pPr>
            <a:r>
              <a:rPr lang="zh-CN" altLang="en-US" b="1" dirty="0">
                <a:solidFill>
                  <a:schemeClr val="tx1"/>
                </a:solidFill>
                <a:latin typeface="Lucida Sans Unicode" panose="020B0602030504020204" pitchFamily="2" charset="0"/>
                <a:sym typeface="+mn-ea"/>
              </a:rPr>
              <a:t>         </a:t>
            </a:r>
            <a:r>
              <a:rPr lang="zh-CN" altLang="en-US" dirty="0" smtClean="0">
                <a:solidFill>
                  <a:schemeClr val="tx1"/>
                </a:solidFill>
                <a:cs typeface="+mn-ea"/>
                <a:sym typeface="+mn-ea"/>
              </a:rPr>
              <a:t>psConfig:配置工具</a:t>
            </a:r>
            <a:r>
              <a:rPr lang="en-US" altLang="zh-CN" dirty="0" smtClean="0">
                <a:solidFill>
                  <a:schemeClr val="tx1"/>
                </a:solidFill>
                <a:cs typeface="+mn-ea"/>
                <a:sym typeface="+mn-ea"/>
              </a:rPr>
              <a:t>,</a:t>
            </a:r>
            <a:r>
              <a:rPr lang="zh-CN" altLang="en-US" dirty="0" smtClean="0">
                <a:solidFill>
                  <a:schemeClr val="tx1"/>
                </a:solidFill>
                <a:cs typeface="+mn-ea"/>
                <a:sym typeface="+mn-ea"/>
              </a:rPr>
              <a:t>在线配置pSpace,包含测点</a:t>
            </a:r>
            <a:r>
              <a:rPr lang="zh-CN" altLang="en-US" dirty="0">
                <a:cs typeface="+mn-ea"/>
                <a:sym typeface="+mn-ea"/>
              </a:rPr>
              <a:t>、</a:t>
            </a:r>
            <a:r>
              <a:rPr lang="zh-CN" altLang="en-US" dirty="0" smtClean="0">
                <a:solidFill>
                  <a:schemeClr val="tx1"/>
                </a:solidFill>
                <a:cs typeface="+mn-ea"/>
                <a:sym typeface="+mn-ea"/>
              </a:rPr>
              <a:t>历史、报警等配置</a:t>
            </a:r>
            <a:endParaRPr lang="zh-CN" altLang="en-US" dirty="0" smtClean="0">
              <a:solidFill>
                <a:schemeClr val="tx1"/>
              </a:solidFill>
              <a:ea typeface="宋体" panose="02010600030101010101" pitchFamily="2" charset="-122"/>
              <a:cs typeface="+mn-ea"/>
              <a:sym typeface="+mn-ea"/>
            </a:endParaRPr>
          </a:p>
          <a:p>
            <a:pPr marL="1905" lvl="0" indent="-1905" algn="l" eaLnBrk="0" latinLnBrk="0" hangingPunct="0">
              <a:buClr>
                <a:srgbClr val="FF9900"/>
              </a:buClr>
              <a:buFont typeface="Wingdings" panose="05000000000000000000" pitchFamily="2" charset="2"/>
              <a:buNone/>
            </a:pPr>
            <a:r>
              <a:rPr lang="zh-CN" altLang="en-US" dirty="0" smtClean="0">
                <a:solidFill>
                  <a:schemeClr val="tx1"/>
                </a:solidFill>
                <a:cs typeface="+mn-ea"/>
                <a:sym typeface="+mn-ea"/>
              </a:rPr>
              <a:t>          psMonitor:监视工具，查看pSpace中的实时、历史、报警及事件信息</a:t>
            </a:r>
            <a:endParaRPr lang="zh-CN" altLang="en-US" dirty="0" smtClean="0">
              <a:solidFill>
                <a:schemeClr val="tx1"/>
              </a:solidFill>
              <a:ea typeface="宋体" panose="02010600030101010101" pitchFamily="2" charset="-122"/>
              <a:cs typeface="+mn-ea"/>
              <a:sym typeface="+mn-ea"/>
            </a:endParaRPr>
          </a:p>
          <a:p>
            <a:pPr marL="1905" lvl="0" indent="-1905" algn="l" eaLnBrk="0" latinLnBrk="0" hangingPunct="0">
              <a:buClr>
                <a:srgbClr val="FF9900"/>
              </a:buClr>
              <a:buFont typeface="Wingdings" panose="05000000000000000000" pitchFamily="2" charset="2"/>
              <a:buNone/>
            </a:pPr>
            <a:r>
              <a:rPr lang="zh-CN" altLang="en-US" dirty="0" smtClean="0">
                <a:solidFill>
                  <a:schemeClr val="tx1"/>
                </a:solidFill>
                <a:cs typeface="+mn-ea"/>
                <a:sym typeface="+mn-ea"/>
              </a:rPr>
              <a:t>          psSimulator:仿真工具，模拟设备生成随机、正弦、余弦、方波等模拟数据,主要是为了方便调试</a:t>
            </a:r>
            <a:r>
              <a:rPr lang="zh-CN" altLang="zh-CN" b="1" dirty="0">
                <a:solidFill>
                  <a:schemeClr val="tx1"/>
                </a:solidFill>
                <a:latin typeface="Lucida Sans Unicode" panose="020B0602030504020204" pitchFamily="2" charset="0"/>
                <a:sym typeface="+mn-ea"/>
              </a:rPr>
              <a:t>。</a:t>
            </a:r>
            <a:endParaRPr lang="zh-CN" altLang="en-US" b="1" dirty="0">
              <a:solidFill>
                <a:schemeClr val="tx1"/>
              </a:solidFill>
              <a:latin typeface="Lucida Sans Unicode" panose="020B0602030504020204" pitchFamily="2" charset="0"/>
              <a:sym typeface="+mn-ea"/>
            </a:endParaRPr>
          </a:p>
        </p:txBody>
      </p:sp>
      <p:pic>
        <p:nvPicPr>
          <p:cNvPr id="2" name="图片 1" descr="7KCJAZM4%LDTFIIPVQLFQG4"/>
          <p:cNvPicPr>
            <a:picLocks noChangeAspect="1"/>
          </p:cNvPicPr>
          <p:nvPr/>
        </p:nvPicPr>
        <p:blipFill>
          <a:blip r:embed="rId3"/>
          <a:stretch>
            <a:fillRect/>
          </a:stretch>
        </p:blipFill>
        <p:spPr>
          <a:xfrm>
            <a:off x="7276465" y="195580"/>
            <a:ext cx="1781175" cy="533400"/>
          </a:xfrm>
          <a:prstGeom prst="rect">
            <a:avLst/>
          </a:prstGeom>
        </p:spPr>
      </p:pic>
      <p:sp>
        <p:nvSpPr>
          <p:cNvPr id="6" name="标题 6145"/>
          <p:cNvSpPr/>
          <p:nvPr/>
        </p:nvSpPr>
        <p:spPr>
          <a:xfrm>
            <a:off x="954405" y="76009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dirty="0"/>
              <a:t>                  </a:t>
            </a:r>
            <a:r>
              <a:rPr lang="zh-CN" altLang="en-US" dirty="0"/>
              <a:t>学习成长</a:t>
            </a:r>
          </a:p>
        </p:txBody>
      </p:sp>
      <p:sp>
        <p:nvSpPr>
          <p:cNvPr id="4" name="左右箭头 3"/>
          <p:cNvSpPr/>
          <p:nvPr/>
        </p:nvSpPr>
        <p:spPr>
          <a:xfrm rot="5400000">
            <a:off x="2345338" y="2062242"/>
            <a:ext cx="353060" cy="762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左右箭头 6"/>
          <p:cNvSpPr/>
          <p:nvPr/>
        </p:nvSpPr>
        <p:spPr>
          <a:xfrm rot="5400000">
            <a:off x="2345338" y="2904014"/>
            <a:ext cx="353060" cy="76200"/>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27" grpId="0"/>
      <p:bldP spid="28" grpId="0" animBg="1"/>
      <p:bldP spid="29" grpId="0" animBg="1"/>
      <p:bldP spid="30" grpId="0" animBg="1"/>
      <p:bldP spid="32" grpId="0" animBg="1"/>
      <p:bldP spid="33" grpId="0" animBg="1"/>
      <p:bldP spid="34" grpId="0" animBg="1"/>
      <p:bldP spid="9" grpId="0"/>
      <p:bldP spid="4"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51840" y="601345"/>
            <a:ext cx="8333740" cy="2739211"/>
          </a:xfrm>
          <a:prstGeom prst="rect">
            <a:avLst/>
          </a:prstGeom>
          <a:noFill/>
        </p:spPr>
        <p:txBody>
          <a:bodyPr wrap="square" rtlCol="0">
            <a:spAutoFit/>
          </a:bodyPr>
          <a:lstStyle/>
          <a:p>
            <a:pPr marL="1905" lvl="0" indent="340995" algn="l" eaLnBrk="0" latinLnBrk="0" hangingPunct="0">
              <a:buClr>
                <a:srgbClr val="FF9900"/>
              </a:buClr>
              <a:buFont typeface="Wingdings" panose="05000000000000000000" pitchFamily="2" charset="2"/>
              <a:buChar char="Ø"/>
            </a:pPr>
            <a:r>
              <a:rPr lang="zh-CN" altLang="en-US" b="1" dirty="0">
                <a:latin typeface="Lucida Sans Unicode" panose="020B0602030504020204" pitchFamily="2" charset="0"/>
                <a:sym typeface="+mn-ea"/>
              </a:rPr>
              <a:t>psView</a:t>
            </a:r>
            <a:r>
              <a:rPr lang="en-US" altLang="zh-CN" b="1" dirty="0">
                <a:latin typeface="Lucida Sans Unicode" panose="020B0602030504020204" pitchFamily="2" charset="0"/>
                <a:sym typeface="+mn-ea"/>
              </a:rPr>
              <a:t>:</a:t>
            </a:r>
            <a:r>
              <a:rPr lang="zh-CN" altLang="en-US" dirty="0" smtClean="0">
                <a:cs typeface="+mn-ea"/>
                <a:sym typeface="+mn-ea"/>
              </a:rPr>
              <a:t>组态工具,将文本、报表、曲线等绑定pSpace中测点，对数据进行展示、下置。</a:t>
            </a:r>
            <a:endParaRPr lang="zh-CN" altLang="en-US" b="1" dirty="0">
              <a:solidFill>
                <a:schemeClr val="tx1"/>
              </a:solidFill>
              <a:latin typeface="Lucida Sans Unicode" panose="020B0602030504020204" pitchFamily="2" charset="0"/>
              <a:ea typeface="宋体" panose="02010600030101010101" pitchFamily="2" charset="-122"/>
              <a:sym typeface="+mn-ea"/>
            </a:endParaRPr>
          </a:p>
          <a:p>
            <a:pPr marL="1905" lvl="0" indent="-1905" algn="l" eaLnBrk="0" latinLnBrk="0" hangingPunct="0">
              <a:buClr>
                <a:srgbClr val="FF9900"/>
              </a:buClr>
              <a:buFont typeface="Wingdings" panose="05000000000000000000" pitchFamily="2" charset="2"/>
              <a:buNone/>
            </a:pPr>
            <a:endParaRPr lang="zh-CN" altLang="en-US" b="1" dirty="0">
              <a:solidFill>
                <a:schemeClr val="tx1"/>
              </a:solidFill>
              <a:latin typeface="Lucida Sans Unicode" panose="020B0602030504020204" pitchFamily="2" charset="0"/>
              <a:ea typeface="宋体" panose="02010600030101010101" pitchFamily="2" charset="-122"/>
              <a:sym typeface="+mn-ea"/>
            </a:endParaRPr>
          </a:p>
          <a:p>
            <a:pPr marL="1905" lvl="0" indent="283845" algn="l" eaLnBrk="0" latinLnBrk="0" hangingPunct="0">
              <a:buClr>
                <a:srgbClr val="FF9900"/>
              </a:buClr>
              <a:buFont typeface="Wingdings" panose="05000000000000000000" pitchFamily="2" charset="2"/>
              <a:buChar char="Ø"/>
            </a:pPr>
            <a:r>
              <a:rPr lang="zh-CN" altLang="en-US" sz="2800" b="1" dirty="0">
                <a:solidFill>
                  <a:schemeClr val="accent6">
                    <a:lumMod val="75000"/>
                  </a:schemeClr>
                </a:solidFill>
                <a:latin typeface="Lucida Sans Unicode" panose="020B0602030504020204" pitchFamily="2" charset="0"/>
                <a:sym typeface="+mn-ea"/>
              </a:rPr>
              <a:t>IO</a:t>
            </a:r>
            <a:r>
              <a:rPr lang="en-US" altLang="zh-CN" sz="2800" b="1" dirty="0">
                <a:solidFill>
                  <a:schemeClr val="accent6">
                    <a:lumMod val="75000"/>
                  </a:schemeClr>
                </a:solidFill>
                <a:latin typeface="Lucida Sans Unicode" panose="020B0602030504020204" pitchFamily="2" charset="0"/>
                <a:sym typeface="+mn-ea"/>
              </a:rPr>
              <a:t>Server</a:t>
            </a:r>
          </a:p>
          <a:p>
            <a:pPr marL="1905" lvl="0" eaLnBrk="0" hangingPunct="0">
              <a:buClr>
                <a:srgbClr val="FF9900"/>
              </a:buClr>
              <a:buFont typeface="Wingdings" panose="05000000000000000000" pitchFamily="2" charset="2"/>
            </a:pPr>
            <a:r>
              <a:rPr lang="en-US" altLang="zh-CN" b="1" dirty="0">
                <a:latin typeface="Lucida Sans Unicode" panose="020B0602030504020204" pitchFamily="2" charset="0"/>
                <a:sym typeface="+mn-ea"/>
              </a:rPr>
              <a:t>	</a:t>
            </a:r>
            <a:r>
              <a:rPr lang="zh-CN" altLang="en-US" dirty="0" smtClean="0">
                <a:cs typeface="+mn-ea"/>
                <a:sym typeface="+mn-ea"/>
              </a:rPr>
              <a:t>Io</a:t>
            </a:r>
            <a:r>
              <a:rPr lang="en-US" altLang="zh-CN" dirty="0" smtClean="0">
                <a:cs typeface="+mn-ea"/>
                <a:sym typeface="+mn-ea"/>
              </a:rPr>
              <a:t>C</a:t>
            </a:r>
            <a:r>
              <a:rPr lang="zh-CN" altLang="en-US" dirty="0" smtClean="0">
                <a:cs typeface="+mn-ea"/>
                <a:sym typeface="+mn-ea"/>
              </a:rPr>
              <a:t>onfig</a:t>
            </a:r>
            <a:r>
              <a:rPr lang="zh-CN" altLang="en-US" dirty="0">
                <a:cs typeface="+mn-ea"/>
                <a:sym typeface="+mn-ea"/>
              </a:rPr>
              <a:t>、 CEConfig :</a:t>
            </a:r>
            <a:r>
              <a:rPr lang="zh-CN" altLang="en-US" dirty="0" smtClean="0">
                <a:cs typeface="+mn-ea"/>
                <a:sym typeface="+mn-ea"/>
              </a:rPr>
              <a:t>配置工具，离线生成供pSpace使用的配置文件，包含数据源、采集站或计算站配置。</a:t>
            </a:r>
            <a:endParaRPr lang="zh-CN" altLang="en-US" dirty="0"/>
          </a:p>
          <a:p>
            <a:endParaRPr lang="zh-CN" altLang="en-US"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7KCJAZM4%LDTFIIPVQLFQG4"/>
          <p:cNvPicPr>
            <a:picLocks noChangeAspect="1"/>
          </p:cNvPicPr>
          <p:nvPr/>
        </p:nvPicPr>
        <p:blipFill>
          <a:blip r:embed="rId3"/>
          <a:stretch>
            <a:fillRect/>
          </a:stretch>
        </p:blipFill>
        <p:spPr>
          <a:xfrm>
            <a:off x="7276465" y="195580"/>
            <a:ext cx="1781175" cy="533400"/>
          </a:xfrm>
          <a:prstGeom prst="rect">
            <a:avLst/>
          </a:prstGeom>
        </p:spPr>
      </p:pic>
      <p:sp>
        <p:nvSpPr>
          <p:cNvPr id="7" name="标题 6145"/>
          <p:cNvSpPr/>
          <p:nvPr/>
        </p:nvSpPr>
        <p:spPr>
          <a:xfrm>
            <a:off x="954405" y="76009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a:t>                  </a:t>
            </a:r>
            <a:r>
              <a:rPr lang="zh-CN" altLang="en-US"/>
              <a:t>工作总结</a:t>
            </a:r>
          </a:p>
        </p:txBody>
      </p:sp>
      <p:sp>
        <p:nvSpPr>
          <p:cNvPr id="9" name="文本框 8"/>
          <p:cNvSpPr txBox="1"/>
          <p:nvPr/>
        </p:nvSpPr>
        <p:spPr>
          <a:xfrm>
            <a:off x="1306195" y="1766158"/>
            <a:ext cx="3121025" cy="518160"/>
          </a:xfrm>
          <a:prstGeom prst="rect">
            <a:avLst/>
          </a:prstGeom>
          <a:noFill/>
        </p:spPr>
        <p:txBody>
          <a:bodyPr wrap="square" rtlCol="0">
            <a:spAutoFit/>
          </a:bodyPr>
          <a:lstStyle/>
          <a:p>
            <a:r>
              <a:rPr lang="zh-CN" altLang="en-US" sz="2800" b="1" dirty="0">
                <a:solidFill>
                  <a:schemeClr val="accent6">
                    <a:lumMod val="75000"/>
                  </a:schemeClr>
                </a:solidFill>
                <a:sym typeface="+mn-ea"/>
              </a:rPr>
              <a:t>一、工作成果</a:t>
            </a:r>
          </a:p>
        </p:txBody>
      </p:sp>
      <p:sp>
        <p:nvSpPr>
          <p:cNvPr id="2" name="文本框 1"/>
          <p:cNvSpPr txBox="1"/>
          <p:nvPr/>
        </p:nvSpPr>
        <p:spPr>
          <a:xfrm>
            <a:off x="1763688" y="2284318"/>
            <a:ext cx="5616624" cy="461665"/>
          </a:xfrm>
          <a:prstGeom prst="rect">
            <a:avLst/>
          </a:prstGeom>
          <a:noFill/>
        </p:spPr>
        <p:txBody>
          <a:bodyPr wrap="square" rtlCol="0">
            <a:spAutoFit/>
          </a:bodyPr>
          <a:lstStyle/>
          <a:p>
            <a:r>
              <a:rPr lang="en-US" altLang="zh-CN" dirty="0"/>
              <a:t>1</a:t>
            </a:r>
            <a:r>
              <a:rPr lang="zh-CN" altLang="en-US" dirty="0"/>
              <a:t>、完善</a:t>
            </a:r>
            <a:r>
              <a:rPr lang="en-US" altLang="zh-CN" dirty="0" err="1"/>
              <a:t>pSpace</a:t>
            </a:r>
            <a:r>
              <a:rPr lang="zh-CN" altLang="en-US" dirty="0"/>
              <a:t>的</a:t>
            </a:r>
            <a:r>
              <a:rPr lang="en-US" altLang="zh-CN" dirty="0"/>
              <a:t>.node.js</a:t>
            </a:r>
            <a:r>
              <a:rPr lang="zh-CN" altLang="zh-CN" dirty="0"/>
              <a:t>接口测试实例</a:t>
            </a:r>
            <a:r>
              <a:rPr lang="zh-CN" altLang="en-US" dirty="0" smtClean="0"/>
              <a:t>。</a:t>
            </a:r>
            <a:endParaRPr lang="en-US" altLang="zh-CN" dirty="0"/>
          </a:p>
        </p:txBody>
      </p:sp>
      <p:sp>
        <p:nvSpPr>
          <p:cNvPr id="3" name="文本框 2"/>
          <p:cNvSpPr txBox="1"/>
          <p:nvPr/>
        </p:nvSpPr>
        <p:spPr>
          <a:xfrm>
            <a:off x="1691680" y="2852936"/>
            <a:ext cx="3185547" cy="461665"/>
          </a:xfrm>
          <a:prstGeom prst="rect">
            <a:avLst/>
          </a:prstGeom>
          <a:noFill/>
        </p:spPr>
        <p:txBody>
          <a:bodyPr wrap="square" rtlCol="0">
            <a:spAutoFit/>
          </a:bodyPr>
          <a:lstStyle/>
          <a:p>
            <a:r>
              <a:rPr lang="en-US" altLang="zh-CN" dirty="0"/>
              <a:t> 2</a:t>
            </a:r>
            <a:r>
              <a:rPr lang="zh-CN" altLang="en-US" dirty="0"/>
              <a:t>、修复</a:t>
            </a:r>
            <a:r>
              <a:rPr lang="en-US" altLang="zh-CN" dirty="0" err="1"/>
              <a:t>IoConfig</a:t>
            </a:r>
            <a:r>
              <a:rPr lang="en-US" altLang="zh-CN" dirty="0"/>
              <a:t> bug</a:t>
            </a:r>
            <a:r>
              <a:rPr lang="zh-CN" altLang="en-US" dirty="0"/>
              <a:t>。</a:t>
            </a:r>
          </a:p>
        </p:txBody>
      </p:sp>
      <p:sp>
        <p:nvSpPr>
          <p:cNvPr id="4" name="文本框 3"/>
          <p:cNvSpPr txBox="1"/>
          <p:nvPr/>
        </p:nvSpPr>
        <p:spPr>
          <a:xfrm>
            <a:off x="1763688" y="3356992"/>
            <a:ext cx="2969523" cy="461665"/>
          </a:xfrm>
          <a:prstGeom prst="rect">
            <a:avLst/>
          </a:prstGeom>
          <a:noFill/>
        </p:spPr>
        <p:txBody>
          <a:bodyPr wrap="square" rtlCol="0">
            <a:spAutoFit/>
          </a:bodyPr>
          <a:lstStyle/>
          <a:p>
            <a:r>
              <a:rPr lang="en-US" altLang="zh-CN" dirty="0"/>
              <a:t>3</a:t>
            </a:r>
            <a:r>
              <a:rPr lang="zh-CN" altLang="en-US" dirty="0"/>
              <a:t>、修复</a:t>
            </a:r>
            <a:r>
              <a:rPr lang="en-US" altLang="zh-CN" dirty="0" err="1"/>
              <a:t>pSview</a:t>
            </a:r>
            <a:r>
              <a:rPr lang="en-US" altLang="zh-CN" dirty="0"/>
              <a:t> bug</a:t>
            </a:r>
            <a:r>
              <a:rPr lang="zh-CN" altLang="en-US" dirty="0" smtClean="0"/>
              <a:t>。</a:t>
            </a:r>
            <a:endParaRPr lang="en-US" altLang="zh-CN" dirty="0"/>
          </a:p>
        </p:txBody>
      </p:sp>
      <p:sp>
        <p:nvSpPr>
          <p:cNvPr id="5" name="文本框 4"/>
          <p:cNvSpPr txBox="1"/>
          <p:nvPr/>
        </p:nvSpPr>
        <p:spPr>
          <a:xfrm>
            <a:off x="1691680" y="3831431"/>
            <a:ext cx="2736304" cy="461665"/>
          </a:xfrm>
          <a:prstGeom prst="rect">
            <a:avLst/>
          </a:prstGeom>
          <a:noFill/>
        </p:spPr>
        <p:txBody>
          <a:bodyPr wrap="square" rtlCol="0">
            <a:spAutoFit/>
          </a:bodyPr>
          <a:lstStyle/>
          <a:p>
            <a:r>
              <a:rPr lang="en-US" altLang="zh-CN" dirty="0"/>
              <a:t> 4</a:t>
            </a:r>
            <a:r>
              <a:rPr lang="zh-CN" altLang="en-US" dirty="0"/>
              <a:t>、支持厚朴现场。</a:t>
            </a:r>
          </a:p>
        </p:txBody>
      </p:sp>
      <p:sp>
        <p:nvSpPr>
          <p:cNvPr id="8" name="文本框 7"/>
          <p:cNvSpPr txBox="1"/>
          <p:nvPr/>
        </p:nvSpPr>
        <p:spPr>
          <a:xfrm>
            <a:off x="1674485" y="4365104"/>
            <a:ext cx="4913739" cy="461665"/>
          </a:xfrm>
          <a:prstGeom prst="rect">
            <a:avLst/>
          </a:prstGeom>
          <a:noFill/>
        </p:spPr>
        <p:txBody>
          <a:bodyPr wrap="square" rtlCol="0">
            <a:spAutoFit/>
          </a:bodyPr>
          <a:lstStyle/>
          <a:p>
            <a:r>
              <a:rPr lang="en-US" altLang="zh-CN" dirty="0"/>
              <a:t> 5</a:t>
            </a:r>
            <a:r>
              <a:rPr lang="zh-CN" altLang="en-US" dirty="0"/>
              <a:t>、修复</a:t>
            </a:r>
            <a:r>
              <a:rPr lang="en-US" altLang="zh-CN" dirty="0" err="1"/>
              <a:t>pSpace</a:t>
            </a:r>
            <a:r>
              <a:rPr lang="zh-CN" altLang="en-US" dirty="0"/>
              <a:t>的</a:t>
            </a:r>
            <a:r>
              <a:rPr lang="en-US" altLang="zh-CN" dirty="0"/>
              <a:t>node.js</a:t>
            </a:r>
            <a:r>
              <a:rPr lang="zh-CN" altLang="en-US" dirty="0"/>
              <a:t>接口</a:t>
            </a:r>
            <a:r>
              <a:rPr lang="en-US" altLang="zh-CN" dirty="0"/>
              <a:t>bug</a:t>
            </a:r>
            <a:r>
              <a:rPr lang="zh-CN" altLang="en-US" dirty="0"/>
              <a:t>。</a:t>
            </a:r>
          </a:p>
        </p:txBody>
      </p:sp>
      <p:sp>
        <p:nvSpPr>
          <p:cNvPr id="11" name="文本框 10"/>
          <p:cNvSpPr txBox="1"/>
          <p:nvPr/>
        </p:nvSpPr>
        <p:spPr>
          <a:xfrm>
            <a:off x="1657290" y="4839543"/>
            <a:ext cx="3778806" cy="461665"/>
          </a:xfrm>
          <a:prstGeom prst="rect">
            <a:avLst/>
          </a:prstGeom>
          <a:noFill/>
        </p:spPr>
        <p:txBody>
          <a:bodyPr wrap="square" rtlCol="0">
            <a:spAutoFit/>
          </a:bodyPr>
          <a:lstStyle/>
          <a:p>
            <a:r>
              <a:rPr lang="en-US" altLang="zh-CN" dirty="0"/>
              <a:t> 6</a:t>
            </a:r>
            <a:r>
              <a:rPr lang="zh-CN" altLang="en-US" dirty="0"/>
              <a:t>、支持技术中心孙晓茹。</a:t>
            </a:r>
          </a:p>
        </p:txBody>
      </p:sp>
      <p:sp>
        <p:nvSpPr>
          <p:cNvPr id="12" name="文本框 11"/>
          <p:cNvSpPr txBox="1"/>
          <p:nvPr/>
        </p:nvSpPr>
        <p:spPr>
          <a:xfrm>
            <a:off x="1746493" y="5343599"/>
            <a:ext cx="2825507" cy="461665"/>
          </a:xfrm>
          <a:prstGeom prst="rect">
            <a:avLst/>
          </a:prstGeom>
          <a:noFill/>
        </p:spPr>
        <p:txBody>
          <a:bodyPr wrap="square" rtlCol="0">
            <a:spAutoFit/>
          </a:bodyPr>
          <a:lstStyle/>
          <a:p>
            <a:r>
              <a:rPr lang="en-US" altLang="zh-CN" dirty="0"/>
              <a:t>7</a:t>
            </a:r>
            <a:r>
              <a:rPr lang="zh-CN" altLang="en-US" dirty="0"/>
              <a:t>、支持工程部张兵</a:t>
            </a:r>
            <a:r>
              <a:rPr lang="zh-CN" altLang="en-US" dirty="0" smtClean="0"/>
              <a:t>。</a:t>
            </a:r>
            <a:endParaRPr lang="en-US" altLang="zh-CN" dirty="0"/>
          </a:p>
        </p:txBody>
      </p:sp>
    </p:spTree>
    <p:extLst>
      <p:ext uri="{BB962C8B-B14F-4D97-AF65-F5344CB8AC3E}">
        <p14:creationId xmlns:p14="http://schemas.microsoft.com/office/powerpoint/2010/main" val="335665545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7KCJAZM4%LDTFIIPVQLFQG4"/>
          <p:cNvPicPr>
            <a:picLocks noChangeAspect="1"/>
          </p:cNvPicPr>
          <p:nvPr/>
        </p:nvPicPr>
        <p:blipFill>
          <a:blip r:embed="rId3"/>
          <a:stretch>
            <a:fillRect/>
          </a:stretch>
        </p:blipFill>
        <p:spPr>
          <a:xfrm>
            <a:off x="7276465" y="123825"/>
            <a:ext cx="1781175" cy="533400"/>
          </a:xfrm>
          <a:prstGeom prst="rect">
            <a:avLst/>
          </a:prstGeom>
        </p:spPr>
      </p:pic>
      <p:sp>
        <p:nvSpPr>
          <p:cNvPr id="7" name="标题 6145"/>
          <p:cNvSpPr/>
          <p:nvPr/>
        </p:nvSpPr>
        <p:spPr>
          <a:xfrm>
            <a:off x="667385" y="616585"/>
            <a:ext cx="8001000" cy="851535"/>
          </a:xfrm>
          <a:prstGeom prst="rect">
            <a:avLst/>
          </a:prstGeom>
          <a:noFill/>
          <a:ln w="9525">
            <a:noFill/>
          </a:ln>
        </p:spPr>
        <p:txBody>
          <a:bodyPr anchor="ctr"/>
          <a:lstStyle>
            <a:lvl1pPr marL="0" lvl="0" indent="0" algn="l" defTabSz="914400" eaLnBrk="1" fontAlgn="t" latinLnBrk="0" hangingPunct="1">
              <a:lnSpc>
                <a:spcPts val="3200"/>
              </a:lnSpc>
              <a:spcBef>
                <a:spcPct val="0"/>
              </a:spcBef>
              <a:spcAft>
                <a:spcPct val="0"/>
              </a:spcAft>
              <a:buClr>
                <a:srgbClr val="000000"/>
              </a:buClr>
              <a:buSzPct val="100000"/>
              <a:buFont typeface="Times New Roman" panose="02020603050405020304" pitchFamily="18" charset="0"/>
              <a:buNone/>
              <a:defRPr sz="4400" b="1" i="0" u="none" kern="1200" baseline="0">
                <a:solidFill>
                  <a:srgbClr val="074888"/>
                </a:solidFill>
                <a:latin typeface="+mj-lt"/>
                <a:ea typeface="+mj-ea"/>
                <a:cs typeface="+mj-cs"/>
              </a:defRPr>
            </a:lvl1pPr>
          </a:lstStyle>
          <a:p>
            <a:r>
              <a:rPr lang="en-US" altLang="zh-CN"/>
              <a:t>                  </a:t>
            </a:r>
            <a:r>
              <a:rPr lang="zh-CN" altLang="en-US"/>
              <a:t>工作总结</a:t>
            </a:r>
          </a:p>
        </p:txBody>
      </p:sp>
      <p:sp>
        <p:nvSpPr>
          <p:cNvPr id="4" name="文本框 3"/>
          <p:cNvSpPr txBox="1"/>
          <p:nvPr/>
        </p:nvSpPr>
        <p:spPr>
          <a:xfrm>
            <a:off x="882015" y="1300480"/>
            <a:ext cx="8103870" cy="892552"/>
          </a:xfrm>
          <a:prstGeom prst="rect">
            <a:avLst/>
          </a:prstGeom>
          <a:noFill/>
        </p:spPr>
        <p:txBody>
          <a:bodyPr wrap="square" rtlCol="0">
            <a:spAutoFit/>
          </a:bodyPr>
          <a:lstStyle/>
          <a:p>
            <a:r>
              <a:rPr lang="en-US" altLang="zh-CN" dirty="0" smtClean="0"/>
              <a:t>	</a:t>
            </a:r>
            <a:endParaRPr lang="zh-CN" altLang="en-US" dirty="0"/>
          </a:p>
          <a:p>
            <a:r>
              <a:rPr lang="zh-CN" altLang="en-US" sz="2800" b="1" dirty="0">
                <a:solidFill>
                  <a:schemeClr val="accent6">
                    <a:lumMod val="75000"/>
                  </a:schemeClr>
                </a:solidFill>
                <a:sym typeface="+mn-ea"/>
              </a:rPr>
              <a:t>二、心得</a:t>
            </a:r>
            <a:r>
              <a:rPr lang="zh-CN" altLang="en-US" sz="2800" b="1" dirty="0" smtClean="0">
                <a:solidFill>
                  <a:schemeClr val="accent6">
                    <a:lumMod val="75000"/>
                  </a:schemeClr>
                </a:solidFill>
                <a:sym typeface="+mn-ea"/>
              </a:rPr>
              <a:t>体会</a:t>
            </a:r>
            <a:endParaRPr lang="zh-CN" altLang="en-US" sz="2800" b="1" dirty="0">
              <a:solidFill>
                <a:schemeClr val="accent6">
                  <a:lumMod val="75000"/>
                </a:schemeClr>
              </a:solidFill>
              <a:sym typeface="+mn-ea"/>
            </a:endParaRPr>
          </a:p>
        </p:txBody>
      </p:sp>
      <p:sp>
        <p:nvSpPr>
          <p:cNvPr id="2" name="矩形 1"/>
          <p:cNvSpPr/>
          <p:nvPr/>
        </p:nvSpPr>
        <p:spPr>
          <a:xfrm>
            <a:off x="1713746" y="3077592"/>
            <a:ext cx="553998" cy="1503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3" name="文本框 2"/>
          <p:cNvSpPr txBox="1"/>
          <p:nvPr/>
        </p:nvSpPr>
        <p:spPr>
          <a:xfrm>
            <a:off x="1713746" y="3212976"/>
            <a:ext cx="553998" cy="1368152"/>
          </a:xfrm>
          <a:prstGeom prst="rect">
            <a:avLst/>
          </a:prstGeom>
          <a:noFill/>
        </p:spPr>
        <p:txBody>
          <a:bodyPr vert="eaVert" wrap="square" rtlCol="0">
            <a:spAutoFit/>
          </a:bodyPr>
          <a:lstStyle/>
          <a:p>
            <a:r>
              <a:rPr lang="zh-CN" altLang="en-US" dirty="0" smtClean="0"/>
              <a:t>问题来了</a:t>
            </a:r>
            <a:endParaRPr lang="zh-CN" altLang="en-US" dirty="0"/>
          </a:p>
        </p:txBody>
      </p:sp>
      <p:sp>
        <p:nvSpPr>
          <p:cNvPr id="5" name="文本框 4"/>
          <p:cNvSpPr txBox="1"/>
          <p:nvPr/>
        </p:nvSpPr>
        <p:spPr>
          <a:xfrm>
            <a:off x="1331640" y="2348880"/>
            <a:ext cx="5544616" cy="461665"/>
          </a:xfrm>
          <a:prstGeom prst="rect">
            <a:avLst/>
          </a:prstGeom>
          <a:noFill/>
        </p:spPr>
        <p:txBody>
          <a:bodyPr wrap="square" rtlCol="0">
            <a:spAutoFit/>
          </a:bodyPr>
          <a:lstStyle/>
          <a:p>
            <a:r>
              <a:rPr lang="en-US" altLang="zh-CN" dirty="0" smtClean="0"/>
              <a:t>1</a:t>
            </a:r>
            <a:r>
              <a:rPr lang="zh-CN" altLang="en-US" dirty="0" smtClean="0"/>
              <a:t>、注意宏观把控问题，多进行逻辑疏通</a:t>
            </a:r>
            <a:endParaRPr lang="zh-CN" altLang="en-US" dirty="0"/>
          </a:p>
        </p:txBody>
      </p:sp>
      <p:sp>
        <p:nvSpPr>
          <p:cNvPr id="10" name="矩形 9"/>
          <p:cNvSpPr/>
          <p:nvPr/>
        </p:nvSpPr>
        <p:spPr>
          <a:xfrm>
            <a:off x="6444208" y="3140968"/>
            <a:ext cx="553998" cy="15035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1" name="文本框 10"/>
          <p:cNvSpPr txBox="1"/>
          <p:nvPr/>
        </p:nvSpPr>
        <p:spPr>
          <a:xfrm>
            <a:off x="6444208" y="3276352"/>
            <a:ext cx="553998" cy="1368152"/>
          </a:xfrm>
          <a:prstGeom prst="rect">
            <a:avLst/>
          </a:prstGeom>
          <a:noFill/>
        </p:spPr>
        <p:txBody>
          <a:bodyPr vert="eaVert" wrap="square" rtlCol="0">
            <a:spAutoFit/>
          </a:bodyPr>
          <a:lstStyle/>
          <a:p>
            <a:r>
              <a:rPr lang="zh-CN" altLang="en-US" dirty="0" smtClean="0"/>
              <a:t>实现方案</a:t>
            </a:r>
            <a:endParaRPr lang="zh-CN" altLang="en-US" dirty="0"/>
          </a:p>
        </p:txBody>
      </p:sp>
      <p:sp>
        <p:nvSpPr>
          <p:cNvPr id="15" name="矩形 14"/>
          <p:cNvSpPr/>
          <p:nvPr/>
        </p:nvSpPr>
        <p:spPr>
          <a:xfrm>
            <a:off x="3347864" y="3077592"/>
            <a:ext cx="504056" cy="1575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6" name="文本框 15"/>
          <p:cNvSpPr txBox="1"/>
          <p:nvPr/>
        </p:nvSpPr>
        <p:spPr>
          <a:xfrm>
            <a:off x="3297922" y="3204344"/>
            <a:ext cx="553998" cy="1440160"/>
          </a:xfrm>
          <a:prstGeom prst="rect">
            <a:avLst/>
          </a:prstGeom>
          <a:noFill/>
        </p:spPr>
        <p:txBody>
          <a:bodyPr vert="eaVert" wrap="square" rtlCol="0">
            <a:spAutoFit/>
          </a:bodyPr>
          <a:lstStyle/>
          <a:p>
            <a:r>
              <a:rPr lang="zh-CN" altLang="en-US" dirty="0" smtClean="0"/>
              <a:t>解决</a:t>
            </a:r>
            <a:r>
              <a:rPr lang="zh-CN" altLang="en-US" dirty="0"/>
              <a:t>方案</a:t>
            </a:r>
          </a:p>
        </p:txBody>
      </p:sp>
      <p:sp>
        <p:nvSpPr>
          <p:cNvPr id="17" name="右箭头 16"/>
          <p:cNvSpPr/>
          <p:nvPr/>
        </p:nvSpPr>
        <p:spPr>
          <a:xfrm>
            <a:off x="2267744" y="3645024"/>
            <a:ext cx="108012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思考</a:t>
            </a:r>
            <a:r>
              <a:rPr lang="zh-CN" altLang="en-US" sz="1400" dirty="0" smtClean="0">
                <a:solidFill>
                  <a:schemeClr val="tx1"/>
                </a:solidFill>
              </a:rPr>
              <a:t>？</a:t>
            </a:r>
            <a:endParaRPr lang="zh-CN" altLang="en-US" sz="1400" dirty="0">
              <a:solidFill>
                <a:schemeClr val="tx1"/>
              </a:solidFill>
            </a:endParaRPr>
          </a:p>
        </p:txBody>
      </p:sp>
      <p:sp>
        <p:nvSpPr>
          <p:cNvPr id="20" name="下弧形箭头 19"/>
          <p:cNvSpPr/>
          <p:nvPr/>
        </p:nvSpPr>
        <p:spPr>
          <a:xfrm rot="4176212">
            <a:off x="2625162" y="4982744"/>
            <a:ext cx="1728446" cy="113779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矩形 21"/>
          <p:cNvSpPr/>
          <p:nvPr/>
        </p:nvSpPr>
        <p:spPr>
          <a:xfrm>
            <a:off x="4139952" y="4941168"/>
            <a:ext cx="380966"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可行吗</a:t>
            </a:r>
            <a:r>
              <a:rPr lang="zh-CN" altLang="en-US" dirty="0" smtClean="0">
                <a:solidFill>
                  <a:schemeClr val="tx1"/>
                </a:solidFill>
              </a:rPr>
              <a:t>？</a:t>
            </a:r>
            <a:endParaRPr lang="zh-CN" altLang="en-US" dirty="0">
              <a:solidFill>
                <a:schemeClr val="tx1"/>
              </a:solidFill>
            </a:endParaRPr>
          </a:p>
        </p:txBody>
      </p:sp>
      <p:sp>
        <p:nvSpPr>
          <p:cNvPr id="24" name="右箭头 23"/>
          <p:cNvSpPr/>
          <p:nvPr/>
        </p:nvSpPr>
        <p:spPr>
          <a:xfrm>
            <a:off x="4499992" y="5661248"/>
            <a:ext cx="720080" cy="57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5220072" y="4941168"/>
            <a:ext cx="360040"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rPr>
              <a:t>确信可行    </a:t>
            </a:r>
            <a:r>
              <a:rPr lang="zh-CN" altLang="en-US" dirty="0" smtClean="0">
                <a:solidFill>
                  <a:schemeClr val="tx1"/>
                </a:solidFill>
              </a:rPr>
              <a:t>？</a:t>
            </a:r>
            <a:endParaRPr lang="zh-CN" altLang="en-US" dirty="0">
              <a:solidFill>
                <a:schemeClr val="tx1"/>
              </a:solidFill>
            </a:endParaRPr>
          </a:p>
        </p:txBody>
      </p:sp>
      <p:sp>
        <p:nvSpPr>
          <p:cNvPr id="26" name="下弧形箭头 25"/>
          <p:cNvSpPr/>
          <p:nvPr/>
        </p:nvSpPr>
        <p:spPr>
          <a:xfrm rot="18454644">
            <a:off x="5618067" y="5011697"/>
            <a:ext cx="1998596" cy="11143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右箭头 27"/>
          <p:cNvSpPr/>
          <p:nvPr/>
        </p:nvSpPr>
        <p:spPr>
          <a:xfrm>
            <a:off x="3851920" y="3645024"/>
            <a:ext cx="25922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乘号 28"/>
          <p:cNvSpPr/>
          <p:nvPr/>
        </p:nvSpPr>
        <p:spPr>
          <a:xfrm>
            <a:off x="4544825" y="3024324"/>
            <a:ext cx="984235" cy="1664816"/>
          </a:xfrm>
          <a:prstGeom prst="mathMultiply">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307402040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80">
                                          <p:stCondLst>
                                            <p:cond delay="0"/>
                                          </p:stCondLst>
                                        </p:cTn>
                                        <p:tgtEl>
                                          <p:spTgt spid="28"/>
                                        </p:tgtEl>
                                      </p:cBhvr>
                                    </p:animEffect>
                                    <p:anim calcmode="lin" valueType="num">
                                      <p:cBhvr>
                                        <p:cTn id="37"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42" dur="26">
                                          <p:stCondLst>
                                            <p:cond delay="650"/>
                                          </p:stCondLst>
                                        </p:cTn>
                                        <p:tgtEl>
                                          <p:spTgt spid="28"/>
                                        </p:tgtEl>
                                      </p:cBhvr>
                                      <p:to x="100000" y="60000"/>
                                    </p:animScale>
                                    <p:animScale>
                                      <p:cBhvr>
                                        <p:cTn id="43" dur="166" decel="50000">
                                          <p:stCondLst>
                                            <p:cond delay="676"/>
                                          </p:stCondLst>
                                        </p:cTn>
                                        <p:tgtEl>
                                          <p:spTgt spid="28"/>
                                        </p:tgtEl>
                                      </p:cBhvr>
                                      <p:to x="100000" y="100000"/>
                                    </p:animScale>
                                    <p:animScale>
                                      <p:cBhvr>
                                        <p:cTn id="44" dur="26">
                                          <p:stCondLst>
                                            <p:cond delay="1312"/>
                                          </p:stCondLst>
                                        </p:cTn>
                                        <p:tgtEl>
                                          <p:spTgt spid="28"/>
                                        </p:tgtEl>
                                      </p:cBhvr>
                                      <p:to x="100000" y="80000"/>
                                    </p:animScale>
                                    <p:animScale>
                                      <p:cBhvr>
                                        <p:cTn id="45" dur="166" decel="50000">
                                          <p:stCondLst>
                                            <p:cond delay="1338"/>
                                          </p:stCondLst>
                                        </p:cTn>
                                        <p:tgtEl>
                                          <p:spTgt spid="28"/>
                                        </p:tgtEl>
                                      </p:cBhvr>
                                      <p:to x="100000" y="100000"/>
                                    </p:animScale>
                                    <p:animScale>
                                      <p:cBhvr>
                                        <p:cTn id="46" dur="26">
                                          <p:stCondLst>
                                            <p:cond delay="1642"/>
                                          </p:stCondLst>
                                        </p:cTn>
                                        <p:tgtEl>
                                          <p:spTgt spid="28"/>
                                        </p:tgtEl>
                                      </p:cBhvr>
                                      <p:to x="100000" y="90000"/>
                                    </p:animScale>
                                    <p:animScale>
                                      <p:cBhvr>
                                        <p:cTn id="47" dur="166" decel="50000">
                                          <p:stCondLst>
                                            <p:cond delay="1668"/>
                                          </p:stCondLst>
                                        </p:cTn>
                                        <p:tgtEl>
                                          <p:spTgt spid="28"/>
                                        </p:tgtEl>
                                      </p:cBhvr>
                                      <p:to x="100000" y="100000"/>
                                    </p:animScale>
                                    <p:animScale>
                                      <p:cBhvr>
                                        <p:cTn id="48" dur="26">
                                          <p:stCondLst>
                                            <p:cond delay="1808"/>
                                          </p:stCondLst>
                                        </p:cTn>
                                        <p:tgtEl>
                                          <p:spTgt spid="28"/>
                                        </p:tgtEl>
                                      </p:cBhvr>
                                      <p:to x="100000" y="95000"/>
                                    </p:animScale>
                                    <p:animScale>
                                      <p:cBhvr>
                                        <p:cTn id="49" dur="166" decel="50000">
                                          <p:stCondLst>
                                            <p:cond delay="1834"/>
                                          </p:stCondLst>
                                        </p:cTn>
                                        <p:tgtEl>
                                          <p:spTgt spid="28"/>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1" nodeType="clickEffect">
                                  <p:stCondLst>
                                    <p:cond delay="0"/>
                                  </p:stCondLst>
                                  <p:childTnLst>
                                    <p:set>
                                      <p:cBhvr>
                                        <p:cTn id="81" dur="1" fill="hold">
                                          <p:stCondLst>
                                            <p:cond delay="0"/>
                                          </p:stCondLst>
                                        </p:cTn>
                                        <p:tgtEl>
                                          <p:spTgt spid="2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animBg="1"/>
      <p:bldP spid="11" grpId="0"/>
      <p:bldP spid="15" grpId="0" animBg="1"/>
      <p:bldP spid="16" grpId="0"/>
      <p:bldP spid="17" grpId="0" animBg="1"/>
      <p:bldP spid="20" grpId="0" animBg="1"/>
      <p:bldP spid="22" grpId="0" animBg="1"/>
      <p:bldP spid="24" grpId="0" animBg="1"/>
      <p:bldP spid="25" grpId="0" animBg="1"/>
      <p:bldP spid="25" grpId="1" animBg="1"/>
      <p:bldP spid="26" grpId="0" animBg="1"/>
      <p:bldP spid="28" grpId="0" animBg="1"/>
      <p:bldP spid="28" grpId="1" animBg="1"/>
      <p:bldP spid="29" grpId="0" animBg="1"/>
      <p:bldP spid="29" grpId="1" animBg="1"/>
    </p:bldLst>
  </p:timing>
</p:sld>
</file>

<file path=ppt/theme/theme1.xml><?xml version="1.0" encoding="utf-8"?>
<a:theme xmlns:a="http://schemas.openxmlformats.org/drawingml/2006/main" name="通用_汇报">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楷体_GB2312"/>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995</TotalTime>
  <Words>866</Words>
  <Application>Microsoft Office PowerPoint</Application>
  <PresentationFormat>全屏显示(4:3)</PresentationFormat>
  <Paragraphs>152</Paragraphs>
  <Slides>12</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PMingLiU</vt:lpstr>
      <vt:lpstr>楷体_GB2312</vt:lpstr>
      <vt:lpstr>宋体</vt:lpstr>
      <vt:lpstr>Arial</vt:lpstr>
      <vt:lpstr>Lucida Sans Unicode</vt:lpstr>
      <vt:lpstr>Times New Roman</vt:lpstr>
      <vt:lpstr>Wingdings</vt:lpstr>
      <vt:lpstr>通用_汇报</vt:lpstr>
      <vt:lpstr>转正答辩</vt:lpstr>
      <vt:lpstr>   主要内容</vt:lpstr>
      <vt:lpstr>PowerPoint 演示文稿</vt:lpstr>
      <vt:lpstr>                  学习成长</vt:lpstr>
      <vt:lpstr>PowerPoint 演示文稿</vt:lpstr>
      <vt:lpstr>PowerPoint 演示文稿</vt:lpstr>
      <vt:lpstr>PowerPoint 演示文稿</vt:lpstr>
      <vt:lpstr>PowerPoint 演示文稿</vt:lpstr>
      <vt:lpstr>PowerPoint 演示文稿</vt:lpstr>
      <vt:lpstr>PowerPoint 演示文稿</vt:lpstr>
      <vt:lpstr>   职业规划</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培训主题内容</dc:title>
  <dc:creator>吴沼杰</dc:creator>
  <cp:lastModifiedBy>USER-</cp:lastModifiedBy>
  <cp:revision>177</cp:revision>
  <dcterms:created xsi:type="dcterms:W3CDTF">2009-03-03T10:06:00Z</dcterms:created>
  <dcterms:modified xsi:type="dcterms:W3CDTF">2016-11-16T01:00:09Z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