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8" r:id="rId3"/>
    <p:sldId id="444" r:id="rId4"/>
    <p:sldId id="419" r:id="rId5"/>
    <p:sldId id="420" r:id="rId6"/>
    <p:sldId id="421" r:id="rId7"/>
    <p:sldId id="470" r:id="rId8"/>
    <p:sldId id="422" r:id="rId9"/>
    <p:sldId id="423" r:id="rId10"/>
    <p:sldId id="471" r:id="rId11"/>
    <p:sldId id="472" r:id="rId12"/>
    <p:sldId id="473" r:id="rId13"/>
    <p:sldId id="474" r:id="rId14"/>
    <p:sldId id="424" r:id="rId15"/>
    <p:sldId id="475" r:id="rId16"/>
    <p:sldId id="476" r:id="rId17"/>
    <p:sldId id="478" r:id="rId18"/>
    <p:sldId id="479" r:id="rId19"/>
    <p:sldId id="477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5922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Zoom到底做错了什么</a:t>
            </a:r>
            <a:r>
              <a:rPr lang="zh-CN" altLang="en-US" sz="2800">
                <a:solidFill>
                  <a:schemeClr val="bg1"/>
                </a:solidFill>
              </a:rPr>
              <a:t>？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540" y="1227455"/>
            <a:ext cx="105498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Zoom 于 2013 年推出，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2020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年疫情后，迎来增长机会， 日活号称达到了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亿，直到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月底，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Zoom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都是主流市场的选择。人怕出名，猪怕壮。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Zoom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成了黑客活动的理想目标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与温床。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Zoom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轰炸攻击、加密安全问题、用户隐私问题让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Zoom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接连被一些知名公司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(google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SpaceX)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、教育机构、政府机构禁用。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>
                <a:solidFill>
                  <a:schemeClr val="bg1"/>
                </a:solidFill>
                <a:sym typeface="+mn-ea"/>
              </a:rPr>
              <a:t>Zoom轰炸</a:t>
            </a:r>
            <a:r>
              <a:rPr lang="en-US">
                <a:solidFill>
                  <a:schemeClr val="bg1"/>
                </a:solidFill>
                <a:sym typeface="+mn-ea"/>
              </a:rPr>
              <a:t>: </a:t>
            </a:r>
            <a:r>
              <a:rPr>
                <a:solidFill>
                  <a:schemeClr val="bg1"/>
                </a:solidFill>
                <a:sym typeface="+mn-ea"/>
              </a:rPr>
              <a:t>不明来历的参</a:t>
            </a:r>
            <a:r>
              <a:rPr lang="zh-CN">
                <a:solidFill>
                  <a:schemeClr val="bg1"/>
                </a:solidFill>
                <a:sym typeface="+mn-ea"/>
              </a:rPr>
              <a:t>会</a:t>
            </a:r>
            <a:r>
              <a:rPr>
                <a:solidFill>
                  <a:schemeClr val="bg1"/>
                </a:solidFill>
                <a:sym typeface="+mn-ea"/>
              </a:rPr>
              <a:t>者</a:t>
            </a:r>
            <a:r>
              <a:rPr lang="zh-CN">
                <a:solidFill>
                  <a:schemeClr val="bg1"/>
                </a:solidFill>
                <a:sym typeface="+mn-ea"/>
              </a:rPr>
              <a:t>通过播放淫秽视频、窃取会议内容、</a:t>
            </a:r>
            <a:r>
              <a:rPr>
                <a:solidFill>
                  <a:schemeClr val="bg1"/>
                </a:solidFill>
                <a:sym typeface="+mn-ea"/>
              </a:rPr>
              <a:t>为学校</a:t>
            </a:r>
            <a:r>
              <a:rPr lang="zh-CN">
                <a:solidFill>
                  <a:schemeClr val="bg1"/>
                </a:solidFill>
                <a:sym typeface="+mn-ea"/>
              </a:rPr>
              <a:t>、政企机构带来</a:t>
            </a:r>
            <a:r>
              <a:rPr>
                <a:solidFill>
                  <a:schemeClr val="bg1"/>
                </a:solidFill>
                <a:sym typeface="+mn-ea"/>
              </a:rPr>
              <a:t>了很多问题</a:t>
            </a:r>
            <a:endParaRPr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5922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散列函数的</a:t>
            </a:r>
            <a:r>
              <a:rPr lang="zh-CN" altLang="en-US" sz="2800">
                <a:solidFill>
                  <a:schemeClr val="bg1"/>
                </a:solidFill>
              </a:rPr>
              <a:t>组成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4965" y="1227455"/>
            <a:ext cx="1067562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一个典型的散列函数由四部分组成：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、数据分组：负责把输入数据分割成压缩函数能处理的数据块，最后一组长度不足需补齐，而数据补齐方案，有的用</a:t>
            </a:r>
            <a:r>
              <a:rPr lang="en-US" altLang="zh-CN">
                <a:solidFill>
                  <a:schemeClr val="bg1"/>
                </a:solidFill>
              </a:rPr>
              <a:t>64</a:t>
            </a:r>
            <a:r>
              <a:rPr lang="zh-CN" altLang="en-US">
                <a:solidFill>
                  <a:schemeClr val="bg1"/>
                </a:solidFill>
              </a:rPr>
              <a:t>位来表示输入的数据长度，有的用</a:t>
            </a:r>
            <a:r>
              <a:rPr lang="en-US" altLang="zh-CN">
                <a:solidFill>
                  <a:schemeClr val="bg1"/>
                </a:solidFill>
              </a:rPr>
              <a:t>128</a:t>
            </a:r>
            <a:r>
              <a:rPr lang="zh-CN" altLang="en-US">
                <a:solidFill>
                  <a:schemeClr val="bg1"/>
                </a:solidFill>
              </a:rPr>
              <a:t>位来表示数据长度，就导致了最长能处理的数据各算法</a:t>
            </a:r>
            <a:r>
              <a:rPr lang="zh-CN" altLang="en-US">
                <a:solidFill>
                  <a:schemeClr val="bg1"/>
                </a:solidFill>
              </a:rPr>
              <a:t>间有自己的</a:t>
            </a:r>
            <a:r>
              <a:rPr lang="zh-CN" altLang="en-US">
                <a:solidFill>
                  <a:schemeClr val="bg1"/>
                </a:solidFill>
              </a:rPr>
              <a:t>限制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、链接模式：决定上一个散列值如何参与下一个分组的</a:t>
            </a:r>
            <a:r>
              <a:rPr lang="zh-CN" altLang="en-US">
                <a:solidFill>
                  <a:schemeClr val="bg1"/>
                </a:solidFill>
              </a:rPr>
              <a:t>运算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、单向压缩函数：算法的复杂度不仅仅有理论决定，还由具体实现决定，是否有用</a:t>
            </a:r>
            <a:r>
              <a:rPr lang="en-US" altLang="zh-CN">
                <a:solidFill>
                  <a:schemeClr val="bg1"/>
                </a:solidFill>
              </a:rPr>
              <a:t>CPU</a:t>
            </a:r>
            <a:r>
              <a:rPr lang="zh-CN" altLang="en-US">
                <a:solidFill>
                  <a:schemeClr val="bg1"/>
                </a:solidFill>
              </a:rPr>
              <a:t>拓展指令实现，也会带来数十倍的性能</a:t>
            </a:r>
            <a:r>
              <a:rPr lang="zh-CN" altLang="en-US">
                <a:solidFill>
                  <a:schemeClr val="bg1"/>
                </a:solidFill>
              </a:rPr>
              <a:t>提升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、终结函数：将个分组散列值合并</a:t>
            </a:r>
            <a:r>
              <a:rPr lang="zh-CN" altLang="en-US">
                <a:solidFill>
                  <a:schemeClr val="bg1"/>
                </a:solidFill>
              </a:rPr>
              <a:t>格式化输出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5922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单向散列函数长度延展攻击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4965" y="1227455"/>
            <a:ext cx="106756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MD5( salt + data )    MD5( data + salt ) </a:t>
            </a:r>
            <a:r>
              <a:rPr lang="zh-CN" altLang="en-US">
                <a:solidFill>
                  <a:schemeClr val="bg1"/>
                </a:solidFill>
              </a:rPr>
              <a:t>有区别吗？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哪个更安全？</a:t>
            </a:r>
            <a:endParaRPr lang="en-US" altLang="zh-CN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5922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单向散列函数长度延展攻击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4965" y="1227455"/>
            <a:ext cx="106756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长度延展攻击有效的</a:t>
            </a:r>
            <a:r>
              <a:rPr lang="zh-CN" altLang="en-US">
                <a:solidFill>
                  <a:schemeClr val="bg1"/>
                </a:solidFill>
              </a:rPr>
              <a:t>算法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MD5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SHA-1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SHA-256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SHA-512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无效的</a:t>
            </a:r>
            <a:r>
              <a:rPr lang="zh-CN" altLang="en-US">
                <a:solidFill>
                  <a:schemeClr val="bg1"/>
                </a:solidFill>
              </a:rPr>
              <a:t>算法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SHA-512/256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SHA-3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5663565" y="407035"/>
            <a:ext cx="6116955" cy="3441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59220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加</a:t>
            </a:r>
            <a:r>
              <a:rPr lang="zh-CN" altLang="en-US" sz="2800">
                <a:solidFill>
                  <a:schemeClr val="bg1"/>
                </a:solidFill>
              </a:rPr>
              <a:t>解密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540" y="1227455"/>
            <a:ext cx="1102042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散列无法还原数据，而加解密</a:t>
            </a:r>
            <a:r>
              <a:rPr lang="zh-CN" altLang="en-US">
                <a:solidFill>
                  <a:schemeClr val="bg1"/>
                </a:solidFill>
              </a:rPr>
              <a:t>可以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现代密码学算法的安全性，都是基于密钥的保密，而不是算法保密。一个优秀的算法是需要多年的公开分析，评测，遴选才能诞生的，</a:t>
            </a:r>
            <a:r>
              <a:rPr lang="en-US" altLang="zh-CN">
                <a:solidFill>
                  <a:schemeClr val="bg1"/>
                </a:solidFill>
              </a:rPr>
              <a:t> SHA3</a:t>
            </a:r>
            <a:r>
              <a:rPr lang="zh-CN" altLang="en-US">
                <a:solidFill>
                  <a:schemeClr val="bg1"/>
                </a:solidFill>
              </a:rPr>
              <a:t>算法仅仅是散列函数的遴选，就花了</a:t>
            </a:r>
            <a:r>
              <a:rPr lang="en-US" altLang="zh-CN">
                <a:solidFill>
                  <a:schemeClr val="bg1"/>
                </a:solidFill>
              </a:rPr>
              <a:t>7</a:t>
            </a:r>
            <a:r>
              <a:rPr lang="zh-CN" altLang="en-US">
                <a:solidFill>
                  <a:schemeClr val="bg1"/>
                </a:solidFill>
              </a:rPr>
              <a:t>年的时间，</a:t>
            </a:r>
            <a:r>
              <a:rPr lang="en-US" altLang="zh-CN">
                <a:solidFill>
                  <a:schemeClr val="bg1"/>
                </a:solidFill>
              </a:rPr>
              <a:t>05</a:t>
            </a:r>
            <a:r>
              <a:rPr lang="zh-CN" altLang="en-US">
                <a:solidFill>
                  <a:schemeClr val="bg1"/>
                </a:solidFill>
              </a:rPr>
              <a:t>年开始，</a:t>
            </a:r>
            <a:r>
              <a:rPr lang="en-US" altLang="zh-CN">
                <a:solidFill>
                  <a:schemeClr val="bg1"/>
                </a:solidFill>
              </a:rPr>
              <a:t>07</a:t>
            </a:r>
            <a:r>
              <a:rPr lang="zh-CN" altLang="en-US">
                <a:solidFill>
                  <a:schemeClr val="bg1"/>
                </a:solidFill>
              </a:rPr>
              <a:t>年接受了</a:t>
            </a:r>
            <a:r>
              <a:rPr lang="en-US" altLang="zh-CN">
                <a:solidFill>
                  <a:schemeClr val="bg1"/>
                </a:solidFill>
              </a:rPr>
              <a:t>64</a:t>
            </a:r>
            <a:r>
              <a:rPr lang="zh-CN" altLang="en-US">
                <a:solidFill>
                  <a:schemeClr val="bg1"/>
                </a:solidFill>
              </a:rPr>
              <a:t>个候选算法，</a:t>
            </a:r>
            <a:r>
              <a:rPr lang="en-US" altLang="zh-CN">
                <a:solidFill>
                  <a:schemeClr val="bg1"/>
                </a:solidFill>
              </a:rPr>
              <a:t>2012</a:t>
            </a:r>
            <a:r>
              <a:rPr lang="zh-CN" altLang="en-US">
                <a:solidFill>
                  <a:schemeClr val="bg1"/>
                </a:solidFill>
              </a:rPr>
              <a:t>年才确定使用</a:t>
            </a:r>
            <a:r>
              <a:rPr lang="en-US" altLang="zh-CN">
                <a:solidFill>
                  <a:schemeClr val="bg1"/>
                </a:solidFill>
              </a:rPr>
              <a:t>Keccak</a:t>
            </a:r>
            <a:r>
              <a:rPr lang="zh-CN" altLang="en-US">
                <a:solidFill>
                  <a:schemeClr val="bg1"/>
                </a:solidFill>
              </a:rPr>
              <a:t>算法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对称加密与非对称加密的区别</a:t>
            </a:r>
            <a:r>
              <a:rPr lang="en-US" altLang="zh-CN">
                <a:solidFill>
                  <a:schemeClr val="bg1"/>
                </a:solidFill>
              </a:rPr>
              <a:t>:  </a:t>
            </a:r>
            <a:r>
              <a:rPr lang="zh-CN" altLang="en-US">
                <a:solidFill>
                  <a:schemeClr val="bg1"/>
                </a:solidFill>
              </a:rPr>
              <a:t>加解密是否使用相同</a:t>
            </a:r>
            <a:r>
              <a:rPr lang="zh-CN" altLang="en-US">
                <a:solidFill>
                  <a:schemeClr val="bg1"/>
                </a:solidFill>
              </a:rPr>
              <a:t>的密钥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5922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对称加密算法</a:t>
            </a:r>
            <a:r>
              <a:rPr lang="zh-CN" altLang="en-US" sz="2800">
                <a:solidFill>
                  <a:schemeClr val="bg1"/>
                </a:solidFill>
              </a:rPr>
              <a:t>对比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540" y="1227455"/>
            <a:ext cx="110204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下表给出</a:t>
            </a:r>
            <a:r>
              <a:rPr lang="en-US" altLang="zh-CN">
                <a:solidFill>
                  <a:schemeClr val="bg1"/>
                </a:solidFill>
              </a:rPr>
              <a:t>ECRYPT</a:t>
            </a:r>
            <a:r>
              <a:rPr lang="zh-CN" altLang="en-US">
                <a:solidFill>
                  <a:schemeClr val="bg1"/>
                </a:solidFill>
              </a:rPr>
              <a:t>性能基准测试的</a:t>
            </a:r>
            <a:r>
              <a:rPr lang="zh-CN" altLang="en-US">
                <a:solidFill>
                  <a:schemeClr val="bg1"/>
                </a:solidFill>
              </a:rPr>
              <a:t>结果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516890" y="2120265"/>
          <a:ext cx="8529955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565"/>
                <a:gridCol w="1218565"/>
                <a:gridCol w="1218565"/>
                <a:gridCol w="1218565"/>
                <a:gridCol w="1218565"/>
                <a:gridCol w="1218565"/>
                <a:gridCol w="1218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算法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安全</a:t>
                      </a:r>
                      <a:r>
                        <a:rPr lang="zh-CN" altLang="en-US"/>
                        <a:t>强度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状况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发布</a:t>
                      </a:r>
                      <a:r>
                        <a:rPr lang="zh-CN" altLang="en-US"/>
                        <a:t>日期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密钥</a:t>
                      </a:r>
                      <a:r>
                        <a:rPr lang="zh-CN" altLang="en-US"/>
                        <a:t>长度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</a:t>
                      </a:r>
                      <a:r>
                        <a:rPr lang="zh-CN" altLang="en-US"/>
                        <a:t>分块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性能</a:t>
                      </a:r>
                      <a:r>
                        <a:rPr lang="en-US" altLang="zh-CN"/>
                        <a:t>CPB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退役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1977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3DES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&lt;80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遗留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1995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168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AES-128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现行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1998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AES-192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现行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1998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AES-256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现行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1998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ChaCha20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现行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2008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5922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对称加密算法</a:t>
            </a:r>
            <a:r>
              <a:rPr lang="zh-CN" altLang="en-US" sz="2800">
                <a:solidFill>
                  <a:schemeClr val="bg1"/>
                </a:solidFill>
              </a:rPr>
              <a:t>类型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540" y="1227455"/>
            <a:ext cx="110204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序列算法：通过对称密钥推导出一段跟明文数据等长的密钥序列，直接与明文进行异或运算得到密文，效率</a:t>
            </a:r>
            <a:r>
              <a:rPr lang="zh-CN" altLang="en-US">
                <a:solidFill>
                  <a:schemeClr val="bg1"/>
                </a:solidFill>
              </a:rPr>
              <a:t>更高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分组算法：包含五个</a:t>
            </a:r>
            <a:r>
              <a:rPr lang="zh-CN" altLang="en-US">
                <a:solidFill>
                  <a:schemeClr val="bg1"/>
                </a:solidFill>
              </a:rPr>
              <a:t>要素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1</a:t>
            </a:r>
            <a:r>
              <a:rPr lang="zh-CN" altLang="en-US">
                <a:solidFill>
                  <a:schemeClr val="bg1"/>
                </a:solidFill>
              </a:rPr>
              <a:t>、加密函数、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解密函数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	2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、密钥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	3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、初始化向量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	4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、链接模式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	5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、数据补齐方案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5922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分组</a:t>
            </a:r>
            <a:r>
              <a:rPr lang="zh-CN" altLang="en-US" sz="2800">
                <a:solidFill>
                  <a:schemeClr val="bg1"/>
                </a:solidFill>
              </a:rPr>
              <a:t>算法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540" y="1227455"/>
            <a:ext cx="110204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初始化向量最好是每次都更新，这样相同的明文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每次加密得到的密文也都是不一样的，如果</a:t>
            </a:r>
            <a:r>
              <a:rPr lang="zh-CN" altLang="en-US">
                <a:solidFill>
                  <a:schemeClr val="bg1"/>
                </a:solidFill>
              </a:rPr>
              <a:t>初始化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向量不变，那相同内容得到的密文也是一样</a:t>
            </a:r>
            <a:r>
              <a:rPr lang="zh-CN" altLang="en-US">
                <a:solidFill>
                  <a:schemeClr val="bg1"/>
                </a:solidFill>
              </a:rPr>
              <a:t>的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而链接模式承担着雪崩的</a:t>
            </a:r>
            <a:r>
              <a:rPr lang="zh-CN" altLang="en-US">
                <a:solidFill>
                  <a:schemeClr val="bg1"/>
                </a:solidFill>
              </a:rPr>
              <a:t>功能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回到开头的</a:t>
            </a:r>
            <a:r>
              <a:rPr lang="en-US" altLang="zh-CN">
                <a:solidFill>
                  <a:schemeClr val="bg1"/>
                </a:solidFill>
              </a:rPr>
              <a:t>ECB</a:t>
            </a:r>
            <a:r>
              <a:rPr lang="zh-CN" altLang="en-US">
                <a:solidFill>
                  <a:schemeClr val="bg1"/>
                </a:solidFill>
              </a:rPr>
              <a:t>模式为什么</a:t>
            </a:r>
            <a:r>
              <a:rPr lang="zh-CN" altLang="en-US">
                <a:solidFill>
                  <a:schemeClr val="bg1"/>
                </a:solidFill>
              </a:rPr>
              <a:t>不安全？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因为</a:t>
            </a:r>
            <a:r>
              <a:rPr lang="en-US" altLang="zh-CN">
                <a:solidFill>
                  <a:schemeClr val="bg1"/>
                </a:solidFill>
              </a:rPr>
              <a:t>ECB</a:t>
            </a:r>
            <a:r>
              <a:rPr lang="zh-CN" altLang="en-US">
                <a:solidFill>
                  <a:schemeClr val="bg1"/>
                </a:solidFill>
              </a:rPr>
              <a:t>模式没有初始化向量，也没有链接</a:t>
            </a:r>
            <a:r>
              <a:rPr lang="zh-CN" altLang="en-US">
                <a:solidFill>
                  <a:schemeClr val="bg1"/>
                </a:solidFill>
              </a:rPr>
              <a:t>模式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明文被分组后，并行</a:t>
            </a:r>
            <a:r>
              <a:rPr lang="zh-CN" altLang="en-US">
                <a:solidFill>
                  <a:schemeClr val="bg1"/>
                </a:solidFill>
              </a:rPr>
              <a:t>隔离单独</a:t>
            </a:r>
            <a:r>
              <a:rPr lang="zh-CN" altLang="en-US">
                <a:solidFill>
                  <a:schemeClr val="bg1"/>
                </a:solidFill>
              </a:rPr>
              <a:t>处理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9145" y="407035"/>
            <a:ext cx="5861050" cy="3409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05" y="4469130"/>
            <a:ext cx="5321935" cy="7531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05" y="5510530"/>
            <a:ext cx="6713220" cy="10064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5922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分组</a:t>
            </a:r>
            <a:r>
              <a:rPr lang="zh-CN" altLang="en-US" sz="2800">
                <a:solidFill>
                  <a:schemeClr val="bg1"/>
                </a:solidFill>
              </a:rPr>
              <a:t>算法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540" y="1227455"/>
            <a:ext cx="1102042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CBC</a:t>
            </a:r>
            <a:r>
              <a:rPr lang="zh-CN" altLang="en-US">
                <a:solidFill>
                  <a:schemeClr val="bg1"/>
                </a:solidFill>
              </a:rPr>
              <a:t>模式需要初始化向量，并且前一个密文</a:t>
            </a:r>
            <a:r>
              <a:rPr lang="zh-CN" altLang="en-US">
                <a:solidFill>
                  <a:schemeClr val="bg1"/>
                </a:solidFill>
              </a:rPr>
              <a:t>分组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参与到下一个明文分组的计算中，上一个密文</a:t>
            </a:r>
            <a:r>
              <a:rPr lang="zh-CN" altLang="en-US">
                <a:solidFill>
                  <a:schemeClr val="bg1"/>
                </a:solidFill>
              </a:rPr>
              <a:t>分组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通过与下一个明文分组异或后，得到的中间值，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再通过加密函数和密钥运算得到密文</a:t>
            </a:r>
            <a:r>
              <a:rPr lang="zh-CN" altLang="en-US">
                <a:solidFill>
                  <a:schemeClr val="bg1"/>
                </a:solidFill>
              </a:rPr>
              <a:t>分组。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密文与初始化向量，可以暴露给</a:t>
            </a:r>
            <a:r>
              <a:rPr lang="zh-CN" altLang="en-US">
                <a:solidFill>
                  <a:schemeClr val="bg1"/>
                </a:solidFill>
              </a:rPr>
              <a:t>客户端。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但异或运算的可逆性，也给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CBC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模式带来了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风险，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无法防止数据重放攻击。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7540" y="407035"/>
            <a:ext cx="5911850" cy="31870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5922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对称加密算法</a:t>
            </a:r>
            <a:r>
              <a:rPr lang="zh-CN" altLang="en-US" sz="2800">
                <a:solidFill>
                  <a:schemeClr val="bg1"/>
                </a:solidFill>
              </a:rPr>
              <a:t>推荐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540" y="1227455"/>
            <a:ext cx="110204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ChaCha20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AES-256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AES-128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5922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Zoom到底做错了什么</a:t>
            </a:r>
            <a:r>
              <a:rPr lang="zh-CN" altLang="en-US" sz="2800">
                <a:solidFill>
                  <a:schemeClr val="bg1"/>
                </a:solidFill>
              </a:rPr>
              <a:t>？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540" y="1227455"/>
            <a:ext cx="1054989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sym typeface="+mn-ea"/>
              </a:rPr>
              <a:t>Zoom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的重要问题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、不良的隐私惯例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endParaRPr lang="en-US" altLang="zh-CN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产品功能侵犯用户隐私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，例如老板可以知道你是否在专注会议，是否最小化了窗口敷衍了事，甚至会议记录和用户之间聊天的文本信息的访问权也都缺乏透明度；在用户不知情的情况下与Facebook和Google分享用户数据。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、不良的安全惯例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会议ID很容易猜测，加入在线会议session也无需更多认证，任何人都可以通过遍历或者猜测闯入一个在线会议，分享色情视频或者冒犯性内容；而且夸大产品安全功能，在网站和营销材料中使用“端到端加密”字样，但实际上并非如此，Zoom既没有提供严格意义上的端到端加密功能，其加密强度也存在夸大嫌疑（加拿大公民实验室分析发现Zoom声称的AES-256加密并不存在，所有与会者都是以ECB模式使用单个AES-128密钥来加密音频和视频）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5922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  <a:sym typeface="+mn-ea"/>
              </a:rPr>
              <a:t>数据安全的重要性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540" y="1227455"/>
            <a:ext cx="85344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、对非法请求识别：系统是否能够及时识别恶意请求，并给出反馈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、对请求的校验：系统是否有效校验请求参数，隔离用户数据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、敏感信息的保护：对敏感信息的存储是否能够抵御攻击，加密算法是否安全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95777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Zoom</a:t>
            </a:r>
            <a:r>
              <a:rPr lang="zh-CN" altLang="en-US" sz="2800">
                <a:solidFill>
                  <a:schemeClr val="bg1"/>
                </a:solidFill>
              </a:rPr>
              <a:t>采用的加密算法  </a:t>
            </a:r>
            <a:r>
              <a:rPr lang="en-US" altLang="zh-CN" sz="2800">
                <a:solidFill>
                  <a:schemeClr val="bg1"/>
                </a:solidFill>
              </a:rPr>
              <a:t>AES-128-ECB</a:t>
            </a:r>
            <a:r>
              <a:rPr lang="zh-CN" altLang="en-US" sz="2800">
                <a:solidFill>
                  <a:schemeClr val="bg1"/>
                </a:solidFill>
              </a:rPr>
              <a:t>有什么问题？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540" y="1227455"/>
            <a:ext cx="89242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ECB </a:t>
            </a:r>
            <a:r>
              <a:rPr lang="zh-CN" altLang="en-US">
                <a:solidFill>
                  <a:schemeClr val="bg1"/>
                </a:solidFill>
              </a:rPr>
              <a:t>是分组对称加密算法中的链接模式， </a:t>
            </a:r>
            <a:r>
              <a:rPr lang="en-US" altLang="zh-CN">
                <a:solidFill>
                  <a:schemeClr val="bg1"/>
                </a:solidFill>
              </a:rPr>
              <a:t>ECB</a:t>
            </a:r>
            <a:r>
              <a:rPr lang="zh-CN" altLang="en-US">
                <a:solidFill>
                  <a:schemeClr val="bg1"/>
                </a:solidFill>
              </a:rPr>
              <a:t>是将明文分组后，单独加密，没有采用</a:t>
            </a:r>
            <a:r>
              <a:rPr lang="en-US" altLang="zh-CN">
                <a:solidFill>
                  <a:schemeClr val="bg1"/>
                </a:solidFill>
              </a:rPr>
              <a:t>IV</a:t>
            </a:r>
            <a:r>
              <a:rPr lang="zh-CN" altLang="en-US">
                <a:solidFill>
                  <a:schemeClr val="bg1"/>
                </a:solidFill>
              </a:rPr>
              <a:t>初始向量，上一块密文没有参与下一块密文的计算，所以没有雪崩效应。具体算法后面描述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ECB</a:t>
            </a:r>
            <a:r>
              <a:rPr lang="zh-CN" altLang="en-US">
                <a:solidFill>
                  <a:schemeClr val="bg1"/>
                </a:solidFill>
              </a:rPr>
              <a:t>的问题已经披露了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30</a:t>
            </a:r>
            <a:r>
              <a:rPr lang="zh-CN" altLang="en-US">
                <a:solidFill>
                  <a:schemeClr val="bg1"/>
                </a:solidFill>
              </a:rPr>
              <a:t>年，但是</a:t>
            </a:r>
            <a:r>
              <a:rPr lang="en-US" altLang="zh-CN">
                <a:solidFill>
                  <a:schemeClr val="bg1"/>
                </a:solidFill>
              </a:rPr>
              <a:t>Zoom</a:t>
            </a:r>
            <a:r>
              <a:rPr lang="zh-CN" altLang="en-US">
                <a:solidFill>
                  <a:schemeClr val="bg1"/>
                </a:solidFill>
              </a:rPr>
              <a:t>仍然采用了该算法。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使用</a:t>
            </a:r>
            <a:r>
              <a:rPr lang="en-US" altLang="zh-CN">
                <a:solidFill>
                  <a:schemeClr val="bg1"/>
                </a:solidFill>
              </a:rPr>
              <a:t>ECB</a:t>
            </a:r>
            <a:r>
              <a:rPr lang="zh-CN" altLang="en-US">
                <a:solidFill>
                  <a:schemeClr val="bg1"/>
                </a:solidFill>
              </a:rPr>
              <a:t>，同样的明文加密后得到的密文都是一样的，而且每个分组单独加密，容易遭受分组重放攻击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59220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散列函数</a:t>
            </a:r>
            <a:r>
              <a:rPr lang="en-US" altLang="zh-CN" sz="2800">
                <a:solidFill>
                  <a:schemeClr val="bg1"/>
                </a:solidFill>
              </a:rPr>
              <a:t> Hash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540" y="1227455"/>
            <a:ext cx="109093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一个可以把任意大小的数据，转换成固定长度的数据的</a:t>
            </a:r>
            <a:r>
              <a:rPr lang="zh-CN" altLang="en-US">
                <a:solidFill>
                  <a:schemeClr val="bg1"/>
                </a:solidFill>
              </a:rPr>
              <a:t>函数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既然输入空间无限制，而输出空间固定，那肯定存在</a:t>
            </a:r>
            <a:r>
              <a:rPr lang="zh-CN" altLang="en-US">
                <a:solidFill>
                  <a:schemeClr val="bg1"/>
                </a:solidFill>
              </a:rPr>
              <a:t>哈希碰撞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优秀的散列函数应该具备：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正向计算简单、逆</a:t>
            </a:r>
            <a:r>
              <a:rPr lang="zh-CN" altLang="en-US">
                <a:solidFill>
                  <a:schemeClr val="bg1"/>
                </a:solidFill>
              </a:rPr>
              <a:t>向运算困难、构造碰撞困难、具备雪崩</a:t>
            </a:r>
            <a:r>
              <a:rPr lang="zh-CN" altLang="en-US">
                <a:solidFill>
                  <a:schemeClr val="bg1"/>
                </a:solidFill>
              </a:rPr>
              <a:t>效应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雪崩效应是密码学算法的一个常见特点，指的是输入数据的微小变化就能导致输出数据的巨大变化，输入数据的一位翻转，输出数据的每一位都有</a:t>
            </a:r>
            <a:r>
              <a:rPr lang="en-US" altLang="zh-CN">
                <a:solidFill>
                  <a:schemeClr val="bg1"/>
                </a:solidFill>
              </a:rPr>
              <a:t>50%</a:t>
            </a:r>
            <a:r>
              <a:rPr lang="zh-CN" altLang="en-US">
                <a:solidFill>
                  <a:schemeClr val="bg1"/>
                </a:solidFill>
              </a:rPr>
              <a:t>的概率发生</a:t>
            </a:r>
            <a:r>
              <a:rPr lang="zh-CN" altLang="en-US">
                <a:solidFill>
                  <a:schemeClr val="bg1"/>
                </a:solidFill>
              </a:rPr>
              <a:t>变换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59220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散列函数</a:t>
            </a:r>
            <a:r>
              <a:rPr lang="en-US" altLang="zh-CN" sz="2800">
                <a:solidFill>
                  <a:schemeClr val="bg1"/>
                </a:solidFill>
              </a:rPr>
              <a:t>MD5</a:t>
            </a:r>
            <a:r>
              <a:rPr lang="zh-CN" altLang="en-US" sz="2800">
                <a:solidFill>
                  <a:schemeClr val="bg1"/>
                </a:solidFill>
              </a:rPr>
              <a:t>抗碰撞的</a:t>
            </a:r>
            <a:r>
              <a:rPr lang="zh-CN" altLang="en-US" sz="2800">
                <a:solidFill>
                  <a:schemeClr val="bg1"/>
                </a:solidFill>
              </a:rPr>
              <a:t>破解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540" y="1227455"/>
            <a:ext cx="109093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现代单向散列函数在算法意义上的破解，都是通过宣布找到一对散列值碰撞的数据的形式发布的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2004年，王小云教授提出了非常高效的MD5碰撞方法。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2009年，中国科学院的谢涛和冯登国仅用了2的20.96次</a:t>
            </a:r>
            <a:r>
              <a:rPr lang="zh-CN" altLang="en-US">
                <a:solidFill>
                  <a:schemeClr val="bg1"/>
                </a:solidFill>
              </a:rPr>
              <a:t>方的碰撞算法复杂度，破解了MD5的碰撞抵抗，该攻击在普通计算机上运行只需要数秒钟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2011年，RFC 6151 禁止MD5用作密钥散列消息认证码。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5922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安全</a:t>
            </a:r>
            <a:r>
              <a:rPr lang="zh-CN" altLang="en-US" sz="2800">
                <a:solidFill>
                  <a:schemeClr val="bg1"/>
                </a:solidFill>
              </a:rPr>
              <a:t>强度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540" y="1227455"/>
            <a:ext cx="1134364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密码学中，安全强度用位来表示。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N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位的安全强度表示破解一个算法需要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2^N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（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次方）次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运算。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MD5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的安全强度不大于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18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位，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1024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位的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RSA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密钥的安全强度是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80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位，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SHA-256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算法的安全强度是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128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位。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MD5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在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2006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年的时候，用笔记本就能在一分钟之内找到一队散列值碰撞的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数据。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现在的云盘一般都有闪传的功能，通过计算文件散列值，如果已存在，就会立即上传成功。如果能构造一个散列值相同的恶意程序，先上传，然后有人上传的电影是一样的散列值，那别人想下载电影，其实下载的是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恶意程序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每一个算法都有一个理论上的设计安全强度。但可能随着破解算法的发展，安全强度会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降低。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SHA-1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在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1993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年发布时，设计的安全强度是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80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位，但在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2005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年王小云的研究团队发现破解算法，证明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SHA-1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的安全强度只有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63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位，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按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2020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年的计算机性能，在亚马逊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EC2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云计算的加持下，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63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位安全强度的算法，破解成本是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4.5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万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美金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2017年2月23日，Google公司宣布，他们与CWI Amsterdam合作创建了两个有着相同SHA-1值但内容不同的PDF文件，这代表SHA-1算法已被正式攻破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Chrome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在2017年1月末完全停止支持SHA-1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算法签名的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证书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endParaRPr lang="zh-CN" altLang="en-US">
              <a:solidFill>
                <a:schemeClr val="bg1"/>
              </a:solidFill>
              <a:sym typeface="+mn-ea"/>
            </a:endParaRPr>
          </a:p>
          <a:p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5922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安全强度</a:t>
            </a:r>
            <a:r>
              <a:rPr lang="zh-CN" altLang="en-US" sz="2800">
                <a:solidFill>
                  <a:schemeClr val="bg1"/>
                </a:solidFill>
              </a:rPr>
              <a:t>建议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540" y="1227455"/>
            <a:ext cx="106756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业界三个常用</a:t>
            </a:r>
            <a:r>
              <a:rPr lang="zh-CN" altLang="en-US">
                <a:solidFill>
                  <a:schemeClr val="bg1"/>
                </a:solidFill>
              </a:rPr>
              <a:t>指标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美国的</a:t>
            </a:r>
            <a:r>
              <a:rPr lang="en-US" altLang="zh-CN">
                <a:solidFill>
                  <a:schemeClr val="bg1"/>
                </a:solidFill>
              </a:rPr>
              <a:t>NIST</a:t>
            </a:r>
            <a:r>
              <a:rPr lang="zh-CN" altLang="en-US">
                <a:solidFill>
                  <a:schemeClr val="bg1"/>
                </a:solidFill>
              </a:rPr>
              <a:t>（国家标准技术研究</a:t>
            </a:r>
            <a:r>
              <a:rPr lang="zh-CN" altLang="en-US">
                <a:solidFill>
                  <a:schemeClr val="bg1"/>
                </a:solidFill>
              </a:rPr>
              <a:t>所）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德国的</a:t>
            </a:r>
            <a:r>
              <a:rPr lang="en-US" altLang="zh-CN">
                <a:solidFill>
                  <a:schemeClr val="bg1"/>
                </a:solidFill>
              </a:rPr>
              <a:t>BSI</a:t>
            </a:r>
            <a:r>
              <a:rPr lang="zh-CN" altLang="en-US">
                <a:solidFill>
                  <a:schemeClr val="bg1"/>
                </a:solidFill>
              </a:rPr>
              <a:t>（联邦信息安全</a:t>
            </a:r>
            <a:r>
              <a:rPr lang="zh-CN" altLang="en-US">
                <a:solidFill>
                  <a:schemeClr val="bg1"/>
                </a:solidFill>
              </a:rPr>
              <a:t>办公室）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欧洲的</a:t>
            </a:r>
            <a:r>
              <a:rPr lang="en-US" altLang="zh-CN">
                <a:solidFill>
                  <a:schemeClr val="bg1"/>
                </a:solidFill>
              </a:rPr>
              <a:t>ECRYPT-CSA</a:t>
            </a:r>
            <a:r>
              <a:rPr lang="zh-CN" altLang="en-US">
                <a:solidFill>
                  <a:schemeClr val="bg1"/>
                </a:solidFill>
              </a:rPr>
              <a:t>（欧洲卓越密码网络）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考虑了量子时代的到来，所以更</a:t>
            </a:r>
            <a:r>
              <a:rPr lang="zh-CN" altLang="en-US">
                <a:solidFill>
                  <a:schemeClr val="bg1"/>
                </a:solidFill>
              </a:rPr>
              <a:t>保守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383540" y="3132455"/>
          <a:ext cx="9265920" cy="320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480"/>
                <a:gridCol w="2316480"/>
                <a:gridCol w="2316480"/>
                <a:gridCol w="2316480"/>
              </a:tblGrid>
              <a:tr h="6413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安全</a:t>
                      </a:r>
                      <a:r>
                        <a:rPr lang="zh-CN" altLang="en-US"/>
                        <a:t>强度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NIST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BSI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ECRYPT-CSA</a:t>
                      </a:r>
                      <a:endParaRPr lang="en-US" altLang="zh-CN"/>
                    </a:p>
                  </a:txBody>
                  <a:tcPr/>
                </a:tc>
              </a:tr>
              <a:tr h="6413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不推荐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不推荐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不推荐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13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可用于</a:t>
                      </a:r>
                      <a:r>
                        <a:rPr lang="en-US" altLang="zh-CN"/>
                        <a:t>2030</a:t>
                      </a:r>
                      <a:r>
                        <a:rPr lang="zh-CN" altLang="en-US"/>
                        <a:t>年</a:t>
                      </a:r>
                      <a:r>
                        <a:rPr lang="zh-CN" altLang="en-US"/>
                        <a:t>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不推荐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不推荐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13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可用于</a:t>
                      </a:r>
                      <a:r>
                        <a:rPr lang="en-US" altLang="zh-CN" sz="1800">
                          <a:sym typeface="+mn-ea"/>
                        </a:rPr>
                        <a:t>2030</a:t>
                      </a:r>
                      <a:r>
                        <a:rPr lang="zh-CN" altLang="en-US" sz="1800">
                          <a:sym typeface="+mn-ea"/>
                        </a:rPr>
                        <a:t>年之后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可用于</a:t>
                      </a:r>
                      <a:r>
                        <a:rPr lang="en-US" altLang="zh-CN" sz="1800">
                          <a:sym typeface="+mn-ea"/>
                        </a:rPr>
                        <a:t>2020</a:t>
                      </a:r>
                      <a:r>
                        <a:rPr lang="zh-CN" altLang="en-US" sz="1800">
                          <a:sym typeface="+mn-ea"/>
                        </a:rPr>
                        <a:t>年之后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可用于</a:t>
                      </a:r>
                      <a:r>
                        <a:rPr lang="en-US" altLang="zh-CN" sz="1800">
                          <a:sym typeface="+mn-ea"/>
                        </a:rPr>
                        <a:t>2028</a:t>
                      </a:r>
                      <a:r>
                        <a:rPr lang="zh-CN" altLang="en-US" sz="1800">
                          <a:sym typeface="+mn-ea"/>
                        </a:rPr>
                        <a:t>年之前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13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可用于</a:t>
                      </a:r>
                      <a:r>
                        <a:rPr lang="en-US" altLang="zh-CN" sz="1800">
                          <a:sym typeface="+mn-ea"/>
                        </a:rPr>
                        <a:t>2030</a:t>
                      </a:r>
                      <a:r>
                        <a:rPr lang="zh-CN" altLang="en-US" sz="1800">
                          <a:sym typeface="+mn-ea"/>
                        </a:rPr>
                        <a:t>年之后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可用于</a:t>
                      </a:r>
                      <a:r>
                        <a:rPr lang="en-US" altLang="zh-CN" sz="1800">
                          <a:sym typeface="+mn-ea"/>
                        </a:rPr>
                        <a:t>2020</a:t>
                      </a:r>
                      <a:r>
                        <a:rPr lang="zh-CN" altLang="en-US" sz="1800">
                          <a:sym typeface="+mn-ea"/>
                        </a:rPr>
                        <a:t>年之后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可用于</a:t>
                      </a:r>
                      <a:r>
                        <a:rPr lang="en-US" altLang="zh-CN" sz="1800">
                          <a:sym typeface="+mn-ea"/>
                        </a:rPr>
                        <a:t>2068</a:t>
                      </a:r>
                      <a:r>
                        <a:rPr lang="zh-CN" altLang="en-US" sz="1800">
                          <a:sym typeface="+mn-ea"/>
                        </a:rPr>
                        <a:t>年之前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5922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散列</a:t>
            </a:r>
            <a:r>
              <a:rPr lang="zh-CN" altLang="en-US" sz="2800">
                <a:solidFill>
                  <a:schemeClr val="bg1"/>
                </a:solidFill>
              </a:rPr>
              <a:t>函数建议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540" y="1227455"/>
            <a:ext cx="106756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计算性能：每处理一个字节需要执行的微处理器的时钟周期数。单位是每字节周期数</a:t>
            </a:r>
            <a:r>
              <a:rPr lang="en-US" altLang="zh-CN">
                <a:solidFill>
                  <a:schemeClr val="bg1"/>
                </a:solidFill>
              </a:rPr>
              <a:t>CPB (Cycles Per Byte)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处理能力是指最多能处理多少</a:t>
            </a:r>
            <a:r>
              <a:rPr lang="zh-CN" altLang="en-US">
                <a:solidFill>
                  <a:schemeClr val="bg1"/>
                </a:solidFill>
              </a:rPr>
              <a:t>位长度的</a:t>
            </a:r>
            <a:r>
              <a:rPr lang="zh-CN" altLang="en-US">
                <a:solidFill>
                  <a:schemeClr val="bg1"/>
                </a:solidFill>
              </a:rPr>
              <a:t>数据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目前比较流行的：</a:t>
            </a:r>
            <a:r>
              <a:rPr lang="en-US" altLang="zh-CN">
                <a:solidFill>
                  <a:schemeClr val="bg1"/>
                </a:solidFill>
              </a:rPr>
              <a:t>SHA-256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SHA-384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SHA-512</a:t>
            </a:r>
            <a:endParaRPr lang="en-US" altLang="zh-CN">
              <a:solidFill>
                <a:schemeClr val="bg1"/>
              </a:solidFill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283210" y="2933065"/>
          <a:ext cx="10041255" cy="3750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830"/>
                <a:gridCol w="1403985"/>
                <a:gridCol w="721360"/>
                <a:gridCol w="1151890"/>
                <a:gridCol w="1471930"/>
                <a:gridCol w="1286510"/>
                <a:gridCol w="1301115"/>
                <a:gridCol w="1270635"/>
              </a:tblGrid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函数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安全</a:t>
                      </a:r>
                      <a:r>
                        <a:rPr lang="zh-CN" altLang="en-US"/>
                        <a:t>强度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现状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发布</a:t>
                      </a:r>
                      <a:r>
                        <a:rPr lang="zh-CN" altLang="en-US"/>
                        <a:t>日期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散列值</a:t>
                      </a:r>
                      <a:r>
                        <a:rPr lang="zh-CN" altLang="en-US"/>
                        <a:t>长度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数据分块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处理</a:t>
                      </a:r>
                      <a:r>
                        <a:rPr lang="zh-CN" altLang="en-US"/>
                        <a:t>能力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计算</a:t>
                      </a:r>
                      <a:r>
                        <a:rPr lang="zh-CN" altLang="en-US"/>
                        <a:t>性能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MD5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&lt;=18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退役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1992.04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2^64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5.13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SHA-1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&lt;58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退役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1995.04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160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2^64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1.96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SHA-256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现行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2002.08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2^64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2.06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SHA-512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现行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2002.08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1024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2^128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4.85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SHA-512/256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现行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2012.03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1024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2^128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7.15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SHA3-256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现行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2015.08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1088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无限制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6.96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SHA3-512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现行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2015.08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576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无限制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12.35</a:t>
                      </a:r>
                      <a:endParaRPr lang="en-US" altLang="zh-CN"/>
                    </a:p>
                  </a:txBody>
                  <a:tcPr/>
                </a:tc>
              </a:tr>
              <a:tr h="3505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SHAKE128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min(d/2,128)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2015.08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1344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无限制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5.11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SHAKE256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min(d/2,256)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2015.08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1088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无限制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6.95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97bc6dd1-3a90-4e04-9794-5a8c87e39573}"/>
  <p:tag name="TABLE_ENDDRAG_ORIGIN_RECT" val="729*252"/>
  <p:tag name="TABLE_ENDDRAG_RECT" val="37*224*729*252"/>
</p:tagLst>
</file>

<file path=ppt/tags/tag2.xml><?xml version="1.0" encoding="utf-8"?>
<p:tagLst xmlns:p="http://schemas.openxmlformats.org/presentationml/2006/main">
  <p:tag name="KSO_WM_UNIT_TABLE_BEAUTIFY" val="smartTable{2096adb5-8434-4111-a57c-c0b3fac591f7}"/>
  <p:tag name="TABLE_ENDDRAG_ORIGIN_RECT" val="790*194"/>
  <p:tag name="TABLE_ENDDRAG_RECT" val="41*152*790*194"/>
</p:tagLst>
</file>

<file path=ppt/tags/tag3.xml><?xml version="1.0" encoding="utf-8"?>
<p:tagLst xmlns:p="http://schemas.openxmlformats.org/presentationml/2006/main">
  <p:tag name="KSO_WM_UNIT_TABLE_BEAUTIFY" val="smartTable{da14809a-8ec6-4603-8cd6-425b579d3961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3540</Words>
  <Application>WPS 演示</Application>
  <PresentationFormat>宽屏</PresentationFormat>
  <Paragraphs>509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leo</dc:creator>
  <cp:lastModifiedBy>巫政霖</cp:lastModifiedBy>
  <cp:revision>73</cp:revision>
  <dcterms:created xsi:type="dcterms:W3CDTF">2021-12-31T08:26:00Z</dcterms:created>
  <dcterms:modified xsi:type="dcterms:W3CDTF">2022-01-01T07:26:15Z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81E6E498088644D18DB29560F51898E2</vt:lpwstr>
  </property>
</Properties>
</file>