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33" r:id="rId3"/>
    <p:sldId id="459" r:id="rId4"/>
    <p:sldId id="489" r:id="rId5"/>
    <p:sldId id="488" r:id="rId6"/>
    <p:sldId id="491" r:id="rId7"/>
    <p:sldId id="490" r:id="rId8"/>
    <p:sldId id="460" r:id="rId9"/>
    <p:sldId id="492" r:id="rId10"/>
    <p:sldId id="461" r:id="rId11"/>
    <p:sldId id="462" r:id="rId12"/>
    <p:sldId id="530" r:id="rId13"/>
    <p:sldId id="463" r:id="rId14"/>
    <p:sldId id="523" r:id="rId15"/>
    <p:sldId id="464" r:id="rId16"/>
    <p:sldId id="524" r:id="rId17"/>
    <p:sldId id="531" r:id="rId18"/>
    <p:sldId id="525" r:id="rId19"/>
    <p:sldId id="465" r:id="rId20"/>
    <p:sldId id="526" r:id="rId21"/>
    <p:sldId id="527" r:id="rId22"/>
    <p:sldId id="528" r:id="rId23"/>
    <p:sldId id="529" r:id="rId24"/>
    <p:sldId id="466" r:id="rId25"/>
    <p:sldId id="532" r:id="rId26"/>
    <p:sldId id="533" r:id="rId27"/>
    <p:sldId id="534" r:id="rId28"/>
    <p:sldId id="467" r:id="rId29"/>
    <p:sldId id="468" r:id="rId30"/>
    <p:sldId id="535" r:id="rId31"/>
    <p:sldId id="469" r:id="rId32"/>
    <p:sldId id="536" r:id="rId33"/>
    <p:sldId id="537" r:id="rId34"/>
    <p:sldId id="471" r:id="rId35"/>
    <p:sldId id="538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优势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是什么？分布式关系型数据库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优势：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1</a:t>
            </a:r>
            <a:r>
              <a:rPr lang="zh-CN" altLang="en-US" sz="2400">
                <a:solidFill>
                  <a:schemeClr val="bg1"/>
                </a:solidFill>
              </a:rPr>
              <a:t>、弹性伸缩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2</a:t>
            </a:r>
            <a:r>
              <a:rPr lang="zh-CN" altLang="en-US" sz="2400">
                <a:solidFill>
                  <a:schemeClr val="bg1"/>
                </a:solidFill>
              </a:rPr>
              <a:t>、完全兼容</a:t>
            </a:r>
            <a:r>
              <a:rPr lang="en-US" altLang="zh-CN" sz="2400">
                <a:solidFill>
                  <a:schemeClr val="bg1"/>
                </a:solidFill>
              </a:rPr>
              <a:t>MySQL 5.7</a:t>
            </a:r>
            <a:r>
              <a:rPr lang="zh-CN" altLang="en-US" sz="2400">
                <a:solidFill>
                  <a:schemeClr val="bg1"/>
                </a:solidFill>
              </a:rPr>
              <a:t>协议、常用特性及语法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3</a:t>
            </a:r>
            <a:r>
              <a:rPr lang="zh-CN" altLang="en-US" sz="2400">
                <a:solidFill>
                  <a:schemeClr val="bg1"/>
                </a:solidFill>
              </a:rPr>
              <a:t>、高可用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ACID</a:t>
            </a:r>
            <a:r>
              <a:rPr lang="zh-CN" altLang="en-US" sz="2400">
                <a:solidFill>
                  <a:schemeClr val="bg1"/>
                </a:solidFill>
              </a:rPr>
              <a:t>事务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5</a:t>
            </a:r>
            <a:r>
              <a:rPr lang="zh-CN" altLang="en-US" sz="2400">
                <a:solidFill>
                  <a:schemeClr val="bg1"/>
                </a:solidFill>
              </a:rPr>
              <a:t>、丰富的数据迁移、同步、备份工具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TiKV</a:t>
            </a:r>
            <a:endParaRPr lang="zh-CN" altLang="en-US" sz="2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205990"/>
            <a:ext cx="9123045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 Explain </a:t>
            </a:r>
            <a:r>
              <a:rPr lang="zh-CN" altLang="en-US" sz="2600">
                <a:solidFill>
                  <a:schemeClr val="bg1"/>
                </a:solidFill>
              </a:rPr>
              <a:t>执行计划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explain </a:t>
            </a:r>
            <a:r>
              <a:rPr lang="zh-CN" altLang="en-US" sz="2400">
                <a:solidFill>
                  <a:schemeClr val="bg1"/>
                </a:solidFill>
              </a:rPr>
              <a:t>仅分析，结果仅包含估算数据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explain analyze  </a:t>
            </a:r>
            <a:r>
              <a:rPr lang="zh-CN" altLang="en-US" sz="2400">
                <a:solidFill>
                  <a:schemeClr val="bg1"/>
                </a:solidFill>
              </a:rPr>
              <a:t>分析 </a:t>
            </a:r>
            <a:r>
              <a:rPr lang="en-US" altLang="zh-CN" sz="2400">
                <a:solidFill>
                  <a:schemeClr val="bg1"/>
                </a:solidFill>
              </a:rPr>
              <a:t>+ </a:t>
            </a:r>
            <a:r>
              <a:rPr lang="zh-CN" altLang="en-US" sz="2400">
                <a:solidFill>
                  <a:schemeClr val="bg1"/>
                </a:solidFill>
              </a:rPr>
              <a:t>执行， 结果包含真实的统计数据</a:t>
            </a:r>
            <a:r>
              <a:rPr lang="en-US" altLang="zh-CN" sz="2400">
                <a:solidFill>
                  <a:schemeClr val="bg1"/>
                </a:solidFill>
              </a:rPr>
              <a:t>  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2839085"/>
            <a:ext cx="3810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 Explain </a:t>
            </a:r>
            <a:r>
              <a:rPr lang="zh-CN" altLang="en-US" sz="2600">
                <a:solidFill>
                  <a:schemeClr val="bg1"/>
                </a:solidFill>
              </a:rPr>
              <a:t>执行计划</a:t>
            </a:r>
            <a:endParaRPr lang="zh-CN" altLang="en-US" sz="2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4089400"/>
            <a:ext cx="6785610" cy="1440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815340"/>
            <a:ext cx="4464050" cy="1360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2305685"/>
            <a:ext cx="11659235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 Explain </a:t>
            </a:r>
            <a:r>
              <a:rPr lang="zh-CN" altLang="en-US" sz="2600">
                <a:solidFill>
                  <a:schemeClr val="bg1"/>
                </a:solidFill>
              </a:rPr>
              <a:t>执行计划结果解读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630" y="2548890"/>
            <a:ext cx="1083691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EXPLAIN 的返回结果包含以下字段：</a:t>
            </a:r>
            <a:endParaRPr sz="2000">
              <a:solidFill>
                <a:schemeClr val="bg1"/>
              </a:solidFill>
            </a:endParaRPr>
          </a:p>
          <a:p>
            <a:endParaRPr sz="2000">
              <a:solidFill>
                <a:schemeClr val="bg1"/>
              </a:solidFill>
            </a:endParaRPr>
          </a:p>
          <a:p>
            <a:r>
              <a:rPr sz="2000">
                <a:solidFill>
                  <a:schemeClr val="bg1"/>
                </a:solidFill>
              </a:rPr>
              <a:t>id 为算子名</a:t>
            </a:r>
            <a:endParaRPr sz="2000">
              <a:solidFill>
                <a:schemeClr val="bg1"/>
              </a:solidFill>
            </a:endParaRPr>
          </a:p>
          <a:p>
            <a:endParaRPr sz="2000">
              <a:solidFill>
                <a:schemeClr val="bg1"/>
              </a:solidFill>
            </a:endParaRPr>
          </a:p>
          <a:p>
            <a:r>
              <a:rPr sz="2000">
                <a:solidFill>
                  <a:schemeClr val="bg1"/>
                </a:solidFill>
              </a:rPr>
              <a:t>estRows 为显示 TiDB 预计会处理的行数</a:t>
            </a:r>
            <a:r>
              <a:rPr lang="zh-CN" sz="2000">
                <a:solidFill>
                  <a:schemeClr val="bg1"/>
                </a:solidFill>
              </a:rPr>
              <a:t>，ANALYZE TABLE </a:t>
            </a:r>
            <a:r>
              <a:rPr lang="en-US" altLang="zh-CN" sz="2000">
                <a:solidFill>
                  <a:schemeClr val="bg1"/>
                </a:solidFill>
              </a:rPr>
              <a:t>{table}</a:t>
            </a:r>
            <a:r>
              <a:rPr lang="zh-CN" altLang="en-US" sz="2000">
                <a:solidFill>
                  <a:schemeClr val="bg1"/>
                </a:solidFill>
              </a:rPr>
              <a:t>，可以提高准确度</a:t>
            </a:r>
            <a:endParaRPr lang="zh-CN" sz="2000">
              <a:solidFill>
                <a:schemeClr val="bg1"/>
              </a:solidFill>
            </a:endParaRPr>
          </a:p>
          <a:p>
            <a:endParaRPr sz="2000">
              <a:solidFill>
                <a:schemeClr val="bg1"/>
              </a:solidFill>
            </a:endParaRPr>
          </a:p>
          <a:p>
            <a:r>
              <a:rPr sz="2000">
                <a:solidFill>
                  <a:schemeClr val="bg1"/>
                </a:solidFill>
              </a:rPr>
              <a:t>task 显示算子在执行语句时的所在位置</a:t>
            </a:r>
            <a:r>
              <a:rPr lang="zh-CN" sz="2000">
                <a:solidFill>
                  <a:schemeClr val="bg1"/>
                </a:solidFill>
              </a:rPr>
              <a:t>，root：在</a:t>
            </a:r>
            <a:r>
              <a:rPr lang="en-US" altLang="zh-CN" sz="2000">
                <a:solidFill>
                  <a:schemeClr val="bg1"/>
                </a:solidFill>
              </a:rPr>
              <a:t>TiDB</a:t>
            </a:r>
            <a:r>
              <a:rPr lang="zh-CN" altLang="en-US" sz="2000">
                <a:solidFill>
                  <a:schemeClr val="bg1"/>
                </a:solidFill>
              </a:rPr>
              <a:t>执行，cop[tikv]在</a:t>
            </a:r>
            <a:r>
              <a:rPr lang="en-US" altLang="zh-CN" sz="2000">
                <a:solidFill>
                  <a:schemeClr val="bg1"/>
                </a:solidFill>
              </a:rPr>
              <a:t>TiKV</a:t>
            </a:r>
            <a:r>
              <a:rPr lang="zh-CN" altLang="en-US" sz="2000">
                <a:solidFill>
                  <a:schemeClr val="bg1"/>
                </a:solidFill>
              </a:rPr>
              <a:t>执行</a:t>
            </a:r>
            <a:endParaRPr lang="zh-CN" altLang="en-US" sz="2000">
              <a:solidFill>
                <a:schemeClr val="bg1"/>
              </a:solidFill>
            </a:endParaRPr>
          </a:p>
          <a:p>
            <a:endParaRPr sz="2000">
              <a:solidFill>
                <a:schemeClr val="bg1"/>
              </a:solidFill>
            </a:endParaRPr>
          </a:p>
          <a:p>
            <a:r>
              <a:rPr sz="2000">
                <a:solidFill>
                  <a:schemeClr val="bg1"/>
                </a:solidFill>
              </a:rPr>
              <a:t>access-object 显示被访问的表、分区和索引</a:t>
            </a:r>
            <a:endParaRPr sz="2000">
              <a:solidFill>
                <a:schemeClr val="bg1"/>
              </a:solidFill>
            </a:endParaRPr>
          </a:p>
          <a:p>
            <a:endParaRPr sz="2000">
              <a:solidFill>
                <a:schemeClr val="bg1"/>
              </a:solidFill>
            </a:endParaRPr>
          </a:p>
          <a:p>
            <a:r>
              <a:rPr sz="2000">
                <a:solidFill>
                  <a:schemeClr val="bg1"/>
                </a:solidFill>
              </a:rPr>
              <a:t>operator info 显示访问表、分区和索引的其他信息</a:t>
            </a:r>
            <a:endParaRPr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" y="901700"/>
            <a:ext cx="6785610" cy="1440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</a:rPr>
              <a:t>执行计划算子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98386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TiKV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执行</a:t>
            </a:r>
            <a:r>
              <a:rPr lang="zh-CN" altLang="en-US" sz="2000">
                <a:solidFill>
                  <a:schemeClr val="bg1"/>
                </a:solidFill>
              </a:rPr>
              <a:t>数据读取的算子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TableFullScan：全表扫描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TableRangeScan：带有范围的表数据扫描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TableRowIDScan：根据RowID 扫描表数据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IndexFullScan：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索引数据全</a:t>
            </a:r>
            <a:r>
              <a:rPr lang="zh-CN" altLang="en-US" sz="2000">
                <a:solidFill>
                  <a:schemeClr val="bg1"/>
                </a:solidFill>
              </a:rPr>
              <a:t>表扫描或</a:t>
            </a:r>
            <a:r>
              <a:rPr lang="en-US" altLang="zh-CN" sz="2000">
                <a:solidFill>
                  <a:schemeClr val="bg1"/>
                </a:solidFill>
              </a:rPr>
              <a:t>Min/Max</a:t>
            </a:r>
            <a:r>
              <a:rPr lang="zh-CN" altLang="en-US" sz="2000">
                <a:solidFill>
                  <a:schemeClr val="bg1"/>
                </a:solidFill>
              </a:rPr>
              <a:t>类函数只读一条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IndexRangeScan：带有范围的索引数据扫描操作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</a:rPr>
              <a:t>执行计划算子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98386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TiDB</a:t>
            </a:r>
            <a:r>
              <a:rPr lang="zh-CN" altLang="en-US" sz="2000">
                <a:solidFill>
                  <a:schemeClr val="bg1"/>
                </a:solidFill>
              </a:rPr>
              <a:t>用于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汇聚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TiKV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算子结果的算子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TableReader：汇总 TableFullScan、TableRangeScan 的数据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IndexReader：汇总 IndexFullScan、IndexRangeScan 的数据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IndexLookUp：先汇总 Build 端 TiKV 扫描上来的 RowID，再去 Probe 端上根据这些 RowID 精确地读取 TiKV 上的数据。Build 端是 IndexFullScan 或 IndexRangeScan 类型的算子，Probe 端是 TableRowIDScan 类型的算子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IndexMerge：和 IndexLookupReader 类似，可以看做是它的扩展，可以同时读取多个索引的数据，有多个 Build 端，一个 Probe 端。执行过程也很类似，先汇总所有 Build 端 TiKV 扫描上来的 RowID，再去 Probe 端上根据这些 RowID 精确地读取 TiKV 上的数据。Build 端是 IndexFullScan 或 IndexRangeScan 类型的算子，Probe 端是 TableRowIDScan 类型的算子。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Region </a:t>
            </a:r>
            <a:r>
              <a:rPr lang="zh-CN" altLang="en-US" sz="2600">
                <a:solidFill>
                  <a:schemeClr val="bg1"/>
                </a:solidFill>
              </a:rPr>
              <a:t>分布情况</a:t>
            </a:r>
            <a:endParaRPr lang="zh-CN" altLang="en-US" sz="26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344420"/>
            <a:ext cx="7322185" cy="1890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" y="4441825"/>
            <a:ext cx="8281035" cy="1676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4980" y="991235"/>
            <a:ext cx="8295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CoProcessor</a:t>
            </a:r>
            <a:r>
              <a:rPr lang="zh-CN" altLang="en-US" sz="2400">
                <a:solidFill>
                  <a:schemeClr val="bg1"/>
                </a:solidFill>
              </a:rPr>
              <a:t>是以</a:t>
            </a:r>
            <a:r>
              <a:rPr lang="en-US" altLang="zh-CN" sz="2400">
                <a:solidFill>
                  <a:schemeClr val="bg1"/>
                </a:solidFill>
              </a:rPr>
              <a:t>Region</a:t>
            </a:r>
            <a:r>
              <a:rPr lang="zh-CN" altLang="en-US" sz="2400">
                <a:solidFill>
                  <a:schemeClr val="bg1"/>
                </a:solidFill>
              </a:rPr>
              <a:t>为单位执行算子的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</a:rPr>
              <a:t>执行计划算子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9838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你可以使用 Optimizer Hints 来控制优化器的行为，以此控制物理算子的选择。例如 /*+ HASH_JOIN(t1, t2) */ 表示优化器将使用 Hash Join 算法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EXPLAIN ANALYZE SELECT /*+ HASH_JOIN(t1, t2) */  * FROM t1 INNER JOIN t2 ON t1.id = t2.t1_id WHERE t1.int_col = 1;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索引查询的执行计划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IndexLook</a:t>
            </a:r>
            <a:r>
              <a:rPr lang="en-US" altLang="zh-CN" sz="2000">
                <a:solidFill>
                  <a:schemeClr val="bg1"/>
                </a:solidFill>
              </a:rPr>
              <a:t>U</a:t>
            </a:r>
            <a:r>
              <a:rPr lang="zh-CN" altLang="en-US" sz="2000">
                <a:solidFill>
                  <a:schemeClr val="bg1"/>
                </a:solidFill>
              </a:rPr>
              <a:t>p：普通二级索引，需搭配回表操作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IndexReader：普通二级索引，无需回表操作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Point_Get 和 Batch_Point_Get：主键或唯一索引查询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IndexFullScan：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索引数据全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表扫描或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Min/Max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类函数只读一条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sym typeface="+mn-ea"/>
              </a:rPr>
              <a:t>IndexLook</a:t>
            </a:r>
            <a:r>
              <a:rPr lang="en-US" altLang="zh-CN" sz="2600">
                <a:solidFill>
                  <a:schemeClr val="bg1"/>
                </a:solidFill>
                <a:sym typeface="+mn-ea"/>
              </a:rPr>
              <a:t>U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p 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IndexLook</a:t>
            </a:r>
            <a:r>
              <a:rPr lang="en-US" altLang="zh-CN" sz="2000">
                <a:solidFill>
                  <a:schemeClr val="bg1"/>
                </a:solidFill>
              </a:rPr>
              <a:t>U</a:t>
            </a:r>
            <a:r>
              <a:rPr lang="zh-CN" altLang="en-US" sz="2000">
                <a:solidFill>
                  <a:schemeClr val="bg1"/>
                </a:solidFill>
              </a:rPr>
              <a:t>p：普通二级索引，需搭配回表操作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1735455"/>
            <a:ext cx="8293735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架构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38530"/>
            <a:ext cx="41236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由多个组件构成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TiDB Server </a:t>
            </a:r>
            <a:r>
              <a:rPr lang="zh-CN" altLang="en-US" sz="2000">
                <a:solidFill>
                  <a:schemeClr val="bg1"/>
                </a:solidFill>
              </a:rPr>
              <a:t>对外暴露</a:t>
            </a:r>
            <a:r>
              <a:rPr lang="en-US" altLang="zh-CN" sz="2000">
                <a:solidFill>
                  <a:schemeClr val="bg1"/>
                </a:solidFill>
              </a:rPr>
              <a:t>Mysql</a:t>
            </a:r>
            <a:r>
              <a:rPr lang="zh-CN" altLang="en-US" sz="2000">
                <a:solidFill>
                  <a:schemeClr val="bg1"/>
                </a:solidFill>
              </a:rPr>
              <a:t>协议的接口。完成对</a:t>
            </a:r>
            <a:r>
              <a:rPr lang="en-US" altLang="zh-CN" sz="2000">
                <a:solidFill>
                  <a:schemeClr val="bg1"/>
                </a:solidFill>
              </a:rPr>
              <a:t>SQL</a:t>
            </a:r>
            <a:r>
              <a:rPr lang="zh-CN" altLang="en-US" sz="2000">
                <a:solidFill>
                  <a:schemeClr val="bg1"/>
                </a:solidFill>
              </a:rPr>
              <a:t>的解析、优化、生成分布式执行计划以及计算等任务。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无状态服务，易水平拓展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035" y="211455"/>
            <a:ext cx="7132320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sym typeface="+mn-ea"/>
              </a:rPr>
              <a:t>IndexReader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IndexReader：TiDB 支持覆盖索引优化 (covering index optimization)。如果 TiDB 能从索引中检索出所有行，就会跳过 IndexLookup 任务中通常所需的第二步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181860"/>
            <a:ext cx="8382635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  <a:sym typeface="+mn-ea"/>
              </a:rPr>
              <a:t>Point_Get</a:t>
            </a:r>
            <a:r>
              <a:rPr lang="zh-CN" sz="2600">
                <a:solidFill>
                  <a:schemeClr val="bg1"/>
                </a:solidFill>
                <a:sym typeface="+mn-ea"/>
              </a:rPr>
              <a:t>、</a:t>
            </a:r>
            <a:r>
              <a:rPr sz="2600">
                <a:solidFill>
                  <a:schemeClr val="bg1"/>
                </a:solidFill>
                <a:sym typeface="+mn-ea"/>
              </a:rPr>
              <a:t>Batch_Point_Get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TiDB 直接从主键或唯一键检索数据时会使用 Point_Get 或 Batch_Point_Get 算子。这两个算子比 IndexLookup 更有效率</a:t>
            </a:r>
            <a:endParaRPr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1873885"/>
            <a:ext cx="8674735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  <a:sym typeface="+mn-ea"/>
              </a:rPr>
              <a:t>IndexFullScan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索引是有序的，所以优化器可以使用 IndexFullScan 算子来优化常见的查询</a:t>
            </a:r>
            <a:r>
              <a:rPr lang="zh-CN" sz="2000">
                <a:solidFill>
                  <a:schemeClr val="bg1"/>
                </a:solidFill>
              </a:rPr>
              <a:t>，虽然算子名为 FullScan 即全扫描，TiDB 只读取第一行。每个 TiKV Region 返回各自的 MIN 或 MAX 值给 TiDB，TiDB 再执行流聚合运算来过滤出一行数据。即使表为空，带 MAX 或 MIN 函数的流聚合运算也能保证返回 NULL 值</a:t>
            </a:r>
            <a:endParaRPr lang="zh-CN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911475"/>
            <a:ext cx="8010525" cy="2176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JOIN</a:t>
            </a:r>
            <a:r>
              <a:rPr lang="zh-CN" altLang="en-US" sz="2600">
                <a:solidFill>
                  <a:schemeClr val="bg1"/>
                </a:solidFill>
              </a:rPr>
              <a:t>查询计划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103485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Index Join：先读取</a:t>
            </a:r>
            <a:r>
              <a:rPr lang="en-US" altLang="zh-CN" sz="2000">
                <a:solidFill>
                  <a:schemeClr val="bg1"/>
                </a:solidFill>
              </a:rPr>
              <a:t>build</a:t>
            </a:r>
            <a:r>
              <a:rPr lang="zh-CN" altLang="en-US" sz="2000">
                <a:solidFill>
                  <a:schemeClr val="bg1"/>
                </a:solidFill>
              </a:rPr>
              <a:t>端</a:t>
            </a:r>
            <a:r>
              <a:rPr lang="en-US" altLang="zh-CN" sz="2000">
                <a:solidFill>
                  <a:schemeClr val="bg1"/>
                </a:solidFill>
              </a:rPr>
              <a:t>t1</a:t>
            </a:r>
            <a:r>
              <a:rPr lang="zh-CN" altLang="en-US" sz="2000">
                <a:solidFill>
                  <a:schemeClr val="bg1"/>
                </a:solidFill>
              </a:rPr>
              <a:t>数据，再在</a:t>
            </a:r>
            <a:r>
              <a:rPr lang="en-US" altLang="zh-CN" sz="2000">
                <a:solidFill>
                  <a:schemeClr val="bg1"/>
                </a:solidFill>
              </a:rPr>
              <a:t>Probe</a:t>
            </a:r>
            <a:r>
              <a:rPr lang="zh-CN" altLang="en-US" sz="2000">
                <a:solidFill>
                  <a:schemeClr val="bg1"/>
                </a:solidFill>
              </a:rPr>
              <a:t>端通过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索引读取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t2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实现</a:t>
            </a:r>
            <a:r>
              <a:rPr lang="en-US" altLang="zh-CN" sz="2000">
                <a:solidFill>
                  <a:schemeClr val="bg1"/>
                </a:solidFill>
              </a:rPr>
              <a:t>Join</a:t>
            </a:r>
            <a:r>
              <a:rPr lang="zh-CN" altLang="en-US" sz="2000">
                <a:solidFill>
                  <a:schemeClr val="bg1"/>
                </a:solidFill>
              </a:rPr>
              <a:t>，节省内存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Hash Join：先读取 Build 端的数据并将其缓存在 Hash Table 中，然后再读取 Probe 端的数据，使用 Probe 端的数据来探查 Hash Table 以获得所需行。与 Index Join 算法相比，Hash Join 要消耗更多内存，但如果需要连接的行数很多，运行速度会比 Index Join 快。TiDB 中的 Hash Join 算子是多线程的，并且可以并发执行。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Merge Join：一种特殊的 Join 算法。当两个关联表要 Join 的字段需要按排好的顺序读取时，适用 Merge Join 算法。由于 Build 端和 Probe 端的数据都会读取，这种算法的 Join 操作是流式的，类似“拉链式合并”的高效版。Merge Join 占用的内存要远低于 Hash Join，但 Merge Join 不能并发执行。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sym typeface="+mn-ea"/>
              </a:rPr>
              <a:t>Index Join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101993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Index Join 算法对内存消耗较小，但如果需要执行大量探查操作，运行速度可能会慢于其他 Join 算法</a:t>
            </a:r>
            <a:r>
              <a:rPr lang="zh-CN" sz="2000">
                <a:solidFill>
                  <a:schemeClr val="bg1"/>
                </a:solidFill>
              </a:rPr>
              <a:t>。在 Inner Join 操作中，TiDB 会先执行 Join Reorder 算法，所以不能确定会先读取 t1 还是 t2。假设 TiDB 先读取了 t1 来构建 Build 端，那么 TiDB 会在探查 t2 前先根据谓词 t1.col = 'value' 筛选数据，但接下来每次探查 t2 时都要应用谓词 t2.col='value'。所以对于这条语句，Index Join 算法可能不如其他 Join 算法高效。</a:t>
            </a:r>
            <a:endParaRPr lang="zh-CN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3001010"/>
            <a:ext cx="121920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sym typeface="+mn-ea"/>
              </a:rPr>
              <a:t>Hash Join 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101993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TiDB 首先读取 Build 端的数据并将其缓存在 Hash Table 中，然后再读取 Probe 端的数据，使用 Probe 端的数据来探查 Hash Table 以获得所需行。与 Index Join 算法相比，Hash Join 要消耗更多内存，但如果需要连接的行数很多，运行速度会比 Index Join 快</a:t>
            </a:r>
            <a:r>
              <a:rPr lang="zh-CN" sz="2000">
                <a:solidFill>
                  <a:schemeClr val="bg1"/>
                </a:solidFill>
              </a:rPr>
              <a:t>。节省了很多网络请求交互</a:t>
            </a:r>
            <a:endParaRPr lang="zh-CN" sz="2000">
              <a:solidFill>
                <a:schemeClr val="bg1"/>
              </a:solidFill>
            </a:endParaRPr>
          </a:p>
          <a:p>
            <a:endParaRPr lang="zh-CN" sz="2000">
              <a:solidFill>
                <a:schemeClr val="bg1"/>
              </a:solidFill>
            </a:endParaRPr>
          </a:p>
          <a:p>
            <a:r>
              <a:rPr lang="zh-CN" sz="2000">
                <a:solidFill>
                  <a:schemeClr val="bg1"/>
                </a:solidFill>
              </a:rPr>
              <a:t>需要注意：内存使用超过了 tidb_mem_quota_query 规定的值（默认为 1GB），且 oom-use-tmp-storage 的值为 true （默认为 true），那么 TiDB 会尝试使用临时存储，在磁盘上创建 Hash Join 的 Build 端。EXPLAIN ANALYZE 返回结果中的 execution info 一栏记录了有关内存使用情况等运行数据。</a:t>
            </a:r>
            <a:endParaRPr lang="zh-CN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3900170"/>
            <a:ext cx="9462135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sym typeface="+mn-ea"/>
              </a:rPr>
              <a:t>Merge Join 例子</a:t>
            </a:r>
            <a:endParaRPr lang="zh-CN" altLang="en-US" sz="2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101993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Merge Join 是一种特殊的 Join 算法。当两个关联表要 Join 的字段需要按排好的顺序读取时，适用 Merge Join 算法。由于 Build 端和 Probe 端的数据都会读取，这种算法的 Join 操作是流式的，类似“拉链式合并”的高效版。Merge Join 占用的内存要远低于 Hash Join，但 Merge Join 不能并发执行</a:t>
            </a:r>
            <a:endParaRPr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894965"/>
            <a:ext cx="960183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子查询的执行计划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TiDB 会执行多种子查询相关的优化，以提升子查询的执行性能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Inner join（无 UNIQUE 约束的子查询）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TiDB 通过索引连接操作 | IndexJoin_14 将子查询做了连接转化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10740"/>
            <a:ext cx="1219200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Inner join（有 UNIQUE 约束的子查询）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为了确保 t1_id 值在与表 t1 连接前具有唯一性，需要执行聚合运算。在以下示例中，由于 UNIQUE 约束已能确保 t3.t1_id 列值的唯一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68525"/>
            <a:ext cx="12192000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架构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38530"/>
            <a:ext cx="41236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PD</a:t>
            </a:r>
            <a:r>
              <a:rPr lang="zh-CN" altLang="en-US" sz="2000">
                <a:solidFill>
                  <a:schemeClr val="bg1"/>
                </a:solidFill>
              </a:rPr>
              <a:t>：Placement Driver (PD) server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元数据管理组件，集群大脑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存储了实时的数据分布情况及整个集群的拓扑结构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提供</a:t>
            </a:r>
            <a:r>
              <a:rPr lang="en-US" altLang="zh-CN" sz="2000">
                <a:solidFill>
                  <a:schemeClr val="bg1"/>
                </a:solidFill>
              </a:rPr>
              <a:t>TiDB Dashboard</a:t>
            </a:r>
            <a:r>
              <a:rPr lang="zh-CN" altLang="en-US" sz="2000">
                <a:solidFill>
                  <a:schemeClr val="bg1"/>
                </a:solidFill>
              </a:rPr>
              <a:t>服务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根据数据分布及</a:t>
            </a:r>
            <a:r>
              <a:rPr lang="en-US" altLang="zh-CN" sz="2000">
                <a:solidFill>
                  <a:schemeClr val="bg1"/>
                </a:solidFill>
              </a:rPr>
              <a:t>TiKv</a:t>
            </a:r>
            <a:r>
              <a:rPr lang="zh-CN" altLang="en-US" sz="2000">
                <a:solidFill>
                  <a:schemeClr val="bg1"/>
                </a:solidFill>
              </a:rPr>
              <a:t>的数据请求统计，进行数据调度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035" y="211455"/>
            <a:ext cx="7132320" cy="3583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4980" y="4312285"/>
            <a:ext cx="7816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TSO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Timestamp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Oracle 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神谕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全局授时服务， 用于事务排序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 MVCC 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Semi Join（关联查询）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关联子查询去关联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由上述查询结果可知，TiDB 执行了 Semi Join。不同于 Inner Join，Semi Join 仅允许右键 (t2.t1_id) 上的第一个值，也就是该操作将去除 Join 算子任务中的重复数据。Join 算法也包含 Merge Join，会按照排序顺序同时从左侧和右侧读取数据，这是一种高效的 Zipper Merge。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可以将原语句视为关联子查询，因为它引入了子查询外的 t1.int_col 列。然而，EXPLAIN 语句的返回结果显示的是关联子查询去关联后的执行计划。条件 t1_id != t1.int_col 会被重写为 t1.id != t1.int_col。TiDB 可以从表 t1 中读取数据并且在 └─Selection_21 中执行此操作，因此这种去关联和重写操作会极大提高执行效率。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3926205"/>
            <a:ext cx="1195133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Anti Semi Join （NOT IN 子查询）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上述查询首先读取了表 t3，然后根据主键开始探测 (probe) 表 t1。连接类型是 anti semi join，即反半连接：之所以使用 anti，是因为上述示例有不存在匹配值（即 NOT IN）的情况；使用 Semi Join 则是因为仅需要匹配第一行后就可以停止查询。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52700"/>
            <a:ext cx="12192000" cy="25863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</a:rPr>
              <a:t>聚合查询的执行计划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当使用了聚合计算，SQL 优化器会选择以下任一算子实现数据聚合：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Hash Aggregation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Stream Aggregation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为了提高查询效率，数据聚合在 Coprocessor 层和 TiDB 层均会执行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Hash Aggregation 算法在执行聚合时使用 Hash 表存储中间结果。此算法采用多线程并发优化，执行速度快，但与 Stream Aggregation 算法相比会消耗较多内存。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Stream Aggregation 算法通常会比 Hash Aggregation 算法占用更少的内存。但是此算法要求数据按顺序发送，以便对依次到达的值实现流式数据聚合。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  <a:sym typeface="+mn-ea"/>
              </a:rPr>
              <a:t>聚合查询的执行计划</a:t>
            </a:r>
            <a:endParaRPr lang="zh-CN" altLang="en-US" sz="2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1150620"/>
            <a:ext cx="7531735" cy="240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3886200"/>
            <a:ext cx="7303135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00">
                <a:solidFill>
                  <a:schemeClr val="bg1"/>
                </a:solidFill>
                <a:sym typeface="+mn-ea"/>
              </a:rPr>
              <a:t>聚合查询的执行计划</a:t>
            </a:r>
            <a:endParaRPr lang="zh-CN" altLang="en-US" sz="2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1170305"/>
            <a:ext cx="11125835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架构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38530"/>
            <a:ext cx="41236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TiKV Server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底层使用</a:t>
            </a:r>
            <a:r>
              <a:rPr lang="en-US" altLang="zh-CN" sz="2000">
                <a:solidFill>
                  <a:schemeClr val="bg1"/>
                </a:solidFill>
              </a:rPr>
              <a:t>RocksDB</a:t>
            </a:r>
            <a:r>
              <a:rPr lang="zh-CN" altLang="en-US" sz="2000">
                <a:solidFill>
                  <a:schemeClr val="bg1"/>
                </a:solidFill>
              </a:rPr>
              <a:t>高性能单机事务键值存储引擎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Region</a:t>
            </a:r>
            <a:r>
              <a:rPr lang="zh-CN" altLang="en-US" sz="2000">
                <a:solidFill>
                  <a:schemeClr val="bg1"/>
                </a:solidFill>
              </a:rPr>
              <a:t>：每个</a:t>
            </a:r>
            <a:r>
              <a:rPr lang="en-US" altLang="zh-CN" sz="2000">
                <a:solidFill>
                  <a:schemeClr val="bg1"/>
                </a:solidFill>
              </a:rPr>
              <a:t>Region</a:t>
            </a:r>
            <a:r>
              <a:rPr lang="zh-CN" altLang="en-US" sz="2000">
                <a:solidFill>
                  <a:schemeClr val="bg1"/>
                </a:solidFill>
              </a:rPr>
              <a:t>负责存储一个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左闭右开区间的</a:t>
            </a:r>
            <a:r>
              <a:rPr lang="zh-CN" altLang="en-US" sz="2000">
                <a:solidFill>
                  <a:schemeClr val="bg1"/>
                </a:solidFill>
              </a:rPr>
              <a:t>数据，每个</a:t>
            </a:r>
            <a:r>
              <a:rPr lang="en-US" altLang="zh-CN" sz="2000">
                <a:solidFill>
                  <a:schemeClr val="bg1"/>
                </a:solidFill>
              </a:rPr>
              <a:t>Region</a:t>
            </a:r>
            <a:r>
              <a:rPr lang="zh-CN" altLang="en-US" sz="2000">
                <a:solidFill>
                  <a:schemeClr val="bg1"/>
                </a:solidFill>
              </a:rPr>
              <a:t>有一个Leader和多个Follower，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Leader</a:t>
            </a:r>
            <a:r>
              <a:rPr lang="zh-CN" altLang="en-US" sz="2000">
                <a:solidFill>
                  <a:schemeClr val="bg1"/>
                </a:solidFill>
              </a:rPr>
              <a:t>负责读</a:t>
            </a:r>
            <a:r>
              <a:rPr lang="en-US" altLang="zh-CN" sz="2000">
                <a:solidFill>
                  <a:schemeClr val="bg1"/>
                </a:solidFill>
              </a:rPr>
              <a:t>/</a:t>
            </a:r>
            <a:r>
              <a:rPr lang="zh-CN" altLang="en-US" sz="2000">
                <a:solidFill>
                  <a:schemeClr val="bg1"/>
                </a:solidFill>
              </a:rPr>
              <a:t>写，Follower 负责处理 Leader 发来的 Raft log进行备份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035" y="211455"/>
            <a:ext cx="7132320" cy="3583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4980" y="4107815"/>
            <a:ext cx="781621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TiKV API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对外提供了分布式事务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(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两阶段提交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 )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和快照隔离支持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TiKV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负责处理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TiDB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下发的分布式执行计划，整体设计是尽可能的向下传递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条件及函数计算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记录数据访问统计信息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</a:endParaRPr>
          </a:p>
          <a:p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195" y="3950335"/>
            <a:ext cx="2002155" cy="1789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架构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38530"/>
            <a:ext cx="4123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TiKV Server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240" y="323850"/>
            <a:ext cx="6971030" cy="3973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692275"/>
            <a:ext cx="3724910" cy="2543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架构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38530"/>
            <a:ext cx="41236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TiFlash Server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列存储引擎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通过</a:t>
            </a:r>
            <a:r>
              <a:rPr lang="en-US" altLang="zh-CN" sz="2000">
                <a:solidFill>
                  <a:schemeClr val="bg1"/>
                </a:solidFill>
              </a:rPr>
              <a:t>Raft </a:t>
            </a:r>
            <a:r>
              <a:rPr lang="zh-CN" altLang="en-US" sz="2000">
                <a:solidFill>
                  <a:schemeClr val="bg1"/>
                </a:solidFill>
              </a:rPr>
              <a:t>自动同步</a:t>
            </a:r>
            <a:r>
              <a:rPr lang="en-US" altLang="zh-CN" sz="2000">
                <a:solidFill>
                  <a:schemeClr val="bg1"/>
                </a:solidFill>
              </a:rPr>
              <a:t>TiKV</a:t>
            </a:r>
            <a:r>
              <a:rPr lang="zh-CN" altLang="en-US" sz="2000">
                <a:solidFill>
                  <a:schemeClr val="bg1"/>
                </a:solidFill>
              </a:rPr>
              <a:t>的数据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TiKV </a:t>
            </a:r>
            <a:r>
              <a:rPr lang="zh-CN" altLang="en-US" sz="2600">
                <a:solidFill>
                  <a:schemeClr val="bg1"/>
                </a:solidFill>
              </a:rPr>
              <a:t>数据存储结构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104749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数据行</a:t>
            </a:r>
            <a:r>
              <a:rPr lang="en-US" altLang="zh-CN" sz="1600">
                <a:solidFill>
                  <a:schemeClr val="bg1"/>
                </a:solidFill>
              </a:rPr>
              <a:t>KV</a:t>
            </a:r>
            <a:r>
              <a:rPr lang="zh-CN" altLang="en-US" sz="1600">
                <a:solidFill>
                  <a:schemeClr val="bg1"/>
                </a:solidFill>
              </a:rPr>
              <a:t>结构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Key:   tablePrefix{TableID}_recordPrefixSep{RowID}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Value: [col1, col2, col3, col4]</a:t>
            </a:r>
            <a:endParaRPr lang="en-US" altLang="zh-CN" sz="160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主键、唯一</a:t>
            </a:r>
            <a:r>
              <a:rPr lang="en-US" altLang="zh-CN" sz="1600">
                <a:solidFill>
                  <a:schemeClr val="bg1"/>
                </a:solidFill>
              </a:rPr>
              <a:t>索引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行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KV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结构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Key:   tablePrefix{TableID}_indexPrefixSep{IndexID}_indexedColumnsValue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Value: RowID</a:t>
            </a:r>
            <a:endParaRPr lang="en-US" altLang="zh-CN" sz="160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普通二级索引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行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KV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结构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Key:   tablePrefix{TableID}_indexPrefixSep{IndexID}_indexedColumnsValue_{RowID}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Value: null</a:t>
            </a:r>
            <a:endParaRPr lang="en-US" altLang="zh-CN" sz="160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tablePrefix     = []byte{'t'}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recordPrefixSep = []byte{'r'}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indexPrefixSep  = []byte{'i'}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0" y="594995"/>
            <a:ext cx="2080895" cy="1772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TiKV </a:t>
            </a:r>
            <a:r>
              <a:rPr lang="zh-CN" altLang="en-US" sz="2600">
                <a:solidFill>
                  <a:schemeClr val="bg1"/>
                </a:solidFill>
              </a:rPr>
              <a:t>数据存储结构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104749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假设表中有</a:t>
            </a:r>
            <a:r>
              <a:rPr lang="en-US" altLang="zh-CN" sz="1600">
                <a:solidFill>
                  <a:schemeClr val="bg1"/>
                </a:solidFill>
              </a:rPr>
              <a:t>3</a:t>
            </a:r>
            <a:r>
              <a:rPr lang="zh-CN" altLang="en-US" sz="1600">
                <a:solidFill>
                  <a:schemeClr val="bg1"/>
                </a:solidFill>
              </a:rPr>
              <a:t>条记录， TableID </a:t>
            </a:r>
            <a:r>
              <a:rPr lang="en-US" altLang="zh-CN" sz="1600">
                <a:solidFill>
                  <a:schemeClr val="bg1"/>
                </a:solidFill>
              </a:rPr>
              <a:t>= 10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1, "TiDB", "SQL Layer", 10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2, "TiKV", "KV Engine", 20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3, "PD", "Manager", 30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则存储的行数据为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t10_r1 --&gt; ["TiDB", "SQL Layer", 10]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t10_r2 --&gt; ["TiKV", "KV Engine", 20]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t10_r3 --&gt; ["PD", "Manager", 30]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普通二级索引数据为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t10_i1_10_1 --&gt; null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t10_i1_20_2 --&gt; null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t10_i1_30_3 --&gt; null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8540" y="374650"/>
            <a:ext cx="2080895" cy="1772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323850"/>
            <a:ext cx="85363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TiDB</a:t>
            </a:r>
            <a:r>
              <a:rPr lang="zh-CN" altLang="en-US" sz="2600">
                <a:solidFill>
                  <a:schemeClr val="bg1"/>
                </a:solidFill>
              </a:rPr>
              <a:t>分布式</a:t>
            </a:r>
            <a:r>
              <a:rPr lang="en-US" altLang="zh-CN" sz="2600">
                <a:solidFill>
                  <a:schemeClr val="bg1"/>
                </a:solidFill>
              </a:rPr>
              <a:t>SQL</a:t>
            </a:r>
            <a:r>
              <a:rPr lang="zh-CN" altLang="en-US" sz="2600">
                <a:solidFill>
                  <a:schemeClr val="bg1"/>
                </a:solidFill>
              </a:rPr>
              <a:t>运算</a:t>
            </a:r>
            <a:endParaRPr lang="zh-CN" altLang="en-US" sz="2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980" y="991235"/>
            <a:ext cx="8295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为了避免大量的 RPC 调用，需要尽可能下推条件判断及聚合计算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select count(*) from user where name = "TiDB"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2181860"/>
            <a:ext cx="6842760" cy="4294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5559</Words>
  <Application>WPS 演示</Application>
  <PresentationFormat>宽屏</PresentationFormat>
  <Paragraphs>270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53</cp:revision>
  <dcterms:created xsi:type="dcterms:W3CDTF">2022-02-28T09:58:42Z</dcterms:created>
  <dcterms:modified xsi:type="dcterms:W3CDTF">2022-02-28T09:58:42Z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