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18" r:id="rId3"/>
    <p:sldId id="444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0" r:id="rId26"/>
    <p:sldId id="441" r:id="rId27"/>
    <p:sldId id="442" r:id="rId28"/>
    <p:sldId id="443" r:id="rId2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Zoom到底做错了什么</a:t>
            </a:r>
            <a:r>
              <a:rPr lang="zh-CN" altLang="en-US" sz="2800">
                <a:solidFill>
                  <a:schemeClr val="bg1"/>
                </a:solidFill>
              </a:rPr>
              <a:t>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54989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Zoom 于 2013 年推出，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2020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年疫情后，迎来增长机会， 日活号称达到了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亿，直到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月底，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都是主流市场的选择。人怕出名，猪怕壮。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成了黑客活动的理想目标和温床。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轰炸攻击、加密安全问题、用户隐私问题让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接连被一些知名公司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(google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SpaceX)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、教育机构、政府机构禁用。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>
                <a:solidFill>
                  <a:schemeClr val="bg1"/>
                </a:solidFill>
                <a:sym typeface="+mn-ea"/>
              </a:rPr>
              <a:t>Zoom轰炸因为不明来历的参</a:t>
            </a:r>
            <a:r>
              <a:rPr lang="zh-CN">
                <a:solidFill>
                  <a:schemeClr val="bg1"/>
                </a:solidFill>
                <a:sym typeface="+mn-ea"/>
              </a:rPr>
              <a:t>会</a:t>
            </a:r>
            <a:r>
              <a:rPr>
                <a:solidFill>
                  <a:schemeClr val="bg1"/>
                </a:solidFill>
                <a:sym typeface="+mn-ea"/>
              </a:rPr>
              <a:t>者</a:t>
            </a:r>
            <a:r>
              <a:rPr lang="zh-CN">
                <a:solidFill>
                  <a:schemeClr val="bg1"/>
                </a:solidFill>
                <a:sym typeface="+mn-ea"/>
              </a:rPr>
              <a:t>播放淫秽视频、窃取会议内容、</a:t>
            </a:r>
            <a:r>
              <a:rPr>
                <a:solidFill>
                  <a:schemeClr val="bg1"/>
                </a:solidFill>
                <a:sym typeface="+mn-ea"/>
              </a:rPr>
              <a:t>为学校</a:t>
            </a:r>
            <a:r>
              <a:rPr lang="zh-CN">
                <a:solidFill>
                  <a:schemeClr val="bg1"/>
                </a:solidFill>
                <a:sym typeface="+mn-ea"/>
              </a:rPr>
              <a:t>、政企机构</a:t>
            </a:r>
            <a:r>
              <a:rPr>
                <a:solidFill>
                  <a:schemeClr val="bg1"/>
                </a:solidFill>
                <a:sym typeface="+mn-ea"/>
              </a:rPr>
              <a:t>制造了很多问题</a:t>
            </a:r>
            <a:endParaRPr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Zoom到底做错了什么</a:t>
            </a:r>
            <a:r>
              <a:rPr lang="zh-CN" altLang="en-US" sz="2800">
                <a:solidFill>
                  <a:schemeClr val="bg1"/>
                </a:solidFill>
              </a:rPr>
              <a:t>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105498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  <a:sym typeface="+mn-ea"/>
              </a:rPr>
              <a:t>Zoom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的重要问题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、不良的隐私惯例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产品功能侵犯用户隐私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，例如老板可以知道你是否在专注会议，是否最小化了窗口敷衍了事，甚至会议记录和用户之间聊天的文本信息的访问权也都缺乏透明度；在用户不知情的情况下与Facebook和Google等“怪兽”分享用户数据。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、不良的安全惯例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会议ID很容易猜测，加入在线会议session也无需更多认证，任何人都可以通过遍历或者猜测闯入一个在线会议，分享色情视频或者冒犯性内容；夸大产品安全功能（端到端加密）。在网站和营销材料中使用“端到端加密”字样，但实际上（如果不是逻辑上）并非如此，Zoom既没有提供严格意义上的端到端加密功能，其加密强度也存在夸大嫌疑（加拿大公民实验室分析发现Zoom声称的AES-256加密并不存在，所有与会者都是以ECB模式使用单个AES-128密钥来加密音频和视频）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数据安全的重要性</a:t>
            </a:r>
            <a:endParaRPr lang="zh-CN" altLang="en-US" sz="2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85344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、对非法请求识别：系统是否能够及时识别恶意请求，并给出反馈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、对请求的校验：系统是否有效校验请求参数，隔离用户数据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zh-CN" altLang="en-US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chemeClr val="bg1"/>
                </a:solidFill>
                <a:sym typeface="+mn-ea"/>
              </a:rPr>
              <a:t>3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、敏感信息的保护：对敏感信息的存储是否能够抵御攻击，加密算法是否安全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9577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Zoom</a:t>
            </a:r>
            <a:r>
              <a:rPr lang="zh-CN" altLang="en-US" sz="2800">
                <a:solidFill>
                  <a:schemeClr val="bg1"/>
                </a:solidFill>
              </a:rPr>
              <a:t>采用的加密算法  </a:t>
            </a:r>
            <a:r>
              <a:rPr lang="en-US" altLang="zh-CN" sz="2800">
                <a:solidFill>
                  <a:schemeClr val="bg1"/>
                </a:solidFill>
              </a:rPr>
              <a:t>AES-128-ECB</a:t>
            </a:r>
            <a:r>
              <a:rPr lang="zh-CN" altLang="en-US" sz="2800">
                <a:solidFill>
                  <a:schemeClr val="bg1"/>
                </a:solidFill>
              </a:rPr>
              <a:t>有什么问题？</a:t>
            </a:r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8924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ECB </a:t>
            </a:r>
            <a:r>
              <a:rPr lang="zh-CN" altLang="en-US">
                <a:solidFill>
                  <a:schemeClr val="bg1"/>
                </a:solidFill>
              </a:rPr>
              <a:t>是分组对称加密算法中的链接模式， 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是将明文分组后，单独加密，没有采用</a:t>
            </a:r>
            <a:r>
              <a:rPr lang="en-US" altLang="zh-CN">
                <a:solidFill>
                  <a:schemeClr val="bg1"/>
                </a:solidFill>
              </a:rPr>
              <a:t>IV</a:t>
            </a:r>
            <a:r>
              <a:rPr lang="zh-CN" altLang="en-US">
                <a:solidFill>
                  <a:schemeClr val="bg1"/>
                </a:solidFill>
              </a:rPr>
              <a:t>初始向量，上一块密文没有参与下一块密文的计算，所以没有雪崩效应。具体算法后面描述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的问题已经披露了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30</a:t>
            </a:r>
            <a:r>
              <a:rPr lang="zh-CN" altLang="en-US">
                <a:solidFill>
                  <a:schemeClr val="bg1"/>
                </a:solidFill>
              </a:rPr>
              <a:t>年，但是</a:t>
            </a:r>
            <a:r>
              <a:rPr lang="en-US" altLang="zh-CN">
                <a:solidFill>
                  <a:schemeClr val="bg1"/>
                </a:solidFill>
              </a:rPr>
              <a:t>Zoom</a:t>
            </a:r>
            <a:r>
              <a:rPr lang="zh-CN" altLang="en-US">
                <a:solidFill>
                  <a:schemeClr val="bg1"/>
                </a:solidFill>
              </a:rPr>
              <a:t>仍然采用了该算法。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ECB</a:t>
            </a:r>
            <a:r>
              <a:rPr lang="zh-CN" altLang="en-US">
                <a:solidFill>
                  <a:schemeClr val="bg1"/>
                </a:solidFill>
              </a:rPr>
              <a:t>，同样的明文加密后得到的密文都是一样的，而且每个分组单独加密，容易遭受分组重放攻击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54965" y="407035"/>
            <a:ext cx="59220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1"/>
                </a:solidFill>
              </a:rPr>
              <a:t>标题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540" y="1227455"/>
            <a:ext cx="39458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WPS 表格</Application>
  <PresentationFormat>宽屏</PresentationFormat>
  <Paragraphs>222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方正书宋_GBK</vt:lpstr>
      <vt:lpstr>Wingdings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62</cp:revision>
  <dcterms:created xsi:type="dcterms:W3CDTF">2021-12-31T08:26:50Z</dcterms:created>
  <dcterms:modified xsi:type="dcterms:W3CDTF">2021-12-31T08:26:50Z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  <property fmtid="{D5CDD505-2E9C-101B-9397-08002B2CF9AE}" pid="3" name="ICV">
    <vt:lpwstr>81E6E498088644D18DB29560F51898E2</vt:lpwstr>
  </property>
</Properties>
</file>