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2" r:id="rId6"/>
    <p:sldId id="263" r:id="rId7"/>
    <p:sldId id="264" r:id="rId8"/>
    <p:sldId id="265" r:id="rId9"/>
    <p:sldId id="266" r:id="rId10"/>
    <p:sldId id="267" r:id="rId11"/>
    <p:sldId id="268"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658620" y="239395"/>
            <a:ext cx="8486775" cy="624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8695" y="742315"/>
            <a:ext cx="7146925" cy="2676525"/>
          </a:xfrm>
          <a:prstGeom prst="rect">
            <a:avLst/>
          </a:prstGeom>
          <a:noFill/>
        </p:spPr>
        <p:txBody>
          <a:bodyPr wrap="square" rtlCol="0" anchor="t">
            <a:spAutoFit/>
          </a:bodyPr>
          <a:p>
            <a:r>
              <a:rPr lang="en-US" sz="2800">
                <a:solidFill>
                  <a:schemeClr val="bg1"/>
                </a:solidFill>
              </a:rPr>
              <a:t>We don't want to cache much keys that change continuously.</a:t>
            </a:r>
            <a:endParaRPr lang="en-US" sz="2800">
              <a:solidFill>
                <a:schemeClr val="bg1"/>
              </a:solidFill>
            </a:endParaRPr>
          </a:p>
          <a:p>
            <a:r>
              <a:rPr lang="en-US" sz="2800">
                <a:solidFill>
                  <a:schemeClr val="bg1"/>
                </a:solidFill>
              </a:rPr>
              <a:t>We don't want to cache much keys that are requested very rarely.</a:t>
            </a:r>
            <a:endParaRPr lang="en-US" sz="2800">
              <a:solidFill>
                <a:schemeClr val="bg1"/>
              </a:solidFill>
            </a:endParaRPr>
          </a:p>
          <a:p>
            <a:r>
              <a:rPr lang="en-US" sz="2800">
                <a:solidFill>
                  <a:schemeClr val="bg1"/>
                </a:solidFill>
              </a:rPr>
              <a:t>We want to cache keys that are requested often and change at a reasonable rate. </a:t>
            </a:r>
            <a:endParaRPr lang="en-US" sz="28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78305" y="628015"/>
            <a:ext cx="8485505" cy="583565"/>
          </a:xfrm>
          <a:prstGeom prst="rect">
            <a:avLst/>
          </a:prstGeom>
          <a:noFill/>
        </p:spPr>
        <p:txBody>
          <a:bodyPr wrap="square" rtlCol="0" anchor="t">
            <a:spAutoFit/>
          </a:bodyPr>
          <a:p>
            <a:r>
              <a:rPr lang="en-US" sz="3200">
                <a:solidFill>
                  <a:schemeClr val="bg1"/>
                </a:solidFill>
              </a:rPr>
              <a:t>Redis server-assisted client side caching</a:t>
            </a:r>
            <a:endParaRPr lang="en-US" sz="3200">
              <a:solidFill>
                <a:schemeClr val="bg1"/>
              </a:solidFill>
            </a:endParaRPr>
          </a:p>
        </p:txBody>
      </p:sp>
      <p:sp>
        <p:nvSpPr>
          <p:cNvPr id="3" name="Text Box 2"/>
          <p:cNvSpPr txBox="1"/>
          <p:nvPr/>
        </p:nvSpPr>
        <p:spPr>
          <a:xfrm>
            <a:off x="468630" y="1901190"/>
            <a:ext cx="10463530" cy="2245360"/>
          </a:xfrm>
          <a:prstGeom prst="rect">
            <a:avLst/>
          </a:prstGeom>
          <a:noFill/>
        </p:spPr>
        <p:txBody>
          <a:bodyPr wrap="square" rtlCol="0" anchor="t">
            <a:spAutoFit/>
          </a:bodyPr>
          <a:p>
            <a:r>
              <a:rPr lang="zh-CN" altLang="en-US" sz="2800">
                <a:solidFill>
                  <a:schemeClr val="bg1"/>
                </a:solidFill>
              </a:rPr>
              <a:t>客户端缓存的好处</a:t>
            </a:r>
            <a:endParaRPr lang="zh-CN" altLang="en-US" sz="2800">
              <a:solidFill>
                <a:schemeClr val="bg1"/>
              </a:solidFill>
            </a:endParaRPr>
          </a:p>
          <a:p>
            <a:endParaRPr lang="zh-CN" altLang="en-US" sz="2800">
              <a:solidFill>
                <a:schemeClr val="bg1"/>
              </a:solidFill>
            </a:endParaRPr>
          </a:p>
          <a:p>
            <a:r>
              <a:rPr lang="en-US" altLang="zh-CN" sz="2800">
                <a:solidFill>
                  <a:schemeClr val="bg1"/>
                </a:solidFill>
              </a:rPr>
              <a:t>1</a:t>
            </a:r>
            <a:r>
              <a:rPr lang="zh-CN" altLang="en-US" sz="2800">
                <a:solidFill>
                  <a:schemeClr val="bg1"/>
                </a:solidFill>
              </a:rPr>
              <a:t>、时延低</a:t>
            </a:r>
            <a:endParaRPr lang="zh-CN" altLang="en-US" sz="2800">
              <a:solidFill>
                <a:schemeClr val="bg1"/>
              </a:solidFill>
            </a:endParaRPr>
          </a:p>
          <a:p>
            <a:endParaRPr lang="en-US" altLang="zh-CN" sz="2800">
              <a:solidFill>
                <a:schemeClr val="bg1"/>
              </a:solidFill>
            </a:endParaRPr>
          </a:p>
          <a:p>
            <a:r>
              <a:rPr lang="en-US" altLang="zh-CN" sz="2800">
                <a:solidFill>
                  <a:schemeClr val="bg1"/>
                </a:solidFill>
              </a:rPr>
              <a:t>2</a:t>
            </a:r>
            <a:r>
              <a:rPr lang="zh-CN" altLang="en-US" sz="2800">
                <a:solidFill>
                  <a:schemeClr val="bg1"/>
                </a:solidFill>
              </a:rPr>
              <a:t>、降低数据库查询并发量</a:t>
            </a:r>
            <a:endParaRPr lang="zh-CN" altLang="en-US" sz="28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89025" y="1085215"/>
            <a:ext cx="8954135" cy="3046095"/>
          </a:xfrm>
          <a:prstGeom prst="rect">
            <a:avLst/>
          </a:prstGeom>
          <a:noFill/>
        </p:spPr>
        <p:txBody>
          <a:bodyPr wrap="square" rtlCol="0">
            <a:spAutoFit/>
          </a:bodyPr>
          <a:p>
            <a:r>
              <a:rPr lang="zh-CN" altLang="en-US" sz="3200">
                <a:solidFill>
                  <a:schemeClr val="bg1"/>
                </a:solidFill>
              </a:rPr>
              <a:t>问题</a:t>
            </a:r>
            <a:endParaRPr lang="zh-CN" altLang="en-US" sz="3200">
              <a:solidFill>
                <a:schemeClr val="bg1"/>
              </a:solidFill>
            </a:endParaRPr>
          </a:p>
          <a:p>
            <a:endParaRPr lang="zh-CN" altLang="en-US" sz="3200">
              <a:solidFill>
                <a:schemeClr val="bg1"/>
              </a:solidFill>
            </a:endParaRPr>
          </a:p>
          <a:p>
            <a:endParaRPr lang="zh-CN" altLang="en-US" sz="3200">
              <a:solidFill>
                <a:schemeClr val="bg1"/>
              </a:solidFill>
            </a:endParaRPr>
          </a:p>
          <a:p>
            <a:r>
              <a:rPr lang="en-US" altLang="zh-CN" sz="3200">
                <a:solidFill>
                  <a:schemeClr val="bg1"/>
                </a:solidFill>
              </a:rPr>
              <a:t>1</a:t>
            </a:r>
            <a:r>
              <a:rPr lang="zh-CN" altLang="en-US" sz="3200">
                <a:solidFill>
                  <a:schemeClr val="bg1"/>
                </a:solidFill>
              </a:rPr>
              <a:t>、过期数据</a:t>
            </a:r>
            <a:endParaRPr lang="zh-CN" altLang="en-US" sz="3200">
              <a:solidFill>
                <a:schemeClr val="bg1"/>
              </a:solidFill>
            </a:endParaRPr>
          </a:p>
          <a:p>
            <a:endParaRPr lang="zh-CN" altLang="en-US" sz="3200">
              <a:solidFill>
                <a:schemeClr val="bg1"/>
              </a:solidFill>
            </a:endParaRPr>
          </a:p>
          <a:p>
            <a:r>
              <a:rPr lang="en-US" altLang="zh-CN" sz="3200">
                <a:solidFill>
                  <a:schemeClr val="bg1"/>
                </a:solidFill>
              </a:rPr>
              <a:t>2</a:t>
            </a:r>
            <a:r>
              <a:rPr lang="zh-CN" altLang="en-US" sz="3200">
                <a:solidFill>
                  <a:schemeClr val="bg1"/>
                </a:solidFill>
              </a:rPr>
              <a:t>、全量过期事件广播带来的压力</a:t>
            </a:r>
            <a:endParaRPr lang="zh-CN" altLang="en-US" sz="32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591820"/>
            <a:ext cx="9765030" cy="2676525"/>
          </a:xfrm>
          <a:prstGeom prst="rect">
            <a:avLst/>
          </a:prstGeom>
          <a:noFill/>
        </p:spPr>
        <p:txBody>
          <a:bodyPr wrap="square" rtlCol="0" anchor="t">
            <a:spAutoFit/>
          </a:bodyPr>
          <a:p>
            <a:r>
              <a:rPr lang="en-US" sz="2800">
                <a:solidFill>
                  <a:schemeClr val="bg1"/>
                </a:solidFill>
              </a:rPr>
              <a:t>The Redis client side caching support is called Tracking, and has two modes</a:t>
            </a:r>
            <a:endParaRPr lang="en-US" sz="2800">
              <a:solidFill>
                <a:schemeClr val="bg1"/>
              </a:solidFill>
            </a:endParaRPr>
          </a:p>
          <a:p>
            <a:endParaRPr lang="en-US" sz="2800">
              <a:solidFill>
                <a:schemeClr val="bg1"/>
              </a:solidFill>
            </a:endParaRPr>
          </a:p>
          <a:p>
            <a:r>
              <a:rPr lang="en-US" sz="2800">
                <a:solidFill>
                  <a:schemeClr val="bg1"/>
                </a:solidFill>
              </a:rPr>
              <a:t>default mode</a:t>
            </a:r>
            <a:r>
              <a:rPr lang="zh-CN" altLang="en-US" sz="2800">
                <a:solidFill>
                  <a:schemeClr val="bg1"/>
                </a:solidFill>
              </a:rPr>
              <a:t>：</a:t>
            </a:r>
            <a:endParaRPr lang="zh-CN" altLang="en-US" sz="2800">
              <a:solidFill>
                <a:schemeClr val="bg1"/>
              </a:solidFill>
            </a:endParaRPr>
          </a:p>
          <a:p>
            <a:endParaRPr lang="zh-CN" altLang="en-US" sz="2800">
              <a:solidFill>
                <a:schemeClr val="bg1"/>
              </a:solidFill>
            </a:endParaRPr>
          </a:p>
          <a:p>
            <a:r>
              <a:rPr lang="zh-CN" altLang="en-US" sz="2800">
                <a:solidFill>
                  <a:schemeClr val="bg1"/>
                </a:solidFill>
              </a:rPr>
              <a:t>broadcasting mode：</a:t>
            </a:r>
            <a:endParaRPr lang="zh-CN" altLang="en-US" sz="28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94385" y="1090930"/>
            <a:ext cx="8526145" cy="3538220"/>
          </a:xfrm>
          <a:prstGeom prst="rect">
            <a:avLst/>
          </a:prstGeom>
          <a:noFill/>
        </p:spPr>
        <p:txBody>
          <a:bodyPr wrap="square" rtlCol="0" anchor="t">
            <a:spAutoFit/>
          </a:bodyPr>
          <a:p>
            <a:r>
              <a:rPr lang="en-US" sz="2800">
                <a:solidFill>
                  <a:schemeClr val="bg1"/>
                </a:solidFill>
                <a:sym typeface="+mn-ea"/>
              </a:rPr>
              <a:t>default mode</a:t>
            </a:r>
            <a:r>
              <a:rPr lang="zh-CN" altLang="en-US" sz="2800">
                <a:solidFill>
                  <a:schemeClr val="bg1"/>
                </a:solidFill>
                <a:sym typeface="+mn-ea"/>
              </a:rPr>
              <a:t>： </a:t>
            </a:r>
            <a:endParaRPr lang="zh-CN" altLang="en-US" sz="2800">
              <a:solidFill>
                <a:schemeClr val="bg1"/>
              </a:solidFill>
              <a:sym typeface="+mn-ea"/>
            </a:endParaRPr>
          </a:p>
          <a:p>
            <a:endParaRPr lang="zh-CN" altLang="en-US" sz="2800">
              <a:solidFill>
                <a:schemeClr val="bg1"/>
              </a:solidFill>
              <a:sym typeface="+mn-ea"/>
            </a:endParaRPr>
          </a:p>
          <a:p>
            <a:r>
              <a:rPr lang="zh-CN" altLang="en-US" sz="2800">
                <a:solidFill>
                  <a:schemeClr val="bg1"/>
                </a:solidFill>
                <a:sym typeface="+mn-ea"/>
              </a:rPr>
              <a:t> the server remembers what keys a given client accessed, and send invalidation messages when the same keys are modified. This costs memory in the server side, but sends invalidation messages only for the set of keys that the client could have in memory.</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28980" y="1315085"/>
            <a:ext cx="8893810" cy="3538220"/>
          </a:xfrm>
          <a:prstGeom prst="rect">
            <a:avLst/>
          </a:prstGeom>
          <a:noFill/>
        </p:spPr>
        <p:txBody>
          <a:bodyPr wrap="square" rtlCol="0">
            <a:spAutoFit/>
          </a:bodyPr>
          <a:p>
            <a:r>
              <a:rPr lang="en-US" sz="2800">
                <a:solidFill>
                  <a:schemeClr val="bg1"/>
                </a:solidFill>
              </a:rPr>
              <a:t>broadcasting mode </a:t>
            </a:r>
            <a:r>
              <a:rPr lang="zh-CN" altLang="en-US" sz="2800">
                <a:solidFill>
                  <a:schemeClr val="bg1"/>
                </a:solidFill>
              </a:rPr>
              <a:t>：</a:t>
            </a:r>
            <a:endParaRPr lang="en-US" sz="2800">
              <a:solidFill>
                <a:schemeClr val="bg1"/>
              </a:solidFill>
            </a:endParaRPr>
          </a:p>
          <a:p>
            <a:endParaRPr lang="en-US" sz="2800">
              <a:solidFill>
                <a:schemeClr val="bg1"/>
              </a:solidFill>
            </a:endParaRPr>
          </a:p>
          <a:p>
            <a:r>
              <a:rPr lang="en-US" sz="2800">
                <a:solidFill>
                  <a:schemeClr val="bg1"/>
                </a:solidFill>
              </a:rPr>
              <a:t>instead the server does not attempt to remember what keys a given client accessed, so this mode does not cost any memory at all in the server side. Instead clients subscribe to key prefixes such as object: or user:, and will receive a notification message every time a key matching such prefix is touched.</a:t>
            </a:r>
            <a:endParaRPr lang="en-US" sz="28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8980" y="986155"/>
            <a:ext cx="4998085" cy="521970"/>
          </a:xfrm>
          <a:prstGeom prst="rect">
            <a:avLst/>
          </a:prstGeom>
          <a:noFill/>
        </p:spPr>
        <p:txBody>
          <a:bodyPr wrap="square" rtlCol="0" anchor="t">
            <a:spAutoFit/>
          </a:bodyPr>
          <a:p>
            <a:r>
              <a:rPr lang="en-US" sz="2800">
                <a:solidFill>
                  <a:schemeClr val="bg1"/>
                </a:solidFill>
              </a:rPr>
              <a:t>Invalidation Table</a:t>
            </a:r>
            <a:endParaRPr lang="en-US" sz="2800">
              <a:solidFill>
                <a:schemeClr val="bg1"/>
              </a:solidFill>
            </a:endParaRPr>
          </a:p>
        </p:txBody>
      </p:sp>
      <p:sp>
        <p:nvSpPr>
          <p:cNvPr id="3" name="Text Box 2"/>
          <p:cNvSpPr txBox="1"/>
          <p:nvPr/>
        </p:nvSpPr>
        <p:spPr>
          <a:xfrm>
            <a:off x="5055870" y="986155"/>
            <a:ext cx="4348480" cy="521970"/>
          </a:xfrm>
          <a:prstGeom prst="rect">
            <a:avLst/>
          </a:prstGeom>
          <a:noFill/>
        </p:spPr>
        <p:txBody>
          <a:bodyPr wrap="square" rtlCol="0" anchor="t">
            <a:spAutoFit/>
          </a:bodyPr>
          <a:p>
            <a:r>
              <a:rPr lang="en-US" sz="2800">
                <a:solidFill>
                  <a:schemeClr val="bg1"/>
                </a:solidFill>
              </a:rPr>
              <a:t>single keys namespace</a:t>
            </a:r>
            <a:endParaRPr lang="en-US" sz="2800">
              <a:solidFill>
                <a:schemeClr val="bg1"/>
              </a:solidFill>
            </a:endParaRPr>
          </a:p>
        </p:txBody>
      </p:sp>
      <p:sp>
        <p:nvSpPr>
          <p:cNvPr id="4" name="Text Box 3"/>
          <p:cNvSpPr txBox="1"/>
          <p:nvPr/>
        </p:nvSpPr>
        <p:spPr>
          <a:xfrm>
            <a:off x="728980" y="2521585"/>
            <a:ext cx="7726680" cy="1814830"/>
          </a:xfrm>
          <a:prstGeom prst="rect">
            <a:avLst/>
          </a:prstGeom>
          <a:noFill/>
        </p:spPr>
        <p:txBody>
          <a:bodyPr wrap="square" rtlCol="0" anchor="t">
            <a:spAutoFit/>
          </a:bodyPr>
          <a:p>
            <a:r>
              <a:rPr lang="en-US" sz="2800">
                <a:solidFill>
                  <a:schemeClr val="bg1"/>
                </a:solidFill>
              </a:rPr>
              <a:t>The server does not store anything in the invalidation table. Instead it only uses a different Prefixes Table, where each prefix is associated to a list of clients.</a:t>
            </a:r>
            <a:endParaRPr lang="en-US" sz="28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8665" y="920750"/>
            <a:ext cx="9285605" cy="1814830"/>
          </a:xfrm>
          <a:prstGeom prst="rect">
            <a:avLst/>
          </a:prstGeom>
          <a:noFill/>
        </p:spPr>
        <p:txBody>
          <a:bodyPr wrap="square" rtlCol="0" anchor="t">
            <a:spAutoFit/>
          </a:bodyPr>
          <a:p>
            <a:r>
              <a:rPr lang="en-US" sz="2800">
                <a:solidFill>
                  <a:schemeClr val="bg1"/>
                </a:solidFill>
              </a:rPr>
              <a:t>Using the new version of the Redis protocol, RESP3, supported by Redis 6, it is possible to run the data queries and receive the invalidation messages in the same connection. </a:t>
            </a:r>
            <a:endParaRPr lang="en-US" sz="28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8380" y="407670"/>
            <a:ext cx="8066405" cy="3538220"/>
          </a:xfrm>
          <a:prstGeom prst="rect">
            <a:avLst/>
          </a:prstGeom>
          <a:noFill/>
        </p:spPr>
        <p:txBody>
          <a:bodyPr wrap="square" rtlCol="0" anchor="t">
            <a:spAutoFit/>
          </a:bodyPr>
          <a:p>
            <a:r>
              <a:rPr lang="en-US" sz="2800">
                <a:solidFill>
                  <a:schemeClr val="bg1"/>
                </a:solidFill>
              </a:rPr>
              <a:t>A very important thing to understand about client side caching used with RESP2, and a Pub/Sub connection in order to read the invalidation messages, is that using Pub/Sub is entirely a trick in order to reuse old client implementations, but actually the message is not really sent a channel and received by all the clients subscribed to it.</a:t>
            </a:r>
            <a:endParaRPr lang="en-US" sz="280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1706</Words>
  <Application>WPS 演示</Application>
  <PresentationFormat>Widescreen</PresentationFormat>
  <Paragraphs>43</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方正书宋_GBK</vt:lpstr>
      <vt:lpstr>Wingdings</vt:lpstr>
      <vt:lpstr>微软雅黑</vt:lpstr>
      <vt:lpstr>汉仪旗黑</vt:lpstr>
      <vt:lpstr>宋体</vt:lpstr>
      <vt:lpstr>Arial Unicode MS</vt:lpstr>
      <vt:lpstr>Calibri</vt:lpstr>
      <vt:lpstr>Helvetica Neue</vt:lpstr>
      <vt:lpstr>汉仪书宋二KW</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leo</dc:creator>
  <cp:lastModifiedBy>leo</cp:lastModifiedBy>
  <cp:revision>3</cp:revision>
  <dcterms:created xsi:type="dcterms:W3CDTF">2021-10-09T03:26:25Z</dcterms:created>
  <dcterms:modified xsi:type="dcterms:W3CDTF">2021-10-09T03:26:25Z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