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8" r:id="rId3"/>
    <p:sldId id="289" r:id="rId4"/>
    <p:sldId id="290" r:id="rId5"/>
    <p:sldId id="256" r:id="rId6"/>
    <p:sldId id="273" r:id="rId7"/>
    <p:sldId id="274" r:id="rId8"/>
    <p:sldId id="338" r:id="rId9"/>
    <p:sldId id="328" r:id="rId10"/>
    <p:sldId id="336" r:id="rId11"/>
    <p:sldId id="337" r:id="rId12"/>
    <p:sldId id="339" r:id="rId13"/>
    <p:sldId id="340" r:id="rId14"/>
    <p:sldId id="358" r:id="rId15"/>
    <p:sldId id="370" r:id="rId16"/>
    <p:sldId id="371" r:id="rId17"/>
    <p:sldId id="375" r:id="rId18"/>
    <p:sldId id="372" r:id="rId19"/>
    <p:sldId id="373" r:id="rId20"/>
    <p:sldId id="374" r:id="rId21"/>
    <p:sldId id="292" r:id="rId22"/>
    <p:sldId id="330" r:id="rId23"/>
    <p:sldId id="342" r:id="rId24"/>
    <p:sldId id="343" r:id="rId25"/>
    <p:sldId id="347" r:id="rId26"/>
    <p:sldId id="302" r:id="rId27"/>
    <p:sldId id="368" r:id="rId28"/>
    <p:sldId id="349" r:id="rId29"/>
    <p:sldId id="366" r:id="rId30"/>
    <p:sldId id="367" r:id="rId31"/>
    <p:sldId id="279" r:id="rId32"/>
    <p:sldId id="350" r:id="rId33"/>
    <p:sldId id="293" r:id="rId34"/>
    <p:sldId id="294" r:id="rId35"/>
    <p:sldId id="296" r:id="rId36"/>
    <p:sldId id="298" r:id="rId37"/>
    <p:sldId id="335" r:id="rId38"/>
    <p:sldId id="317" r:id="rId39"/>
    <p:sldId id="280" r:id="rId40"/>
    <p:sldId id="281" r:id="rId41"/>
    <p:sldId id="282" r:id="rId42"/>
    <p:sldId id="283" r:id="rId43"/>
    <p:sldId id="319" r:id="rId44"/>
    <p:sldId id="284" r:id="rId4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1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0360" y="247015"/>
            <a:ext cx="111785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ES </a:t>
            </a:r>
            <a:r>
              <a:rPr lang="zh-CN" altLang="en-US" sz="2800">
                <a:solidFill>
                  <a:schemeClr val="bg1"/>
                </a:solidFill>
              </a:rPr>
              <a:t>能干什么</a:t>
            </a:r>
            <a:r>
              <a:rPr lang="en-US" altLang="zh-CN" sz="2800">
                <a:solidFill>
                  <a:schemeClr val="bg1"/>
                </a:solidFill>
              </a:rPr>
              <a:t>?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1</a:t>
            </a:r>
            <a:r>
              <a:rPr lang="zh-CN" altLang="en-US" sz="2800">
                <a:solidFill>
                  <a:schemeClr val="bg1"/>
                </a:solidFill>
              </a:rPr>
              <a:t>、提供全数据类型的近实时</a:t>
            </a:r>
            <a:r>
              <a:rPr lang="en-US" altLang="zh-CN" sz="2800">
                <a:solidFill>
                  <a:schemeClr val="bg1"/>
                </a:solidFill>
              </a:rPr>
              <a:t>(1s)</a:t>
            </a:r>
            <a:r>
              <a:rPr lang="zh-CN" altLang="en-US" sz="2800">
                <a:solidFill>
                  <a:schemeClr val="bg1"/>
                </a:solidFill>
              </a:rPr>
              <a:t>搜索与分析引擎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(</a:t>
            </a:r>
            <a:r>
              <a:rPr lang="zh-CN" altLang="en-US" sz="2800">
                <a:solidFill>
                  <a:schemeClr val="bg1"/>
                </a:solidFill>
              </a:rPr>
              <a:t>结构化、非结构化、数值、地理空间</a:t>
            </a:r>
            <a:r>
              <a:rPr lang="en-US" altLang="zh-CN" sz="2800">
                <a:solidFill>
                  <a:schemeClr val="bg1"/>
                </a:solidFill>
              </a:rPr>
              <a:t>)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2</a:t>
            </a:r>
            <a:r>
              <a:rPr lang="zh-CN" altLang="en-US" sz="2800">
                <a:solidFill>
                  <a:schemeClr val="bg1"/>
                </a:solidFill>
              </a:rPr>
              <a:t>、分布式数据分片特性支持大数据量级的存储与搜索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3</a:t>
            </a:r>
            <a:r>
              <a:rPr lang="zh-CN" altLang="en-US" sz="2800">
                <a:solidFill>
                  <a:schemeClr val="bg1"/>
                </a:solidFill>
              </a:rPr>
              <a:t>、基于分数的匹配度排序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1785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例子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7485" y="0"/>
            <a:ext cx="56934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1785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例子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5585" y="0"/>
            <a:ext cx="446786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1785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例子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873760"/>
            <a:ext cx="4038600" cy="5346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410" y="0"/>
            <a:ext cx="614553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67320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ElasticSearch</a:t>
            </a:r>
            <a:r>
              <a:rPr lang="zh-CN" altLang="en-US" sz="2800">
                <a:solidFill>
                  <a:schemeClr val="bg1"/>
                </a:solidFill>
              </a:rPr>
              <a:t>数据类型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Arrays:  </a:t>
            </a:r>
            <a:r>
              <a:rPr lang="zh-CN" altLang="en-US" sz="2800">
                <a:solidFill>
                  <a:schemeClr val="bg1"/>
                </a:solidFill>
              </a:rPr>
              <a:t>在 </a:t>
            </a:r>
            <a:r>
              <a:rPr lang="en-US" altLang="zh-CN" sz="2800">
                <a:solidFill>
                  <a:schemeClr val="bg1"/>
                </a:solidFill>
              </a:rPr>
              <a:t>ES </a:t>
            </a:r>
            <a:r>
              <a:rPr lang="zh-CN" altLang="en-US" sz="2800">
                <a:solidFill>
                  <a:schemeClr val="bg1"/>
                </a:solidFill>
              </a:rPr>
              <a:t>中</a:t>
            </a:r>
            <a:r>
              <a:rPr lang="en-US" altLang="zh-CN" sz="2800">
                <a:solidFill>
                  <a:schemeClr val="bg1"/>
                </a:solidFill>
              </a:rPr>
              <a:t>, arrays </a:t>
            </a:r>
            <a:r>
              <a:rPr lang="zh-CN" altLang="en-US" sz="2800">
                <a:solidFill>
                  <a:schemeClr val="bg1"/>
                </a:solidFill>
              </a:rPr>
              <a:t>无需指定</a:t>
            </a:r>
            <a:r>
              <a:rPr lang="en-US" altLang="zh-CN" sz="2800">
                <a:solidFill>
                  <a:schemeClr val="bg1"/>
                </a:solidFill>
              </a:rPr>
              <a:t>, </a:t>
            </a:r>
            <a:r>
              <a:rPr lang="zh-CN" altLang="en-US" sz="2800">
                <a:solidFill>
                  <a:schemeClr val="bg1"/>
                </a:solidFill>
              </a:rPr>
              <a:t>任意类型都可以存储 </a:t>
            </a:r>
            <a:r>
              <a:rPr lang="en-US" altLang="zh-CN" sz="2800">
                <a:solidFill>
                  <a:schemeClr val="bg1"/>
                </a:solidFill>
              </a:rPr>
              <a:t>0</a:t>
            </a:r>
            <a:r>
              <a:rPr lang="zh-CN" altLang="en-US" sz="2800">
                <a:solidFill>
                  <a:schemeClr val="bg1"/>
                </a:solidFill>
              </a:rPr>
              <a:t>个或多个同类型的值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an array of strings: [ "one", "two" ]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an array of integers: [ 1, 2 ]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an array of arrays: [ 1, [ 2, 3 ]] which is the equivalent of [ 1, 2, 3 ]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an array of objects: [ { "name": "Mary", "age": 12 }, { "name": "John", "age": 10 }]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9715" y="247015"/>
            <a:ext cx="1167320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ElasticSearch</a:t>
            </a:r>
            <a:r>
              <a:rPr lang="zh-CN" altLang="en-US" sz="2800">
                <a:solidFill>
                  <a:schemeClr val="bg1"/>
                </a:solidFill>
              </a:rPr>
              <a:t>数据类型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5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sz="2800">
                <a:solidFill>
                  <a:schemeClr val="bg1"/>
                </a:solidFill>
              </a:rPr>
              <a:t>text search types</a:t>
            </a:r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	1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text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2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annotated-text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3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completion:  Used for auto-complete suggestions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4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search_as_you_type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5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token_count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1785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例子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7350" y="309245"/>
            <a:ext cx="3530600" cy="3009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973455"/>
            <a:ext cx="38481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1785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ElasticSearch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拼音搜索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7185" y="0"/>
            <a:ext cx="389763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" y="2159635"/>
            <a:ext cx="3917950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17854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ElasticSearch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fileds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245" y="1850390"/>
            <a:ext cx="3538855" cy="43713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765" y="1850390"/>
            <a:ext cx="3670935" cy="44348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1785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例子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390" y="1165860"/>
            <a:ext cx="6734175" cy="49682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50" y="113665"/>
            <a:ext cx="4996815" cy="26930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1785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例子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745" y="1304290"/>
            <a:ext cx="3886200" cy="4013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935" y="148590"/>
            <a:ext cx="6829425" cy="2441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7185" y="233045"/>
            <a:ext cx="1117854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ES</a:t>
            </a:r>
            <a:r>
              <a:rPr lang="zh-CN" altLang="en-US" sz="2800">
                <a:solidFill>
                  <a:schemeClr val="bg1"/>
                </a:solidFill>
              </a:rPr>
              <a:t>的搜索与聚合为什么快</a:t>
            </a:r>
            <a:r>
              <a:rPr lang="en-US" altLang="zh-CN" sz="2800">
                <a:solidFill>
                  <a:schemeClr val="bg1"/>
                </a:solidFill>
              </a:rPr>
              <a:t>?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文本类型使用 倒排索引</a:t>
            </a:r>
            <a:r>
              <a:rPr lang="en-US" altLang="zh-CN" sz="2800">
                <a:solidFill>
                  <a:schemeClr val="bg1"/>
                </a:solidFill>
              </a:rPr>
              <a:t>: </a:t>
            </a:r>
            <a:r>
              <a:rPr lang="zh-CN" altLang="en-US" sz="2800">
                <a:solidFill>
                  <a:schemeClr val="bg1"/>
                </a:solidFill>
              </a:rPr>
              <a:t>记录出现过该分词的文档有哪些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[</a:t>
            </a:r>
            <a:r>
              <a:rPr lang="zh-CN" altLang="en-US" sz="2800">
                <a:solidFill>
                  <a:schemeClr val="bg1"/>
                </a:solidFill>
              </a:rPr>
              <a:t>单词</a:t>
            </a:r>
            <a:r>
              <a:rPr lang="en-US" altLang="zh-CN" sz="2800">
                <a:solidFill>
                  <a:schemeClr val="bg1"/>
                </a:solidFill>
              </a:rPr>
              <a:t>] -&gt; [</a:t>
            </a:r>
            <a:r>
              <a:rPr lang="zh-CN" altLang="en-US" sz="2800">
                <a:solidFill>
                  <a:schemeClr val="bg1"/>
                </a:solidFill>
              </a:rPr>
              <a:t>文档</a:t>
            </a:r>
            <a:r>
              <a:rPr lang="en-US" altLang="zh-CN" sz="2800">
                <a:solidFill>
                  <a:schemeClr val="bg1"/>
                </a:solidFill>
              </a:rPr>
              <a:t>1</a:t>
            </a:r>
            <a:r>
              <a:rPr lang="zh-CN" altLang="en-US" sz="2800">
                <a:solidFill>
                  <a:schemeClr val="bg1"/>
                </a:solidFill>
              </a:rPr>
              <a:t>、文档</a:t>
            </a:r>
            <a:r>
              <a:rPr lang="en-US" altLang="zh-CN" sz="2800">
                <a:solidFill>
                  <a:schemeClr val="bg1"/>
                </a:solidFill>
              </a:rPr>
              <a:t>101]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数值、地理空间类型使用 </a:t>
            </a:r>
            <a:r>
              <a:rPr lang="en-US" altLang="zh-CN" sz="2800">
                <a:solidFill>
                  <a:schemeClr val="bg1"/>
                </a:solidFill>
              </a:rPr>
              <a:t>BDK</a:t>
            </a:r>
            <a:r>
              <a:rPr lang="zh-CN" altLang="en-US" sz="2800">
                <a:solidFill>
                  <a:schemeClr val="bg1"/>
                </a:solidFill>
              </a:rPr>
              <a:t>树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67320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ElasticSearch</a:t>
            </a:r>
            <a:r>
              <a:rPr lang="zh-CN" altLang="en-US" sz="2800">
                <a:solidFill>
                  <a:schemeClr val="bg1"/>
                </a:solidFill>
              </a:rPr>
              <a:t>数据类型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2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objects and relational types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1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object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2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flattened: An entire JSON object as a single field value.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3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nested: A JSON object that preserves the relationship between 		its subfields.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4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join:  Defines a parent/child relationship for documents in the 		same index.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1785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例子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" y="848995"/>
            <a:ext cx="4662805" cy="54667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995" y="247015"/>
            <a:ext cx="6760845" cy="50101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1785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例子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4445" y="885190"/>
            <a:ext cx="2552700" cy="3937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956310"/>
            <a:ext cx="3225800" cy="3454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1785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例子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080" y="1001395"/>
            <a:ext cx="3606800" cy="4051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765" y="330200"/>
            <a:ext cx="59436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62890"/>
            <a:ext cx="1117854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ElasticSearch</a:t>
            </a:r>
            <a:r>
              <a:rPr lang="zh-CN" altLang="en-US" sz="2800">
                <a:solidFill>
                  <a:schemeClr val="bg1"/>
                </a:solidFill>
              </a:rPr>
              <a:t>数据类型详解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  <a:sym typeface="+mn-ea"/>
              </a:rPr>
              <a:t>object   vs   nested   vs   flattened                        object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245" y="1838960"/>
            <a:ext cx="3517900" cy="4521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110" y="2988310"/>
            <a:ext cx="472440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62890"/>
            <a:ext cx="1117854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ElasticSearch</a:t>
            </a:r>
            <a:r>
              <a:rPr lang="zh-CN" altLang="en-US" sz="2800">
                <a:solidFill>
                  <a:schemeClr val="bg1"/>
                </a:solidFill>
              </a:rPr>
              <a:t>数据类型详解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object   vs   nested   vs   flattened                        object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0710" y="1922780"/>
            <a:ext cx="5943600" cy="3454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" y="1922780"/>
            <a:ext cx="3517900" cy="4521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92735" y="262890"/>
            <a:ext cx="1117854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ElasticSearch</a:t>
            </a:r>
            <a:r>
              <a:rPr lang="zh-CN" altLang="en-US" sz="2800">
                <a:solidFill>
                  <a:schemeClr val="bg1"/>
                </a:solidFill>
              </a:rPr>
              <a:t>数据类型详解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  <a:sym typeface="+mn-ea"/>
              </a:rPr>
              <a:t>object   vs   nested   vs   flattened                        nested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如果需要索引数组对象</a:t>
            </a:r>
            <a:r>
              <a:rPr lang="en-US" altLang="zh-CN" sz="2800">
                <a:solidFill>
                  <a:schemeClr val="bg1"/>
                </a:solidFill>
              </a:rPr>
              <a:t>, </a:t>
            </a:r>
            <a:r>
              <a:rPr lang="zh-CN" altLang="en-US" sz="2800">
                <a:solidFill>
                  <a:schemeClr val="bg1"/>
                </a:solidFill>
              </a:rPr>
              <a:t>并且维护每个对象的独立性</a:t>
            </a:r>
            <a:r>
              <a:rPr lang="en-US" altLang="zh-CN" sz="2800">
                <a:solidFill>
                  <a:schemeClr val="bg1"/>
                </a:solidFill>
              </a:rPr>
              <a:t>, </a:t>
            </a:r>
            <a:r>
              <a:rPr lang="zh-CN" altLang="en-US" sz="2800">
                <a:solidFill>
                  <a:schemeClr val="bg1"/>
                </a:solidFill>
              </a:rPr>
              <a:t>需要使用 </a:t>
            </a:r>
            <a:r>
              <a:rPr lang="en-US" altLang="zh-CN" sz="2800">
                <a:solidFill>
                  <a:schemeClr val="bg1"/>
                </a:solidFill>
              </a:rPr>
              <a:t>nested</a:t>
            </a:r>
            <a:r>
              <a:rPr lang="zh-CN" altLang="en-US" sz="2800">
                <a:solidFill>
                  <a:schemeClr val="bg1"/>
                </a:solidFill>
              </a:rPr>
              <a:t>类型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17854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ElasticSearch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  <a:sym typeface="+mn-ea"/>
              </a:rPr>
              <a:t>object   vs   nested   vs   flattened                        nested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245" y="1749425"/>
            <a:ext cx="2889250" cy="49091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45" y="1749425"/>
            <a:ext cx="2458720" cy="23437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830" y="1749425"/>
            <a:ext cx="4464685" cy="36728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178540" cy="7416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ElasticSearch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  <a:sym typeface="+mn-ea"/>
              </a:rPr>
              <a:t>nested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的文档是单独存储的， 所以需要维护子文档与父文档的 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n : 1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的关系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假设一个文档的一个</a:t>
            </a:r>
            <a:r>
              <a:rPr lang="en-US" altLang="zh-CN" sz="2800">
                <a:solidFill>
                  <a:schemeClr val="bg1"/>
                </a:solidFill>
              </a:rPr>
              <a:t>nested</a:t>
            </a:r>
            <a:r>
              <a:rPr lang="zh-CN" altLang="en-US" sz="2800">
                <a:solidFill>
                  <a:schemeClr val="bg1"/>
                </a:solidFill>
              </a:rPr>
              <a:t>属性存了</a:t>
            </a:r>
            <a:r>
              <a:rPr lang="en-US" altLang="zh-CN" sz="2800">
                <a:solidFill>
                  <a:schemeClr val="bg1"/>
                </a:solidFill>
              </a:rPr>
              <a:t>100</a:t>
            </a:r>
            <a:r>
              <a:rPr lang="zh-CN" altLang="en-US" sz="2800">
                <a:solidFill>
                  <a:schemeClr val="bg1"/>
                </a:solidFill>
              </a:rPr>
              <a:t>个对象， 实际上就由</a:t>
            </a:r>
            <a:r>
              <a:rPr lang="en-US" altLang="zh-CN" sz="2800">
                <a:solidFill>
                  <a:schemeClr val="bg1"/>
                </a:solidFill>
              </a:rPr>
              <a:t>101</a:t>
            </a:r>
            <a:r>
              <a:rPr lang="zh-CN" altLang="en-US" sz="2800">
                <a:solidFill>
                  <a:schemeClr val="bg1"/>
                </a:solidFill>
              </a:rPr>
              <a:t>个文档。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局限性是什么？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index.mapping.nested_fields.limit      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一个文档最大支持的</a:t>
            </a:r>
            <a:r>
              <a:rPr lang="en-US" altLang="zh-CN" sz="2800">
                <a:solidFill>
                  <a:schemeClr val="bg1"/>
                </a:solidFill>
              </a:rPr>
              <a:t>nested</a:t>
            </a:r>
            <a:r>
              <a:rPr lang="zh-CN" altLang="en-US" sz="2800">
                <a:solidFill>
                  <a:schemeClr val="bg1"/>
                </a:solidFill>
              </a:rPr>
              <a:t>属性个数， Default is 50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index.mapping.nested_objects.limit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一个文档全部</a:t>
            </a:r>
            <a:r>
              <a:rPr lang="en-US" altLang="zh-CN" sz="2800">
                <a:solidFill>
                  <a:schemeClr val="bg1"/>
                </a:solidFill>
              </a:rPr>
              <a:t>nested</a:t>
            </a:r>
            <a:r>
              <a:rPr lang="zh-CN" altLang="en-US" sz="2800">
                <a:solidFill>
                  <a:schemeClr val="bg1"/>
                </a:solidFill>
              </a:rPr>
              <a:t>字段最大支持的关联子文档的总个数， 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17854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ElasticSearch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settings to prevent mappings explosion  </a:t>
            </a:r>
            <a:r>
              <a:rPr lang="zh-CN" altLang="en-US" sz="2800">
                <a:solidFill>
                  <a:schemeClr val="bg1"/>
                </a:solidFill>
              </a:rPr>
              <a:t>防止字段个数爆炸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index.mapping.total_fields.limit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索引最大的字段个数， 默认</a:t>
            </a:r>
            <a:r>
              <a:rPr lang="en-US" altLang="zh-CN" sz="2800">
                <a:solidFill>
                  <a:schemeClr val="bg1"/>
                </a:solidFill>
              </a:rPr>
              <a:t>1000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index.mapping.depth.limit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限制字段的最大深度， 默认</a:t>
            </a:r>
            <a:r>
              <a:rPr lang="en-US" altLang="zh-CN" sz="2800">
                <a:solidFill>
                  <a:schemeClr val="bg1"/>
                </a:solidFill>
              </a:rPr>
              <a:t>20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7185" y="233045"/>
            <a:ext cx="11178540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ES</a:t>
            </a:r>
            <a:r>
              <a:rPr lang="zh-CN" altLang="en-US" sz="2800">
                <a:solidFill>
                  <a:schemeClr val="bg1"/>
                </a:solidFill>
              </a:rPr>
              <a:t>字段类型定义</a:t>
            </a:r>
            <a:r>
              <a:rPr lang="en-US" altLang="zh-CN" sz="2800">
                <a:solidFill>
                  <a:schemeClr val="bg1"/>
                </a:solidFill>
              </a:rPr>
              <a:t>?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支持</a:t>
            </a:r>
            <a:r>
              <a:rPr lang="en-US" altLang="zh-CN" sz="2800">
                <a:solidFill>
                  <a:schemeClr val="bg1"/>
                </a:solidFill>
              </a:rPr>
              <a:t>schema-less, </a:t>
            </a:r>
            <a:r>
              <a:rPr lang="zh-CN" altLang="en-US" sz="2800">
                <a:solidFill>
                  <a:schemeClr val="bg1"/>
                </a:solidFill>
              </a:rPr>
              <a:t>无需预先定义字段类型</a:t>
            </a:r>
            <a:r>
              <a:rPr lang="en-US" altLang="zh-CN" sz="2800">
                <a:solidFill>
                  <a:schemeClr val="bg1"/>
                </a:solidFill>
              </a:rPr>
              <a:t>, </a:t>
            </a:r>
            <a:r>
              <a:rPr lang="zh-CN" altLang="en-US" sz="2800">
                <a:solidFill>
                  <a:schemeClr val="bg1"/>
                </a:solidFill>
              </a:rPr>
              <a:t>自动识别</a:t>
            </a:r>
            <a:r>
              <a:rPr lang="en-US" altLang="zh-CN" sz="2800">
                <a:solidFill>
                  <a:schemeClr val="bg1"/>
                </a:solidFill>
              </a:rPr>
              <a:t>, </a:t>
            </a:r>
            <a:r>
              <a:rPr lang="zh-CN" altLang="en-US" sz="2800">
                <a:solidFill>
                  <a:schemeClr val="bg1"/>
                </a:solidFill>
              </a:rPr>
              <a:t>可配合</a:t>
            </a:r>
            <a:r>
              <a:rPr lang="en-US" altLang="zh-CN" sz="2800">
                <a:solidFill>
                  <a:schemeClr val="bg1"/>
                </a:solidFill>
              </a:rPr>
              <a:t>dynamic mapping </a:t>
            </a:r>
            <a:r>
              <a:rPr lang="zh-CN" altLang="en-US" sz="2800">
                <a:solidFill>
                  <a:schemeClr val="bg1"/>
                </a:solidFill>
              </a:rPr>
              <a:t>实现更定制化的自动识别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预定义的好处</a:t>
            </a:r>
            <a:r>
              <a:rPr lang="en-US" altLang="zh-CN" sz="2800">
                <a:solidFill>
                  <a:schemeClr val="bg1"/>
                </a:solidFill>
              </a:rPr>
              <a:t>: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1</a:t>
            </a:r>
            <a:r>
              <a:rPr lang="zh-CN" altLang="en-US" sz="2800">
                <a:solidFill>
                  <a:schemeClr val="bg1"/>
                </a:solidFill>
              </a:rPr>
              <a:t>、区分需要分词的文本字段 </a:t>
            </a:r>
            <a:r>
              <a:rPr lang="en-US" altLang="zh-CN" sz="2800">
                <a:solidFill>
                  <a:schemeClr val="bg1"/>
                </a:solidFill>
              </a:rPr>
              <a:t>text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keyword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2</a:t>
            </a:r>
            <a:r>
              <a:rPr lang="zh-CN" altLang="en-US" sz="2800">
                <a:solidFill>
                  <a:schemeClr val="bg1"/>
                </a:solidFill>
              </a:rPr>
              <a:t>、针对特定语言的分词配置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3</a:t>
            </a:r>
            <a:r>
              <a:rPr lang="zh-CN" altLang="en-US" sz="2800">
                <a:solidFill>
                  <a:schemeClr val="bg1"/>
                </a:solidFill>
              </a:rPr>
              <a:t>、使用自定义的日期格式化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4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geo_point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geo_shape</a:t>
            </a:r>
            <a:r>
              <a:rPr lang="zh-CN" altLang="en-US" sz="2800">
                <a:solidFill>
                  <a:schemeClr val="bg1"/>
                </a:solidFill>
              </a:rPr>
              <a:t>类型不支持自动识别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5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keyword</a:t>
            </a:r>
            <a:r>
              <a:rPr lang="zh-CN" altLang="en-US" sz="2800">
                <a:solidFill>
                  <a:schemeClr val="bg1"/>
                </a:solidFill>
              </a:rPr>
              <a:t>类型支持排序与聚合</a:t>
            </a:r>
            <a:r>
              <a:rPr lang="en-US" altLang="zh-CN" sz="2800">
                <a:solidFill>
                  <a:schemeClr val="bg1"/>
                </a:solidFill>
              </a:rPr>
              <a:t>, </a:t>
            </a:r>
            <a:r>
              <a:rPr lang="zh-CN" altLang="en-US" sz="2800">
                <a:solidFill>
                  <a:schemeClr val="bg1"/>
                </a:solidFill>
              </a:rPr>
              <a:t>而</a:t>
            </a:r>
            <a:r>
              <a:rPr lang="en-US" altLang="zh-CN" sz="2800">
                <a:solidFill>
                  <a:schemeClr val="bg1"/>
                </a:solidFill>
              </a:rPr>
              <a:t>text</a:t>
            </a:r>
            <a:r>
              <a:rPr lang="zh-CN" altLang="en-US" sz="2800">
                <a:solidFill>
                  <a:schemeClr val="bg1"/>
                </a:solidFill>
              </a:rPr>
              <a:t>类型不支持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17854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ElasticSearch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  <a:sym typeface="+mn-ea"/>
              </a:rPr>
              <a:t>object   vs   nested   vs   flattened                        flattened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flattened</a:t>
            </a:r>
            <a:r>
              <a:rPr lang="zh-CN" altLang="en-US" sz="2800">
                <a:solidFill>
                  <a:schemeClr val="bg1"/>
                </a:solidFill>
              </a:rPr>
              <a:t>解决了索引字段爆炸的问题， </a:t>
            </a:r>
            <a:r>
              <a:rPr lang="en-US" altLang="zh-CN" sz="2800">
                <a:solidFill>
                  <a:schemeClr val="bg1"/>
                </a:solidFill>
              </a:rPr>
              <a:t>flattened</a:t>
            </a:r>
            <a:r>
              <a:rPr lang="zh-CN" altLang="en-US" sz="2800">
                <a:solidFill>
                  <a:schemeClr val="bg1"/>
                </a:solidFill>
              </a:rPr>
              <a:t>会将对象的所有叶子节点的值提取出来， 然后转成</a:t>
            </a:r>
            <a:r>
              <a:rPr lang="en-US" altLang="zh-CN" sz="2800">
                <a:solidFill>
                  <a:schemeClr val="bg1"/>
                </a:solidFill>
              </a:rPr>
              <a:t>keyword</a:t>
            </a:r>
            <a:r>
              <a:rPr lang="zh-CN" altLang="en-US" sz="2800">
                <a:solidFill>
                  <a:schemeClr val="bg1"/>
                </a:solidFill>
              </a:rPr>
              <a:t>做索引，因此只能支持</a:t>
            </a:r>
            <a:r>
              <a:rPr lang="en-US" altLang="zh-CN" sz="2800">
                <a:solidFill>
                  <a:schemeClr val="bg1"/>
                </a:solidFill>
              </a:rPr>
              <a:t>keyword</a:t>
            </a:r>
            <a:r>
              <a:rPr lang="zh-CN" altLang="en-US" sz="2800">
                <a:solidFill>
                  <a:schemeClr val="bg1"/>
                </a:solidFill>
              </a:rPr>
              <a:t>类型的部分搜索功能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245" y="3390265"/>
            <a:ext cx="2505075" cy="30124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0990" y="247015"/>
            <a:ext cx="111785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例子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" y="1840865"/>
            <a:ext cx="3425190" cy="32359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695" y="247015"/>
            <a:ext cx="4018915" cy="13925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520" y="1911350"/>
            <a:ext cx="4462780" cy="19399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695" y="247015"/>
            <a:ext cx="3368040" cy="24669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67320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ElasticSearch</a:t>
            </a:r>
            <a:r>
              <a:rPr lang="zh-CN" altLang="en-US" sz="2800">
                <a:solidFill>
                  <a:schemeClr val="bg1"/>
                </a:solidFill>
              </a:rPr>
              <a:t>数据类型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3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structured data types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1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range:  [ long_range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double_range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date_range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ip_range ]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2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ip:  support ipv4, ipv6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3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version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4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murmur3:  Compute and stores hashes of values.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67320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ElasticSearch</a:t>
            </a:r>
            <a:r>
              <a:rPr lang="zh-CN" altLang="en-US" sz="2800">
                <a:solidFill>
                  <a:schemeClr val="bg1"/>
                </a:solidFill>
              </a:rPr>
              <a:t>数据类型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4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sz="2800">
                <a:solidFill>
                  <a:schemeClr val="bg1"/>
                </a:solidFill>
              </a:rPr>
              <a:t>aggregate data types</a:t>
            </a:r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	1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histogram: Pre-aggregated numerical values.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67320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ElasticSearch</a:t>
            </a:r>
            <a:r>
              <a:rPr lang="zh-CN" altLang="en-US" sz="2800">
                <a:solidFill>
                  <a:schemeClr val="bg1"/>
                </a:solidFill>
              </a:rPr>
              <a:t>数据类型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6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sz="2800">
                <a:solidFill>
                  <a:schemeClr val="bg1"/>
                </a:solidFill>
              </a:rPr>
              <a:t>document ranking types</a:t>
            </a:r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	1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dense_vector:  Records dense vectors of float values.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2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sparse_vector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3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rank_feature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4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rank_features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67320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ElasticSearch</a:t>
            </a:r>
            <a:r>
              <a:rPr lang="zh-CN" altLang="en-US" sz="2800">
                <a:solidFill>
                  <a:schemeClr val="bg1"/>
                </a:solidFill>
              </a:rPr>
              <a:t>数据类型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7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spatial data types</a:t>
            </a:r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	1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geo_point:  Latitude and longitude points.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2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geo_shape:  Complex shapes, such as polygons.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3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point:  Arbitrary cartesian points.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4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shape:  Arbitrary cartesian geometries.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8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other types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1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percolator:  Indexes queries written in Query DSL.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1785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例子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70" y="956310"/>
            <a:ext cx="3087370" cy="2711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" y="4224655"/>
            <a:ext cx="3675380" cy="2238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490" y="170815"/>
            <a:ext cx="2910840" cy="42824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990" y="247015"/>
            <a:ext cx="2680335" cy="41973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1785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ElasticSearch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  <a:sym typeface="+mn-ea"/>
              </a:rPr>
              <a:t>object   vs   nested   vs   flattened                        flattened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245" y="1922780"/>
            <a:ext cx="3114675" cy="37458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20" y="1922780"/>
            <a:ext cx="4187825" cy="268160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17854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ElasticSearch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Metadata fields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_indix, _id, _source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17854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ElasticSearch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给已存在的</a:t>
            </a:r>
            <a:r>
              <a:rPr lang="en-US" altLang="zh-CN" sz="2800">
                <a:solidFill>
                  <a:schemeClr val="bg1"/>
                </a:solidFill>
              </a:rPr>
              <a:t>index </a:t>
            </a:r>
            <a:r>
              <a:rPr lang="zh-CN" altLang="en-US" sz="2800">
                <a:solidFill>
                  <a:schemeClr val="bg1"/>
                </a:solidFill>
              </a:rPr>
              <a:t>添加字段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405" y="1943100"/>
            <a:ext cx="4186555" cy="32721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33045"/>
            <a:ext cx="1117854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clusters, nodes, shards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The more nodes, the merrier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shards</a:t>
            </a:r>
            <a:r>
              <a:rPr lang="zh-CN" altLang="en-US" sz="2800">
                <a:solidFill>
                  <a:schemeClr val="bg1"/>
                </a:solidFill>
              </a:rPr>
              <a:t>数量取决于性能上的考虑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shards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越多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, 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维护的成本也越高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, rebalance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的成本也越高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, 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但查询单个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shard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速度也越快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, 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但意味着查询请求也越多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r>
              <a:rPr lang="en-US" altLang="zh-CN" sz="2800">
                <a:solidFill>
                  <a:schemeClr val="bg1"/>
                </a:solidFill>
                <a:sym typeface="+mn-ea"/>
              </a:rPr>
              <a:t>CCR  cross-cluster replication, 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自动从主集群同步到次集群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, 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用来做</a:t>
            </a:r>
            <a:r>
              <a:rPr lang="zh-CN" altLang="en-US" sz="2800">
                <a:solidFill>
                  <a:schemeClr val="bg1"/>
                </a:solidFill>
              </a:rPr>
              <a:t>跨机房热备份</a:t>
            </a:r>
            <a:r>
              <a:rPr lang="en-US" altLang="zh-CN" sz="2800">
                <a:solidFill>
                  <a:schemeClr val="bg1"/>
                </a:solidFill>
              </a:rPr>
              <a:t>, </a:t>
            </a:r>
            <a:r>
              <a:rPr lang="zh-CN" altLang="en-US" sz="2800">
                <a:solidFill>
                  <a:schemeClr val="bg1"/>
                </a:solidFill>
              </a:rPr>
              <a:t>提高容灾能力</a:t>
            </a:r>
            <a:r>
              <a:rPr lang="en-US" altLang="zh-CN" sz="2800">
                <a:solidFill>
                  <a:schemeClr val="bg1"/>
                </a:solidFill>
              </a:rPr>
              <a:t>, </a:t>
            </a:r>
            <a:r>
              <a:rPr lang="zh-CN" altLang="en-US" sz="2800">
                <a:solidFill>
                  <a:schemeClr val="bg1"/>
                </a:solidFill>
              </a:rPr>
              <a:t>但次集群只能只读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1785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ElasticSearch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" y="908685"/>
            <a:ext cx="6078220" cy="46107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985" y="908685"/>
            <a:ext cx="2197735" cy="436435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17854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ElasticSearch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store</a:t>
            </a:r>
            <a:r>
              <a:rPr lang="zh-CN" altLang="en-US" sz="2800">
                <a:solidFill>
                  <a:schemeClr val="bg1"/>
                </a:solidFill>
              </a:rPr>
              <a:t>属性， 默认情况下， 字段索引只能用于搜索， 整个文档存储的值在</a:t>
            </a:r>
            <a:r>
              <a:rPr lang="en-US" altLang="zh-CN" sz="2800">
                <a:solidFill>
                  <a:schemeClr val="bg1"/>
                </a:solidFill>
              </a:rPr>
              <a:t>_source</a:t>
            </a:r>
            <a:r>
              <a:rPr lang="zh-CN" altLang="en-US" sz="2800">
                <a:solidFill>
                  <a:schemeClr val="bg1"/>
                </a:solidFill>
              </a:rPr>
              <a:t>里面，在没有</a:t>
            </a:r>
            <a:r>
              <a:rPr lang="en-US" altLang="zh-CN" sz="2800">
                <a:solidFill>
                  <a:schemeClr val="bg1"/>
                </a:solidFill>
              </a:rPr>
              <a:t>store</a:t>
            </a:r>
            <a:r>
              <a:rPr lang="zh-CN" altLang="en-US" sz="2800">
                <a:solidFill>
                  <a:schemeClr val="bg1"/>
                </a:solidFill>
              </a:rPr>
              <a:t>设置的情况下， 如果你想要获取某个值， 只能通过 </a:t>
            </a:r>
            <a:r>
              <a:rPr lang="en-US" altLang="zh-CN" sz="2800">
                <a:solidFill>
                  <a:schemeClr val="bg1"/>
                </a:solidFill>
              </a:rPr>
              <a:t>source fitering</a:t>
            </a:r>
            <a:r>
              <a:rPr lang="zh-CN" altLang="en-US" sz="2800">
                <a:solidFill>
                  <a:schemeClr val="bg1"/>
                </a:solidFill>
              </a:rPr>
              <a:t>实现。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但是仍然需要将整个</a:t>
            </a:r>
            <a:r>
              <a:rPr lang="en-US" altLang="zh-CN" sz="2800">
                <a:solidFill>
                  <a:schemeClr val="bg1"/>
                </a:solidFill>
              </a:rPr>
              <a:t>_source</a:t>
            </a:r>
            <a:r>
              <a:rPr lang="zh-CN" altLang="en-US" sz="2800">
                <a:solidFill>
                  <a:schemeClr val="bg1"/>
                </a:solidFill>
              </a:rPr>
              <a:t>拿出来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再过滤，使用</a:t>
            </a:r>
            <a:r>
              <a:rPr lang="en-US" altLang="zh-CN" sz="2800">
                <a:solidFill>
                  <a:schemeClr val="bg1"/>
                </a:solidFill>
              </a:rPr>
              <a:t>store</a:t>
            </a:r>
            <a:r>
              <a:rPr lang="zh-CN" altLang="en-US" sz="2800">
                <a:solidFill>
                  <a:schemeClr val="bg1"/>
                </a:solidFill>
              </a:rPr>
              <a:t>就能单独存储某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个字段的值， 减少</a:t>
            </a:r>
            <a:r>
              <a:rPr lang="en-US" altLang="zh-CN" sz="2800">
                <a:solidFill>
                  <a:schemeClr val="bg1"/>
                </a:solidFill>
              </a:rPr>
              <a:t>io</a:t>
            </a:r>
            <a:r>
              <a:rPr lang="zh-CN" altLang="en-US" sz="2800">
                <a:solidFill>
                  <a:schemeClr val="bg1"/>
                </a:solidFill>
              </a:rPr>
              <a:t>成本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1730" y="2184400"/>
            <a:ext cx="3112135" cy="210566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1785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ElasticSearch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245" y="976630"/>
            <a:ext cx="2881630" cy="51288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765" y="976630"/>
            <a:ext cx="4138295" cy="285369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17854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ElasticSearch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返回的是数组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8975" y="0"/>
            <a:ext cx="4965700" cy="69627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" y="1142365"/>
            <a:ext cx="4097655" cy="28682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17854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ElasticSearch7.10</a:t>
            </a:r>
            <a:r>
              <a:rPr lang="zh-CN" altLang="en-US" sz="2800">
                <a:solidFill>
                  <a:schemeClr val="bg1"/>
                </a:solidFill>
              </a:rPr>
              <a:t>提升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1</a:t>
            </a:r>
            <a:r>
              <a:rPr lang="zh-CN" altLang="en-US" sz="2800">
                <a:solidFill>
                  <a:schemeClr val="bg1"/>
                </a:solidFill>
              </a:rPr>
              <a:t>、索引速度提升了 </a:t>
            </a:r>
            <a:r>
              <a:rPr lang="en-US" altLang="zh-CN" sz="2800">
                <a:solidFill>
                  <a:schemeClr val="bg1"/>
                </a:solidFill>
              </a:rPr>
              <a:t>20%, </a:t>
            </a:r>
            <a:r>
              <a:rPr lang="zh-CN" altLang="en-US" sz="2800">
                <a:solidFill>
                  <a:schemeClr val="bg1"/>
                </a:solidFill>
              </a:rPr>
              <a:t>但全文查询性能提升较少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2</a:t>
            </a:r>
            <a:r>
              <a:rPr lang="zh-CN" altLang="en-US" sz="2800">
                <a:solidFill>
                  <a:schemeClr val="bg1"/>
                </a:solidFill>
              </a:rPr>
              <a:t>、数据压缩提高</a:t>
            </a:r>
            <a:r>
              <a:rPr lang="en-US" altLang="zh-CN" sz="2800">
                <a:solidFill>
                  <a:schemeClr val="bg1"/>
                </a:solidFill>
              </a:rPr>
              <a:t>0%~10%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3</a:t>
            </a:r>
            <a:r>
              <a:rPr lang="zh-CN" altLang="en-US" sz="2800">
                <a:solidFill>
                  <a:schemeClr val="bg1"/>
                </a:solidFill>
              </a:rPr>
              <a:t>、基于</a:t>
            </a:r>
            <a:r>
              <a:rPr lang="en-US" altLang="zh-CN" sz="2800">
                <a:solidFill>
                  <a:schemeClr val="bg1"/>
                </a:solidFill>
              </a:rPr>
              <a:t>node role</a:t>
            </a:r>
            <a:r>
              <a:rPr lang="zh-CN" altLang="en-US" sz="2800">
                <a:solidFill>
                  <a:schemeClr val="bg1"/>
                </a:solidFill>
              </a:rPr>
              <a:t>的冷温热数据分离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17854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ElasticSearch</a:t>
            </a:r>
            <a:r>
              <a:rPr lang="zh-CN" altLang="en-US" sz="2800">
                <a:solidFill>
                  <a:schemeClr val="bg1"/>
                </a:solidFill>
              </a:rPr>
              <a:t>数据类型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1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common types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1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binary:	binary value encoded as base64 string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2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boolean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3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keywords:  [ keyword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constant_keyword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wildcard </a:t>
            </a:r>
            <a:r>
              <a:rPr lang="en-US" altLang="zh-CN" sz="2800">
                <a:solidFill>
                  <a:schemeClr val="bg1"/>
                </a:solidFill>
              </a:rPr>
              <a:t>]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4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numbers:  [ long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double ]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5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dates: [date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date_nanos</a:t>
            </a:r>
            <a:r>
              <a:rPr lang="en-US" altLang="zh-CN" sz="2800">
                <a:solidFill>
                  <a:schemeClr val="bg1"/>
                </a:solidFill>
              </a:rPr>
              <a:t>]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6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alias:  defineds an alias for an existing field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1785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例子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8280" y="607060"/>
            <a:ext cx="5334000" cy="5930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1785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例子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480" y="1054100"/>
            <a:ext cx="4610100" cy="4749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247015"/>
            <a:ext cx="111785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例子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955" y="889000"/>
            <a:ext cx="3581400" cy="3187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3647</Words>
  <Application>WPS 表格</Application>
  <PresentationFormat>宽屏</PresentationFormat>
  <Paragraphs>364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Arial</vt:lpstr>
      <vt:lpstr>方正书宋_GBK</vt:lpstr>
      <vt:lpstr>Wingdings</vt:lpstr>
      <vt:lpstr>宋体</vt:lpstr>
      <vt:lpstr>汉仪书宋二KW</vt:lpstr>
      <vt:lpstr>Calibri</vt:lpstr>
      <vt:lpstr>Helvetica Neue</vt:lpstr>
      <vt:lpstr>微软雅黑</vt:lpstr>
      <vt:lpstr>汉仪旗黑KW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</dc:creator>
  <cp:lastModifiedBy>leo</cp:lastModifiedBy>
  <cp:revision>9</cp:revision>
  <dcterms:created xsi:type="dcterms:W3CDTF">2021-05-18T09:55:13Z</dcterms:created>
  <dcterms:modified xsi:type="dcterms:W3CDTF">2021-05-18T09:55:13Z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2052-2.0.1.3256</vt:lpwstr>
  </property>
</Properties>
</file>